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344" r:id="rId5"/>
    <p:sldId id="368" r:id="rId6"/>
    <p:sldId id="367" r:id="rId7"/>
    <p:sldId id="349" r:id="rId8"/>
    <p:sldId id="366" r:id="rId9"/>
    <p:sldId id="419" r:id="rId10"/>
    <p:sldId id="423" r:id="rId11"/>
    <p:sldId id="392" r:id="rId12"/>
    <p:sldId id="426" r:id="rId13"/>
    <p:sldId id="427" r:id="rId14"/>
    <p:sldId id="424" r:id="rId15"/>
    <p:sldId id="428" r:id="rId16"/>
    <p:sldId id="429" r:id="rId17"/>
    <p:sldId id="430" r:id="rId18"/>
    <p:sldId id="420" r:id="rId19"/>
    <p:sldId id="421" r:id="rId20"/>
    <p:sldId id="379" r:id="rId21"/>
    <p:sldId id="418" r:id="rId22"/>
    <p:sldId id="390" r:id="rId23"/>
    <p:sldId id="391" r:id="rId24"/>
    <p:sldId id="35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2E3A59-5099-4296-B77D-4C8363D0BDFF}" v="9" dt="2025-06-22T16:52:24.507"/>
    <p1510:client id="{F27A75D8-8B93-4E9B-8FCB-062E80653F2D}" v="73" dt="2025-06-21T18:43:12.329"/>
  </p1510:revLst>
</p1510:revInfo>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7" autoAdjust="0"/>
    <p:restoredTop sz="80000" autoAdjust="0"/>
  </p:normalViewPr>
  <p:slideViewPr>
    <p:cSldViewPr snapToGrid="0">
      <p:cViewPr varScale="1">
        <p:scale>
          <a:sx n="76" d="100"/>
          <a:sy n="76" d="100"/>
        </p:scale>
        <p:origin x="1147" y="62"/>
      </p:cViewPr>
      <p:guideLst>
        <p:guide orient="horz" pos="1752"/>
        <p:guide pos="3840"/>
      </p:guideLst>
    </p:cSldViewPr>
  </p:slideViewPr>
  <p:outlineViewPr>
    <p:cViewPr>
      <p:scale>
        <a:sx n="33" d="100"/>
        <a:sy n="33" d="100"/>
      </p:scale>
      <p:origin x="0" y="0"/>
    </p:cViewPr>
  </p:outlineViewPr>
  <p:notesTextViewPr>
    <p:cViewPr>
      <p:scale>
        <a:sx n="3" d="2"/>
        <a:sy n="3" d="2"/>
      </p:scale>
      <p:origin x="0" y="-5"/>
    </p:cViewPr>
  </p:notesTextViewPr>
  <p:sorterViewPr>
    <p:cViewPr varScale="1">
      <p:scale>
        <a:sx n="1" d="1"/>
        <a:sy n="1" d="1"/>
      </p:scale>
      <p:origin x="0" y="-4099"/>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m Kumar" userId="f5778dac9d384bb2" providerId="LiveId" clId="{E72E3A59-5099-4296-B77D-4C8363D0BDFF}"/>
    <pc:docChg chg="undo custSel modSld">
      <pc:chgData name="Satyam Kumar" userId="f5778dac9d384bb2" providerId="LiveId" clId="{E72E3A59-5099-4296-B77D-4C8363D0BDFF}" dt="2025-06-22T16:56:57.771" v="23" actId="20577"/>
      <pc:docMkLst>
        <pc:docMk/>
      </pc:docMkLst>
      <pc:sldChg chg="addSp delSp mod">
        <pc:chgData name="Satyam Kumar" userId="f5778dac9d384bb2" providerId="LiveId" clId="{E72E3A59-5099-4296-B77D-4C8363D0BDFF}" dt="2025-06-22T16:51:40.995" v="1" actId="22"/>
        <pc:sldMkLst>
          <pc:docMk/>
          <pc:sldMk cId="1386263332" sldId="349"/>
        </pc:sldMkLst>
        <pc:spChg chg="add del">
          <ac:chgData name="Satyam Kumar" userId="f5778dac9d384bb2" providerId="LiveId" clId="{E72E3A59-5099-4296-B77D-4C8363D0BDFF}" dt="2025-06-22T16:51:40.995" v="1" actId="22"/>
          <ac:spMkLst>
            <pc:docMk/>
            <pc:sldMk cId="1386263332" sldId="349"/>
            <ac:spMk id="6" creationId="{40260704-13DE-98E8-E8E2-4A803EDD533D}"/>
          </ac:spMkLst>
        </pc:spChg>
      </pc:sldChg>
      <pc:sldChg chg="addSp delSp mod">
        <pc:chgData name="Satyam Kumar" userId="f5778dac9d384bb2" providerId="LiveId" clId="{E72E3A59-5099-4296-B77D-4C8363D0BDFF}" dt="2025-06-22T16:51:49.401" v="3" actId="22"/>
        <pc:sldMkLst>
          <pc:docMk/>
          <pc:sldMk cId="3875683836" sldId="366"/>
        </pc:sldMkLst>
        <pc:spChg chg="add del">
          <ac:chgData name="Satyam Kumar" userId="f5778dac9d384bb2" providerId="LiveId" clId="{E72E3A59-5099-4296-B77D-4C8363D0BDFF}" dt="2025-06-22T16:51:49.401" v="3" actId="22"/>
          <ac:spMkLst>
            <pc:docMk/>
            <pc:sldMk cId="3875683836" sldId="366"/>
            <ac:spMk id="7" creationId="{3A78BF94-AAEC-BCC6-F2D4-3501AC761CAE}"/>
          </ac:spMkLst>
        </pc:spChg>
      </pc:sldChg>
      <pc:sldChg chg="modNotesTx">
        <pc:chgData name="Satyam Kumar" userId="f5778dac9d384bb2" providerId="LiveId" clId="{E72E3A59-5099-4296-B77D-4C8363D0BDFF}" dt="2025-06-22T16:54:15.370" v="22" actId="20577"/>
        <pc:sldMkLst>
          <pc:docMk/>
          <pc:sldMk cId="1061820252" sldId="368"/>
        </pc:sldMkLst>
      </pc:sldChg>
      <pc:sldChg chg="modNotesTx">
        <pc:chgData name="Satyam Kumar" userId="f5778dac9d384bb2" providerId="LiveId" clId="{E72E3A59-5099-4296-B77D-4C8363D0BDFF}" dt="2025-06-22T16:56:57.771" v="23" actId="20577"/>
        <pc:sldMkLst>
          <pc:docMk/>
          <pc:sldMk cId="695252683" sldId="42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8B8770-8F03-4370-9937-D7F016B18320}"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ADCB4555-AE57-4528-A182-AA182C73D35F}">
      <dgm:prSet custT="1"/>
      <dgm:spPr/>
      <dgm:t>
        <a:bodyPr/>
        <a:lstStyle/>
        <a:p>
          <a:r>
            <a:rPr lang="en-US" sz="2400" b="1" dirty="0"/>
            <a:t>Conclusion:</a:t>
          </a:r>
          <a:endParaRPr lang="en-US" sz="2400" dirty="0"/>
        </a:p>
      </dgm:t>
    </dgm:pt>
    <dgm:pt modelId="{D1EB6377-EC44-459F-9144-B0FAD3995752}" type="parTrans" cxnId="{433C4B22-8DB2-46DA-802A-5EFF45FA98EA}">
      <dgm:prSet/>
      <dgm:spPr/>
      <dgm:t>
        <a:bodyPr/>
        <a:lstStyle/>
        <a:p>
          <a:endParaRPr lang="en-US"/>
        </a:p>
      </dgm:t>
    </dgm:pt>
    <dgm:pt modelId="{47880803-F008-42B2-9FB0-F858DC5F4ECD}" type="sibTrans" cxnId="{433C4B22-8DB2-46DA-802A-5EFF45FA98EA}">
      <dgm:prSet/>
      <dgm:spPr/>
      <dgm:t>
        <a:bodyPr/>
        <a:lstStyle/>
        <a:p>
          <a:endParaRPr lang="en-US"/>
        </a:p>
      </dgm:t>
    </dgm:pt>
    <dgm:pt modelId="{4AF9A999-8DFD-47C6-AAAB-D526E4019D18}">
      <dgm:prSet/>
      <dgm:spPr/>
      <dgm:t>
        <a:bodyPr/>
        <a:lstStyle/>
        <a:p>
          <a:r>
            <a:rPr lang="en-US"/>
            <a:t>Developed a high-accuracy ML model for car resale price prediction </a:t>
          </a:r>
        </a:p>
      </dgm:t>
    </dgm:pt>
    <dgm:pt modelId="{C578A689-596A-41C6-A9BE-4C3C9A20A3D9}" type="parTrans" cxnId="{94B541D5-C421-48B0-ABF6-003FDC0E1D80}">
      <dgm:prSet/>
      <dgm:spPr/>
      <dgm:t>
        <a:bodyPr/>
        <a:lstStyle/>
        <a:p>
          <a:endParaRPr lang="en-US"/>
        </a:p>
      </dgm:t>
    </dgm:pt>
    <dgm:pt modelId="{4A7A079A-6AE5-4861-BA6C-87DF4191FB3B}" type="sibTrans" cxnId="{94B541D5-C421-48B0-ABF6-003FDC0E1D80}">
      <dgm:prSet/>
      <dgm:spPr/>
      <dgm:t>
        <a:bodyPr/>
        <a:lstStyle/>
        <a:p>
          <a:endParaRPr lang="en-US"/>
        </a:p>
      </dgm:t>
    </dgm:pt>
    <dgm:pt modelId="{009E1C77-DF1D-4655-AF5A-4A55F9082BCC}">
      <dgm:prSet/>
      <dgm:spPr/>
      <dgm:t>
        <a:bodyPr/>
        <a:lstStyle/>
        <a:p>
          <a:r>
            <a:rPr lang="en-US" dirty="0"/>
            <a:t>Integrated preprocessing, transformation, modeling, and evaluation</a:t>
          </a:r>
        </a:p>
      </dgm:t>
    </dgm:pt>
    <dgm:pt modelId="{EC97A6DA-E53C-4CF0-ADA8-19F0409197ED}" type="parTrans" cxnId="{B9D53CD7-A7AF-4B9F-B320-439A0655FDC6}">
      <dgm:prSet/>
      <dgm:spPr/>
      <dgm:t>
        <a:bodyPr/>
        <a:lstStyle/>
        <a:p>
          <a:endParaRPr lang="en-US"/>
        </a:p>
      </dgm:t>
    </dgm:pt>
    <dgm:pt modelId="{953F278C-4790-459A-A334-0135EF37277D}" type="sibTrans" cxnId="{B9D53CD7-A7AF-4B9F-B320-439A0655FDC6}">
      <dgm:prSet/>
      <dgm:spPr/>
      <dgm:t>
        <a:bodyPr/>
        <a:lstStyle/>
        <a:p>
          <a:endParaRPr lang="en-US"/>
        </a:p>
      </dgm:t>
    </dgm:pt>
    <dgm:pt modelId="{8825F03D-023C-4CD9-A254-F103200CC0E6}">
      <dgm:prSet/>
      <dgm:spPr/>
      <dgm:t>
        <a:bodyPr/>
        <a:lstStyle/>
        <a:p>
          <a:r>
            <a:rPr lang="en-US"/>
            <a:t>XGBoost delivered best performance with interpretable outputs</a:t>
          </a:r>
        </a:p>
      </dgm:t>
    </dgm:pt>
    <dgm:pt modelId="{E8B5D2F0-57A9-44DE-9887-D3698A5E3361}" type="parTrans" cxnId="{E4BA3E7D-ADDB-46F1-8C97-603F4BA5B397}">
      <dgm:prSet/>
      <dgm:spPr/>
      <dgm:t>
        <a:bodyPr/>
        <a:lstStyle/>
        <a:p>
          <a:endParaRPr lang="en-US"/>
        </a:p>
      </dgm:t>
    </dgm:pt>
    <dgm:pt modelId="{486DB6BE-9293-4D74-AC6A-9B05A4FD416A}" type="sibTrans" cxnId="{E4BA3E7D-ADDB-46F1-8C97-603F4BA5B397}">
      <dgm:prSet/>
      <dgm:spPr/>
      <dgm:t>
        <a:bodyPr/>
        <a:lstStyle/>
        <a:p>
          <a:endParaRPr lang="en-US"/>
        </a:p>
      </dgm:t>
    </dgm:pt>
    <dgm:pt modelId="{10C538AF-76B5-47DA-9868-35C44888C36D}">
      <dgm:prSet custT="1"/>
      <dgm:spPr/>
      <dgm:t>
        <a:bodyPr/>
        <a:lstStyle/>
        <a:p>
          <a:r>
            <a:rPr lang="en-US" sz="2400" b="1" dirty="0"/>
            <a:t>Outcomes:</a:t>
          </a:r>
          <a:endParaRPr lang="en-US" sz="2400" dirty="0"/>
        </a:p>
      </dgm:t>
    </dgm:pt>
    <dgm:pt modelId="{E06DCAB4-C931-4598-AE36-E6343446DF21}" type="parTrans" cxnId="{75CBB8F8-2089-4DFF-BA50-F64F2FE79440}">
      <dgm:prSet/>
      <dgm:spPr/>
      <dgm:t>
        <a:bodyPr/>
        <a:lstStyle/>
        <a:p>
          <a:endParaRPr lang="en-US"/>
        </a:p>
      </dgm:t>
    </dgm:pt>
    <dgm:pt modelId="{B9AD1B72-7F80-47C2-979C-A817624589AA}" type="sibTrans" cxnId="{75CBB8F8-2089-4DFF-BA50-F64F2FE79440}">
      <dgm:prSet/>
      <dgm:spPr/>
      <dgm:t>
        <a:bodyPr/>
        <a:lstStyle/>
        <a:p>
          <a:endParaRPr lang="en-US"/>
        </a:p>
      </dgm:t>
    </dgm:pt>
    <dgm:pt modelId="{E16E6F34-52F7-45EB-B37D-6EACB11DFDA0}">
      <dgm:prSet/>
      <dgm:spPr/>
      <dgm:t>
        <a:bodyPr/>
        <a:lstStyle/>
        <a:p>
          <a:r>
            <a:rPr lang="en-US"/>
            <a:t>Demonstrated data-driven pricing is possible and practical</a:t>
          </a:r>
        </a:p>
      </dgm:t>
    </dgm:pt>
    <dgm:pt modelId="{D10831FC-7FD1-4A7E-8979-6BD08C6FC41C}" type="parTrans" cxnId="{8BFD6453-31C7-472F-B24C-BFBB7163BAD4}">
      <dgm:prSet/>
      <dgm:spPr/>
      <dgm:t>
        <a:bodyPr/>
        <a:lstStyle/>
        <a:p>
          <a:endParaRPr lang="en-US"/>
        </a:p>
      </dgm:t>
    </dgm:pt>
    <dgm:pt modelId="{6179F8B0-0308-4261-A7C8-21FCA0E6A802}" type="sibTrans" cxnId="{8BFD6453-31C7-472F-B24C-BFBB7163BAD4}">
      <dgm:prSet/>
      <dgm:spPr/>
      <dgm:t>
        <a:bodyPr/>
        <a:lstStyle/>
        <a:p>
          <a:endParaRPr lang="en-US"/>
        </a:p>
      </dgm:t>
    </dgm:pt>
    <dgm:pt modelId="{36B6731D-7B2E-45A4-A273-DF9584C33BF7}">
      <dgm:prSet/>
      <dgm:spPr/>
      <dgm:t>
        <a:bodyPr/>
        <a:lstStyle/>
        <a:p>
          <a:r>
            <a:rPr lang="en-US"/>
            <a:t>Model can transform user experience on online resale platforms</a:t>
          </a:r>
        </a:p>
      </dgm:t>
    </dgm:pt>
    <dgm:pt modelId="{08C629C9-B308-40AE-92A7-525E98845C3D}" type="parTrans" cxnId="{C5BDAA93-0663-41BE-8541-9C3B247E867D}">
      <dgm:prSet/>
      <dgm:spPr/>
      <dgm:t>
        <a:bodyPr/>
        <a:lstStyle/>
        <a:p>
          <a:endParaRPr lang="en-US"/>
        </a:p>
      </dgm:t>
    </dgm:pt>
    <dgm:pt modelId="{CF2079B5-917A-4F9A-A9CF-6D1DA6EBB8F2}" type="sibTrans" cxnId="{C5BDAA93-0663-41BE-8541-9C3B247E867D}">
      <dgm:prSet/>
      <dgm:spPr/>
      <dgm:t>
        <a:bodyPr/>
        <a:lstStyle/>
        <a:p>
          <a:endParaRPr lang="en-US"/>
        </a:p>
      </dgm:t>
    </dgm:pt>
    <dgm:pt modelId="{2E27C8CF-4B43-4D59-8A4F-4CD8A9BD4A0E}">
      <dgm:prSet/>
      <dgm:spPr/>
      <dgm:t>
        <a:bodyPr/>
        <a:lstStyle/>
        <a:p>
          <a:r>
            <a:rPr lang="en-US"/>
            <a:t>Business-ready solution with potential for further automation</a:t>
          </a:r>
        </a:p>
      </dgm:t>
    </dgm:pt>
    <dgm:pt modelId="{97715BEB-AAC6-4B27-AC33-997DED455988}" type="parTrans" cxnId="{49B25158-3E55-472A-A38D-873716EFB8CF}">
      <dgm:prSet/>
      <dgm:spPr/>
      <dgm:t>
        <a:bodyPr/>
        <a:lstStyle/>
        <a:p>
          <a:endParaRPr lang="en-US"/>
        </a:p>
      </dgm:t>
    </dgm:pt>
    <dgm:pt modelId="{0DA8D44D-5CF1-429D-8821-79B3754211FC}" type="sibTrans" cxnId="{49B25158-3E55-472A-A38D-873716EFB8CF}">
      <dgm:prSet/>
      <dgm:spPr/>
      <dgm:t>
        <a:bodyPr/>
        <a:lstStyle/>
        <a:p>
          <a:endParaRPr lang="en-US"/>
        </a:p>
      </dgm:t>
    </dgm:pt>
    <dgm:pt modelId="{4DE6BF90-F129-4217-9DD1-CDAEDF772550}">
      <dgm:prSet custT="1"/>
      <dgm:spPr/>
      <dgm:t>
        <a:bodyPr/>
        <a:lstStyle/>
        <a:p>
          <a:r>
            <a:rPr lang="en-US" sz="2400" b="1" dirty="0"/>
            <a:t>Team Learnings:</a:t>
          </a:r>
          <a:endParaRPr lang="en-US" sz="2400" dirty="0"/>
        </a:p>
      </dgm:t>
    </dgm:pt>
    <dgm:pt modelId="{E1A85FCD-2FD8-4470-B9E8-AAAC74CE9ED9}" type="parTrans" cxnId="{AF190F96-8121-4644-BC8C-78C401A58A90}">
      <dgm:prSet/>
      <dgm:spPr/>
      <dgm:t>
        <a:bodyPr/>
        <a:lstStyle/>
        <a:p>
          <a:endParaRPr lang="en-US"/>
        </a:p>
      </dgm:t>
    </dgm:pt>
    <dgm:pt modelId="{8D273E96-A004-4C55-826B-A3DD005230FD}" type="sibTrans" cxnId="{AF190F96-8121-4644-BC8C-78C401A58A90}">
      <dgm:prSet/>
      <dgm:spPr/>
      <dgm:t>
        <a:bodyPr/>
        <a:lstStyle/>
        <a:p>
          <a:endParaRPr lang="en-US"/>
        </a:p>
      </dgm:t>
    </dgm:pt>
    <dgm:pt modelId="{894DA71D-9341-427C-90B0-F32862FA117F}">
      <dgm:prSet/>
      <dgm:spPr/>
      <dgm:t>
        <a:bodyPr/>
        <a:lstStyle/>
        <a:p>
          <a:r>
            <a:rPr lang="en-US"/>
            <a:t>Importance of clean data and thoughtful preprocessing</a:t>
          </a:r>
        </a:p>
      </dgm:t>
    </dgm:pt>
    <dgm:pt modelId="{8A0D8ACC-0CB8-44B3-8335-6615981B4CB7}" type="parTrans" cxnId="{1D2C022D-6A4C-4C9E-A9D8-6BB73B09F4B4}">
      <dgm:prSet/>
      <dgm:spPr/>
      <dgm:t>
        <a:bodyPr/>
        <a:lstStyle/>
        <a:p>
          <a:endParaRPr lang="en-US"/>
        </a:p>
      </dgm:t>
    </dgm:pt>
    <dgm:pt modelId="{A9439FDD-680B-453F-BD1B-301DFBE24DDC}" type="sibTrans" cxnId="{1D2C022D-6A4C-4C9E-A9D8-6BB73B09F4B4}">
      <dgm:prSet/>
      <dgm:spPr/>
      <dgm:t>
        <a:bodyPr/>
        <a:lstStyle/>
        <a:p>
          <a:endParaRPr lang="en-US"/>
        </a:p>
      </dgm:t>
    </dgm:pt>
    <dgm:pt modelId="{07FE5FDD-7B98-4450-848B-9D434F9AC6FF}">
      <dgm:prSet/>
      <dgm:spPr/>
      <dgm:t>
        <a:bodyPr/>
        <a:lstStyle/>
        <a:p>
          <a:r>
            <a:rPr lang="en-US"/>
            <a:t>Role of hyperparameter tuning in maximizing performance</a:t>
          </a:r>
        </a:p>
      </dgm:t>
    </dgm:pt>
    <dgm:pt modelId="{D298452B-6CC5-49BB-89DE-89B19FCF4200}" type="parTrans" cxnId="{D380F8F6-E155-4F96-8B1C-FB2913954075}">
      <dgm:prSet/>
      <dgm:spPr/>
      <dgm:t>
        <a:bodyPr/>
        <a:lstStyle/>
        <a:p>
          <a:endParaRPr lang="en-US"/>
        </a:p>
      </dgm:t>
    </dgm:pt>
    <dgm:pt modelId="{02DE75E5-672A-452E-B092-C30516D85AC4}" type="sibTrans" cxnId="{D380F8F6-E155-4F96-8B1C-FB2913954075}">
      <dgm:prSet/>
      <dgm:spPr/>
      <dgm:t>
        <a:bodyPr/>
        <a:lstStyle/>
        <a:p>
          <a:endParaRPr lang="en-US"/>
        </a:p>
      </dgm:t>
    </dgm:pt>
    <dgm:pt modelId="{D17A2BBA-0144-434D-B1F7-DB67F6424B9E}">
      <dgm:prSet/>
      <dgm:spPr/>
      <dgm:t>
        <a:bodyPr/>
        <a:lstStyle/>
        <a:p>
          <a:r>
            <a:rPr lang="en-US"/>
            <a:t>Business interpretation of machine learning outputs</a:t>
          </a:r>
        </a:p>
      </dgm:t>
    </dgm:pt>
    <dgm:pt modelId="{AEA9A93F-843A-4E74-B951-9D5064808E6A}" type="parTrans" cxnId="{D97678F6-06F7-4608-B574-2F0C3F32A380}">
      <dgm:prSet/>
      <dgm:spPr/>
      <dgm:t>
        <a:bodyPr/>
        <a:lstStyle/>
        <a:p>
          <a:endParaRPr lang="en-US"/>
        </a:p>
      </dgm:t>
    </dgm:pt>
    <dgm:pt modelId="{80F9C97B-7A9C-49B3-89B3-69D7F4B92856}" type="sibTrans" cxnId="{D97678F6-06F7-4608-B574-2F0C3F32A380}">
      <dgm:prSet/>
      <dgm:spPr/>
      <dgm:t>
        <a:bodyPr/>
        <a:lstStyle/>
        <a:p>
          <a:endParaRPr lang="en-US"/>
        </a:p>
      </dgm:t>
    </dgm:pt>
    <dgm:pt modelId="{AA8204AB-985C-4DA6-8486-589E3C3FF984}">
      <dgm:prSet/>
      <dgm:spPr/>
      <dgm:t>
        <a:bodyPr/>
        <a:lstStyle/>
        <a:p>
          <a:r>
            <a:rPr lang="en-US"/>
            <a:t>Team collaboration and documentation across modules</a:t>
          </a:r>
        </a:p>
      </dgm:t>
    </dgm:pt>
    <dgm:pt modelId="{82E889C1-917A-4C2E-AB1E-AF48DDFBB845}" type="parTrans" cxnId="{4FB9D57C-7399-4BFB-9AE3-E384DABC2D20}">
      <dgm:prSet/>
      <dgm:spPr/>
      <dgm:t>
        <a:bodyPr/>
        <a:lstStyle/>
        <a:p>
          <a:endParaRPr lang="en-US"/>
        </a:p>
      </dgm:t>
    </dgm:pt>
    <dgm:pt modelId="{84E65D9F-C5CB-4EEA-A251-2E778348261F}" type="sibTrans" cxnId="{4FB9D57C-7399-4BFB-9AE3-E384DABC2D20}">
      <dgm:prSet/>
      <dgm:spPr/>
      <dgm:t>
        <a:bodyPr/>
        <a:lstStyle/>
        <a:p>
          <a:endParaRPr lang="en-US"/>
        </a:p>
      </dgm:t>
    </dgm:pt>
    <dgm:pt modelId="{306456E0-2902-4A46-AC81-CCDFEE68BCE4}" type="pres">
      <dgm:prSet presAssocID="{708B8770-8F03-4370-9937-D7F016B18320}" presName="vert0" presStyleCnt="0">
        <dgm:presLayoutVars>
          <dgm:dir/>
          <dgm:animOne val="branch"/>
          <dgm:animLvl val="lvl"/>
        </dgm:presLayoutVars>
      </dgm:prSet>
      <dgm:spPr/>
    </dgm:pt>
    <dgm:pt modelId="{C881ADD5-AB79-43F9-AE97-5845574081A0}" type="pres">
      <dgm:prSet presAssocID="{ADCB4555-AE57-4528-A182-AA182C73D35F}" presName="thickLine" presStyleLbl="alignNode1" presStyleIdx="0" presStyleCnt="3"/>
      <dgm:spPr/>
    </dgm:pt>
    <dgm:pt modelId="{A9214E7D-0C34-4BC8-AA5E-71AFB1407160}" type="pres">
      <dgm:prSet presAssocID="{ADCB4555-AE57-4528-A182-AA182C73D35F}" presName="horz1" presStyleCnt="0"/>
      <dgm:spPr/>
    </dgm:pt>
    <dgm:pt modelId="{588EFAF5-479D-41BF-95D5-0987EBD459A7}" type="pres">
      <dgm:prSet presAssocID="{ADCB4555-AE57-4528-A182-AA182C73D35F}" presName="tx1" presStyleLbl="revTx" presStyleIdx="0" presStyleCnt="13"/>
      <dgm:spPr/>
    </dgm:pt>
    <dgm:pt modelId="{38996F93-276E-4A72-9042-AE6D823470E1}" type="pres">
      <dgm:prSet presAssocID="{ADCB4555-AE57-4528-A182-AA182C73D35F}" presName="vert1" presStyleCnt="0"/>
      <dgm:spPr/>
    </dgm:pt>
    <dgm:pt modelId="{610638F7-9DE2-4397-BA68-51383D76CD58}" type="pres">
      <dgm:prSet presAssocID="{4AF9A999-8DFD-47C6-AAAB-D526E4019D18}" presName="vertSpace2a" presStyleCnt="0"/>
      <dgm:spPr/>
    </dgm:pt>
    <dgm:pt modelId="{1AD9ECF7-D58D-4C89-A724-F0BCCB4FD995}" type="pres">
      <dgm:prSet presAssocID="{4AF9A999-8DFD-47C6-AAAB-D526E4019D18}" presName="horz2" presStyleCnt="0"/>
      <dgm:spPr/>
    </dgm:pt>
    <dgm:pt modelId="{F89093A8-8C0C-4031-BC05-8C3406A6C2DE}" type="pres">
      <dgm:prSet presAssocID="{4AF9A999-8DFD-47C6-AAAB-D526E4019D18}" presName="horzSpace2" presStyleCnt="0"/>
      <dgm:spPr/>
    </dgm:pt>
    <dgm:pt modelId="{8641E858-793F-4CF8-9AA9-1340D381B44F}" type="pres">
      <dgm:prSet presAssocID="{4AF9A999-8DFD-47C6-AAAB-D526E4019D18}" presName="tx2" presStyleLbl="revTx" presStyleIdx="1" presStyleCnt="13"/>
      <dgm:spPr/>
    </dgm:pt>
    <dgm:pt modelId="{1001CFD5-ED09-427D-89F2-F57589666A81}" type="pres">
      <dgm:prSet presAssocID="{4AF9A999-8DFD-47C6-AAAB-D526E4019D18}" presName="vert2" presStyleCnt="0"/>
      <dgm:spPr/>
    </dgm:pt>
    <dgm:pt modelId="{1DD5D39E-B6C6-4EF3-B8C5-F623344C2606}" type="pres">
      <dgm:prSet presAssocID="{4AF9A999-8DFD-47C6-AAAB-D526E4019D18}" presName="thinLine2b" presStyleLbl="callout" presStyleIdx="0" presStyleCnt="10"/>
      <dgm:spPr/>
    </dgm:pt>
    <dgm:pt modelId="{FD0178EE-E954-44E5-A4EF-971CCD9D5F11}" type="pres">
      <dgm:prSet presAssocID="{4AF9A999-8DFD-47C6-AAAB-D526E4019D18}" presName="vertSpace2b" presStyleCnt="0"/>
      <dgm:spPr/>
    </dgm:pt>
    <dgm:pt modelId="{1A6A8C82-6FD1-4C5C-82DD-5BDA96CB6C6C}" type="pres">
      <dgm:prSet presAssocID="{009E1C77-DF1D-4655-AF5A-4A55F9082BCC}" presName="horz2" presStyleCnt="0"/>
      <dgm:spPr/>
    </dgm:pt>
    <dgm:pt modelId="{EA1C193C-56D4-4304-A61C-5C2D06B9A61D}" type="pres">
      <dgm:prSet presAssocID="{009E1C77-DF1D-4655-AF5A-4A55F9082BCC}" presName="horzSpace2" presStyleCnt="0"/>
      <dgm:spPr/>
    </dgm:pt>
    <dgm:pt modelId="{10081CD2-1604-4D52-B747-2F89D257A607}" type="pres">
      <dgm:prSet presAssocID="{009E1C77-DF1D-4655-AF5A-4A55F9082BCC}" presName="tx2" presStyleLbl="revTx" presStyleIdx="2" presStyleCnt="13"/>
      <dgm:spPr/>
    </dgm:pt>
    <dgm:pt modelId="{ED323776-3C55-4884-9553-31B7D7098808}" type="pres">
      <dgm:prSet presAssocID="{009E1C77-DF1D-4655-AF5A-4A55F9082BCC}" presName="vert2" presStyleCnt="0"/>
      <dgm:spPr/>
    </dgm:pt>
    <dgm:pt modelId="{128CB95C-95CF-4DC8-A7B6-579E8CF831DA}" type="pres">
      <dgm:prSet presAssocID="{009E1C77-DF1D-4655-AF5A-4A55F9082BCC}" presName="thinLine2b" presStyleLbl="callout" presStyleIdx="1" presStyleCnt="10"/>
      <dgm:spPr/>
    </dgm:pt>
    <dgm:pt modelId="{35C6F2D5-77AF-42BF-A365-466F8C185A29}" type="pres">
      <dgm:prSet presAssocID="{009E1C77-DF1D-4655-AF5A-4A55F9082BCC}" presName="vertSpace2b" presStyleCnt="0"/>
      <dgm:spPr/>
    </dgm:pt>
    <dgm:pt modelId="{F3402258-7DEA-47FC-9275-ADD0ECFB50F8}" type="pres">
      <dgm:prSet presAssocID="{8825F03D-023C-4CD9-A254-F103200CC0E6}" presName="horz2" presStyleCnt="0"/>
      <dgm:spPr/>
    </dgm:pt>
    <dgm:pt modelId="{3198BC52-D282-47D0-93E2-CADADA14D3C2}" type="pres">
      <dgm:prSet presAssocID="{8825F03D-023C-4CD9-A254-F103200CC0E6}" presName="horzSpace2" presStyleCnt="0"/>
      <dgm:spPr/>
    </dgm:pt>
    <dgm:pt modelId="{E5E69C1C-088F-4026-9233-D660F540A7F6}" type="pres">
      <dgm:prSet presAssocID="{8825F03D-023C-4CD9-A254-F103200CC0E6}" presName="tx2" presStyleLbl="revTx" presStyleIdx="3" presStyleCnt="13"/>
      <dgm:spPr/>
    </dgm:pt>
    <dgm:pt modelId="{E0FFA581-051A-4365-AD97-8FEEB9B49CF2}" type="pres">
      <dgm:prSet presAssocID="{8825F03D-023C-4CD9-A254-F103200CC0E6}" presName="vert2" presStyleCnt="0"/>
      <dgm:spPr/>
    </dgm:pt>
    <dgm:pt modelId="{167F4D28-4B72-4577-B17D-EBF75032EAC8}" type="pres">
      <dgm:prSet presAssocID="{8825F03D-023C-4CD9-A254-F103200CC0E6}" presName="thinLine2b" presStyleLbl="callout" presStyleIdx="2" presStyleCnt="10"/>
      <dgm:spPr/>
    </dgm:pt>
    <dgm:pt modelId="{6191E315-64D1-47E8-A8C4-25A37C2B6CCB}" type="pres">
      <dgm:prSet presAssocID="{8825F03D-023C-4CD9-A254-F103200CC0E6}" presName="vertSpace2b" presStyleCnt="0"/>
      <dgm:spPr/>
    </dgm:pt>
    <dgm:pt modelId="{7C322D17-1E3E-4120-87A5-FEDAF3086D0E}" type="pres">
      <dgm:prSet presAssocID="{10C538AF-76B5-47DA-9868-35C44888C36D}" presName="thickLine" presStyleLbl="alignNode1" presStyleIdx="1" presStyleCnt="3"/>
      <dgm:spPr/>
    </dgm:pt>
    <dgm:pt modelId="{1B2A7D96-DF0D-4011-9076-705F510720A7}" type="pres">
      <dgm:prSet presAssocID="{10C538AF-76B5-47DA-9868-35C44888C36D}" presName="horz1" presStyleCnt="0"/>
      <dgm:spPr/>
    </dgm:pt>
    <dgm:pt modelId="{D4190D1C-EFF0-45FE-8386-BCDDB4A25318}" type="pres">
      <dgm:prSet presAssocID="{10C538AF-76B5-47DA-9868-35C44888C36D}" presName="tx1" presStyleLbl="revTx" presStyleIdx="4" presStyleCnt="13"/>
      <dgm:spPr/>
    </dgm:pt>
    <dgm:pt modelId="{375DCE6F-C35E-4084-AFD4-CF6CAC50EF41}" type="pres">
      <dgm:prSet presAssocID="{10C538AF-76B5-47DA-9868-35C44888C36D}" presName="vert1" presStyleCnt="0"/>
      <dgm:spPr/>
    </dgm:pt>
    <dgm:pt modelId="{D76951A3-C25D-42F4-94C3-D0BB32076CBE}" type="pres">
      <dgm:prSet presAssocID="{E16E6F34-52F7-45EB-B37D-6EACB11DFDA0}" presName="vertSpace2a" presStyleCnt="0"/>
      <dgm:spPr/>
    </dgm:pt>
    <dgm:pt modelId="{2D7E104C-B17E-4B57-8A27-62984248F66F}" type="pres">
      <dgm:prSet presAssocID="{E16E6F34-52F7-45EB-B37D-6EACB11DFDA0}" presName="horz2" presStyleCnt="0"/>
      <dgm:spPr/>
    </dgm:pt>
    <dgm:pt modelId="{04B43923-76F0-41DF-9D55-BB2FA92E4429}" type="pres">
      <dgm:prSet presAssocID="{E16E6F34-52F7-45EB-B37D-6EACB11DFDA0}" presName="horzSpace2" presStyleCnt="0"/>
      <dgm:spPr/>
    </dgm:pt>
    <dgm:pt modelId="{37F73DF5-4412-41D1-A49B-F15AB3FCE6C1}" type="pres">
      <dgm:prSet presAssocID="{E16E6F34-52F7-45EB-B37D-6EACB11DFDA0}" presName="tx2" presStyleLbl="revTx" presStyleIdx="5" presStyleCnt="13"/>
      <dgm:spPr/>
    </dgm:pt>
    <dgm:pt modelId="{ACBDB96C-C0CF-4E11-B65A-565074A7897C}" type="pres">
      <dgm:prSet presAssocID="{E16E6F34-52F7-45EB-B37D-6EACB11DFDA0}" presName="vert2" presStyleCnt="0"/>
      <dgm:spPr/>
    </dgm:pt>
    <dgm:pt modelId="{99E8088B-ED48-4AAC-89CF-6CA3C31EA978}" type="pres">
      <dgm:prSet presAssocID="{E16E6F34-52F7-45EB-B37D-6EACB11DFDA0}" presName="thinLine2b" presStyleLbl="callout" presStyleIdx="3" presStyleCnt="10"/>
      <dgm:spPr/>
    </dgm:pt>
    <dgm:pt modelId="{82469F9F-5BDC-46E4-B153-C029C662BAC2}" type="pres">
      <dgm:prSet presAssocID="{E16E6F34-52F7-45EB-B37D-6EACB11DFDA0}" presName="vertSpace2b" presStyleCnt="0"/>
      <dgm:spPr/>
    </dgm:pt>
    <dgm:pt modelId="{F4D083F6-3627-4C99-9B5A-180D94BE0A0C}" type="pres">
      <dgm:prSet presAssocID="{36B6731D-7B2E-45A4-A273-DF9584C33BF7}" presName="horz2" presStyleCnt="0"/>
      <dgm:spPr/>
    </dgm:pt>
    <dgm:pt modelId="{B1454EE7-55D7-47B7-AE21-5B721D8C9A47}" type="pres">
      <dgm:prSet presAssocID="{36B6731D-7B2E-45A4-A273-DF9584C33BF7}" presName="horzSpace2" presStyleCnt="0"/>
      <dgm:spPr/>
    </dgm:pt>
    <dgm:pt modelId="{6F5B526C-FD69-483F-B312-8A80C7954D51}" type="pres">
      <dgm:prSet presAssocID="{36B6731D-7B2E-45A4-A273-DF9584C33BF7}" presName="tx2" presStyleLbl="revTx" presStyleIdx="6" presStyleCnt="13"/>
      <dgm:spPr/>
    </dgm:pt>
    <dgm:pt modelId="{0F96631C-695F-4134-BA3C-13201094C475}" type="pres">
      <dgm:prSet presAssocID="{36B6731D-7B2E-45A4-A273-DF9584C33BF7}" presName="vert2" presStyleCnt="0"/>
      <dgm:spPr/>
    </dgm:pt>
    <dgm:pt modelId="{FD8132E2-91C9-4328-A010-F72EF57BAB92}" type="pres">
      <dgm:prSet presAssocID="{36B6731D-7B2E-45A4-A273-DF9584C33BF7}" presName="thinLine2b" presStyleLbl="callout" presStyleIdx="4" presStyleCnt="10"/>
      <dgm:spPr/>
    </dgm:pt>
    <dgm:pt modelId="{CCDF583A-1FF6-41B7-8719-6411C7C8F6B9}" type="pres">
      <dgm:prSet presAssocID="{36B6731D-7B2E-45A4-A273-DF9584C33BF7}" presName="vertSpace2b" presStyleCnt="0"/>
      <dgm:spPr/>
    </dgm:pt>
    <dgm:pt modelId="{5A908343-BC10-4438-85E9-77038EFFD259}" type="pres">
      <dgm:prSet presAssocID="{2E27C8CF-4B43-4D59-8A4F-4CD8A9BD4A0E}" presName="horz2" presStyleCnt="0"/>
      <dgm:spPr/>
    </dgm:pt>
    <dgm:pt modelId="{AC1CB7FA-9A3E-4677-ABC6-EF8276F3CCCB}" type="pres">
      <dgm:prSet presAssocID="{2E27C8CF-4B43-4D59-8A4F-4CD8A9BD4A0E}" presName="horzSpace2" presStyleCnt="0"/>
      <dgm:spPr/>
    </dgm:pt>
    <dgm:pt modelId="{689A7031-AB9A-4B03-9E2D-AA0B54E73B9A}" type="pres">
      <dgm:prSet presAssocID="{2E27C8CF-4B43-4D59-8A4F-4CD8A9BD4A0E}" presName="tx2" presStyleLbl="revTx" presStyleIdx="7" presStyleCnt="13"/>
      <dgm:spPr/>
    </dgm:pt>
    <dgm:pt modelId="{F4351EC3-E001-4B49-8E65-82E94807569B}" type="pres">
      <dgm:prSet presAssocID="{2E27C8CF-4B43-4D59-8A4F-4CD8A9BD4A0E}" presName="vert2" presStyleCnt="0"/>
      <dgm:spPr/>
    </dgm:pt>
    <dgm:pt modelId="{0D9613E8-8F22-4D80-8B4E-3659251221A2}" type="pres">
      <dgm:prSet presAssocID="{2E27C8CF-4B43-4D59-8A4F-4CD8A9BD4A0E}" presName="thinLine2b" presStyleLbl="callout" presStyleIdx="5" presStyleCnt="10"/>
      <dgm:spPr/>
    </dgm:pt>
    <dgm:pt modelId="{5A585C00-0DDF-4D15-8BDB-E9B5BCD9CEEA}" type="pres">
      <dgm:prSet presAssocID="{2E27C8CF-4B43-4D59-8A4F-4CD8A9BD4A0E}" presName="vertSpace2b" presStyleCnt="0"/>
      <dgm:spPr/>
    </dgm:pt>
    <dgm:pt modelId="{7DB66B64-EF39-4044-955D-DBDAC9E58E0C}" type="pres">
      <dgm:prSet presAssocID="{4DE6BF90-F129-4217-9DD1-CDAEDF772550}" presName="thickLine" presStyleLbl="alignNode1" presStyleIdx="2" presStyleCnt="3"/>
      <dgm:spPr/>
    </dgm:pt>
    <dgm:pt modelId="{7B26EE39-41DC-404E-BD79-52603D9EE752}" type="pres">
      <dgm:prSet presAssocID="{4DE6BF90-F129-4217-9DD1-CDAEDF772550}" presName="horz1" presStyleCnt="0"/>
      <dgm:spPr/>
    </dgm:pt>
    <dgm:pt modelId="{689BEB5E-DBF2-40D5-A1FF-BAFFD6AEEB99}" type="pres">
      <dgm:prSet presAssocID="{4DE6BF90-F129-4217-9DD1-CDAEDF772550}" presName="tx1" presStyleLbl="revTx" presStyleIdx="8" presStyleCnt="13"/>
      <dgm:spPr/>
    </dgm:pt>
    <dgm:pt modelId="{46E7FE61-12AD-4187-8957-A19ECA87120C}" type="pres">
      <dgm:prSet presAssocID="{4DE6BF90-F129-4217-9DD1-CDAEDF772550}" presName="vert1" presStyleCnt="0"/>
      <dgm:spPr/>
    </dgm:pt>
    <dgm:pt modelId="{1BF4EC9F-3DCD-4D08-A8E9-3BA7FCE40A69}" type="pres">
      <dgm:prSet presAssocID="{894DA71D-9341-427C-90B0-F32862FA117F}" presName="vertSpace2a" presStyleCnt="0"/>
      <dgm:spPr/>
    </dgm:pt>
    <dgm:pt modelId="{8D103F93-F005-48AC-BCE5-C0EE94690D4B}" type="pres">
      <dgm:prSet presAssocID="{894DA71D-9341-427C-90B0-F32862FA117F}" presName="horz2" presStyleCnt="0"/>
      <dgm:spPr/>
    </dgm:pt>
    <dgm:pt modelId="{C811703A-8F8E-436C-BF5A-718F70A88A88}" type="pres">
      <dgm:prSet presAssocID="{894DA71D-9341-427C-90B0-F32862FA117F}" presName="horzSpace2" presStyleCnt="0"/>
      <dgm:spPr/>
    </dgm:pt>
    <dgm:pt modelId="{3F0F26A3-B277-401D-96C5-AFDA8F8F8196}" type="pres">
      <dgm:prSet presAssocID="{894DA71D-9341-427C-90B0-F32862FA117F}" presName="tx2" presStyleLbl="revTx" presStyleIdx="9" presStyleCnt="13"/>
      <dgm:spPr/>
    </dgm:pt>
    <dgm:pt modelId="{AF189516-EAED-4836-84D3-69DD43301C7C}" type="pres">
      <dgm:prSet presAssocID="{894DA71D-9341-427C-90B0-F32862FA117F}" presName="vert2" presStyleCnt="0"/>
      <dgm:spPr/>
    </dgm:pt>
    <dgm:pt modelId="{02248F69-F130-49E1-B36E-68E1DDCE69EC}" type="pres">
      <dgm:prSet presAssocID="{894DA71D-9341-427C-90B0-F32862FA117F}" presName="thinLine2b" presStyleLbl="callout" presStyleIdx="6" presStyleCnt="10"/>
      <dgm:spPr/>
    </dgm:pt>
    <dgm:pt modelId="{18FEF9BC-46D4-4FBB-AA30-B435D745D468}" type="pres">
      <dgm:prSet presAssocID="{894DA71D-9341-427C-90B0-F32862FA117F}" presName="vertSpace2b" presStyleCnt="0"/>
      <dgm:spPr/>
    </dgm:pt>
    <dgm:pt modelId="{6BDF6D0F-F651-4B61-A574-43219A81D590}" type="pres">
      <dgm:prSet presAssocID="{07FE5FDD-7B98-4450-848B-9D434F9AC6FF}" presName="horz2" presStyleCnt="0"/>
      <dgm:spPr/>
    </dgm:pt>
    <dgm:pt modelId="{171A2479-0BC3-4FFE-800F-F278C44C97E0}" type="pres">
      <dgm:prSet presAssocID="{07FE5FDD-7B98-4450-848B-9D434F9AC6FF}" presName="horzSpace2" presStyleCnt="0"/>
      <dgm:spPr/>
    </dgm:pt>
    <dgm:pt modelId="{F9C5C9A9-1A43-409E-B263-1CDFAADCFD5B}" type="pres">
      <dgm:prSet presAssocID="{07FE5FDD-7B98-4450-848B-9D434F9AC6FF}" presName="tx2" presStyleLbl="revTx" presStyleIdx="10" presStyleCnt="13"/>
      <dgm:spPr/>
    </dgm:pt>
    <dgm:pt modelId="{70F292CB-5E62-426B-B3B5-2B6C0EDE0A77}" type="pres">
      <dgm:prSet presAssocID="{07FE5FDD-7B98-4450-848B-9D434F9AC6FF}" presName="vert2" presStyleCnt="0"/>
      <dgm:spPr/>
    </dgm:pt>
    <dgm:pt modelId="{72BC54D6-6AC8-4B1A-930E-C5B4EB659C69}" type="pres">
      <dgm:prSet presAssocID="{07FE5FDD-7B98-4450-848B-9D434F9AC6FF}" presName="thinLine2b" presStyleLbl="callout" presStyleIdx="7" presStyleCnt="10"/>
      <dgm:spPr/>
    </dgm:pt>
    <dgm:pt modelId="{1DA55AB3-4208-47A2-A95B-E09B5D16AC6D}" type="pres">
      <dgm:prSet presAssocID="{07FE5FDD-7B98-4450-848B-9D434F9AC6FF}" presName="vertSpace2b" presStyleCnt="0"/>
      <dgm:spPr/>
    </dgm:pt>
    <dgm:pt modelId="{8249203A-8B29-4FC2-A2F3-06D37FB33BA5}" type="pres">
      <dgm:prSet presAssocID="{D17A2BBA-0144-434D-B1F7-DB67F6424B9E}" presName="horz2" presStyleCnt="0"/>
      <dgm:spPr/>
    </dgm:pt>
    <dgm:pt modelId="{DC5C3720-12A9-4D3C-B904-CA8DEED75FB0}" type="pres">
      <dgm:prSet presAssocID="{D17A2BBA-0144-434D-B1F7-DB67F6424B9E}" presName="horzSpace2" presStyleCnt="0"/>
      <dgm:spPr/>
    </dgm:pt>
    <dgm:pt modelId="{2A922E04-7CE5-47F3-8184-0FBA2AAD1326}" type="pres">
      <dgm:prSet presAssocID="{D17A2BBA-0144-434D-B1F7-DB67F6424B9E}" presName="tx2" presStyleLbl="revTx" presStyleIdx="11" presStyleCnt="13"/>
      <dgm:spPr/>
    </dgm:pt>
    <dgm:pt modelId="{2BE8E2C8-AFD2-4FA1-98A1-D6784BD0BBE0}" type="pres">
      <dgm:prSet presAssocID="{D17A2BBA-0144-434D-B1F7-DB67F6424B9E}" presName="vert2" presStyleCnt="0"/>
      <dgm:spPr/>
    </dgm:pt>
    <dgm:pt modelId="{C9E22425-6EC7-41F3-9DE1-6CE3B6BF5292}" type="pres">
      <dgm:prSet presAssocID="{D17A2BBA-0144-434D-B1F7-DB67F6424B9E}" presName="thinLine2b" presStyleLbl="callout" presStyleIdx="8" presStyleCnt="10"/>
      <dgm:spPr/>
    </dgm:pt>
    <dgm:pt modelId="{85E7944A-3E61-4FFA-ACB1-4DC7E5CB1DB2}" type="pres">
      <dgm:prSet presAssocID="{D17A2BBA-0144-434D-B1F7-DB67F6424B9E}" presName="vertSpace2b" presStyleCnt="0"/>
      <dgm:spPr/>
    </dgm:pt>
    <dgm:pt modelId="{78B63EE5-775E-437A-BAED-3195E5CAC61C}" type="pres">
      <dgm:prSet presAssocID="{AA8204AB-985C-4DA6-8486-589E3C3FF984}" presName="horz2" presStyleCnt="0"/>
      <dgm:spPr/>
    </dgm:pt>
    <dgm:pt modelId="{269A4AA5-BA5F-4DCE-A28F-CA105EBCFC52}" type="pres">
      <dgm:prSet presAssocID="{AA8204AB-985C-4DA6-8486-589E3C3FF984}" presName="horzSpace2" presStyleCnt="0"/>
      <dgm:spPr/>
    </dgm:pt>
    <dgm:pt modelId="{659E765A-C1F8-4E6C-B360-5B7D081C5676}" type="pres">
      <dgm:prSet presAssocID="{AA8204AB-985C-4DA6-8486-589E3C3FF984}" presName="tx2" presStyleLbl="revTx" presStyleIdx="12" presStyleCnt="13"/>
      <dgm:spPr/>
    </dgm:pt>
    <dgm:pt modelId="{E95E3842-92E3-46FE-A5AE-49BB0F7B7DF7}" type="pres">
      <dgm:prSet presAssocID="{AA8204AB-985C-4DA6-8486-589E3C3FF984}" presName="vert2" presStyleCnt="0"/>
      <dgm:spPr/>
    </dgm:pt>
    <dgm:pt modelId="{957ECDB1-9A4F-486E-BA5B-78C4A96D57A4}" type="pres">
      <dgm:prSet presAssocID="{AA8204AB-985C-4DA6-8486-589E3C3FF984}" presName="thinLine2b" presStyleLbl="callout" presStyleIdx="9" presStyleCnt="10"/>
      <dgm:spPr/>
    </dgm:pt>
    <dgm:pt modelId="{342DA6D4-92EA-4D22-BEAA-F2F3E4884414}" type="pres">
      <dgm:prSet presAssocID="{AA8204AB-985C-4DA6-8486-589E3C3FF984}" presName="vertSpace2b" presStyleCnt="0"/>
      <dgm:spPr/>
    </dgm:pt>
  </dgm:ptLst>
  <dgm:cxnLst>
    <dgm:cxn modelId="{0062130A-DAC5-4344-9001-80C32507E8DC}" type="presOf" srcId="{AA8204AB-985C-4DA6-8486-589E3C3FF984}" destId="{659E765A-C1F8-4E6C-B360-5B7D081C5676}" srcOrd="0" destOrd="0" presId="urn:microsoft.com/office/officeart/2008/layout/LinedList"/>
    <dgm:cxn modelId="{433C4B22-8DB2-46DA-802A-5EFF45FA98EA}" srcId="{708B8770-8F03-4370-9937-D7F016B18320}" destId="{ADCB4555-AE57-4528-A182-AA182C73D35F}" srcOrd="0" destOrd="0" parTransId="{D1EB6377-EC44-459F-9144-B0FAD3995752}" sibTransId="{47880803-F008-42B2-9FB0-F858DC5F4ECD}"/>
    <dgm:cxn modelId="{1D2C022D-6A4C-4C9E-A9D8-6BB73B09F4B4}" srcId="{4DE6BF90-F129-4217-9DD1-CDAEDF772550}" destId="{894DA71D-9341-427C-90B0-F32862FA117F}" srcOrd="0" destOrd="0" parTransId="{8A0D8ACC-0CB8-44B3-8335-6615981B4CB7}" sibTransId="{A9439FDD-680B-453F-BD1B-301DFBE24DDC}"/>
    <dgm:cxn modelId="{F1FA8C2E-87CD-45BA-911C-5A8A6BF9F5B1}" type="presOf" srcId="{2E27C8CF-4B43-4D59-8A4F-4CD8A9BD4A0E}" destId="{689A7031-AB9A-4B03-9E2D-AA0B54E73B9A}" srcOrd="0" destOrd="0" presId="urn:microsoft.com/office/officeart/2008/layout/LinedList"/>
    <dgm:cxn modelId="{550BFA30-D06B-42CA-ABAF-47BE4FFB526B}" type="presOf" srcId="{E16E6F34-52F7-45EB-B37D-6EACB11DFDA0}" destId="{37F73DF5-4412-41D1-A49B-F15AB3FCE6C1}" srcOrd="0" destOrd="0" presId="urn:microsoft.com/office/officeart/2008/layout/LinedList"/>
    <dgm:cxn modelId="{EF405138-AB58-430A-A587-6C78EB63A84F}" type="presOf" srcId="{10C538AF-76B5-47DA-9868-35C44888C36D}" destId="{D4190D1C-EFF0-45FE-8386-BCDDB4A25318}" srcOrd="0" destOrd="0" presId="urn:microsoft.com/office/officeart/2008/layout/LinedList"/>
    <dgm:cxn modelId="{25950146-4AE0-49D2-B397-6928B58D0407}" type="presOf" srcId="{894DA71D-9341-427C-90B0-F32862FA117F}" destId="{3F0F26A3-B277-401D-96C5-AFDA8F8F8196}" srcOrd="0" destOrd="0" presId="urn:microsoft.com/office/officeart/2008/layout/LinedList"/>
    <dgm:cxn modelId="{D99EFA50-598A-43C3-9E04-974EFD1D21E2}" type="presOf" srcId="{36B6731D-7B2E-45A4-A273-DF9584C33BF7}" destId="{6F5B526C-FD69-483F-B312-8A80C7954D51}" srcOrd="0" destOrd="0" presId="urn:microsoft.com/office/officeart/2008/layout/LinedList"/>
    <dgm:cxn modelId="{8BFD6453-31C7-472F-B24C-BFBB7163BAD4}" srcId="{10C538AF-76B5-47DA-9868-35C44888C36D}" destId="{E16E6F34-52F7-45EB-B37D-6EACB11DFDA0}" srcOrd="0" destOrd="0" parTransId="{D10831FC-7FD1-4A7E-8979-6BD08C6FC41C}" sibTransId="{6179F8B0-0308-4261-A7C8-21FCA0E6A802}"/>
    <dgm:cxn modelId="{49B25158-3E55-472A-A38D-873716EFB8CF}" srcId="{10C538AF-76B5-47DA-9868-35C44888C36D}" destId="{2E27C8CF-4B43-4D59-8A4F-4CD8A9BD4A0E}" srcOrd="2" destOrd="0" parTransId="{97715BEB-AAC6-4B27-AC33-997DED455988}" sibTransId="{0DA8D44D-5CF1-429D-8821-79B3754211FC}"/>
    <dgm:cxn modelId="{4FB9D57C-7399-4BFB-9AE3-E384DABC2D20}" srcId="{4DE6BF90-F129-4217-9DD1-CDAEDF772550}" destId="{AA8204AB-985C-4DA6-8486-589E3C3FF984}" srcOrd="3" destOrd="0" parTransId="{82E889C1-917A-4C2E-AB1E-AF48DDFBB845}" sibTransId="{84E65D9F-C5CB-4EEA-A251-2E778348261F}"/>
    <dgm:cxn modelId="{E4BA3E7D-ADDB-46F1-8C97-603F4BA5B397}" srcId="{ADCB4555-AE57-4528-A182-AA182C73D35F}" destId="{8825F03D-023C-4CD9-A254-F103200CC0E6}" srcOrd="2" destOrd="0" parTransId="{E8B5D2F0-57A9-44DE-9887-D3698A5E3361}" sibTransId="{486DB6BE-9293-4D74-AC6A-9B05A4FD416A}"/>
    <dgm:cxn modelId="{70E18D7F-B271-402E-B21F-15EE178E995B}" type="presOf" srcId="{ADCB4555-AE57-4528-A182-AA182C73D35F}" destId="{588EFAF5-479D-41BF-95D5-0987EBD459A7}" srcOrd="0" destOrd="0" presId="urn:microsoft.com/office/officeart/2008/layout/LinedList"/>
    <dgm:cxn modelId="{2FC55183-CC5E-4C3C-83BD-8F885EFDC78F}" type="presOf" srcId="{07FE5FDD-7B98-4450-848B-9D434F9AC6FF}" destId="{F9C5C9A9-1A43-409E-B263-1CDFAADCFD5B}" srcOrd="0" destOrd="0" presId="urn:microsoft.com/office/officeart/2008/layout/LinedList"/>
    <dgm:cxn modelId="{C5BDAA93-0663-41BE-8541-9C3B247E867D}" srcId="{10C538AF-76B5-47DA-9868-35C44888C36D}" destId="{36B6731D-7B2E-45A4-A273-DF9584C33BF7}" srcOrd="1" destOrd="0" parTransId="{08C629C9-B308-40AE-92A7-525E98845C3D}" sibTransId="{CF2079B5-917A-4F9A-A9CF-6D1DA6EBB8F2}"/>
    <dgm:cxn modelId="{AF190F96-8121-4644-BC8C-78C401A58A90}" srcId="{708B8770-8F03-4370-9937-D7F016B18320}" destId="{4DE6BF90-F129-4217-9DD1-CDAEDF772550}" srcOrd="2" destOrd="0" parTransId="{E1A85FCD-2FD8-4470-B9E8-AAAC74CE9ED9}" sibTransId="{8D273E96-A004-4C55-826B-A3DD005230FD}"/>
    <dgm:cxn modelId="{624CE59F-2853-4EBA-B94B-1B7DD1B6F1F9}" type="presOf" srcId="{8825F03D-023C-4CD9-A254-F103200CC0E6}" destId="{E5E69C1C-088F-4026-9233-D660F540A7F6}" srcOrd="0" destOrd="0" presId="urn:microsoft.com/office/officeart/2008/layout/LinedList"/>
    <dgm:cxn modelId="{B381D5A9-DEE0-45EC-9FE7-1C1B8F9837A6}" type="presOf" srcId="{009E1C77-DF1D-4655-AF5A-4A55F9082BCC}" destId="{10081CD2-1604-4D52-B747-2F89D257A607}" srcOrd="0" destOrd="0" presId="urn:microsoft.com/office/officeart/2008/layout/LinedList"/>
    <dgm:cxn modelId="{5B8668AF-E679-4053-BC8C-E94CEE35DCA5}" type="presOf" srcId="{4AF9A999-8DFD-47C6-AAAB-D526E4019D18}" destId="{8641E858-793F-4CF8-9AA9-1340D381B44F}" srcOrd="0" destOrd="0" presId="urn:microsoft.com/office/officeart/2008/layout/LinedList"/>
    <dgm:cxn modelId="{FC2649C3-0596-4FBA-80A8-7411524BAF41}" type="presOf" srcId="{D17A2BBA-0144-434D-B1F7-DB67F6424B9E}" destId="{2A922E04-7CE5-47F3-8184-0FBA2AAD1326}" srcOrd="0" destOrd="0" presId="urn:microsoft.com/office/officeart/2008/layout/LinedList"/>
    <dgm:cxn modelId="{E539CAC6-6533-4E8B-8D56-FA8436DD5D67}" type="presOf" srcId="{708B8770-8F03-4370-9937-D7F016B18320}" destId="{306456E0-2902-4A46-AC81-CCDFEE68BCE4}" srcOrd="0" destOrd="0" presId="urn:microsoft.com/office/officeart/2008/layout/LinedList"/>
    <dgm:cxn modelId="{10EDB4D3-EAA9-47DD-AED4-8288ADFDAA6D}" type="presOf" srcId="{4DE6BF90-F129-4217-9DD1-CDAEDF772550}" destId="{689BEB5E-DBF2-40D5-A1FF-BAFFD6AEEB99}" srcOrd="0" destOrd="0" presId="urn:microsoft.com/office/officeart/2008/layout/LinedList"/>
    <dgm:cxn modelId="{94B541D5-C421-48B0-ABF6-003FDC0E1D80}" srcId="{ADCB4555-AE57-4528-A182-AA182C73D35F}" destId="{4AF9A999-8DFD-47C6-AAAB-D526E4019D18}" srcOrd="0" destOrd="0" parTransId="{C578A689-596A-41C6-A9BE-4C3C9A20A3D9}" sibTransId="{4A7A079A-6AE5-4861-BA6C-87DF4191FB3B}"/>
    <dgm:cxn modelId="{B9D53CD7-A7AF-4B9F-B320-439A0655FDC6}" srcId="{ADCB4555-AE57-4528-A182-AA182C73D35F}" destId="{009E1C77-DF1D-4655-AF5A-4A55F9082BCC}" srcOrd="1" destOrd="0" parTransId="{EC97A6DA-E53C-4CF0-ADA8-19F0409197ED}" sibTransId="{953F278C-4790-459A-A334-0135EF37277D}"/>
    <dgm:cxn modelId="{D97678F6-06F7-4608-B574-2F0C3F32A380}" srcId="{4DE6BF90-F129-4217-9DD1-CDAEDF772550}" destId="{D17A2BBA-0144-434D-B1F7-DB67F6424B9E}" srcOrd="2" destOrd="0" parTransId="{AEA9A93F-843A-4E74-B951-9D5064808E6A}" sibTransId="{80F9C97B-7A9C-49B3-89B3-69D7F4B92856}"/>
    <dgm:cxn modelId="{D380F8F6-E155-4F96-8B1C-FB2913954075}" srcId="{4DE6BF90-F129-4217-9DD1-CDAEDF772550}" destId="{07FE5FDD-7B98-4450-848B-9D434F9AC6FF}" srcOrd="1" destOrd="0" parTransId="{D298452B-6CC5-49BB-89DE-89B19FCF4200}" sibTransId="{02DE75E5-672A-452E-B092-C30516D85AC4}"/>
    <dgm:cxn modelId="{75CBB8F8-2089-4DFF-BA50-F64F2FE79440}" srcId="{708B8770-8F03-4370-9937-D7F016B18320}" destId="{10C538AF-76B5-47DA-9868-35C44888C36D}" srcOrd="1" destOrd="0" parTransId="{E06DCAB4-C931-4598-AE36-E6343446DF21}" sibTransId="{B9AD1B72-7F80-47C2-979C-A817624589AA}"/>
    <dgm:cxn modelId="{6D130867-4FD6-4A29-9EFD-AAF1DFB9B57A}" type="presParOf" srcId="{306456E0-2902-4A46-AC81-CCDFEE68BCE4}" destId="{C881ADD5-AB79-43F9-AE97-5845574081A0}" srcOrd="0" destOrd="0" presId="urn:microsoft.com/office/officeart/2008/layout/LinedList"/>
    <dgm:cxn modelId="{80643F4E-74DB-4FC7-8271-6AB28BE63E78}" type="presParOf" srcId="{306456E0-2902-4A46-AC81-CCDFEE68BCE4}" destId="{A9214E7D-0C34-4BC8-AA5E-71AFB1407160}" srcOrd="1" destOrd="0" presId="urn:microsoft.com/office/officeart/2008/layout/LinedList"/>
    <dgm:cxn modelId="{6EB2EB91-E73C-4ECD-88AB-69D37AF8DEBA}" type="presParOf" srcId="{A9214E7D-0C34-4BC8-AA5E-71AFB1407160}" destId="{588EFAF5-479D-41BF-95D5-0987EBD459A7}" srcOrd="0" destOrd="0" presId="urn:microsoft.com/office/officeart/2008/layout/LinedList"/>
    <dgm:cxn modelId="{C125DDD3-F651-4923-BD46-56AC053D1ACB}" type="presParOf" srcId="{A9214E7D-0C34-4BC8-AA5E-71AFB1407160}" destId="{38996F93-276E-4A72-9042-AE6D823470E1}" srcOrd="1" destOrd="0" presId="urn:microsoft.com/office/officeart/2008/layout/LinedList"/>
    <dgm:cxn modelId="{CAC830BD-B9B0-42B6-9809-5EBE799831CD}" type="presParOf" srcId="{38996F93-276E-4A72-9042-AE6D823470E1}" destId="{610638F7-9DE2-4397-BA68-51383D76CD58}" srcOrd="0" destOrd="0" presId="urn:microsoft.com/office/officeart/2008/layout/LinedList"/>
    <dgm:cxn modelId="{D5DF03BF-25BA-4526-821A-E21535430AC3}" type="presParOf" srcId="{38996F93-276E-4A72-9042-AE6D823470E1}" destId="{1AD9ECF7-D58D-4C89-A724-F0BCCB4FD995}" srcOrd="1" destOrd="0" presId="urn:microsoft.com/office/officeart/2008/layout/LinedList"/>
    <dgm:cxn modelId="{3AAF88AE-402E-4585-85E4-83F9F7302A37}" type="presParOf" srcId="{1AD9ECF7-D58D-4C89-A724-F0BCCB4FD995}" destId="{F89093A8-8C0C-4031-BC05-8C3406A6C2DE}" srcOrd="0" destOrd="0" presId="urn:microsoft.com/office/officeart/2008/layout/LinedList"/>
    <dgm:cxn modelId="{384FA1FF-0231-4550-BFC9-09552C82FB4A}" type="presParOf" srcId="{1AD9ECF7-D58D-4C89-A724-F0BCCB4FD995}" destId="{8641E858-793F-4CF8-9AA9-1340D381B44F}" srcOrd="1" destOrd="0" presId="urn:microsoft.com/office/officeart/2008/layout/LinedList"/>
    <dgm:cxn modelId="{B26CA000-2DD9-4B74-880E-6977E03EB3D9}" type="presParOf" srcId="{1AD9ECF7-D58D-4C89-A724-F0BCCB4FD995}" destId="{1001CFD5-ED09-427D-89F2-F57589666A81}" srcOrd="2" destOrd="0" presId="urn:microsoft.com/office/officeart/2008/layout/LinedList"/>
    <dgm:cxn modelId="{96DA8D18-1F6B-440A-9F72-1CE2E8D6946A}" type="presParOf" srcId="{38996F93-276E-4A72-9042-AE6D823470E1}" destId="{1DD5D39E-B6C6-4EF3-B8C5-F623344C2606}" srcOrd="2" destOrd="0" presId="urn:microsoft.com/office/officeart/2008/layout/LinedList"/>
    <dgm:cxn modelId="{A0FFAC43-19CF-4FC8-BF90-F969826789C8}" type="presParOf" srcId="{38996F93-276E-4A72-9042-AE6D823470E1}" destId="{FD0178EE-E954-44E5-A4EF-971CCD9D5F11}" srcOrd="3" destOrd="0" presId="urn:microsoft.com/office/officeart/2008/layout/LinedList"/>
    <dgm:cxn modelId="{C68FAF1B-802B-41F9-847D-006CDF56B34A}" type="presParOf" srcId="{38996F93-276E-4A72-9042-AE6D823470E1}" destId="{1A6A8C82-6FD1-4C5C-82DD-5BDA96CB6C6C}" srcOrd="4" destOrd="0" presId="urn:microsoft.com/office/officeart/2008/layout/LinedList"/>
    <dgm:cxn modelId="{E47FD9BD-8FCE-45F1-8BF1-147E5759DEF6}" type="presParOf" srcId="{1A6A8C82-6FD1-4C5C-82DD-5BDA96CB6C6C}" destId="{EA1C193C-56D4-4304-A61C-5C2D06B9A61D}" srcOrd="0" destOrd="0" presId="urn:microsoft.com/office/officeart/2008/layout/LinedList"/>
    <dgm:cxn modelId="{93C85997-84A3-4D4D-8A1F-CE785D77C7D7}" type="presParOf" srcId="{1A6A8C82-6FD1-4C5C-82DD-5BDA96CB6C6C}" destId="{10081CD2-1604-4D52-B747-2F89D257A607}" srcOrd="1" destOrd="0" presId="urn:microsoft.com/office/officeart/2008/layout/LinedList"/>
    <dgm:cxn modelId="{150E150E-64A8-4E75-9F64-818F080D7CD3}" type="presParOf" srcId="{1A6A8C82-6FD1-4C5C-82DD-5BDA96CB6C6C}" destId="{ED323776-3C55-4884-9553-31B7D7098808}" srcOrd="2" destOrd="0" presId="urn:microsoft.com/office/officeart/2008/layout/LinedList"/>
    <dgm:cxn modelId="{B23140C3-1D9E-41AD-8A3E-DE6808E60CFB}" type="presParOf" srcId="{38996F93-276E-4A72-9042-AE6D823470E1}" destId="{128CB95C-95CF-4DC8-A7B6-579E8CF831DA}" srcOrd="5" destOrd="0" presId="urn:microsoft.com/office/officeart/2008/layout/LinedList"/>
    <dgm:cxn modelId="{D9B0D69B-A265-4E38-9EC0-CA26EF8BC4D1}" type="presParOf" srcId="{38996F93-276E-4A72-9042-AE6D823470E1}" destId="{35C6F2D5-77AF-42BF-A365-466F8C185A29}" srcOrd="6" destOrd="0" presId="urn:microsoft.com/office/officeart/2008/layout/LinedList"/>
    <dgm:cxn modelId="{75708546-2228-4640-83C1-2BDD93CE0B40}" type="presParOf" srcId="{38996F93-276E-4A72-9042-AE6D823470E1}" destId="{F3402258-7DEA-47FC-9275-ADD0ECFB50F8}" srcOrd="7" destOrd="0" presId="urn:microsoft.com/office/officeart/2008/layout/LinedList"/>
    <dgm:cxn modelId="{5DB46E89-FE97-4943-8929-FA7E7BECE649}" type="presParOf" srcId="{F3402258-7DEA-47FC-9275-ADD0ECFB50F8}" destId="{3198BC52-D282-47D0-93E2-CADADA14D3C2}" srcOrd="0" destOrd="0" presId="urn:microsoft.com/office/officeart/2008/layout/LinedList"/>
    <dgm:cxn modelId="{6D9C2CDB-E28A-4FA4-905C-598E7DD2CC9E}" type="presParOf" srcId="{F3402258-7DEA-47FC-9275-ADD0ECFB50F8}" destId="{E5E69C1C-088F-4026-9233-D660F540A7F6}" srcOrd="1" destOrd="0" presId="urn:microsoft.com/office/officeart/2008/layout/LinedList"/>
    <dgm:cxn modelId="{48D71288-A6FC-489F-8EF8-49B3E00A5192}" type="presParOf" srcId="{F3402258-7DEA-47FC-9275-ADD0ECFB50F8}" destId="{E0FFA581-051A-4365-AD97-8FEEB9B49CF2}" srcOrd="2" destOrd="0" presId="urn:microsoft.com/office/officeart/2008/layout/LinedList"/>
    <dgm:cxn modelId="{51FF72A0-20F3-4A4D-91CC-A1017C308250}" type="presParOf" srcId="{38996F93-276E-4A72-9042-AE6D823470E1}" destId="{167F4D28-4B72-4577-B17D-EBF75032EAC8}" srcOrd="8" destOrd="0" presId="urn:microsoft.com/office/officeart/2008/layout/LinedList"/>
    <dgm:cxn modelId="{2053C793-7E7E-4E06-A51F-5B881B19FF0F}" type="presParOf" srcId="{38996F93-276E-4A72-9042-AE6D823470E1}" destId="{6191E315-64D1-47E8-A8C4-25A37C2B6CCB}" srcOrd="9" destOrd="0" presId="urn:microsoft.com/office/officeart/2008/layout/LinedList"/>
    <dgm:cxn modelId="{A9AA8F9B-0899-4079-94E9-1E67D08F5296}" type="presParOf" srcId="{306456E0-2902-4A46-AC81-CCDFEE68BCE4}" destId="{7C322D17-1E3E-4120-87A5-FEDAF3086D0E}" srcOrd="2" destOrd="0" presId="urn:microsoft.com/office/officeart/2008/layout/LinedList"/>
    <dgm:cxn modelId="{2475D524-60CB-4D6C-94ED-B237521F4785}" type="presParOf" srcId="{306456E0-2902-4A46-AC81-CCDFEE68BCE4}" destId="{1B2A7D96-DF0D-4011-9076-705F510720A7}" srcOrd="3" destOrd="0" presId="urn:microsoft.com/office/officeart/2008/layout/LinedList"/>
    <dgm:cxn modelId="{5278F047-6B64-4246-8BD7-CFC9846E4A32}" type="presParOf" srcId="{1B2A7D96-DF0D-4011-9076-705F510720A7}" destId="{D4190D1C-EFF0-45FE-8386-BCDDB4A25318}" srcOrd="0" destOrd="0" presId="urn:microsoft.com/office/officeart/2008/layout/LinedList"/>
    <dgm:cxn modelId="{011A6469-807D-424A-AB43-4C6BAF7572FA}" type="presParOf" srcId="{1B2A7D96-DF0D-4011-9076-705F510720A7}" destId="{375DCE6F-C35E-4084-AFD4-CF6CAC50EF41}" srcOrd="1" destOrd="0" presId="urn:microsoft.com/office/officeart/2008/layout/LinedList"/>
    <dgm:cxn modelId="{3BBB0201-FCAD-4F94-9AED-8E906B001DD8}" type="presParOf" srcId="{375DCE6F-C35E-4084-AFD4-CF6CAC50EF41}" destId="{D76951A3-C25D-42F4-94C3-D0BB32076CBE}" srcOrd="0" destOrd="0" presId="urn:microsoft.com/office/officeart/2008/layout/LinedList"/>
    <dgm:cxn modelId="{A58146ED-5A1B-4DB6-A0BB-C883E86689EE}" type="presParOf" srcId="{375DCE6F-C35E-4084-AFD4-CF6CAC50EF41}" destId="{2D7E104C-B17E-4B57-8A27-62984248F66F}" srcOrd="1" destOrd="0" presId="urn:microsoft.com/office/officeart/2008/layout/LinedList"/>
    <dgm:cxn modelId="{A4A6F31E-3AB6-4532-AACF-A8E46C07A8B6}" type="presParOf" srcId="{2D7E104C-B17E-4B57-8A27-62984248F66F}" destId="{04B43923-76F0-41DF-9D55-BB2FA92E4429}" srcOrd="0" destOrd="0" presId="urn:microsoft.com/office/officeart/2008/layout/LinedList"/>
    <dgm:cxn modelId="{CE863E4D-63A9-4888-A614-0A1002191D48}" type="presParOf" srcId="{2D7E104C-B17E-4B57-8A27-62984248F66F}" destId="{37F73DF5-4412-41D1-A49B-F15AB3FCE6C1}" srcOrd="1" destOrd="0" presId="urn:microsoft.com/office/officeart/2008/layout/LinedList"/>
    <dgm:cxn modelId="{E64B47A1-8EFC-466E-A5AF-ECDFA27784EC}" type="presParOf" srcId="{2D7E104C-B17E-4B57-8A27-62984248F66F}" destId="{ACBDB96C-C0CF-4E11-B65A-565074A7897C}" srcOrd="2" destOrd="0" presId="urn:microsoft.com/office/officeart/2008/layout/LinedList"/>
    <dgm:cxn modelId="{92F6E77C-F546-4A50-85A3-35D48F14BFB7}" type="presParOf" srcId="{375DCE6F-C35E-4084-AFD4-CF6CAC50EF41}" destId="{99E8088B-ED48-4AAC-89CF-6CA3C31EA978}" srcOrd="2" destOrd="0" presId="urn:microsoft.com/office/officeart/2008/layout/LinedList"/>
    <dgm:cxn modelId="{73FB32CB-BDC6-4494-88F7-1C5EDF44F57E}" type="presParOf" srcId="{375DCE6F-C35E-4084-AFD4-CF6CAC50EF41}" destId="{82469F9F-5BDC-46E4-B153-C029C662BAC2}" srcOrd="3" destOrd="0" presId="urn:microsoft.com/office/officeart/2008/layout/LinedList"/>
    <dgm:cxn modelId="{F9C3001D-E046-410F-9B79-0420452FF045}" type="presParOf" srcId="{375DCE6F-C35E-4084-AFD4-CF6CAC50EF41}" destId="{F4D083F6-3627-4C99-9B5A-180D94BE0A0C}" srcOrd="4" destOrd="0" presId="urn:microsoft.com/office/officeart/2008/layout/LinedList"/>
    <dgm:cxn modelId="{F9D78F44-4D21-4E80-BD9A-4840D3A56699}" type="presParOf" srcId="{F4D083F6-3627-4C99-9B5A-180D94BE0A0C}" destId="{B1454EE7-55D7-47B7-AE21-5B721D8C9A47}" srcOrd="0" destOrd="0" presId="urn:microsoft.com/office/officeart/2008/layout/LinedList"/>
    <dgm:cxn modelId="{AF131AF4-E325-4801-A742-EE5548D481F3}" type="presParOf" srcId="{F4D083F6-3627-4C99-9B5A-180D94BE0A0C}" destId="{6F5B526C-FD69-483F-B312-8A80C7954D51}" srcOrd="1" destOrd="0" presId="urn:microsoft.com/office/officeart/2008/layout/LinedList"/>
    <dgm:cxn modelId="{B9A472A7-C916-49F5-970C-1F917C2D8CE7}" type="presParOf" srcId="{F4D083F6-3627-4C99-9B5A-180D94BE0A0C}" destId="{0F96631C-695F-4134-BA3C-13201094C475}" srcOrd="2" destOrd="0" presId="urn:microsoft.com/office/officeart/2008/layout/LinedList"/>
    <dgm:cxn modelId="{2CF16201-D51F-4A9C-BDA9-655AA8575A3D}" type="presParOf" srcId="{375DCE6F-C35E-4084-AFD4-CF6CAC50EF41}" destId="{FD8132E2-91C9-4328-A010-F72EF57BAB92}" srcOrd="5" destOrd="0" presId="urn:microsoft.com/office/officeart/2008/layout/LinedList"/>
    <dgm:cxn modelId="{D5EEB934-3A30-45A8-84A3-8878AFE229C8}" type="presParOf" srcId="{375DCE6F-C35E-4084-AFD4-CF6CAC50EF41}" destId="{CCDF583A-1FF6-41B7-8719-6411C7C8F6B9}" srcOrd="6" destOrd="0" presId="urn:microsoft.com/office/officeart/2008/layout/LinedList"/>
    <dgm:cxn modelId="{636935B7-2801-450A-A320-B1CC98956252}" type="presParOf" srcId="{375DCE6F-C35E-4084-AFD4-CF6CAC50EF41}" destId="{5A908343-BC10-4438-85E9-77038EFFD259}" srcOrd="7" destOrd="0" presId="urn:microsoft.com/office/officeart/2008/layout/LinedList"/>
    <dgm:cxn modelId="{58D7AF80-4320-430E-AE3B-7419BD3DD438}" type="presParOf" srcId="{5A908343-BC10-4438-85E9-77038EFFD259}" destId="{AC1CB7FA-9A3E-4677-ABC6-EF8276F3CCCB}" srcOrd="0" destOrd="0" presId="urn:microsoft.com/office/officeart/2008/layout/LinedList"/>
    <dgm:cxn modelId="{1EA087E7-ACA4-40A1-9E8C-C7D1F5DCB7C2}" type="presParOf" srcId="{5A908343-BC10-4438-85E9-77038EFFD259}" destId="{689A7031-AB9A-4B03-9E2D-AA0B54E73B9A}" srcOrd="1" destOrd="0" presId="urn:microsoft.com/office/officeart/2008/layout/LinedList"/>
    <dgm:cxn modelId="{13FB2906-C567-4BC6-BDF2-A3D40816EFA7}" type="presParOf" srcId="{5A908343-BC10-4438-85E9-77038EFFD259}" destId="{F4351EC3-E001-4B49-8E65-82E94807569B}" srcOrd="2" destOrd="0" presId="urn:microsoft.com/office/officeart/2008/layout/LinedList"/>
    <dgm:cxn modelId="{8D9A8150-B527-4ABD-BC39-E422DFEB6A0F}" type="presParOf" srcId="{375DCE6F-C35E-4084-AFD4-CF6CAC50EF41}" destId="{0D9613E8-8F22-4D80-8B4E-3659251221A2}" srcOrd="8" destOrd="0" presId="urn:microsoft.com/office/officeart/2008/layout/LinedList"/>
    <dgm:cxn modelId="{40B6C5C7-5411-4703-9404-F1052BC048FD}" type="presParOf" srcId="{375DCE6F-C35E-4084-AFD4-CF6CAC50EF41}" destId="{5A585C00-0DDF-4D15-8BDB-E9B5BCD9CEEA}" srcOrd="9" destOrd="0" presId="urn:microsoft.com/office/officeart/2008/layout/LinedList"/>
    <dgm:cxn modelId="{37AC8AD2-B90F-430D-9BD2-A1B559B36FEB}" type="presParOf" srcId="{306456E0-2902-4A46-AC81-CCDFEE68BCE4}" destId="{7DB66B64-EF39-4044-955D-DBDAC9E58E0C}" srcOrd="4" destOrd="0" presId="urn:microsoft.com/office/officeart/2008/layout/LinedList"/>
    <dgm:cxn modelId="{FBBCE145-D7F8-41D1-BDC7-D1FE340BE565}" type="presParOf" srcId="{306456E0-2902-4A46-AC81-CCDFEE68BCE4}" destId="{7B26EE39-41DC-404E-BD79-52603D9EE752}" srcOrd="5" destOrd="0" presId="urn:microsoft.com/office/officeart/2008/layout/LinedList"/>
    <dgm:cxn modelId="{E3023E4C-AE06-4E8C-B2D1-9C9A363C2A3E}" type="presParOf" srcId="{7B26EE39-41DC-404E-BD79-52603D9EE752}" destId="{689BEB5E-DBF2-40D5-A1FF-BAFFD6AEEB99}" srcOrd="0" destOrd="0" presId="urn:microsoft.com/office/officeart/2008/layout/LinedList"/>
    <dgm:cxn modelId="{F4EBB6EA-836B-4845-A853-7A9A972FEB4A}" type="presParOf" srcId="{7B26EE39-41DC-404E-BD79-52603D9EE752}" destId="{46E7FE61-12AD-4187-8957-A19ECA87120C}" srcOrd="1" destOrd="0" presId="urn:microsoft.com/office/officeart/2008/layout/LinedList"/>
    <dgm:cxn modelId="{5754FCCB-E9C8-4B31-9E58-E7791D56C70C}" type="presParOf" srcId="{46E7FE61-12AD-4187-8957-A19ECA87120C}" destId="{1BF4EC9F-3DCD-4D08-A8E9-3BA7FCE40A69}" srcOrd="0" destOrd="0" presId="urn:microsoft.com/office/officeart/2008/layout/LinedList"/>
    <dgm:cxn modelId="{AB29DFF8-1CA5-4222-936D-0CB07EC29554}" type="presParOf" srcId="{46E7FE61-12AD-4187-8957-A19ECA87120C}" destId="{8D103F93-F005-48AC-BCE5-C0EE94690D4B}" srcOrd="1" destOrd="0" presId="urn:microsoft.com/office/officeart/2008/layout/LinedList"/>
    <dgm:cxn modelId="{10F468E9-776F-49AA-B896-0BE391F4409E}" type="presParOf" srcId="{8D103F93-F005-48AC-BCE5-C0EE94690D4B}" destId="{C811703A-8F8E-436C-BF5A-718F70A88A88}" srcOrd="0" destOrd="0" presId="urn:microsoft.com/office/officeart/2008/layout/LinedList"/>
    <dgm:cxn modelId="{BC25F4B3-6193-479A-BC9D-108F32AFF844}" type="presParOf" srcId="{8D103F93-F005-48AC-BCE5-C0EE94690D4B}" destId="{3F0F26A3-B277-401D-96C5-AFDA8F8F8196}" srcOrd="1" destOrd="0" presId="urn:microsoft.com/office/officeart/2008/layout/LinedList"/>
    <dgm:cxn modelId="{FAB97C45-E760-4520-AB12-F0AEE3AF885E}" type="presParOf" srcId="{8D103F93-F005-48AC-BCE5-C0EE94690D4B}" destId="{AF189516-EAED-4836-84D3-69DD43301C7C}" srcOrd="2" destOrd="0" presId="urn:microsoft.com/office/officeart/2008/layout/LinedList"/>
    <dgm:cxn modelId="{7D3C3E97-5AA0-41B1-A257-E0EFB47EB373}" type="presParOf" srcId="{46E7FE61-12AD-4187-8957-A19ECA87120C}" destId="{02248F69-F130-49E1-B36E-68E1DDCE69EC}" srcOrd="2" destOrd="0" presId="urn:microsoft.com/office/officeart/2008/layout/LinedList"/>
    <dgm:cxn modelId="{00EDFE2A-C235-489A-9B56-1C96A5B61A2F}" type="presParOf" srcId="{46E7FE61-12AD-4187-8957-A19ECA87120C}" destId="{18FEF9BC-46D4-4FBB-AA30-B435D745D468}" srcOrd="3" destOrd="0" presId="urn:microsoft.com/office/officeart/2008/layout/LinedList"/>
    <dgm:cxn modelId="{C63DDEA6-468C-4F39-903B-18C52AA68EBB}" type="presParOf" srcId="{46E7FE61-12AD-4187-8957-A19ECA87120C}" destId="{6BDF6D0F-F651-4B61-A574-43219A81D590}" srcOrd="4" destOrd="0" presId="urn:microsoft.com/office/officeart/2008/layout/LinedList"/>
    <dgm:cxn modelId="{E4997FE6-F9B3-48E8-9C57-167583CF9947}" type="presParOf" srcId="{6BDF6D0F-F651-4B61-A574-43219A81D590}" destId="{171A2479-0BC3-4FFE-800F-F278C44C97E0}" srcOrd="0" destOrd="0" presId="urn:microsoft.com/office/officeart/2008/layout/LinedList"/>
    <dgm:cxn modelId="{08ED4C54-CDB1-4451-B3D8-1F494E8949F8}" type="presParOf" srcId="{6BDF6D0F-F651-4B61-A574-43219A81D590}" destId="{F9C5C9A9-1A43-409E-B263-1CDFAADCFD5B}" srcOrd="1" destOrd="0" presId="urn:microsoft.com/office/officeart/2008/layout/LinedList"/>
    <dgm:cxn modelId="{919BC749-F835-4763-B090-FC457720F257}" type="presParOf" srcId="{6BDF6D0F-F651-4B61-A574-43219A81D590}" destId="{70F292CB-5E62-426B-B3B5-2B6C0EDE0A77}" srcOrd="2" destOrd="0" presId="urn:microsoft.com/office/officeart/2008/layout/LinedList"/>
    <dgm:cxn modelId="{6C498A88-F2E5-440F-B9A8-EDB69C708CA6}" type="presParOf" srcId="{46E7FE61-12AD-4187-8957-A19ECA87120C}" destId="{72BC54D6-6AC8-4B1A-930E-C5B4EB659C69}" srcOrd="5" destOrd="0" presId="urn:microsoft.com/office/officeart/2008/layout/LinedList"/>
    <dgm:cxn modelId="{367D83CB-2210-440B-A854-82C6556A8996}" type="presParOf" srcId="{46E7FE61-12AD-4187-8957-A19ECA87120C}" destId="{1DA55AB3-4208-47A2-A95B-E09B5D16AC6D}" srcOrd="6" destOrd="0" presId="urn:microsoft.com/office/officeart/2008/layout/LinedList"/>
    <dgm:cxn modelId="{6DB3E1AF-656A-4B7D-A90E-94E8E111C134}" type="presParOf" srcId="{46E7FE61-12AD-4187-8957-A19ECA87120C}" destId="{8249203A-8B29-4FC2-A2F3-06D37FB33BA5}" srcOrd="7" destOrd="0" presId="urn:microsoft.com/office/officeart/2008/layout/LinedList"/>
    <dgm:cxn modelId="{25D61500-44DE-47B1-B3A0-8E52C850214F}" type="presParOf" srcId="{8249203A-8B29-4FC2-A2F3-06D37FB33BA5}" destId="{DC5C3720-12A9-4D3C-B904-CA8DEED75FB0}" srcOrd="0" destOrd="0" presId="urn:microsoft.com/office/officeart/2008/layout/LinedList"/>
    <dgm:cxn modelId="{56CCC29B-39B8-4519-AB47-4C320A889477}" type="presParOf" srcId="{8249203A-8B29-4FC2-A2F3-06D37FB33BA5}" destId="{2A922E04-7CE5-47F3-8184-0FBA2AAD1326}" srcOrd="1" destOrd="0" presId="urn:microsoft.com/office/officeart/2008/layout/LinedList"/>
    <dgm:cxn modelId="{D00FA855-E582-467E-A2AF-68EB6EAE6CB4}" type="presParOf" srcId="{8249203A-8B29-4FC2-A2F3-06D37FB33BA5}" destId="{2BE8E2C8-AFD2-4FA1-98A1-D6784BD0BBE0}" srcOrd="2" destOrd="0" presId="urn:microsoft.com/office/officeart/2008/layout/LinedList"/>
    <dgm:cxn modelId="{7B2756D4-BB95-48BB-9B31-92129687CDED}" type="presParOf" srcId="{46E7FE61-12AD-4187-8957-A19ECA87120C}" destId="{C9E22425-6EC7-41F3-9DE1-6CE3B6BF5292}" srcOrd="8" destOrd="0" presId="urn:microsoft.com/office/officeart/2008/layout/LinedList"/>
    <dgm:cxn modelId="{586055B6-BF59-480E-AF64-143923B677E4}" type="presParOf" srcId="{46E7FE61-12AD-4187-8957-A19ECA87120C}" destId="{85E7944A-3E61-4FFA-ACB1-4DC7E5CB1DB2}" srcOrd="9" destOrd="0" presId="urn:microsoft.com/office/officeart/2008/layout/LinedList"/>
    <dgm:cxn modelId="{0D25CF41-520E-41A4-A969-A485D51BAEBF}" type="presParOf" srcId="{46E7FE61-12AD-4187-8957-A19ECA87120C}" destId="{78B63EE5-775E-437A-BAED-3195E5CAC61C}" srcOrd="10" destOrd="0" presId="urn:microsoft.com/office/officeart/2008/layout/LinedList"/>
    <dgm:cxn modelId="{C72F6F7F-E437-4229-AB40-D743FFC25265}" type="presParOf" srcId="{78B63EE5-775E-437A-BAED-3195E5CAC61C}" destId="{269A4AA5-BA5F-4DCE-A28F-CA105EBCFC52}" srcOrd="0" destOrd="0" presId="urn:microsoft.com/office/officeart/2008/layout/LinedList"/>
    <dgm:cxn modelId="{E1A51DB7-CD8E-4D9E-BA4C-B64431207F01}" type="presParOf" srcId="{78B63EE5-775E-437A-BAED-3195E5CAC61C}" destId="{659E765A-C1F8-4E6C-B360-5B7D081C5676}" srcOrd="1" destOrd="0" presId="urn:microsoft.com/office/officeart/2008/layout/LinedList"/>
    <dgm:cxn modelId="{87A50F0D-D369-47A4-8CAE-67545B50E50B}" type="presParOf" srcId="{78B63EE5-775E-437A-BAED-3195E5CAC61C}" destId="{E95E3842-92E3-46FE-A5AE-49BB0F7B7DF7}" srcOrd="2" destOrd="0" presId="urn:microsoft.com/office/officeart/2008/layout/LinedList"/>
    <dgm:cxn modelId="{E0B2A044-F5DC-4539-9BD5-15655E4101AA}" type="presParOf" srcId="{46E7FE61-12AD-4187-8957-A19ECA87120C}" destId="{957ECDB1-9A4F-486E-BA5B-78C4A96D57A4}" srcOrd="11" destOrd="0" presId="urn:microsoft.com/office/officeart/2008/layout/LinedList"/>
    <dgm:cxn modelId="{217C3CEE-1978-4E69-B318-F10AB956AE22}" type="presParOf" srcId="{46E7FE61-12AD-4187-8957-A19ECA87120C}" destId="{342DA6D4-92EA-4D22-BEAA-F2F3E4884414}" srcOrd="12"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1ADD5-AB79-43F9-AE97-5845574081A0}">
      <dsp:nvSpPr>
        <dsp:cNvPr id="0" name=""/>
        <dsp:cNvSpPr/>
      </dsp:nvSpPr>
      <dsp:spPr>
        <a:xfrm>
          <a:off x="0" y="1745"/>
          <a:ext cx="1062609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8EFAF5-479D-41BF-95D5-0987EBD459A7}">
      <dsp:nvSpPr>
        <dsp:cNvPr id="0" name=""/>
        <dsp:cNvSpPr/>
      </dsp:nvSpPr>
      <dsp:spPr>
        <a:xfrm>
          <a:off x="0" y="1745"/>
          <a:ext cx="2125218" cy="1190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Conclusion:</a:t>
          </a:r>
          <a:endParaRPr lang="en-US" sz="2400" kern="1200" dirty="0"/>
        </a:p>
      </dsp:txBody>
      <dsp:txXfrm>
        <a:off x="0" y="1745"/>
        <a:ext cx="2125218" cy="1190470"/>
      </dsp:txXfrm>
    </dsp:sp>
    <dsp:sp modelId="{8641E858-793F-4CF8-9AA9-1340D381B44F}">
      <dsp:nvSpPr>
        <dsp:cNvPr id="0" name=""/>
        <dsp:cNvSpPr/>
      </dsp:nvSpPr>
      <dsp:spPr>
        <a:xfrm>
          <a:off x="2284609" y="20346"/>
          <a:ext cx="8341480" cy="372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Developed a high-accuracy ML model for car resale price prediction </a:t>
          </a:r>
        </a:p>
      </dsp:txBody>
      <dsp:txXfrm>
        <a:off x="2284609" y="20346"/>
        <a:ext cx="8341480" cy="372021"/>
      </dsp:txXfrm>
    </dsp:sp>
    <dsp:sp modelId="{1DD5D39E-B6C6-4EF3-B8C5-F623344C2606}">
      <dsp:nvSpPr>
        <dsp:cNvPr id="0" name=""/>
        <dsp:cNvSpPr/>
      </dsp:nvSpPr>
      <dsp:spPr>
        <a:xfrm>
          <a:off x="2125218" y="392368"/>
          <a:ext cx="850087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081CD2-1604-4D52-B747-2F89D257A607}">
      <dsp:nvSpPr>
        <dsp:cNvPr id="0" name=""/>
        <dsp:cNvSpPr/>
      </dsp:nvSpPr>
      <dsp:spPr>
        <a:xfrm>
          <a:off x="2284609" y="410969"/>
          <a:ext cx="8341480" cy="372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Integrated preprocessing, transformation, modeling, and evaluation</a:t>
          </a:r>
        </a:p>
      </dsp:txBody>
      <dsp:txXfrm>
        <a:off x="2284609" y="410969"/>
        <a:ext cx="8341480" cy="372021"/>
      </dsp:txXfrm>
    </dsp:sp>
    <dsp:sp modelId="{128CB95C-95CF-4DC8-A7B6-579E8CF831DA}">
      <dsp:nvSpPr>
        <dsp:cNvPr id="0" name=""/>
        <dsp:cNvSpPr/>
      </dsp:nvSpPr>
      <dsp:spPr>
        <a:xfrm>
          <a:off x="2125218" y="782991"/>
          <a:ext cx="850087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E69C1C-088F-4026-9233-D660F540A7F6}">
      <dsp:nvSpPr>
        <dsp:cNvPr id="0" name=""/>
        <dsp:cNvSpPr/>
      </dsp:nvSpPr>
      <dsp:spPr>
        <a:xfrm>
          <a:off x="2284609" y="801592"/>
          <a:ext cx="8341480" cy="372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XGBoost delivered best performance with interpretable outputs</a:t>
          </a:r>
        </a:p>
      </dsp:txBody>
      <dsp:txXfrm>
        <a:off x="2284609" y="801592"/>
        <a:ext cx="8341480" cy="372021"/>
      </dsp:txXfrm>
    </dsp:sp>
    <dsp:sp modelId="{167F4D28-4B72-4577-B17D-EBF75032EAC8}">
      <dsp:nvSpPr>
        <dsp:cNvPr id="0" name=""/>
        <dsp:cNvSpPr/>
      </dsp:nvSpPr>
      <dsp:spPr>
        <a:xfrm>
          <a:off x="2125218" y="1173614"/>
          <a:ext cx="850087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322D17-1E3E-4120-87A5-FEDAF3086D0E}">
      <dsp:nvSpPr>
        <dsp:cNvPr id="0" name=""/>
        <dsp:cNvSpPr/>
      </dsp:nvSpPr>
      <dsp:spPr>
        <a:xfrm>
          <a:off x="0" y="1192215"/>
          <a:ext cx="1062609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190D1C-EFF0-45FE-8386-BCDDB4A25318}">
      <dsp:nvSpPr>
        <dsp:cNvPr id="0" name=""/>
        <dsp:cNvSpPr/>
      </dsp:nvSpPr>
      <dsp:spPr>
        <a:xfrm>
          <a:off x="0" y="1192215"/>
          <a:ext cx="2125218" cy="1190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Outcomes:</a:t>
          </a:r>
          <a:endParaRPr lang="en-US" sz="2400" kern="1200" dirty="0"/>
        </a:p>
      </dsp:txBody>
      <dsp:txXfrm>
        <a:off x="0" y="1192215"/>
        <a:ext cx="2125218" cy="1190470"/>
      </dsp:txXfrm>
    </dsp:sp>
    <dsp:sp modelId="{37F73DF5-4412-41D1-A49B-F15AB3FCE6C1}">
      <dsp:nvSpPr>
        <dsp:cNvPr id="0" name=""/>
        <dsp:cNvSpPr/>
      </dsp:nvSpPr>
      <dsp:spPr>
        <a:xfrm>
          <a:off x="2284609" y="1210816"/>
          <a:ext cx="8341480" cy="372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Demonstrated data-driven pricing is possible and practical</a:t>
          </a:r>
        </a:p>
      </dsp:txBody>
      <dsp:txXfrm>
        <a:off x="2284609" y="1210816"/>
        <a:ext cx="8341480" cy="372021"/>
      </dsp:txXfrm>
    </dsp:sp>
    <dsp:sp modelId="{99E8088B-ED48-4AAC-89CF-6CA3C31EA978}">
      <dsp:nvSpPr>
        <dsp:cNvPr id="0" name=""/>
        <dsp:cNvSpPr/>
      </dsp:nvSpPr>
      <dsp:spPr>
        <a:xfrm>
          <a:off x="2125218" y="1582838"/>
          <a:ext cx="850087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5B526C-FD69-483F-B312-8A80C7954D51}">
      <dsp:nvSpPr>
        <dsp:cNvPr id="0" name=""/>
        <dsp:cNvSpPr/>
      </dsp:nvSpPr>
      <dsp:spPr>
        <a:xfrm>
          <a:off x="2284609" y="1601440"/>
          <a:ext cx="8341480" cy="372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Model can transform user experience on online resale platforms</a:t>
          </a:r>
        </a:p>
      </dsp:txBody>
      <dsp:txXfrm>
        <a:off x="2284609" y="1601440"/>
        <a:ext cx="8341480" cy="372021"/>
      </dsp:txXfrm>
    </dsp:sp>
    <dsp:sp modelId="{FD8132E2-91C9-4328-A010-F72EF57BAB92}">
      <dsp:nvSpPr>
        <dsp:cNvPr id="0" name=""/>
        <dsp:cNvSpPr/>
      </dsp:nvSpPr>
      <dsp:spPr>
        <a:xfrm>
          <a:off x="2125218" y="1973461"/>
          <a:ext cx="850087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9A7031-AB9A-4B03-9E2D-AA0B54E73B9A}">
      <dsp:nvSpPr>
        <dsp:cNvPr id="0" name=""/>
        <dsp:cNvSpPr/>
      </dsp:nvSpPr>
      <dsp:spPr>
        <a:xfrm>
          <a:off x="2284609" y="1992063"/>
          <a:ext cx="8341480" cy="372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Business-ready solution with potential for further automation</a:t>
          </a:r>
        </a:p>
      </dsp:txBody>
      <dsp:txXfrm>
        <a:off x="2284609" y="1992063"/>
        <a:ext cx="8341480" cy="372021"/>
      </dsp:txXfrm>
    </dsp:sp>
    <dsp:sp modelId="{0D9613E8-8F22-4D80-8B4E-3659251221A2}">
      <dsp:nvSpPr>
        <dsp:cNvPr id="0" name=""/>
        <dsp:cNvSpPr/>
      </dsp:nvSpPr>
      <dsp:spPr>
        <a:xfrm>
          <a:off x="2125218" y="2364085"/>
          <a:ext cx="850087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B66B64-EF39-4044-955D-DBDAC9E58E0C}">
      <dsp:nvSpPr>
        <dsp:cNvPr id="0" name=""/>
        <dsp:cNvSpPr/>
      </dsp:nvSpPr>
      <dsp:spPr>
        <a:xfrm>
          <a:off x="0" y="2382686"/>
          <a:ext cx="1062609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9BEB5E-DBF2-40D5-A1FF-BAFFD6AEEB99}">
      <dsp:nvSpPr>
        <dsp:cNvPr id="0" name=""/>
        <dsp:cNvSpPr/>
      </dsp:nvSpPr>
      <dsp:spPr>
        <a:xfrm>
          <a:off x="0" y="2382686"/>
          <a:ext cx="2125218" cy="1190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Team Learnings:</a:t>
          </a:r>
          <a:endParaRPr lang="en-US" sz="2400" kern="1200" dirty="0"/>
        </a:p>
      </dsp:txBody>
      <dsp:txXfrm>
        <a:off x="0" y="2382686"/>
        <a:ext cx="2125218" cy="1190470"/>
      </dsp:txXfrm>
    </dsp:sp>
    <dsp:sp modelId="{3F0F26A3-B277-401D-96C5-AFDA8F8F8196}">
      <dsp:nvSpPr>
        <dsp:cNvPr id="0" name=""/>
        <dsp:cNvSpPr/>
      </dsp:nvSpPr>
      <dsp:spPr>
        <a:xfrm>
          <a:off x="2284609" y="2396680"/>
          <a:ext cx="8341480" cy="279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Importance of clean data and thoughtful preprocessing</a:t>
          </a:r>
        </a:p>
      </dsp:txBody>
      <dsp:txXfrm>
        <a:off x="2284609" y="2396680"/>
        <a:ext cx="8341480" cy="279888"/>
      </dsp:txXfrm>
    </dsp:sp>
    <dsp:sp modelId="{02248F69-F130-49E1-B36E-68E1DDCE69EC}">
      <dsp:nvSpPr>
        <dsp:cNvPr id="0" name=""/>
        <dsp:cNvSpPr/>
      </dsp:nvSpPr>
      <dsp:spPr>
        <a:xfrm>
          <a:off x="2125218" y="2676568"/>
          <a:ext cx="850087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C5C9A9-1A43-409E-B263-1CDFAADCFD5B}">
      <dsp:nvSpPr>
        <dsp:cNvPr id="0" name=""/>
        <dsp:cNvSpPr/>
      </dsp:nvSpPr>
      <dsp:spPr>
        <a:xfrm>
          <a:off x="2284609" y="2690563"/>
          <a:ext cx="8341480" cy="279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Role of hyperparameter tuning in maximizing performance</a:t>
          </a:r>
        </a:p>
      </dsp:txBody>
      <dsp:txXfrm>
        <a:off x="2284609" y="2690563"/>
        <a:ext cx="8341480" cy="279888"/>
      </dsp:txXfrm>
    </dsp:sp>
    <dsp:sp modelId="{72BC54D6-6AC8-4B1A-930E-C5B4EB659C69}">
      <dsp:nvSpPr>
        <dsp:cNvPr id="0" name=""/>
        <dsp:cNvSpPr/>
      </dsp:nvSpPr>
      <dsp:spPr>
        <a:xfrm>
          <a:off x="2125218" y="2970451"/>
          <a:ext cx="850087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922E04-7CE5-47F3-8184-0FBA2AAD1326}">
      <dsp:nvSpPr>
        <dsp:cNvPr id="0" name=""/>
        <dsp:cNvSpPr/>
      </dsp:nvSpPr>
      <dsp:spPr>
        <a:xfrm>
          <a:off x="2284609" y="2984446"/>
          <a:ext cx="8341480" cy="279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Business interpretation of machine learning outputs</a:t>
          </a:r>
        </a:p>
      </dsp:txBody>
      <dsp:txXfrm>
        <a:off x="2284609" y="2984446"/>
        <a:ext cx="8341480" cy="279888"/>
      </dsp:txXfrm>
    </dsp:sp>
    <dsp:sp modelId="{C9E22425-6EC7-41F3-9DE1-6CE3B6BF5292}">
      <dsp:nvSpPr>
        <dsp:cNvPr id="0" name=""/>
        <dsp:cNvSpPr/>
      </dsp:nvSpPr>
      <dsp:spPr>
        <a:xfrm>
          <a:off x="2125218" y="3264334"/>
          <a:ext cx="850087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9E765A-C1F8-4E6C-B360-5B7D081C5676}">
      <dsp:nvSpPr>
        <dsp:cNvPr id="0" name=""/>
        <dsp:cNvSpPr/>
      </dsp:nvSpPr>
      <dsp:spPr>
        <a:xfrm>
          <a:off x="2284609" y="3278329"/>
          <a:ext cx="8341480" cy="279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Team collaboration and documentation across modules</a:t>
          </a:r>
        </a:p>
      </dsp:txBody>
      <dsp:txXfrm>
        <a:off x="2284609" y="3278329"/>
        <a:ext cx="8341480" cy="279888"/>
      </dsp:txXfrm>
    </dsp:sp>
    <dsp:sp modelId="{957ECDB1-9A4F-486E-BA5B-78C4A96D57A4}">
      <dsp:nvSpPr>
        <dsp:cNvPr id="0" name=""/>
        <dsp:cNvSpPr/>
      </dsp:nvSpPr>
      <dsp:spPr>
        <a:xfrm>
          <a:off x="2125218" y="3558217"/>
          <a:ext cx="850087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6/22/2025</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6/22/2025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our final team project presentation. Today, we’re showcasing a real-world solution titled </a:t>
            </a:r>
            <a:r>
              <a:rPr lang="en-US" i="1" dirty="0"/>
              <a:t>Car Resale Price Prediction Using Machine Learning</a:t>
            </a:r>
            <a:r>
              <a:rPr lang="en-US" dirty="0"/>
              <a:t>. This project combines data science and business intelligence to address pricing inconsistencies in India’s growing used car market. This initiative was developed as part of our Machine Learning course under the guidance of Professor Raj Garg at the University of San Diego.</a:t>
            </a:r>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dirty="0"/>
          </a:p>
        </p:txBody>
      </p:sp>
    </p:spTree>
    <p:extLst>
      <p:ext uri="{BB962C8B-B14F-4D97-AF65-F5344CB8AC3E}">
        <p14:creationId xmlns:p14="http://schemas.microsoft.com/office/powerpoint/2010/main" val="218129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F618B-6719-D541-9690-4A98CB672F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730B4E-0180-5849-CDD1-6374AE7F60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A2D383-D2AB-3A74-5D57-91D9D15C65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D8D8A0-7778-16B9-0758-F5184425D181}"/>
              </a:ext>
            </a:extLst>
          </p:cNvPr>
          <p:cNvSpPr>
            <a:spLocks noGrp="1"/>
          </p:cNvSpPr>
          <p:nvPr>
            <p:ph type="sldNum" sz="quarter" idx="5"/>
          </p:nvPr>
        </p:nvSpPr>
        <p:spPr/>
        <p:txBody>
          <a:bodyPr/>
          <a:lstStyle/>
          <a:p>
            <a:fld id="{8D18E0B9-48E4-499D-93B2-B07D00395BAC}" type="slidenum">
              <a:rPr lang="en-US" smtClean="0"/>
              <a:t>15</a:t>
            </a:fld>
            <a:endParaRPr lang="en-US" dirty="0"/>
          </a:p>
        </p:txBody>
      </p:sp>
    </p:spTree>
    <p:extLst>
      <p:ext uri="{BB962C8B-B14F-4D97-AF65-F5344CB8AC3E}">
        <p14:creationId xmlns:p14="http://schemas.microsoft.com/office/powerpoint/2010/main" val="48043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534A5-5EAA-4579-ACE0-A8B4CDC799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33BDA3-E260-5FE6-A0A3-A263A9C97B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F0CFDC-FD7B-2C55-BF6A-02B8C16240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471D15-87C6-82A9-6F93-83F66549D34D}"/>
              </a:ext>
            </a:extLst>
          </p:cNvPr>
          <p:cNvSpPr>
            <a:spLocks noGrp="1"/>
          </p:cNvSpPr>
          <p:nvPr>
            <p:ph type="sldNum" sz="quarter" idx="5"/>
          </p:nvPr>
        </p:nvSpPr>
        <p:spPr/>
        <p:txBody>
          <a:bodyPr/>
          <a:lstStyle/>
          <a:p>
            <a:fld id="{8D18E0B9-48E4-499D-93B2-B07D00395BAC}" type="slidenum">
              <a:rPr lang="en-US" smtClean="0"/>
              <a:t>16</a:t>
            </a:fld>
            <a:endParaRPr lang="en-US" dirty="0"/>
          </a:p>
        </p:txBody>
      </p:sp>
    </p:spTree>
    <p:extLst>
      <p:ext uri="{BB962C8B-B14F-4D97-AF65-F5344CB8AC3E}">
        <p14:creationId xmlns:p14="http://schemas.microsoft.com/office/powerpoint/2010/main" val="1340043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17</a:t>
            </a:fld>
            <a:endParaRPr lang="en-US" dirty="0"/>
          </a:p>
        </p:txBody>
      </p:sp>
    </p:spTree>
    <p:extLst>
      <p:ext uri="{BB962C8B-B14F-4D97-AF65-F5344CB8AC3E}">
        <p14:creationId xmlns:p14="http://schemas.microsoft.com/office/powerpoint/2010/main" val="2265542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18</a:t>
            </a:fld>
            <a:endParaRPr lang="en-US" dirty="0"/>
          </a:p>
        </p:txBody>
      </p:sp>
    </p:spTree>
    <p:extLst>
      <p:ext uri="{BB962C8B-B14F-4D97-AF65-F5344CB8AC3E}">
        <p14:creationId xmlns:p14="http://schemas.microsoft.com/office/powerpoint/2010/main" val="2963361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19</a:t>
            </a:fld>
            <a:endParaRPr lang="en-US" dirty="0"/>
          </a:p>
        </p:txBody>
      </p:sp>
    </p:spTree>
    <p:extLst>
      <p:ext uri="{BB962C8B-B14F-4D97-AF65-F5344CB8AC3E}">
        <p14:creationId xmlns:p14="http://schemas.microsoft.com/office/powerpoint/2010/main" val="3048362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20</a:t>
            </a:fld>
            <a:endParaRPr lang="en-US" dirty="0"/>
          </a:p>
        </p:txBody>
      </p:sp>
    </p:spTree>
    <p:extLst>
      <p:ext uri="{BB962C8B-B14F-4D97-AF65-F5344CB8AC3E}">
        <p14:creationId xmlns:p14="http://schemas.microsoft.com/office/powerpoint/2010/main" val="438323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21</a:t>
            </a:fld>
            <a:endParaRPr lang="en-US" dirty="0"/>
          </a:p>
        </p:txBody>
      </p:sp>
    </p:spTree>
    <p:extLst>
      <p:ext uri="{BB962C8B-B14F-4D97-AF65-F5344CB8AC3E}">
        <p14:creationId xmlns:p14="http://schemas.microsoft.com/office/powerpoint/2010/main" val="176387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was to create a predictive model to estimate the resale value of used cars accurately.</a:t>
            </a:r>
            <a:br>
              <a:rPr lang="en-US" dirty="0"/>
            </a:br>
            <a:r>
              <a:rPr lang="en-US" dirty="0"/>
              <a:t>We merged insights from two datasets: a smaller, cleaner one with 301 records and a more detailed set with over 8,000 records.</a:t>
            </a:r>
            <a:br>
              <a:rPr lang="en-US" dirty="0"/>
            </a:br>
            <a:r>
              <a:rPr lang="en-US" dirty="0"/>
              <a:t>After exploring and evaluating multiple regression models, </a:t>
            </a:r>
            <a:r>
              <a:rPr lang="en-US" dirty="0" err="1"/>
              <a:t>XGBoost</a:t>
            </a:r>
            <a:r>
              <a:rPr lang="en-US" dirty="0"/>
              <a:t> emerged as our top performer.</a:t>
            </a:r>
            <a:br>
              <a:rPr lang="en-US" dirty="0"/>
            </a:br>
            <a:r>
              <a:rPr lang="en-US" dirty="0"/>
              <a:t>Why does this matter? Because pricing in the used car market is often inconsistent, leading to lost trust and poor decisions.</a:t>
            </a:r>
            <a:br>
              <a:rPr lang="en-US" dirty="0"/>
            </a:br>
            <a:r>
              <a:rPr lang="en-US" dirty="0"/>
              <a:t>Our solution brings transparency to all stakeholders—buyers, sellers, and platforms—backed by an impressive R² score of 0.9453 and an MAE of ₹49 </a:t>
            </a:r>
            <a:r>
              <a:rPr lang="en-US" dirty="0" err="1"/>
              <a:t>thoussadn</a:t>
            </a:r>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a:t>
            </a:fld>
            <a:endParaRPr lang="en-US" dirty="0"/>
          </a:p>
        </p:txBody>
      </p:sp>
    </p:spTree>
    <p:extLst>
      <p:ext uri="{BB962C8B-B14F-4D97-AF65-F5344CB8AC3E}">
        <p14:creationId xmlns:p14="http://schemas.microsoft.com/office/powerpoint/2010/main" val="65815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Indian used car market is expanding at a rate of 15% annually, powered by digital platforms.</a:t>
            </a:r>
            <a:br>
              <a:rPr lang="en-US" dirty="0"/>
            </a:br>
            <a:r>
              <a:rPr lang="en-US" dirty="0"/>
              <a:t>Despite this, pricing remains inconsistent. Sellers often can't justify the price they quote, while buyers lack reliable benchmarks.</a:t>
            </a:r>
            <a:br>
              <a:rPr lang="en-US" dirty="0"/>
            </a:br>
            <a:r>
              <a:rPr lang="en-US" dirty="0"/>
              <a:t>We framed the challenge as a data science problem:</a:t>
            </a:r>
            <a:br>
              <a:rPr lang="en-US" dirty="0"/>
            </a:br>
            <a:r>
              <a:rPr lang="en-US" dirty="0"/>
              <a:t>How can machine learning enable transparent, fair, and consistent pricing?</a:t>
            </a:r>
            <a:br>
              <a:rPr lang="en-US" dirty="0"/>
            </a:br>
            <a:r>
              <a:rPr lang="en-US" dirty="0"/>
              <a:t>Our objective was to predict resale prices using attributes like car age, fuel type, mileage, engine capacity, power, and more—ultimately supporting fair valuation and reducing negotiation friction</a:t>
            </a:r>
          </a:p>
        </p:txBody>
      </p:sp>
      <p:sp>
        <p:nvSpPr>
          <p:cNvPr id="4" name="Slide Number Placeholder 3"/>
          <p:cNvSpPr>
            <a:spLocks noGrp="1"/>
          </p:cNvSpPr>
          <p:nvPr>
            <p:ph type="sldNum" sz="quarter" idx="5"/>
          </p:nvPr>
        </p:nvSpPr>
        <p:spPr/>
        <p:txBody>
          <a:bodyPr/>
          <a:lstStyle/>
          <a:p>
            <a:fld id="{8D18E0B9-48E4-499D-93B2-B07D00395BAC}" type="slidenum">
              <a:rPr lang="en-US" smtClean="0"/>
              <a:t>3</a:t>
            </a:fld>
            <a:endParaRPr lang="en-US" dirty="0"/>
          </a:p>
        </p:txBody>
      </p:sp>
    </p:spTree>
    <p:extLst>
      <p:ext uri="{BB962C8B-B14F-4D97-AF65-F5344CB8AC3E}">
        <p14:creationId xmlns:p14="http://schemas.microsoft.com/office/powerpoint/2010/main" val="2474912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adopted an 8-step structured approach to solve this problem:</a:t>
            </a:r>
          </a:p>
          <a:p>
            <a:r>
              <a:rPr lang="en-US" dirty="0"/>
              <a:t>Clarified the core use case—predicting resale price from car specs.</a:t>
            </a:r>
          </a:p>
          <a:p>
            <a:r>
              <a:rPr lang="en-US" dirty="0"/>
              <a:t>Gathered two distinct datasets to balance scale with clarity.</a:t>
            </a:r>
          </a:p>
          <a:p>
            <a:r>
              <a:rPr lang="en-US" dirty="0"/>
              <a:t>Cleaned and explored the data—treated missing values, capped outliers, and extracted features.</a:t>
            </a:r>
          </a:p>
          <a:p>
            <a:r>
              <a:rPr lang="en-US" dirty="0"/>
              <a:t>Performed feature engineering—new variables like car age, one-hot encoding, and normalization.</a:t>
            </a:r>
          </a:p>
          <a:p>
            <a:r>
              <a:rPr lang="en-US" dirty="0"/>
              <a:t>Built and compared multiple regression models including Linear Regression, Decision Trees, Random Forest, and </a:t>
            </a:r>
            <a:r>
              <a:rPr lang="en-US" dirty="0" err="1"/>
              <a:t>XGBoost</a:t>
            </a:r>
            <a:r>
              <a:rPr lang="en-US" dirty="0"/>
              <a:t>.</a:t>
            </a:r>
          </a:p>
          <a:p>
            <a:r>
              <a:rPr lang="en-US" dirty="0"/>
              <a:t>Tuned hyperparameters using </a:t>
            </a:r>
            <a:r>
              <a:rPr lang="en-US" dirty="0" err="1"/>
              <a:t>RandomizedSearchCV</a:t>
            </a:r>
            <a:r>
              <a:rPr lang="en-US" dirty="0"/>
              <a:t>.</a:t>
            </a:r>
          </a:p>
          <a:p>
            <a:r>
              <a:rPr lang="en-US" dirty="0"/>
              <a:t>Evaluated each model using R², MAE, and RMSE alongside visual diagnostics.</a:t>
            </a:r>
          </a:p>
          <a:p>
            <a:r>
              <a:rPr lang="en-US" dirty="0"/>
              <a:t>Selected </a:t>
            </a:r>
            <a:r>
              <a:rPr lang="en-US" dirty="0" err="1"/>
              <a:t>XGBoost</a:t>
            </a:r>
            <a:r>
              <a:rPr lang="en-US" dirty="0"/>
              <a:t> as the final model due to its balance of accuracy and interpretability</a:t>
            </a:r>
          </a:p>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4</a:t>
            </a:fld>
            <a:endParaRPr lang="en-US" dirty="0"/>
          </a:p>
        </p:txBody>
      </p:sp>
    </p:spTree>
    <p:extLst>
      <p:ext uri="{BB962C8B-B14F-4D97-AF65-F5344CB8AC3E}">
        <p14:creationId xmlns:p14="http://schemas.microsoft.com/office/powerpoint/2010/main" val="58580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worked with two main datasets:</a:t>
            </a:r>
          </a:p>
          <a:p>
            <a:r>
              <a:rPr lang="en-US" dirty="0"/>
              <a:t>The </a:t>
            </a:r>
            <a:r>
              <a:rPr lang="en-US" dirty="0" err="1"/>
              <a:t>CarDekho</a:t>
            </a:r>
            <a:r>
              <a:rPr lang="en-US" dirty="0"/>
              <a:t> dataset: 301 records, 9 features, simple variables like year, fuel, and selling price.</a:t>
            </a:r>
          </a:p>
          <a:p>
            <a:r>
              <a:rPr lang="en-US" dirty="0"/>
              <a:t>Car Details v3: Over 8,000 records and 13 features, including power, torque, engine size—making it more suitable for real-world scale.</a:t>
            </a:r>
            <a:br>
              <a:rPr lang="en-US" dirty="0"/>
            </a:br>
            <a:r>
              <a:rPr lang="en-US" dirty="0"/>
              <a:t>We used both datasets to build models that were not just technically strong, but also scalable and practical in business settings.</a:t>
            </a:r>
          </a:p>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5</a:t>
            </a:fld>
            <a:endParaRPr lang="en-US" dirty="0"/>
          </a:p>
        </p:txBody>
      </p:sp>
    </p:spTree>
    <p:extLst>
      <p:ext uri="{BB962C8B-B14F-4D97-AF65-F5344CB8AC3E}">
        <p14:creationId xmlns:p14="http://schemas.microsoft.com/office/powerpoint/2010/main" val="2875198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52ADB-70FF-043F-1DA2-1A93A6F873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AB4138-443B-2826-0F4D-F9BB05798A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2606DB-1895-E5DF-5D8B-0D96D6B17DA0}"/>
              </a:ext>
            </a:extLst>
          </p:cNvPr>
          <p:cNvSpPr>
            <a:spLocks noGrp="1"/>
          </p:cNvSpPr>
          <p:nvPr>
            <p:ph type="body" idx="1"/>
          </p:nvPr>
        </p:nvSpPr>
        <p:spPr/>
        <p:txBody>
          <a:bodyPr/>
          <a:lstStyle/>
          <a:p>
            <a:r>
              <a:rPr lang="en-US" dirty="0"/>
              <a:t>Our EDA helped surface actionable patterns:</a:t>
            </a:r>
          </a:p>
          <a:p>
            <a:r>
              <a:rPr lang="en-US" dirty="0"/>
              <a:t>Most cars listed were petrol-based and had manual transmission.</a:t>
            </a:r>
          </a:p>
          <a:p>
            <a:r>
              <a:rPr lang="en-US" dirty="0"/>
              <a:t>Individual sellers typically quoted lower prices than dealerships.</a:t>
            </a:r>
          </a:p>
          <a:p>
            <a:r>
              <a:rPr lang="en-US" dirty="0"/>
              <a:t>Present price and car age were the most influential features on resale value.</a:t>
            </a:r>
          </a:p>
          <a:p>
            <a:r>
              <a:rPr lang="en-US" dirty="0"/>
              <a:t>Cars with higher engine capacity and power retained more value.</a:t>
            </a:r>
            <a:br>
              <a:rPr lang="en-US" dirty="0"/>
            </a:br>
            <a:r>
              <a:rPr lang="en-US" dirty="0"/>
              <a:t>We used histograms, boxplots, scatter plots, and heatmaps to derive these insights—while also capping or removing outliers to stabilize our models</a:t>
            </a:r>
          </a:p>
          <a:p>
            <a:endParaRPr lang="en-US" dirty="0"/>
          </a:p>
        </p:txBody>
      </p:sp>
      <p:sp>
        <p:nvSpPr>
          <p:cNvPr id="4" name="Slide Number Placeholder 3">
            <a:extLst>
              <a:ext uri="{FF2B5EF4-FFF2-40B4-BE49-F238E27FC236}">
                <a16:creationId xmlns:a16="http://schemas.microsoft.com/office/drawing/2014/main" id="{C3E3CF3C-9AD7-843D-12B3-BE95EB430F01}"/>
              </a:ext>
            </a:extLst>
          </p:cNvPr>
          <p:cNvSpPr>
            <a:spLocks noGrp="1"/>
          </p:cNvSpPr>
          <p:nvPr>
            <p:ph type="sldNum" sz="quarter" idx="5"/>
          </p:nvPr>
        </p:nvSpPr>
        <p:spPr/>
        <p:txBody>
          <a:bodyPr/>
          <a:lstStyle/>
          <a:p>
            <a:fld id="{8D18E0B9-48E4-499D-93B2-B07D00395BAC}" type="slidenum">
              <a:rPr lang="en-US" smtClean="0"/>
              <a:t>6</a:t>
            </a:fld>
            <a:endParaRPr lang="en-US" dirty="0"/>
          </a:p>
        </p:txBody>
      </p:sp>
    </p:spTree>
    <p:extLst>
      <p:ext uri="{BB962C8B-B14F-4D97-AF65-F5344CB8AC3E}">
        <p14:creationId xmlns:p14="http://schemas.microsoft.com/office/powerpoint/2010/main" val="2451135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 price data was highly skewed, making it difficult to model accurately.</a:t>
            </a:r>
            <a:br>
              <a:rPr lang="en-US" dirty="0"/>
            </a:br>
            <a:r>
              <a:rPr lang="en-US" dirty="0"/>
              <a:t>We applied log transformation to normalize the distribution.</a:t>
            </a:r>
            <a:br>
              <a:rPr lang="en-US"/>
            </a:br>
            <a:endParaRPr lang="en-IN" dirty="0"/>
          </a:p>
        </p:txBody>
      </p:sp>
      <p:sp>
        <p:nvSpPr>
          <p:cNvPr id="4" name="Slide Number Placeholder 3"/>
          <p:cNvSpPr>
            <a:spLocks noGrp="1"/>
          </p:cNvSpPr>
          <p:nvPr>
            <p:ph type="sldNum" sz="quarter" idx="5"/>
          </p:nvPr>
        </p:nvSpPr>
        <p:spPr/>
        <p:txBody>
          <a:bodyPr/>
          <a:lstStyle/>
          <a:p>
            <a:fld id="{8D18E0B9-48E4-499D-93B2-B07D00395BAC}" type="slidenum">
              <a:rPr lang="en-US" smtClean="0"/>
              <a:t>7</a:t>
            </a:fld>
            <a:endParaRPr lang="en-US" dirty="0"/>
          </a:p>
        </p:txBody>
      </p:sp>
    </p:spTree>
    <p:extLst>
      <p:ext uri="{BB962C8B-B14F-4D97-AF65-F5344CB8AC3E}">
        <p14:creationId xmlns:p14="http://schemas.microsoft.com/office/powerpoint/2010/main" val="1526802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took several key steps to prepare the data:</a:t>
            </a:r>
          </a:p>
          <a:p>
            <a:r>
              <a:rPr lang="en-US" dirty="0"/>
              <a:t>Created a new 'Car Age' variable by subtracting the year from 2020.</a:t>
            </a:r>
          </a:p>
          <a:p>
            <a:r>
              <a:rPr lang="en-US" dirty="0"/>
              <a:t>Converted text-based fields like mileage and power into numeric formats.</a:t>
            </a:r>
          </a:p>
          <a:p>
            <a:r>
              <a:rPr lang="en-US" dirty="0"/>
              <a:t>Replaced missing values with median values to avoid skewing the results.</a:t>
            </a:r>
          </a:p>
          <a:p>
            <a:r>
              <a:rPr lang="en-US" dirty="0"/>
              <a:t>One-hot encoded categorical variables like Fuel Type and Seller Type.</a:t>
            </a:r>
          </a:p>
          <a:p>
            <a:r>
              <a:rPr lang="en-US" dirty="0"/>
              <a:t>Applied log transformation to the target variable (Selling Price).</a:t>
            </a:r>
            <a:br>
              <a:rPr lang="en-US" dirty="0"/>
            </a:br>
            <a:r>
              <a:rPr lang="en-US" dirty="0"/>
              <a:t>The result was a clean, structured dataset ready for machine learning</a:t>
            </a:r>
          </a:p>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8</a:t>
            </a:fld>
            <a:endParaRPr lang="en-US" dirty="0"/>
          </a:p>
        </p:txBody>
      </p:sp>
    </p:spTree>
    <p:extLst>
      <p:ext uri="{BB962C8B-B14F-4D97-AF65-F5344CB8AC3E}">
        <p14:creationId xmlns:p14="http://schemas.microsoft.com/office/powerpoint/2010/main" val="3773740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correlation heatmap revealed powerful insights:</a:t>
            </a:r>
          </a:p>
          <a:p>
            <a:r>
              <a:rPr lang="en-US" dirty="0"/>
              <a:t>Number of owners had a negative correlation with resale price (−0.51).</a:t>
            </a:r>
          </a:p>
          <a:p>
            <a:r>
              <a:rPr lang="en-US" dirty="0"/>
              <a:t>Newer cars—reflected by lower age—were priced higher.</a:t>
            </a:r>
          </a:p>
          <a:p>
            <a:r>
              <a:rPr lang="en-US" dirty="0"/>
              <a:t>Higher engine size and max power had moderate positive correlations with resale value.</a:t>
            </a:r>
          </a:p>
          <a:p>
            <a:r>
              <a:rPr lang="en-US" dirty="0"/>
              <a:t>Mileage and kilometers driven showed weak linear relationships, hinting at non-linear impacts.</a:t>
            </a:r>
            <a:br>
              <a:rPr lang="en-US" dirty="0"/>
            </a:br>
            <a:r>
              <a:rPr lang="en-US" dirty="0"/>
              <a:t>This analysis guided our feature selection and model refinement</a:t>
            </a:r>
          </a:p>
          <a:p>
            <a:endParaRPr lang="en-IN" dirty="0"/>
          </a:p>
        </p:txBody>
      </p:sp>
      <p:sp>
        <p:nvSpPr>
          <p:cNvPr id="4" name="Slide Number Placeholder 3"/>
          <p:cNvSpPr>
            <a:spLocks noGrp="1"/>
          </p:cNvSpPr>
          <p:nvPr>
            <p:ph type="sldNum" sz="quarter" idx="5"/>
          </p:nvPr>
        </p:nvSpPr>
        <p:spPr/>
        <p:txBody>
          <a:bodyPr/>
          <a:lstStyle/>
          <a:p>
            <a:fld id="{8D18E0B9-48E4-499D-93B2-B07D00395BAC}" type="slidenum">
              <a:rPr lang="en-US" smtClean="0"/>
              <a:t>9</a:t>
            </a:fld>
            <a:endParaRPr lang="en-US" dirty="0"/>
          </a:p>
        </p:txBody>
      </p:sp>
    </p:spTree>
    <p:extLst>
      <p:ext uri="{BB962C8B-B14F-4D97-AF65-F5344CB8AC3E}">
        <p14:creationId xmlns:p14="http://schemas.microsoft.com/office/powerpoint/2010/main" val="2772617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a:normAutofit/>
          </a:bodyPr>
          <a:lstStyle>
            <a:lvl1pPr marL="0" indent="0">
              <a:buNone/>
              <a:defRPr sz="2000"/>
            </a:lvl1pPr>
          </a:lstStyle>
          <a:p>
            <a:r>
              <a:rPr lang="en-US" dirty="0"/>
              <a:t>Click icon to insert picture</a:t>
            </a:r>
          </a:p>
        </p:txBody>
      </p:sp>
      <p:sp>
        <p:nvSpPr>
          <p:cNvPr id="6" name="Title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anchor="b">
            <a:normAutofit/>
          </a:bodyPr>
          <a:lstStyle>
            <a:lvl1pPr algn="r">
              <a:defRPr sz="4800">
                <a:solidFill>
                  <a:schemeClr val="tx1"/>
                </a:solidFill>
              </a:defRPr>
            </a:lvl1pPr>
          </a:lstStyle>
          <a:p>
            <a:r>
              <a:rPr lang="en-US" dirty="0"/>
              <a:t>Click to add title</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dirty="0"/>
              <a:t>Click to add title</a:t>
            </a:r>
          </a:p>
        </p:txBody>
      </p:sp>
      <p:sp>
        <p:nvSpPr>
          <p:cNvPr id="12" name="Content Placehold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dirty="0"/>
              <a:t>Click icon to insert table</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dirty="0"/>
              <a:t>Click to add title</a:t>
            </a:r>
          </a:p>
        </p:txBody>
      </p:sp>
      <p:sp>
        <p:nvSpPr>
          <p:cNvPr id="9" name="Content Placehold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dirty="0"/>
              <a:t>Click to add title</a:t>
            </a:r>
          </a:p>
        </p:txBody>
      </p:sp>
      <p:sp>
        <p:nvSpPr>
          <p:cNvPr id="9" name="Picture Placehold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dirty="0"/>
              <a:t>Click to add title</a:t>
            </a:r>
          </a:p>
        </p:txBody>
      </p:sp>
      <p:sp>
        <p:nvSpPr>
          <p:cNvPr id="11" name="Content Placehold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13" name="Fram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dirty="0"/>
              <a:t>Click to add title</a:t>
            </a:r>
          </a:p>
        </p:txBody>
      </p:sp>
      <p:sp>
        <p:nvSpPr>
          <p:cNvPr id="9" name="Content Placehold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dirty="0"/>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dirty="0"/>
              <a:t>Click to add title</a:t>
            </a:r>
          </a:p>
        </p:txBody>
      </p:sp>
      <p:sp>
        <p:nvSpPr>
          <p:cNvPr id="3" name="Picture Placehold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12" name="Content Placehold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7" name="Fram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0.sv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hyperlink" Target="https://doi.org/10.1145/2939672.2939785" TargetMode="External"/><Relationship Id="rId4" Type="http://schemas.openxmlformats.org/officeDocument/2006/relationships/hyperlink" Target="https://www.kaggle.com/nehalbirla/vehicle-dataset-from-cardekho"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6ABF06-5491-8319-408F-AC9C03E64E1E}"/>
              </a:ext>
            </a:extLst>
          </p:cNvPr>
          <p:cNvSpPr>
            <a:spLocks noGrp="1"/>
          </p:cNvSpPr>
          <p:nvPr>
            <p:ph type="title"/>
          </p:nvPr>
        </p:nvSpPr>
        <p:spPr>
          <a:xfrm>
            <a:off x="783247" y="1653674"/>
            <a:ext cx="10625505" cy="496147"/>
          </a:xfrm>
        </p:spPr>
        <p:txBody>
          <a:bodyPr>
            <a:noAutofit/>
          </a:bodyPr>
          <a:lstStyle/>
          <a:p>
            <a:pPr algn="ctr">
              <a:lnSpc>
                <a:spcPct val="100000"/>
              </a:lnSpc>
              <a:spcBef>
                <a:spcPts val="1000"/>
              </a:spcBef>
              <a:buFont typeface="Arial" panose="020B0604020202020204" pitchFamily="34" charset="0"/>
            </a:pPr>
            <a:r>
              <a:rPr lang="en-US" sz="3200" dirty="0"/>
              <a:t>Car Resale Price Prediction Using Machine Learning</a:t>
            </a:r>
            <a:endParaRPr lang="en-US" sz="3200" b="1" dirty="0">
              <a:solidFill>
                <a:schemeClr val="tx1">
                  <a:lumMod val="65000"/>
                  <a:lumOff val="35000"/>
                </a:schemeClr>
              </a:solidFill>
              <a:ea typeface="+mn-ea"/>
              <a:cs typeface="+mn-cs"/>
            </a:endParaRPr>
          </a:p>
        </p:txBody>
      </p:sp>
      <p:sp>
        <p:nvSpPr>
          <p:cNvPr id="2" name="Text Placeholder 6">
            <a:extLst>
              <a:ext uri="{FF2B5EF4-FFF2-40B4-BE49-F238E27FC236}">
                <a16:creationId xmlns:a16="http://schemas.microsoft.com/office/drawing/2014/main" id="{DA06D170-67E0-1504-0ED7-E13F5A3148D2}"/>
              </a:ext>
            </a:extLst>
          </p:cNvPr>
          <p:cNvSpPr txBox="1">
            <a:spLocks/>
          </p:cNvSpPr>
          <p:nvPr/>
        </p:nvSpPr>
        <p:spPr>
          <a:xfrm>
            <a:off x="4281835" y="4500493"/>
            <a:ext cx="4374118" cy="13296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fr-CH" sz="1600" dirty="0"/>
              <a:t>Submitted by:</a:t>
            </a:r>
          </a:p>
          <a:p>
            <a:pPr marL="0" indent="0" algn="ctr">
              <a:lnSpc>
                <a:spcPct val="100000"/>
              </a:lnSpc>
              <a:buNone/>
            </a:pPr>
            <a:r>
              <a:rPr lang="fr-CH" sz="1600" dirty="0"/>
              <a:t>Team 8</a:t>
            </a:r>
          </a:p>
          <a:p>
            <a:pPr marL="0" indent="0" algn="ctr">
              <a:lnSpc>
                <a:spcPct val="100000"/>
              </a:lnSpc>
              <a:buNone/>
            </a:pPr>
            <a:r>
              <a:rPr lang="fr-CH" sz="1300" dirty="0"/>
              <a:t>Nitin Mishra,  Satyam Kumar,  Rishabh</a:t>
            </a:r>
          </a:p>
        </p:txBody>
      </p:sp>
      <p:sp>
        <p:nvSpPr>
          <p:cNvPr id="4" name="Text Placeholder 6">
            <a:extLst>
              <a:ext uri="{FF2B5EF4-FFF2-40B4-BE49-F238E27FC236}">
                <a16:creationId xmlns:a16="http://schemas.microsoft.com/office/drawing/2014/main" id="{0997303D-04C6-E338-6F4D-A4804D272D43}"/>
              </a:ext>
            </a:extLst>
          </p:cNvPr>
          <p:cNvSpPr txBox="1">
            <a:spLocks/>
          </p:cNvSpPr>
          <p:nvPr/>
        </p:nvSpPr>
        <p:spPr>
          <a:xfrm>
            <a:off x="3112852" y="2626468"/>
            <a:ext cx="6712084" cy="18368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fr-CH" sz="1600" dirty="0"/>
              <a:t>Team Project : </a:t>
            </a:r>
            <a:r>
              <a:rPr lang="en-US" sz="1600" dirty="0"/>
              <a:t>Machine learning: Fundamentals and Applications (AAI-510)</a:t>
            </a:r>
          </a:p>
          <a:p>
            <a:pPr marL="0" indent="0" algn="ctr">
              <a:lnSpc>
                <a:spcPct val="100000"/>
              </a:lnSpc>
              <a:buNone/>
            </a:pPr>
            <a:r>
              <a:rPr lang="fr-CH" sz="1600" dirty="0"/>
              <a:t>Under the guidance of:</a:t>
            </a:r>
          </a:p>
          <a:p>
            <a:pPr marL="0" indent="0" algn="ctr">
              <a:lnSpc>
                <a:spcPct val="100000"/>
              </a:lnSpc>
              <a:buNone/>
            </a:pPr>
            <a:r>
              <a:rPr lang="fr-CH" sz="1600" dirty="0"/>
              <a:t>Prof. Raj Garg</a:t>
            </a:r>
          </a:p>
          <a:p>
            <a:pPr marL="0" indent="0" algn="ctr">
              <a:lnSpc>
                <a:spcPct val="100000"/>
              </a:lnSpc>
              <a:buNone/>
            </a:pPr>
            <a:r>
              <a:rPr lang="fr-CH" sz="1600" dirty="0"/>
              <a:t>University of San Diego</a:t>
            </a:r>
            <a:endParaRPr lang="fr-CH" sz="1300" dirty="0"/>
          </a:p>
        </p:txBody>
      </p:sp>
      <p:pic>
        <p:nvPicPr>
          <p:cNvPr id="8" name="Picture 7">
            <a:extLst>
              <a:ext uri="{FF2B5EF4-FFF2-40B4-BE49-F238E27FC236}">
                <a16:creationId xmlns:a16="http://schemas.microsoft.com/office/drawing/2014/main" id="{BC7D1229-6B07-2E50-F6D9-D1FAF41DEBF5}"/>
              </a:ext>
            </a:extLst>
          </p:cNvPr>
          <p:cNvPicPr>
            <a:picLocks noChangeAspect="1"/>
          </p:cNvPicPr>
          <p:nvPr/>
        </p:nvPicPr>
        <p:blipFill>
          <a:blip r:embed="rId3"/>
          <a:stretch>
            <a:fillRect/>
          </a:stretch>
        </p:blipFill>
        <p:spPr>
          <a:xfrm>
            <a:off x="0" y="5613400"/>
            <a:ext cx="12192000" cy="1244600"/>
          </a:xfrm>
          <a:prstGeom prst="rect">
            <a:avLst/>
          </a:prstGeom>
        </p:spPr>
      </p:pic>
    </p:spTree>
    <p:extLst>
      <p:ext uri="{BB962C8B-B14F-4D97-AF65-F5344CB8AC3E}">
        <p14:creationId xmlns:p14="http://schemas.microsoft.com/office/powerpoint/2010/main" val="386508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583BD-7BE0-3A2E-5D65-1F4BAABC3A51}"/>
              </a:ext>
            </a:extLst>
          </p:cNvPr>
          <p:cNvSpPr>
            <a:spLocks noGrp="1"/>
          </p:cNvSpPr>
          <p:nvPr>
            <p:ph type="title"/>
          </p:nvPr>
        </p:nvSpPr>
        <p:spPr>
          <a:xfrm>
            <a:off x="564204" y="675984"/>
            <a:ext cx="6750996" cy="545708"/>
          </a:xfrm>
        </p:spPr>
        <p:txBody>
          <a:bodyPr>
            <a:normAutofit fontScale="90000"/>
          </a:bodyPr>
          <a:lstStyle/>
          <a:p>
            <a:r>
              <a:rPr lang="en-US" b="1" dirty="0"/>
              <a:t>Modeling Plan Overview</a:t>
            </a:r>
            <a:br>
              <a:rPr lang="en-US" dirty="0"/>
            </a:br>
            <a:endParaRPr lang="en-IN" dirty="0"/>
          </a:p>
        </p:txBody>
      </p:sp>
      <p:sp>
        <p:nvSpPr>
          <p:cNvPr id="3" name="Content Placeholder 2">
            <a:extLst>
              <a:ext uri="{FF2B5EF4-FFF2-40B4-BE49-F238E27FC236}">
                <a16:creationId xmlns:a16="http://schemas.microsoft.com/office/drawing/2014/main" id="{9F257085-4F53-A8DB-5A26-EB9953155586}"/>
              </a:ext>
            </a:extLst>
          </p:cNvPr>
          <p:cNvSpPr>
            <a:spLocks noGrp="1"/>
          </p:cNvSpPr>
          <p:nvPr>
            <p:ph sz="quarter" idx="11"/>
          </p:nvPr>
        </p:nvSpPr>
        <p:spPr>
          <a:xfrm>
            <a:off x="658087" y="1152816"/>
            <a:ext cx="10840007" cy="5029200"/>
          </a:xfrm>
        </p:spPr>
        <p:txBody>
          <a:bodyPr>
            <a:normAutofit fontScale="92500" lnSpcReduction="20000"/>
          </a:bodyPr>
          <a:lstStyle/>
          <a:p>
            <a:pPr marL="0" indent="0">
              <a:buNone/>
            </a:pPr>
            <a:r>
              <a:rPr lang="en-US" sz="1600" b="1" dirty="0"/>
              <a:t>Objective:</a:t>
            </a:r>
            <a:r>
              <a:rPr lang="en-US" sz="1600" dirty="0"/>
              <a:t> Build and evaluate machine learning models to predict the log-transformed resale price of used cars.</a:t>
            </a:r>
          </a:p>
          <a:p>
            <a:pPr marL="0" indent="0">
              <a:buNone/>
            </a:pPr>
            <a:r>
              <a:rPr lang="en-US" sz="1600" b="1" dirty="0"/>
              <a:t>Step 1 – Train-Test Split:</a:t>
            </a:r>
            <a:endParaRPr lang="en-US" sz="1600" dirty="0"/>
          </a:p>
          <a:p>
            <a:r>
              <a:rPr lang="en-US" sz="1600" dirty="0"/>
              <a:t>Data split into 80% training and 20% testing sets using RFE-selected features,  Ensures robust performance evaluation on unseen data.</a:t>
            </a:r>
          </a:p>
          <a:p>
            <a:pPr marL="0" indent="0">
              <a:buNone/>
            </a:pPr>
            <a:r>
              <a:rPr lang="en-US" sz="1600" b="1" dirty="0"/>
              <a:t>Step 2 – Baseline Model:</a:t>
            </a:r>
            <a:endParaRPr lang="en-US" sz="1600" dirty="0"/>
          </a:p>
          <a:p>
            <a:r>
              <a:rPr lang="en-US" sz="1600" b="1" dirty="0"/>
              <a:t>Linear Regression</a:t>
            </a:r>
            <a:r>
              <a:rPr lang="en-US" sz="1600" dirty="0"/>
              <a:t> to establish reference performance, Assumes a linear relationship with the log of selling price,  Evaluated using RMSE, MAE, and R².</a:t>
            </a:r>
          </a:p>
          <a:p>
            <a:pPr marL="0" indent="0">
              <a:buNone/>
            </a:pPr>
            <a:r>
              <a:rPr lang="en-US" sz="1600" b="1" dirty="0"/>
              <a:t>Step  3 – Advanced Models:</a:t>
            </a:r>
            <a:endParaRPr lang="en-US" sz="1600" dirty="0"/>
          </a:p>
          <a:p>
            <a:r>
              <a:rPr lang="en-US" sz="1600" dirty="0"/>
              <a:t>Explored </a:t>
            </a:r>
            <a:r>
              <a:rPr lang="en-US" sz="1600" b="1" dirty="0"/>
              <a:t>Random Forest</a:t>
            </a:r>
            <a:r>
              <a:rPr lang="en-US" sz="1600" dirty="0"/>
              <a:t> and </a:t>
            </a:r>
            <a:r>
              <a:rPr lang="en-US" sz="1600" b="1" dirty="0" err="1"/>
              <a:t>XGBoost</a:t>
            </a:r>
            <a:r>
              <a:rPr lang="en-US" sz="1600" dirty="0"/>
              <a:t> regressors, Captures non-linear patterns missed by linear models,  Cross-validation and hyperparameter tuning via </a:t>
            </a:r>
            <a:r>
              <a:rPr lang="en-US" sz="1600" dirty="0" err="1"/>
              <a:t>GridSearchCV</a:t>
            </a:r>
            <a:r>
              <a:rPr lang="en-US" sz="1600" dirty="0"/>
              <a:t> improved accuracy.</a:t>
            </a:r>
          </a:p>
          <a:p>
            <a:pPr marL="0" indent="0">
              <a:buNone/>
            </a:pPr>
            <a:r>
              <a:rPr lang="en-US" sz="1600" b="1" dirty="0"/>
              <a:t>Step 4  – Final Model Selection:</a:t>
            </a:r>
            <a:endParaRPr lang="en-US" sz="1600" dirty="0"/>
          </a:p>
          <a:p>
            <a:r>
              <a:rPr lang="en-US" sz="1600" dirty="0"/>
              <a:t>Compared models on accuracy, interpretability, and business relevance.</a:t>
            </a:r>
          </a:p>
          <a:p>
            <a:r>
              <a:rPr lang="en-US" sz="1600" b="1" dirty="0" err="1"/>
              <a:t>XGBoost</a:t>
            </a:r>
            <a:r>
              <a:rPr lang="en-US" sz="1600" dirty="0"/>
              <a:t> selected for its best performance and balanced complexity.</a:t>
            </a:r>
          </a:p>
          <a:p>
            <a:r>
              <a:rPr lang="en-US" sz="1600" dirty="0"/>
              <a:t>Models are ready for deployment or integration into business systems</a:t>
            </a:r>
          </a:p>
          <a:p>
            <a:endParaRPr lang="en-IN" dirty="0"/>
          </a:p>
        </p:txBody>
      </p:sp>
      <p:sp>
        <p:nvSpPr>
          <p:cNvPr id="4" name="Slide Number Placeholder 3">
            <a:extLst>
              <a:ext uri="{FF2B5EF4-FFF2-40B4-BE49-F238E27FC236}">
                <a16:creationId xmlns:a16="http://schemas.microsoft.com/office/drawing/2014/main" id="{5C9E4E08-DB87-AC9A-E83A-7D2BF11604AA}"/>
              </a:ext>
            </a:extLst>
          </p:cNvPr>
          <p:cNvSpPr>
            <a:spLocks noGrp="1"/>
          </p:cNvSpPr>
          <p:nvPr>
            <p:ph type="sldNum" sz="quarter" idx="4"/>
          </p:nvPr>
        </p:nvSpPr>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723289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CCA548-ED1A-7820-2EE4-50972C4B5E5C}"/>
              </a:ext>
            </a:extLst>
          </p:cNvPr>
          <p:cNvPicPr>
            <a:picLocks noChangeAspect="1"/>
          </p:cNvPicPr>
          <p:nvPr/>
        </p:nvPicPr>
        <p:blipFill>
          <a:blip r:embed="rId2"/>
          <a:srcRect l="1786" r="6243"/>
          <a:stretch>
            <a:fillRect/>
          </a:stretch>
        </p:blipFill>
        <p:spPr>
          <a:xfrm>
            <a:off x="6791325" y="785786"/>
            <a:ext cx="4491244" cy="3484503"/>
          </a:xfrm>
          <a:prstGeom prst="rect">
            <a:avLst/>
          </a:prstGeom>
        </p:spPr>
      </p:pic>
      <p:pic>
        <p:nvPicPr>
          <p:cNvPr id="9" name="Picture 8">
            <a:extLst>
              <a:ext uri="{FF2B5EF4-FFF2-40B4-BE49-F238E27FC236}">
                <a16:creationId xmlns:a16="http://schemas.microsoft.com/office/drawing/2014/main" id="{BADEF449-87F4-09FB-4319-0D634EDECFF7}"/>
              </a:ext>
            </a:extLst>
          </p:cNvPr>
          <p:cNvPicPr>
            <a:picLocks noChangeAspect="1"/>
          </p:cNvPicPr>
          <p:nvPr/>
        </p:nvPicPr>
        <p:blipFill>
          <a:blip r:embed="rId3"/>
          <a:srcRect l="2972" r="9193"/>
          <a:stretch>
            <a:fillRect/>
          </a:stretch>
        </p:blipFill>
        <p:spPr>
          <a:xfrm>
            <a:off x="7713889" y="4270289"/>
            <a:ext cx="2878121" cy="2227538"/>
          </a:xfrm>
          <a:prstGeom prst="rect">
            <a:avLst/>
          </a:prstGeom>
        </p:spPr>
      </p:pic>
      <p:sp>
        <p:nvSpPr>
          <p:cNvPr id="5" name="Title 4">
            <a:extLst>
              <a:ext uri="{FF2B5EF4-FFF2-40B4-BE49-F238E27FC236}">
                <a16:creationId xmlns:a16="http://schemas.microsoft.com/office/drawing/2014/main" id="{62B1E0A2-5EAC-75A5-0594-2A160D158F09}"/>
              </a:ext>
            </a:extLst>
          </p:cNvPr>
          <p:cNvSpPr>
            <a:spLocks noGrp="1"/>
          </p:cNvSpPr>
          <p:nvPr>
            <p:ph type="title"/>
          </p:nvPr>
        </p:nvSpPr>
        <p:spPr>
          <a:xfrm>
            <a:off x="523874" y="410845"/>
            <a:ext cx="4786519" cy="1053284"/>
          </a:xfrm>
        </p:spPr>
        <p:txBody>
          <a:bodyPr>
            <a:normAutofit fontScale="90000"/>
          </a:bodyPr>
          <a:lstStyle/>
          <a:p>
            <a:r>
              <a:rPr lang="en-US" b="1" dirty="0"/>
              <a:t>Linear Regression Model</a:t>
            </a:r>
            <a:endParaRPr lang="en-IN" dirty="0"/>
          </a:p>
        </p:txBody>
      </p:sp>
      <p:sp>
        <p:nvSpPr>
          <p:cNvPr id="6" name="Content Placeholder 5">
            <a:extLst>
              <a:ext uri="{FF2B5EF4-FFF2-40B4-BE49-F238E27FC236}">
                <a16:creationId xmlns:a16="http://schemas.microsoft.com/office/drawing/2014/main" id="{125770F3-6C30-102F-5A08-59C2E0523E80}"/>
              </a:ext>
            </a:extLst>
          </p:cNvPr>
          <p:cNvSpPr>
            <a:spLocks noGrp="1"/>
          </p:cNvSpPr>
          <p:nvPr>
            <p:ph sz="quarter" idx="11"/>
          </p:nvPr>
        </p:nvSpPr>
        <p:spPr>
          <a:xfrm>
            <a:off x="664818" y="1400831"/>
            <a:ext cx="5431182" cy="4933294"/>
          </a:xfrm>
        </p:spPr>
        <p:txBody>
          <a:bodyPr>
            <a:normAutofit fontScale="55000" lnSpcReduction="20000"/>
          </a:bodyPr>
          <a:lstStyle/>
          <a:p>
            <a:r>
              <a:rPr lang="en-US" sz="2900" b="1" dirty="0"/>
              <a:t>Model:</a:t>
            </a:r>
            <a:r>
              <a:rPr lang="en-US" sz="2900" dirty="0"/>
              <a:t> Linear Regression assumes a linear relationship between features and the log of the selling price.</a:t>
            </a:r>
          </a:p>
          <a:p>
            <a:r>
              <a:rPr lang="en-US" sz="2900" b="1" dirty="0"/>
              <a:t>Advantages:</a:t>
            </a:r>
            <a:r>
              <a:rPr lang="en-US" sz="2900" dirty="0"/>
              <a:t> Easy to interpret and quick to train; serves as a strong baseline.</a:t>
            </a:r>
          </a:p>
          <a:p>
            <a:r>
              <a:rPr lang="en-US" sz="2900" b="1" dirty="0"/>
              <a:t>Limitations:</a:t>
            </a:r>
            <a:r>
              <a:rPr lang="en-US" sz="2900" dirty="0"/>
              <a:t> Limited in capturing non-linear interactions and complex patterns in data.</a:t>
            </a:r>
          </a:p>
          <a:p>
            <a:r>
              <a:rPr lang="en-US" sz="2900" b="1" dirty="0"/>
              <a:t>Evaluation Results:</a:t>
            </a:r>
            <a:endParaRPr lang="en-US" sz="2900" dirty="0"/>
          </a:p>
          <a:p>
            <a:pPr lvl="1"/>
            <a:r>
              <a:rPr lang="en-US" sz="2900" dirty="0"/>
              <a:t>RMSE: 0.2444</a:t>
            </a:r>
          </a:p>
          <a:p>
            <a:pPr lvl="1"/>
            <a:r>
              <a:rPr lang="en-US" sz="2900" dirty="0"/>
              <a:t>MAE : 0.1904</a:t>
            </a:r>
          </a:p>
          <a:p>
            <a:pPr lvl="1"/>
            <a:r>
              <a:rPr lang="en-US" sz="2900" dirty="0"/>
              <a:t>R² : 0.8641</a:t>
            </a:r>
          </a:p>
          <a:p>
            <a:r>
              <a:rPr lang="en-US" sz="2900" b="1" dirty="0"/>
              <a:t>Inference:</a:t>
            </a:r>
            <a:r>
              <a:rPr lang="en-US" sz="2900" dirty="0"/>
              <a:t> Performs well as a baseline model but is outperformed by advanced ensemble methods in this dataset.</a:t>
            </a:r>
          </a:p>
          <a:p>
            <a:endParaRPr lang="en-IN" dirty="0"/>
          </a:p>
        </p:txBody>
      </p:sp>
    </p:spTree>
    <p:extLst>
      <p:ext uri="{BB962C8B-B14F-4D97-AF65-F5344CB8AC3E}">
        <p14:creationId xmlns:p14="http://schemas.microsoft.com/office/powerpoint/2010/main" val="1762120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7B8F9-55D9-BEA0-BF76-646489E2B22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6D5CAE1-5B42-56B4-B607-8EDFCA069B06}"/>
              </a:ext>
            </a:extLst>
          </p:cNvPr>
          <p:cNvSpPr>
            <a:spLocks noGrp="1"/>
          </p:cNvSpPr>
          <p:nvPr>
            <p:ph type="title"/>
          </p:nvPr>
        </p:nvSpPr>
        <p:spPr>
          <a:xfrm>
            <a:off x="523874" y="410845"/>
            <a:ext cx="4786519" cy="1053284"/>
          </a:xfrm>
        </p:spPr>
        <p:txBody>
          <a:bodyPr>
            <a:normAutofit/>
          </a:bodyPr>
          <a:lstStyle/>
          <a:p>
            <a:r>
              <a:rPr lang="en-IN" b="1" dirty="0"/>
              <a:t>Random Forest Model</a:t>
            </a:r>
            <a:endParaRPr lang="en-IN" dirty="0"/>
          </a:p>
        </p:txBody>
      </p:sp>
      <p:sp>
        <p:nvSpPr>
          <p:cNvPr id="6" name="Content Placeholder 5">
            <a:extLst>
              <a:ext uri="{FF2B5EF4-FFF2-40B4-BE49-F238E27FC236}">
                <a16:creationId xmlns:a16="http://schemas.microsoft.com/office/drawing/2014/main" id="{838DBA40-22A1-B030-A6F2-54E5EA532903}"/>
              </a:ext>
            </a:extLst>
          </p:cNvPr>
          <p:cNvSpPr>
            <a:spLocks noGrp="1"/>
          </p:cNvSpPr>
          <p:nvPr>
            <p:ph sz="quarter" idx="11"/>
          </p:nvPr>
        </p:nvSpPr>
        <p:spPr>
          <a:xfrm>
            <a:off x="664818" y="1400831"/>
            <a:ext cx="5431182" cy="4933294"/>
          </a:xfrm>
        </p:spPr>
        <p:txBody>
          <a:bodyPr>
            <a:normAutofit fontScale="92500" lnSpcReduction="20000"/>
          </a:bodyPr>
          <a:lstStyle/>
          <a:p>
            <a:r>
              <a:rPr lang="en-US" b="1" dirty="0"/>
              <a:t>Model:</a:t>
            </a:r>
            <a:r>
              <a:rPr lang="en-US" dirty="0"/>
              <a:t> Random Forest Regressor uses multiple decision trees to improve predictive accuracy and control over-fitting.</a:t>
            </a:r>
          </a:p>
          <a:p>
            <a:r>
              <a:rPr lang="en-US" b="1" dirty="0"/>
              <a:t>Advantages:</a:t>
            </a:r>
            <a:r>
              <a:rPr lang="en-US" dirty="0"/>
              <a:t> Captures complex non-linear relationships; reduces variance through ensemble averaging.</a:t>
            </a:r>
          </a:p>
          <a:p>
            <a:r>
              <a:rPr lang="en-US" b="1" dirty="0"/>
              <a:t>Limitations:</a:t>
            </a:r>
            <a:r>
              <a:rPr lang="en-US" dirty="0"/>
              <a:t> Less interpretable than linear models; larger model size and computation.</a:t>
            </a:r>
          </a:p>
          <a:p>
            <a:r>
              <a:rPr lang="en-US" b="1" dirty="0"/>
              <a:t>Evaluation Results:</a:t>
            </a:r>
            <a:endParaRPr lang="en-US" dirty="0"/>
          </a:p>
          <a:p>
            <a:pPr lvl="1"/>
            <a:r>
              <a:rPr lang="en-US" dirty="0"/>
              <a:t>RMSE: 0.1587</a:t>
            </a:r>
          </a:p>
          <a:p>
            <a:pPr lvl="1"/>
            <a:r>
              <a:rPr lang="en-US" dirty="0"/>
              <a:t>MAE : 0.1112</a:t>
            </a:r>
          </a:p>
          <a:p>
            <a:pPr lvl="1"/>
            <a:r>
              <a:rPr lang="en-US" dirty="0"/>
              <a:t>R² : 0.9427</a:t>
            </a:r>
          </a:p>
          <a:p>
            <a:r>
              <a:rPr lang="en-US" b="1" dirty="0"/>
              <a:t>Inference:</a:t>
            </a:r>
            <a:r>
              <a:rPr lang="en-US" dirty="0"/>
              <a:t> Strong improvement over linear regression; well-suited for capturing feature interactions and non-linear trends.</a:t>
            </a:r>
          </a:p>
        </p:txBody>
      </p:sp>
      <p:pic>
        <p:nvPicPr>
          <p:cNvPr id="3" name="Picture 2">
            <a:extLst>
              <a:ext uri="{FF2B5EF4-FFF2-40B4-BE49-F238E27FC236}">
                <a16:creationId xmlns:a16="http://schemas.microsoft.com/office/drawing/2014/main" id="{5C0A702E-4174-6203-CCC0-C1F74D8840A5}"/>
              </a:ext>
            </a:extLst>
          </p:cNvPr>
          <p:cNvPicPr>
            <a:picLocks noChangeAspect="1"/>
          </p:cNvPicPr>
          <p:nvPr/>
        </p:nvPicPr>
        <p:blipFill>
          <a:blip r:embed="rId2"/>
          <a:stretch>
            <a:fillRect/>
          </a:stretch>
        </p:blipFill>
        <p:spPr>
          <a:xfrm>
            <a:off x="6881609" y="937487"/>
            <a:ext cx="4404575" cy="3116687"/>
          </a:xfrm>
          <a:prstGeom prst="rect">
            <a:avLst/>
          </a:prstGeom>
        </p:spPr>
      </p:pic>
      <p:pic>
        <p:nvPicPr>
          <p:cNvPr id="8" name="Picture 7">
            <a:extLst>
              <a:ext uri="{FF2B5EF4-FFF2-40B4-BE49-F238E27FC236}">
                <a16:creationId xmlns:a16="http://schemas.microsoft.com/office/drawing/2014/main" id="{2AB7F9EF-6451-B0FE-D865-ABD7062DE2C4}"/>
              </a:ext>
            </a:extLst>
          </p:cNvPr>
          <p:cNvPicPr>
            <a:picLocks noChangeAspect="1"/>
          </p:cNvPicPr>
          <p:nvPr/>
        </p:nvPicPr>
        <p:blipFill>
          <a:blip r:embed="rId3"/>
          <a:stretch>
            <a:fillRect/>
          </a:stretch>
        </p:blipFill>
        <p:spPr>
          <a:xfrm>
            <a:off x="7213729" y="4054174"/>
            <a:ext cx="3940045" cy="2432375"/>
          </a:xfrm>
          <a:prstGeom prst="rect">
            <a:avLst/>
          </a:prstGeom>
        </p:spPr>
      </p:pic>
    </p:spTree>
    <p:extLst>
      <p:ext uri="{BB962C8B-B14F-4D97-AF65-F5344CB8AC3E}">
        <p14:creationId xmlns:p14="http://schemas.microsoft.com/office/powerpoint/2010/main" val="307393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577B2-F4A4-7421-9935-F64059A703A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72A8BE-2D0A-9AED-5343-B2272D8DA18B}"/>
              </a:ext>
            </a:extLst>
          </p:cNvPr>
          <p:cNvSpPr>
            <a:spLocks noGrp="1"/>
          </p:cNvSpPr>
          <p:nvPr>
            <p:ph type="title"/>
          </p:nvPr>
        </p:nvSpPr>
        <p:spPr>
          <a:xfrm>
            <a:off x="523874" y="410845"/>
            <a:ext cx="4786519" cy="1053284"/>
          </a:xfrm>
        </p:spPr>
        <p:txBody>
          <a:bodyPr>
            <a:normAutofit/>
          </a:bodyPr>
          <a:lstStyle/>
          <a:p>
            <a:r>
              <a:rPr lang="en-IN" b="1" dirty="0" err="1"/>
              <a:t>XGBoost</a:t>
            </a:r>
            <a:r>
              <a:rPr lang="en-IN" b="1" dirty="0"/>
              <a:t> Model</a:t>
            </a:r>
            <a:endParaRPr lang="en-IN" dirty="0"/>
          </a:p>
        </p:txBody>
      </p:sp>
      <p:sp>
        <p:nvSpPr>
          <p:cNvPr id="6" name="Content Placeholder 5">
            <a:extLst>
              <a:ext uri="{FF2B5EF4-FFF2-40B4-BE49-F238E27FC236}">
                <a16:creationId xmlns:a16="http://schemas.microsoft.com/office/drawing/2014/main" id="{E7F1A6C7-482E-10EE-9035-1D78483EC472}"/>
              </a:ext>
            </a:extLst>
          </p:cNvPr>
          <p:cNvSpPr>
            <a:spLocks noGrp="1"/>
          </p:cNvSpPr>
          <p:nvPr>
            <p:ph sz="quarter" idx="11"/>
          </p:nvPr>
        </p:nvSpPr>
        <p:spPr>
          <a:xfrm>
            <a:off x="664818" y="1400831"/>
            <a:ext cx="5431182" cy="4933294"/>
          </a:xfrm>
        </p:spPr>
        <p:txBody>
          <a:bodyPr>
            <a:normAutofit fontScale="92500" lnSpcReduction="10000"/>
          </a:bodyPr>
          <a:lstStyle/>
          <a:p>
            <a:r>
              <a:rPr lang="en-US" b="1" dirty="0"/>
              <a:t>Model:</a:t>
            </a:r>
            <a:r>
              <a:rPr lang="en-US" dirty="0"/>
              <a:t> </a:t>
            </a:r>
            <a:r>
              <a:rPr lang="en-US" dirty="0" err="1"/>
              <a:t>XGBoost</a:t>
            </a:r>
            <a:r>
              <a:rPr lang="en-US" dirty="0"/>
              <a:t> (Extreme Gradient Boosting) builds trees sequentially, focusing on correcting previous errors.</a:t>
            </a:r>
          </a:p>
          <a:p>
            <a:r>
              <a:rPr lang="en-US" b="1" dirty="0"/>
              <a:t>Advantages:</a:t>
            </a:r>
            <a:r>
              <a:rPr lang="en-US" dirty="0"/>
              <a:t> High predictive power; handles complex relationships and missing data efficiently.</a:t>
            </a:r>
          </a:p>
          <a:p>
            <a:r>
              <a:rPr lang="en-US" b="1" dirty="0"/>
              <a:t>Limitations:</a:t>
            </a:r>
            <a:r>
              <a:rPr lang="en-US" dirty="0"/>
              <a:t> Higher complexity; sensitive to hyperparameters.</a:t>
            </a:r>
          </a:p>
          <a:p>
            <a:r>
              <a:rPr lang="en-US" b="1" dirty="0"/>
              <a:t>Evaluation Results:</a:t>
            </a:r>
            <a:endParaRPr lang="en-US" dirty="0"/>
          </a:p>
          <a:p>
            <a:pPr lvl="1"/>
            <a:r>
              <a:rPr lang="en-US" dirty="0"/>
              <a:t>RMSE: 0.1549</a:t>
            </a:r>
          </a:p>
          <a:p>
            <a:pPr lvl="1"/>
            <a:r>
              <a:rPr lang="en-US" dirty="0"/>
              <a:t>MAE : 0.1084</a:t>
            </a:r>
          </a:p>
          <a:p>
            <a:pPr lvl="1"/>
            <a:r>
              <a:rPr lang="en-US" dirty="0"/>
              <a:t>R² : 0.9453</a:t>
            </a:r>
          </a:p>
          <a:p>
            <a:r>
              <a:rPr lang="en-US" b="1" dirty="0"/>
              <a:t>Inference:</a:t>
            </a:r>
            <a:r>
              <a:rPr lang="en-US" dirty="0"/>
              <a:t> Best performing model on our dataset; recommended for deployment due to its accuracy and generalization ability.</a:t>
            </a:r>
          </a:p>
        </p:txBody>
      </p:sp>
      <p:pic>
        <p:nvPicPr>
          <p:cNvPr id="9" name="Picture 8">
            <a:extLst>
              <a:ext uri="{FF2B5EF4-FFF2-40B4-BE49-F238E27FC236}">
                <a16:creationId xmlns:a16="http://schemas.microsoft.com/office/drawing/2014/main" id="{B865D4AE-1911-5C82-F524-BC767A54EDF2}"/>
              </a:ext>
            </a:extLst>
          </p:cNvPr>
          <p:cNvPicPr>
            <a:picLocks noChangeAspect="1"/>
          </p:cNvPicPr>
          <p:nvPr/>
        </p:nvPicPr>
        <p:blipFill>
          <a:blip r:embed="rId2"/>
          <a:stretch>
            <a:fillRect/>
          </a:stretch>
        </p:blipFill>
        <p:spPr>
          <a:xfrm>
            <a:off x="6621027" y="750791"/>
            <a:ext cx="4404575" cy="3116687"/>
          </a:xfrm>
          <a:prstGeom prst="rect">
            <a:avLst/>
          </a:prstGeom>
        </p:spPr>
      </p:pic>
      <p:pic>
        <p:nvPicPr>
          <p:cNvPr id="11" name="Picture 10">
            <a:extLst>
              <a:ext uri="{FF2B5EF4-FFF2-40B4-BE49-F238E27FC236}">
                <a16:creationId xmlns:a16="http://schemas.microsoft.com/office/drawing/2014/main" id="{D1E7621F-C6E6-DEC7-F18C-3B62701B0358}"/>
              </a:ext>
            </a:extLst>
          </p:cNvPr>
          <p:cNvPicPr>
            <a:picLocks noChangeAspect="1"/>
          </p:cNvPicPr>
          <p:nvPr/>
        </p:nvPicPr>
        <p:blipFill>
          <a:blip r:embed="rId3"/>
          <a:stretch>
            <a:fillRect/>
          </a:stretch>
        </p:blipFill>
        <p:spPr>
          <a:xfrm>
            <a:off x="6849619" y="4000500"/>
            <a:ext cx="3961255" cy="2445468"/>
          </a:xfrm>
          <a:prstGeom prst="rect">
            <a:avLst/>
          </a:prstGeom>
        </p:spPr>
      </p:pic>
    </p:spTree>
    <p:extLst>
      <p:ext uri="{BB962C8B-B14F-4D97-AF65-F5344CB8AC3E}">
        <p14:creationId xmlns:p14="http://schemas.microsoft.com/office/powerpoint/2010/main" val="114783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0FEE2-7B35-82AA-3470-AA64C0605CB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0798F8C-8C08-8715-09FB-7FC1674EE142}"/>
              </a:ext>
            </a:extLst>
          </p:cNvPr>
          <p:cNvSpPr>
            <a:spLocks noGrp="1"/>
          </p:cNvSpPr>
          <p:nvPr>
            <p:ph type="title"/>
          </p:nvPr>
        </p:nvSpPr>
        <p:spPr>
          <a:xfrm>
            <a:off x="523874" y="410845"/>
            <a:ext cx="4786519" cy="1053284"/>
          </a:xfrm>
        </p:spPr>
        <p:txBody>
          <a:bodyPr>
            <a:normAutofit fontScale="90000"/>
          </a:bodyPr>
          <a:lstStyle/>
          <a:p>
            <a:r>
              <a:rPr lang="en-IN" b="1" dirty="0"/>
              <a:t>Hyperparameter Tuning and Cross-Validation</a:t>
            </a:r>
            <a:endParaRPr lang="en-IN" dirty="0"/>
          </a:p>
        </p:txBody>
      </p:sp>
      <p:sp>
        <p:nvSpPr>
          <p:cNvPr id="6" name="Content Placeholder 5">
            <a:extLst>
              <a:ext uri="{FF2B5EF4-FFF2-40B4-BE49-F238E27FC236}">
                <a16:creationId xmlns:a16="http://schemas.microsoft.com/office/drawing/2014/main" id="{F0186DA4-0FBA-3A65-C62D-B6D689580254}"/>
              </a:ext>
            </a:extLst>
          </p:cNvPr>
          <p:cNvSpPr>
            <a:spLocks noGrp="1"/>
          </p:cNvSpPr>
          <p:nvPr>
            <p:ph sz="quarter" idx="11"/>
          </p:nvPr>
        </p:nvSpPr>
        <p:spPr>
          <a:xfrm>
            <a:off x="664818" y="1400831"/>
            <a:ext cx="10892182" cy="4933294"/>
          </a:xfrm>
        </p:spPr>
        <p:txBody>
          <a:bodyPr>
            <a:normAutofit fontScale="85000" lnSpcReduction="10000"/>
          </a:bodyPr>
          <a:lstStyle/>
          <a:p>
            <a:pPr marL="0" indent="0">
              <a:buNone/>
            </a:pPr>
            <a:r>
              <a:rPr lang="en-IN" sz="1600" b="1" dirty="0"/>
              <a:t>Why Tuning?</a:t>
            </a:r>
            <a:endParaRPr lang="en-IN" sz="1600" dirty="0"/>
          </a:p>
          <a:p>
            <a:pPr lvl="1"/>
            <a:r>
              <a:rPr lang="en-IN" sz="1400" dirty="0"/>
              <a:t>Default model settings may not yield optimal performance. Hyperparameters like tree depth, learning rate, and estimators significantly impact model accuracy.</a:t>
            </a:r>
          </a:p>
          <a:p>
            <a:pPr marL="0" indent="0">
              <a:buNone/>
            </a:pPr>
            <a:r>
              <a:rPr lang="en-IN" sz="1600" b="1" dirty="0"/>
              <a:t>How We Tuned:</a:t>
            </a:r>
            <a:endParaRPr lang="en-IN" sz="1600" dirty="0"/>
          </a:p>
          <a:p>
            <a:pPr lvl="1"/>
            <a:r>
              <a:rPr lang="en-IN" sz="1400" dirty="0"/>
              <a:t>Applied </a:t>
            </a:r>
            <a:r>
              <a:rPr lang="en-IN" sz="1400" b="1" dirty="0" err="1"/>
              <a:t>GridSearchCV</a:t>
            </a:r>
            <a:r>
              <a:rPr lang="en-IN" sz="1400" dirty="0"/>
              <a:t> to both Random Forest and </a:t>
            </a:r>
            <a:r>
              <a:rPr lang="en-IN" sz="1400" dirty="0" err="1"/>
              <a:t>XGBoost</a:t>
            </a:r>
            <a:r>
              <a:rPr lang="en-IN" sz="1400" dirty="0"/>
              <a:t>., Used 5-fold cross-validation to evaluate performance across different hyperparameter combinations.</a:t>
            </a:r>
          </a:p>
          <a:p>
            <a:pPr marL="0" indent="0">
              <a:buNone/>
            </a:pPr>
            <a:r>
              <a:rPr lang="en-IN" sz="1600" b="1" dirty="0"/>
              <a:t>Best Parameters Found:</a:t>
            </a:r>
            <a:endParaRPr lang="en-IN" sz="1600" dirty="0"/>
          </a:p>
          <a:p>
            <a:pPr lvl="1"/>
            <a:r>
              <a:rPr lang="en-IN" sz="1400" b="1" dirty="0"/>
              <a:t>Random Forest:</a:t>
            </a:r>
            <a:r>
              <a:rPr lang="en-IN" sz="1400" dirty="0"/>
              <a:t> </a:t>
            </a:r>
            <a:r>
              <a:rPr lang="en-IN" sz="1400" dirty="0" err="1"/>
              <a:t>max_depth</a:t>
            </a:r>
            <a:r>
              <a:rPr lang="en-IN" sz="1400" dirty="0"/>
              <a:t>=20, </a:t>
            </a:r>
            <a:r>
              <a:rPr lang="en-IN" sz="1400" dirty="0" err="1"/>
              <a:t>n_estimators</a:t>
            </a:r>
            <a:r>
              <a:rPr lang="en-IN" sz="1400" dirty="0"/>
              <a:t>=200, </a:t>
            </a:r>
            <a:r>
              <a:rPr lang="en-IN" sz="1400" dirty="0" err="1"/>
              <a:t>min_samples_split</a:t>
            </a:r>
            <a:r>
              <a:rPr lang="en-IN" sz="1400" dirty="0"/>
              <a:t>=5</a:t>
            </a:r>
          </a:p>
          <a:p>
            <a:pPr lvl="1"/>
            <a:r>
              <a:rPr lang="en-IN" sz="1400" b="1" dirty="0" err="1"/>
              <a:t>XGBoost</a:t>
            </a:r>
            <a:r>
              <a:rPr lang="en-IN" sz="1400" b="1" dirty="0"/>
              <a:t>:</a:t>
            </a:r>
            <a:r>
              <a:rPr lang="en-IN" sz="1400" dirty="0"/>
              <a:t> </a:t>
            </a:r>
            <a:r>
              <a:rPr lang="en-IN" sz="1400" dirty="0" err="1"/>
              <a:t>learning_rate</a:t>
            </a:r>
            <a:r>
              <a:rPr lang="en-IN" sz="1400" dirty="0"/>
              <a:t>=0.1, </a:t>
            </a:r>
            <a:r>
              <a:rPr lang="en-IN" sz="1400" dirty="0" err="1"/>
              <a:t>max_depth</a:t>
            </a:r>
            <a:r>
              <a:rPr lang="en-IN" sz="1400" dirty="0"/>
              <a:t>=7, </a:t>
            </a:r>
            <a:r>
              <a:rPr lang="en-IN" sz="1400" dirty="0" err="1"/>
              <a:t>n_estimators</a:t>
            </a:r>
            <a:r>
              <a:rPr lang="en-IN" sz="1400" dirty="0"/>
              <a:t>=200</a:t>
            </a:r>
          </a:p>
          <a:p>
            <a:pPr marL="0" indent="0">
              <a:buNone/>
            </a:pPr>
            <a:r>
              <a:rPr lang="en-IN" sz="1600" b="1" dirty="0"/>
              <a:t>Performance Boost:</a:t>
            </a:r>
            <a:endParaRPr lang="en-IN" sz="1600" dirty="0"/>
          </a:p>
          <a:p>
            <a:pPr lvl="1"/>
            <a:r>
              <a:rPr lang="en-IN" sz="1400" dirty="0"/>
              <a:t>Tuned models showed reduced RMSE and improved R² compared to untuned versions, Ensures better generalization and stability when predicting on unseen data.</a:t>
            </a:r>
          </a:p>
          <a:p>
            <a:pPr marL="0" indent="0">
              <a:buNone/>
            </a:pPr>
            <a:r>
              <a:rPr lang="en-IN" sz="1600" b="1" dirty="0"/>
              <a:t>Inference:</a:t>
            </a:r>
            <a:endParaRPr lang="en-IN" sz="1600" dirty="0"/>
          </a:p>
          <a:p>
            <a:pPr lvl="1"/>
            <a:r>
              <a:rPr lang="en-IN" sz="1400" dirty="0"/>
              <a:t>Hyperparameter tuning is essential for optimizing advanced models.</a:t>
            </a:r>
          </a:p>
          <a:p>
            <a:pPr lvl="1"/>
            <a:r>
              <a:rPr lang="en-IN" sz="1400" dirty="0"/>
              <a:t>Cross-validation adds reliability and prevents overfitting, making our final models more trustworthy for business use.</a:t>
            </a:r>
          </a:p>
        </p:txBody>
      </p:sp>
    </p:spTree>
    <p:extLst>
      <p:ext uri="{BB962C8B-B14F-4D97-AF65-F5344CB8AC3E}">
        <p14:creationId xmlns:p14="http://schemas.microsoft.com/office/powerpoint/2010/main" val="2168777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BB776-9042-459B-6D71-EA3BA5D5D9B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ED0016-D1F0-DE8E-9CDE-41CE99D20C1E}"/>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15</a:t>
            </a:fld>
            <a:endParaRPr lang="en-US" dirty="0"/>
          </a:p>
        </p:txBody>
      </p:sp>
      <p:pic>
        <p:nvPicPr>
          <p:cNvPr id="2" name="Picture 1">
            <a:extLst>
              <a:ext uri="{FF2B5EF4-FFF2-40B4-BE49-F238E27FC236}">
                <a16:creationId xmlns:a16="http://schemas.microsoft.com/office/drawing/2014/main" id="{1C44C056-393C-BC55-841A-C3F34ECC0029}"/>
              </a:ext>
            </a:extLst>
          </p:cNvPr>
          <p:cNvPicPr>
            <a:picLocks noChangeAspect="1"/>
          </p:cNvPicPr>
          <p:nvPr/>
        </p:nvPicPr>
        <p:blipFill>
          <a:blip r:embed="rId3"/>
          <a:stretch>
            <a:fillRect/>
          </a:stretch>
        </p:blipFill>
        <p:spPr>
          <a:xfrm>
            <a:off x="0" y="5613400"/>
            <a:ext cx="12192000" cy="1244600"/>
          </a:xfrm>
          <a:prstGeom prst="rect">
            <a:avLst/>
          </a:prstGeom>
        </p:spPr>
      </p:pic>
      <p:sp>
        <p:nvSpPr>
          <p:cNvPr id="5" name="Rectangle 2">
            <a:extLst>
              <a:ext uri="{FF2B5EF4-FFF2-40B4-BE49-F238E27FC236}">
                <a16:creationId xmlns:a16="http://schemas.microsoft.com/office/drawing/2014/main" id="{E50EEC3A-A002-1F2A-6708-1EC8C1EFB29F}"/>
              </a:ext>
            </a:extLst>
          </p:cNvPr>
          <p:cNvSpPr>
            <a:spLocks noGrp="1" noChangeArrowheads="1"/>
          </p:cNvSpPr>
          <p:nvPr>
            <p:ph sz="quarter" idx="11"/>
          </p:nvPr>
        </p:nvSpPr>
        <p:spPr bwMode="auto">
          <a:xfrm>
            <a:off x="562087" y="1085987"/>
            <a:ext cx="6704986" cy="61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dirty="0"/>
              <a:t>We evaluated four different regression models using standard metrics:</a:t>
            </a:r>
          </a:p>
          <a:p>
            <a:endParaRPr lang="en-US" sz="1400" dirty="0"/>
          </a:p>
        </p:txBody>
      </p:sp>
      <p:sp>
        <p:nvSpPr>
          <p:cNvPr id="6" name="Title 1">
            <a:extLst>
              <a:ext uri="{FF2B5EF4-FFF2-40B4-BE49-F238E27FC236}">
                <a16:creationId xmlns:a16="http://schemas.microsoft.com/office/drawing/2014/main" id="{A59C322F-CC97-6F7A-E146-D8A307F6C410}"/>
              </a:ext>
            </a:extLst>
          </p:cNvPr>
          <p:cNvSpPr>
            <a:spLocks noGrp="1"/>
          </p:cNvSpPr>
          <p:nvPr>
            <p:ph type="title"/>
          </p:nvPr>
        </p:nvSpPr>
        <p:spPr>
          <a:xfrm>
            <a:off x="447786" y="35229"/>
            <a:ext cx="8638060" cy="1050758"/>
          </a:xfrm>
        </p:spPr>
        <p:txBody>
          <a:bodyPr>
            <a:normAutofit/>
          </a:bodyPr>
          <a:lstStyle/>
          <a:p>
            <a:r>
              <a:rPr lang="en-IN" sz="3200" b="1" dirty="0"/>
              <a:t>Model Building &amp; Comparison</a:t>
            </a:r>
          </a:p>
        </p:txBody>
      </p:sp>
      <p:graphicFrame>
        <p:nvGraphicFramePr>
          <p:cNvPr id="7" name="Table 6">
            <a:extLst>
              <a:ext uri="{FF2B5EF4-FFF2-40B4-BE49-F238E27FC236}">
                <a16:creationId xmlns:a16="http://schemas.microsoft.com/office/drawing/2014/main" id="{C2014FCD-6DAD-0495-A885-C4F2C87CCBBE}"/>
              </a:ext>
            </a:extLst>
          </p:cNvPr>
          <p:cNvGraphicFramePr>
            <a:graphicFrameLocks noGrp="1"/>
          </p:cNvGraphicFramePr>
          <p:nvPr>
            <p:extLst>
              <p:ext uri="{D42A27DB-BD31-4B8C-83A1-F6EECF244321}">
                <p14:modId xmlns:p14="http://schemas.microsoft.com/office/powerpoint/2010/main" val="1370991277"/>
              </p:ext>
            </p:extLst>
          </p:nvPr>
        </p:nvGraphicFramePr>
        <p:xfrm>
          <a:off x="562087" y="1502016"/>
          <a:ext cx="5867400" cy="2286000"/>
        </p:xfrm>
        <a:graphic>
          <a:graphicData uri="http://schemas.openxmlformats.org/drawingml/2006/table">
            <a:tbl>
              <a:tblPr>
                <a:tableStyleId>{E8034E78-7F5D-4C2E-B375-FC64B27BC917}</a:tableStyleId>
              </a:tblPr>
              <a:tblGrid>
                <a:gridCol w="1466850">
                  <a:extLst>
                    <a:ext uri="{9D8B030D-6E8A-4147-A177-3AD203B41FA5}">
                      <a16:colId xmlns:a16="http://schemas.microsoft.com/office/drawing/2014/main" val="1327266952"/>
                    </a:ext>
                  </a:extLst>
                </a:gridCol>
                <a:gridCol w="1466850">
                  <a:extLst>
                    <a:ext uri="{9D8B030D-6E8A-4147-A177-3AD203B41FA5}">
                      <a16:colId xmlns:a16="http://schemas.microsoft.com/office/drawing/2014/main" val="2413926365"/>
                    </a:ext>
                  </a:extLst>
                </a:gridCol>
                <a:gridCol w="1466850">
                  <a:extLst>
                    <a:ext uri="{9D8B030D-6E8A-4147-A177-3AD203B41FA5}">
                      <a16:colId xmlns:a16="http://schemas.microsoft.com/office/drawing/2014/main" val="439180243"/>
                    </a:ext>
                  </a:extLst>
                </a:gridCol>
                <a:gridCol w="1466850">
                  <a:extLst>
                    <a:ext uri="{9D8B030D-6E8A-4147-A177-3AD203B41FA5}">
                      <a16:colId xmlns:a16="http://schemas.microsoft.com/office/drawing/2014/main" val="2185446658"/>
                    </a:ext>
                  </a:extLst>
                </a:gridCol>
              </a:tblGrid>
              <a:tr h="0">
                <a:tc>
                  <a:txBody>
                    <a:bodyPr/>
                    <a:lstStyle/>
                    <a:p>
                      <a:r>
                        <a:rPr lang="en-IN" dirty="0">
                          <a:solidFill>
                            <a:schemeClr val="tx1"/>
                          </a:solidFill>
                        </a:rPr>
                        <a:t>Model</a:t>
                      </a:r>
                    </a:p>
                  </a:txBody>
                  <a:tcPr anchor="ctr"/>
                </a:tc>
                <a:tc>
                  <a:txBody>
                    <a:bodyPr/>
                    <a:lstStyle/>
                    <a:p>
                      <a:r>
                        <a:rPr lang="en-IN">
                          <a:solidFill>
                            <a:schemeClr val="tx1"/>
                          </a:solidFill>
                        </a:rPr>
                        <a:t>R² Score</a:t>
                      </a:r>
                    </a:p>
                  </a:txBody>
                  <a:tcPr anchor="ctr"/>
                </a:tc>
                <a:tc>
                  <a:txBody>
                    <a:bodyPr/>
                    <a:lstStyle/>
                    <a:p>
                      <a:r>
                        <a:rPr lang="en-IN">
                          <a:solidFill>
                            <a:schemeClr val="tx1"/>
                          </a:solidFill>
                        </a:rPr>
                        <a:t>MAE</a:t>
                      </a:r>
                    </a:p>
                  </a:txBody>
                  <a:tcPr anchor="ctr"/>
                </a:tc>
                <a:tc>
                  <a:txBody>
                    <a:bodyPr/>
                    <a:lstStyle/>
                    <a:p>
                      <a:r>
                        <a:rPr lang="en-IN">
                          <a:solidFill>
                            <a:schemeClr val="tx1"/>
                          </a:solidFill>
                        </a:rPr>
                        <a:t>RMSE</a:t>
                      </a:r>
                    </a:p>
                  </a:txBody>
                  <a:tcPr anchor="ctr"/>
                </a:tc>
                <a:extLst>
                  <a:ext uri="{0D108BD9-81ED-4DB2-BD59-A6C34878D82A}">
                    <a16:rowId xmlns:a16="http://schemas.microsoft.com/office/drawing/2014/main" val="1053580080"/>
                  </a:ext>
                </a:extLst>
              </a:tr>
              <a:tr h="0">
                <a:tc>
                  <a:txBody>
                    <a:bodyPr/>
                    <a:lstStyle/>
                    <a:p>
                      <a:r>
                        <a:rPr lang="en-IN">
                          <a:solidFill>
                            <a:schemeClr val="tx1"/>
                          </a:solidFill>
                        </a:rPr>
                        <a:t>Linear Regression</a:t>
                      </a:r>
                    </a:p>
                  </a:txBody>
                  <a:tcPr anchor="ctr"/>
                </a:tc>
                <a:tc>
                  <a:txBody>
                    <a:bodyPr/>
                    <a:lstStyle/>
                    <a:p>
                      <a:r>
                        <a:rPr lang="en-IN" dirty="0">
                          <a:solidFill>
                            <a:schemeClr val="tx1"/>
                          </a:solidFill>
                        </a:rPr>
                        <a:t>0.8641</a:t>
                      </a:r>
                    </a:p>
                  </a:txBody>
                  <a:tcPr anchor="ctr"/>
                </a:tc>
                <a:tc>
                  <a:txBody>
                    <a:bodyPr/>
                    <a:lstStyle/>
                    <a:p>
                      <a:r>
                        <a:rPr lang="en-IN">
                          <a:solidFill>
                            <a:schemeClr val="tx1"/>
                          </a:solidFill>
                        </a:rPr>
                        <a:t>₹1.03L</a:t>
                      </a:r>
                    </a:p>
                  </a:txBody>
                  <a:tcPr anchor="ctr"/>
                </a:tc>
                <a:tc>
                  <a:txBody>
                    <a:bodyPr/>
                    <a:lstStyle/>
                    <a:p>
                      <a:r>
                        <a:rPr lang="en-IN" dirty="0">
                          <a:solidFill>
                            <a:schemeClr val="tx1"/>
                          </a:solidFill>
                        </a:rPr>
                        <a:t>₹1.86L</a:t>
                      </a:r>
                    </a:p>
                  </a:txBody>
                  <a:tcPr anchor="ctr"/>
                </a:tc>
                <a:extLst>
                  <a:ext uri="{0D108BD9-81ED-4DB2-BD59-A6C34878D82A}">
                    <a16:rowId xmlns:a16="http://schemas.microsoft.com/office/drawing/2014/main" val="1860811409"/>
                  </a:ext>
                </a:extLst>
              </a:tr>
              <a:tr h="0">
                <a:tc>
                  <a:txBody>
                    <a:bodyPr/>
                    <a:lstStyle/>
                    <a:p>
                      <a:r>
                        <a:rPr lang="en-IN" dirty="0">
                          <a:solidFill>
                            <a:schemeClr val="tx1"/>
                          </a:solidFill>
                        </a:rPr>
                        <a:t>Random Forest</a:t>
                      </a:r>
                    </a:p>
                  </a:txBody>
                  <a:tcPr anchor="ctr"/>
                </a:tc>
                <a:tc>
                  <a:txBody>
                    <a:bodyPr/>
                    <a:lstStyle/>
                    <a:p>
                      <a:r>
                        <a:rPr lang="en-IN">
                          <a:solidFill>
                            <a:schemeClr val="tx1"/>
                          </a:solidFill>
                        </a:rPr>
                        <a:t>0.9427</a:t>
                      </a:r>
                    </a:p>
                  </a:txBody>
                  <a:tcPr anchor="ctr"/>
                </a:tc>
                <a:tc>
                  <a:txBody>
                    <a:bodyPr/>
                    <a:lstStyle/>
                    <a:p>
                      <a:r>
                        <a:rPr lang="en-IN" dirty="0">
                          <a:solidFill>
                            <a:schemeClr val="tx1"/>
                          </a:solidFill>
                        </a:rPr>
                        <a:t>₹0.52L</a:t>
                      </a:r>
                    </a:p>
                  </a:txBody>
                  <a:tcPr anchor="ctr"/>
                </a:tc>
                <a:tc>
                  <a:txBody>
                    <a:bodyPr/>
                    <a:lstStyle/>
                    <a:p>
                      <a:r>
                        <a:rPr lang="en-IN">
                          <a:solidFill>
                            <a:schemeClr val="tx1"/>
                          </a:solidFill>
                        </a:rPr>
                        <a:t>₹1.00L</a:t>
                      </a:r>
                    </a:p>
                  </a:txBody>
                  <a:tcPr anchor="ctr"/>
                </a:tc>
                <a:extLst>
                  <a:ext uri="{0D108BD9-81ED-4DB2-BD59-A6C34878D82A}">
                    <a16:rowId xmlns:a16="http://schemas.microsoft.com/office/drawing/2014/main" val="3994012389"/>
                  </a:ext>
                </a:extLst>
              </a:tr>
              <a:tr h="0">
                <a:tc>
                  <a:txBody>
                    <a:bodyPr/>
                    <a:lstStyle/>
                    <a:p>
                      <a:r>
                        <a:rPr lang="en-IN">
                          <a:solidFill>
                            <a:schemeClr val="tx1"/>
                          </a:solidFill>
                        </a:rPr>
                        <a:t>XGBoost (Final)</a:t>
                      </a:r>
                    </a:p>
                  </a:txBody>
                  <a:tcPr anchor="ctr"/>
                </a:tc>
                <a:tc>
                  <a:txBody>
                    <a:bodyPr/>
                    <a:lstStyle/>
                    <a:p>
                      <a:r>
                        <a:rPr lang="en-IN">
                          <a:solidFill>
                            <a:schemeClr val="tx1"/>
                          </a:solidFill>
                        </a:rPr>
                        <a:t>0.9453</a:t>
                      </a:r>
                    </a:p>
                  </a:txBody>
                  <a:tcPr anchor="ctr"/>
                </a:tc>
                <a:tc>
                  <a:txBody>
                    <a:bodyPr/>
                    <a:lstStyle/>
                    <a:p>
                      <a:r>
                        <a:rPr lang="en-IN">
                          <a:solidFill>
                            <a:schemeClr val="tx1"/>
                          </a:solidFill>
                        </a:rPr>
                        <a:t>₹0.49L</a:t>
                      </a:r>
                    </a:p>
                  </a:txBody>
                  <a:tcPr anchor="ctr"/>
                </a:tc>
                <a:tc>
                  <a:txBody>
                    <a:bodyPr/>
                    <a:lstStyle/>
                    <a:p>
                      <a:r>
                        <a:rPr lang="en-IN" dirty="0">
                          <a:solidFill>
                            <a:schemeClr val="tx1"/>
                          </a:solidFill>
                        </a:rPr>
                        <a:t>₹0.98L</a:t>
                      </a:r>
                    </a:p>
                  </a:txBody>
                  <a:tcPr anchor="ctr"/>
                </a:tc>
                <a:extLst>
                  <a:ext uri="{0D108BD9-81ED-4DB2-BD59-A6C34878D82A}">
                    <a16:rowId xmlns:a16="http://schemas.microsoft.com/office/drawing/2014/main" val="3904421917"/>
                  </a:ext>
                </a:extLst>
              </a:tr>
            </a:tbl>
          </a:graphicData>
        </a:graphic>
      </p:graphicFrame>
      <p:pic>
        <p:nvPicPr>
          <p:cNvPr id="9" name="Picture 2" descr="Innovation, creativity or imagination for business success. png illustration  14432446 PNG">
            <a:extLst>
              <a:ext uri="{FF2B5EF4-FFF2-40B4-BE49-F238E27FC236}">
                <a16:creationId xmlns:a16="http://schemas.microsoft.com/office/drawing/2014/main" id="{C2955686-F7D9-D11F-E258-6DC46D6B88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4480" y="1156995"/>
            <a:ext cx="4323120" cy="383488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986A264-2CAE-771C-6B81-2655A0C3BAC0}"/>
              </a:ext>
            </a:extLst>
          </p:cNvPr>
          <p:cNvSpPr txBox="1"/>
          <p:nvPr/>
        </p:nvSpPr>
        <p:spPr>
          <a:xfrm>
            <a:off x="447786" y="3823545"/>
            <a:ext cx="8874013" cy="1754326"/>
          </a:xfrm>
          <a:prstGeom prst="rect">
            <a:avLst/>
          </a:prstGeom>
          <a:noFill/>
        </p:spPr>
        <p:txBody>
          <a:bodyPr wrap="square">
            <a:spAutoFit/>
          </a:bodyPr>
          <a:lstStyle/>
          <a:p>
            <a:pPr>
              <a:buNone/>
            </a:pPr>
            <a:r>
              <a:rPr lang="en-IN" b="1" dirty="0"/>
              <a:t>Inference:</a:t>
            </a:r>
            <a:endParaRPr lang="en-IN" dirty="0"/>
          </a:p>
          <a:p>
            <a:pPr>
              <a:buFont typeface="Arial" panose="020B0604020202020204" pitchFamily="34" charset="0"/>
              <a:buChar char="•"/>
            </a:pPr>
            <a:r>
              <a:rPr lang="en-IN" dirty="0" err="1"/>
              <a:t>XGBoost</a:t>
            </a:r>
            <a:r>
              <a:rPr lang="en-IN" dirty="0"/>
              <a:t> slightly outperforms Random Forest and significantly outperforms Linear Regression.</a:t>
            </a:r>
          </a:p>
          <a:p>
            <a:pPr>
              <a:buFont typeface="Arial" panose="020B0604020202020204" pitchFamily="34" charset="0"/>
              <a:buChar char="•"/>
            </a:pPr>
            <a:r>
              <a:rPr lang="en-IN" dirty="0"/>
              <a:t>Both ensemble models capture complex patterns better than the linear model.</a:t>
            </a:r>
          </a:p>
          <a:p>
            <a:pPr>
              <a:buFont typeface="Arial" panose="020B0604020202020204" pitchFamily="34" charset="0"/>
              <a:buChar char="•"/>
            </a:pPr>
            <a:r>
              <a:rPr lang="en-IN" dirty="0"/>
              <a:t>Ensemble models demonstrate high predictive power, validating our data cleaning, feature selection, and transformation efforts.</a:t>
            </a:r>
          </a:p>
        </p:txBody>
      </p:sp>
    </p:spTree>
    <p:extLst>
      <p:ext uri="{BB962C8B-B14F-4D97-AF65-F5344CB8AC3E}">
        <p14:creationId xmlns:p14="http://schemas.microsoft.com/office/powerpoint/2010/main" val="1785646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E280F-D770-5E9F-EB92-143896238DD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5A63213-C81A-75FD-D0E6-D9046891228D}"/>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16</a:t>
            </a:fld>
            <a:endParaRPr lang="en-US" dirty="0"/>
          </a:p>
        </p:txBody>
      </p:sp>
      <p:pic>
        <p:nvPicPr>
          <p:cNvPr id="2" name="Picture 1">
            <a:extLst>
              <a:ext uri="{FF2B5EF4-FFF2-40B4-BE49-F238E27FC236}">
                <a16:creationId xmlns:a16="http://schemas.microsoft.com/office/drawing/2014/main" id="{54F1426C-A105-DA40-C670-535876497F8E}"/>
              </a:ext>
            </a:extLst>
          </p:cNvPr>
          <p:cNvPicPr>
            <a:picLocks noChangeAspect="1"/>
          </p:cNvPicPr>
          <p:nvPr/>
        </p:nvPicPr>
        <p:blipFill>
          <a:blip r:embed="rId3"/>
          <a:stretch>
            <a:fillRect/>
          </a:stretch>
        </p:blipFill>
        <p:spPr>
          <a:xfrm>
            <a:off x="0" y="5613400"/>
            <a:ext cx="12192000" cy="1244600"/>
          </a:xfrm>
          <a:prstGeom prst="rect">
            <a:avLst/>
          </a:prstGeom>
        </p:spPr>
      </p:pic>
      <p:sp>
        <p:nvSpPr>
          <p:cNvPr id="5" name="Rectangle 2">
            <a:extLst>
              <a:ext uri="{FF2B5EF4-FFF2-40B4-BE49-F238E27FC236}">
                <a16:creationId xmlns:a16="http://schemas.microsoft.com/office/drawing/2014/main" id="{6A723D2F-E418-D656-E77D-82CF74C054F2}"/>
              </a:ext>
            </a:extLst>
          </p:cNvPr>
          <p:cNvSpPr>
            <a:spLocks noGrp="1" noChangeArrowheads="1"/>
          </p:cNvSpPr>
          <p:nvPr>
            <p:ph sz="quarter" idx="11"/>
          </p:nvPr>
        </p:nvSpPr>
        <p:spPr bwMode="auto">
          <a:xfrm>
            <a:off x="505940" y="1104036"/>
            <a:ext cx="7378755" cy="4649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1400" b="1" dirty="0"/>
              <a:t>Hyperparameter Tuning:</a:t>
            </a:r>
            <a:endParaRPr lang="en-IN" sz="1400" dirty="0"/>
          </a:p>
          <a:p>
            <a:r>
              <a:rPr lang="en-IN" sz="1400" dirty="0"/>
              <a:t>Used Randomized SearchCV with a range of depths, learning rates, and estimators &amp; Performed cross-validation to ensure model generalizability.</a:t>
            </a:r>
          </a:p>
          <a:p>
            <a:endParaRPr lang="en-IN" sz="1400" dirty="0"/>
          </a:p>
          <a:p>
            <a:r>
              <a:rPr lang="en-IN" sz="1400" b="1" dirty="0"/>
              <a:t>Post-Processing:</a:t>
            </a:r>
            <a:endParaRPr lang="en-IN" sz="1400" dirty="0"/>
          </a:p>
          <a:p>
            <a:r>
              <a:rPr lang="en-IN" sz="1400" dirty="0"/>
              <a:t>Applied inverse log transformation to predicted prices.</a:t>
            </a:r>
          </a:p>
          <a:p>
            <a:endParaRPr lang="en-IN" sz="1400" dirty="0"/>
          </a:p>
          <a:p>
            <a:r>
              <a:rPr lang="en-IN" sz="1400" b="1" dirty="0"/>
              <a:t>Evaluation:</a:t>
            </a:r>
            <a:endParaRPr lang="en-IN" sz="1400" dirty="0"/>
          </a:p>
          <a:p>
            <a:r>
              <a:rPr lang="en-IN" sz="1400" dirty="0"/>
              <a:t>R² = 0.9453</a:t>
            </a:r>
          </a:p>
          <a:p>
            <a:r>
              <a:rPr lang="en-IN" sz="1400" dirty="0"/>
              <a:t>MAE = ₹49,000</a:t>
            </a:r>
          </a:p>
          <a:p>
            <a:r>
              <a:rPr lang="en-IN" sz="1400" dirty="0"/>
              <a:t>RMSE = ₹98,000</a:t>
            </a:r>
          </a:p>
          <a:p>
            <a:endParaRPr lang="en-IN" sz="1400" dirty="0"/>
          </a:p>
          <a:p>
            <a:r>
              <a:rPr lang="en-IN" sz="1400" b="1" dirty="0"/>
              <a:t>Residuals:</a:t>
            </a:r>
            <a:endParaRPr lang="en-IN" sz="1400" dirty="0"/>
          </a:p>
          <a:p>
            <a:r>
              <a:rPr lang="en-IN" sz="1400" dirty="0"/>
              <a:t>Nearly normal distribution</a:t>
            </a:r>
          </a:p>
          <a:p>
            <a:r>
              <a:rPr lang="en-IN" sz="1400" dirty="0"/>
              <a:t>Homoscedastic variance</a:t>
            </a:r>
          </a:p>
          <a:p>
            <a:r>
              <a:rPr lang="en-IN" sz="1400" dirty="0"/>
              <a:t>The final model showed strong predictive capability and minimal bias.</a:t>
            </a:r>
          </a:p>
          <a:p>
            <a:endParaRPr lang="en-US" sz="1400" dirty="0"/>
          </a:p>
        </p:txBody>
      </p:sp>
      <p:sp>
        <p:nvSpPr>
          <p:cNvPr id="6" name="Title 1">
            <a:extLst>
              <a:ext uri="{FF2B5EF4-FFF2-40B4-BE49-F238E27FC236}">
                <a16:creationId xmlns:a16="http://schemas.microsoft.com/office/drawing/2014/main" id="{8B3159A3-AEA3-E7EE-8EB1-373B81CB8BCB}"/>
              </a:ext>
            </a:extLst>
          </p:cNvPr>
          <p:cNvSpPr>
            <a:spLocks noGrp="1"/>
          </p:cNvSpPr>
          <p:nvPr>
            <p:ph type="title"/>
          </p:nvPr>
        </p:nvSpPr>
        <p:spPr>
          <a:xfrm>
            <a:off x="505940" y="98535"/>
            <a:ext cx="8638060" cy="1050758"/>
          </a:xfrm>
        </p:spPr>
        <p:txBody>
          <a:bodyPr>
            <a:normAutofit/>
          </a:bodyPr>
          <a:lstStyle/>
          <a:p>
            <a:r>
              <a:rPr lang="en-IN" sz="3200" b="1" dirty="0"/>
              <a:t>Final XG Boost Model Performance</a:t>
            </a:r>
          </a:p>
        </p:txBody>
      </p:sp>
      <p:pic>
        <p:nvPicPr>
          <p:cNvPr id="10" name="Graphic 9" descr="A puzzle">
            <a:extLst>
              <a:ext uri="{FF2B5EF4-FFF2-40B4-BE49-F238E27FC236}">
                <a16:creationId xmlns:a16="http://schemas.microsoft.com/office/drawing/2014/main" id="{29E528A0-298B-5236-9E9E-FA4EBB3EF5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5963930" y="-124440"/>
            <a:ext cx="6360140" cy="6360140"/>
          </a:xfrm>
          <a:prstGeom prst="rect">
            <a:avLst/>
          </a:prstGeom>
        </p:spPr>
      </p:pic>
    </p:spTree>
    <p:extLst>
      <p:ext uri="{BB962C8B-B14F-4D97-AF65-F5344CB8AC3E}">
        <p14:creationId xmlns:p14="http://schemas.microsoft.com/office/powerpoint/2010/main" val="1865194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17</a:t>
            </a:fld>
            <a:endParaRPr lang="en-US" dirty="0"/>
          </a:p>
        </p:txBody>
      </p:sp>
      <p:pic>
        <p:nvPicPr>
          <p:cNvPr id="2" name="Picture 1">
            <a:extLst>
              <a:ext uri="{FF2B5EF4-FFF2-40B4-BE49-F238E27FC236}">
                <a16:creationId xmlns:a16="http://schemas.microsoft.com/office/drawing/2014/main" id="{6F8E96E1-491C-4143-3605-F41FB9DC51DC}"/>
              </a:ext>
            </a:extLst>
          </p:cNvPr>
          <p:cNvPicPr>
            <a:picLocks noChangeAspect="1"/>
          </p:cNvPicPr>
          <p:nvPr/>
        </p:nvPicPr>
        <p:blipFill>
          <a:blip r:embed="rId3"/>
          <a:stretch>
            <a:fillRect/>
          </a:stretch>
        </p:blipFill>
        <p:spPr>
          <a:xfrm>
            <a:off x="0" y="5613400"/>
            <a:ext cx="12192000" cy="1244600"/>
          </a:xfrm>
          <a:prstGeom prst="rect">
            <a:avLst/>
          </a:prstGeom>
        </p:spPr>
      </p:pic>
      <p:sp>
        <p:nvSpPr>
          <p:cNvPr id="6" name="Title 7">
            <a:extLst>
              <a:ext uri="{FF2B5EF4-FFF2-40B4-BE49-F238E27FC236}">
                <a16:creationId xmlns:a16="http://schemas.microsoft.com/office/drawing/2014/main" id="{81E54AE2-196E-320F-C9C6-1EA900D07502}"/>
              </a:ext>
            </a:extLst>
          </p:cNvPr>
          <p:cNvSpPr>
            <a:spLocks noGrp="1"/>
          </p:cNvSpPr>
          <p:nvPr>
            <p:ph type="title"/>
          </p:nvPr>
        </p:nvSpPr>
        <p:spPr>
          <a:xfrm>
            <a:off x="451978" y="582888"/>
            <a:ext cx="6896365" cy="895818"/>
          </a:xfrm>
        </p:spPr>
        <p:txBody>
          <a:bodyPr anchor="ctr">
            <a:normAutofit/>
          </a:bodyPr>
          <a:lstStyle/>
          <a:p>
            <a:r>
              <a:rPr lang="en-US" sz="3600" dirty="0"/>
              <a:t>Business Value and Application</a:t>
            </a:r>
          </a:p>
        </p:txBody>
      </p:sp>
      <p:sp>
        <p:nvSpPr>
          <p:cNvPr id="8" name="Rectangle 2">
            <a:extLst>
              <a:ext uri="{FF2B5EF4-FFF2-40B4-BE49-F238E27FC236}">
                <a16:creationId xmlns:a16="http://schemas.microsoft.com/office/drawing/2014/main" id="{2FBECEFA-B803-8624-3967-85609C17E1BE}"/>
              </a:ext>
            </a:extLst>
          </p:cNvPr>
          <p:cNvSpPr>
            <a:spLocks noGrp="1" noChangeArrowheads="1"/>
          </p:cNvSpPr>
          <p:nvPr>
            <p:ph sz="quarter" idx="11"/>
          </p:nvPr>
        </p:nvSpPr>
        <p:spPr bwMode="auto">
          <a:xfrm>
            <a:off x="529682" y="1515546"/>
            <a:ext cx="9814467" cy="361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1400" b="1" dirty="0"/>
              <a:t>For Online Platforms:</a:t>
            </a:r>
            <a:endParaRPr lang="en-US" sz="1400" dirty="0"/>
          </a:p>
          <a:p>
            <a:pPr>
              <a:lnSpc>
                <a:spcPct val="150000"/>
              </a:lnSpc>
            </a:pPr>
            <a:r>
              <a:rPr lang="en-US" sz="1400" dirty="0"/>
              <a:t>Auto-suggest fair prices during listing</a:t>
            </a:r>
          </a:p>
          <a:p>
            <a:pPr>
              <a:lnSpc>
                <a:spcPct val="150000"/>
              </a:lnSpc>
            </a:pPr>
            <a:r>
              <a:rPr lang="en-US" sz="1400" dirty="0"/>
              <a:t>Enable dynamic pricing features</a:t>
            </a:r>
          </a:p>
          <a:p>
            <a:pPr>
              <a:lnSpc>
                <a:spcPct val="150000"/>
              </a:lnSpc>
            </a:pPr>
            <a:r>
              <a:rPr lang="en-US" sz="1400" b="1" dirty="0"/>
              <a:t>For Dealers:</a:t>
            </a:r>
            <a:endParaRPr lang="en-US" sz="1400" dirty="0"/>
          </a:p>
          <a:p>
            <a:pPr>
              <a:lnSpc>
                <a:spcPct val="150000"/>
              </a:lnSpc>
            </a:pPr>
            <a:r>
              <a:rPr lang="en-US" sz="1400" dirty="0"/>
              <a:t>Standardized pricing based on specifications</a:t>
            </a:r>
          </a:p>
          <a:p>
            <a:pPr>
              <a:lnSpc>
                <a:spcPct val="150000"/>
              </a:lnSpc>
            </a:pPr>
            <a:r>
              <a:rPr lang="en-US" sz="1400" dirty="0"/>
              <a:t>Inventory optimization through accurate valuation</a:t>
            </a:r>
          </a:p>
          <a:p>
            <a:pPr>
              <a:lnSpc>
                <a:spcPct val="150000"/>
              </a:lnSpc>
            </a:pPr>
            <a:r>
              <a:rPr lang="en-US" sz="1400" b="1" dirty="0"/>
              <a:t>For Buyers:</a:t>
            </a:r>
            <a:endParaRPr lang="en-US" sz="1400" dirty="0"/>
          </a:p>
          <a:p>
            <a:pPr>
              <a:lnSpc>
                <a:spcPct val="150000"/>
              </a:lnSpc>
            </a:pPr>
            <a:r>
              <a:rPr lang="en-US" sz="1400" dirty="0"/>
              <a:t>Price comparison across similar car models</a:t>
            </a:r>
          </a:p>
          <a:p>
            <a:pPr>
              <a:lnSpc>
                <a:spcPct val="150000"/>
              </a:lnSpc>
            </a:pPr>
            <a:r>
              <a:rPr lang="en-US" sz="1400" dirty="0"/>
              <a:t>Detect overpricing before purchase</a:t>
            </a:r>
          </a:p>
          <a:p>
            <a:pPr>
              <a:lnSpc>
                <a:spcPct val="150000"/>
              </a:lnSpc>
            </a:pPr>
            <a:r>
              <a:rPr lang="en-US" sz="1400" dirty="0"/>
              <a:t>This model increases trust, reduces negotiation friction, and enhances platform reputation.</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pic>
        <p:nvPicPr>
          <p:cNvPr id="4" name="Picture 3">
            <a:extLst>
              <a:ext uri="{FF2B5EF4-FFF2-40B4-BE49-F238E27FC236}">
                <a16:creationId xmlns:a16="http://schemas.microsoft.com/office/drawing/2014/main" id="{8EDD2BF4-4C29-AA9C-FFC7-9133AA24B236}"/>
              </a:ext>
            </a:extLst>
          </p:cNvPr>
          <p:cNvPicPr>
            <a:picLocks noChangeAspect="1"/>
          </p:cNvPicPr>
          <p:nvPr/>
        </p:nvPicPr>
        <p:blipFill>
          <a:blip r:embed="rId4"/>
          <a:stretch>
            <a:fillRect/>
          </a:stretch>
        </p:blipFill>
        <p:spPr>
          <a:xfrm>
            <a:off x="6391274" y="1143923"/>
            <a:ext cx="5168568" cy="3480707"/>
          </a:xfrm>
          <a:prstGeom prst="rect">
            <a:avLst/>
          </a:prstGeom>
        </p:spPr>
      </p:pic>
    </p:spTree>
    <p:extLst>
      <p:ext uri="{BB962C8B-B14F-4D97-AF65-F5344CB8AC3E}">
        <p14:creationId xmlns:p14="http://schemas.microsoft.com/office/powerpoint/2010/main" val="1190549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81E54AE2-196E-320F-C9C6-1EA900D07502}"/>
              </a:ext>
            </a:extLst>
          </p:cNvPr>
          <p:cNvSpPr>
            <a:spLocks noGrp="1"/>
          </p:cNvSpPr>
          <p:nvPr>
            <p:ph type="title"/>
          </p:nvPr>
        </p:nvSpPr>
        <p:spPr>
          <a:xfrm>
            <a:off x="929640" y="371623"/>
            <a:ext cx="10515600" cy="1531525"/>
          </a:xfrm>
        </p:spPr>
        <p:txBody>
          <a:bodyPr anchor="ctr">
            <a:normAutofit/>
          </a:bodyPr>
          <a:lstStyle/>
          <a:p>
            <a:r>
              <a:rPr lang="en-GB" dirty="0"/>
              <a:t>Final Outcomes and Learnings</a:t>
            </a:r>
            <a:endParaRPr lang="en-US" dirty="0"/>
          </a:p>
        </p:txBody>
      </p:sp>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18</a:t>
            </a:fld>
            <a:endParaRPr lang="en-US"/>
          </a:p>
        </p:txBody>
      </p:sp>
      <p:pic>
        <p:nvPicPr>
          <p:cNvPr id="2" name="Picture 1">
            <a:extLst>
              <a:ext uri="{FF2B5EF4-FFF2-40B4-BE49-F238E27FC236}">
                <a16:creationId xmlns:a16="http://schemas.microsoft.com/office/drawing/2014/main" id="{6F8E96E1-491C-4143-3605-F41FB9DC51DC}"/>
              </a:ext>
            </a:extLst>
          </p:cNvPr>
          <p:cNvPicPr>
            <a:picLocks noChangeAspect="1"/>
          </p:cNvPicPr>
          <p:nvPr/>
        </p:nvPicPr>
        <p:blipFill>
          <a:blip r:embed="rId3"/>
          <a:stretch>
            <a:fillRect/>
          </a:stretch>
        </p:blipFill>
        <p:spPr>
          <a:xfrm>
            <a:off x="0" y="5613400"/>
            <a:ext cx="12192000" cy="1244600"/>
          </a:xfrm>
          <a:prstGeom prst="rect">
            <a:avLst/>
          </a:prstGeom>
        </p:spPr>
      </p:pic>
      <p:graphicFrame>
        <p:nvGraphicFramePr>
          <p:cNvPr id="10" name="Rectangle 2">
            <a:extLst>
              <a:ext uri="{FF2B5EF4-FFF2-40B4-BE49-F238E27FC236}">
                <a16:creationId xmlns:a16="http://schemas.microsoft.com/office/drawing/2014/main" id="{B0815A08-5CF5-AB38-85AD-595518F88D2C}"/>
              </a:ext>
            </a:extLst>
          </p:cNvPr>
          <p:cNvGraphicFramePr>
            <a:graphicFrameLocks noGrp="1"/>
          </p:cNvGraphicFramePr>
          <p:nvPr>
            <p:ph sz="quarter" idx="11"/>
            <p:extLst>
              <p:ext uri="{D42A27DB-BD31-4B8C-83A1-F6EECF244321}">
                <p14:modId xmlns:p14="http://schemas.microsoft.com/office/powerpoint/2010/main" val="127723135"/>
              </p:ext>
            </p:extLst>
          </p:nvPr>
        </p:nvGraphicFramePr>
        <p:xfrm>
          <a:off x="819150" y="1666875"/>
          <a:ext cx="10626090" cy="35749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18232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19</a:t>
            </a:fld>
            <a:endParaRPr lang="en-US" dirty="0"/>
          </a:p>
        </p:txBody>
      </p:sp>
      <p:pic>
        <p:nvPicPr>
          <p:cNvPr id="2" name="Picture 1">
            <a:extLst>
              <a:ext uri="{FF2B5EF4-FFF2-40B4-BE49-F238E27FC236}">
                <a16:creationId xmlns:a16="http://schemas.microsoft.com/office/drawing/2014/main" id="{6F8E96E1-491C-4143-3605-F41FB9DC51DC}"/>
              </a:ext>
            </a:extLst>
          </p:cNvPr>
          <p:cNvPicPr>
            <a:picLocks noChangeAspect="1"/>
          </p:cNvPicPr>
          <p:nvPr/>
        </p:nvPicPr>
        <p:blipFill>
          <a:blip r:embed="rId3"/>
          <a:stretch>
            <a:fillRect/>
          </a:stretch>
        </p:blipFill>
        <p:spPr>
          <a:xfrm>
            <a:off x="0" y="5613400"/>
            <a:ext cx="12192000" cy="1244600"/>
          </a:xfrm>
          <a:prstGeom prst="rect">
            <a:avLst/>
          </a:prstGeom>
        </p:spPr>
      </p:pic>
      <p:sp>
        <p:nvSpPr>
          <p:cNvPr id="6" name="Title 1">
            <a:extLst>
              <a:ext uri="{FF2B5EF4-FFF2-40B4-BE49-F238E27FC236}">
                <a16:creationId xmlns:a16="http://schemas.microsoft.com/office/drawing/2014/main" id="{2E238C0C-2968-0FBE-06B9-D39257615ADB}"/>
              </a:ext>
            </a:extLst>
          </p:cNvPr>
          <p:cNvSpPr>
            <a:spLocks noGrp="1"/>
          </p:cNvSpPr>
          <p:nvPr>
            <p:ph type="title"/>
          </p:nvPr>
        </p:nvSpPr>
        <p:spPr>
          <a:xfrm>
            <a:off x="929640" y="485114"/>
            <a:ext cx="10331450" cy="549572"/>
          </a:xfrm>
        </p:spPr>
        <p:txBody>
          <a:bodyPr>
            <a:normAutofit/>
          </a:bodyPr>
          <a:lstStyle/>
          <a:p>
            <a:r>
              <a:rPr lang="en-IN" sz="3200" dirty="0"/>
              <a:t>Individual Contribution </a:t>
            </a:r>
          </a:p>
        </p:txBody>
      </p:sp>
      <p:graphicFrame>
        <p:nvGraphicFramePr>
          <p:cNvPr id="9" name="Table 8">
            <a:extLst>
              <a:ext uri="{FF2B5EF4-FFF2-40B4-BE49-F238E27FC236}">
                <a16:creationId xmlns:a16="http://schemas.microsoft.com/office/drawing/2014/main" id="{1AB7CD80-6140-19D8-2660-FB858F64CEFB}"/>
              </a:ext>
            </a:extLst>
          </p:cNvPr>
          <p:cNvGraphicFramePr>
            <a:graphicFrameLocks noGrp="1"/>
          </p:cNvGraphicFramePr>
          <p:nvPr>
            <p:extLst>
              <p:ext uri="{D42A27DB-BD31-4B8C-83A1-F6EECF244321}">
                <p14:modId xmlns:p14="http://schemas.microsoft.com/office/powerpoint/2010/main" val="2958669645"/>
              </p:ext>
            </p:extLst>
          </p:nvPr>
        </p:nvGraphicFramePr>
        <p:xfrm>
          <a:off x="1291388" y="1138518"/>
          <a:ext cx="9745578" cy="4010992"/>
        </p:xfrm>
        <a:graphic>
          <a:graphicData uri="http://schemas.openxmlformats.org/drawingml/2006/table">
            <a:tbl>
              <a:tblPr firstRow="1" bandRow="1">
                <a:tableStyleId>{E269D01E-BC32-4049-B463-5C60D7B0CCD2}</a:tableStyleId>
              </a:tblPr>
              <a:tblGrid>
                <a:gridCol w="2406369">
                  <a:extLst>
                    <a:ext uri="{9D8B030D-6E8A-4147-A177-3AD203B41FA5}">
                      <a16:colId xmlns:a16="http://schemas.microsoft.com/office/drawing/2014/main" val="2087484597"/>
                    </a:ext>
                  </a:extLst>
                </a:gridCol>
                <a:gridCol w="2446403">
                  <a:extLst>
                    <a:ext uri="{9D8B030D-6E8A-4147-A177-3AD203B41FA5}">
                      <a16:colId xmlns:a16="http://schemas.microsoft.com/office/drawing/2014/main" val="3176226522"/>
                    </a:ext>
                  </a:extLst>
                </a:gridCol>
                <a:gridCol w="2446403">
                  <a:extLst>
                    <a:ext uri="{9D8B030D-6E8A-4147-A177-3AD203B41FA5}">
                      <a16:colId xmlns:a16="http://schemas.microsoft.com/office/drawing/2014/main" val="927030884"/>
                    </a:ext>
                  </a:extLst>
                </a:gridCol>
                <a:gridCol w="2446403">
                  <a:extLst>
                    <a:ext uri="{9D8B030D-6E8A-4147-A177-3AD203B41FA5}">
                      <a16:colId xmlns:a16="http://schemas.microsoft.com/office/drawing/2014/main" val="1209753082"/>
                    </a:ext>
                  </a:extLst>
                </a:gridCol>
              </a:tblGrid>
              <a:tr h="489648">
                <a:tc>
                  <a:txBody>
                    <a:bodyPr/>
                    <a:lstStyle/>
                    <a:p>
                      <a:r>
                        <a:rPr lang="en-IN" sz="1400" dirty="0"/>
                        <a:t>Team Members</a:t>
                      </a:r>
                    </a:p>
                  </a:txBody>
                  <a:tcPr/>
                </a:tc>
                <a:tc>
                  <a:txBody>
                    <a:bodyPr/>
                    <a:lstStyle/>
                    <a:p>
                      <a:r>
                        <a:rPr lang="en-IN" sz="1400" dirty="0"/>
                        <a:t>Satyam Kumar</a:t>
                      </a:r>
                    </a:p>
                  </a:txBody>
                  <a:tcPr/>
                </a:tc>
                <a:tc>
                  <a:txBody>
                    <a:bodyPr/>
                    <a:lstStyle/>
                    <a:p>
                      <a:r>
                        <a:rPr lang="en-IN" sz="1400" dirty="0"/>
                        <a:t>Nitin Mishra</a:t>
                      </a:r>
                    </a:p>
                  </a:txBody>
                  <a:tcPr/>
                </a:tc>
                <a:tc>
                  <a:txBody>
                    <a:bodyPr/>
                    <a:lstStyle/>
                    <a:p>
                      <a:r>
                        <a:rPr lang="en-IN" sz="1400" dirty="0"/>
                        <a:t>Rishabh</a:t>
                      </a:r>
                    </a:p>
                  </a:txBody>
                  <a:tcPr/>
                </a:tc>
                <a:extLst>
                  <a:ext uri="{0D108BD9-81ED-4DB2-BD59-A6C34878D82A}">
                    <a16:rowId xmlns:a16="http://schemas.microsoft.com/office/drawing/2014/main" val="1242983562"/>
                  </a:ext>
                </a:extLst>
              </a:tr>
              <a:tr h="527917">
                <a:tc>
                  <a:txBody>
                    <a:bodyPr/>
                    <a:lstStyle/>
                    <a:p>
                      <a:r>
                        <a:rPr lang="en-IN" sz="1400" dirty="0"/>
                        <a:t>Dataset Selection </a:t>
                      </a:r>
                    </a:p>
                  </a:txBody>
                  <a:tcPr/>
                </a:tc>
                <a:tc>
                  <a:txBody>
                    <a:bodyPr/>
                    <a:lstStyle/>
                    <a:p>
                      <a:r>
                        <a:rPr lang="en-IN" sz="1400" dirty="0"/>
                        <a:t> 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 Yes</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 Yes</a:t>
                      </a:r>
                    </a:p>
                    <a:p>
                      <a:endParaRPr lang="en-IN" sz="1400" dirty="0"/>
                    </a:p>
                  </a:txBody>
                  <a:tcPr/>
                </a:tc>
                <a:extLst>
                  <a:ext uri="{0D108BD9-81ED-4DB2-BD59-A6C34878D82A}">
                    <a16:rowId xmlns:a16="http://schemas.microsoft.com/office/drawing/2014/main" val="1347796545"/>
                  </a:ext>
                </a:extLst>
              </a:tr>
              <a:tr h="332603">
                <a:tc>
                  <a:txBody>
                    <a:bodyPr/>
                    <a:lstStyle/>
                    <a:p>
                      <a:r>
                        <a:rPr lang="en-IN" sz="1400" dirty="0" err="1"/>
                        <a:t>Github</a:t>
                      </a:r>
                      <a:r>
                        <a:rPr lang="en-IN" sz="1400" dirty="0"/>
                        <a:t> Setup</a:t>
                      </a:r>
                    </a:p>
                  </a:txBody>
                  <a:tcPr/>
                </a:tc>
                <a:tc>
                  <a:txBody>
                    <a:bodyPr/>
                    <a:lstStyle/>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Yes</a:t>
                      </a:r>
                    </a:p>
                  </a:txBody>
                  <a:tcPr/>
                </a:tc>
                <a:tc>
                  <a:txBody>
                    <a:bodyPr/>
                    <a:lstStyle/>
                    <a:p>
                      <a:r>
                        <a:rPr lang="en-IN" sz="1400" dirty="0"/>
                        <a:t>Yes</a:t>
                      </a:r>
                    </a:p>
                  </a:txBody>
                  <a:tcPr/>
                </a:tc>
                <a:extLst>
                  <a:ext uri="{0D108BD9-81ED-4DB2-BD59-A6C34878D82A}">
                    <a16:rowId xmlns:a16="http://schemas.microsoft.com/office/drawing/2014/main" val="1793952808"/>
                  </a:ext>
                </a:extLst>
              </a:tr>
              <a:tr h="332603">
                <a:tc>
                  <a:txBody>
                    <a:bodyPr/>
                    <a:lstStyle/>
                    <a:p>
                      <a:r>
                        <a:rPr lang="en-IN" sz="1400" dirty="0"/>
                        <a:t>Domain Research</a:t>
                      </a:r>
                    </a:p>
                  </a:txBody>
                  <a:tcPr/>
                </a:tc>
                <a:tc>
                  <a:txBody>
                    <a:bodyPr/>
                    <a:lstStyle/>
                    <a:p>
                      <a:r>
                        <a:rPr lang="en-IN" sz="1400" dirty="0"/>
                        <a:t>Yes</a:t>
                      </a:r>
                    </a:p>
                  </a:txBody>
                  <a:tcPr/>
                </a:tc>
                <a:tc>
                  <a:txBody>
                    <a:bodyPr/>
                    <a:lstStyle/>
                    <a:p>
                      <a:r>
                        <a:rPr lang="en-IN" sz="1400" dirty="0"/>
                        <a:t>Yes</a:t>
                      </a:r>
                    </a:p>
                  </a:txBody>
                  <a:tcPr/>
                </a:tc>
                <a:tc>
                  <a:txBody>
                    <a:bodyPr/>
                    <a:lstStyle/>
                    <a:p>
                      <a:r>
                        <a:rPr lang="en-IN" sz="1400" dirty="0"/>
                        <a:t>Yes</a:t>
                      </a:r>
                    </a:p>
                  </a:txBody>
                  <a:tcPr/>
                </a:tc>
                <a:extLst>
                  <a:ext uri="{0D108BD9-81ED-4DB2-BD59-A6C34878D82A}">
                    <a16:rowId xmlns:a16="http://schemas.microsoft.com/office/drawing/2014/main" val="4056286294"/>
                  </a:ext>
                </a:extLst>
              </a:tr>
              <a:tr h="332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Exploratory Data Analysis </a:t>
                      </a:r>
                    </a:p>
                  </a:txBody>
                  <a:tcPr/>
                </a:tc>
                <a:tc>
                  <a:txBody>
                    <a:bodyPr/>
                    <a:lstStyle/>
                    <a:p>
                      <a:r>
                        <a:rPr lang="en-IN" sz="1400" dirty="0"/>
                        <a:t>Yes</a:t>
                      </a:r>
                    </a:p>
                  </a:txBody>
                  <a:tcPr/>
                </a:tc>
                <a:tc>
                  <a:txBody>
                    <a:bodyPr/>
                    <a:lstStyle/>
                    <a:p>
                      <a:r>
                        <a:rPr lang="en-IN" sz="1400" dirty="0"/>
                        <a:t>Yes</a:t>
                      </a:r>
                    </a:p>
                  </a:txBody>
                  <a:tcPr/>
                </a:tc>
                <a:tc>
                  <a:txBody>
                    <a:bodyPr/>
                    <a:lstStyle/>
                    <a:p>
                      <a:r>
                        <a:rPr lang="en-IN" sz="1400" dirty="0"/>
                        <a:t>Yes</a:t>
                      </a:r>
                    </a:p>
                  </a:txBody>
                  <a:tcPr/>
                </a:tc>
                <a:extLst>
                  <a:ext uri="{0D108BD9-81ED-4DB2-BD59-A6C34878D82A}">
                    <a16:rowId xmlns:a16="http://schemas.microsoft.com/office/drawing/2014/main" val="4236267876"/>
                  </a:ext>
                </a:extLst>
              </a:tr>
              <a:tr h="332603">
                <a:tc>
                  <a:txBody>
                    <a:bodyPr/>
                    <a:lstStyle/>
                    <a:p>
                      <a:r>
                        <a:rPr lang="en-IN" sz="1400" dirty="0"/>
                        <a:t>Data Preparation</a:t>
                      </a:r>
                    </a:p>
                  </a:txBody>
                  <a:tcPr/>
                </a:tc>
                <a:tc>
                  <a:txBody>
                    <a:bodyPr/>
                    <a:lstStyle/>
                    <a:p>
                      <a:r>
                        <a:rPr lang="en-IN" sz="1400" dirty="0"/>
                        <a:t>Yes</a:t>
                      </a:r>
                    </a:p>
                  </a:txBody>
                  <a:tcPr/>
                </a:tc>
                <a:tc>
                  <a:txBody>
                    <a:bodyPr/>
                    <a:lstStyle/>
                    <a:p>
                      <a:r>
                        <a:rPr lang="en-IN" sz="1400" dirty="0"/>
                        <a:t>Yes</a:t>
                      </a:r>
                    </a:p>
                  </a:txBody>
                  <a:tcPr/>
                </a:tc>
                <a:tc>
                  <a:txBody>
                    <a:bodyPr/>
                    <a:lstStyle/>
                    <a:p>
                      <a:r>
                        <a:rPr lang="en-IN" sz="1400" dirty="0"/>
                        <a:t>Yes</a:t>
                      </a:r>
                    </a:p>
                  </a:txBody>
                  <a:tcPr/>
                </a:tc>
                <a:extLst>
                  <a:ext uri="{0D108BD9-81ED-4DB2-BD59-A6C34878D82A}">
                    <a16:rowId xmlns:a16="http://schemas.microsoft.com/office/drawing/2014/main" val="979072737"/>
                  </a:ext>
                </a:extLst>
              </a:tr>
              <a:tr h="332603">
                <a:tc>
                  <a:txBody>
                    <a:bodyPr/>
                    <a:lstStyle/>
                    <a:p>
                      <a:r>
                        <a:rPr lang="en-US" sz="1400" dirty="0"/>
                        <a:t>Feature Engineering</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Yes</a:t>
                      </a:r>
                    </a:p>
                  </a:txBody>
                  <a:tcPr/>
                </a:tc>
                <a:tc>
                  <a:txBody>
                    <a:bodyPr/>
                    <a:lstStyle/>
                    <a:p>
                      <a:endParaRPr lang="en-IN" sz="1400" dirty="0"/>
                    </a:p>
                  </a:txBody>
                  <a:tcPr/>
                </a:tc>
                <a:extLst>
                  <a:ext uri="{0D108BD9-81ED-4DB2-BD59-A6C34878D82A}">
                    <a16:rowId xmlns:a16="http://schemas.microsoft.com/office/drawing/2014/main" val="3731802685"/>
                  </a:ext>
                </a:extLst>
              </a:tr>
              <a:tr h="332603">
                <a:tc>
                  <a:txBody>
                    <a:bodyPr/>
                    <a:lstStyle/>
                    <a:p>
                      <a:r>
                        <a:rPr lang="en-IN" sz="1400" dirty="0"/>
                        <a:t>Model Training</a:t>
                      </a:r>
                    </a:p>
                  </a:txBody>
                  <a:tcPr/>
                </a:tc>
                <a:tc>
                  <a:txBody>
                    <a:bodyPr/>
                    <a:lstStyle/>
                    <a:p>
                      <a:r>
                        <a:rPr lang="en-IN" sz="1400" dirty="0"/>
                        <a:t>Yes</a:t>
                      </a:r>
                    </a:p>
                  </a:txBody>
                  <a:tcPr/>
                </a:tc>
                <a:tc>
                  <a:txBody>
                    <a:bodyPr/>
                    <a:lstStyle/>
                    <a:p>
                      <a:r>
                        <a:rPr lang="en-IN" sz="1400"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Yes</a:t>
                      </a:r>
                    </a:p>
                  </a:txBody>
                  <a:tcPr/>
                </a:tc>
                <a:extLst>
                  <a:ext uri="{0D108BD9-81ED-4DB2-BD59-A6C34878D82A}">
                    <a16:rowId xmlns:a16="http://schemas.microsoft.com/office/drawing/2014/main" val="2183911740"/>
                  </a:ext>
                </a:extLst>
              </a:tr>
              <a:tr h="332603">
                <a:tc>
                  <a:txBody>
                    <a:bodyPr/>
                    <a:lstStyle/>
                    <a:p>
                      <a:r>
                        <a:rPr lang="en-IN" sz="1400" dirty="0"/>
                        <a:t>Model Evaluation</a:t>
                      </a:r>
                    </a:p>
                  </a:txBody>
                  <a:tcPr/>
                </a:tc>
                <a:tc>
                  <a:txBody>
                    <a:bodyPr/>
                    <a:lstStyle/>
                    <a:p>
                      <a:r>
                        <a:rPr lang="en-IN" sz="1400" dirty="0"/>
                        <a:t>Yes</a:t>
                      </a:r>
                    </a:p>
                  </a:txBody>
                  <a:tcPr/>
                </a:tc>
                <a:tc>
                  <a:txBody>
                    <a:bodyPr/>
                    <a:lstStyle/>
                    <a:p>
                      <a:endParaRPr lang="en-IN" sz="1400" dirty="0"/>
                    </a:p>
                  </a:txBody>
                  <a:tcPr/>
                </a:tc>
                <a:tc>
                  <a:txBody>
                    <a:bodyPr/>
                    <a:lstStyle/>
                    <a:p>
                      <a:r>
                        <a:rPr lang="en-IN" sz="1400" dirty="0"/>
                        <a:t>Yes</a:t>
                      </a:r>
                    </a:p>
                  </a:txBody>
                  <a:tcPr/>
                </a:tc>
                <a:extLst>
                  <a:ext uri="{0D108BD9-81ED-4DB2-BD59-A6C34878D82A}">
                    <a16:rowId xmlns:a16="http://schemas.microsoft.com/office/drawing/2014/main" val="1029107300"/>
                  </a:ext>
                </a:extLst>
              </a:tr>
              <a:tr h="332603">
                <a:tc>
                  <a:txBody>
                    <a:bodyPr/>
                    <a:lstStyle/>
                    <a:p>
                      <a:r>
                        <a:rPr lang="en-IN" sz="1400" dirty="0"/>
                        <a:t>Technical Report </a:t>
                      </a:r>
                    </a:p>
                  </a:txBody>
                  <a:tcPr/>
                </a:tc>
                <a:tc>
                  <a:txBody>
                    <a:bodyPr/>
                    <a:lstStyle/>
                    <a:p>
                      <a:r>
                        <a:rPr lang="en-IN" sz="1400" dirty="0"/>
                        <a:t>Yes</a:t>
                      </a:r>
                    </a:p>
                  </a:txBody>
                  <a:tcPr/>
                </a:tc>
                <a:tc>
                  <a:txBody>
                    <a:bodyPr/>
                    <a:lstStyle/>
                    <a:p>
                      <a:r>
                        <a:rPr lang="en-IN" sz="1400" dirty="0"/>
                        <a:t>Yes</a:t>
                      </a:r>
                    </a:p>
                  </a:txBody>
                  <a:tcPr/>
                </a:tc>
                <a:tc>
                  <a:txBody>
                    <a:bodyPr/>
                    <a:lstStyle/>
                    <a:p>
                      <a:r>
                        <a:rPr lang="en-IN" sz="1400" dirty="0"/>
                        <a:t>Yes</a:t>
                      </a:r>
                    </a:p>
                  </a:txBody>
                  <a:tcPr/>
                </a:tc>
                <a:extLst>
                  <a:ext uri="{0D108BD9-81ED-4DB2-BD59-A6C34878D82A}">
                    <a16:rowId xmlns:a16="http://schemas.microsoft.com/office/drawing/2014/main" val="3939276742"/>
                  </a:ext>
                </a:extLst>
              </a:tr>
              <a:tr h="332603">
                <a:tc>
                  <a:txBody>
                    <a:bodyPr/>
                    <a:lstStyle/>
                    <a:p>
                      <a:r>
                        <a:rPr lang="en-IN" sz="1400" dirty="0"/>
                        <a:t>Presentation </a:t>
                      </a:r>
                    </a:p>
                  </a:txBody>
                  <a:tcPr/>
                </a:tc>
                <a:tc>
                  <a:txBody>
                    <a:bodyPr/>
                    <a:lstStyle/>
                    <a:p>
                      <a:r>
                        <a:rPr lang="en-IN" sz="1400" dirty="0"/>
                        <a:t>Yes</a:t>
                      </a:r>
                    </a:p>
                  </a:txBody>
                  <a:tcPr/>
                </a:tc>
                <a:tc>
                  <a:txBody>
                    <a:bodyPr/>
                    <a:lstStyle/>
                    <a:p>
                      <a:r>
                        <a:rPr lang="en-IN" sz="1400" dirty="0"/>
                        <a:t>Yes</a:t>
                      </a:r>
                    </a:p>
                  </a:txBody>
                  <a:tcPr/>
                </a:tc>
                <a:tc>
                  <a:txBody>
                    <a:bodyPr/>
                    <a:lstStyle/>
                    <a:p>
                      <a:r>
                        <a:rPr lang="en-IN" sz="1400" dirty="0"/>
                        <a:t>Yes</a:t>
                      </a:r>
                    </a:p>
                  </a:txBody>
                  <a:tcPr/>
                </a:tc>
                <a:extLst>
                  <a:ext uri="{0D108BD9-81ED-4DB2-BD59-A6C34878D82A}">
                    <a16:rowId xmlns:a16="http://schemas.microsoft.com/office/drawing/2014/main" val="1700762245"/>
                  </a:ext>
                </a:extLst>
              </a:tr>
            </a:tbl>
          </a:graphicData>
        </a:graphic>
      </p:graphicFrame>
    </p:spTree>
    <p:extLst>
      <p:ext uri="{BB962C8B-B14F-4D97-AF65-F5344CB8AC3E}">
        <p14:creationId xmlns:p14="http://schemas.microsoft.com/office/powerpoint/2010/main" val="2321607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2</a:t>
            </a:fld>
            <a:endParaRPr lang="en-US" dirty="0"/>
          </a:p>
        </p:txBody>
      </p:sp>
      <p:sp>
        <p:nvSpPr>
          <p:cNvPr id="5" name="Content Placeholder 4">
            <a:extLst>
              <a:ext uri="{FF2B5EF4-FFF2-40B4-BE49-F238E27FC236}">
                <a16:creationId xmlns:a16="http://schemas.microsoft.com/office/drawing/2014/main" id="{7991227E-CFB0-63BB-D871-07C3EB42A5A5}"/>
              </a:ext>
            </a:extLst>
          </p:cNvPr>
          <p:cNvSpPr>
            <a:spLocks noGrp="1"/>
          </p:cNvSpPr>
          <p:nvPr>
            <p:ph sz="quarter" idx="11"/>
          </p:nvPr>
        </p:nvSpPr>
        <p:spPr>
          <a:xfrm>
            <a:off x="553453" y="1174279"/>
            <a:ext cx="6521115" cy="5061421"/>
          </a:xfrm>
        </p:spPr>
        <p:txBody>
          <a:bodyPr>
            <a:noAutofit/>
          </a:bodyPr>
          <a:lstStyle/>
          <a:p>
            <a:r>
              <a:rPr lang="en-US" sz="1400" b="1" dirty="0"/>
              <a:t>What We Did:</a:t>
            </a:r>
            <a:endParaRPr lang="en-US" sz="1400" dirty="0"/>
          </a:p>
          <a:p>
            <a:r>
              <a:rPr lang="en-US" sz="1400" dirty="0"/>
              <a:t>We built a machine learning-based pricing model to accurately predict resale values of used cars.</a:t>
            </a:r>
          </a:p>
          <a:p>
            <a:r>
              <a:rPr lang="en-US" sz="1400" dirty="0"/>
              <a:t>Combined insights from two datasets – a compact (301 rows) and a detailed (8128 rows) version.</a:t>
            </a:r>
          </a:p>
          <a:p>
            <a:r>
              <a:rPr lang="en-US" sz="1400" dirty="0"/>
              <a:t>Built and compared multiple ML models; </a:t>
            </a:r>
            <a:r>
              <a:rPr lang="en-US" sz="1400" b="1" dirty="0" err="1"/>
              <a:t>XGBoost</a:t>
            </a:r>
            <a:r>
              <a:rPr lang="en-US" sz="1400" b="1" dirty="0"/>
              <a:t> emerged as the best performer</a:t>
            </a:r>
            <a:r>
              <a:rPr lang="en-US" sz="1400" dirty="0"/>
              <a:t>.</a:t>
            </a:r>
          </a:p>
          <a:p>
            <a:endParaRPr lang="en-US" sz="1400" dirty="0"/>
          </a:p>
          <a:p>
            <a:r>
              <a:rPr lang="en-US" sz="1400" b="1" dirty="0"/>
              <a:t>Why It Matters:</a:t>
            </a:r>
            <a:endParaRPr lang="en-US" sz="1400" dirty="0"/>
          </a:p>
          <a:p>
            <a:r>
              <a:rPr lang="en-US" sz="1400" dirty="0"/>
              <a:t>Pricing in the used-car market is often arbitrary, leading to loss of trust and inefficiencies.</a:t>
            </a:r>
          </a:p>
          <a:p>
            <a:r>
              <a:rPr lang="en-US" sz="1400" dirty="0"/>
              <a:t>Our model enables fair, data-backed pricing for platforms, dealers, and individual sellers.</a:t>
            </a:r>
          </a:p>
          <a:p>
            <a:endParaRPr lang="en-US" sz="1400" dirty="0"/>
          </a:p>
          <a:p>
            <a:r>
              <a:rPr lang="en-US" sz="1400" b="1" dirty="0"/>
              <a:t>Impact:</a:t>
            </a:r>
            <a:endParaRPr lang="en-US" sz="1400" dirty="0"/>
          </a:p>
          <a:p>
            <a:r>
              <a:rPr lang="en-US" sz="1400" dirty="0"/>
              <a:t>Final model achieved </a:t>
            </a:r>
            <a:r>
              <a:rPr lang="en-US" sz="1400" b="1" dirty="0"/>
              <a:t>R² = 0.9453</a:t>
            </a:r>
            <a:r>
              <a:rPr lang="en-US" sz="1400" dirty="0"/>
              <a:t>, MAE ≈ ₹49,000 – a highly accurate and deployable solution.</a:t>
            </a:r>
          </a:p>
          <a:p>
            <a:endParaRPr lang="en-IN" sz="1500" dirty="0"/>
          </a:p>
          <a:p>
            <a:pPr marL="285750" indent="-285750">
              <a:buFont typeface="Arial" panose="020B0604020202020204" pitchFamily="34" charset="0"/>
              <a:buChar char="•"/>
            </a:pPr>
            <a:endParaRPr lang="en-IN" sz="1500" dirty="0"/>
          </a:p>
        </p:txBody>
      </p:sp>
      <p:pic>
        <p:nvPicPr>
          <p:cNvPr id="2" name="Picture 1">
            <a:extLst>
              <a:ext uri="{FF2B5EF4-FFF2-40B4-BE49-F238E27FC236}">
                <a16:creationId xmlns:a16="http://schemas.microsoft.com/office/drawing/2014/main" id="{C3AAD1C6-2A98-F104-B931-6BCE0E812E75}"/>
              </a:ext>
            </a:extLst>
          </p:cNvPr>
          <p:cNvPicPr>
            <a:picLocks noChangeAspect="1"/>
          </p:cNvPicPr>
          <p:nvPr/>
        </p:nvPicPr>
        <p:blipFill>
          <a:blip r:embed="rId3"/>
          <a:stretch>
            <a:fillRect/>
          </a:stretch>
        </p:blipFill>
        <p:spPr>
          <a:xfrm>
            <a:off x="0" y="5613400"/>
            <a:ext cx="12192000" cy="1244600"/>
          </a:xfrm>
          <a:prstGeom prst="rect">
            <a:avLst/>
          </a:prstGeom>
        </p:spPr>
      </p:pic>
      <p:pic>
        <p:nvPicPr>
          <p:cNvPr id="15" name="Picture 14">
            <a:extLst>
              <a:ext uri="{FF2B5EF4-FFF2-40B4-BE49-F238E27FC236}">
                <a16:creationId xmlns:a16="http://schemas.microsoft.com/office/drawing/2014/main" id="{352C99D1-6724-D0D5-02C2-7D1ABBDF1C1C}"/>
              </a:ext>
            </a:extLst>
          </p:cNvPr>
          <p:cNvPicPr>
            <a:picLocks noChangeAspect="1"/>
          </p:cNvPicPr>
          <p:nvPr/>
        </p:nvPicPr>
        <p:blipFill>
          <a:blip r:embed="rId4"/>
          <a:stretch>
            <a:fillRect/>
          </a:stretch>
        </p:blipFill>
        <p:spPr>
          <a:xfrm>
            <a:off x="7409311" y="1098883"/>
            <a:ext cx="4036729" cy="4036729"/>
          </a:xfrm>
          <a:prstGeom prst="rect">
            <a:avLst/>
          </a:prstGeom>
        </p:spPr>
      </p:pic>
      <p:sp>
        <p:nvSpPr>
          <p:cNvPr id="4" name="Title 7">
            <a:extLst>
              <a:ext uri="{FF2B5EF4-FFF2-40B4-BE49-F238E27FC236}">
                <a16:creationId xmlns:a16="http://schemas.microsoft.com/office/drawing/2014/main" id="{308B355A-0902-F752-24A3-D7FCA3486C9A}"/>
              </a:ext>
            </a:extLst>
          </p:cNvPr>
          <p:cNvSpPr>
            <a:spLocks noGrp="1"/>
          </p:cNvSpPr>
          <p:nvPr>
            <p:ph type="title"/>
          </p:nvPr>
        </p:nvSpPr>
        <p:spPr>
          <a:xfrm>
            <a:off x="440224" y="144379"/>
            <a:ext cx="5655776" cy="1048103"/>
          </a:xfrm>
        </p:spPr>
        <p:txBody>
          <a:bodyPr>
            <a:noAutofit/>
          </a:bodyPr>
          <a:lstStyle/>
          <a:p>
            <a:r>
              <a:rPr lang="en-US" sz="3200" dirty="0"/>
              <a:t>Executive Summary</a:t>
            </a:r>
          </a:p>
        </p:txBody>
      </p:sp>
    </p:spTree>
    <p:extLst>
      <p:ext uri="{BB962C8B-B14F-4D97-AF65-F5344CB8AC3E}">
        <p14:creationId xmlns:p14="http://schemas.microsoft.com/office/powerpoint/2010/main" val="1061820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20</a:t>
            </a:fld>
            <a:endParaRPr lang="en-US" dirty="0"/>
          </a:p>
        </p:txBody>
      </p:sp>
      <p:pic>
        <p:nvPicPr>
          <p:cNvPr id="2" name="Picture 1">
            <a:extLst>
              <a:ext uri="{FF2B5EF4-FFF2-40B4-BE49-F238E27FC236}">
                <a16:creationId xmlns:a16="http://schemas.microsoft.com/office/drawing/2014/main" id="{6F8E96E1-491C-4143-3605-F41FB9DC51DC}"/>
              </a:ext>
            </a:extLst>
          </p:cNvPr>
          <p:cNvPicPr>
            <a:picLocks noChangeAspect="1"/>
          </p:cNvPicPr>
          <p:nvPr/>
        </p:nvPicPr>
        <p:blipFill>
          <a:blip r:embed="rId3"/>
          <a:stretch>
            <a:fillRect/>
          </a:stretch>
        </p:blipFill>
        <p:spPr>
          <a:xfrm>
            <a:off x="0" y="5613400"/>
            <a:ext cx="12192000" cy="1244600"/>
          </a:xfrm>
          <a:prstGeom prst="rect">
            <a:avLst/>
          </a:prstGeom>
        </p:spPr>
      </p:pic>
      <p:sp>
        <p:nvSpPr>
          <p:cNvPr id="6" name="Title 1">
            <a:extLst>
              <a:ext uri="{FF2B5EF4-FFF2-40B4-BE49-F238E27FC236}">
                <a16:creationId xmlns:a16="http://schemas.microsoft.com/office/drawing/2014/main" id="{2E238C0C-2968-0FBE-06B9-D39257615ADB}"/>
              </a:ext>
            </a:extLst>
          </p:cNvPr>
          <p:cNvSpPr>
            <a:spLocks noGrp="1"/>
          </p:cNvSpPr>
          <p:nvPr>
            <p:ph type="title"/>
          </p:nvPr>
        </p:nvSpPr>
        <p:spPr>
          <a:xfrm>
            <a:off x="416456" y="-319673"/>
            <a:ext cx="10331450" cy="1531525"/>
          </a:xfrm>
        </p:spPr>
        <p:txBody>
          <a:bodyPr>
            <a:normAutofit/>
          </a:bodyPr>
          <a:lstStyle/>
          <a:p>
            <a:r>
              <a:rPr lang="en-IN" sz="3200" dirty="0"/>
              <a:t>References:</a:t>
            </a:r>
          </a:p>
        </p:txBody>
      </p:sp>
      <p:sp>
        <p:nvSpPr>
          <p:cNvPr id="4" name="Rectangle 2">
            <a:extLst>
              <a:ext uri="{FF2B5EF4-FFF2-40B4-BE49-F238E27FC236}">
                <a16:creationId xmlns:a16="http://schemas.microsoft.com/office/drawing/2014/main" id="{C90A058E-DBDC-0CB6-6462-4ABEF856D6C8}"/>
              </a:ext>
            </a:extLst>
          </p:cNvPr>
          <p:cNvSpPr>
            <a:spLocks noGrp="1" noChangeArrowheads="1"/>
          </p:cNvSpPr>
          <p:nvPr>
            <p:ph sz="quarter" idx="11"/>
          </p:nvPr>
        </p:nvSpPr>
        <p:spPr bwMode="auto">
          <a:xfrm>
            <a:off x="493423" y="1377860"/>
            <a:ext cx="10573401" cy="361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1400" dirty="0"/>
              <a:t>Agarwal, A., &amp; Jain, A. (2020). Used Car Price Prediction using Machine Learning Techniques. International Journal of Scientific Research in Computer Science, Engineering and Information Technology, 6(1), 45–52.CarDekho. (2020). </a:t>
            </a:r>
          </a:p>
          <a:p>
            <a:pPr>
              <a:lnSpc>
                <a:spcPct val="150000"/>
              </a:lnSpc>
            </a:pPr>
            <a:endParaRPr lang="en-US" sz="1400" dirty="0"/>
          </a:p>
          <a:p>
            <a:pPr>
              <a:lnSpc>
                <a:spcPct val="150000"/>
              </a:lnSpc>
            </a:pPr>
            <a:r>
              <a:rPr lang="en-US" sz="1400" dirty="0"/>
              <a:t>Used Car Data Set. Retrieved from https://www.cardekho.com/Kaggle. (2020). </a:t>
            </a:r>
          </a:p>
          <a:p>
            <a:pPr>
              <a:lnSpc>
                <a:spcPct val="150000"/>
              </a:lnSpc>
            </a:pPr>
            <a:r>
              <a:rPr lang="en-US" sz="1400" dirty="0"/>
              <a:t>Car Details v3 Dataset. Retrieved from </a:t>
            </a:r>
            <a:r>
              <a:rPr lang="en-US" sz="1400" dirty="0">
                <a:hlinkClick r:id="rId4"/>
              </a:rPr>
              <a:t>https://www.kaggle.com/nehalbirla/vehicle-dataset-from-cardekho</a:t>
            </a:r>
            <a:endParaRPr lang="en-US" sz="1400" dirty="0"/>
          </a:p>
          <a:p>
            <a:pPr>
              <a:lnSpc>
                <a:spcPct val="150000"/>
              </a:lnSpc>
            </a:pPr>
            <a:endParaRPr lang="en-US" sz="1400" dirty="0"/>
          </a:p>
          <a:p>
            <a:pPr>
              <a:lnSpc>
                <a:spcPct val="150000"/>
              </a:lnSpc>
            </a:pPr>
            <a:r>
              <a:rPr lang="en-US" sz="1400" dirty="0"/>
              <a:t>Chen, T., &amp; </a:t>
            </a:r>
            <a:r>
              <a:rPr lang="en-US" sz="1400" dirty="0" err="1"/>
              <a:t>Guestrin</a:t>
            </a:r>
            <a:r>
              <a:rPr lang="en-US" sz="1400" dirty="0"/>
              <a:t>, C. (2016). </a:t>
            </a:r>
            <a:r>
              <a:rPr lang="en-US" sz="1400" dirty="0" err="1"/>
              <a:t>XGBoost</a:t>
            </a:r>
            <a:r>
              <a:rPr lang="en-US" sz="1400" dirty="0"/>
              <a:t>: A scalable tree boosting system. In Proceedings of the 22nd ACM SIGKDD International Conference on Knowledge Discovery and Data Mining (pp. 785–794). ACM. </a:t>
            </a:r>
            <a:r>
              <a:rPr lang="en-US" sz="1400" dirty="0">
                <a:hlinkClick r:id="rId5"/>
              </a:rPr>
              <a:t>https://doi.org/10.1145/2939672.2939785</a:t>
            </a:r>
            <a:endParaRPr lang="en-US" sz="1400" dirty="0"/>
          </a:p>
          <a:p>
            <a:pPr>
              <a:lnSpc>
                <a:spcPct val="150000"/>
              </a:lnSpc>
            </a:pPr>
            <a:endParaRPr lang="en-US" sz="1400" dirty="0"/>
          </a:p>
          <a:p>
            <a:pPr>
              <a:lnSpc>
                <a:spcPct val="150000"/>
              </a:lnSpc>
            </a:pPr>
            <a:r>
              <a:rPr lang="en-IN" sz="1400" dirty="0"/>
              <a:t>Pedregosa, F., </a:t>
            </a:r>
            <a:r>
              <a:rPr lang="en-IN" sz="1400" dirty="0" err="1"/>
              <a:t>Varoquaux</a:t>
            </a:r>
            <a:r>
              <a:rPr lang="en-IN" sz="1400" dirty="0"/>
              <a:t>, G., </a:t>
            </a:r>
            <a:r>
              <a:rPr lang="en-IN" sz="1400" dirty="0" err="1"/>
              <a:t>Gramfort</a:t>
            </a:r>
            <a:r>
              <a:rPr lang="en-IN" sz="1400" dirty="0"/>
              <a:t>, A., Michel, V., Thirion, B., Grisel, O., ... &amp; Duchesnay, É. (2011). </a:t>
            </a:r>
            <a:r>
              <a:rPr lang="en-IN" sz="1400" i="1" dirty="0"/>
              <a:t>Scikit-learn: Machine Learning in Python</a:t>
            </a:r>
            <a:r>
              <a:rPr lang="en-IN" sz="1400" dirty="0"/>
              <a:t>. Journal of Machine Learning Research, 12, 2825–2830.</a:t>
            </a:r>
          </a:p>
        </p:txBody>
      </p:sp>
    </p:spTree>
    <p:extLst>
      <p:ext uri="{BB962C8B-B14F-4D97-AF65-F5344CB8AC3E}">
        <p14:creationId xmlns:p14="http://schemas.microsoft.com/office/powerpoint/2010/main" val="3227764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961152-381E-D654-15E9-7C4F09608779}"/>
              </a:ext>
            </a:extLst>
          </p:cNvPr>
          <p:cNvSpPr>
            <a:spLocks noGrp="1"/>
          </p:cNvSpPr>
          <p:nvPr>
            <p:ph type="title"/>
          </p:nvPr>
        </p:nvSpPr>
        <p:spPr>
          <a:xfrm>
            <a:off x="4069042" y="368559"/>
            <a:ext cx="4572000" cy="5486400"/>
          </a:xfrm>
        </p:spPr>
        <p:txBody>
          <a:bodyPr>
            <a:normAutofit/>
          </a:bodyPr>
          <a:lstStyle/>
          <a:p>
            <a:r>
              <a:rPr lang="en-US" sz="6000" dirty="0"/>
              <a:t>Thank You</a:t>
            </a:r>
          </a:p>
        </p:txBody>
      </p:sp>
      <p:pic>
        <p:nvPicPr>
          <p:cNvPr id="2" name="Picture 1">
            <a:extLst>
              <a:ext uri="{FF2B5EF4-FFF2-40B4-BE49-F238E27FC236}">
                <a16:creationId xmlns:a16="http://schemas.microsoft.com/office/drawing/2014/main" id="{1DE69F0C-5CE8-3AB1-E4FA-E9C40F787F5E}"/>
              </a:ext>
            </a:extLst>
          </p:cNvPr>
          <p:cNvPicPr>
            <a:picLocks noChangeAspect="1"/>
          </p:cNvPicPr>
          <p:nvPr/>
        </p:nvPicPr>
        <p:blipFill>
          <a:blip r:embed="rId3"/>
          <a:stretch>
            <a:fillRect/>
          </a:stretch>
        </p:blipFill>
        <p:spPr>
          <a:xfrm>
            <a:off x="0" y="5613400"/>
            <a:ext cx="12192000" cy="1244600"/>
          </a:xfrm>
          <a:prstGeom prst="rect">
            <a:avLst/>
          </a:prstGeom>
        </p:spPr>
      </p:pic>
    </p:spTree>
    <p:extLst>
      <p:ext uri="{BB962C8B-B14F-4D97-AF65-F5344CB8AC3E}">
        <p14:creationId xmlns:p14="http://schemas.microsoft.com/office/powerpoint/2010/main" val="3303844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0A9F6B-B714-24A4-1731-04239F0C6E2C}"/>
              </a:ext>
            </a:extLst>
          </p:cNvPr>
          <p:cNvSpPr>
            <a:spLocks noGrp="1"/>
          </p:cNvSpPr>
          <p:nvPr>
            <p:ph type="title"/>
          </p:nvPr>
        </p:nvSpPr>
        <p:spPr>
          <a:xfrm>
            <a:off x="440224" y="147701"/>
            <a:ext cx="5655776" cy="1048103"/>
          </a:xfrm>
        </p:spPr>
        <p:txBody>
          <a:bodyPr>
            <a:noAutofit/>
          </a:bodyPr>
          <a:lstStyle/>
          <a:p>
            <a:r>
              <a:rPr lang="en-US" sz="3200" dirty="0"/>
              <a:t>Problem Statement</a:t>
            </a:r>
          </a:p>
        </p:txBody>
      </p:sp>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3</a:t>
            </a:fld>
            <a:endParaRPr lang="en-US" dirty="0"/>
          </a:p>
        </p:txBody>
      </p:sp>
      <p:sp>
        <p:nvSpPr>
          <p:cNvPr id="5" name="Content Placeholder 4">
            <a:extLst>
              <a:ext uri="{FF2B5EF4-FFF2-40B4-BE49-F238E27FC236}">
                <a16:creationId xmlns:a16="http://schemas.microsoft.com/office/drawing/2014/main" id="{7991227E-CFB0-63BB-D871-07C3EB42A5A5}"/>
              </a:ext>
            </a:extLst>
          </p:cNvPr>
          <p:cNvSpPr>
            <a:spLocks noGrp="1"/>
          </p:cNvSpPr>
          <p:nvPr>
            <p:ph sz="quarter" idx="11"/>
          </p:nvPr>
        </p:nvSpPr>
        <p:spPr>
          <a:xfrm>
            <a:off x="542419" y="1293276"/>
            <a:ext cx="5819749" cy="3698601"/>
          </a:xfrm>
        </p:spPr>
        <p:txBody>
          <a:bodyPr>
            <a:normAutofit fontScale="92500"/>
          </a:bodyPr>
          <a:lstStyle/>
          <a:p>
            <a:r>
              <a:rPr lang="en-US" sz="1400" b="1" dirty="0"/>
              <a:t>Industry Context:</a:t>
            </a:r>
            <a:endParaRPr lang="en-US" sz="1400" dirty="0"/>
          </a:p>
          <a:p>
            <a:r>
              <a:rPr lang="en-US" sz="1400" dirty="0"/>
              <a:t>The Indian used-car market is projected to grow 15% annually, with digital resale platforms gaining popularity.</a:t>
            </a:r>
          </a:p>
          <a:p>
            <a:r>
              <a:rPr lang="en-US" sz="1400" dirty="0"/>
              <a:t>Buyers face inconsistent pricing, while sellers struggle to justify </a:t>
            </a:r>
          </a:p>
          <a:p>
            <a:endParaRPr lang="en-US" sz="1400" dirty="0"/>
          </a:p>
          <a:p>
            <a:r>
              <a:rPr lang="en-US" sz="1400" b="1" dirty="0"/>
              <a:t>Problem We Address:</a:t>
            </a:r>
            <a:endParaRPr lang="en-US" sz="1400" dirty="0"/>
          </a:p>
          <a:p>
            <a:r>
              <a:rPr lang="en-US" sz="1400" dirty="0"/>
              <a:t>How can we use machine learning to build a </a:t>
            </a:r>
            <a:r>
              <a:rPr lang="en-US" sz="1400" b="1" dirty="0"/>
              <a:t>transparent, data-driven pricing tool</a:t>
            </a:r>
            <a:r>
              <a:rPr lang="en-US" sz="1400" dirty="0"/>
              <a:t>?</a:t>
            </a:r>
          </a:p>
          <a:p>
            <a:endParaRPr lang="en-US" sz="1400" dirty="0"/>
          </a:p>
          <a:p>
            <a:r>
              <a:rPr lang="en-US" sz="1400" b="1" dirty="0"/>
              <a:t>Goal:</a:t>
            </a:r>
          </a:p>
          <a:p>
            <a:r>
              <a:rPr lang="en-US" sz="1400" dirty="0"/>
              <a:t>Predict the resale price of used cars using machine learning models for better pricing insights based on features like age, price, engine, power, mileage, brand, etc.</a:t>
            </a:r>
          </a:p>
          <a:p>
            <a:r>
              <a:rPr lang="en-US" sz="1400" dirty="0"/>
              <a:t>Support fair valuation, reduce negotiation friction, and improve buyer–seller confidence.</a:t>
            </a:r>
          </a:p>
        </p:txBody>
      </p:sp>
      <p:pic>
        <p:nvPicPr>
          <p:cNvPr id="2" name="Picture 1">
            <a:extLst>
              <a:ext uri="{FF2B5EF4-FFF2-40B4-BE49-F238E27FC236}">
                <a16:creationId xmlns:a16="http://schemas.microsoft.com/office/drawing/2014/main" id="{A0E4D6C0-C16F-1D9B-4820-0069E7BAE485}"/>
              </a:ext>
            </a:extLst>
          </p:cNvPr>
          <p:cNvPicPr>
            <a:picLocks noChangeAspect="1"/>
          </p:cNvPicPr>
          <p:nvPr/>
        </p:nvPicPr>
        <p:blipFill>
          <a:blip r:embed="rId3"/>
          <a:stretch>
            <a:fillRect/>
          </a:stretch>
        </p:blipFill>
        <p:spPr>
          <a:xfrm>
            <a:off x="0" y="5613400"/>
            <a:ext cx="12192000" cy="1244600"/>
          </a:xfrm>
          <a:prstGeom prst="rect">
            <a:avLst/>
          </a:prstGeom>
        </p:spPr>
      </p:pic>
      <p:pic>
        <p:nvPicPr>
          <p:cNvPr id="2050" name="Picture 2" descr="Innovation, creativity or imagination for business success. png illustration  14432446 PNG">
            <a:extLst>
              <a:ext uri="{FF2B5EF4-FFF2-40B4-BE49-F238E27FC236}">
                <a16:creationId xmlns:a16="http://schemas.microsoft.com/office/drawing/2014/main" id="{3B3693EF-461D-F1F5-5BD7-49E05617FE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4480" y="1156995"/>
            <a:ext cx="4323120" cy="3834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840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0A9F6B-B714-24A4-1731-04239F0C6E2C}"/>
              </a:ext>
            </a:extLst>
          </p:cNvPr>
          <p:cNvSpPr>
            <a:spLocks noGrp="1"/>
          </p:cNvSpPr>
          <p:nvPr>
            <p:ph type="title"/>
          </p:nvPr>
        </p:nvSpPr>
        <p:spPr>
          <a:xfrm>
            <a:off x="479627" y="475703"/>
            <a:ext cx="9063789" cy="552262"/>
          </a:xfrm>
        </p:spPr>
        <p:txBody>
          <a:bodyPr>
            <a:normAutofit/>
          </a:bodyPr>
          <a:lstStyle/>
          <a:p>
            <a:r>
              <a:rPr lang="en-US" sz="3200" dirty="0"/>
              <a:t>Solution Approach </a:t>
            </a:r>
          </a:p>
        </p:txBody>
      </p:sp>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4</a:t>
            </a:fld>
            <a:endParaRPr lang="en-US" dirty="0"/>
          </a:p>
        </p:txBody>
      </p:sp>
      <p:pic>
        <p:nvPicPr>
          <p:cNvPr id="2" name="Picture 1">
            <a:extLst>
              <a:ext uri="{FF2B5EF4-FFF2-40B4-BE49-F238E27FC236}">
                <a16:creationId xmlns:a16="http://schemas.microsoft.com/office/drawing/2014/main" id="{28C6D65E-0280-703D-A32B-863E6B704A1E}"/>
              </a:ext>
            </a:extLst>
          </p:cNvPr>
          <p:cNvPicPr>
            <a:picLocks noChangeAspect="1"/>
          </p:cNvPicPr>
          <p:nvPr/>
        </p:nvPicPr>
        <p:blipFill>
          <a:blip r:embed="rId3"/>
          <a:stretch>
            <a:fillRect/>
          </a:stretch>
        </p:blipFill>
        <p:spPr>
          <a:xfrm>
            <a:off x="0" y="5613400"/>
            <a:ext cx="12192000" cy="1244600"/>
          </a:xfrm>
          <a:prstGeom prst="rect">
            <a:avLst/>
          </a:prstGeom>
        </p:spPr>
      </p:pic>
      <p:sp>
        <p:nvSpPr>
          <p:cNvPr id="5" name="TextBox 4">
            <a:extLst>
              <a:ext uri="{FF2B5EF4-FFF2-40B4-BE49-F238E27FC236}">
                <a16:creationId xmlns:a16="http://schemas.microsoft.com/office/drawing/2014/main" id="{C92C38E2-B899-3E75-FA5C-034FD80D5907}"/>
              </a:ext>
            </a:extLst>
          </p:cNvPr>
          <p:cNvSpPr txBox="1"/>
          <p:nvPr/>
        </p:nvSpPr>
        <p:spPr>
          <a:xfrm>
            <a:off x="479627" y="1073112"/>
            <a:ext cx="8813501" cy="4495141"/>
          </a:xfrm>
          <a:prstGeom prst="rect">
            <a:avLst/>
          </a:prstGeom>
          <a:noFill/>
        </p:spPr>
        <p:txBody>
          <a:bodyPr wrap="square">
            <a:spAutoFit/>
          </a:bodyPr>
          <a:lstStyle/>
          <a:p>
            <a:pPr>
              <a:lnSpc>
                <a:spcPct val="150000"/>
              </a:lnSpc>
              <a:buNone/>
            </a:pPr>
            <a:r>
              <a:rPr lang="en-US" sz="1200" b="1" dirty="0"/>
              <a:t>1. Problem Understanding</a:t>
            </a:r>
            <a:br>
              <a:rPr lang="en-US" sz="1200" dirty="0"/>
            </a:br>
            <a:r>
              <a:rPr lang="en-US" sz="1200" dirty="0"/>
              <a:t>Clarified the use case: Predicting resale price from car specifications.</a:t>
            </a:r>
          </a:p>
          <a:p>
            <a:pPr>
              <a:lnSpc>
                <a:spcPct val="150000"/>
              </a:lnSpc>
              <a:buNone/>
            </a:pPr>
            <a:r>
              <a:rPr lang="en-US" sz="1200" b="1" dirty="0"/>
              <a:t>2. Data Collection</a:t>
            </a:r>
            <a:br>
              <a:rPr lang="en-US" sz="1200" dirty="0"/>
            </a:br>
            <a:r>
              <a:rPr lang="en-US" sz="1200" dirty="0"/>
              <a:t>Gathered two datasets to ensure diversity and scalability of the solution.</a:t>
            </a:r>
          </a:p>
          <a:p>
            <a:pPr>
              <a:lnSpc>
                <a:spcPct val="150000"/>
              </a:lnSpc>
              <a:buNone/>
            </a:pPr>
            <a:r>
              <a:rPr lang="en-US" sz="1200" b="1" dirty="0"/>
              <a:t>3. Data Exploration &amp; Cleaning</a:t>
            </a:r>
            <a:br>
              <a:rPr lang="en-US" sz="1200" dirty="0"/>
            </a:br>
            <a:r>
              <a:rPr lang="en-US" sz="1200" dirty="0"/>
              <a:t>Performed missing value treatment, feature extraction, and outlier management.</a:t>
            </a:r>
          </a:p>
          <a:p>
            <a:pPr>
              <a:lnSpc>
                <a:spcPct val="150000"/>
              </a:lnSpc>
              <a:buNone/>
            </a:pPr>
            <a:r>
              <a:rPr lang="en-US" sz="1200" b="1" dirty="0"/>
              <a:t>4. Feature Engineering</a:t>
            </a:r>
            <a:br>
              <a:rPr lang="en-US" sz="1200" dirty="0"/>
            </a:br>
            <a:r>
              <a:rPr lang="en-US" sz="1200" dirty="0"/>
              <a:t>Created new variables, encoded categorical data, and applied normalization techniques.</a:t>
            </a:r>
          </a:p>
          <a:p>
            <a:pPr>
              <a:lnSpc>
                <a:spcPct val="150000"/>
              </a:lnSpc>
              <a:buNone/>
            </a:pPr>
            <a:r>
              <a:rPr lang="en-US" sz="1200" b="1" dirty="0"/>
              <a:t>5. Model Building</a:t>
            </a:r>
            <a:br>
              <a:rPr lang="en-US" sz="1200" dirty="0"/>
            </a:br>
            <a:r>
              <a:rPr lang="en-US" sz="1200" dirty="0"/>
              <a:t>Implemented and compared multiple regression models including linear, tree-based, and ensemble techniques.</a:t>
            </a:r>
          </a:p>
          <a:p>
            <a:pPr>
              <a:lnSpc>
                <a:spcPct val="150000"/>
              </a:lnSpc>
              <a:buNone/>
            </a:pPr>
            <a:r>
              <a:rPr lang="en-US" sz="1200" b="1" dirty="0"/>
              <a:t>6. Hyperparameter Tuning</a:t>
            </a:r>
            <a:br>
              <a:rPr lang="en-US" sz="1200" dirty="0"/>
            </a:br>
            <a:r>
              <a:rPr lang="en-US" sz="1200" dirty="0"/>
              <a:t>Used </a:t>
            </a:r>
            <a:r>
              <a:rPr lang="en-US" sz="1200" dirty="0" err="1"/>
              <a:t>RandomizedSearchCV</a:t>
            </a:r>
            <a:r>
              <a:rPr lang="en-US" sz="1200" dirty="0"/>
              <a:t> to fine-tune model parameters for </a:t>
            </a:r>
            <a:r>
              <a:rPr lang="en-US" sz="1200" dirty="0" err="1"/>
              <a:t>XGBoost</a:t>
            </a:r>
            <a:r>
              <a:rPr lang="en-US" sz="1200" dirty="0"/>
              <a:t>.</a:t>
            </a:r>
          </a:p>
          <a:p>
            <a:pPr>
              <a:lnSpc>
                <a:spcPct val="150000"/>
              </a:lnSpc>
              <a:buNone/>
            </a:pPr>
            <a:r>
              <a:rPr lang="en-US" sz="1200" b="1" dirty="0"/>
              <a:t>7. Evaluation</a:t>
            </a:r>
            <a:br>
              <a:rPr lang="en-US" sz="1200" dirty="0"/>
            </a:br>
            <a:r>
              <a:rPr lang="en-US" sz="1200" dirty="0"/>
              <a:t>Compared models using R², MAE, and RMSE. Visualized predictions and residuals.</a:t>
            </a:r>
          </a:p>
          <a:p>
            <a:pPr>
              <a:lnSpc>
                <a:spcPct val="150000"/>
              </a:lnSpc>
            </a:pPr>
            <a:r>
              <a:rPr lang="en-US" sz="1200" b="1" dirty="0"/>
              <a:t>8. Final Selection</a:t>
            </a:r>
            <a:br>
              <a:rPr lang="en-US" sz="1200" dirty="0"/>
            </a:br>
            <a:r>
              <a:rPr lang="en-US" sz="1200" dirty="0"/>
              <a:t>Chose </a:t>
            </a:r>
            <a:r>
              <a:rPr lang="en-US" sz="1200" dirty="0" err="1"/>
              <a:t>XGBoost</a:t>
            </a:r>
            <a:r>
              <a:rPr lang="en-US" sz="1200" dirty="0"/>
              <a:t> based on performance and business interpretability.</a:t>
            </a:r>
          </a:p>
        </p:txBody>
      </p:sp>
      <p:pic>
        <p:nvPicPr>
          <p:cNvPr id="7" name="Graphic 6" descr="Lightbulb and gear with solid fill">
            <a:extLst>
              <a:ext uri="{FF2B5EF4-FFF2-40B4-BE49-F238E27FC236}">
                <a16:creationId xmlns:a16="http://schemas.microsoft.com/office/drawing/2014/main" id="{D06519E7-942E-EFA8-78EE-E083366CD2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35765" y="1177453"/>
            <a:ext cx="3514725" cy="3514725"/>
          </a:xfrm>
          <a:prstGeom prst="rect">
            <a:avLst/>
          </a:prstGeom>
        </p:spPr>
      </p:pic>
    </p:spTree>
    <p:extLst>
      <p:ext uri="{BB962C8B-B14F-4D97-AF65-F5344CB8AC3E}">
        <p14:creationId xmlns:p14="http://schemas.microsoft.com/office/powerpoint/2010/main" val="1386263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0A9F6B-B714-24A4-1731-04239F0C6E2C}"/>
              </a:ext>
            </a:extLst>
          </p:cNvPr>
          <p:cNvSpPr>
            <a:spLocks noGrp="1"/>
          </p:cNvSpPr>
          <p:nvPr>
            <p:ph type="title"/>
          </p:nvPr>
        </p:nvSpPr>
        <p:spPr>
          <a:xfrm>
            <a:off x="528456" y="702674"/>
            <a:ext cx="5655776" cy="568303"/>
          </a:xfrm>
        </p:spPr>
        <p:txBody>
          <a:bodyPr>
            <a:noAutofit/>
          </a:bodyPr>
          <a:lstStyle/>
          <a:p>
            <a:r>
              <a:rPr lang="en-US" sz="3200" dirty="0"/>
              <a:t>Dataset Overview</a:t>
            </a:r>
          </a:p>
        </p:txBody>
      </p:sp>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5</a:t>
            </a:fld>
            <a:endParaRPr lang="en-US" dirty="0"/>
          </a:p>
        </p:txBody>
      </p:sp>
      <p:pic>
        <p:nvPicPr>
          <p:cNvPr id="2" name="Picture 1">
            <a:extLst>
              <a:ext uri="{FF2B5EF4-FFF2-40B4-BE49-F238E27FC236}">
                <a16:creationId xmlns:a16="http://schemas.microsoft.com/office/drawing/2014/main" id="{9F58DC26-89BF-F919-FDE3-674A7F7DDADC}"/>
              </a:ext>
            </a:extLst>
          </p:cNvPr>
          <p:cNvPicPr>
            <a:picLocks noChangeAspect="1"/>
          </p:cNvPicPr>
          <p:nvPr/>
        </p:nvPicPr>
        <p:blipFill>
          <a:blip r:embed="rId3"/>
          <a:stretch>
            <a:fillRect/>
          </a:stretch>
        </p:blipFill>
        <p:spPr>
          <a:xfrm>
            <a:off x="0" y="5613400"/>
            <a:ext cx="12192000" cy="1244600"/>
          </a:xfrm>
          <a:prstGeom prst="rect">
            <a:avLst/>
          </a:prstGeom>
        </p:spPr>
      </p:pic>
      <p:pic>
        <p:nvPicPr>
          <p:cNvPr id="21" name="Picture 20">
            <a:extLst>
              <a:ext uri="{FF2B5EF4-FFF2-40B4-BE49-F238E27FC236}">
                <a16:creationId xmlns:a16="http://schemas.microsoft.com/office/drawing/2014/main" id="{8785F477-AD50-3AF5-BA63-58BAEDFB2957}"/>
              </a:ext>
            </a:extLst>
          </p:cNvPr>
          <p:cNvPicPr>
            <a:picLocks noChangeAspect="1"/>
          </p:cNvPicPr>
          <p:nvPr/>
        </p:nvPicPr>
        <p:blipFill rotWithShape="1">
          <a:blip r:embed="rId4"/>
          <a:srcRect b="8009"/>
          <a:stretch/>
        </p:blipFill>
        <p:spPr>
          <a:xfrm>
            <a:off x="7389771" y="1124976"/>
            <a:ext cx="3887829" cy="3816352"/>
          </a:xfrm>
          <a:prstGeom prst="rect">
            <a:avLst/>
          </a:prstGeom>
        </p:spPr>
      </p:pic>
      <p:graphicFrame>
        <p:nvGraphicFramePr>
          <p:cNvPr id="5" name="Table 4">
            <a:extLst>
              <a:ext uri="{FF2B5EF4-FFF2-40B4-BE49-F238E27FC236}">
                <a16:creationId xmlns:a16="http://schemas.microsoft.com/office/drawing/2014/main" id="{D01C0206-3BCC-2E0E-498B-B2D4089CADD6}"/>
              </a:ext>
            </a:extLst>
          </p:cNvPr>
          <p:cNvGraphicFramePr>
            <a:graphicFrameLocks noGrp="1"/>
          </p:cNvGraphicFramePr>
          <p:nvPr>
            <p:extLst>
              <p:ext uri="{D42A27DB-BD31-4B8C-83A1-F6EECF244321}">
                <p14:modId xmlns:p14="http://schemas.microsoft.com/office/powerpoint/2010/main" val="3647034990"/>
              </p:ext>
            </p:extLst>
          </p:nvPr>
        </p:nvGraphicFramePr>
        <p:xfrm>
          <a:off x="589548" y="1524392"/>
          <a:ext cx="6100011" cy="3017520"/>
        </p:xfrm>
        <a:graphic>
          <a:graphicData uri="http://schemas.openxmlformats.org/drawingml/2006/table">
            <a:tbl>
              <a:tblPr>
                <a:tableStyleId>{073A0DAA-6AF3-43AB-8588-CEC1D06C72B9}</a:tableStyleId>
              </a:tblPr>
              <a:tblGrid>
                <a:gridCol w="2033337">
                  <a:extLst>
                    <a:ext uri="{9D8B030D-6E8A-4147-A177-3AD203B41FA5}">
                      <a16:colId xmlns:a16="http://schemas.microsoft.com/office/drawing/2014/main" val="2366392613"/>
                    </a:ext>
                  </a:extLst>
                </a:gridCol>
                <a:gridCol w="2033337">
                  <a:extLst>
                    <a:ext uri="{9D8B030D-6E8A-4147-A177-3AD203B41FA5}">
                      <a16:colId xmlns:a16="http://schemas.microsoft.com/office/drawing/2014/main" val="760249258"/>
                    </a:ext>
                  </a:extLst>
                </a:gridCol>
                <a:gridCol w="2033337">
                  <a:extLst>
                    <a:ext uri="{9D8B030D-6E8A-4147-A177-3AD203B41FA5}">
                      <a16:colId xmlns:a16="http://schemas.microsoft.com/office/drawing/2014/main" val="2945715181"/>
                    </a:ext>
                  </a:extLst>
                </a:gridCol>
              </a:tblGrid>
              <a:tr h="379337">
                <a:tc>
                  <a:txBody>
                    <a:bodyPr/>
                    <a:lstStyle/>
                    <a:p>
                      <a:endParaRPr lang="en-IN"/>
                    </a:p>
                  </a:txBody>
                  <a:tcPr anchor="ctr"/>
                </a:tc>
                <a:tc>
                  <a:txBody>
                    <a:bodyPr/>
                    <a:lstStyle/>
                    <a:p>
                      <a:r>
                        <a:rPr lang="en-IN" b="1" dirty="0" err="1"/>
                        <a:t>CarDekho</a:t>
                      </a:r>
                      <a:r>
                        <a:rPr lang="en-IN" b="1" dirty="0"/>
                        <a:t> Dataset</a:t>
                      </a:r>
                    </a:p>
                  </a:txBody>
                  <a:tcPr anchor="ctr"/>
                </a:tc>
                <a:tc>
                  <a:txBody>
                    <a:bodyPr/>
                    <a:lstStyle/>
                    <a:p>
                      <a:r>
                        <a:rPr lang="en-IN" b="1" dirty="0"/>
                        <a:t>Car Details v3 Dataset</a:t>
                      </a:r>
                    </a:p>
                  </a:txBody>
                  <a:tcPr anchor="ctr"/>
                </a:tc>
                <a:extLst>
                  <a:ext uri="{0D108BD9-81ED-4DB2-BD59-A6C34878D82A}">
                    <a16:rowId xmlns:a16="http://schemas.microsoft.com/office/drawing/2014/main" val="4234155161"/>
                  </a:ext>
                </a:extLst>
              </a:tr>
              <a:tr h="216764">
                <a:tc>
                  <a:txBody>
                    <a:bodyPr/>
                    <a:lstStyle/>
                    <a:p>
                      <a:r>
                        <a:rPr lang="en-IN" b="1" dirty="0"/>
                        <a:t>Rows</a:t>
                      </a:r>
                    </a:p>
                  </a:txBody>
                  <a:tcPr anchor="ctr"/>
                </a:tc>
                <a:tc>
                  <a:txBody>
                    <a:bodyPr/>
                    <a:lstStyle/>
                    <a:p>
                      <a:r>
                        <a:rPr lang="en-IN" dirty="0"/>
                        <a:t>301</a:t>
                      </a:r>
                    </a:p>
                  </a:txBody>
                  <a:tcPr anchor="ctr"/>
                </a:tc>
                <a:tc>
                  <a:txBody>
                    <a:bodyPr/>
                    <a:lstStyle/>
                    <a:p>
                      <a:r>
                        <a:rPr lang="en-IN"/>
                        <a:t>8128</a:t>
                      </a:r>
                    </a:p>
                  </a:txBody>
                  <a:tcPr anchor="ctr"/>
                </a:tc>
                <a:extLst>
                  <a:ext uri="{0D108BD9-81ED-4DB2-BD59-A6C34878D82A}">
                    <a16:rowId xmlns:a16="http://schemas.microsoft.com/office/drawing/2014/main" val="1010431660"/>
                  </a:ext>
                </a:extLst>
              </a:tr>
              <a:tr h="216764">
                <a:tc>
                  <a:txBody>
                    <a:bodyPr/>
                    <a:lstStyle/>
                    <a:p>
                      <a:r>
                        <a:rPr lang="en-IN" b="1" dirty="0"/>
                        <a:t>Columns</a:t>
                      </a:r>
                    </a:p>
                  </a:txBody>
                  <a:tcPr anchor="ctr"/>
                </a:tc>
                <a:tc>
                  <a:txBody>
                    <a:bodyPr/>
                    <a:lstStyle/>
                    <a:p>
                      <a:r>
                        <a:rPr lang="en-IN" dirty="0"/>
                        <a:t>9</a:t>
                      </a:r>
                    </a:p>
                  </a:txBody>
                  <a:tcPr anchor="ctr"/>
                </a:tc>
                <a:tc>
                  <a:txBody>
                    <a:bodyPr/>
                    <a:lstStyle/>
                    <a:p>
                      <a:r>
                        <a:rPr lang="en-IN"/>
                        <a:t>13</a:t>
                      </a:r>
                    </a:p>
                  </a:txBody>
                  <a:tcPr anchor="ctr"/>
                </a:tc>
                <a:extLst>
                  <a:ext uri="{0D108BD9-81ED-4DB2-BD59-A6C34878D82A}">
                    <a16:rowId xmlns:a16="http://schemas.microsoft.com/office/drawing/2014/main" val="1998777283"/>
                  </a:ext>
                </a:extLst>
              </a:tr>
              <a:tr h="379337">
                <a:tc>
                  <a:txBody>
                    <a:bodyPr/>
                    <a:lstStyle/>
                    <a:p>
                      <a:r>
                        <a:rPr lang="en-IN" b="1" dirty="0"/>
                        <a:t>Features</a:t>
                      </a:r>
                    </a:p>
                  </a:txBody>
                  <a:tcPr anchor="ctr"/>
                </a:tc>
                <a:tc>
                  <a:txBody>
                    <a:bodyPr/>
                    <a:lstStyle/>
                    <a:p>
                      <a:r>
                        <a:rPr lang="en-IN"/>
                        <a:t>Basic: Year, Fuel, etc.</a:t>
                      </a:r>
                    </a:p>
                  </a:txBody>
                  <a:tcPr anchor="ctr"/>
                </a:tc>
                <a:tc>
                  <a:txBody>
                    <a:bodyPr/>
                    <a:lstStyle/>
                    <a:p>
                      <a:r>
                        <a:rPr lang="en-IN" dirty="0"/>
                        <a:t>Advanced: Engine, Power, etc.</a:t>
                      </a:r>
                    </a:p>
                  </a:txBody>
                  <a:tcPr anchor="ctr"/>
                </a:tc>
                <a:extLst>
                  <a:ext uri="{0D108BD9-81ED-4DB2-BD59-A6C34878D82A}">
                    <a16:rowId xmlns:a16="http://schemas.microsoft.com/office/drawing/2014/main" val="3523310454"/>
                  </a:ext>
                </a:extLst>
              </a:tr>
              <a:tr h="216764">
                <a:tc>
                  <a:txBody>
                    <a:bodyPr/>
                    <a:lstStyle/>
                    <a:p>
                      <a:r>
                        <a:rPr lang="en-IN" b="1" dirty="0"/>
                        <a:t>Target</a:t>
                      </a:r>
                    </a:p>
                  </a:txBody>
                  <a:tcPr anchor="ctr"/>
                </a:tc>
                <a:tc>
                  <a:txBody>
                    <a:bodyPr/>
                    <a:lstStyle/>
                    <a:p>
                      <a:r>
                        <a:rPr lang="en-IN" dirty="0" err="1"/>
                        <a:t>Selling_Price</a:t>
                      </a:r>
                      <a:endParaRPr lang="en-IN" dirty="0"/>
                    </a:p>
                  </a:txBody>
                  <a:tcPr anchor="ctr"/>
                </a:tc>
                <a:tc>
                  <a:txBody>
                    <a:bodyPr/>
                    <a:lstStyle/>
                    <a:p>
                      <a:r>
                        <a:rPr lang="en-IN"/>
                        <a:t>Selling_Price</a:t>
                      </a:r>
                    </a:p>
                  </a:txBody>
                  <a:tcPr anchor="ctr"/>
                </a:tc>
                <a:extLst>
                  <a:ext uri="{0D108BD9-81ED-4DB2-BD59-A6C34878D82A}">
                    <a16:rowId xmlns:a16="http://schemas.microsoft.com/office/drawing/2014/main" val="402515579"/>
                  </a:ext>
                </a:extLst>
              </a:tr>
              <a:tr h="379337">
                <a:tc>
                  <a:txBody>
                    <a:bodyPr/>
                    <a:lstStyle/>
                    <a:p>
                      <a:r>
                        <a:rPr lang="en-IN" b="1" dirty="0"/>
                        <a:t>Preprocessing Needed</a:t>
                      </a:r>
                    </a:p>
                  </a:txBody>
                  <a:tcPr anchor="ctr"/>
                </a:tc>
                <a:tc>
                  <a:txBody>
                    <a:bodyPr/>
                    <a:lstStyle/>
                    <a:p>
                      <a:r>
                        <a:rPr lang="en-IN"/>
                        <a:t>Low</a:t>
                      </a:r>
                    </a:p>
                  </a:txBody>
                  <a:tcPr anchor="ctr"/>
                </a:tc>
                <a:tc>
                  <a:txBody>
                    <a:bodyPr/>
                    <a:lstStyle/>
                    <a:p>
                      <a:r>
                        <a:rPr lang="en-IN" dirty="0"/>
                        <a:t>High</a:t>
                      </a:r>
                    </a:p>
                  </a:txBody>
                  <a:tcPr anchor="ctr"/>
                </a:tc>
                <a:extLst>
                  <a:ext uri="{0D108BD9-81ED-4DB2-BD59-A6C34878D82A}">
                    <a16:rowId xmlns:a16="http://schemas.microsoft.com/office/drawing/2014/main" val="1819672562"/>
                  </a:ext>
                </a:extLst>
              </a:tr>
            </a:tbl>
          </a:graphicData>
        </a:graphic>
      </p:graphicFrame>
      <p:sp>
        <p:nvSpPr>
          <p:cNvPr id="6" name="TextBox 5">
            <a:extLst>
              <a:ext uri="{FF2B5EF4-FFF2-40B4-BE49-F238E27FC236}">
                <a16:creationId xmlns:a16="http://schemas.microsoft.com/office/drawing/2014/main" id="{828BAD3B-4797-BDEF-7A78-584B9CD693E8}"/>
              </a:ext>
            </a:extLst>
          </p:cNvPr>
          <p:cNvSpPr txBox="1"/>
          <p:nvPr/>
        </p:nvSpPr>
        <p:spPr>
          <a:xfrm>
            <a:off x="589548" y="4756485"/>
            <a:ext cx="6452935" cy="738664"/>
          </a:xfrm>
          <a:prstGeom prst="rect">
            <a:avLst/>
          </a:prstGeom>
          <a:noFill/>
        </p:spPr>
        <p:txBody>
          <a:bodyPr wrap="square" rtlCol="0">
            <a:spAutoFit/>
          </a:bodyPr>
          <a:lstStyle/>
          <a:p>
            <a:r>
              <a:rPr lang="en-US" sz="1400" b="1" dirty="0">
                <a:highlight>
                  <a:srgbClr val="FFFF00"/>
                </a:highlight>
              </a:rPr>
              <a:t>Combined Power: </a:t>
            </a:r>
            <a:r>
              <a:rPr lang="en-US" sz="1400" dirty="0" err="1">
                <a:highlight>
                  <a:srgbClr val="FFFF00"/>
                </a:highlight>
              </a:rPr>
              <a:t>CarDekho</a:t>
            </a:r>
            <a:r>
              <a:rPr lang="en-US" sz="1400" dirty="0">
                <a:highlight>
                  <a:srgbClr val="FFFF00"/>
                </a:highlight>
              </a:rPr>
              <a:t> → Easier to model, good for baseline.</a:t>
            </a:r>
          </a:p>
          <a:p>
            <a:r>
              <a:rPr lang="en-US" sz="1400" dirty="0">
                <a:highlight>
                  <a:srgbClr val="FFFF00"/>
                </a:highlight>
              </a:rPr>
              <a:t>Car details v3 → Richer insights, real-world scale.</a:t>
            </a:r>
          </a:p>
          <a:p>
            <a:r>
              <a:rPr lang="en-US" sz="1400" dirty="0">
                <a:highlight>
                  <a:srgbClr val="FFFF00"/>
                </a:highlight>
              </a:rPr>
              <a:t>Used </a:t>
            </a:r>
            <a:r>
              <a:rPr lang="en-US" sz="1400" b="1" dirty="0">
                <a:highlight>
                  <a:srgbClr val="FFFF00"/>
                </a:highlight>
              </a:rPr>
              <a:t>both datasets</a:t>
            </a:r>
            <a:r>
              <a:rPr lang="en-US" sz="1400" dirty="0">
                <a:highlight>
                  <a:srgbClr val="FFFF00"/>
                </a:highlight>
              </a:rPr>
              <a:t> to ensure diversity + scale.</a:t>
            </a:r>
          </a:p>
        </p:txBody>
      </p:sp>
    </p:spTree>
    <p:extLst>
      <p:ext uri="{BB962C8B-B14F-4D97-AF65-F5344CB8AC3E}">
        <p14:creationId xmlns:p14="http://schemas.microsoft.com/office/powerpoint/2010/main" val="387568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A4954-B67D-727C-1AAE-D40C7091BF0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B55E2E5-DB9B-DAC2-227B-92D7D1D29284}"/>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6</a:t>
            </a:fld>
            <a:endParaRPr lang="en-US" dirty="0"/>
          </a:p>
        </p:txBody>
      </p:sp>
      <p:pic>
        <p:nvPicPr>
          <p:cNvPr id="2" name="Picture 1">
            <a:extLst>
              <a:ext uri="{FF2B5EF4-FFF2-40B4-BE49-F238E27FC236}">
                <a16:creationId xmlns:a16="http://schemas.microsoft.com/office/drawing/2014/main" id="{A9CC599C-0E52-CD0F-81B4-6CF782A1DC4D}"/>
              </a:ext>
            </a:extLst>
          </p:cNvPr>
          <p:cNvPicPr>
            <a:picLocks noChangeAspect="1"/>
          </p:cNvPicPr>
          <p:nvPr/>
        </p:nvPicPr>
        <p:blipFill>
          <a:blip r:embed="rId3"/>
          <a:stretch>
            <a:fillRect/>
          </a:stretch>
        </p:blipFill>
        <p:spPr>
          <a:xfrm>
            <a:off x="0" y="5613400"/>
            <a:ext cx="12192000" cy="1244600"/>
          </a:xfrm>
          <a:prstGeom prst="rect">
            <a:avLst/>
          </a:prstGeom>
        </p:spPr>
      </p:pic>
      <p:sp>
        <p:nvSpPr>
          <p:cNvPr id="5" name="Rectangle 2">
            <a:extLst>
              <a:ext uri="{FF2B5EF4-FFF2-40B4-BE49-F238E27FC236}">
                <a16:creationId xmlns:a16="http://schemas.microsoft.com/office/drawing/2014/main" id="{199D7877-DB7D-A848-F655-2AA2DBF7B3B7}"/>
              </a:ext>
            </a:extLst>
          </p:cNvPr>
          <p:cNvSpPr>
            <a:spLocks noGrp="1" noChangeArrowheads="1"/>
          </p:cNvSpPr>
          <p:nvPr>
            <p:ph sz="quarter" idx="11"/>
          </p:nvPr>
        </p:nvSpPr>
        <p:spPr bwMode="auto">
          <a:xfrm>
            <a:off x="409688" y="1351160"/>
            <a:ext cx="6704986" cy="4028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1400" dirty="0"/>
              <a:t>EDA helped us understand variable distributions, detect outliers, and identify relationships between features and the target variable.</a:t>
            </a:r>
          </a:p>
          <a:p>
            <a:pPr>
              <a:lnSpc>
                <a:spcPct val="150000"/>
              </a:lnSpc>
            </a:pPr>
            <a:endParaRPr lang="en-US" sz="1600" dirty="0"/>
          </a:p>
          <a:p>
            <a:pPr>
              <a:lnSpc>
                <a:spcPct val="150000"/>
              </a:lnSpc>
            </a:pPr>
            <a:r>
              <a:rPr lang="en-US" sz="1600" b="1" dirty="0"/>
              <a:t>Findings:</a:t>
            </a:r>
          </a:p>
          <a:p>
            <a:pPr>
              <a:lnSpc>
                <a:spcPct val="150000"/>
              </a:lnSpc>
            </a:pPr>
            <a:endParaRPr lang="en-US" sz="1400" dirty="0"/>
          </a:p>
          <a:p>
            <a:pPr>
              <a:lnSpc>
                <a:spcPct val="150000"/>
              </a:lnSpc>
            </a:pPr>
            <a:r>
              <a:rPr lang="en-US" sz="1400" dirty="0"/>
              <a:t>Most cars are petrol-based and manual transmission.</a:t>
            </a:r>
          </a:p>
          <a:p>
            <a:pPr>
              <a:lnSpc>
                <a:spcPct val="150000"/>
              </a:lnSpc>
            </a:pPr>
            <a:r>
              <a:rPr lang="en-US" sz="1400" dirty="0"/>
              <a:t>Cars sold by individuals tend to have lower prices than those sold by dealers.</a:t>
            </a:r>
          </a:p>
          <a:p>
            <a:pPr>
              <a:lnSpc>
                <a:spcPct val="150000"/>
              </a:lnSpc>
            </a:pPr>
            <a:r>
              <a:rPr lang="en-US" sz="1400" dirty="0" err="1"/>
              <a:t>Present_Price</a:t>
            </a:r>
            <a:r>
              <a:rPr lang="en-US" sz="1400" dirty="0"/>
              <a:t> and </a:t>
            </a:r>
            <a:r>
              <a:rPr lang="en-US" sz="1400" dirty="0" err="1"/>
              <a:t>Car_Age</a:t>
            </a:r>
            <a:r>
              <a:rPr lang="en-US" sz="1400" dirty="0"/>
              <a:t> are the strongest predictors of resale value.</a:t>
            </a:r>
          </a:p>
          <a:p>
            <a:pPr>
              <a:lnSpc>
                <a:spcPct val="150000"/>
              </a:lnSpc>
            </a:pPr>
            <a:r>
              <a:rPr lang="en-US" sz="1400" dirty="0"/>
              <a:t>Higher Engine CC and Power ratings typically command higher resale prices.</a:t>
            </a:r>
          </a:p>
          <a:p>
            <a:pPr>
              <a:lnSpc>
                <a:spcPct val="150000"/>
              </a:lnSpc>
            </a:pPr>
            <a:r>
              <a:rPr lang="en-US" sz="1400" dirty="0"/>
              <a:t>Outliers in pricing and power were capped or removed to reduce distortion.</a:t>
            </a:r>
          </a:p>
          <a:p>
            <a:pPr>
              <a:lnSpc>
                <a:spcPct val="150000"/>
              </a:lnSpc>
            </a:pPr>
            <a:r>
              <a:rPr lang="en-US" sz="1400" dirty="0"/>
              <a:t>We used histograms, bar plots, boxplots, scatterplots, and correlation heatmaps to support our findings.</a:t>
            </a:r>
          </a:p>
        </p:txBody>
      </p:sp>
      <p:sp>
        <p:nvSpPr>
          <p:cNvPr id="6" name="Title 1">
            <a:extLst>
              <a:ext uri="{FF2B5EF4-FFF2-40B4-BE49-F238E27FC236}">
                <a16:creationId xmlns:a16="http://schemas.microsoft.com/office/drawing/2014/main" id="{1ECC9620-3DBF-F9FF-AB06-887ACCF1F3B6}"/>
              </a:ext>
            </a:extLst>
          </p:cNvPr>
          <p:cNvSpPr>
            <a:spLocks noGrp="1"/>
          </p:cNvSpPr>
          <p:nvPr>
            <p:ph type="title"/>
          </p:nvPr>
        </p:nvSpPr>
        <p:spPr>
          <a:xfrm>
            <a:off x="409688" y="245752"/>
            <a:ext cx="8638060" cy="1050758"/>
          </a:xfrm>
        </p:spPr>
        <p:txBody>
          <a:bodyPr>
            <a:normAutofit/>
          </a:bodyPr>
          <a:lstStyle/>
          <a:p>
            <a:r>
              <a:rPr lang="en-IN" sz="3200" b="1" dirty="0"/>
              <a:t>Exploratory Data Analysis (EDA)</a:t>
            </a:r>
          </a:p>
        </p:txBody>
      </p:sp>
      <p:pic>
        <p:nvPicPr>
          <p:cNvPr id="4" name="Graphic 3" descr="Assorted circles">
            <a:extLst>
              <a:ext uri="{FF2B5EF4-FFF2-40B4-BE49-F238E27FC236}">
                <a16:creationId xmlns:a16="http://schemas.microsoft.com/office/drawing/2014/main" id="{70FD1DDC-1DBF-A3B9-4399-DF68F4A658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05600" y="669777"/>
            <a:ext cx="4572000" cy="4572000"/>
          </a:xfrm>
          <a:prstGeom prst="rect">
            <a:avLst/>
          </a:prstGeom>
        </p:spPr>
      </p:pic>
    </p:spTree>
    <p:extLst>
      <p:ext uri="{BB962C8B-B14F-4D97-AF65-F5344CB8AC3E}">
        <p14:creationId xmlns:p14="http://schemas.microsoft.com/office/powerpoint/2010/main" val="4088751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39F14FA9-EC9C-1FF3-F6B1-9396A9855CD2}"/>
              </a:ext>
            </a:extLst>
          </p:cNvPr>
          <p:cNvSpPr>
            <a:spLocks noGrp="1"/>
          </p:cNvSpPr>
          <p:nvPr>
            <p:ph type="title"/>
          </p:nvPr>
        </p:nvSpPr>
        <p:spPr>
          <a:xfrm>
            <a:off x="929640" y="485113"/>
            <a:ext cx="10515600" cy="1531525"/>
          </a:xfrm>
        </p:spPr>
        <p:txBody>
          <a:bodyPr/>
          <a:lstStyle/>
          <a:p>
            <a:r>
              <a:rPr lang="en-US" dirty="0"/>
              <a:t>Distribution of Car Resale Prices</a:t>
            </a:r>
          </a:p>
        </p:txBody>
      </p:sp>
      <p:pic>
        <p:nvPicPr>
          <p:cNvPr id="9" name="Picture 8">
            <a:extLst>
              <a:ext uri="{FF2B5EF4-FFF2-40B4-BE49-F238E27FC236}">
                <a16:creationId xmlns:a16="http://schemas.microsoft.com/office/drawing/2014/main" id="{1A5AF05A-5E8F-67BE-CA67-B9E592D5A8CA}"/>
              </a:ext>
            </a:extLst>
          </p:cNvPr>
          <p:cNvPicPr>
            <a:picLocks noChangeAspect="1"/>
          </p:cNvPicPr>
          <p:nvPr/>
        </p:nvPicPr>
        <p:blipFill>
          <a:blip r:embed="rId3"/>
          <a:srcRect l="1066" t="-1088" r="3209" b="1091"/>
          <a:stretch>
            <a:fillRect/>
          </a:stretch>
        </p:blipFill>
        <p:spPr>
          <a:xfrm>
            <a:off x="584337" y="2359417"/>
            <a:ext cx="5318759" cy="3500438"/>
          </a:xfrm>
          <a:prstGeom prst="rect">
            <a:avLst/>
          </a:prstGeom>
          <a:noFill/>
        </p:spPr>
      </p:pic>
      <p:pic>
        <p:nvPicPr>
          <p:cNvPr id="7" name="Picture 6">
            <a:extLst>
              <a:ext uri="{FF2B5EF4-FFF2-40B4-BE49-F238E27FC236}">
                <a16:creationId xmlns:a16="http://schemas.microsoft.com/office/drawing/2014/main" id="{8BB84F42-67CC-3451-8584-AA69C53C34DE}"/>
              </a:ext>
            </a:extLst>
          </p:cNvPr>
          <p:cNvPicPr>
            <a:picLocks noChangeAspect="1"/>
          </p:cNvPicPr>
          <p:nvPr/>
        </p:nvPicPr>
        <p:blipFill>
          <a:blip r:embed="rId4"/>
          <a:srcRect t="-10526" r="2" b="-3193"/>
          <a:stretch>
            <a:fillRect/>
          </a:stretch>
        </p:blipFill>
        <p:spPr>
          <a:xfrm>
            <a:off x="5903096" y="1908540"/>
            <a:ext cx="5845039" cy="4212712"/>
          </a:xfrm>
          <a:prstGeom prst="rect">
            <a:avLst/>
          </a:prstGeom>
          <a:noFill/>
        </p:spPr>
      </p:pic>
      <p:sp>
        <p:nvSpPr>
          <p:cNvPr id="5" name="Slide Number Placeholder 4">
            <a:extLst>
              <a:ext uri="{FF2B5EF4-FFF2-40B4-BE49-F238E27FC236}">
                <a16:creationId xmlns:a16="http://schemas.microsoft.com/office/drawing/2014/main" id="{978A812C-C1F9-F47F-7BA7-C9BF7005ADE8}"/>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7</a:t>
            </a:fld>
            <a:endParaRPr lang="en-US"/>
          </a:p>
        </p:txBody>
      </p:sp>
    </p:spTree>
    <p:extLst>
      <p:ext uri="{BB962C8B-B14F-4D97-AF65-F5344CB8AC3E}">
        <p14:creationId xmlns:p14="http://schemas.microsoft.com/office/powerpoint/2010/main" val="695252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8</a:t>
            </a:fld>
            <a:endParaRPr lang="en-US" dirty="0"/>
          </a:p>
        </p:txBody>
      </p:sp>
      <p:pic>
        <p:nvPicPr>
          <p:cNvPr id="2" name="Picture 1">
            <a:extLst>
              <a:ext uri="{FF2B5EF4-FFF2-40B4-BE49-F238E27FC236}">
                <a16:creationId xmlns:a16="http://schemas.microsoft.com/office/drawing/2014/main" id="{9F58DC26-89BF-F919-FDE3-674A7F7DDADC}"/>
              </a:ext>
            </a:extLst>
          </p:cNvPr>
          <p:cNvPicPr>
            <a:picLocks noChangeAspect="1"/>
          </p:cNvPicPr>
          <p:nvPr/>
        </p:nvPicPr>
        <p:blipFill>
          <a:blip r:embed="rId3"/>
          <a:stretch>
            <a:fillRect/>
          </a:stretch>
        </p:blipFill>
        <p:spPr>
          <a:xfrm>
            <a:off x="0" y="5613400"/>
            <a:ext cx="12192000" cy="1244600"/>
          </a:xfrm>
          <a:prstGeom prst="rect">
            <a:avLst/>
          </a:prstGeom>
        </p:spPr>
      </p:pic>
      <p:sp>
        <p:nvSpPr>
          <p:cNvPr id="5" name="Rectangle 2">
            <a:extLst>
              <a:ext uri="{FF2B5EF4-FFF2-40B4-BE49-F238E27FC236}">
                <a16:creationId xmlns:a16="http://schemas.microsoft.com/office/drawing/2014/main" id="{236FF2E5-F1E1-1B25-E655-31939B5BA982}"/>
              </a:ext>
            </a:extLst>
          </p:cNvPr>
          <p:cNvSpPr>
            <a:spLocks noGrp="1" noChangeArrowheads="1"/>
          </p:cNvSpPr>
          <p:nvPr>
            <p:ph sz="quarter" idx="11"/>
          </p:nvPr>
        </p:nvSpPr>
        <p:spPr bwMode="auto">
          <a:xfrm>
            <a:off x="409688" y="1351159"/>
            <a:ext cx="7402262" cy="4028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rPr>
              <a:t>Steps Taken:</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 Created </a:t>
            </a:r>
            <a:r>
              <a:rPr kumimoji="0" lang="en-US" altLang="en-US" sz="1400" b="0" i="0" u="none" strike="noStrike" cap="none" normalizeH="0" baseline="0" dirty="0" err="1">
                <a:ln>
                  <a:noFill/>
                </a:ln>
                <a:solidFill>
                  <a:schemeClr val="tx1"/>
                </a:solidFill>
                <a:effectLst/>
              </a:rPr>
              <a:t>Car_Age</a:t>
            </a:r>
            <a:r>
              <a:rPr kumimoji="0" lang="en-US" altLang="en-US" sz="1400" b="0" i="0" u="none" strike="noStrike" cap="none" normalizeH="0" baseline="0" dirty="0">
                <a:ln>
                  <a:noFill/>
                </a:ln>
                <a:solidFill>
                  <a:schemeClr val="tx1"/>
                </a:solidFill>
                <a:effectLst/>
              </a:rPr>
              <a:t> = 2020 - Year to replace Year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 Converted Mileage, Engine, Power from text (e.g., "18.9 kmpl") to float</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400" dirty="0">
                <a:solidFill>
                  <a:schemeClr val="tx1"/>
                </a:solidFill>
              </a:rPr>
              <a:t> </a:t>
            </a:r>
            <a:r>
              <a:rPr kumimoji="0" lang="en-US" altLang="en-US" sz="1400" b="0" i="0" u="none" strike="noStrike" cap="none" normalizeH="0" baseline="0" dirty="0">
                <a:ln>
                  <a:noFill/>
                </a:ln>
                <a:solidFill>
                  <a:schemeClr val="tx1"/>
                </a:solidFill>
                <a:effectLst/>
              </a:rPr>
              <a:t>Handled missing values using </a:t>
            </a:r>
            <a:r>
              <a:rPr kumimoji="0" lang="en-US" altLang="en-US" sz="1400" b="1" i="0" u="none" strike="noStrike" cap="none" normalizeH="0" baseline="0" dirty="0">
                <a:ln>
                  <a:noFill/>
                </a:ln>
                <a:solidFill>
                  <a:schemeClr val="tx1"/>
                </a:solidFill>
                <a:effectLst/>
              </a:rPr>
              <a:t>median imputation</a:t>
            </a:r>
            <a:r>
              <a:rPr kumimoji="0" lang="en-US" altLang="en-US" sz="1400" b="0" i="0" u="none" strike="noStrike" cap="none" normalizeH="0" baseline="0" dirty="0">
                <a:ln>
                  <a:noFill/>
                </a:ln>
                <a:solidFill>
                  <a:schemeClr val="tx1"/>
                </a:solidFill>
                <a:effectLst/>
              </a:rPr>
              <a:t> (especially for power/mileage)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 One-hot encoded categorical features (</a:t>
            </a:r>
            <a:r>
              <a:rPr kumimoji="0" lang="en-US" altLang="en-US" sz="1400" b="0" i="0" u="none" strike="noStrike" cap="none" normalizeH="0" baseline="0" dirty="0" err="1">
                <a:ln>
                  <a:noFill/>
                </a:ln>
                <a:solidFill>
                  <a:schemeClr val="tx1"/>
                </a:solidFill>
                <a:effectLst/>
              </a:rPr>
              <a:t>Fuel_Type</a:t>
            </a:r>
            <a:r>
              <a:rPr kumimoji="0" lang="en-US" altLang="en-US" sz="1400" b="0" i="0" u="none" strike="noStrike" cap="none" normalizeH="0" baseline="0" dirty="0">
                <a:ln>
                  <a:noFill/>
                </a:ln>
                <a:solidFill>
                  <a:schemeClr val="tx1"/>
                </a:solidFill>
                <a:effectLst/>
              </a:rPr>
              <a:t>, Transmission, </a:t>
            </a:r>
            <a:r>
              <a:rPr kumimoji="0" lang="en-US" altLang="en-US" sz="1400" b="0" i="0" u="none" strike="noStrike" cap="none" normalizeH="0" baseline="0" dirty="0" err="1">
                <a:ln>
                  <a:noFill/>
                </a:ln>
                <a:solidFill>
                  <a:schemeClr val="tx1"/>
                </a:solidFill>
                <a:effectLst/>
              </a:rPr>
              <a:t>Seller_Type</a:t>
            </a:r>
            <a:r>
              <a:rPr kumimoji="0" lang="en-US" altLang="en-US"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 Consolidated rare Owner categories for better model generalization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 Applied </a:t>
            </a:r>
            <a:r>
              <a:rPr kumimoji="0" lang="en-US" altLang="en-US" sz="1400" b="1" i="0" u="none" strike="noStrike" cap="none" normalizeH="0" baseline="0" dirty="0">
                <a:ln>
                  <a:noFill/>
                </a:ln>
                <a:solidFill>
                  <a:schemeClr val="tx1"/>
                </a:solidFill>
                <a:effectLst/>
              </a:rPr>
              <a:t>log transformation</a:t>
            </a:r>
            <a:r>
              <a:rPr kumimoji="0" lang="en-US" altLang="en-US" sz="1400" b="0" i="0" u="none" strike="noStrike" cap="none" normalizeH="0" baseline="0" dirty="0">
                <a:ln>
                  <a:noFill/>
                </a:ln>
                <a:solidFill>
                  <a:schemeClr val="tx1"/>
                </a:solidFill>
                <a:effectLst/>
              </a:rPr>
              <a:t> to target (</a:t>
            </a:r>
            <a:r>
              <a:rPr kumimoji="0" lang="en-US" altLang="en-US" sz="1400" b="0" i="0" u="none" strike="noStrike" cap="none" normalizeH="0" baseline="0" dirty="0" err="1">
                <a:ln>
                  <a:noFill/>
                </a:ln>
                <a:solidFill>
                  <a:schemeClr val="tx1"/>
                </a:solidFill>
                <a:effectLst/>
              </a:rPr>
              <a:t>Selling_Price</a:t>
            </a:r>
            <a:r>
              <a:rPr kumimoji="0" lang="en-US" altLang="en-US" sz="1400" b="0" i="0" u="none" strike="noStrike" cap="none" normalizeH="0" baseline="0" dirty="0">
                <a:ln>
                  <a:noFill/>
                </a:ln>
                <a:solidFill>
                  <a:schemeClr val="tx1"/>
                </a:solidFill>
                <a:effectLst/>
              </a:rPr>
              <a:t>) to reduce skew and improve model fit</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rPr>
              <a:t>Outcome:</a:t>
            </a:r>
          </a:p>
          <a:p>
            <a:pPr marL="0" marR="0" lvl="0" indent="0" algn="l" defTabSz="914400" rtl="0" eaLnBrk="0" fontAlgn="base" latinLnBrk="0" hangingPunct="0">
              <a:lnSpc>
                <a:spcPct val="15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rPr>
            </a:br>
            <a:r>
              <a:rPr kumimoji="0" lang="en-US" altLang="en-US" sz="1400" b="0" i="0" u="none" strike="noStrike" cap="none" normalizeH="0" baseline="0" dirty="0">
                <a:ln>
                  <a:noFill/>
                </a:ln>
                <a:solidFill>
                  <a:schemeClr val="tx1"/>
                </a:solidFill>
                <a:effectLst/>
              </a:rPr>
              <a:t>A clean, consistent, and machine-learning-ready dataset across both sources.</a:t>
            </a:r>
          </a:p>
        </p:txBody>
      </p:sp>
      <p:sp>
        <p:nvSpPr>
          <p:cNvPr id="6" name="Title 1">
            <a:extLst>
              <a:ext uri="{FF2B5EF4-FFF2-40B4-BE49-F238E27FC236}">
                <a16:creationId xmlns:a16="http://schemas.microsoft.com/office/drawing/2014/main" id="{2EFA270A-D170-F53D-10E1-DAD4342DDAE2}"/>
              </a:ext>
            </a:extLst>
          </p:cNvPr>
          <p:cNvSpPr>
            <a:spLocks noGrp="1"/>
          </p:cNvSpPr>
          <p:nvPr>
            <p:ph type="title"/>
          </p:nvPr>
        </p:nvSpPr>
        <p:spPr>
          <a:xfrm>
            <a:off x="409688" y="245752"/>
            <a:ext cx="8638060" cy="1050758"/>
          </a:xfrm>
        </p:spPr>
        <p:txBody>
          <a:bodyPr>
            <a:normAutofit/>
          </a:bodyPr>
          <a:lstStyle/>
          <a:p>
            <a:r>
              <a:rPr lang="en-IN" sz="3200" dirty="0"/>
              <a:t>Data Cleaning &amp; Feature Engineering</a:t>
            </a:r>
          </a:p>
        </p:txBody>
      </p:sp>
      <p:pic>
        <p:nvPicPr>
          <p:cNvPr id="7" name="Picture 6">
            <a:extLst>
              <a:ext uri="{FF2B5EF4-FFF2-40B4-BE49-F238E27FC236}">
                <a16:creationId xmlns:a16="http://schemas.microsoft.com/office/drawing/2014/main" id="{3B3E2EB8-B3FD-3547-144B-5D4157B3C12E}"/>
              </a:ext>
            </a:extLst>
          </p:cNvPr>
          <p:cNvPicPr>
            <a:picLocks noChangeAspect="1"/>
          </p:cNvPicPr>
          <p:nvPr/>
        </p:nvPicPr>
        <p:blipFill>
          <a:blip r:embed="rId4"/>
          <a:stretch>
            <a:fillRect/>
          </a:stretch>
        </p:blipFill>
        <p:spPr>
          <a:xfrm>
            <a:off x="6723231" y="1397325"/>
            <a:ext cx="4377281" cy="3211813"/>
          </a:xfrm>
          <a:prstGeom prst="rect">
            <a:avLst/>
          </a:prstGeom>
        </p:spPr>
      </p:pic>
    </p:spTree>
    <p:extLst>
      <p:ext uri="{BB962C8B-B14F-4D97-AF65-F5344CB8AC3E}">
        <p14:creationId xmlns:p14="http://schemas.microsoft.com/office/powerpoint/2010/main" val="494313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9AC42B-EBF9-E82A-2FD4-25F5D4183911}"/>
              </a:ext>
            </a:extLst>
          </p:cNvPr>
          <p:cNvPicPr>
            <a:picLocks noChangeAspect="1"/>
          </p:cNvPicPr>
          <p:nvPr/>
        </p:nvPicPr>
        <p:blipFill>
          <a:blip r:embed="rId3"/>
          <a:stretch>
            <a:fillRect/>
          </a:stretch>
        </p:blipFill>
        <p:spPr>
          <a:xfrm>
            <a:off x="5342927" y="1463028"/>
            <a:ext cx="6311911" cy="4986410"/>
          </a:xfrm>
          <a:prstGeom prst="rect">
            <a:avLst/>
          </a:prstGeom>
          <a:noFill/>
        </p:spPr>
      </p:pic>
      <p:sp>
        <p:nvSpPr>
          <p:cNvPr id="6" name="Title 5">
            <a:extLst>
              <a:ext uri="{FF2B5EF4-FFF2-40B4-BE49-F238E27FC236}">
                <a16:creationId xmlns:a16="http://schemas.microsoft.com/office/drawing/2014/main" id="{20F73A50-8463-0F12-409F-532987C6A7DA}"/>
              </a:ext>
            </a:extLst>
          </p:cNvPr>
          <p:cNvSpPr>
            <a:spLocks noGrp="1"/>
          </p:cNvSpPr>
          <p:nvPr>
            <p:ph type="title"/>
          </p:nvPr>
        </p:nvSpPr>
        <p:spPr>
          <a:xfrm>
            <a:off x="574082" y="793789"/>
            <a:ext cx="7924801" cy="779172"/>
          </a:xfrm>
        </p:spPr>
        <p:txBody>
          <a:bodyPr>
            <a:normAutofit fontScale="90000"/>
          </a:bodyPr>
          <a:lstStyle/>
          <a:p>
            <a:r>
              <a:rPr lang="en-US" b="1" dirty="0"/>
              <a:t>Correlation Heatmap of Numerical Features</a:t>
            </a:r>
            <a:endParaRPr lang="en-IN" dirty="0"/>
          </a:p>
        </p:txBody>
      </p:sp>
      <p:sp>
        <p:nvSpPr>
          <p:cNvPr id="5" name="Slide Number Placeholder 4" hidden="1">
            <a:extLst>
              <a:ext uri="{FF2B5EF4-FFF2-40B4-BE49-F238E27FC236}">
                <a16:creationId xmlns:a16="http://schemas.microsoft.com/office/drawing/2014/main" id="{ABE5094B-1402-17CC-F544-36AB86DA085C}"/>
              </a:ext>
            </a:extLst>
          </p:cNvPr>
          <p:cNvSpPr>
            <a:spLocks noGrp="1"/>
          </p:cNvSpPr>
          <p:nvPr>
            <p:ph type="sldNum" sz="quarter" idx="4"/>
          </p:nvPr>
        </p:nvSpPr>
        <p:spPr/>
        <p:txBody>
          <a:bodyPr/>
          <a:lstStyle/>
          <a:p>
            <a:pPr>
              <a:spcAft>
                <a:spcPts val="600"/>
              </a:spcAft>
            </a:pPr>
            <a:fld id="{B5CEABB6-07DC-46E8-9B57-56EC44A396E5}" type="slidenum">
              <a:rPr lang="en-US" smtClean="0"/>
              <a:pPr>
                <a:spcAft>
                  <a:spcPts val="600"/>
                </a:spcAft>
              </a:pPr>
              <a:t>9</a:t>
            </a:fld>
            <a:endParaRPr lang="en-US"/>
          </a:p>
        </p:txBody>
      </p:sp>
      <p:sp>
        <p:nvSpPr>
          <p:cNvPr id="10" name="Rectangle 2">
            <a:extLst>
              <a:ext uri="{FF2B5EF4-FFF2-40B4-BE49-F238E27FC236}">
                <a16:creationId xmlns:a16="http://schemas.microsoft.com/office/drawing/2014/main" id="{6B305F8D-2C48-7194-EC6A-5BF7FEC1EBB6}"/>
              </a:ext>
            </a:extLst>
          </p:cNvPr>
          <p:cNvSpPr>
            <a:spLocks noGrp="1" noChangeArrowheads="1"/>
          </p:cNvSpPr>
          <p:nvPr>
            <p:ph sz="quarter" idx="11"/>
          </p:nvPr>
        </p:nvSpPr>
        <p:spPr bwMode="auto">
          <a:xfrm>
            <a:off x="652227" y="1911771"/>
            <a:ext cx="4554773" cy="3518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500" b="1" dirty="0"/>
              <a:t>Owner count </a:t>
            </a:r>
            <a:r>
              <a:rPr lang="en-US" altLang="en-US" sz="1500" dirty="0"/>
              <a:t>shows a strong negative correlation (-0.51) with selling price.</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500" b="1" dirty="0"/>
              <a:t>Newer cars </a:t>
            </a:r>
            <a:r>
              <a:rPr lang="en-US" altLang="en-US" sz="1500" dirty="0"/>
              <a:t>(higher year, lower age) have significantly higher resale value.</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500" b="1" dirty="0"/>
              <a:t>Powerful engines </a:t>
            </a:r>
            <a:r>
              <a:rPr lang="en-US" altLang="en-US" sz="1500" dirty="0"/>
              <a:t>(</a:t>
            </a:r>
            <a:r>
              <a:rPr lang="en-US" altLang="en-US" sz="1500" dirty="0" err="1"/>
              <a:t>max_power</a:t>
            </a:r>
            <a:r>
              <a:rPr lang="en-US" altLang="en-US" sz="1500" dirty="0"/>
              <a:t>, engine size) moderately boost resale value.</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500" b="1" dirty="0"/>
              <a:t>Mileage and km driven </a:t>
            </a:r>
            <a:r>
              <a:rPr lang="en-US" altLang="en-US" sz="1500" dirty="0"/>
              <a:t>show weak correlations, likely non-linear impact.</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500" dirty="0"/>
              <a:t>Adding </a:t>
            </a:r>
            <a:r>
              <a:rPr lang="en-US" altLang="en-US" sz="1500" b="1" dirty="0"/>
              <a:t>owner info </a:t>
            </a:r>
            <a:r>
              <a:rPr lang="en-US" altLang="en-US" sz="1500" dirty="0"/>
              <a:t>improves model understanding of resale variations.</a:t>
            </a:r>
          </a:p>
        </p:txBody>
      </p:sp>
    </p:spTree>
    <p:extLst>
      <p:ext uri="{BB962C8B-B14F-4D97-AF65-F5344CB8AC3E}">
        <p14:creationId xmlns:p14="http://schemas.microsoft.com/office/powerpoint/2010/main" val="3820698793"/>
      </p:ext>
    </p:extLst>
  </p:cSld>
  <p:clrMapOvr>
    <a:masterClrMapping/>
  </p:clrMapOvr>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22518_win32_SD_v11" id="{6E195932-91F4-4861-8538-848409B20D97}" vid="{F5C82CE7-F5AC-4E30-975C-FD228ED220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7CDA33-9251-49D0-A51A-7888AA3E0635}">
  <ds:schemaRefs>
    <ds:schemaRef ds:uri="http://schemas.microsoft.com/office/2006/metadata/properties"/>
    <ds:schemaRef ds:uri="http://purl.org/dc/terms/"/>
    <ds:schemaRef ds:uri="http://schemas.openxmlformats.org/package/2006/metadata/core-properties"/>
    <ds:schemaRef ds:uri="http://purl.org/dc/elements/1.1/"/>
    <ds:schemaRef ds:uri="http://schemas.microsoft.com/office/2006/documentManagement/types"/>
    <ds:schemaRef ds:uri="http://schemas.microsoft.com/sharepoint/v3"/>
    <ds:schemaRef ds:uri="http://purl.org/dc/dcmitype/"/>
    <ds:schemaRef ds:uri="16c05727-aa75-4e4a-9b5f-8a80a1165891"/>
    <ds:schemaRef ds:uri="71af3243-3dd4-4a8d-8c0d-dd76da1f02a5"/>
    <ds:schemaRef ds:uri="http://www.w3.org/XML/1998/namespace"/>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3F796806-D3A7-49C6-9335-B8A0B9307F8E}">
  <ds:schemaRefs>
    <ds:schemaRef ds:uri="http://schemas.microsoft.com/sharepoint/v3/contenttype/forms"/>
  </ds:schemaRefs>
</ds:datastoreItem>
</file>

<file path=customXml/itemProps3.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2084</TotalTime>
  <Words>2630</Words>
  <Application>Microsoft Office PowerPoint</Application>
  <PresentationFormat>Widescreen</PresentationFormat>
  <Paragraphs>321</Paragraphs>
  <Slides>21</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Bodoni MT</vt:lpstr>
      <vt:lpstr>Calibri</vt:lpstr>
      <vt:lpstr>Source Sans Pro Light</vt:lpstr>
      <vt:lpstr>Custom</vt:lpstr>
      <vt:lpstr>Car Resale Price Prediction Using Machine Learning</vt:lpstr>
      <vt:lpstr>Executive Summary</vt:lpstr>
      <vt:lpstr>Problem Statement</vt:lpstr>
      <vt:lpstr>Solution Approach </vt:lpstr>
      <vt:lpstr>Dataset Overview</vt:lpstr>
      <vt:lpstr>Exploratory Data Analysis (EDA)</vt:lpstr>
      <vt:lpstr>Distribution of Car Resale Prices</vt:lpstr>
      <vt:lpstr>Data Cleaning &amp; Feature Engineering</vt:lpstr>
      <vt:lpstr>Correlation Heatmap of Numerical Features</vt:lpstr>
      <vt:lpstr>Modeling Plan Overview </vt:lpstr>
      <vt:lpstr>Linear Regression Model</vt:lpstr>
      <vt:lpstr>Random Forest Model</vt:lpstr>
      <vt:lpstr>XGBoost Model</vt:lpstr>
      <vt:lpstr>Hyperparameter Tuning and Cross-Validation</vt:lpstr>
      <vt:lpstr>Model Building &amp; Comparison</vt:lpstr>
      <vt:lpstr>Final XG Boost Model Performance</vt:lpstr>
      <vt:lpstr>Business Value and Application</vt:lpstr>
      <vt:lpstr>Final Outcomes and Learnings</vt:lpstr>
      <vt:lpstr>Individual Contribution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sharmasatyam22@hotmail.com</dc:creator>
  <cp:lastModifiedBy>Satyam Kumar</cp:lastModifiedBy>
  <cp:revision>28</cp:revision>
  <dcterms:created xsi:type="dcterms:W3CDTF">2024-02-15T19:21:17Z</dcterms:created>
  <dcterms:modified xsi:type="dcterms:W3CDTF">2025-06-22T16:57:04Z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