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147470489" r:id="rId2"/>
    <p:sldId id="2147470504" r:id="rId3"/>
    <p:sldId id="2147470494" r:id="rId4"/>
    <p:sldId id="2147470505" r:id="rId5"/>
    <p:sldId id="2147470506" r:id="rId6"/>
    <p:sldId id="2147470507" r:id="rId7"/>
    <p:sldId id="2147470508" r:id="rId8"/>
    <p:sldId id="2147470509" r:id="rId9"/>
    <p:sldId id="2147470510" r:id="rId10"/>
    <p:sldId id="2147470497" r:id="rId11"/>
    <p:sldId id="2147470512" r:id="rId12"/>
    <p:sldId id="2147470518" r:id="rId13"/>
    <p:sldId id="2147470517" r:id="rId14"/>
    <p:sldId id="2147470519" r:id="rId15"/>
    <p:sldId id="2147470502" r:id="rId16"/>
    <p:sldId id="2147470503" r:id="rId17"/>
    <p:sldId id="2147470513" r:id="rId18"/>
    <p:sldId id="2147470511" r:id="rId19"/>
    <p:sldId id="214747051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5B9ED"/>
    <a:srgbClr val="47BDAE"/>
    <a:srgbClr val="30BBDA"/>
    <a:srgbClr val="47BDAF"/>
    <a:srgbClr val="696969"/>
    <a:srgbClr val="1C4D98"/>
    <a:srgbClr val="8BC431"/>
    <a:srgbClr val="97B6BA"/>
    <a:srgbClr val="24A8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31507-6D3B-45C9-8729-B60F817BFC7F}" type="datetimeFigureOut">
              <a:rPr lang="en-US" smtClean="0"/>
              <a:t>10/13/2025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999E96-204A-4331-B95D-7990AFC4DE29}" type="slidenum">
              <a:rPr lang="en-US" smtClean="0"/>
              <a:t>‹#›</a:t>
            </a:fld>
            <a:endParaRPr lang="en-US"/>
          </a:p>
        </p:txBody>
      </p:sp>
    </p:spTree>
    <p:extLst>
      <p:ext uri="{BB962C8B-B14F-4D97-AF65-F5344CB8AC3E}">
        <p14:creationId xmlns:p14="http://schemas.microsoft.com/office/powerpoint/2010/main" val="18658290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lnSpc>
                <a:spcPct val="150000"/>
              </a:lnSpc>
              <a:buNone/>
            </a:pPr>
            <a:endParaRPr lang="en-US" b="0" dirty="0">
              <a:solidFill>
                <a:srgbClr val="5583D1"/>
              </a:solidFill>
              <a:latin typeface="+mn-lt"/>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96730E-F464-4FB5-A160-FA4DFD0D234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16693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kern="1200" dirty="0">
                <a:solidFill>
                  <a:schemeClr val="tx1"/>
                </a:solidFill>
                <a:effectLst/>
                <a:latin typeface="+mn-lt"/>
                <a:ea typeface="+mn-ea"/>
                <a:cs typeface="+mn-cs"/>
              </a:rPr>
              <a:t>Ensemble Learning (Voting Classifier)</a:t>
            </a:r>
            <a:r>
              <a:rPr lang="en-US" sz="1200" b="0" i="0" kern="1200" dirty="0">
                <a:solidFill>
                  <a:schemeClr val="tx1"/>
                </a:solidFill>
                <a:effectLst/>
                <a:latin typeface="+mn-lt"/>
                <a:ea typeface="+mn-ea"/>
                <a:cs typeface="+mn-cs"/>
              </a:rPr>
              <a:t>Combines predictions from multiple models for higher accuracy and reliability.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Human-in-the-Loop (HITL)</a:t>
            </a:r>
            <a:r>
              <a:rPr lang="en-US" sz="1200" b="0" i="0" kern="1200" dirty="0">
                <a:solidFill>
                  <a:schemeClr val="tx1"/>
                </a:solidFill>
                <a:effectLst/>
                <a:latin typeface="+mn-lt"/>
                <a:ea typeface="+mn-ea"/>
                <a:cs typeface="+mn-cs"/>
              </a:rPr>
              <a:t>A workflow that uses model disagreement to intelligently request expert validation.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Inside ResNet-18: Residual Learning (Skip Connections) </a:t>
            </a:r>
            <a:r>
              <a:rPr lang="en-US" sz="1200" b="0" i="0" kern="1200" dirty="0">
                <a:solidFill>
                  <a:schemeClr val="tx1"/>
                </a:solidFill>
                <a:effectLst/>
                <a:latin typeface="+mn-lt"/>
                <a:ea typeface="+mn-ea"/>
                <a:cs typeface="+mn-cs"/>
              </a:rPr>
              <a:t>Enables the training of very deep networks by preventing accuracy degradation.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a:solidFill>
                  <a:schemeClr val="tx1"/>
                </a:solidFill>
                <a:effectLst/>
                <a:latin typeface="+mn-lt"/>
                <a:ea typeface="+mn-ea"/>
                <a:cs typeface="+mn-cs"/>
              </a:rPr>
              <a:t>Inside MobileNetV2: Depth-wise Separable Convolutions </a:t>
            </a:r>
            <a:r>
              <a:rPr lang="en-US" sz="1200" b="0" i="0" kern="1200" dirty="0">
                <a:solidFill>
                  <a:schemeClr val="tx1"/>
                </a:solidFill>
                <a:effectLst/>
                <a:latin typeface="+mn-lt"/>
                <a:ea typeface="+mn-ea"/>
                <a:cs typeface="+mn-cs"/>
              </a:rPr>
              <a:t>Drastically reduces computation and model size, making the network fast and efficient.</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996730E-F464-4FB5-A160-FA4DFD0D234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87673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3F4D17B-9B25-2D63-E389-71163BD2C8E7}"/>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FC4ED1-FB42-4A6C-B292-B8C58946A859}"/>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5A630-145D-4232-9865-98341E30F7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7083635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B0375-D926-48D9-8605-813B1B64E6F6}"/>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8D7657-21CC-45AA-A2CE-92653962FC4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39364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A09EBA-4206-40BF-81B1-742CF8BD5BA1}"/>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BB8BE7B-6EB1-4B41-A25B-B41833E5B2B4}"/>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138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255996" y="1271219"/>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
        <p:nvSpPr>
          <p:cNvPr id="4" name="Text Placeholder 13">
            <a:extLst>
              <a:ext uri="{FF2B5EF4-FFF2-40B4-BE49-F238E27FC236}">
                <a16:creationId xmlns:a16="http://schemas.microsoft.com/office/drawing/2014/main" id="{06C9D6B8-9A00-34FD-3E41-E67F07F278E4}"/>
              </a:ext>
            </a:extLst>
          </p:cNvPr>
          <p:cNvSpPr>
            <a:spLocks noGrp="1"/>
          </p:cNvSpPr>
          <p:nvPr>
            <p:ph type="body" sz="quarter" idx="15" hasCustomPrompt="1"/>
          </p:nvPr>
        </p:nvSpPr>
        <p:spPr>
          <a:xfrm>
            <a:off x="255996" y="629525"/>
            <a:ext cx="10624338" cy="444565"/>
          </a:xfrm>
        </p:spPr>
        <p:txBody>
          <a:bodyPr vert="horz" lIns="91440" tIns="45720" rIns="91440" bIns="45720" rtlCol="0">
            <a:noAutofit/>
          </a:bodyPr>
          <a:lstStyle>
            <a:lvl1pPr>
              <a:defRPr lang="en-US" sz="2800" b="1" kern="1200" dirty="0">
                <a:solidFill>
                  <a:srgbClr val="0070C0"/>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36477356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Picture with Caption">
    <p:spTree>
      <p:nvGrpSpPr>
        <p:cNvPr id="1" name=""/>
        <p:cNvGrpSpPr/>
        <p:nvPr/>
      </p:nvGrpSpPr>
      <p:grpSpPr>
        <a:xfrm>
          <a:off x="0" y="0"/>
          <a:ext cx="0" cy="0"/>
          <a:chOff x="0" y="0"/>
          <a:chExt cx="0" cy="0"/>
        </a:xfrm>
      </p:grpSpPr>
      <p:sp>
        <p:nvSpPr>
          <p:cNvPr id="3" name="Text Placeholder 13">
            <a:extLst>
              <a:ext uri="{FF2B5EF4-FFF2-40B4-BE49-F238E27FC236}">
                <a16:creationId xmlns:a16="http://schemas.microsoft.com/office/drawing/2014/main" id="{F7878D79-3823-9575-1C88-56C4110E1E35}"/>
              </a:ext>
            </a:extLst>
          </p:cNvPr>
          <p:cNvSpPr>
            <a:spLocks noGrp="1"/>
          </p:cNvSpPr>
          <p:nvPr>
            <p:ph type="body" sz="quarter" idx="13" hasCustomPrompt="1"/>
          </p:nvPr>
        </p:nvSpPr>
        <p:spPr>
          <a:xfrm>
            <a:off x="173803" y="469835"/>
            <a:ext cx="11672300" cy="650048"/>
          </a:xfrm>
        </p:spPr>
        <p:txBody>
          <a:bodyPr vert="horz" lIns="91440" tIns="45720" rIns="91440" bIns="45720" rtlCol="0">
            <a:noAutofit/>
          </a:bodyPr>
          <a:lstStyle>
            <a:lvl1pPr>
              <a:defRPr lang="en-US" sz="3200" b="1" kern="1200" dirty="0">
                <a:solidFill>
                  <a:srgbClr val="595959"/>
                </a:solidFill>
                <a:latin typeface="Frutiger 45 bold"/>
                <a:ea typeface="+mn-ea"/>
                <a:cs typeface="Calibri" panose="020F0502020204030204" pitchFamily="34" charset="0"/>
              </a:defRPr>
            </a:lvl1pPr>
          </a:lstStyle>
          <a:p>
            <a:pPr marL="0" lvl="0" indent="0" algn="l" defTabSz="914400" rtl="0" eaLnBrk="1" latinLnBrk="0" hangingPunct="1">
              <a:lnSpc>
                <a:spcPct val="90000"/>
              </a:lnSpc>
              <a:spcBef>
                <a:spcPts val="1000"/>
              </a:spcBef>
              <a:buFontTx/>
              <a:buNone/>
            </a:pPr>
            <a:r>
              <a:rPr lang="en-US" dirty="0"/>
              <a:t>Title Here</a:t>
            </a:r>
          </a:p>
        </p:txBody>
      </p:sp>
    </p:spTree>
    <p:extLst>
      <p:ext uri="{BB962C8B-B14F-4D97-AF65-F5344CB8AC3E}">
        <p14:creationId xmlns:p14="http://schemas.microsoft.com/office/powerpoint/2010/main" val="2443542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837F2-3C53-43E6-9F25-242D13C5ABD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D302C3C5-9B28-493B-9422-74FF4AE1808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043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9B68FAD-9CFA-CBF0-4B37-9944C2E932A1}"/>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D4B6E2-CC70-4366-ABC8-87480CC35BD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0D34EE-ED80-45A7-B964-53ED80D9466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433036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3BCD6-D227-4C30-8364-6F161FA122F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5DC3054-5604-4679-AF7D-07BF06BE01A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47BA85-32D5-4EA3-9F8B-5A8B9251743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6123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F33A1-3BE5-4F1B-8E70-082254902238}"/>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E4C4CAE0-72F2-4F22-A85A-772E3DA044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EDE67E9-F76F-4049-98D4-82E9E7C800E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32A94-E906-4159-9FE4-E63CFAE0BE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C16D1AA-A642-4FEB-91F0-3F506A2AE8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393630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F108-6EC2-4592-9D33-716E6B1ACF95}"/>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267365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7387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2AB71-FC15-4C88-A99B-0D66CDCEEF5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0369B3E-A4BB-45D7-ABB7-1E151F04FE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FD4C72-B215-468A-8722-23007428B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694330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42731-906B-40B4-86D3-CD7878598D2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1042F1-26FD-477E-A079-62384AA43E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C52E8FE-8F89-4D08-8341-786A0381B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738541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microsoft.com/office/2007/relationships/hdphoto" Target="../media/hdphoto1.wdp"/><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19" Type="http://schemas.microsoft.com/office/2007/relationships/hdphoto" Target="../media/hdphoto2.wdp"/><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D087FE-85BE-5152-9EB5-3B57AE38DD48}"/>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5337544"/>
            <a:ext cx="12191994" cy="1548307"/>
          </a:xfrm>
          <a:prstGeom prst="rect">
            <a:avLst/>
          </a:prstGeom>
        </p:spPr>
      </p:pic>
      <p:sp>
        <p:nvSpPr>
          <p:cNvPr id="7" name="Rectangle 6">
            <a:extLst>
              <a:ext uri="{FF2B5EF4-FFF2-40B4-BE49-F238E27FC236}">
                <a16:creationId xmlns:a16="http://schemas.microsoft.com/office/drawing/2014/main" id="{8EFA70D2-ADBF-0DD4-D7D1-F37201867E99}"/>
              </a:ext>
            </a:extLst>
          </p:cNvPr>
          <p:cNvSpPr/>
          <p:nvPr userDrawn="1"/>
        </p:nvSpPr>
        <p:spPr>
          <a:xfrm>
            <a:off x="0" y="0"/>
            <a:ext cx="12192000" cy="365125"/>
          </a:xfrm>
          <a:prstGeom prst="rect">
            <a:avLst/>
          </a:prstGeom>
          <a:gradFill>
            <a:gsLst>
              <a:gs pos="5000">
                <a:srgbClr val="47BDAE"/>
              </a:gs>
              <a:gs pos="59000">
                <a:srgbClr val="25B9ED"/>
              </a:gs>
              <a:gs pos="100000">
                <a:srgbClr val="FFFFFF"/>
              </a:gs>
            </a:gsLst>
            <a:lin ang="108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r"/>
            <a:endParaRPr lang="en-US" sz="2000" b="1" i="1" dirty="0">
              <a:solidFill>
                <a:schemeClr val="bg1">
                  <a:lumMod val="75000"/>
                </a:schemeClr>
              </a:solidFill>
            </a:endParaRPr>
          </a:p>
        </p:txBody>
      </p:sp>
      <p:sp>
        <p:nvSpPr>
          <p:cNvPr id="3" name="Text Placeholder 2">
            <a:extLst>
              <a:ext uri="{FF2B5EF4-FFF2-40B4-BE49-F238E27FC236}">
                <a16:creationId xmlns:a16="http://schemas.microsoft.com/office/drawing/2014/main" id="{F8BC08DB-FBED-4A43-AE4B-B2CE371FE61E}"/>
              </a:ext>
            </a:extLst>
          </p:cNvPr>
          <p:cNvSpPr>
            <a:spLocks noGrp="1"/>
          </p:cNvSpPr>
          <p:nvPr>
            <p:ph type="body" idx="1"/>
          </p:nvPr>
        </p:nvSpPr>
        <p:spPr>
          <a:xfrm>
            <a:off x="677271" y="1191757"/>
            <a:ext cx="11004446" cy="47950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28" name="Picture 4" descr="LTIMindtree logo in transparent PNG and vectorized SVG formats">
            <a:extLst>
              <a:ext uri="{FF2B5EF4-FFF2-40B4-BE49-F238E27FC236}">
                <a16:creationId xmlns:a16="http://schemas.microsoft.com/office/drawing/2014/main" id="{21F70453-17DB-04F6-290A-DCDEF9FDE02E}"/>
              </a:ext>
            </a:extLst>
          </p:cNvPr>
          <p:cNvPicPr>
            <a:picLocks noChangeAspect="1" noChangeArrowheads="1"/>
          </p:cNvPicPr>
          <p:nvPr userDrawn="1"/>
        </p:nvPicPr>
        <p:blipFill>
          <a:blip r:embed="rId16">
            <a:extLst>
              <a:ext uri="{BEBA8EAE-BF5A-486C-A8C5-ECC9F3942E4B}">
                <a14:imgProps xmlns:a14="http://schemas.microsoft.com/office/drawing/2010/main">
                  <a14:imgLayer r:embed="rId17">
                    <a14:imgEffect>
                      <a14:saturation sat="400000"/>
                    </a14:imgEffect>
                    <a14:imgEffect>
                      <a14:brightnessContrast bright="-20000"/>
                    </a14:imgEffect>
                  </a14:imgLayer>
                </a14:imgProps>
              </a:ext>
              <a:ext uri="{28A0092B-C50C-407E-A947-70E740481C1C}">
                <a14:useLocalDpi xmlns:a14="http://schemas.microsoft.com/office/drawing/2010/main" val="0"/>
              </a:ext>
            </a:extLst>
          </a:blip>
          <a:srcRect/>
          <a:stretch>
            <a:fillRect/>
          </a:stretch>
        </p:blipFill>
        <p:spPr bwMode="auto">
          <a:xfrm>
            <a:off x="10545387" y="6562429"/>
            <a:ext cx="1541059" cy="295571"/>
          </a:xfrm>
          <a:prstGeom prst="rect">
            <a:avLst/>
          </a:prstGeom>
          <a:noFill/>
        </p:spPr>
      </p:pic>
      <p:sp>
        <p:nvSpPr>
          <p:cNvPr id="6" name="Title Placeholder 1">
            <a:extLst>
              <a:ext uri="{FF2B5EF4-FFF2-40B4-BE49-F238E27FC236}">
                <a16:creationId xmlns:a16="http://schemas.microsoft.com/office/drawing/2014/main" id="{DBDE3A73-7407-B3B5-0BC2-D13C973D143A}"/>
              </a:ext>
            </a:extLst>
          </p:cNvPr>
          <p:cNvSpPr txBox="1">
            <a:spLocks/>
          </p:cNvSpPr>
          <p:nvPr userDrawn="1"/>
        </p:nvSpPr>
        <p:spPr>
          <a:xfrm>
            <a:off x="221274" y="88514"/>
            <a:ext cx="8176583" cy="110324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
        <p:nvSpPr>
          <p:cNvPr id="11" name="Text Placeholder 2">
            <a:extLst>
              <a:ext uri="{FF2B5EF4-FFF2-40B4-BE49-F238E27FC236}">
                <a16:creationId xmlns:a16="http://schemas.microsoft.com/office/drawing/2014/main" id="{70A0B4C8-C250-76C3-01DB-D728F6B32656}"/>
              </a:ext>
            </a:extLst>
          </p:cNvPr>
          <p:cNvSpPr txBox="1">
            <a:spLocks/>
          </p:cNvSpPr>
          <p:nvPr userDrawn="1"/>
        </p:nvSpPr>
        <p:spPr>
          <a:xfrm>
            <a:off x="391411" y="640135"/>
            <a:ext cx="11290305" cy="52377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latin typeface="Calibri (Body)"/>
            </a:endParaRPr>
          </a:p>
        </p:txBody>
      </p:sp>
      <p:sp>
        <p:nvSpPr>
          <p:cNvPr id="12" name="Text Placeholder 2">
            <a:extLst>
              <a:ext uri="{FF2B5EF4-FFF2-40B4-BE49-F238E27FC236}">
                <a16:creationId xmlns:a16="http://schemas.microsoft.com/office/drawing/2014/main" id="{349D7A90-F0A3-C216-D67E-9B86D1BECDF5}"/>
              </a:ext>
            </a:extLst>
          </p:cNvPr>
          <p:cNvSpPr txBox="1">
            <a:spLocks/>
          </p:cNvSpPr>
          <p:nvPr userDrawn="1"/>
        </p:nvSpPr>
        <p:spPr>
          <a:xfrm>
            <a:off x="158720" y="413891"/>
            <a:ext cx="10025576" cy="68594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pic>
        <p:nvPicPr>
          <p:cNvPr id="13" name="Picture 12">
            <a:extLst>
              <a:ext uri="{FF2B5EF4-FFF2-40B4-BE49-F238E27FC236}">
                <a16:creationId xmlns:a16="http://schemas.microsoft.com/office/drawing/2014/main" id="{383075D7-F006-A81F-68F1-A5F218FAF004}"/>
              </a:ext>
            </a:extLst>
          </p:cNvPr>
          <p:cNvPicPr>
            <a:picLocks noChangeAspect="1"/>
          </p:cNvPicPr>
          <p:nvPr userDrawn="1"/>
        </p:nvPicPr>
        <p:blipFill>
          <a:blip r:embed="rId18">
            <a:extLst>
              <a:ext uri="{BEBA8EAE-BF5A-486C-A8C5-ECC9F3942E4B}">
                <a14:imgProps xmlns:a14="http://schemas.microsoft.com/office/drawing/2010/main">
                  <a14:imgLayer r:embed="rId19">
                    <a14:imgEffect>
                      <a14:brightnessContrast bright="-20000" contrast="20000"/>
                    </a14:imgEffect>
                  </a14:imgLayer>
                </a14:imgProps>
              </a:ext>
            </a:extLst>
          </a:blip>
          <a:stretch>
            <a:fillRect/>
          </a:stretch>
        </p:blipFill>
        <p:spPr>
          <a:xfrm>
            <a:off x="105554" y="6358271"/>
            <a:ext cx="964436" cy="411216"/>
          </a:xfrm>
          <a:prstGeom prst="rect">
            <a:avLst/>
          </a:prstGeom>
        </p:spPr>
      </p:pic>
    </p:spTree>
    <p:extLst>
      <p:ext uri="{BB962C8B-B14F-4D97-AF65-F5344CB8AC3E}">
        <p14:creationId xmlns:p14="http://schemas.microsoft.com/office/powerpoint/2010/main" val="26804827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microsoft.com/office/2007/relationships/hdphoto" Target="../media/hdphoto3.wdp"/></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arxiv.org/pdf/2406.14351" TargetMode="External"/><Relationship Id="rId2" Type="http://schemas.openxmlformats.org/officeDocument/2006/relationships/hyperlink" Target="https://arxiv.org/html/2407.13214v1" TargetMode="External"/><Relationship Id="rId1" Type="http://schemas.openxmlformats.org/officeDocument/2006/relationships/slideLayout" Target="../slideLayouts/slideLayout12.xml"/><Relationship Id="rId4" Type="http://schemas.openxmlformats.org/officeDocument/2006/relationships/hyperlink" Target="https://bmcmedimaging.biomedcentral.com/articles/10.1186/s12880-024-01254-z"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1182/blood-2023-180146" TargetMode="External"/><Relationship Id="rId2" Type="http://schemas.openxmlformats.org/officeDocument/2006/relationships/hyperlink" Target="https://arxiv.org/abs/2306.13531" TargetMode="Externa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8D30BC0-07A3-DCDA-0D0B-DD40C2178A62}"/>
              </a:ext>
            </a:extLst>
          </p:cNvPr>
          <p:cNvSpPr/>
          <p:nvPr/>
        </p:nvSpPr>
        <p:spPr>
          <a:xfrm>
            <a:off x="-31269" y="29737"/>
            <a:ext cx="12254538" cy="6868389"/>
          </a:xfrm>
          <a:prstGeom prst="rect">
            <a:avLst/>
          </a:prstGeom>
          <a:gradFill>
            <a:gsLst>
              <a:gs pos="0">
                <a:srgbClr val="47BDAF"/>
              </a:gs>
              <a:gs pos="100000">
                <a:srgbClr val="3793A6"/>
              </a:gs>
              <a:gs pos="39000">
                <a:srgbClr val="1C4D98"/>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utiger LT Pro 45 Light" panose="020B0403030504020204" pitchFamily="34" charset="0"/>
              <a:ea typeface="+mn-ea"/>
              <a:cs typeface="+mn-cs"/>
            </a:endParaRPr>
          </a:p>
        </p:txBody>
      </p:sp>
      <p:sp>
        <p:nvSpPr>
          <p:cNvPr id="14" name="Text Placeholder 1">
            <a:extLst>
              <a:ext uri="{FF2B5EF4-FFF2-40B4-BE49-F238E27FC236}">
                <a16:creationId xmlns:a16="http://schemas.microsoft.com/office/drawing/2014/main" id="{0741E81D-922F-23FE-07A9-320FA2B27E3A}"/>
              </a:ext>
            </a:extLst>
          </p:cNvPr>
          <p:cNvSpPr>
            <a:spLocks noGrp="1"/>
          </p:cNvSpPr>
          <p:nvPr>
            <p:ph type="body" sz="quarter" idx="13"/>
          </p:nvPr>
        </p:nvSpPr>
        <p:spPr>
          <a:xfrm>
            <a:off x="2289635" y="17705"/>
            <a:ext cx="6910121" cy="1058125"/>
          </a:xfrm>
        </p:spPr>
        <p:txBody>
          <a:bodyPr/>
          <a:lstStyle/>
          <a:p>
            <a:pPr marL="0" indent="0" algn="ctr">
              <a:buNone/>
            </a:pPr>
            <a:r>
              <a:rPr lang="en-US" sz="4400" dirty="0" err="1">
                <a:solidFill>
                  <a:schemeClr val="bg1"/>
                </a:solidFill>
              </a:rPr>
              <a:t>M.Tech</a:t>
            </a:r>
            <a:r>
              <a:rPr lang="en-US" sz="4400" dirty="0">
                <a:solidFill>
                  <a:schemeClr val="bg1"/>
                </a:solidFill>
              </a:rPr>
              <a:t> </a:t>
            </a:r>
          </a:p>
          <a:p>
            <a:pPr marL="0" indent="0" algn="ctr">
              <a:buNone/>
            </a:pPr>
            <a:r>
              <a:rPr lang="en-US" sz="2000" dirty="0">
                <a:solidFill>
                  <a:schemeClr val="bg1"/>
                </a:solidFill>
              </a:rPr>
              <a:t>Advanced Industry Integrated Programs</a:t>
            </a:r>
          </a:p>
        </p:txBody>
      </p:sp>
      <p:cxnSp>
        <p:nvCxnSpPr>
          <p:cNvPr id="15" name="Straight Connector 14">
            <a:extLst>
              <a:ext uri="{FF2B5EF4-FFF2-40B4-BE49-F238E27FC236}">
                <a16:creationId xmlns:a16="http://schemas.microsoft.com/office/drawing/2014/main" id="{ED19DFA2-C55E-F4D5-C53A-B5ECEB442DC1}"/>
              </a:ext>
            </a:extLst>
          </p:cNvPr>
          <p:cNvCxnSpPr/>
          <p:nvPr/>
        </p:nvCxnSpPr>
        <p:spPr>
          <a:xfrm>
            <a:off x="2977350" y="1120307"/>
            <a:ext cx="5866228"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Rectangle: Rounded Corners 15">
            <a:extLst>
              <a:ext uri="{FF2B5EF4-FFF2-40B4-BE49-F238E27FC236}">
                <a16:creationId xmlns:a16="http://schemas.microsoft.com/office/drawing/2014/main" id="{41AA452C-B3E6-7A79-FD46-04E813851A85}"/>
              </a:ext>
            </a:extLst>
          </p:cNvPr>
          <p:cNvSpPr/>
          <p:nvPr/>
        </p:nvSpPr>
        <p:spPr>
          <a:xfrm>
            <a:off x="4125951" y="1177578"/>
            <a:ext cx="3033131" cy="286036"/>
          </a:xfrm>
          <a:prstGeom prst="roundRect">
            <a:avLst/>
          </a:prstGeom>
          <a:solidFill>
            <a:schemeClr val="accent6">
              <a:lumMod val="20000"/>
              <a:lumOff val="80000"/>
            </a:schemeClr>
          </a:solidFill>
        </p:spPr>
        <p:txBody>
          <a:bodyPr wrap="square">
            <a:spAutoFit/>
          </a:bodyPr>
          <a:lstStyle/>
          <a:p>
            <a:pPr marL="0" marR="0" lvl="0" indent="0" algn="ctr" defTabSz="914400" rtl="0" eaLnBrk="1" fontAlgn="auto" latinLnBrk="0" hangingPunct="1">
              <a:lnSpc>
                <a:spcPct val="90000"/>
              </a:lnSpc>
              <a:spcBef>
                <a:spcPts val="1000"/>
              </a:spcBef>
              <a:spcAft>
                <a:spcPts val="0"/>
              </a:spcAft>
              <a:buClrTx/>
              <a:buSzTx/>
              <a:buFontTx/>
              <a:buNone/>
              <a:tabLst/>
              <a:defRPr/>
            </a:pPr>
            <a:r>
              <a:rPr kumimoji="0" lang="en-US" sz="1200" b="0" i="0" u="none" strike="noStrike" kern="1200" cap="none" spc="0" normalizeH="0" baseline="0" noProof="0" dirty="0">
                <a:ln>
                  <a:noFill/>
                </a:ln>
                <a:solidFill>
                  <a:srgbClr val="595959"/>
                </a:solidFill>
                <a:effectLst/>
                <a:uLnTx/>
                <a:uFillTx/>
                <a:latin typeface="Frutiger 45 bold"/>
                <a:ea typeface="+mn-ea"/>
                <a:cs typeface="Calibri" panose="020F0502020204030204" pitchFamily="34" charset="0"/>
              </a:rPr>
              <a:t>Jointly offered by University and LTIMindTree</a:t>
            </a:r>
          </a:p>
        </p:txBody>
      </p:sp>
      <p:sp>
        <p:nvSpPr>
          <p:cNvPr id="4" name="TextBox 3">
            <a:extLst>
              <a:ext uri="{FF2B5EF4-FFF2-40B4-BE49-F238E27FC236}">
                <a16:creationId xmlns:a16="http://schemas.microsoft.com/office/drawing/2014/main" id="{598A8852-79FE-2D69-0530-D7712358063B}"/>
              </a:ext>
            </a:extLst>
          </p:cNvPr>
          <p:cNvSpPr txBox="1"/>
          <p:nvPr/>
        </p:nvSpPr>
        <p:spPr>
          <a:xfrm>
            <a:off x="180236" y="1659822"/>
            <a:ext cx="11428184" cy="517064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600" b="1" dirty="0">
                <a:solidFill>
                  <a:prstClr val="white"/>
                </a:solidFill>
                <a:cs typeface="Calibri" panose="020F0502020204030204" pitchFamily="34" charset="0"/>
              </a:rPr>
              <a:t>Review III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3600" b="1" dirty="0">
              <a:solidFill>
                <a:prstClr val="white"/>
              </a:solidFill>
              <a:cs typeface="Calibri" panose="020F0502020204030204" pitchFamily="34" charset="0"/>
            </a:endParaRPr>
          </a:p>
          <a:p>
            <a:pPr algn="ctr"/>
            <a:r>
              <a:rPr lang="en-US" sz="3600" b="1" dirty="0">
                <a:solidFill>
                  <a:schemeClr val="bg1"/>
                </a:solidFill>
              </a:rPr>
              <a:t>Smart Label</a:t>
            </a:r>
          </a:p>
          <a:p>
            <a:pPr algn="ctr"/>
            <a:r>
              <a:rPr lang="en-US" sz="3600" b="1" dirty="0">
                <a:solidFill>
                  <a:schemeClr val="bg1"/>
                </a:solidFill>
              </a:rPr>
              <a:t>Model-Assisted Human-in-the-Loop Labeling</a:t>
            </a:r>
            <a:endParaRPr lang="en-US" sz="3600" b="1" dirty="0">
              <a:solidFill>
                <a:prstClr val="white"/>
              </a:solidFill>
              <a:cs typeface="Calibri" panose="020F0502020204030204" pitchFamily="34" charset="0"/>
            </a:endParaRPr>
          </a:p>
          <a:p>
            <a:pPr lvl="0" algn="ctr">
              <a:defRPr/>
            </a:pPr>
            <a:endParaRPr lang="en-US" sz="5400" b="1" dirty="0">
              <a:solidFill>
                <a:prstClr val="white"/>
              </a:solidFill>
              <a:latin typeface="Frutiger 45 bold"/>
              <a:cs typeface="Calibri" panose="020F0502020204030204" pitchFamily="34" charset="0"/>
            </a:endParaRPr>
          </a:p>
          <a:p>
            <a:pPr lvl="0" algn="ctr">
              <a:defRPr/>
            </a:pPr>
            <a:r>
              <a:rPr lang="en-US" sz="2400" b="1" dirty="0">
                <a:solidFill>
                  <a:prstClr val="white"/>
                </a:solidFill>
                <a:cs typeface="Calibri" panose="020F0502020204030204" pitchFamily="34" charset="0"/>
              </a:rPr>
              <a:t>Kushal Samirkumar Shah</a:t>
            </a:r>
          </a:p>
          <a:p>
            <a:pPr lvl="0" algn="ctr">
              <a:defRPr/>
            </a:pPr>
            <a:endParaRPr lang="en-US" sz="5400" b="1" dirty="0">
              <a:solidFill>
                <a:prstClr val="white"/>
              </a:solidFill>
              <a:latin typeface="Frutiger 45 bold"/>
              <a:cs typeface="Calibri" panose="020F0502020204030204" pitchFamily="34" charset="0"/>
            </a:endParaRPr>
          </a:p>
          <a:p>
            <a:pPr lvl="0" algn="ctr">
              <a:defRPr/>
            </a:pPr>
            <a:endParaRPr kumimoji="0" lang="en-US" sz="5400" b="1" i="0" u="none" strike="noStrike" kern="1200" cap="none" spc="0" normalizeH="0" baseline="0" noProof="0" dirty="0">
              <a:ln>
                <a:noFill/>
              </a:ln>
              <a:solidFill>
                <a:prstClr val="white"/>
              </a:solidFill>
              <a:effectLst/>
              <a:uLnTx/>
              <a:uFillTx/>
              <a:latin typeface="Frutiger 45 bold"/>
              <a:ea typeface="+mn-ea"/>
              <a:cs typeface="Calibri" panose="020F0502020204030204" pitchFamily="34" charset="0"/>
            </a:endParaRPr>
          </a:p>
        </p:txBody>
      </p:sp>
      <p:graphicFrame>
        <p:nvGraphicFramePr>
          <p:cNvPr id="3" name="Table 2">
            <a:extLst>
              <a:ext uri="{FF2B5EF4-FFF2-40B4-BE49-F238E27FC236}">
                <a16:creationId xmlns:a16="http://schemas.microsoft.com/office/drawing/2014/main" id="{0E7F5D19-19F4-F87F-17C2-8520612BCFEC}"/>
              </a:ext>
            </a:extLst>
          </p:cNvPr>
          <p:cNvGraphicFramePr>
            <a:graphicFrameLocks noGrp="1"/>
          </p:cNvGraphicFramePr>
          <p:nvPr/>
        </p:nvGraphicFramePr>
        <p:xfrm>
          <a:off x="-47290" y="5501244"/>
          <a:ext cx="12239216" cy="3264833"/>
        </p:xfrm>
        <a:graphic>
          <a:graphicData uri="http://schemas.openxmlformats.org/drawingml/2006/table">
            <a:tbl>
              <a:tblPr firstRow="1" bandRow="1">
                <a:tableStyleId>{5940675A-B579-460E-94D1-54222C63F5DA}</a:tableStyleId>
              </a:tblPr>
              <a:tblGrid>
                <a:gridCol w="6119608">
                  <a:extLst>
                    <a:ext uri="{9D8B030D-6E8A-4147-A177-3AD203B41FA5}">
                      <a16:colId xmlns:a16="http://schemas.microsoft.com/office/drawing/2014/main" val="586572480"/>
                    </a:ext>
                  </a:extLst>
                </a:gridCol>
                <a:gridCol w="6119608">
                  <a:extLst>
                    <a:ext uri="{9D8B030D-6E8A-4147-A177-3AD203B41FA5}">
                      <a16:colId xmlns:a16="http://schemas.microsoft.com/office/drawing/2014/main" val="157907922"/>
                    </a:ext>
                  </a:extLst>
                </a:gridCol>
              </a:tblGrid>
              <a:tr h="152747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Knowledge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latin typeface="Frutiger 45 bold"/>
                          <a:cs typeface="Calibri" panose="020F0502020204030204" pitchFamily="34" charset="0"/>
                        </a:rPr>
                        <a:t>                                                                     Implementation partner</a:t>
                      </a:r>
                      <a:endParaRPr lang="en-US" dirty="0">
                        <a:solidFill>
                          <a:schemeClr val="bg1"/>
                        </a:solidFill>
                      </a:endParaRPr>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668230"/>
                  </a:ext>
                </a:extLst>
              </a:tr>
              <a:tr h="1184198">
                <a:tc>
                  <a:txBody>
                    <a:bodyPr/>
                    <a:lstStyle/>
                    <a:p>
                      <a:endParaRPr lang="en-US" dirty="0"/>
                    </a:p>
                    <a:p>
                      <a:endParaRPr lang="en-US" dirty="0"/>
                    </a:p>
                    <a:p>
                      <a:endParaRPr lang="en-US" dirty="0"/>
                    </a:p>
                    <a:p>
                      <a:endParaRPr lang="en-US" dirty="0"/>
                    </a:p>
                    <a:p>
                      <a:endParaRPr lang="en-US" dirty="0"/>
                    </a:p>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166263768"/>
                  </a:ext>
                </a:extLst>
              </a:tr>
            </a:tbl>
          </a:graphicData>
        </a:graphic>
      </p:graphicFrame>
      <p:pic>
        <p:nvPicPr>
          <p:cNvPr id="8" name="Picture 7">
            <a:extLst>
              <a:ext uri="{FF2B5EF4-FFF2-40B4-BE49-F238E27FC236}">
                <a16:creationId xmlns:a16="http://schemas.microsoft.com/office/drawing/2014/main" id="{2715C658-0B94-5B63-55F1-B9B6F645F0D0}"/>
              </a:ext>
            </a:extLst>
          </p:cNvPr>
          <p:cNvPicPr>
            <a:picLocks noChangeAspect="1"/>
          </p:cNvPicPr>
          <p:nvPr/>
        </p:nvPicPr>
        <p:blipFill>
          <a:blip r:embed="rId2"/>
          <a:stretch>
            <a:fillRect/>
          </a:stretch>
        </p:blipFill>
        <p:spPr>
          <a:xfrm>
            <a:off x="9775332" y="5852667"/>
            <a:ext cx="1987468" cy="847417"/>
          </a:xfrm>
          <a:prstGeom prst="rect">
            <a:avLst/>
          </a:prstGeom>
        </p:spPr>
      </p:pic>
      <p:pic>
        <p:nvPicPr>
          <p:cNvPr id="9" name="Picture 2" descr="LTIMindtree - Technology Consulting and Digital Solutions Company">
            <a:extLst>
              <a:ext uri="{FF2B5EF4-FFF2-40B4-BE49-F238E27FC236}">
                <a16:creationId xmlns:a16="http://schemas.microsoft.com/office/drawing/2014/main" id="{B3D78849-E5F7-1DB2-227F-14244586123F}"/>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p:blipFill>
        <p:spPr bwMode="auto">
          <a:xfrm>
            <a:off x="0" y="5852667"/>
            <a:ext cx="3886489" cy="864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9507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CEA2B-384E-F256-4734-5578EDB524A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411E118-0427-BF72-3B78-1707B0D6E382}"/>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Findings and Results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7A5618F6-CE69-311A-F79A-D12C7E917449}"/>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Rectangle 2">
            <a:extLst>
              <a:ext uri="{FF2B5EF4-FFF2-40B4-BE49-F238E27FC236}">
                <a16:creationId xmlns:a16="http://schemas.microsoft.com/office/drawing/2014/main" id="{D624F8CD-FE1B-EFD6-32C0-6C90E7695249}"/>
              </a:ext>
            </a:extLst>
          </p:cNvPr>
          <p:cNvSpPr>
            <a:spLocks noChangeArrowheads="1"/>
          </p:cNvSpPr>
          <p:nvPr/>
        </p:nvSpPr>
        <p:spPr bwMode="auto">
          <a:xfrm>
            <a:off x="186837" y="1110546"/>
            <a:ext cx="11818326" cy="48777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eaLnBrk="0" fontAlgn="base" hangingPunct="0">
              <a:lnSpc>
                <a:spcPct val="150000"/>
              </a:lnSpc>
              <a:spcAft>
                <a:spcPct val="0"/>
              </a:spcAft>
              <a:buFont typeface="Arial" panose="020B0604020202020204" pitchFamily="34" charset="0"/>
              <a:buChar char="•"/>
            </a:pPr>
            <a:r>
              <a:rPr lang="en-US" sz="2800" b="1" dirty="0">
                <a:solidFill>
                  <a:schemeClr val="accent1"/>
                </a:solidFill>
              </a:rPr>
              <a:t>Key Insights with a Twist:</a:t>
            </a:r>
            <a:endParaRPr kumimoji="0" lang="en-US" altLang="en-US" sz="2800" b="1" i="0" u="none" strike="noStrike" cap="none" normalizeH="0" baseline="0" dirty="0">
              <a:ln>
                <a:noFill/>
              </a:ln>
              <a:solidFill>
                <a:schemeClr val="accent1"/>
              </a:solidFill>
              <a:effectLst/>
            </a:endParaRPr>
          </a:p>
          <a:p>
            <a:pPr marL="457200" marR="0" lvl="0" indent="-457200" algn="l" defTabSz="914400" rtl="0" eaLnBrk="0" fontAlgn="base" latinLnBrk="0" hangingPunct="0">
              <a:lnSpc>
                <a:spcPct val="150000"/>
              </a:lnSpc>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accent1"/>
                </a:solidFill>
                <a:effectLst/>
              </a:rPr>
              <a:t>Ensemble Wins the Race</a:t>
            </a:r>
            <a:r>
              <a:rPr kumimoji="0" lang="en-US" altLang="en-US" sz="2600" b="0" i="0" u="none" strike="noStrike" cap="none" normalizeH="0" baseline="0" dirty="0">
                <a:ln>
                  <a:noFill/>
                </a:ln>
                <a:solidFill>
                  <a:schemeClr val="accent1"/>
                </a:solidFill>
                <a:effectLst/>
              </a:rPr>
              <a:t>: Combining </a:t>
            </a:r>
            <a:r>
              <a:rPr kumimoji="0" lang="en-US" altLang="en-US" sz="2600" b="1" i="0" u="none" strike="noStrike" cap="none" normalizeH="0" baseline="0" dirty="0">
                <a:ln>
                  <a:noFill/>
                </a:ln>
                <a:solidFill>
                  <a:schemeClr val="accent1"/>
                </a:solidFill>
                <a:effectLst/>
              </a:rPr>
              <a:t>ResNet-18</a:t>
            </a:r>
            <a:r>
              <a:rPr kumimoji="0" lang="en-US" altLang="en-US" sz="2600" b="0" i="0" u="none" strike="noStrike" cap="none" normalizeH="0" baseline="0" dirty="0">
                <a:ln>
                  <a:noFill/>
                </a:ln>
                <a:solidFill>
                  <a:schemeClr val="accent1"/>
                </a:solidFill>
                <a:effectLst/>
              </a:rPr>
              <a:t> and </a:t>
            </a:r>
            <a:r>
              <a:rPr kumimoji="0" lang="en-US" altLang="en-US" sz="2600" b="1" i="0" u="none" strike="noStrike" cap="none" normalizeH="0" baseline="0" dirty="0">
                <a:ln>
                  <a:noFill/>
                </a:ln>
                <a:solidFill>
                  <a:schemeClr val="accent1"/>
                </a:solidFill>
                <a:effectLst/>
              </a:rPr>
              <a:t>MobileNetV2</a:t>
            </a:r>
            <a:r>
              <a:rPr kumimoji="0" lang="en-US" altLang="en-US" sz="2600" b="0" i="0" u="none" strike="noStrike" cap="none" normalizeH="0" baseline="0" dirty="0">
                <a:ln>
                  <a:noFill/>
                </a:ln>
                <a:solidFill>
                  <a:schemeClr val="accent1"/>
                </a:solidFill>
                <a:effectLst/>
              </a:rPr>
              <a:t> consistently outperformed solo runs. Teamwork makes the dream work—even for models!</a:t>
            </a:r>
          </a:p>
          <a:p>
            <a:pPr marL="457200" marR="0" lvl="0" indent="-457200" algn="l" defTabSz="914400" rtl="0" eaLnBrk="0" fontAlgn="base" latinLnBrk="0" hangingPunct="0">
              <a:lnSpc>
                <a:spcPct val="150000"/>
              </a:lnSpc>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accent1"/>
                </a:solidFill>
                <a:effectLst/>
              </a:rPr>
              <a:t>Disagreement = Discovery</a:t>
            </a:r>
            <a:r>
              <a:rPr kumimoji="0" lang="en-US" altLang="en-US" sz="2600" b="0" i="0" u="none" strike="noStrike" cap="none" normalizeH="0" baseline="0" dirty="0">
                <a:ln>
                  <a:noFill/>
                </a:ln>
                <a:solidFill>
                  <a:schemeClr val="accent1"/>
                </a:solidFill>
                <a:effectLst/>
              </a:rPr>
              <a:t>: When models </a:t>
            </a:r>
            <a:r>
              <a:rPr kumimoji="0" lang="en-US" altLang="en-US" sz="2600" b="1" i="0" u="none" strike="noStrike" cap="none" normalizeH="0" baseline="0" dirty="0">
                <a:ln>
                  <a:noFill/>
                </a:ln>
                <a:solidFill>
                  <a:schemeClr val="accent1"/>
                </a:solidFill>
                <a:effectLst/>
              </a:rPr>
              <a:t>disagree</a:t>
            </a:r>
            <a:r>
              <a:rPr kumimoji="0" lang="en-US" altLang="en-US" sz="2600" b="0" i="0" u="none" strike="noStrike" cap="none" normalizeH="0" baseline="0" dirty="0">
                <a:ln>
                  <a:noFill/>
                </a:ln>
                <a:solidFill>
                  <a:schemeClr val="accent1"/>
                </a:solidFill>
                <a:effectLst/>
              </a:rPr>
              <a:t>, it’s a red flag for tricky or unusual cases—far more insightful than just low confidence.</a:t>
            </a:r>
          </a:p>
          <a:p>
            <a:pPr marL="457200" marR="0" lvl="0" indent="-457200" algn="l" defTabSz="914400" rtl="0" eaLnBrk="0" fontAlgn="base" latinLnBrk="0" hangingPunct="0">
              <a:lnSpc>
                <a:spcPct val="150000"/>
              </a:lnSpc>
              <a:spcAft>
                <a:spcPct val="0"/>
              </a:spcAft>
              <a:buClrTx/>
              <a:buSzTx/>
              <a:buFont typeface="Arial" panose="020B0604020202020204" pitchFamily="34" charset="0"/>
              <a:buChar char="•"/>
              <a:tabLst/>
            </a:pPr>
            <a:r>
              <a:rPr kumimoji="0" lang="en-US" altLang="en-US" sz="2600" b="1" i="0" u="none" strike="noStrike" cap="none" normalizeH="0" baseline="0" dirty="0">
                <a:ln>
                  <a:noFill/>
                </a:ln>
                <a:solidFill>
                  <a:schemeClr val="accent1"/>
                </a:solidFill>
                <a:effectLst/>
              </a:rPr>
              <a:t>Double-Gate, Double the Catch</a:t>
            </a:r>
            <a:r>
              <a:rPr kumimoji="0" lang="en-US" altLang="en-US" sz="2600" b="0" i="0" u="none" strike="noStrike" cap="none" normalizeH="0" baseline="0" dirty="0">
                <a:ln>
                  <a:noFill/>
                </a:ln>
                <a:solidFill>
                  <a:schemeClr val="accent1"/>
                </a:solidFill>
                <a:effectLst/>
              </a:rPr>
              <a:t>: The </a:t>
            </a:r>
            <a:r>
              <a:rPr kumimoji="0" lang="en-US" altLang="en-US" sz="2600" b="1" i="0" u="none" strike="noStrike" cap="none" normalizeH="0" baseline="0" dirty="0">
                <a:ln>
                  <a:noFill/>
                </a:ln>
                <a:solidFill>
                  <a:schemeClr val="accent1"/>
                </a:solidFill>
                <a:effectLst/>
              </a:rPr>
              <a:t>dual-gate logic</a:t>
            </a:r>
            <a:r>
              <a:rPr kumimoji="0" lang="en-US" altLang="en-US" sz="2600" b="0" i="0" u="none" strike="noStrike" cap="none" normalizeH="0" baseline="0" dirty="0">
                <a:ln>
                  <a:noFill/>
                </a:ln>
                <a:solidFill>
                  <a:schemeClr val="accent1"/>
                </a:solidFill>
                <a:effectLst/>
              </a:rPr>
              <a:t> (triggered by </a:t>
            </a:r>
            <a:r>
              <a:rPr kumimoji="0" lang="en-US" altLang="en-US" sz="2600" b="1" i="0" u="none" strike="noStrike" cap="none" normalizeH="0" baseline="0" dirty="0">
                <a:ln>
                  <a:noFill/>
                </a:ln>
                <a:solidFill>
                  <a:schemeClr val="accent1"/>
                </a:solidFill>
                <a:effectLst/>
              </a:rPr>
              <a:t>disagreement OR low-confidence agreement</a:t>
            </a:r>
            <a:r>
              <a:rPr kumimoji="0" lang="en-US" altLang="en-US" sz="2600" b="0" i="0" u="none" strike="noStrike" cap="none" normalizeH="0" baseline="0" dirty="0">
                <a:ln>
                  <a:noFill/>
                </a:ln>
                <a:solidFill>
                  <a:schemeClr val="accent1"/>
                </a:solidFill>
                <a:effectLst/>
              </a:rPr>
              <a:t>) smartly captures both ambiguous and hesitant predictions—reducing silent slip-ups.</a:t>
            </a:r>
          </a:p>
        </p:txBody>
      </p:sp>
    </p:spTree>
    <p:extLst>
      <p:ext uri="{BB962C8B-B14F-4D97-AF65-F5344CB8AC3E}">
        <p14:creationId xmlns:p14="http://schemas.microsoft.com/office/powerpoint/2010/main" val="67936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B6373-B77B-84E1-F3C9-A6998D1B64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6EB7B35-3355-DF5C-DFB7-0CFB66D78383}"/>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Findings and Results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BF57C5B5-2469-07CA-4780-8A80AD081D3E}"/>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13F8128-9F45-811A-3B27-C9AD03BB829A}"/>
              </a:ext>
            </a:extLst>
          </p:cNvPr>
          <p:cNvSpPr txBox="1"/>
          <p:nvPr/>
        </p:nvSpPr>
        <p:spPr>
          <a:xfrm>
            <a:off x="6093893" y="57036"/>
            <a:ext cx="6098107" cy="923330"/>
          </a:xfrm>
          <a:prstGeom prst="rect">
            <a:avLst/>
          </a:prstGeom>
          <a:noFill/>
        </p:spPr>
        <p:txBody>
          <a:bodyPr wrap="square" rtlCol="0">
            <a:spAutoFit/>
          </a:bodyPr>
          <a:lstStyle/>
          <a:p>
            <a:pPr algn="r"/>
            <a:r>
              <a:rPr lang="en-US" b="1" i="1" dirty="0">
                <a:solidFill>
                  <a:srgbClr val="FFFFFF"/>
                </a:solidFill>
              </a:rPr>
              <a:t>Smart Label</a:t>
            </a:r>
          </a:p>
          <a:p>
            <a:pPr algn="r"/>
            <a:endParaRPr lang="en-US" dirty="0"/>
          </a:p>
          <a:p>
            <a:pPr algn="r"/>
            <a:endParaRPr lang="en-US" dirty="0"/>
          </a:p>
        </p:txBody>
      </p:sp>
      <p:sp>
        <p:nvSpPr>
          <p:cNvPr id="7" name="TextBox 6">
            <a:extLst>
              <a:ext uri="{FF2B5EF4-FFF2-40B4-BE49-F238E27FC236}">
                <a16:creationId xmlns:a16="http://schemas.microsoft.com/office/drawing/2014/main" id="{6F21117C-9425-A3E7-CA6D-11FC11338F39}"/>
              </a:ext>
            </a:extLst>
          </p:cNvPr>
          <p:cNvSpPr txBox="1"/>
          <p:nvPr/>
        </p:nvSpPr>
        <p:spPr>
          <a:xfrm>
            <a:off x="206501" y="1191756"/>
            <a:ext cx="11774783" cy="5378652"/>
          </a:xfrm>
          <a:prstGeom prst="rect">
            <a:avLst/>
          </a:prstGeom>
          <a:noFill/>
        </p:spPr>
        <p:txBody>
          <a:bodyPr wrap="square">
            <a:spAutoFit/>
          </a:bodyPr>
          <a:lstStyle/>
          <a:p>
            <a:pPr marL="457200" indent="-457200">
              <a:lnSpc>
                <a:spcPct val="120000"/>
              </a:lnSpc>
              <a:buFont typeface="Arial" panose="020B0604020202020204" pitchFamily="34" charset="0"/>
              <a:buChar char="•"/>
            </a:pPr>
            <a:r>
              <a:rPr lang="en-US" sz="2800" b="1" dirty="0">
                <a:solidFill>
                  <a:schemeClr val="accent1"/>
                </a:solidFill>
              </a:rPr>
              <a:t>Results That Speak Volumes:</a:t>
            </a:r>
          </a:p>
          <a:p>
            <a:pPr marL="457200" indent="-457200">
              <a:lnSpc>
                <a:spcPct val="120000"/>
              </a:lnSpc>
              <a:buFont typeface="Arial" panose="020B0604020202020204" pitchFamily="34" charset="0"/>
              <a:buChar char="•"/>
            </a:pPr>
            <a:r>
              <a:rPr lang="en-US" sz="2600" b="1" dirty="0">
                <a:solidFill>
                  <a:schemeClr val="accent1"/>
                </a:solidFill>
              </a:rPr>
              <a:t>AI First-Pass Agreement: 92–95%</a:t>
            </a:r>
            <a:br>
              <a:rPr lang="en-US" sz="2600" dirty="0">
                <a:solidFill>
                  <a:schemeClr val="accent1"/>
                </a:solidFill>
              </a:rPr>
            </a:br>
            <a:r>
              <a:rPr lang="en-US" sz="2600" dirty="0">
                <a:solidFill>
                  <a:schemeClr val="accent1"/>
                </a:solidFill>
              </a:rPr>
              <a:t>The models nailed it on the first go—automatically processing the vast majority of test images with high confidence. Efficiency, unlocked!</a:t>
            </a:r>
          </a:p>
          <a:p>
            <a:pPr marL="457200" indent="-457200">
              <a:lnSpc>
                <a:spcPct val="120000"/>
              </a:lnSpc>
              <a:buFont typeface="Arial" panose="020B0604020202020204" pitchFamily="34" charset="0"/>
              <a:buChar char="•"/>
            </a:pPr>
            <a:r>
              <a:rPr lang="en-US" sz="2600" b="1" dirty="0">
                <a:solidFill>
                  <a:schemeClr val="accent1"/>
                </a:solidFill>
              </a:rPr>
              <a:t>Expert Workload? Minimized!</a:t>
            </a:r>
            <a:br>
              <a:rPr lang="en-US" sz="2600" dirty="0">
                <a:solidFill>
                  <a:schemeClr val="accent1"/>
                </a:solidFill>
              </a:rPr>
            </a:br>
            <a:r>
              <a:rPr lang="en-US" sz="2600" dirty="0">
                <a:solidFill>
                  <a:schemeClr val="accent1"/>
                </a:solidFill>
              </a:rPr>
              <a:t>By smartly flagging only the </a:t>
            </a:r>
            <a:r>
              <a:rPr lang="en-US" sz="2600" b="1" dirty="0">
                <a:solidFill>
                  <a:schemeClr val="accent1"/>
                </a:solidFill>
              </a:rPr>
              <a:t>top 5–8%</a:t>
            </a:r>
            <a:r>
              <a:rPr lang="en-US" sz="2600" dirty="0">
                <a:solidFill>
                  <a:schemeClr val="accent1"/>
                </a:solidFill>
              </a:rPr>
              <a:t> of tricky cases for </a:t>
            </a:r>
            <a:r>
              <a:rPr lang="en-US" sz="2600" b="1" dirty="0">
                <a:solidFill>
                  <a:schemeClr val="accent1"/>
                </a:solidFill>
              </a:rPr>
              <a:t>Human-in-the-Loop (HITL)</a:t>
            </a:r>
            <a:r>
              <a:rPr lang="en-US" sz="2600" dirty="0">
                <a:solidFill>
                  <a:schemeClr val="accent1"/>
                </a:solidFill>
              </a:rPr>
              <a:t> review, the system turbocharges annotation productivity.</a:t>
            </a:r>
          </a:p>
          <a:p>
            <a:pPr marL="457200" indent="-457200">
              <a:lnSpc>
                <a:spcPct val="120000"/>
              </a:lnSpc>
              <a:buFont typeface="Arial" panose="020B0604020202020204" pitchFamily="34" charset="0"/>
              <a:buChar char="•"/>
            </a:pPr>
            <a:r>
              <a:rPr lang="en-US" sz="2600" b="1" dirty="0">
                <a:solidFill>
                  <a:schemeClr val="accent1"/>
                </a:solidFill>
              </a:rPr>
              <a:t>Why the Disagreement? Grad-CAM Knows!</a:t>
            </a:r>
            <a:br>
              <a:rPr lang="en-US" sz="2600" dirty="0">
                <a:solidFill>
                  <a:schemeClr val="accent1"/>
                </a:solidFill>
              </a:rPr>
            </a:br>
            <a:r>
              <a:rPr lang="en-US" sz="2600" dirty="0">
                <a:solidFill>
                  <a:schemeClr val="accent1"/>
                </a:solidFill>
              </a:rPr>
              <a:t>Visual analysis showed that model clashes often stem from </a:t>
            </a:r>
            <a:r>
              <a:rPr lang="en-US" sz="2600" b="1" dirty="0">
                <a:solidFill>
                  <a:schemeClr val="accent1"/>
                </a:solidFill>
              </a:rPr>
              <a:t>different feature sensitivities</a:t>
            </a:r>
            <a:r>
              <a:rPr lang="en-US" sz="2600" dirty="0">
                <a:solidFill>
                  <a:schemeClr val="accent1"/>
                </a:solidFill>
              </a:rPr>
              <a:t>—like one eyeing the </a:t>
            </a:r>
            <a:r>
              <a:rPr lang="en-US" sz="2600" b="1" dirty="0">
                <a:solidFill>
                  <a:schemeClr val="accent1"/>
                </a:solidFill>
              </a:rPr>
              <a:t>nucleus shape</a:t>
            </a:r>
            <a:r>
              <a:rPr lang="en-US" sz="2600" dirty="0">
                <a:solidFill>
                  <a:schemeClr val="accent1"/>
                </a:solidFill>
              </a:rPr>
              <a:t>, while the other zooms in on </a:t>
            </a:r>
            <a:r>
              <a:rPr lang="en-US" sz="2600" b="1" dirty="0">
                <a:solidFill>
                  <a:schemeClr val="accent1"/>
                </a:solidFill>
              </a:rPr>
              <a:t>cytoplasm texture</a:t>
            </a:r>
            <a:r>
              <a:rPr lang="en-US" sz="2600" dirty="0">
                <a:solidFill>
                  <a:schemeClr val="accent1"/>
                </a:solidFill>
              </a:rPr>
              <a:t>. It's like having two specialists with unique perspectives!</a:t>
            </a:r>
          </a:p>
        </p:txBody>
      </p:sp>
    </p:spTree>
    <p:extLst>
      <p:ext uri="{BB962C8B-B14F-4D97-AF65-F5344CB8AC3E}">
        <p14:creationId xmlns:p14="http://schemas.microsoft.com/office/powerpoint/2010/main" val="2397917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98053-98E4-002B-D69E-FC273B755CC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6A7DF68-04BC-B488-A1FE-C0B7C817A1CB}"/>
              </a:ext>
            </a:extLst>
          </p:cNvPr>
          <p:cNvSpPr txBox="1"/>
          <p:nvPr/>
        </p:nvSpPr>
        <p:spPr>
          <a:xfrm>
            <a:off x="255996" y="502545"/>
            <a:ext cx="10624338" cy="646331"/>
          </a:xfrm>
          <a:prstGeom prst="rect">
            <a:avLst/>
          </a:prstGeom>
          <a:noFill/>
        </p:spPr>
        <p:txBody>
          <a:bodyPr wrap="square" rtlCol="0">
            <a:spAutoFit/>
          </a:bodyPr>
          <a:lstStyle/>
          <a:p>
            <a:pPr lvl="0">
              <a:defRPr/>
            </a:pPr>
            <a:r>
              <a:rPr kumimoji="0" lang="fr-FR" sz="3600" b="1" i="0" u="none" strike="noStrike" kern="1200" cap="none" spc="0" normalizeH="0" baseline="0" noProof="0" dirty="0" err="1">
                <a:ln>
                  <a:noFill/>
                </a:ln>
                <a:solidFill>
                  <a:srgbClr val="5B9BD5">
                    <a:lumMod val="50000"/>
                  </a:srgbClr>
                </a:solidFill>
                <a:effectLst/>
                <a:uLnTx/>
                <a:uFillTx/>
                <a:latin typeface="Calibri" panose="020F0502020204030204"/>
                <a:ea typeface="+mn-ea"/>
                <a:cs typeface="+mn-cs"/>
              </a:rPr>
              <a:t>Demo</a:t>
            </a:r>
            <a:endParaRPr kumimoji="0" lang="fr-FR"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2BDDB956-774E-B6D1-4CF0-CEE3A6D6501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E3DFDA1-D915-4D80-6C86-41212399F0A7}"/>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Smart Label</a:t>
            </a:r>
          </a:p>
          <a:p>
            <a:pPr algn="r"/>
            <a:endParaRPr lang="en-US" dirty="0"/>
          </a:p>
        </p:txBody>
      </p:sp>
      <p:pic>
        <p:nvPicPr>
          <p:cNvPr id="7" name="Picture 6">
            <a:extLst>
              <a:ext uri="{FF2B5EF4-FFF2-40B4-BE49-F238E27FC236}">
                <a16:creationId xmlns:a16="http://schemas.microsoft.com/office/drawing/2014/main" id="{2BF44D11-4F85-9438-A493-1E824DC41A3D}"/>
              </a:ext>
            </a:extLst>
          </p:cNvPr>
          <p:cNvPicPr>
            <a:picLocks noChangeAspect="1"/>
          </p:cNvPicPr>
          <p:nvPr/>
        </p:nvPicPr>
        <p:blipFill>
          <a:blip r:embed="rId2"/>
          <a:stretch>
            <a:fillRect/>
          </a:stretch>
        </p:blipFill>
        <p:spPr>
          <a:xfrm>
            <a:off x="885468" y="1456794"/>
            <a:ext cx="10416849" cy="4461141"/>
          </a:xfrm>
          <a:prstGeom prst="rect">
            <a:avLst/>
          </a:prstGeom>
          <a:ln>
            <a:solidFill>
              <a:schemeClr val="accent1"/>
            </a:solidFill>
          </a:ln>
        </p:spPr>
      </p:pic>
    </p:spTree>
    <p:extLst>
      <p:ext uri="{BB962C8B-B14F-4D97-AF65-F5344CB8AC3E}">
        <p14:creationId xmlns:p14="http://schemas.microsoft.com/office/powerpoint/2010/main" val="3961065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22C48-1DB8-8126-F3C9-4769EFD3986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FC64B74-B5F6-4498-AD9A-6A591B1C26B7}"/>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Conclusion</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4A89654F-8E20-1A4E-BF0E-45FDECD92EA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E2C2CB8-C540-C31B-49AD-2498778AAE18}"/>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Smart Label</a:t>
            </a:r>
          </a:p>
          <a:p>
            <a:pPr algn="r"/>
            <a:endParaRPr lang="en-US" dirty="0"/>
          </a:p>
        </p:txBody>
      </p:sp>
      <p:sp>
        <p:nvSpPr>
          <p:cNvPr id="7" name="TextBox 6">
            <a:extLst>
              <a:ext uri="{FF2B5EF4-FFF2-40B4-BE49-F238E27FC236}">
                <a16:creationId xmlns:a16="http://schemas.microsoft.com/office/drawing/2014/main" id="{55BE289C-DD27-FBF8-54B8-F93E64F3B5AA}"/>
              </a:ext>
            </a:extLst>
          </p:cNvPr>
          <p:cNvSpPr txBox="1"/>
          <p:nvPr/>
        </p:nvSpPr>
        <p:spPr>
          <a:xfrm>
            <a:off x="255996" y="1234637"/>
            <a:ext cx="11419112" cy="4549835"/>
          </a:xfrm>
          <a:prstGeom prst="rect">
            <a:avLst/>
          </a:prstGeom>
          <a:noFill/>
        </p:spPr>
        <p:txBody>
          <a:bodyPr wrap="square">
            <a:spAutoFit/>
          </a:bodyPr>
          <a:lstStyle/>
          <a:p>
            <a:pPr marL="457200" indent="-457200" algn="just">
              <a:lnSpc>
                <a:spcPct val="150000"/>
              </a:lnSpc>
              <a:buFont typeface="Arial" panose="020B0604020202020204" pitchFamily="34" charset="0"/>
              <a:buChar char="•"/>
            </a:pPr>
            <a:r>
              <a:rPr lang="en-US" sz="2800" dirty="0">
                <a:solidFill>
                  <a:schemeClr val="accent1"/>
                </a:solidFill>
              </a:rPr>
              <a:t>An </a:t>
            </a:r>
            <a:r>
              <a:rPr lang="en-US" sz="2800" b="1" dirty="0">
                <a:solidFill>
                  <a:schemeClr val="accent1"/>
                </a:solidFill>
              </a:rPr>
              <a:t>ensemble-based approach</a:t>
            </a:r>
            <a:r>
              <a:rPr lang="en-US" sz="2800" dirty="0">
                <a:solidFill>
                  <a:schemeClr val="accent1"/>
                </a:solidFill>
              </a:rPr>
              <a:t> with a </a:t>
            </a:r>
            <a:r>
              <a:rPr lang="en-US" sz="2800" b="1" dirty="0">
                <a:solidFill>
                  <a:schemeClr val="accent1"/>
                </a:solidFill>
              </a:rPr>
              <a:t>dual-gate HITL trigger</a:t>
            </a:r>
            <a:r>
              <a:rPr lang="en-US" sz="2800" dirty="0">
                <a:solidFill>
                  <a:schemeClr val="accent1"/>
                </a:solidFill>
              </a:rPr>
              <a:t> proves highly effective for </a:t>
            </a:r>
            <a:r>
              <a:rPr lang="en-US" sz="2800" b="1" dirty="0">
                <a:solidFill>
                  <a:schemeClr val="accent1"/>
                </a:solidFill>
              </a:rPr>
              <a:t>reliable medical image curation</a:t>
            </a:r>
            <a:r>
              <a:rPr lang="en-US" sz="2800" dirty="0">
                <a:solidFill>
                  <a:schemeClr val="accent1"/>
                </a:solidFill>
              </a:rPr>
              <a:t>.</a:t>
            </a:r>
          </a:p>
          <a:p>
            <a:pPr marL="457200" indent="-457200" algn="just">
              <a:lnSpc>
                <a:spcPct val="150000"/>
              </a:lnSpc>
              <a:buFont typeface="Arial" panose="020B0604020202020204" pitchFamily="34" charset="0"/>
              <a:buChar char="•"/>
            </a:pPr>
            <a:r>
              <a:rPr lang="en-US" sz="2800" dirty="0">
                <a:solidFill>
                  <a:schemeClr val="accent1"/>
                </a:solidFill>
              </a:rPr>
              <a:t>It strikes the right balance between </a:t>
            </a:r>
            <a:r>
              <a:rPr lang="en-US" sz="2800" b="1" dirty="0">
                <a:solidFill>
                  <a:schemeClr val="accent1"/>
                </a:solidFill>
              </a:rPr>
              <a:t>automation</a:t>
            </a:r>
            <a:r>
              <a:rPr lang="en-US" sz="2800" dirty="0">
                <a:solidFill>
                  <a:schemeClr val="accent1"/>
                </a:solidFill>
              </a:rPr>
              <a:t> and </a:t>
            </a:r>
            <a:r>
              <a:rPr lang="en-US" sz="2800" b="1" dirty="0">
                <a:solidFill>
                  <a:schemeClr val="accent1"/>
                </a:solidFill>
              </a:rPr>
              <a:t>expert oversight</a:t>
            </a:r>
            <a:r>
              <a:rPr lang="en-US" sz="2800" dirty="0">
                <a:solidFill>
                  <a:schemeClr val="accent1"/>
                </a:solidFill>
              </a:rPr>
              <a:t>, boosting both </a:t>
            </a:r>
            <a:r>
              <a:rPr lang="en-US" sz="2800" b="1" dirty="0">
                <a:solidFill>
                  <a:schemeClr val="accent1"/>
                </a:solidFill>
              </a:rPr>
              <a:t>labeling speed</a:t>
            </a:r>
            <a:r>
              <a:rPr lang="en-US" sz="2800" dirty="0">
                <a:solidFill>
                  <a:schemeClr val="accent1"/>
                </a:solidFill>
              </a:rPr>
              <a:t> and </a:t>
            </a:r>
            <a:r>
              <a:rPr lang="en-US" sz="2800" b="1" dirty="0">
                <a:solidFill>
                  <a:schemeClr val="accent1"/>
                </a:solidFill>
              </a:rPr>
              <a:t>dataset quality</a:t>
            </a:r>
            <a:r>
              <a:rPr lang="en-US" sz="2800" dirty="0">
                <a:solidFill>
                  <a:schemeClr val="accent1"/>
                </a:solidFill>
              </a:rPr>
              <a:t>.</a:t>
            </a:r>
          </a:p>
          <a:p>
            <a:pPr marL="457200" indent="-457200" algn="just">
              <a:lnSpc>
                <a:spcPct val="150000"/>
              </a:lnSpc>
              <a:buFont typeface="Arial" panose="020B0604020202020204" pitchFamily="34" charset="0"/>
              <a:buChar char="•"/>
            </a:pPr>
            <a:r>
              <a:rPr lang="en-US" sz="2800" dirty="0">
                <a:solidFill>
                  <a:schemeClr val="accent1"/>
                </a:solidFill>
              </a:rPr>
              <a:t>With </a:t>
            </a:r>
            <a:r>
              <a:rPr lang="en-US" sz="2800" b="1" dirty="0">
                <a:solidFill>
                  <a:schemeClr val="accent1"/>
                </a:solidFill>
              </a:rPr>
              <a:t>Explainable AI (Grad-CAM)</a:t>
            </a:r>
            <a:r>
              <a:rPr lang="en-US" sz="2800" dirty="0">
                <a:solidFill>
                  <a:schemeClr val="accent1"/>
                </a:solidFill>
              </a:rPr>
              <a:t>, the system transforms the AI from a “</a:t>
            </a:r>
            <a:r>
              <a:rPr lang="en-US" sz="2800" b="1" dirty="0">
                <a:solidFill>
                  <a:schemeClr val="accent1"/>
                </a:solidFill>
              </a:rPr>
              <a:t>black box</a:t>
            </a:r>
            <a:r>
              <a:rPr lang="en-US" sz="2800" dirty="0">
                <a:solidFill>
                  <a:schemeClr val="accent1"/>
                </a:solidFill>
              </a:rPr>
              <a:t>” into a </a:t>
            </a:r>
            <a:r>
              <a:rPr lang="en-US" sz="2800" b="1" dirty="0">
                <a:solidFill>
                  <a:schemeClr val="accent1"/>
                </a:solidFill>
              </a:rPr>
              <a:t>collaborative diagnostic partner</a:t>
            </a:r>
            <a:r>
              <a:rPr lang="en-US" sz="2800" dirty="0">
                <a:solidFill>
                  <a:schemeClr val="accent1"/>
                </a:solidFill>
              </a:rPr>
              <a:t>, building trust and insight.</a:t>
            </a:r>
          </a:p>
        </p:txBody>
      </p:sp>
    </p:spTree>
    <p:extLst>
      <p:ext uri="{BB962C8B-B14F-4D97-AF65-F5344CB8AC3E}">
        <p14:creationId xmlns:p14="http://schemas.microsoft.com/office/powerpoint/2010/main" val="4074435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968A8-7C9A-25ED-0613-77A402CD107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E029B0F-109E-555C-1559-9A9A06DBD01D}"/>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Future Work</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F18DB925-97F0-EB70-B2B9-6D36B77F989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03B24BD-ED63-E6E3-618E-56FBA1BFC1AA}"/>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Smart Label</a:t>
            </a:r>
          </a:p>
          <a:p>
            <a:pPr algn="r"/>
            <a:endParaRPr lang="en-US" dirty="0"/>
          </a:p>
        </p:txBody>
      </p:sp>
      <p:sp>
        <p:nvSpPr>
          <p:cNvPr id="7" name="TextBox 6">
            <a:extLst>
              <a:ext uri="{FF2B5EF4-FFF2-40B4-BE49-F238E27FC236}">
                <a16:creationId xmlns:a16="http://schemas.microsoft.com/office/drawing/2014/main" id="{43DB9889-1A76-C2A7-3421-9F5C3DA615C6}"/>
              </a:ext>
            </a:extLst>
          </p:cNvPr>
          <p:cNvSpPr txBox="1"/>
          <p:nvPr/>
        </p:nvSpPr>
        <p:spPr>
          <a:xfrm>
            <a:off x="255996" y="1234637"/>
            <a:ext cx="11419112" cy="3903504"/>
          </a:xfrm>
          <a:prstGeom prst="rect">
            <a:avLst/>
          </a:prstGeom>
          <a:noFill/>
        </p:spPr>
        <p:txBody>
          <a:bodyPr wrap="square">
            <a:spAutoFit/>
          </a:bodyPr>
          <a:lstStyle/>
          <a:p>
            <a:pPr marL="457200" indent="-457200">
              <a:lnSpc>
                <a:spcPct val="150000"/>
              </a:lnSpc>
              <a:buFont typeface="Arial" panose="020B0604020202020204" pitchFamily="34" charset="0"/>
              <a:buChar char="•"/>
            </a:pPr>
            <a:r>
              <a:rPr lang="en-US" sz="2800" b="1" dirty="0">
                <a:solidFill>
                  <a:schemeClr val="accent1"/>
                </a:solidFill>
              </a:rPr>
              <a:t>Implement a Re-training Loop:</a:t>
            </a:r>
            <a:r>
              <a:rPr lang="en-US" sz="2800" dirty="0">
                <a:solidFill>
                  <a:schemeClr val="accent1"/>
                </a:solidFill>
              </a:rPr>
              <a:t> Periodically fine-tune the models on the newly curated data to create a self-improving system.</a:t>
            </a:r>
          </a:p>
          <a:p>
            <a:pPr marL="457200" indent="-457200">
              <a:lnSpc>
                <a:spcPct val="150000"/>
              </a:lnSpc>
              <a:buFont typeface="Arial" panose="020B0604020202020204" pitchFamily="34" charset="0"/>
              <a:buChar char="•"/>
            </a:pPr>
            <a:r>
              <a:rPr lang="en-US" sz="2800" b="1" dirty="0">
                <a:solidFill>
                  <a:schemeClr val="accent1"/>
                </a:solidFill>
              </a:rPr>
              <a:t>Expand the Ensemble:</a:t>
            </a:r>
            <a:r>
              <a:rPr lang="en-US" sz="2800" dirty="0">
                <a:solidFill>
                  <a:schemeClr val="accent1"/>
                </a:solidFill>
              </a:rPr>
              <a:t> Introduce a third, architecturally distinct model (e.g., a Vision Transformer) to further improve robustness.</a:t>
            </a:r>
          </a:p>
          <a:p>
            <a:pPr marL="457200" indent="-457200">
              <a:lnSpc>
                <a:spcPct val="150000"/>
              </a:lnSpc>
              <a:buFont typeface="Arial" panose="020B0604020202020204" pitchFamily="34" charset="0"/>
              <a:buChar char="•"/>
            </a:pPr>
            <a:r>
              <a:rPr lang="en-US" sz="2800" b="1" dirty="0">
                <a:solidFill>
                  <a:schemeClr val="accent1"/>
                </a:solidFill>
              </a:rPr>
              <a:t>Deploy as a Clinical Tool:</a:t>
            </a:r>
            <a:r>
              <a:rPr lang="en-US" sz="2800" dirty="0">
                <a:solidFill>
                  <a:schemeClr val="accent1"/>
                </a:solidFill>
              </a:rPr>
              <a:t> Package the application for deployment in a lab setting for real-world testing and data collection.</a:t>
            </a:r>
          </a:p>
        </p:txBody>
      </p:sp>
    </p:spTree>
    <p:extLst>
      <p:ext uri="{BB962C8B-B14F-4D97-AF65-F5344CB8AC3E}">
        <p14:creationId xmlns:p14="http://schemas.microsoft.com/office/powerpoint/2010/main" val="29100067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A56F40-96CC-DEF8-9EB7-14523723777A}"/>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E03C842-0779-BE44-EECA-2F2EE3FA7309}"/>
              </a:ext>
            </a:extLst>
          </p:cNvPr>
          <p:cNvSpPr>
            <a:spLocks noGrp="1"/>
          </p:cNvSpPr>
          <p:nvPr>
            <p:ph type="body" sz="quarter" idx="13"/>
          </p:nvPr>
        </p:nvSpPr>
        <p:spPr>
          <a:xfrm>
            <a:off x="255996" y="1271219"/>
            <a:ext cx="11848918" cy="4142989"/>
          </a:xfrm>
        </p:spPr>
        <p:txBody>
          <a:bodyPr/>
          <a:lstStyle/>
          <a:p>
            <a:pPr>
              <a:lnSpc>
                <a:spcPct val="150000"/>
              </a:lnSpc>
            </a:pPr>
            <a:r>
              <a:rPr lang="en-US" dirty="0">
                <a:solidFill>
                  <a:schemeClr val="accent1"/>
                </a:solidFill>
                <a:latin typeface="+mn-lt"/>
              </a:rPr>
              <a:t>I would like to extend my sincere gratitude to:</a:t>
            </a:r>
          </a:p>
          <a:p>
            <a:pPr>
              <a:lnSpc>
                <a:spcPct val="150000"/>
              </a:lnSpc>
            </a:pPr>
            <a:r>
              <a:rPr lang="en-US" dirty="0">
                <a:solidFill>
                  <a:schemeClr val="accent1"/>
                </a:solidFill>
                <a:latin typeface="+mn-lt"/>
              </a:rPr>
              <a:t>Hari Sir and Jayakanthan Sir </a:t>
            </a:r>
            <a:r>
              <a:rPr lang="en-US" b="0" dirty="0">
                <a:solidFill>
                  <a:schemeClr val="accent1"/>
                </a:solidFill>
                <a:latin typeface="+mn-lt"/>
              </a:rPr>
              <a:t>for their invaluable guidance, mentorship, and support throughout this project.</a:t>
            </a:r>
          </a:p>
          <a:p>
            <a:pPr>
              <a:lnSpc>
                <a:spcPct val="150000"/>
              </a:lnSpc>
            </a:pPr>
            <a:r>
              <a:rPr lang="en-US" dirty="0">
                <a:solidFill>
                  <a:schemeClr val="accent1"/>
                </a:solidFill>
                <a:latin typeface="+mn-lt"/>
              </a:rPr>
              <a:t>VIT and </a:t>
            </a:r>
            <a:r>
              <a:rPr lang="en-US" dirty="0" err="1">
                <a:solidFill>
                  <a:schemeClr val="accent1"/>
                </a:solidFill>
                <a:latin typeface="+mn-lt"/>
              </a:rPr>
              <a:t>LTIMindtree</a:t>
            </a:r>
            <a:r>
              <a:rPr lang="en-US" dirty="0">
                <a:solidFill>
                  <a:schemeClr val="accent1"/>
                </a:solidFill>
                <a:latin typeface="+mn-lt"/>
              </a:rPr>
              <a:t> </a:t>
            </a:r>
            <a:r>
              <a:rPr lang="en-US" b="0" dirty="0">
                <a:solidFill>
                  <a:schemeClr val="accent1"/>
                </a:solidFill>
                <a:latin typeface="+mn-lt"/>
              </a:rPr>
              <a:t>for providing the platform and resources to implement this project.</a:t>
            </a:r>
            <a:endParaRPr lang="en-US" dirty="0">
              <a:solidFill>
                <a:schemeClr val="accent1"/>
              </a:solidFill>
              <a:latin typeface="+mn-lt"/>
            </a:endParaRPr>
          </a:p>
        </p:txBody>
      </p:sp>
      <p:sp>
        <p:nvSpPr>
          <p:cNvPr id="3" name="TextBox 2">
            <a:extLst>
              <a:ext uri="{FF2B5EF4-FFF2-40B4-BE49-F238E27FC236}">
                <a16:creationId xmlns:a16="http://schemas.microsoft.com/office/drawing/2014/main" id="{06DDE408-8E1E-6FA2-7CC4-7953936B171B}"/>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Acknowledgement</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11AC8EE7-5ED3-D96C-9268-8B7B9A5D057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06C5A91-6D8B-7A46-6BA9-7AF0BB8742E7}"/>
              </a:ext>
            </a:extLst>
          </p:cNvPr>
          <p:cNvSpPr txBox="1"/>
          <p:nvPr/>
        </p:nvSpPr>
        <p:spPr>
          <a:xfrm>
            <a:off x="6093893" y="57036"/>
            <a:ext cx="6098107" cy="646331"/>
          </a:xfrm>
          <a:prstGeom prst="rect">
            <a:avLst/>
          </a:prstGeom>
          <a:noFill/>
        </p:spPr>
        <p:txBody>
          <a:bodyPr wrap="square" rtlCol="0">
            <a:spAutoFit/>
          </a:bodyPr>
          <a:lstStyle/>
          <a:p>
            <a:pPr algn="r"/>
            <a:r>
              <a:rPr lang="en-US" sz="1800" b="1" i="1" dirty="0">
                <a:solidFill>
                  <a:srgbClr val="FFFFFF"/>
                </a:solidFill>
              </a:rPr>
              <a:t>Smart Label</a:t>
            </a:r>
          </a:p>
          <a:p>
            <a:pPr algn="r"/>
            <a:endParaRPr lang="en-US" dirty="0"/>
          </a:p>
        </p:txBody>
      </p:sp>
    </p:spTree>
    <p:extLst>
      <p:ext uri="{BB962C8B-B14F-4D97-AF65-F5344CB8AC3E}">
        <p14:creationId xmlns:p14="http://schemas.microsoft.com/office/powerpoint/2010/main" val="1573488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1BA9-EED8-0553-15DB-7AC5ADC07E0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31E11D5E-73A6-DACE-A314-51CBCF3D39FA}"/>
              </a:ext>
            </a:extLst>
          </p:cNvPr>
          <p:cNvSpPr>
            <a:spLocks noGrp="1"/>
          </p:cNvSpPr>
          <p:nvPr>
            <p:ph type="body" sz="quarter" idx="13"/>
          </p:nvPr>
        </p:nvSpPr>
        <p:spPr>
          <a:xfrm>
            <a:off x="255995" y="1271219"/>
            <a:ext cx="11663861" cy="4748578"/>
          </a:xfrm>
        </p:spPr>
        <p:txBody>
          <a:bodyPr/>
          <a:lstStyle/>
          <a:p>
            <a:pPr marL="514350" indent="-514350" algn="just">
              <a:lnSpc>
                <a:spcPct val="100000"/>
              </a:lnSpc>
              <a:buFont typeface="+mj-lt"/>
              <a:buAutoNum type="arabicPeriod"/>
            </a:pPr>
            <a:r>
              <a:rPr lang="en-US" sz="2700" b="0" dirty="0">
                <a:solidFill>
                  <a:srgbClr val="5583D1"/>
                </a:solidFill>
                <a:latin typeface="+mn-lt"/>
                <a:hlinkClick r:id="rId2">
                  <a:extLst>
                    <a:ext uri="{A12FA001-AC4F-418D-AE19-62706E023703}">
                      <ahyp:hlinkClr xmlns:ahyp="http://schemas.microsoft.com/office/drawing/2018/hyperlinkcolor" val="tx"/>
                    </a:ext>
                  </a:extLst>
                </a:hlinkClick>
              </a:rPr>
              <a:t>TXL-PBC: a freely accessible labeled peripheral blood cell dataset</a:t>
            </a:r>
            <a:r>
              <a:rPr lang="en-US" sz="2700" b="0" dirty="0">
                <a:solidFill>
                  <a:srgbClr val="5583D1"/>
                </a:solidFill>
                <a:latin typeface="+mn-lt"/>
              </a:rPr>
              <a:t> -  Lu Gan and Xi Li (2024)</a:t>
            </a:r>
          </a:p>
          <a:p>
            <a:pPr marL="514350" indent="-514350" algn="just">
              <a:lnSpc>
                <a:spcPct val="100000"/>
              </a:lnSpc>
              <a:buFont typeface="+mj-lt"/>
              <a:buAutoNum type="arabicPeriod"/>
            </a:pPr>
            <a:r>
              <a:rPr lang="en-US" sz="2700" b="0" dirty="0">
                <a:solidFill>
                  <a:srgbClr val="5583D1"/>
                </a:solidFill>
                <a:latin typeface="+mn-lt"/>
                <a:hlinkClick r:id="rId3">
                  <a:extLst>
                    <a:ext uri="{A12FA001-AC4F-418D-AE19-62706E023703}">
                      <ahyp:hlinkClr xmlns:ahyp="http://schemas.microsoft.com/office/drawing/2018/hyperlinkcolor" val="tx"/>
                    </a:ext>
                  </a:extLst>
                </a:hlinkClick>
              </a:rPr>
              <a:t>Automatic Labels Are As Effective As Manual Labels In Biomedical Images Classification With Deep Learning</a:t>
            </a:r>
            <a:r>
              <a:rPr lang="en-US" sz="2700" b="0" dirty="0">
                <a:solidFill>
                  <a:srgbClr val="5583D1"/>
                </a:solidFill>
                <a:latin typeface="+mn-lt"/>
              </a:rPr>
              <a:t> - Niccolo Marini ,Stefano Marchesin, Lluis Borras Ferris, Simon Püttmann, Marek Wodzinski, Riccardo Fratti, Damian Podareanu, Alessandro Caputo, Svetla Boytcheva, Simona Vatrano, Filippo Fraggetta, Iris Nagtegaal, Gianmaria Silvello, Manfredo Atzori, Henning Müller (2024)</a:t>
            </a:r>
            <a:endParaRPr lang="en-US" sz="2700" b="0" dirty="0">
              <a:solidFill>
                <a:srgbClr val="5583D1"/>
              </a:solidFill>
              <a:latin typeface="+mn-lt"/>
              <a:hlinkClick r:id="rId4">
                <a:extLst>
                  <a:ext uri="{A12FA001-AC4F-418D-AE19-62706E023703}">
                    <ahyp:hlinkClr xmlns:ahyp="http://schemas.microsoft.com/office/drawing/2018/hyperlinkcolor" val="tx"/>
                  </a:ext>
                </a:extLst>
              </a:hlinkClick>
            </a:endParaRPr>
          </a:p>
          <a:p>
            <a:pPr marL="514350" indent="-514350" algn="just">
              <a:lnSpc>
                <a:spcPct val="100000"/>
              </a:lnSpc>
              <a:buFont typeface="+mj-lt"/>
              <a:buAutoNum type="arabicPeriod"/>
            </a:pPr>
            <a:r>
              <a:rPr lang="en-US" sz="2700" b="0" dirty="0">
                <a:solidFill>
                  <a:srgbClr val="5583D1"/>
                </a:solidFill>
                <a:latin typeface="+mn-lt"/>
                <a:hlinkClick r:id="rId4">
                  <a:extLst>
                    <a:ext uri="{A12FA001-AC4F-418D-AE19-62706E023703}">
                      <ahyp:hlinkClr xmlns:ahyp="http://schemas.microsoft.com/office/drawing/2018/hyperlinkcolor" val="tx"/>
                    </a:ext>
                  </a:extLst>
                </a:hlinkClick>
              </a:rPr>
              <a:t>Deep learning-based image annotation for leukocyte segmentation and classification of blood cell morphology</a:t>
            </a:r>
            <a:r>
              <a:rPr lang="en-US" sz="2700" b="0" dirty="0">
                <a:solidFill>
                  <a:srgbClr val="5583D1"/>
                </a:solidFill>
                <a:latin typeface="+mn-lt"/>
              </a:rPr>
              <a:t> - Vatsala Anand, Sheifali Gupta, Deepika Koundal, Wael Y. Alghamdi and Bayan M. Alsharbi (2024)</a:t>
            </a:r>
          </a:p>
        </p:txBody>
      </p:sp>
      <p:sp>
        <p:nvSpPr>
          <p:cNvPr id="3" name="TextBox 2">
            <a:extLst>
              <a:ext uri="{FF2B5EF4-FFF2-40B4-BE49-F238E27FC236}">
                <a16:creationId xmlns:a16="http://schemas.microsoft.com/office/drawing/2014/main" id="{776CD0F3-77A2-E482-9F59-462941CA9EFC}"/>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References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0EF328B9-B5B2-A4C8-C436-49616B481A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9E96C34-B06E-814D-72EC-EF1F6BBFAAF7}"/>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Smart Label</a:t>
            </a:r>
          </a:p>
          <a:p>
            <a:pPr algn="r"/>
            <a:endParaRPr lang="en-US" dirty="0"/>
          </a:p>
        </p:txBody>
      </p:sp>
    </p:spTree>
    <p:extLst>
      <p:ext uri="{BB962C8B-B14F-4D97-AF65-F5344CB8AC3E}">
        <p14:creationId xmlns:p14="http://schemas.microsoft.com/office/powerpoint/2010/main" val="1659890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C420E-C54A-598A-F039-7C3AFFAE7BD5}"/>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12F6D9F8-9EBD-FF04-B66F-2A27F0B59A72}"/>
              </a:ext>
            </a:extLst>
          </p:cNvPr>
          <p:cNvSpPr>
            <a:spLocks noGrp="1"/>
          </p:cNvSpPr>
          <p:nvPr>
            <p:ph type="body" sz="quarter" idx="13"/>
          </p:nvPr>
        </p:nvSpPr>
        <p:spPr>
          <a:xfrm>
            <a:off x="255995" y="1271219"/>
            <a:ext cx="11663861" cy="4142989"/>
          </a:xfrm>
        </p:spPr>
        <p:txBody>
          <a:bodyPr/>
          <a:lstStyle/>
          <a:p>
            <a:pPr marL="514350" indent="-514350" algn="just">
              <a:lnSpc>
                <a:spcPct val="100000"/>
              </a:lnSpc>
              <a:buFont typeface="+mj-lt"/>
              <a:buAutoNum type="arabicPeriod" startAt="4"/>
            </a:pPr>
            <a:r>
              <a:rPr lang="en-US" b="0" dirty="0" err="1">
                <a:solidFill>
                  <a:srgbClr val="5583D1"/>
                </a:solidFill>
                <a:latin typeface="+mn-lt"/>
                <a:hlinkClick r:id="rId2">
                  <a:extLst>
                    <a:ext uri="{A12FA001-AC4F-418D-AE19-62706E023703}">
                      <ahyp:hlinkClr xmlns:ahyp="http://schemas.microsoft.com/office/drawing/2018/hyperlinkcolor" val="tx"/>
                    </a:ext>
                  </a:extLst>
                </a:hlinkClick>
              </a:rPr>
              <a:t>WBCAtt</a:t>
            </a:r>
            <a:r>
              <a:rPr lang="en-US" b="0" dirty="0">
                <a:solidFill>
                  <a:srgbClr val="5583D1"/>
                </a:solidFill>
                <a:latin typeface="+mn-lt"/>
                <a:hlinkClick r:id="rId2">
                  <a:extLst>
                    <a:ext uri="{A12FA001-AC4F-418D-AE19-62706E023703}">
                      <ahyp:hlinkClr xmlns:ahyp="http://schemas.microsoft.com/office/drawing/2018/hyperlinkcolor" val="tx"/>
                    </a:ext>
                  </a:extLst>
                </a:hlinkClick>
              </a:rPr>
              <a:t>: A White Blood Cell Dataset Annotated with Detailed Morphological Attributes</a:t>
            </a:r>
            <a:r>
              <a:rPr lang="en-US" b="0" dirty="0">
                <a:solidFill>
                  <a:srgbClr val="5583D1"/>
                </a:solidFill>
                <a:latin typeface="+mn-lt"/>
              </a:rPr>
              <a:t> - Satoshi Tsutsui, Winnie Pang, Bihan Wen (2023)</a:t>
            </a:r>
            <a:endParaRPr lang="en-US" b="0" dirty="0">
              <a:solidFill>
                <a:srgbClr val="5583D1"/>
              </a:solidFill>
              <a:latin typeface="+mn-lt"/>
              <a:hlinkClick r:id="rId3">
                <a:extLst>
                  <a:ext uri="{A12FA001-AC4F-418D-AE19-62706E023703}">
                    <ahyp:hlinkClr xmlns:ahyp="http://schemas.microsoft.com/office/drawing/2018/hyperlinkcolor" val="tx"/>
                  </a:ext>
                </a:extLst>
              </a:hlinkClick>
            </a:endParaRPr>
          </a:p>
          <a:p>
            <a:pPr marL="514350" indent="-514350" algn="just">
              <a:lnSpc>
                <a:spcPct val="100000"/>
              </a:lnSpc>
              <a:buFont typeface="+mj-lt"/>
              <a:buAutoNum type="arabicPeriod" startAt="4"/>
            </a:pPr>
            <a:r>
              <a:rPr lang="en-US" b="0" dirty="0">
                <a:solidFill>
                  <a:srgbClr val="5583D1"/>
                </a:solidFill>
                <a:latin typeface="+mn-lt"/>
                <a:hlinkClick r:id="rId3">
                  <a:extLst>
                    <a:ext uri="{A12FA001-AC4F-418D-AE19-62706E023703}">
                      <ahyp:hlinkClr xmlns:ahyp="http://schemas.microsoft.com/office/drawing/2018/hyperlinkcolor" val="tx"/>
                    </a:ext>
                  </a:extLst>
                </a:hlinkClick>
              </a:rPr>
              <a:t>Machine Learning (ML)-Enabled Automation for High-Throughput Data Processing in Flow Cytometry</a:t>
            </a:r>
            <a:r>
              <a:rPr lang="en-US" b="0" dirty="0">
                <a:solidFill>
                  <a:srgbClr val="5583D1"/>
                </a:solidFill>
                <a:latin typeface="+mn-lt"/>
              </a:rPr>
              <a:t> - Anna L. </a:t>
            </a:r>
            <a:r>
              <a:rPr lang="en-US" b="0" dirty="0" err="1">
                <a:solidFill>
                  <a:srgbClr val="5583D1"/>
                </a:solidFill>
                <a:latin typeface="+mn-lt"/>
              </a:rPr>
              <a:t>Kamysheva</a:t>
            </a:r>
            <a:r>
              <a:rPr lang="en-US" b="0" dirty="0">
                <a:solidFill>
                  <a:srgbClr val="5583D1"/>
                </a:solidFill>
                <a:latin typeface="+mn-lt"/>
              </a:rPr>
              <a:t>, Dmitrii V. </a:t>
            </a:r>
            <a:r>
              <a:rPr lang="en-US" b="0" dirty="0" err="1">
                <a:solidFill>
                  <a:srgbClr val="5583D1"/>
                </a:solidFill>
                <a:latin typeface="+mn-lt"/>
              </a:rPr>
              <a:t>Fastovets</a:t>
            </a:r>
            <a:r>
              <a:rPr lang="en-US" b="0" dirty="0">
                <a:solidFill>
                  <a:srgbClr val="5583D1"/>
                </a:solidFill>
                <a:latin typeface="+mn-lt"/>
              </a:rPr>
              <a:t>, Roman N. </a:t>
            </a:r>
            <a:r>
              <a:rPr lang="en-US" b="0" dirty="0" err="1">
                <a:solidFill>
                  <a:srgbClr val="5583D1"/>
                </a:solidFill>
                <a:latin typeface="+mn-lt"/>
              </a:rPr>
              <a:t>Kruglikov</a:t>
            </a:r>
            <a:r>
              <a:rPr lang="en-US" b="0" dirty="0">
                <a:solidFill>
                  <a:srgbClr val="5583D1"/>
                </a:solidFill>
                <a:latin typeface="+mn-lt"/>
              </a:rPr>
              <a:t>, Arseniy A. Sokolov, Anastasiya S. </a:t>
            </a:r>
            <a:r>
              <a:rPr lang="en-US" b="0" dirty="0" err="1">
                <a:solidFill>
                  <a:srgbClr val="5583D1"/>
                </a:solidFill>
                <a:latin typeface="+mn-lt"/>
              </a:rPr>
              <a:t>Fefler</a:t>
            </a:r>
            <a:r>
              <a:rPr lang="en-US" b="0" dirty="0">
                <a:solidFill>
                  <a:srgbClr val="5583D1"/>
                </a:solidFill>
                <a:latin typeface="+mn-lt"/>
              </a:rPr>
              <a:t>, Anastasiia A. Bolshakova, Anastasia Radko, Ilya E. Krauz, Sheila T. Yong, Michael Goldberg, Ravshan </a:t>
            </a:r>
            <a:r>
              <a:rPr lang="en-US" b="0" dirty="0" err="1">
                <a:solidFill>
                  <a:srgbClr val="5583D1"/>
                </a:solidFill>
                <a:latin typeface="+mn-lt"/>
              </a:rPr>
              <a:t>Ataullakhanov</a:t>
            </a:r>
            <a:r>
              <a:rPr lang="en-US" b="0" dirty="0">
                <a:solidFill>
                  <a:srgbClr val="5583D1"/>
                </a:solidFill>
                <a:latin typeface="+mn-lt"/>
              </a:rPr>
              <a:t>, Aleksandr Zaitsev (2023)</a:t>
            </a:r>
          </a:p>
        </p:txBody>
      </p:sp>
      <p:sp>
        <p:nvSpPr>
          <p:cNvPr id="3" name="TextBox 2">
            <a:extLst>
              <a:ext uri="{FF2B5EF4-FFF2-40B4-BE49-F238E27FC236}">
                <a16:creationId xmlns:a16="http://schemas.microsoft.com/office/drawing/2014/main" id="{74FF85C5-EA95-8F42-2A3C-94DD43359FBB}"/>
              </a:ext>
            </a:extLst>
          </p:cNvPr>
          <p:cNvSpPr txBox="1"/>
          <p:nvPr/>
        </p:nvSpPr>
        <p:spPr>
          <a:xfrm>
            <a:off x="255996" y="502545"/>
            <a:ext cx="10624338" cy="646331"/>
          </a:xfrm>
          <a:prstGeom prst="rect">
            <a:avLst/>
          </a:prstGeom>
          <a:noFill/>
        </p:spPr>
        <p:txBody>
          <a:bodyPr wrap="square" rtlCol="0">
            <a:spAutoFit/>
          </a:bodyPr>
          <a:lstStyle/>
          <a:p>
            <a:pPr lvl="0">
              <a:defRPr/>
            </a:pPr>
            <a:r>
              <a:rPr lang="fr-FR" sz="3600" b="1" dirty="0">
                <a:solidFill>
                  <a:srgbClr val="5B9BD5">
                    <a:lumMod val="50000"/>
                  </a:srgbClr>
                </a:solidFill>
              </a:rPr>
              <a:t>References</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49281781-968B-6A3E-A887-F9F145E10968}"/>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B991FF6C-1263-1CBF-42A6-AFF0305F735E}"/>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Smart Label</a:t>
            </a:r>
          </a:p>
          <a:p>
            <a:pPr algn="r"/>
            <a:endParaRPr lang="en-US" dirty="0"/>
          </a:p>
        </p:txBody>
      </p:sp>
    </p:spTree>
    <p:extLst>
      <p:ext uri="{BB962C8B-B14F-4D97-AF65-F5344CB8AC3E}">
        <p14:creationId xmlns:p14="http://schemas.microsoft.com/office/powerpoint/2010/main" val="24518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F0E97-A1A1-C6E6-503A-B4402B87610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F43965-5578-002F-1361-1EC6DCCAFC8D}"/>
              </a:ext>
            </a:extLst>
          </p:cNvPr>
          <p:cNvSpPr txBox="1"/>
          <p:nvPr/>
        </p:nvSpPr>
        <p:spPr>
          <a:xfrm>
            <a:off x="0" y="2705725"/>
            <a:ext cx="121920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800" b="1" i="0" u="none" strike="noStrike" kern="1200" cap="none" spc="0" normalizeH="0" baseline="0" noProof="0" dirty="0" err="1">
                <a:ln>
                  <a:noFill/>
                </a:ln>
                <a:solidFill>
                  <a:srgbClr val="5B9BD5">
                    <a:lumMod val="50000"/>
                  </a:srgbClr>
                </a:solidFill>
                <a:effectLst/>
                <a:uLnTx/>
                <a:uFillTx/>
                <a:latin typeface="Calibri" panose="020F0502020204030204"/>
                <a:ea typeface="+mn-ea"/>
                <a:cs typeface="+mn-cs"/>
              </a:rPr>
              <a:t>Any</a:t>
            </a:r>
            <a:r>
              <a:rPr kumimoji="0" lang="fr-FR" sz="88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 Questions ?</a:t>
            </a:r>
            <a:endParaRPr kumimoji="0" lang="en-US" sz="88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4563ABDF-8AF9-DEB5-C8F2-72CFF229076B}"/>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5993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546944-4C10-E1BB-72D1-C53F6D8FB48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CBD452-A0AC-201B-7EE5-1F0CFAE72784}"/>
              </a:ext>
            </a:extLst>
          </p:cNvPr>
          <p:cNvSpPr txBox="1"/>
          <p:nvPr/>
        </p:nvSpPr>
        <p:spPr>
          <a:xfrm>
            <a:off x="0" y="2705725"/>
            <a:ext cx="12192000" cy="144655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88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THANK YOU</a:t>
            </a:r>
            <a:endParaRPr kumimoji="0" lang="en-US" sz="88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FF44AED5-E64C-38E8-FF8D-C77DE317B6AF}"/>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06355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18EFD-13D1-118F-A8E4-F9E2D3695A6C}"/>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7726612-73E0-5A94-F635-3A742DD5BA94}"/>
              </a:ext>
            </a:extLst>
          </p:cNvPr>
          <p:cNvSpPr>
            <a:spLocks noGrp="1"/>
          </p:cNvSpPr>
          <p:nvPr>
            <p:ph type="body" sz="quarter" idx="13"/>
          </p:nvPr>
        </p:nvSpPr>
        <p:spPr>
          <a:xfrm>
            <a:off x="255996" y="1271219"/>
            <a:ext cx="10624338" cy="4142989"/>
          </a:xfrm>
        </p:spPr>
        <p:txBody>
          <a:bodyPr/>
          <a:lstStyle/>
          <a:p>
            <a:pPr algn="just">
              <a:lnSpc>
                <a:spcPct val="150000"/>
              </a:lnSpc>
            </a:pPr>
            <a:r>
              <a:rPr lang="en-US" b="0" dirty="0">
                <a:solidFill>
                  <a:schemeClr val="accent1"/>
                </a:solidFill>
                <a:latin typeface="+mn-lt"/>
              </a:rPr>
              <a:t>Smart Label provides model-assisted labelling where a model suggests labels and humans validate or correct them.</a:t>
            </a:r>
          </a:p>
          <a:p>
            <a:pPr algn="just">
              <a:lnSpc>
                <a:spcPct val="150000"/>
              </a:lnSpc>
            </a:pPr>
            <a:r>
              <a:rPr lang="en-US" b="0" dirty="0">
                <a:solidFill>
                  <a:schemeClr val="accent1"/>
                </a:solidFill>
                <a:latin typeface="+mn-lt"/>
              </a:rPr>
              <a:t>Key idea is to combine model predictions + human decisions to build a practical, scalable annotation workflow.</a:t>
            </a:r>
          </a:p>
          <a:p>
            <a:pPr algn="just">
              <a:lnSpc>
                <a:spcPct val="150000"/>
              </a:lnSpc>
            </a:pPr>
            <a:r>
              <a:rPr lang="en-US" b="0" dirty="0">
                <a:solidFill>
                  <a:schemeClr val="accent1"/>
                </a:solidFill>
                <a:latin typeface="+mn-lt"/>
              </a:rPr>
              <a:t>It is built using CNNs, HTML, CSS and Flask</a:t>
            </a:r>
          </a:p>
        </p:txBody>
      </p:sp>
      <p:sp>
        <p:nvSpPr>
          <p:cNvPr id="3" name="TextBox 2">
            <a:extLst>
              <a:ext uri="{FF2B5EF4-FFF2-40B4-BE49-F238E27FC236}">
                <a16:creationId xmlns:a16="http://schemas.microsoft.com/office/drawing/2014/main" id="{AB4E3812-AF2F-9DD8-6ECF-C3425146B38F}"/>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Introduction</a:t>
            </a:r>
          </a:p>
        </p:txBody>
      </p:sp>
      <p:cxnSp>
        <p:nvCxnSpPr>
          <p:cNvPr id="5" name="Straight Connector 4">
            <a:extLst>
              <a:ext uri="{FF2B5EF4-FFF2-40B4-BE49-F238E27FC236}">
                <a16:creationId xmlns:a16="http://schemas.microsoft.com/office/drawing/2014/main" id="{A295426A-3395-FE92-30C7-C8A6AC62DE62}"/>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D91B1D4-191E-E882-BD37-9FBAED57B57F}"/>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983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D7CD-C158-6FC1-06C7-09444D2DE02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25C8EF-A5DD-AB22-0372-51B9ABE63526}"/>
              </a:ext>
            </a:extLst>
          </p:cNvPr>
          <p:cNvSpPr>
            <a:spLocks noGrp="1"/>
          </p:cNvSpPr>
          <p:nvPr>
            <p:ph type="body" sz="quarter" idx="13"/>
          </p:nvPr>
        </p:nvSpPr>
        <p:spPr>
          <a:xfrm>
            <a:off x="255996" y="1271219"/>
            <a:ext cx="11413490" cy="4142989"/>
          </a:xfrm>
        </p:spPr>
        <p:txBody>
          <a:bodyPr/>
          <a:lstStyle/>
          <a:p>
            <a:pPr algn="just">
              <a:lnSpc>
                <a:spcPct val="150000"/>
              </a:lnSpc>
            </a:pPr>
            <a:r>
              <a:rPr lang="en-US" b="0" dirty="0">
                <a:solidFill>
                  <a:schemeClr val="accent1"/>
                </a:solidFill>
                <a:latin typeface="+mn-lt"/>
              </a:rPr>
              <a:t>Automated classification of blood cells can significantly speed up diagnostics, but single AI models often make high-confidence errors ("silent failures").</a:t>
            </a:r>
          </a:p>
          <a:p>
            <a:pPr algn="just">
              <a:lnSpc>
                <a:spcPct val="150000"/>
              </a:lnSpc>
            </a:pPr>
            <a:r>
              <a:rPr lang="en-US" b="0" dirty="0">
                <a:solidFill>
                  <a:schemeClr val="accent1"/>
                </a:solidFill>
                <a:latin typeface="+mn-lt"/>
              </a:rPr>
              <a:t>These errors can corrupt curated datasets and reduce pathologist trust in the system.</a:t>
            </a:r>
          </a:p>
          <a:p>
            <a:pPr algn="just">
              <a:lnSpc>
                <a:spcPct val="150000"/>
              </a:lnSpc>
            </a:pPr>
            <a:r>
              <a:rPr lang="en-US" b="0" dirty="0">
                <a:solidFill>
                  <a:schemeClr val="accent1"/>
                </a:solidFill>
                <a:latin typeface="+mn-lt"/>
              </a:rPr>
              <a:t>A simple "low confidence" threshold is insufficient, as it fails to catch confidently wrong predictions.</a:t>
            </a:r>
          </a:p>
        </p:txBody>
      </p:sp>
      <p:sp>
        <p:nvSpPr>
          <p:cNvPr id="3" name="TextBox 2">
            <a:extLst>
              <a:ext uri="{FF2B5EF4-FFF2-40B4-BE49-F238E27FC236}">
                <a16:creationId xmlns:a16="http://schemas.microsoft.com/office/drawing/2014/main" id="{CB15F4B8-EED0-F7BE-96C7-D7AAE989A251}"/>
              </a:ext>
            </a:extLst>
          </p:cNvPr>
          <p:cNvSpPr txBox="1"/>
          <p:nvPr/>
        </p:nvSpPr>
        <p:spPr>
          <a:xfrm>
            <a:off x="255996" y="502545"/>
            <a:ext cx="10624338" cy="646331"/>
          </a:xfrm>
          <a:prstGeom prst="rect">
            <a:avLst/>
          </a:prstGeom>
          <a:noFill/>
        </p:spPr>
        <p:txBody>
          <a:bodyPr wrap="square" rtlCol="0">
            <a:spAutoFit/>
          </a:bodyPr>
          <a:lstStyle/>
          <a:p>
            <a:pPr lvl="0">
              <a:defRPr/>
            </a:pPr>
            <a:r>
              <a:rPr lang="en-US" sz="3600" b="1" dirty="0">
                <a:solidFill>
                  <a:srgbClr val="5B9BD5">
                    <a:lumMod val="50000"/>
                  </a:srgbClr>
                </a:solidFill>
              </a:rPr>
              <a:t>Problem Statement</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cxnSp>
        <p:nvCxnSpPr>
          <p:cNvPr id="5" name="Straight Connector 4">
            <a:extLst>
              <a:ext uri="{FF2B5EF4-FFF2-40B4-BE49-F238E27FC236}">
                <a16:creationId xmlns:a16="http://schemas.microsoft.com/office/drawing/2014/main" id="{5A882B44-FCE4-BF93-E951-46CF2238FB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E164B1-01DD-BF3B-88E8-DF2DEDBFA9EB}"/>
              </a:ext>
            </a:extLst>
          </p:cNvPr>
          <p:cNvSpPr txBox="1"/>
          <p:nvPr/>
        </p:nvSpPr>
        <p:spPr>
          <a:xfrm>
            <a:off x="6093893" y="57036"/>
            <a:ext cx="6098107" cy="646331"/>
          </a:xfrm>
          <a:prstGeom prst="rect">
            <a:avLst/>
          </a:prstGeom>
          <a:noFill/>
        </p:spPr>
        <p:txBody>
          <a:bodyPr wrap="square" rtlCol="0">
            <a:spAutoFit/>
          </a:bodyPr>
          <a:lstStyle/>
          <a:p>
            <a:pPr algn="r"/>
            <a:r>
              <a:rPr lang="en-US" b="1" i="1" dirty="0">
                <a:solidFill>
                  <a:srgbClr val="FFFFFF"/>
                </a:solidFill>
              </a:rPr>
              <a:t>Smart Label</a:t>
            </a:r>
          </a:p>
          <a:p>
            <a:pPr algn="r"/>
            <a:endParaRPr lang="en-US" dirty="0"/>
          </a:p>
        </p:txBody>
      </p:sp>
    </p:spTree>
    <p:extLst>
      <p:ext uri="{BB962C8B-B14F-4D97-AF65-F5344CB8AC3E}">
        <p14:creationId xmlns:p14="http://schemas.microsoft.com/office/powerpoint/2010/main" val="2034681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1235D-73A1-0B84-0745-6B97432CB074}"/>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44D551BF-43EB-C049-6D3B-4D17D5775294}"/>
              </a:ext>
            </a:extLst>
          </p:cNvPr>
          <p:cNvSpPr>
            <a:spLocks noGrp="1"/>
          </p:cNvSpPr>
          <p:nvPr>
            <p:ph type="body" sz="quarter" idx="13"/>
          </p:nvPr>
        </p:nvSpPr>
        <p:spPr>
          <a:xfrm>
            <a:off x="255996" y="1271219"/>
            <a:ext cx="10624338" cy="4142989"/>
          </a:xfrm>
        </p:spPr>
        <p:txBody>
          <a:bodyPr/>
          <a:lstStyle/>
          <a:p>
            <a:pPr algn="just">
              <a:lnSpc>
                <a:spcPct val="150000"/>
              </a:lnSpc>
            </a:pPr>
            <a:r>
              <a:rPr lang="en-US" b="0" dirty="0">
                <a:solidFill>
                  <a:schemeClr val="accent1"/>
                </a:solidFill>
                <a:latin typeface="+mn-lt"/>
              </a:rPr>
              <a:t>Provide model-generated label suggestions to annotators.</a:t>
            </a:r>
          </a:p>
          <a:p>
            <a:pPr algn="just">
              <a:lnSpc>
                <a:spcPct val="150000"/>
              </a:lnSpc>
            </a:pPr>
            <a:r>
              <a:rPr lang="en-US" b="0" dirty="0">
                <a:solidFill>
                  <a:schemeClr val="accent1"/>
                </a:solidFill>
                <a:latin typeface="+mn-lt"/>
              </a:rPr>
              <a:t>Reduce human effort by automating routine or high-confidence cases.</a:t>
            </a:r>
          </a:p>
          <a:p>
            <a:pPr algn="just">
              <a:lnSpc>
                <a:spcPct val="150000"/>
              </a:lnSpc>
            </a:pPr>
            <a:r>
              <a:rPr lang="en-US" b="0" dirty="0">
                <a:solidFill>
                  <a:schemeClr val="accent1"/>
                </a:solidFill>
                <a:latin typeface="+mn-lt"/>
              </a:rPr>
              <a:t>Prioritize samples for human review using uncertainty or informativeness.</a:t>
            </a:r>
          </a:p>
        </p:txBody>
      </p:sp>
      <p:sp>
        <p:nvSpPr>
          <p:cNvPr id="3" name="TextBox 2">
            <a:extLst>
              <a:ext uri="{FF2B5EF4-FFF2-40B4-BE49-F238E27FC236}">
                <a16:creationId xmlns:a16="http://schemas.microsoft.com/office/drawing/2014/main" id="{72FF40D3-B05A-88C3-591F-882A93FC9918}"/>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Objective</a:t>
            </a:r>
          </a:p>
        </p:txBody>
      </p:sp>
      <p:cxnSp>
        <p:nvCxnSpPr>
          <p:cNvPr id="5" name="Straight Connector 4">
            <a:extLst>
              <a:ext uri="{FF2B5EF4-FFF2-40B4-BE49-F238E27FC236}">
                <a16:creationId xmlns:a16="http://schemas.microsoft.com/office/drawing/2014/main" id="{12740D4D-2363-70E1-0E6E-1BDDA8C33C87}"/>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E4452DD5-D934-4955-F39B-2109AC72692F}"/>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35624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F24291B-7EDA-4E3D-40F5-03FDC22C3364}"/>
              </a:ext>
            </a:extLst>
          </p:cNvPr>
          <p:cNvSpPr>
            <a:spLocks noGrp="1"/>
          </p:cNvSpPr>
          <p:nvPr>
            <p:ph type="body" sz="quarter" idx="13"/>
          </p:nvPr>
        </p:nvSpPr>
        <p:spPr>
          <a:xfrm>
            <a:off x="255996" y="1271219"/>
            <a:ext cx="10624338" cy="4868321"/>
          </a:xfrm>
        </p:spPr>
        <p:txBody>
          <a:bodyPr/>
          <a:lstStyle/>
          <a:p>
            <a:pPr marL="457200" indent="-457200" algn="just">
              <a:lnSpc>
                <a:spcPct val="150000"/>
              </a:lnSpc>
              <a:buFont typeface="+mj-lt"/>
              <a:buAutoNum type="arabicPeriod"/>
            </a:pPr>
            <a:r>
              <a:rPr lang="en-US" sz="2600" dirty="0">
                <a:solidFill>
                  <a:schemeClr val="accent1"/>
                </a:solidFill>
                <a:latin typeface="+mn-lt"/>
              </a:rPr>
              <a:t>Model Training &amp; Inference</a:t>
            </a:r>
          </a:p>
          <a:p>
            <a:pPr lvl="1" algn="just">
              <a:lnSpc>
                <a:spcPct val="150000"/>
              </a:lnSpc>
            </a:pPr>
            <a:r>
              <a:rPr lang="en-US" b="0" dirty="0">
                <a:solidFill>
                  <a:schemeClr val="accent1"/>
                </a:solidFill>
              </a:rPr>
              <a:t>Resnet18 and </a:t>
            </a:r>
            <a:r>
              <a:rPr lang="en-US" dirty="0">
                <a:solidFill>
                  <a:schemeClr val="accent1"/>
                </a:solidFill>
              </a:rPr>
              <a:t>Mobile</a:t>
            </a:r>
            <a:r>
              <a:rPr lang="en-US" b="0" dirty="0">
                <a:solidFill>
                  <a:schemeClr val="accent1"/>
                </a:solidFill>
              </a:rPr>
              <a:t>Netv2 is used.</a:t>
            </a:r>
          </a:p>
          <a:p>
            <a:pPr lvl="1" algn="just">
              <a:lnSpc>
                <a:spcPct val="150000"/>
              </a:lnSpc>
            </a:pPr>
            <a:r>
              <a:rPr lang="en-US" dirty="0">
                <a:solidFill>
                  <a:schemeClr val="accent1"/>
                </a:solidFill>
              </a:rPr>
              <a:t>Transfer learning to fine-tune both models</a:t>
            </a:r>
          </a:p>
          <a:p>
            <a:pPr lvl="1" algn="just">
              <a:lnSpc>
                <a:spcPct val="150000"/>
              </a:lnSpc>
            </a:pPr>
            <a:r>
              <a:rPr lang="en-US" dirty="0">
                <a:solidFill>
                  <a:schemeClr val="accent1"/>
                </a:solidFill>
              </a:rPr>
              <a:t>Generates two independent predictions and confidence scores</a:t>
            </a:r>
            <a:r>
              <a:rPr lang="en-US" b="0" dirty="0">
                <a:solidFill>
                  <a:schemeClr val="accent1"/>
                </a:solidFill>
              </a:rPr>
              <a:t>.</a:t>
            </a:r>
          </a:p>
          <a:p>
            <a:pPr marL="457200" indent="-457200" algn="just">
              <a:lnSpc>
                <a:spcPct val="150000"/>
              </a:lnSpc>
              <a:buFont typeface="+mj-lt"/>
              <a:buAutoNum type="arabicPeriod"/>
            </a:pPr>
            <a:r>
              <a:rPr lang="en-US" sz="2600" dirty="0">
                <a:solidFill>
                  <a:schemeClr val="accent1"/>
                </a:solidFill>
                <a:latin typeface="+mn-lt"/>
              </a:rPr>
              <a:t>Active Sampling / Prioritization</a:t>
            </a:r>
          </a:p>
          <a:p>
            <a:pPr lvl="1">
              <a:lnSpc>
                <a:spcPct val="150000"/>
              </a:lnSpc>
            </a:pPr>
            <a:r>
              <a:rPr lang="en-US" b="0" dirty="0">
                <a:solidFill>
                  <a:schemeClr val="accent1"/>
                </a:solidFill>
              </a:rPr>
              <a:t>Compares the predictions from both ResNet</a:t>
            </a:r>
            <a:r>
              <a:rPr lang="en-US" dirty="0">
                <a:solidFill>
                  <a:schemeClr val="accent1"/>
                </a:solidFill>
              </a:rPr>
              <a:t>18</a:t>
            </a:r>
            <a:r>
              <a:rPr lang="en-US" b="0" dirty="0">
                <a:solidFill>
                  <a:schemeClr val="accent1"/>
                </a:solidFill>
              </a:rPr>
              <a:t> and MobileNetV2.</a:t>
            </a:r>
          </a:p>
          <a:p>
            <a:pPr lvl="1">
              <a:lnSpc>
                <a:spcPct val="150000"/>
              </a:lnSpc>
            </a:pPr>
            <a:r>
              <a:rPr lang="en-US" b="0" dirty="0">
                <a:solidFill>
                  <a:schemeClr val="accent1"/>
                </a:solidFill>
              </a:rPr>
              <a:t>Confidence-based sampling (low-confidence items flagged).</a:t>
            </a:r>
          </a:p>
          <a:p>
            <a:pPr marL="457200" lvl="1" indent="0">
              <a:buNone/>
            </a:pPr>
            <a:endParaRPr lang="en-US" b="0" dirty="0">
              <a:solidFill>
                <a:schemeClr val="accent1"/>
              </a:solidFill>
            </a:endParaRPr>
          </a:p>
        </p:txBody>
      </p:sp>
      <p:sp>
        <p:nvSpPr>
          <p:cNvPr id="3" name="TextBox 2">
            <a:extLst>
              <a:ext uri="{FF2B5EF4-FFF2-40B4-BE49-F238E27FC236}">
                <a16:creationId xmlns:a16="http://schemas.microsoft.com/office/drawing/2014/main" id="{25EA9B7F-B60D-6297-DC95-0FDA7E6D7C7C}"/>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Modules</a:t>
            </a:r>
          </a:p>
        </p:txBody>
      </p:sp>
      <p:cxnSp>
        <p:nvCxnSpPr>
          <p:cNvPr id="4" name="Straight Connector 3">
            <a:extLst>
              <a:ext uri="{FF2B5EF4-FFF2-40B4-BE49-F238E27FC236}">
                <a16:creationId xmlns:a16="http://schemas.microsoft.com/office/drawing/2014/main" id="{06F77F89-4F98-73F2-FD5A-5DD416A6F12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221164-7940-3B34-A613-28A74A63E0F7}"/>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243584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09F73-D3FE-895E-62E7-2DA2FFAD943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E563746-2F33-148A-9502-7A077F608CE4}"/>
              </a:ext>
            </a:extLst>
          </p:cNvPr>
          <p:cNvSpPr>
            <a:spLocks noGrp="1"/>
          </p:cNvSpPr>
          <p:nvPr>
            <p:ph type="body" sz="quarter" idx="13"/>
          </p:nvPr>
        </p:nvSpPr>
        <p:spPr>
          <a:xfrm>
            <a:off x="255996" y="1271219"/>
            <a:ext cx="10624338" cy="5249323"/>
          </a:xfrm>
        </p:spPr>
        <p:txBody>
          <a:bodyPr/>
          <a:lstStyle/>
          <a:p>
            <a:pPr marL="514350" indent="-514350" algn="just">
              <a:lnSpc>
                <a:spcPct val="100000"/>
              </a:lnSpc>
              <a:buFont typeface="+mj-lt"/>
              <a:buAutoNum type="arabicPeriod" startAt="3"/>
            </a:pPr>
            <a:r>
              <a:rPr lang="en-US" sz="2600" dirty="0">
                <a:solidFill>
                  <a:schemeClr val="accent1"/>
                </a:solidFill>
                <a:latin typeface="+mn-lt"/>
              </a:rPr>
              <a:t>Human Annotation Interface</a:t>
            </a:r>
          </a:p>
          <a:p>
            <a:pPr lvl="1" algn="just">
              <a:lnSpc>
                <a:spcPct val="150000"/>
              </a:lnSpc>
            </a:pPr>
            <a:r>
              <a:rPr lang="en-US" b="0" dirty="0">
                <a:solidFill>
                  <a:schemeClr val="accent1"/>
                </a:solidFill>
              </a:rPr>
              <a:t>Selects the most uncertain samples for human review</a:t>
            </a:r>
          </a:p>
          <a:p>
            <a:pPr lvl="1" algn="just">
              <a:lnSpc>
                <a:spcPct val="150000"/>
              </a:lnSpc>
            </a:pPr>
            <a:r>
              <a:rPr lang="en-US" b="0" dirty="0">
                <a:solidFill>
                  <a:schemeClr val="accent1"/>
                </a:solidFill>
              </a:rPr>
              <a:t>Clean, minimal annotation UI with model suggestions visible.</a:t>
            </a:r>
          </a:p>
          <a:p>
            <a:pPr lvl="1" algn="just">
              <a:lnSpc>
                <a:spcPct val="150000"/>
              </a:lnSpc>
            </a:pPr>
            <a:r>
              <a:rPr lang="en-US" b="0" dirty="0">
                <a:solidFill>
                  <a:schemeClr val="accent1"/>
                </a:solidFill>
              </a:rPr>
              <a:t>Simple dropdown and Confirm button for quickly correct label</a:t>
            </a:r>
            <a:r>
              <a:rPr lang="en-US" dirty="0">
                <a:solidFill>
                  <a:schemeClr val="accent1"/>
                </a:solidFill>
              </a:rPr>
              <a:t>.</a:t>
            </a:r>
          </a:p>
          <a:p>
            <a:pPr marL="457200" indent="-457200" algn="just">
              <a:lnSpc>
                <a:spcPct val="100000"/>
              </a:lnSpc>
              <a:buFont typeface="+mj-lt"/>
              <a:buAutoNum type="arabicPeriod" startAt="3"/>
            </a:pPr>
            <a:r>
              <a:rPr lang="en-US" sz="2600" dirty="0">
                <a:solidFill>
                  <a:schemeClr val="accent1"/>
                </a:solidFill>
                <a:latin typeface="+mn-lt"/>
              </a:rPr>
              <a:t>Deployment</a:t>
            </a:r>
          </a:p>
          <a:p>
            <a:pPr lvl="1" algn="just">
              <a:lnSpc>
                <a:spcPct val="150000"/>
              </a:lnSpc>
            </a:pPr>
            <a:r>
              <a:rPr lang="en-US" dirty="0">
                <a:solidFill>
                  <a:schemeClr val="accent1"/>
                </a:solidFill>
              </a:rPr>
              <a:t>Users (Hematopathologists) will upload the unlabeled images.</a:t>
            </a:r>
          </a:p>
          <a:p>
            <a:pPr lvl="1" algn="just">
              <a:lnSpc>
                <a:spcPct val="150000"/>
              </a:lnSpc>
            </a:pPr>
            <a:r>
              <a:rPr lang="en-US" dirty="0">
                <a:solidFill>
                  <a:schemeClr val="accent1"/>
                </a:solidFill>
              </a:rPr>
              <a:t>Output will be labeled images suggesting the type of blood cell.</a:t>
            </a:r>
          </a:p>
          <a:p>
            <a:pPr lvl="1" algn="just">
              <a:lnSpc>
                <a:spcPct val="150000"/>
              </a:lnSpc>
            </a:pPr>
            <a:r>
              <a:rPr lang="en-US" dirty="0">
                <a:solidFill>
                  <a:schemeClr val="accent1"/>
                </a:solidFill>
              </a:rPr>
              <a:t>Corrected images are stored in folders of there respective type.</a:t>
            </a:r>
          </a:p>
          <a:p>
            <a:pPr marL="457200" lvl="1" indent="0" algn="just">
              <a:lnSpc>
                <a:spcPct val="150000"/>
              </a:lnSpc>
              <a:buNone/>
            </a:pPr>
            <a:endParaRPr lang="en-US" b="0" dirty="0">
              <a:solidFill>
                <a:schemeClr val="accent1"/>
              </a:solidFill>
            </a:endParaRPr>
          </a:p>
          <a:p>
            <a:pPr marL="0" indent="0" algn="just">
              <a:lnSpc>
                <a:spcPct val="150000"/>
              </a:lnSpc>
              <a:buNone/>
            </a:pPr>
            <a:endParaRPr lang="en-US" b="0" dirty="0">
              <a:solidFill>
                <a:schemeClr val="accent1"/>
              </a:solidFill>
              <a:latin typeface="+mn-lt"/>
            </a:endParaRPr>
          </a:p>
          <a:p>
            <a:pPr marL="0" indent="0" algn="just">
              <a:lnSpc>
                <a:spcPct val="150000"/>
              </a:lnSpc>
              <a:buNone/>
            </a:pPr>
            <a:endParaRPr lang="en-US" dirty="0">
              <a:solidFill>
                <a:schemeClr val="accent1"/>
              </a:solidFill>
              <a:latin typeface="+mn-lt"/>
            </a:endParaRPr>
          </a:p>
        </p:txBody>
      </p:sp>
      <p:sp>
        <p:nvSpPr>
          <p:cNvPr id="3" name="TextBox 2">
            <a:extLst>
              <a:ext uri="{FF2B5EF4-FFF2-40B4-BE49-F238E27FC236}">
                <a16:creationId xmlns:a16="http://schemas.microsoft.com/office/drawing/2014/main" id="{1061B482-3DD2-EFAC-4638-292F54AFCB42}"/>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Modules</a:t>
            </a:r>
          </a:p>
        </p:txBody>
      </p:sp>
      <p:cxnSp>
        <p:nvCxnSpPr>
          <p:cNvPr id="4" name="Straight Connector 3">
            <a:extLst>
              <a:ext uri="{FF2B5EF4-FFF2-40B4-BE49-F238E27FC236}">
                <a16:creationId xmlns:a16="http://schemas.microsoft.com/office/drawing/2014/main" id="{C02CA69F-4F18-18FC-0B34-162EA9C4D63F}"/>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877AC3B-2A5A-B7B6-430D-D4ADF6BCDD7D}"/>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8607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2D7CD-C158-6FC1-06C7-09444D2DE02B}"/>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D325C8EF-A5DD-AB22-0372-51B9ABE63526}"/>
              </a:ext>
            </a:extLst>
          </p:cNvPr>
          <p:cNvSpPr>
            <a:spLocks noGrp="1"/>
          </p:cNvSpPr>
          <p:nvPr>
            <p:ph type="body" sz="quarter" idx="13"/>
          </p:nvPr>
        </p:nvSpPr>
        <p:spPr>
          <a:xfrm>
            <a:off x="255995" y="1271219"/>
            <a:ext cx="11761833" cy="5084231"/>
          </a:xfrm>
        </p:spPr>
        <p:txBody>
          <a:bodyPr/>
          <a:lstStyle/>
          <a:p>
            <a:pPr marL="0" indent="0">
              <a:lnSpc>
                <a:spcPct val="100000"/>
              </a:lnSpc>
              <a:buNone/>
            </a:pPr>
            <a:r>
              <a:rPr lang="en-US" sz="2600" dirty="0">
                <a:solidFill>
                  <a:schemeClr val="accent1"/>
                </a:solidFill>
                <a:latin typeface="+mn-lt"/>
              </a:rPr>
              <a:t>Core Methodology: Ensemble Learning</a:t>
            </a:r>
            <a:br>
              <a:rPr lang="en-US" sz="2400" dirty="0">
                <a:solidFill>
                  <a:schemeClr val="accent1"/>
                </a:solidFill>
                <a:latin typeface="+mn-lt"/>
              </a:rPr>
            </a:br>
            <a:r>
              <a:rPr lang="en-US" sz="2400" b="0" dirty="0">
                <a:solidFill>
                  <a:schemeClr val="accent1"/>
                </a:solidFill>
                <a:latin typeface="+mn-lt"/>
              </a:rPr>
              <a:t>A prediction is only auto-accepted if it passes two sequential checks, ensuring both agreement and high confidence.</a:t>
            </a:r>
          </a:p>
          <a:p>
            <a:pPr marL="0" indent="0">
              <a:lnSpc>
                <a:spcPct val="100000"/>
              </a:lnSpc>
              <a:buNone/>
            </a:pPr>
            <a:r>
              <a:rPr lang="en-US" sz="2600" dirty="0">
                <a:solidFill>
                  <a:schemeClr val="accent1"/>
                </a:solidFill>
                <a:latin typeface="+mn-lt"/>
              </a:rPr>
              <a:t>Modelling Plan:</a:t>
            </a:r>
            <a:endParaRPr lang="en-US" sz="2600" b="0" dirty="0">
              <a:solidFill>
                <a:schemeClr val="accent1"/>
              </a:solidFill>
              <a:latin typeface="+mn-lt"/>
            </a:endParaRPr>
          </a:p>
          <a:p>
            <a:pPr lvl="1">
              <a:lnSpc>
                <a:spcPct val="150000"/>
              </a:lnSpc>
            </a:pPr>
            <a:r>
              <a:rPr lang="en-US" sz="2200" dirty="0">
                <a:solidFill>
                  <a:schemeClr val="accent1"/>
                </a:solidFill>
              </a:rPr>
              <a:t>Gate 1: Disagreement Check</a:t>
            </a:r>
            <a:endParaRPr lang="en-US" sz="2200" b="0" dirty="0">
              <a:solidFill>
                <a:schemeClr val="accent1"/>
              </a:solidFill>
            </a:endParaRPr>
          </a:p>
          <a:p>
            <a:pPr lvl="2">
              <a:lnSpc>
                <a:spcPct val="150000"/>
              </a:lnSpc>
            </a:pPr>
            <a:r>
              <a:rPr lang="en-US" sz="2200" b="0" dirty="0">
                <a:solidFill>
                  <a:schemeClr val="accent1"/>
                </a:solidFill>
              </a:rPr>
              <a:t>If model predictions </a:t>
            </a:r>
            <a:r>
              <a:rPr lang="en-US" sz="2200" dirty="0">
                <a:solidFill>
                  <a:schemeClr val="accent1"/>
                </a:solidFill>
              </a:rPr>
              <a:t>disagree</a:t>
            </a:r>
            <a:r>
              <a:rPr lang="en-US" sz="2200" b="0" dirty="0">
                <a:solidFill>
                  <a:schemeClr val="accent1"/>
                </a:solidFill>
              </a:rPr>
              <a:t> → </a:t>
            </a:r>
            <a:r>
              <a:rPr lang="en-US" sz="2200" dirty="0">
                <a:solidFill>
                  <a:schemeClr val="accent1"/>
                </a:solidFill>
              </a:rPr>
              <a:t>Flag for HITL</a:t>
            </a:r>
            <a:r>
              <a:rPr lang="en-US" sz="2200" b="0" dirty="0">
                <a:solidFill>
                  <a:schemeClr val="accent1"/>
                </a:solidFill>
              </a:rPr>
              <a:t> (ambiguity trigger)</a:t>
            </a:r>
          </a:p>
          <a:p>
            <a:pPr lvl="1">
              <a:lnSpc>
                <a:spcPct val="150000"/>
              </a:lnSpc>
            </a:pPr>
            <a:r>
              <a:rPr lang="en-US" sz="2200" dirty="0">
                <a:solidFill>
                  <a:schemeClr val="accent1"/>
                </a:solidFill>
              </a:rPr>
              <a:t>Gate 2: Confidence Check</a:t>
            </a:r>
            <a:endParaRPr lang="en-US" sz="2200" b="0" dirty="0">
              <a:solidFill>
                <a:schemeClr val="accent1"/>
              </a:solidFill>
            </a:endParaRPr>
          </a:p>
          <a:p>
            <a:pPr lvl="2">
              <a:lnSpc>
                <a:spcPct val="150000"/>
              </a:lnSpc>
            </a:pPr>
            <a:r>
              <a:rPr lang="en-US" sz="2200" b="0" dirty="0">
                <a:solidFill>
                  <a:schemeClr val="accent1"/>
                </a:solidFill>
              </a:rPr>
              <a:t>If predictions </a:t>
            </a:r>
            <a:r>
              <a:rPr lang="en-US" sz="2200" dirty="0">
                <a:solidFill>
                  <a:schemeClr val="accent1"/>
                </a:solidFill>
              </a:rPr>
              <a:t>agree</a:t>
            </a:r>
            <a:r>
              <a:rPr lang="en-US" sz="2200" b="0" dirty="0">
                <a:solidFill>
                  <a:schemeClr val="accent1"/>
                </a:solidFill>
              </a:rPr>
              <a:t>:</a:t>
            </a:r>
          </a:p>
          <a:p>
            <a:pPr lvl="3">
              <a:lnSpc>
                <a:spcPct val="150000"/>
              </a:lnSpc>
            </a:pPr>
            <a:r>
              <a:rPr lang="en-US" sz="2200" dirty="0">
                <a:solidFill>
                  <a:schemeClr val="accent1"/>
                </a:solidFill>
              </a:rPr>
              <a:t>If </a:t>
            </a:r>
            <a:r>
              <a:rPr lang="en-US" sz="2200" b="1" dirty="0">
                <a:solidFill>
                  <a:schemeClr val="accent1"/>
                </a:solidFill>
              </a:rPr>
              <a:t>avg. confidence &lt; 85%</a:t>
            </a:r>
            <a:r>
              <a:rPr lang="en-US" sz="2200" dirty="0">
                <a:solidFill>
                  <a:schemeClr val="accent1"/>
                </a:solidFill>
              </a:rPr>
              <a:t> → </a:t>
            </a:r>
            <a:r>
              <a:rPr lang="en-US" sz="2200" b="1" dirty="0">
                <a:solidFill>
                  <a:schemeClr val="accent1"/>
                </a:solidFill>
              </a:rPr>
              <a:t>Flag for HITL</a:t>
            </a:r>
            <a:r>
              <a:rPr lang="en-US" sz="2200" dirty="0">
                <a:solidFill>
                  <a:schemeClr val="accent1"/>
                </a:solidFill>
              </a:rPr>
              <a:t> (low confidence)</a:t>
            </a:r>
          </a:p>
          <a:p>
            <a:pPr lvl="3">
              <a:lnSpc>
                <a:spcPct val="150000"/>
              </a:lnSpc>
            </a:pPr>
            <a:r>
              <a:rPr lang="en-US" sz="2200" dirty="0">
                <a:solidFill>
                  <a:schemeClr val="accent1"/>
                </a:solidFill>
              </a:rPr>
              <a:t>If </a:t>
            </a:r>
            <a:r>
              <a:rPr lang="en-US" sz="2200" b="1" dirty="0">
                <a:solidFill>
                  <a:schemeClr val="accent1"/>
                </a:solidFill>
              </a:rPr>
              <a:t>avg. confidence ≥ 85%</a:t>
            </a:r>
            <a:r>
              <a:rPr lang="en-US" sz="2200" dirty="0">
                <a:solidFill>
                  <a:schemeClr val="accent1"/>
                </a:solidFill>
              </a:rPr>
              <a:t> → </a:t>
            </a:r>
            <a:r>
              <a:rPr lang="en-US" sz="2200" b="1" dirty="0">
                <a:solidFill>
                  <a:schemeClr val="accent1"/>
                </a:solidFill>
              </a:rPr>
              <a:t>Auto-label</a:t>
            </a:r>
            <a:endParaRPr lang="en-US" sz="2200" dirty="0">
              <a:solidFill>
                <a:schemeClr val="accent1"/>
              </a:solidFill>
            </a:endParaRPr>
          </a:p>
          <a:p>
            <a:pPr marL="0" indent="0">
              <a:lnSpc>
                <a:spcPct val="100000"/>
              </a:lnSpc>
              <a:buNone/>
            </a:pPr>
            <a:endParaRPr lang="en-US" sz="2400" b="0" dirty="0">
              <a:solidFill>
                <a:schemeClr val="accent1"/>
              </a:solidFill>
              <a:latin typeface="+mn-lt"/>
            </a:endParaRPr>
          </a:p>
          <a:p>
            <a:pPr marL="0" indent="0">
              <a:lnSpc>
                <a:spcPct val="100000"/>
              </a:lnSpc>
              <a:buNone/>
            </a:pPr>
            <a:endParaRPr lang="en-US" sz="2400" b="0" dirty="0">
              <a:solidFill>
                <a:schemeClr val="accent1"/>
              </a:solidFill>
              <a:latin typeface="+mn-lt"/>
            </a:endParaRPr>
          </a:p>
        </p:txBody>
      </p:sp>
      <p:sp>
        <p:nvSpPr>
          <p:cNvPr id="3" name="TextBox 2">
            <a:extLst>
              <a:ext uri="{FF2B5EF4-FFF2-40B4-BE49-F238E27FC236}">
                <a16:creationId xmlns:a16="http://schemas.microsoft.com/office/drawing/2014/main" id="{CB15F4B8-EED0-F7BE-96C7-D7AAE989A251}"/>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Methodology/Modeling Plan</a:t>
            </a:r>
          </a:p>
        </p:txBody>
      </p:sp>
      <p:cxnSp>
        <p:nvCxnSpPr>
          <p:cNvPr id="5" name="Straight Connector 4">
            <a:extLst>
              <a:ext uri="{FF2B5EF4-FFF2-40B4-BE49-F238E27FC236}">
                <a16:creationId xmlns:a16="http://schemas.microsoft.com/office/drawing/2014/main" id="{5A882B44-FCE4-BF93-E951-46CF2238FB74}"/>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CE164B1-01DD-BF3B-88E8-DF2DEDBFA9EB}"/>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3928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B675-E694-7663-D55C-2461C40B8B82}"/>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6E433592-8155-CD6F-B5E3-78AB52F31DE6}"/>
              </a:ext>
            </a:extLst>
          </p:cNvPr>
          <p:cNvSpPr>
            <a:spLocks noGrp="1"/>
          </p:cNvSpPr>
          <p:nvPr>
            <p:ph type="body" sz="quarter" idx="13"/>
          </p:nvPr>
        </p:nvSpPr>
        <p:spPr>
          <a:xfrm>
            <a:off x="255995" y="1271219"/>
            <a:ext cx="11761833" cy="5281977"/>
          </a:xfrm>
        </p:spPr>
        <p:txBody>
          <a:bodyPr/>
          <a:lstStyle/>
          <a:p>
            <a:pPr>
              <a:lnSpc>
                <a:spcPct val="150000"/>
              </a:lnSpc>
            </a:pPr>
            <a:r>
              <a:rPr lang="en-US" sz="2600" dirty="0">
                <a:solidFill>
                  <a:schemeClr val="accent1"/>
                </a:solidFill>
                <a:latin typeface="+mn-lt"/>
              </a:rPr>
              <a:t>Algorithms used:</a:t>
            </a:r>
            <a:r>
              <a:rPr lang="en-US" sz="2600" b="0" dirty="0">
                <a:solidFill>
                  <a:schemeClr val="accent1"/>
                </a:solidFill>
                <a:latin typeface="+mn-lt"/>
              </a:rPr>
              <a:t> </a:t>
            </a:r>
            <a:r>
              <a:rPr lang="en-US" sz="2400" b="0" dirty="0">
                <a:solidFill>
                  <a:schemeClr val="accent1"/>
                </a:solidFill>
                <a:latin typeface="+mn-lt"/>
              </a:rPr>
              <a:t>Ensemble Learning (Voting Classifier), HITL, Residual Learning(ResNet18), Depth-wise Separable Convolutions (MobileNetv2) and Grad-CAM.</a:t>
            </a:r>
          </a:p>
          <a:p>
            <a:pPr>
              <a:lnSpc>
                <a:spcPct val="150000"/>
              </a:lnSpc>
            </a:pPr>
            <a:r>
              <a:rPr lang="en-US" sz="2600" dirty="0">
                <a:solidFill>
                  <a:schemeClr val="accent1"/>
                </a:solidFill>
                <a:latin typeface="+mn-lt"/>
              </a:rPr>
              <a:t>Tools &amp; Frameworks:</a:t>
            </a:r>
            <a:endParaRPr lang="en-US" sz="2600" b="0" dirty="0">
              <a:solidFill>
                <a:schemeClr val="accent1"/>
              </a:solidFill>
              <a:latin typeface="+mn-lt"/>
            </a:endParaRPr>
          </a:p>
          <a:p>
            <a:pPr lvl="1">
              <a:lnSpc>
                <a:spcPct val="150000"/>
              </a:lnSpc>
            </a:pPr>
            <a:r>
              <a:rPr lang="en-US" b="1" dirty="0">
                <a:solidFill>
                  <a:schemeClr val="accent1"/>
                </a:solidFill>
              </a:rPr>
              <a:t>Deep Learning Framework</a:t>
            </a:r>
            <a:r>
              <a:rPr lang="en-US" dirty="0">
                <a:solidFill>
                  <a:schemeClr val="accent1"/>
                </a:solidFill>
              </a:rPr>
              <a:t>:</a:t>
            </a:r>
            <a:r>
              <a:rPr lang="en-US" b="0" dirty="0">
                <a:solidFill>
                  <a:schemeClr val="accent1"/>
                </a:solidFill>
              </a:rPr>
              <a:t> </a:t>
            </a:r>
            <a:r>
              <a:rPr lang="en-US" b="0" dirty="0" err="1">
                <a:solidFill>
                  <a:schemeClr val="accent1"/>
                </a:solidFill>
              </a:rPr>
              <a:t>PyTorch</a:t>
            </a:r>
            <a:endParaRPr lang="en-US" b="0" dirty="0">
              <a:solidFill>
                <a:schemeClr val="accent1"/>
              </a:solidFill>
            </a:endParaRPr>
          </a:p>
          <a:p>
            <a:pPr lvl="1">
              <a:lnSpc>
                <a:spcPct val="150000"/>
              </a:lnSpc>
            </a:pPr>
            <a:r>
              <a:rPr lang="en-US" b="1" dirty="0">
                <a:solidFill>
                  <a:schemeClr val="accent1"/>
                </a:solidFill>
              </a:rPr>
              <a:t>Web Application &amp; HITL: </a:t>
            </a:r>
            <a:r>
              <a:rPr lang="en-US" b="0" dirty="0">
                <a:solidFill>
                  <a:schemeClr val="accent1"/>
                </a:solidFill>
              </a:rPr>
              <a:t>Flask</a:t>
            </a:r>
          </a:p>
          <a:p>
            <a:pPr lvl="1">
              <a:lnSpc>
                <a:spcPct val="150000"/>
              </a:lnSpc>
            </a:pPr>
            <a:r>
              <a:rPr lang="en-US" b="1" dirty="0">
                <a:solidFill>
                  <a:schemeClr val="accent1"/>
                </a:solidFill>
              </a:rPr>
              <a:t>Numerical &amp; Scientific Libraries: </a:t>
            </a:r>
            <a:r>
              <a:rPr lang="en-US" b="0" dirty="0">
                <a:solidFill>
                  <a:schemeClr val="accent1"/>
                </a:solidFill>
              </a:rPr>
              <a:t>NumPy, OpenCV</a:t>
            </a:r>
          </a:p>
          <a:p>
            <a:pPr lvl="1">
              <a:lnSpc>
                <a:spcPct val="150000"/>
              </a:lnSpc>
            </a:pPr>
            <a:r>
              <a:rPr lang="en-US" b="1" dirty="0">
                <a:solidFill>
                  <a:schemeClr val="accent1"/>
                </a:solidFill>
              </a:rPr>
              <a:t>Data Analysis &amp; Metrics: </a:t>
            </a:r>
            <a:r>
              <a:rPr lang="en-US" b="0" dirty="0">
                <a:solidFill>
                  <a:schemeClr val="accent1"/>
                </a:solidFill>
              </a:rPr>
              <a:t>Pandas, Scikit-learn</a:t>
            </a:r>
          </a:p>
        </p:txBody>
      </p:sp>
      <p:sp>
        <p:nvSpPr>
          <p:cNvPr id="3" name="TextBox 2">
            <a:extLst>
              <a:ext uri="{FF2B5EF4-FFF2-40B4-BE49-F238E27FC236}">
                <a16:creationId xmlns:a16="http://schemas.microsoft.com/office/drawing/2014/main" id="{3D243BDD-B44E-04F0-FA93-336DD2FFA770}"/>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Approach/Algorithms/Tools</a:t>
            </a:r>
          </a:p>
        </p:txBody>
      </p:sp>
      <p:cxnSp>
        <p:nvCxnSpPr>
          <p:cNvPr id="5" name="Straight Connector 4">
            <a:extLst>
              <a:ext uri="{FF2B5EF4-FFF2-40B4-BE49-F238E27FC236}">
                <a16:creationId xmlns:a16="http://schemas.microsoft.com/office/drawing/2014/main" id="{14963133-FFA1-7CF4-9FAD-E6A120EF4238}"/>
              </a:ext>
            </a:extLst>
          </p:cNvPr>
          <p:cNvCxnSpPr>
            <a:cxnSpLocks/>
          </p:cNvCxnSpPr>
          <p:nvPr/>
        </p:nvCxnSpPr>
        <p:spPr>
          <a:xfrm>
            <a:off x="221274" y="1191756"/>
            <a:ext cx="7305799"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FEA3EC9D-D5AF-E54C-A3D0-5E42F32DC03B}"/>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dirty="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9020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E5BBC5-46B5-0DF4-A2AC-5289D295735B}"/>
            </a:ext>
          </a:extLst>
        </p:cNvPr>
        <p:cNvGrpSpPr/>
        <p:nvPr/>
      </p:nvGrpSpPr>
      <p:grpSpPr>
        <a:xfrm>
          <a:off x="0" y="0"/>
          <a:ext cx="0" cy="0"/>
          <a:chOff x="0" y="0"/>
          <a:chExt cx="0" cy="0"/>
        </a:xfrm>
      </p:grpSpPr>
      <p:pic>
        <p:nvPicPr>
          <p:cNvPr id="6" name="Picture 5" descr="A diagram of a blood cell image labeling pipeline&#10;&#10;AI-generated content may be incorrect.">
            <a:extLst>
              <a:ext uri="{FF2B5EF4-FFF2-40B4-BE49-F238E27FC236}">
                <a16:creationId xmlns:a16="http://schemas.microsoft.com/office/drawing/2014/main" id="{B21DE24C-A81C-F576-E092-9D3BBAE5BC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847" y="502545"/>
            <a:ext cx="8922709" cy="5910943"/>
          </a:xfrm>
          <a:prstGeom prst="rect">
            <a:avLst/>
          </a:prstGeom>
          <a:ln>
            <a:noFill/>
          </a:ln>
        </p:spPr>
      </p:pic>
      <p:sp>
        <p:nvSpPr>
          <p:cNvPr id="3" name="TextBox 2">
            <a:extLst>
              <a:ext uri="{FF2B5EF4-FFF2-40B4-BE49-F238E27FC236}">
                <a16:creationId xmlns:a16="http://schemas.microsoft.com/office/drawing/2014/main" id="{DBEA9949-295E-B2C7-8E3A-639B0AD48F51}"/>
              </a:ext>
            </a:extLst>
          </p:cNvPr>
          <p:cNvSpPr txBox="1"/>
          <p:nvPr/>
        </p:nvSpPr>
        <p:spPr>
          <a:xfrm>
            <a:off x="255996" y="502545"/>
            <a:ext cx="1062433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rPr>
              <a:t>Pipeline </a:t>
            </a:r>
            <a:r>
              <a:rPr kumimoji="0" lang="fr-FR" sz="3600" b="1" i="0" u="none" strike="noStrike" kern="1200" cap="none" spc="0" normalizeH="0" baseline="0" noProof="0" dirty="0" err="1">
                <a:ln>
                  <a:noFill/>
                </a:ln>
                <a:solidFill>
                  <a:srgbClr val="5B9BD5">
                    <a:lumMod val="50000"/>
                  </a:srgbClr>
                </a:solidFill>
                <a:effectLst/>
                <a:uLnTx/>
                <a:uFillTx/>
                <a:latin typeface="Calibri" panose="020F0502020204030204"/>
                <a:ea typeface="+mn-ea"/>
                <a:cs typeface="+mn-cs"/>
              </a:rPr>
              <a:t>Flowchart</a:t>
            </a:r>
            <a:endParaRPr kumimoji="0" lang="en-US" sz="3600" b="1" i="0" u="none" strike="noStrike" kern="1200" cap="none" spc="0" normalizeH="0" baseline="0" noProof="0" dirty="0">
              <a:ln>
                <a:noFill/>
              </a:ln>
              <a:solidFill>
                <a:srgbClr val="5B9BD5">
                  <a:lumMod val="50000"/>
                </a:srgb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B5AC1E1-8B68-1019-1B7A-0CF7BDC8B3EC}"/>
              </a:ext>
            </a:extLst>
          </p:cNvPr>
          <p:cNvSpPr txBox="1"/>
          <p:nvPr/>
        </p:nvSpPr>
        <p:spPr>
          <a:xfrm>
            <a:off x="6093893" y="57036"/>
            <a:ext cx="6098107" cy="646331"/>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1" u="none" strike="noStrike" kern="1200" cap="none" spc="0" normalizeH="0" baseline="0" noProof="0">
                <a:ln>
                  <a:noFill/>
                </a:ln>
                <a:solidFill>
                  <a:srgbClr val="FFFFFF"/>
                </a:solidFill>
                <a:effectLst/>
                <a:uLnTx/>
                <a:uFillTx/>
                <a:latin typeface="Calibri" panose="020F0502020204030204"/>
                <a:ea typeface="+mn-ea"/>
                <a:cs typeface="+mn-cs"/>
              </a:rPr>
              <a:t>Smart Label</a:t>
            </a:r>
          </a:p>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2" name="Straight Connector 1">
            <a:extLst>
              <a:ext uri="{FF2B5EF4-FFF2-40B4-BE49-F238E27FC236}">
                <a16:creationId xmlns:a16="http://schemas.microsoft.com/office/drawing/2014/main" id="{F8E5DFCC-91FB-8E51-AA16-7ED6BF9395EE}"/>
              </a:ext>
            </a:extLst>
          </p:cNvPr>
          <p:cNvCxnSpPr>
            <a:cxnSpLocks/>
          </p:cNvCxnSpPr>
          <p:nvPr/>
        </p:nvCxnSpPr>
        <p:spPr>
          <a:xfrm>
            <a:off x="362789" y="1148876"/>
            <a:ext cx="3871754"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4978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1440</TotalTime>
  <Words>1128</Words>
  <Application>Microsoft Office PowerPoint</Application>
  <PresentationFormat>Widescreen</PresentationFormat>
  <Paragraphs>117</Paragraphs>
  <Slides>19</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Aptos</vt:lpstr>
      <vt:lpstr>Arial</vt:lpstr>
      <vt:lpstr>Calibri</vt:lpstr>
      <vt:lpstr>Calibri (Body)</vt:lpstr>
      <vt:lpstr>Calibri Light</vt:lpstr>
      <vt:lpstr>Frutiger 45 bold</vt:lpstr>
      <vt:lpstr>Frutiger LT Pro 45 Light</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PRASATH</dc:creator>
  <cp:lastModifiedBy>Kushal Samirkumar Shah</cp:lastModifiedBy>
  <cp:revision>114</cp:revision>
  <dcterms:created xsi:type="dcterms:W3CDTF">2024-05-13T10:33:11Z</dcterms:created>
  <dcterms:modified xsi:type="dcterms:W3CDTF">2025-10-13T09:12:22Z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c52bb50-aef2-4dc8-bb7f-e0da22648362_Enabled">
    <vt:lpwstr>true</vt:lpwstr>
  </property>
  <property fmtid="{D5CDD505-2E9C-101B-9397-08002B2CF9AE}" pid="3" name="MSIP_Label_ac52bb50-aef2-4dc8-bb7f-e0da22648362_SetDate">
    <vt:lpwstr>2025-08-25T08:11:33Z</vt:lpwstr>
  </property>
  <property fmtid="{D5CDD505-2E9C-101B-9397-08002B2CF9AE}" pid="4" name="MSIP_Label_ac52bb50-aef2-4dc8-bb7f-e0da22648362_Method">
    <vt:lpwstr>Standard</vt:lpwstr>
  </property>
  <property fmtid="{D5CDD505-2E9C-101B-9397-08002B2CF9AE}" pid="5" name="MSIP_Label_ac52bb50-aef2-4dc8-bb7f-e0da22648362_Name">
    <vt:lpwstr>ac52bb50-aef2-4dc8-bb7f-e0da22648362</vt:lpwstr>
  </property>
  <property fmtid="{D5CDD505-2E9C-101B-9397-08002B2CF9AE}" pid="6" name="MSIP_Label_ac52bb50-aef2-4dc8-bb7f-e0da22648362_SiteId">
    <vt:lpwstr>264b9899-fe1b-430b-9509-2154878d5774</vt:lpwstr>
  </property>
  <property fmtid="{D5CDD505-2E9C-101B-9397-08002B2CF9AE}" pid="7" name="MSIP_Label_ac52bb50-aef2-4dc8-bb7f-e0da22648362_ActionId">
    <vt:lpwstr>5a5317b9-6049-4f38-9ea6-5786aca62bc4</vt:lpwstr>
  </property>
  <property fmtid="{D5CDD505-2E9C-101B-9397-08002B2CF9AE}" pid="8" name="MSIP_Label_ac52bb50-aef2-4dc8-bb7f-e0da22648362_ContentBits">
    <vt:lpwstr>2</vt:lpwstr>
  </property>
  <property fmtid="{D5CDD505-2E9C-101B-9397-08002B2CF9AE}" pid="9" name="MSIP_Label_ac52bb50-aef2-4dc8-bb7f-e0da22648362_Tag">
    <vt:lpwstr>10, 3, 0, 1</vt:lpwstr>
  </property>
  <property fmtid="{D5CDD505-2E9C-101B-9397-08002B2CF9AE}" pid="10" name="ClassificationContentMarkingFooterLocations">
    <vt:lpwstr>1_Office Theme:8</vt:lpwstr>
  </property>
  <property fmtid="{D5CDD505-2E9C-101B-9397-08002B2CF9AE}" pid="11" name="ClassificationContentMarkingFooterText">
    <vt:lpwstr>Sensitivity: LNT Construction Internal Use</vt:lpwstr>
  </property>
</Properties>
</file>