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502" r:id="rId6"/>
    <p:sldId id="2147470503" r:id="rId7"/>
    <p:sldId id="2147470496" r:id="rId8"/>
    <p:sldId id="2147470504" r:id="rId9"/>
    <p:sldId id="2147470506" r:id="rId10"/>
    <p:sldId id="2147470498" r:id="rId11"/>
    <p:sldId id="2147470497" r:id="rId12"/>
    <p:sldId id="2147470508" r:id="rId13"/>
    <p:sldId id="2147470491" r:id="rId14"/>
    <p:sldId id="2147470499" r:id="rId15"/>
    <p:sldId id="2147470501" r:id="rId16"/>
    <p:sldId id="2147470505" r:id="rId17"/>
    <p:sldId id="2147470509" r:id="rId18"/>
    <p:sldId id="2147470507" r:id="rId19"/>
    <p:sldId id="21474705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3D1"/>
    <a:srgbClr val="FFFFFF"/>
    <a:srgbClr val="25B9ED"/>
    <a:srgbClr val="47BDAE"/>
    <a:srgbClr val="30BBDA"/>
    <a:srgbClr val="47BDAF"/>
    <a:srgbClr val="696969"/>
    <a:srgbClr val="1C4D98"/>
    <a:srgbClr val="8BC431"/>
    <a:srgbClr val="97B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mithsingh/blood-cell-images-for-cancer-detect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6.14351" TargetMode="External"/><Relationship Id="rId2" Type="http://schemas.openxmlformats.org/officeDocument/2006/relationships/hyperlink" Target="https://arxiv.org/html/2407.13214v1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mcmedimaging.biomedcentral.com/articles/10.1186/s12880-024-01254-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2/blood-2023-180146" TargetMode="External"/><Relationship Id="rId2" Type="http://schemas.openxmlformats.org/officeDocument/2006/relationships/hyperlink" Target="https://arxiv.org/abs/2306.13531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Smart Label: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Model-Assisted Human-in-the-Loop Labeling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Kushal Samirkumar Shah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2FF00-9C27-7DA9-996C-A536AE5D7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A03AFC-F159-C5EB-12F1-1534FB247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22347" cy="50842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Title: Blood Cell Images for Cancer Detection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Source: </a:t>
            </a:r>
            <a:r>
              <a:rPr lang="en-US" b="0" dirty="0">
                <a:solidFill>
                  <a:srgbClr val="5583D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- Sumith Singh </a:t>
            </a:r>
            <a:r>
              <a:rPr lang="en-US" b="0" dirty="0" err="1">
                <a:solidFill>
                  <a:srgbClr val="5583D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Kothwal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Size: 127 MB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File Format: PNG images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Total Samples: Approximately 5,000 images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Resolution: High-resolution images suitable for detailed analysis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Type: Peripheral blood smear images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The dataset does not need data preprocessing because it is curated by expert hematopathologist under standardized imaging conditions.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99ED8-1519-8DA6-B8AE-56B13C9E5C5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About Dataset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C9866-916B-6B33-EDE3-E8501D82EAF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6CDEAD-2055-8B5A-1668-FE2F022BAFA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9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Class Distribution: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ALL (Acute Lymphoblastic Leukemia): 1,000 images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AML (Acute Myeloid Leukemia): 1,000 images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CML (Chronic Myeloid Leukemia): 1,000 images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Normal: 2,000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About Dataset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 (Continued…)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06AE6-1CCB-297B-B2F0-821B8B66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10" y="1148874"/>
            <a:ext cx="2993394" cy="4027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urple cell in blood&#10;&#10;AI-generated content may be incorrect.">
            <a:extLst>
              <a:ext uri="{FF2B5EF4-FFF2-40B4-BE49-F238E27FC236}">
                <a16:creationId xmlns:a16="http://schemas.microsoft.com/office/drawing/2014/main" id="{9614AD82-677D-96E9-BC63-63199FBF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55" y="4185424"/>
            <a:ext cx="1965181" cy="1981289"/>
          </a:xfrm>
          <a:prstGeom prst="rect">
            <a:avLst/>
          </a:prstGeom>
        </p:spPr>
      </p:pic>
      <p:pic>
        <p:nvPicPr>
          <p:cNvPr id="11" name="Picture 10" descr="A close-up of a cell&#10;&#10;AI-generated content may be incorrect.">
            <a:extLst>
              <a:ext uri="{FF2B5EF4-FFF2-40B4-BE49-F238E27FC236}">
                <a16:creationId xmlns:a16="http://schemas.microsoft.com/office/drawing/2014/main" id="{03E6DC5D-6B90-D2BE-B414-6101A5444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81" y="4185424"/>
            <a:ext cx="1964915" cy="1981289"/>
          </a:xfrm>
          <a:prstGeom prst="rect">
            <a:avLst/>
          </a:prstGeom>
        </p:spPr>
      </p:pic>
      <p:pic>
        <p:nvPicPr>
          <p:cNvPr id="13" name="Picture 12" descr="A purple oval shaped object&#10;&#10;AI-generated content may be incorrect.">
            <a:extLst>
              <a:ext uri="{FF2B5EF4-FFF2-40B4-BE49-F238E27FC236}">
                <a16:creationId xmlns:a16="http://schemas.microsoft.com/office/drawing/2014/main" id="{C59E2D55-E7CE-B18E-77BC-783DA2D5E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47" y="4279961"/>
            <a:ext cx="1777641" cy="1792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AC5491-9771-493D-5F27-6861548D4AFD}"/>
              </a:ext>
            </a:extLst>
          </p:cNvPr>
          <p:cNvSpPr txBox="1"/>
          <p:nvPr/>
        </p:nvSpPr>
        <p:spPr>
          <a:xfrm>
            <a:off x="4181481" y="6201566"/>
            <a:ext cx="2895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83D1"/>
                </a:solidFill>
              </a:rPr>
              <a:t>Images taken from </a:t>
            </a:r>
            <a:r>
              <a:rPr lang="en-US" sz="1400" b="1" dirty="0" err="1">
                <a:solidFill>
                  <a:srgbClr val="5583D1"/>
                </a:solidFill>
              </a:rPr>
              <a:t>kaggle</a:t>
            </a:r>
            <a:r>
              <a:rPr lang="en-US" sz="1400" b="1" dirty="0">
                <a:solidFill>
                  <a:srgbClr val="5583D1"/>
                </a:solidFill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0C62A-F29A-6F6E-DDBB-30F2B7DD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A40E65-3C84-E905-2979-0A4234E5833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Workflow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96161D-694F-039A-EFFE-36557A147A8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EED613-5489-6E88-3676-D227C966D11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CE895E0-F76D-FF9E-BB9F-B8C3F576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30" y="1578194"/>
            <a:ext cx="3115070" cy="4777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2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Model Training &amp; Inference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Active Sampling / Prioritization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Human Annotation Interface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A51EA-0935-E33C-993E-710C47501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935DBE-5086-FE39-A0F8-9E283E9A7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34875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Custom CNN model, Resnet50 and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EfficientNet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is used initially.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Model packaging and deployment process.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Calculates confidence score.</a:t>
            </a:r>
            <a:endParaRPr lang="en-US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A5D44-C76B-F7D6-C15A-949C26BA656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Model Training &amp; Inference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51BB97-01E8-1922-49A4-F238536D396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1BF969-5BD9-915B-D0F0-6C1F841EC37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5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C1285-36B4-7295-31D4-03EA5C284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1FE919-2039-5B4B-64FB-E872450A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34875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</a:rPr>
              <a:t>Uses pre-trained ML models to generate initial labels.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Confidence-based sampling (low-confidence items flagged).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29D57-4487-B5D5-4277-248283FCF2D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Active Sampling / Prioritization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27D91C-FE4A-F4EA-DEE5-79BFE36D7AC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8717C8-478D-E801-F226-A209F22099A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98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491D9-C73A-540B-FE9C-F6AD6F7F2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D56936-CC84-7903-EE26-731FE396F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34875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Selects the most uncertain or informative samples for human review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Clean, minimal annotation UI with model suggestions visible.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Button for quickly correct label.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096CE-8EBD-1F87-F35C-2FF15DCEC2B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Human Annotation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78EFC1-17DE-E762-CAB0-E7F91A33BAE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CA5D-E5FC-029C-3B38-47991A806184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51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1C8D2-A8F0-8BC3-BE43-497E59785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EBFCA-0684-4258-CE9B-A6F6DF26D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34875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Users (Hematopathologists) will upload the unlabeled images.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Output will be labeled images suggesting the type of blood cell.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Users will be shown the average confidence level and if it less then user can modify it.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Using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UI.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4A04B-9460-60ED-3650-4FD4747028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Deployment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A84DEC-B47A-BE59-6DC5-7480A1CE690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7FF853-7F2E-F62D-C487-10036C062AF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7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6C86-B697-AF0F-DD32-2605E206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12ABC7-30B6-5D0D-3D77-DEF973676B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34875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Integrate Clinical Metadata.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Support Real-Time Annotation.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Expand to Multi-Modal Data such as Genomics, EHRs etc.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Synthetic Data Generation for rare conditions or cell types.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1A944-1782-17A8-637B-27E1B44EC35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Future Scope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63B86A-DE40-08E7-DD1B-A440073A009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CD8FEC-AD33-0BBF-83AC-AE8FD82874F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5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4658D-F7BE-FE23-9F6E-F5038317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04408-04FA-50D9-8B00-67498F009E3A}"/>
              </a:ext>
            </a:extLst>
          </p:cNvPr>
          <p:cNvSpPr txBox="1"/>
          <p:nvPr/>
        </p:nvSpPr>
        <p:spPr>
          <a:xfrm>
            <a:off x="-2107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200" b="1" dirty="0">
                <a:solidFill>
                  <a:srgbClr val="5B9BD5">
                    <a:lumMod val="50000"/>
                  </a:srgbClr>
                </a:solidFill>
              </a:rPr>
              <a:t>Thank You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48EB5-5B41-C205-D370-31AE3B7B058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7" y="1271219"/>
            <a:ext cx="11380832" cy="4142989"/>
          </a:xfrm>
        </p:spPr>
        <p:txBody>
          <a:bodyPr/>
          <a:lstStyle/>
          <a:p>
            <a:pPr algn="just"/>
            <a:r>
              <a:rPr lang="en-US" b="0" dirty="0">
                <a:solidFill>
                  <a:srgbClr val="5583D1"/>
                </a:solidFill>
                <a:latin typeface="+mn-lt"/>
              </a:rPr>
              <a:t>Smart Label provides model-assisted labelling where a model suggests labels and humans validate or correct them.</a:t>
            </a:r>
          </a:p>
          <a:p>
            <a:pPr algn="just"/>
            <a:r>
              <a:rPr lang="en-US" b="0" dirty="0">
                <a:solidFill>
                  <a:srgbClr val="5583D1"/>
                </a:solidFill>
                <a:latin typeface="+mn-lt"/>
              </a:rPr>
              <a:t>Key idea is to combine model predictions + human decisions to build a practical, scalable annotation workflow.</a:t>
            </a:r>
          </a:p>
          <a:p>
            <a:pPr algn="just"/>
            <a:r>
              <a:rPr lang="en-US" b="0" dirty="0">
                <a:solidFill>
                  <a:srgbClr val="5583D1"/>
                </a:solidFill>
                <a:latin typeface="+mn-lt"/>
              </a:rPr>
              <a:t>It is built using CNNs and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326404" cy="414298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Provide model-generated label suggestions to annotators.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Reduce human effort by automating routine or high-confidence cases.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Prioritize samples for human review using uncertainty or informativeness.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827849" cy="414298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Applicable to image, text, audio and video annotation projects.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Useful in industries such as healthcare, finance, autonomous systems, and content moderation.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Supports both single-annotator and collaborative team workflows.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Not intended as a fully autonomous labelling system for ambiguous or purely subjective tasks.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81745-B317-4692-CEAA-CB9EA8AA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D11CA-8685-E3EF-80B9-7F2CD0E28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78688" cy="4785450"/>
          </a:xfrm>
        </p:spPr>
        <p:txBody>
          <a:bodyPr/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TXL-PBC: a freely accessible labeled peripheral blood cell dataset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-  Lu Gan and Xi Li (2024)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Labels Are As Effective As Manual Labels In Biomedical Images Classification With Deep Learning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- Niccolo Marini ,Stefano Marchesin, Lluis Borras Ferris, Simon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Püttmann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Marek Wodzinski, Riccardo Fratti, Damian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Podareanu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Alessandro Caputo, Svetla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Boytcheva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Simona Vatrano, Filippo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Fraggetta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Iris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Nagtegaal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Gianmaria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Silvello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Manfredo Atzori, Henning Müller (2024)</a:t>
            </a:r>
            <a:endParaRPr lang="en-US" b="0" dirty="0">
              <a:solidFill>
                <a:srgbClr val="5583D1"/>
              </a:solidFill>
              <a:latin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learning-based image annotation for leukocyte segmentation and classification of blood cell morphology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- Vatsala Anand,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Sheifali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Gupta, Deepika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Koundal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Wael Y. Alghamdi and Bayan M.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Alsharbi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(2024)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CA67B-0231-6C35-5758-DE779BAD5E1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BC235B-5551-A094-2F93-24DADE3297E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6568F6-5621-136A-7ADC-E959D570506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5A634-7823-F435-1A6F-5131E48CE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B378C-CE67-701C-7C54-07A176472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78688" cy="4785450"/>
          </a:xfrm>
        </p:spPr>
        <p:txBody>
          <a:bodyPr/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b="0" dirty="0">
                <a:solidFill>
                  <a:srgbClr val="5583D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WBCAtt: A White Blood Cell Dataset Annotated with Detailed Morphological Attributes</a:t>
            </a:r>
            <a:r>
              <a:rPr lang="en-US" b="0" dirty="0">
                <a:solidFill>
                  <a:srgbClr val="5583D1"/>
                </a:solidFill>
              </a:rPr>
              <a:t> - Satoshi Tsutsui, Winnie Pang, Bihan Wen (2023)</a:t>
            </a:r>
            <a:endParaRPr lang="en-US" b="0" dirty="0">
              <a:solidFill>
                <a:srgbClr val="5583D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b="0" dirty="0">
                <a:solidFill>
                  <a:srgbClr val="5583D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(ML)-Enabled Automation for High-Throughput Data Processing in Flow Cytometry</a:t>
            </a:r>
            <a:r>
              <a:rPr lang="en-US" b="0" dirty="0">
                <a:solidFill>
                  <a:srgbClr val="5583D1"/>
                </a:solidFill>
              </a:rPr>
              <a:t> - Anna L. </a:t>
            </a:r>
            <a:r>
              <a:rPr lang="en-US" b="0" dirty="0" err="1">
                <a:solidFill>
                  <a:srgbClr val="5583D1"/>
                </a:solidFill>
              </a:rPr>
              <a:t>Kamysheva</a:t>
            </a:r>
            <a:r>
              <a:rPr lang="en-US" b="0" dirty="0">
                <a:solidFill>
                  <a:srgbClr val="5583D1"/>
                </a:solidFill>
              </a:rPr>
              <a:t>, Dmitrii V. </a:t>
            </a:r>
            <a:r>
              <a:rPr lang="en-US" b="0" dirty="0" err="1">
                <a:solidFill>
                  <a:srgbClr val="5583D1"/>
                </a:solidFill>
              </a:rPr>
              <a:t>Fastovets</a:t>
            </a:r>
            <a:r>
              <a:rPr lang="en-US" b="0" dirty="0">
                <a:solidFill>
                  <a:srgbClr val="5583D1"/>
                </a:solidFill>
              </a:rPr>
              <a:t>, Roman N. </a:t>
            </a:r>
            <a:r>
              <a:rPr lang="en-US" b="0" dirty="0" err="1">
                <a:solidFill>
                  <a:srgbClr val="5583D1"/>
                </a:solidFill>
              </a:rPr>
              <a:t>Kruglikov</a:t>
            </a:r>
            <a:r>
              <a:rPr lang="en-US" b="0" dirty="0">
                <a:solidFill>
                  <a:srgbClr val="5583D1"/>
                </a:solidFill>
              </a:rPr>
              <a:t>, Arseniy A. Sokolov, Anastasiya S. </a:t>
            </a:r>
            <a:r>
              <a:rPr lang="en-US" b="0" dirty="0" err="1">
                <a:solidFill>
                  <a:srgbClr val="5583D1"/>
                </a:solidFill>
              </a:rPr>
              <a:t>Fefler</a:t>
            </a:r>
            <a:r>
              <a:rPr lang="en-US" b="0" dirty="0">
                <a:solidFill>
                  <a:srgbClr val="5583D1"/>
                </a:solidFill>
              </a:rPr>
              <a:t>, Anastasiia A. Bolshakova, Anastasia Radko, Ilya E. Krauz, Sheila T. Yong, Michael Goldberg, Ravshan </a:t>
            </a:r>
            <a:r>
              <a:rPr lang="en-US" b="0" dirty="0" err="1">
                <a:solidFill>
                  <a:srgbClr val="5583D1"/>
                </a:solidFill>
              </a:rPr>
              <a:t>Ataullakhanov</a:t>
            </a:r>
            <a:r>
              <a:rPr lang="en-US" b="0" dirty="0">
                <a:solidFill>
                  <a:srgbClr val="5583D1"/>
                </a:solidFill>
              </a:rPr>
              <a:t>, Aleksandr Zaitsev (2023)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4"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649B3-BB10-B974-7B8D-DF8D3B2BA9D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CF11C-0BD1-2D6A-F6D3-25ECA5B1905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215DFC-4C86-172F-73D9-B19A005339D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TXL-PBC Dataset: Introduces a unified and re-annotated dataset for peripheral blood cell detection using YOLO-based models.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Automatic Labeling in Biomedical Imaging: Demonstrates that deep learning models trained on automatically labeled WSIs can match manually labeled performance with minimal noise.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Leukocyte Classification via CNN: Proposes a CNN-based framework achieving high accuracy in segmenting and classifying leukocytes from blood smear images.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1E755-7112-0B58-67A2-39E81376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43B63-1D08-314D-BC62-B826ABD68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b="0" dirty="0">
                <a:solidFill>
                  <a:srgbClr val="5583D1"/>
                </a:solidFill>
              </a:rPr>
              <a:t>WBCAtt Dataset with Morphological Attributes: Presents a white blood cell dataset annotated with detailed morphological features to support explainable AI in diagnostics.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b="0" dirty="0">
                <a:solidFill>
                  <a:srgbClr val="5583D1"/>
                </a:solidFill>
              </a:rPr>
              <a:t>Platelet-Targeted Gene Therapy for Hemophilia A: Reports successful clinical trial of lentiviral gene therapy delivering Factor VIII via platelets in a patient with severe hemophilia 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A94D2-2679-5277-1360-BF13C09647A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ED02D-3C2E-9501-8233-990D9B52486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5756D3-FA00-2DB1-6925-D607D278088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7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C752-EA7B-2599-06F4-113CB6C5C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083ED9-D4EE-F013-BCC4-0A5A91AF5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</a:rPr>
              <a:t>Label noise in automatic annotation.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</a:rPr>
              <a:t>Annotation accuracy and bounding box precision.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</a:rPr>
              <a:t>Class imbalance and rare cell types.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</a:rPr>
              <a:t>Adaptability across domains and datasets.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C0508-B074-A100-E37A-D015A428EC8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</a:t>
            </a:r>
            <a:r>
              <a:rPr lang="en-US" sz="3600" b="1" dirty="0" err="1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rch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Gaps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9E6561-5376-28F5-A2A9-3A91034BB42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057CD8-C6C9-4BE1-0125-94F4874B369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829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Kushal Samirkumar Shah</cp:lastModifiedBy>
  <cp:revision>129</cp:revision>
  <dcterms:created xsi:type="dcterms:W3CDTF">2024-05-13T10:33:11Z</dcterms:created>
  <dcterms:modified xsi:type="dcterms:W3CDTF">2025-09-11T06:00:10Z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