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70" r:id="rId5"/>
    <p:sldId id="271" r:id="rId6"/>
    <p:sldId id="286" r:id="rId7"/>
    <p:sldId id="287" r:id="rId8"/>
    <p:sldId id="272" r:id="rId9"/>
    <p:sldId id="273" r:id="rId10"/>
    <p:sldId id="285" r:id="rId11"/>
    <p:sldId id="292" r:id="rId12"/>
    <p:sldId id="290" r:id="rId13"/>
    <p:sldId id="293" r:id="rId14"/>
    <p:sldId id="298" r:id="rId15"/>
    <p:sldId id="296" r:id="rId16"/>
    <p:sldId id="299" r:id="rId17"/>
    <p:sldId id="300" r:id="rId18"/>
    <p:sldId id="274" r:id="rId19"/>
    <p:sldId id="288"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77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6"/>
    <p:restoredTop sz="94710"/>
  </p:normalViewPr>
  <p:slideViewPr>
    <p:cSldViewPr>
      <p:cViewPr varScale="1">
        <p:scale>
          <a:sx n="78" d="100"/>
          <a:sy n="78" d="100"/>
        </p:scale>
        <p:origin x="160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86DF25-4070-4522-817A-C4A37BB39EE7}" type="datetimeFigureOut">
              <a:rPr lang="en-US" smtClean="0"/>
              <a:t>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268241-3CA5-400F-AE8E-7CEDA8D314F9}" type="slidenum">
              <a:rPr lang="en-US" smtClean="0"/>
              <a:t>‹#›</a:t>
            </a:fld>
            <a:endParaRPr lang="en-US"/>
          </a:p>
        </p:txBody>
      </p:sp>
    </p:spTree>
    <p:extLst>
      <p:ext uri="{BB962C8B-B14F-4D97-AF65-F5344CB8AC3E}">
        <p14:creationId xmlns:p14="http://schemas.microsoft.com/office/powerpoint/2010/main" val="4208051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376CE1-65B1-4E05-BE0D-4C329DAF77EF}" type="datetimeFigureOut">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6BF42-B7BE-4F48-8926-B6C821BB3FED}"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94400" y="196056"/>
            <a:ext cx="762000" cy="762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76950" y="122362"/>
            <a:ext cx="917450" cy="9174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376CE1-65B1-4E05-BE0D-4C329DAF77EF}" type="datetimeFigureOut">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376CE1-65B1-4E05-BE0D-4C329DAF77EF}" type="datetimeFigureOut">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376CE1-65B1-4E05-BE0D-4C329DAF77EF}" type="datetimeFigureOut">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6BF42-B7BE-4F48-8926-B6C821BB3FE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9800" y="157226"/>
            <a:ext cx="762000" cy="7620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02350" y="83532"/>
            <a:ext cx="917450" cy="91745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376CE1-65B1-4E05-BE0D-4C329DAF77EF}" type="datetimeFigureOut">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376CE1-65B1-4E05-BE0D-4C329DAF77EF}" type="datetimeFigureOut">
              <a:rPr lang="en-US" smtClean="0"/>
              <a:pPr/>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376CE1-65B1-4E05-BE0D-4C329DAF77EF}" type="datetimeFigureOut">
              <a:rPr lang="en-US" smtClean="0"/>
              <a:pPr/>
              <a:t>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376CE1-65B1-4E05-BE0D-4C329DAF77EF}" type="datetimeFigureOut">
              <a:rPr lang="en-US" smtClean="0"/>
              <a:pPr/>
              <a:t>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376CE1-65B1-4E05-BE0D-4C329DAF77EF}" type="datetimeFigureOut">
              <a:rPr lang="en-US" smtClean="0"/>
              <a:pPr/>
              <a:t>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376CE1-65B1-4E05-BE0D-4C329DAF77EF}" type="datetimeFigureOut">
              <a:rPr lang="en-US" smtClean="0"/>
              <a:pPr/>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376CE1-65B1-4E05-BE0D-4C329DAF77EF}" type="datetimeFigureOut">
              <a:rPr lang="en-US" smtClean="0"/>
              <a:pPr/>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6BF42-B7BE-4F48-8926-B6C821BB3F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76CE1-65B1-4E05-BE0D-4C329DAF77EF}" type="datetimeFigureOut">
              <a:rPr lang="en-US" smtClean="0"/>
              <a:pPr/>
              <a:t>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6BF42-B7BE-4F48-8926-B6C821BB3F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6927" y="1219199"/>
            <a:ext cx="8922327" cy="3349823"/>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srgbClr val="002060"/>
                </a:solidFill>
                <a:effectLst/>
                <a:uLnTx/>
                <a:uFillTx/>
                <a:latin typeface="Times New Roman" pitchFamily="18" charset="0"/>
                <a:ea typeface="ＭＳ Ｐゴシック" pitchFamily="34" charset="-128"/>
                <a:cs typeface="Times New Roman" pitchFamily="18" charset="0"/>
              </a:rPr>
              <a:t>ATME COLLEGE OF ENGINEERING</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rgbClr val="FF0066"/>
                </a:solidFill>
                <a:effectLst/>
                <a:uLnTx/>
                <a:uFillTx/>
                <a:latin typeface="Times New Roman" pitchFamily="18" charset="0"/>
                <a:ea typeface="ＭＳ Ｐゴシック" pitchFamily="34" charset="-128"/>
                <a:cs typeface="Times New Roman" pitchFamily="18" charset="0"/>
              </a:rPr>
              <a:t>DEPARTMENT OF COMPUTER</a:t>
            </a:r>
            <a:r>
              <a:rPr kumimoji="0" lang="en-US" sz="2400" b="1" i="0" u="none" strike="noStrike" kern="1200" cap="none" spc="0" normalizeH="0" noProof="0" dirty="0">
                <a:ln>
                  <a:noFill/>
                </a:ln>
                <a:solidFill>
                  <a:srgbClr val="FF0066"/>
                </a:solidFill>
                <a:effectLst/>
                <a:uLnTx/>
                <a:uFillTx/>
                <a:latin typeface="Times New Roman" pitchFamily="18" charset="0"/>
                <a:ea typeface="ＭＳ Ｐゴシック" pitchFamily="34" charset="-128"/>
                <a:cs typeface="Times New Roman" pitchFamily="18" charset="0"/>
              </a:rPr>
              <a:t> SCIENCE &amp; ENGINEERING</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400" b="1" baseline="0" dirty="0">
              <a:solidFill>
                <a:srgbClr val="FF0066"/>
              </a:solidFill>
              <a:latin typeface="Times New Roman" pitchFamily="18" charset="0"/>
              <a:ea typeface="ＭＳ Ｐゴシック" pitchFamily="34" charset="-128"/>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500" b="1" i="0" u="none" strike="noStrike" kern="1200" cap="none" spc="0" normalizeH="0" noProof="0" dirty="0">
                <a:ln>
                  <a:noFill/>
                </a:ln>
                <a:solidFill>
                  <a:srgbClr val="002060"/>
                </a:solidFill>
                <a:effectLst/>
                <a:uLnTx/>
                <a:uFillTx/>
                <a:latin typeface="Times New Roman" pitchFamily="18" charset="0"/>
                <a:ea typeface="ＭＳ Ｐゴシック" pitchFamily="34" charset="-128"/>
                <a:cs typeface="Times New Roman" pitchFamily="18" charset="0"/>
              </a:rPr>
              <a:t>Project On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i="1" baseline="0" dirty="0">
                <a:solidFill>
                  <a:srgbClr val="002060"/>
                </a:solidFill>
                <a:latin typeface="Times New Roman" pitchFamily="18" charset="0"/>
                <a:ea typeface="ＭＳ Ｐゴシック" pitchFamily="34" charset="-128"/>
                <a:cs typeface="Times New Roman" pitchFamily="18" charset="0"/>
              </a:rPr>
              <a:t>“</a:t>
            </a:r>
            <a:r>
              <a:rPr lang="en-US" sz="2200" b="1" dirty="0">
                <a:effectLst/>
                <a:latin typeface="Times New Roman" panose="02020603050405020304" pitchFamily="18" charset="0"/>
                <a:ea typeface="Times New Roman" panose="02020603050405020304" pitchFamily="18" charset="0"/>
                <a:cs typeface="Mangal" panose="02040503050203030202" pitchFamily="18" charset="0"/>
              </a:rPr>
              <a:t>Named Entity Recognition in social media </a:t>
            </a:r>
            <a:r>
              <a:rPr lang="en-US" sz="2200" b="1" dirty="0">
                <a:latin typeface="Times New Roman" panose="02020603050405020304" pitchFamily="18" charset="0"/>
                <a:ea typeface="Times New Roman" panose="02020603050405020304" pitchFamily="18" charset="0"/>
                <a:cs typeface="Mangal" panose="02040503050203030202" pitchFamily="18" charset="0"/>
              </a:rPr>
              <a:t>u</a:t>
            </a:r>
            <a:r>
              <a:rPr lang="en-US" sz="2200" b="1" dirty="0">
                <a:effectLst/>
                <a:latin typeface="Times New Roman" panose="02020603050405020304" pitchFamily="18" charset="0"/>
                <a:ea typeface="Times New Roman" panose="02020603050405020304" pitchFamily="18" charset="0"/>
                <a:cs typeface="Mangal" panose="02040503050203030202" pitchFamily="18" charset="0"/>
              </a:rPr>
              <a:t>sing Machine Learning</a:t>
            </a:r>
            <a:r>
              <a:rPr lang="en-US" sz="2600" b="1" i="1" baseline="0" dirty="0">
                <a:solidFill>
                  <a:srgbClr val="002060"/>
                </a:solidFill>
                <a:latin typeface="Times New Roman" pitchFamily="18" charset="0"/>
                <a:ea typeface="ＭＳ Ｐゴシック" pitchFamily="34" charset="-128"/>
                <a:cs typeface="Times New Roman" pitchFamily="18" charset="0"/>
              </a:rPr>
              <a: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200" b="1" i="1" dirty="0">
              <a:solidFill>
                <a:srgbClr val="002060"/>
              </a:solidFill>
              <a:latin typeface="Times New Roman" pitchFamily="18" charset="0"/>
              <a:ea typeface="ＭＳ Ｐゴシック" pitchFamily="34" charset="-128"/>
              <a:cs typeface="Times New Roman" pitchFamily="18"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2200" b="1" baseline="0" dirty="0">
              <a:solidFill>
                <a:srgbClr val="002060"/>
              </a:solidFill>
              <a:latin typeface="Times New Roman" pitchFamily="18" charset="0"/>
              <a:ea typeface="ＭＳ Ｐゴシック" pitchFamily="34" charset="-128"/>
              <a:cs typeface="Times New Roman" pitchFamily="18"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baseline="0" dirty="0">
                <a:solidFill>
                  <a:srgbClr val="002060"/>
                </a:solidFill>
                <a:latin typeface="Times New Roman" pitchFamily="18" charset="0"/>
                <a:ea typeface="ＭＳ Ｐゴシック" pitchFamily="34" charset="-128"/>
                <a:cs typeface="Times New Roman" pitchFamily="18" charset="0"/>
              </a:rPr>
              <a:t>Subject: </a:t>
            </a:r>
            <a:r>
              <a:rPr lang="en-US" sz="2600" b="1" dirty="0">
                <a:solidFill>
                  <a:srgbClr val="002060"/>
                </a:solidFill>
                <a:latin typeface="Times New Roman" pitchFamily="18" charset="0"/>
                <a:ea typeface="ＭＳ Ｐゴシック" pitchFamily="34" charset="-128"/>
                <a:cs typeface="Times New Roman" pitchFamily="18" charset="0"/>
              </a:rPr>
              <a:t>PROJECT</a:t>
            </a:r>
            <a:endParaRPr lang="en-US" sz="2600" baseline="0" dirty="0">
              <a:solidFill>
                <a:srgbClr val="002060"/>
              </a:solidFill>
              <a:latin typeface="Times New Roman" pitchFamily="18" charset="0"/>
              <a:ea typeface="ＭＳ Ｐゴシック" pitchFamily="34" charset="-128"/>
              <a:cs typeface="Times New Roman" pitchFamily="18"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dirty="0">
                <a:solidFill>
                  <a:srgbClr val="002060"/>
                </a:solidFill>
                <a:latin typeface="Times New Roman" pitchFamily="18" charset="0"/>
                <a:ea typeface="ＭＳ Ｐゴシック" pitchFamily="34" charset="-128"/>
                <a:cs typeface="Times New Roman" pitchFamily="18" charset="0"/>
              </a:rPr>
              <a:t>Subject Code: </a:t>
            </a:r>
            <a:r>
              <a:rPr lang="en-US" sz="2600" dirty="0">
                <a:solidFill>
                  <a:srgbClr val="002060"/>
                </a:solidFill>
                <a:latin typeface="Times New Roman" pitchFamily="18" charset="0"/>
                <a:ea typeface="ＭＳ Ｐゴシック" pitchFamily="34" charset="-128"/>
                <a:cs typeface="Times New Roman" pitchFamily="18" charset="0"/>
              </a:rPr>
              <a:t>21CSP76</a:t>
            </a:r>
            <a:endParaRPr lang="en-US" sz="2600" baseline="0" dirty="0">
              <a:solidFill>
                <a:srgbClr val="002060"/>
              </a:solidFill>
              <a:latin typeface="Times New Roman" pitchFamily="18" charset="0"/>
              <a:ea typeface="ＭＳ Ｐゴシック" pitchFamily="34" charset="-128"/>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1" i="1" u="none" strike="noStrike" kern="1200" cap="none" spc="0" normalizeH="0" noProof="0" dirty="0">
              <a:ln>
                <a:noFill/>
              </a:ln>
              <a:solidFill>
                <a:srgbClr val="002060"/>
              </a:solidFill>
              <a:effectLst/>
              <a:uLnTx/>
              <a:uFillTx/>
              <a:latin typeface="Times New Roman" pitchFamily="18" charset="0"/>
              <a:ea typeface="ＭＳ Ｐゴシック" pitchFamily="34" charset="-128"/>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800" b="1" i="1" baseline="0" dirty="0">
              <a:solidFill>
                <a:srgbClr val="002060"/>
              </a:solidFill>
              <a:latin typeface="Times New Roman" pitchFamily="18" charset="0"/>
              <a:ea typeface="ＭＳ Ｐゴシック" pitchFamily="34" charset="-128"/>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1" i="1" u="none" strike="noStrike" kern="1200" cap="none" spc="0" normalizeH="0" noProof="0" dirty="0">
              <a:ln>
                <a:noFill/>
              </a:ln>
              <a:solidFill>
                <a:srgbClr val="002060"/>
              </a:solidFill>
              <a:effectLst/>
              <a:uLnTx/>
              <a:uFillTx/>
              <a:latin typeface="Times New Roman" pitchFamily="18" charset="0"/>
              <a:ea typeface="ＭＳ Ｐゴシック" pitchFamily="34" charset="-128"/>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1" i="1" u="none" strike="noStrike" kern="1200" cap="none" spc="0" normalizeH="0" baseline="0" noProof="0" dirty="0">
              <a:ln>
                <a:noFill/>
              </a:ln>
              <a:solidFill>
                <a:srgbClr val="002060"/>
              </a:solidFill>
              <a:effectLst/>
              <a:uLnTx/>
              <a:uFillTx/>
              <a:latin typeface="Times New Roman" pitchFamily="18" charset="0"/>
              <a:ea typeface="ＭＳ Ｐゴシック" pitchFamily="34" charset="-128"/>
              <a:cs typeface="Times New Roman" pitchFamily="18" charset="0"/>
            </a:endParaRPr>
          </a:p>
        </p:txBody>
      </p:sp>
      <p:sp>
        <p:nvSpPr>
          <p:cNvPr id="2" name="TextBox 1"/>
          <p:cNvSpPr txBox="1"/>
          <p:nvPr/>
        </p:nvSpPr>
        <p:spPr>
          <a:xfrm>
            <a:off x="457200" y="4876800"/>
            <a:ext cx="4252061" cy="1508105"/>
          </a:xfrm>
          <a:prstGeom prst="rect">
            <a:avLst/>
          </a:prstGeom>
          <a:noFill/>
        </p:spPr>
        <p:txBody>
          <a:bodyPr wrap="none" rtlCol="0">
            <a:spAutoFit/>
          </a:bodyPr>
          <a:lstStyle/>
          <a:p>
            <a:r>
              <a:rPr lang="en-US" sz="2000" b="1" dirty="0">
                <a:solidFill>
                  <a:srgbClr val="FF0066"/>
                </a:solidFill>
                <a:latin typeface="Times New Roman" panose="02020603050405020304" pitchFamily="18" charset="0"/>
                <a:cs typeface="Times New Roman" panose="02020603050405020304" pitchFamily="18" charset="0"/>
              </a:rPr>
              <a:t>Submitted By</a:t>
            </a:r>
          </a:p>
          <a:p>
            <a:r>
              <a:rPr lang="en-US" b="1" dirty="0">
                <a:solidFill>
                  <a:srgbClr val="002060"/>
                </a:solidFill>
                <a:latin typeface="Times New Roman" panose="02020603050405020304" pitchFamily="18" charset="0"/>
                <a:cs typeface="Times New Roman" panose="02020603050405020304" pitchFamily="18" charset="0"/>
              </a:rPr>
              <a:t>AISHWARYA M S            (</a:t>
            </a:r>
            <a:r>
              <a:rPr lang="en-US" dirty="0">
                <a:solidFill>
                  <a:srgbClr val="002060"/>
                </a:solidFill>
                <a:latin typeface="Times New Roman" panose="02020603050405020304" pitchFamily="18" charset="0"/>
                <a:cs typeface="Times New Roman" panose="02020603050405020304" pitchFamily="18" charset="0"/>
              </a:rPr>
              <a:t>4AD21CS004</a:t>
            </a:r>
            <a:r>
              <a:rPr lang="en-US" b="1" dirty="0">
                <a:solidFill>
                  <a:srgbClr val="002060"/>
                </a:solidFill>
                <a:latin typeface="Times New Roman" panose="02020603050405020304" pitchFamily="18" charset="0"/>
                <a:cs typeface="Times New Roman" panose="02020603050405020304" pitchFamily="18" charset="0"/>
              </a:rPr>
              <a:t>)</a:t>
            </a:r>
          </a:p>
          <a:p>
            <a:r>
              <a:rPr lang="en-US" b="1" dirty="0">
                <a:solidFill>
                  <a:srgbClr val="002060"/>
                </a:solidFill>
                <a:latin typeface="Times New Roman" panose="02020603050405020304" pitchFamily="18" charset="0"/>
                <a:cs typeface="Times New Roman" panose="02020603050405020304" pitchFamily="18" charset="0"/>
              </a:rPr>
              <a:t>ESHWAR A M                   (</a:t>
            </a:r>
            <a:r>
              <a:rPr lang="en-US" dirty="0">
                <a:solidFill>
                  <a:srgbClr val="002060"/>
                </a:solidFill>
                <a:latin typeface="Times New Roman" panose="02020603050405020304" pitchFamily="18" charset="0"/>
                <a:cs typeface="Times New Roman" panose="02020603050405020304" pitchFamily="18" charset="0"/>
              </a:rPr>
              <a:t>4AD21CS021</a:t>
            </a:r>
            <a:r>
              <a:rPr lang="en-US" b="1" dirty="0">
                <a:solidFill>
                  <a:srgbClr val="002060"/>
                </a:solidFill>
                <a:latin typeface="Times New Roman" panose="02020603050405020304" pitchFamily="18" charset="0"/>
                <a:cs typeface="Times New Roman" panose="02020603050405020304" pitchFamily="18" charset="0"/>
              </a:rPr>
              <a:t>)</a:t>
            </a:r>
          </a:p>
          <a:p>
            <a:r>
              <a:rPr lang="en-US" b="1" dirty="0">
                <a:solidFill>
                  <a:srgbClr val="002060"/>
                </a:solidFill>
                <a:latin typeface="Times New Roman" panose="02020603050405020304" pitchFamily="18" charset="0"/>
                <a:cs typeface="Times New Roman" panose="02020603050405020304" pitchFamily="18" charset="0"/>
              </a:rPr>
              <a:t>KUSHAL  R                       </a:t>
            </a:r>
            <a:r>
              <a:rPr lang="en-US">
                <a:solidFill>
                  <a:srgbClr val="002060"/>
                </a:solidFill>
                <a:latin typeface="Times New Roman" panose="02020603050405020304" pitchFamily="18" charset="0"/>
                <a:cs typeface="Times New Roman" panose="02020603050405020304" pitchFamily="18" charset="0"/>
              </a:rPr>
              <a:t>(4AD21CS039</a:t>
            </a:r>
            <a:r>
              <a:rPr lang="en-US" b="1">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Times New Roman" panose="02020603050405020304" pitchFamily="18" charset="0"/>
              <a:cs typeface="Times New Roman" panose="02020603050405020304" pitchFamily="18" charset="0"/>
            </a:endParaRPr>
          </a:p>
          <a:p>
            <a:r>
              <a:rPr lang="en-US" b="1" dirty="0">
                <a:solidFill>
                  <a:srgbClr val="002060"/>
                </a:solidFill>
                <a:latin typeface="Times New Roman" panose="02020603050405020304" pitchFamily="18" charset="0"/>
                <a:cs typeface="Times New Roman" panose="02020603050405020304" pitchFamily="18" charset="0"/>
              </a:rPr>
              <a:t>LAKSHMIPRIYA H P      </a:t>
            </a:r>
            <a:r>
              <a:rPr lang="en-US" dirty="0">
                <a:solidFill>
                  <a:srgbClr val="002060"/>
                </a:solidFill>
                <a:latin typeface="Times New Roman" panose="02020603050405020304" pitchFamily="18" charset="0"/>
                <a:cs typeface="Times New Roman" panose="02020603050405020304" pitchFamily="18" charset="0"/>
              </a:rPr>
              <a:t>(4AD21CS040</a:t>
            </a:r>
            <a:r>
              <a:rPr lang="en-US" b="1" dirty="0">
                <a:solidFill>
                  <a:srgbClr val="002060"/>
                </a:solidFill>
                <a:latin typeface="Times New Roman" panose="02020603050405020304" pitchFamily="18" charset="0"/>
                <a:cs typeface="Times New Roman" panose="02020603050405020304" pitchFamily="18" charset="0"/>
              </a:rPr>
              <a:t>)</a:t>
            </a:r>
          </a:p>
        </p:txBody>
      </p:sp>
      <p:sp>
        <p:nvSpPr>
          <p:cNvPr id="5" name="TextBox 4"/>
          <p:cNvSpPr txBox="1"/>
          <p:nvPr/>
        </p:nvSpPr>
        <p:spPr>
          <a:xfrm>
            <a:off x="5943600" y="4569023"/>
            <a:ext cx="2765694" cy="1323439"/>
          </a:xfrm>
          <a:prstGeom prst="rect">
            <a:avLst/>
          </a:prstGeom>
          <a:noFill/>
        </p:spPr>
        <p:txBody>
          <a:bodyPr wrap="none" rtlCol="0">
            <a:spAutoFit/>
          </a:bodyPr>
          <a:lstStyle/>
          <a:p>
            <a:r>
              <a:rPr lang="en-US" sz="2000" b="1" dirty="0">
                <a:solidFill>
                  <a:srgbClr val="FF0066"/>
                </a:solidFill>
                <a:latin typeface="Times New Roman" panose="02020603050405020304" pitchFamily="18" charset="0"/>
                <a:cs typeface="Times New Roman" panose="02020603050405020304" pitchFamily="18" charset="0"/>
              </a:rPr>
              <a:t>Under the Guidance of</a:t>
            </a:r>
          </a:p>
          <a:p>
            <a:r>
              <a:rPr lang="en-US" sz="2000" b="1" dirty="0">
                <a:solidFill>
                  <a:srgbClr val="002060"/>
                </a:solidFill>
                <a:latin typeface="Times New Roman" panose="02020603050405020304" pitchFamily="18" charset="0"/>
                <a:cs typeface="Times New Roman" panose="02020603050405020304" pitchFamily="18" charset="0"/>
              </a:rPr>
              <a:t>Mrs. Sushma V</a:t>
            </a:r>
          </a:p>
          <a:p>
            <a:r>
              <a:rPr lang="en-US" sz="2000" dirty="0">
                <a:solidFill>
                  <a:srgbClr val="002060"/>
                </a:solidFill>
                <a:latin typeface="Times New Roman" panose="02020603050405020304" pitchFamily="18" charset="0"/>
                <a:cs typeface="Times New Roman" panose="02020603050405020304" pitchFamily="18" charset="0"/>
              </a:rPr>
              <a:t>Assistant Professor</a:t>
            </a:r>
          </a:p>
          <a:p>
            <a:r>
              <a:rPr lang="en-US" sz="2000" dirty="0">
                <a:solidFill>
                  <a:srgbClr val="002060"/>
                </a:solidFill>
                <a:latin typeface="Times New Roman" panose="02020603050405020304" pitchFamily="18" charset="0"/>
                <a:cs typeface="Times New Roman" panose="02020603050405020304" pitchFamily="18" charset="0"/>
              </a:rPr>
              <a:t>Dept. of CSE, ATMECE</a:t>
            </a:r>
            <a:endParaRPr lang="en-IN" sz="20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Methodology</a:t>
            </a:r>
          </a:p>
        </p:txBody>
      </p:sp>
      <p:pic>
        <p:nvPicPr>
          <p:cNvPr id="7" name="Content Placeholder 6" descr="A diagram of a software flowchart&#10;&#10;Description automatically generated">
            <a:extLst>
              <a:ext uri="{FF2B5EF4-FFF2-40B4-BE49-F238E27FC236}">
                <a16:creationId xmlns:a16="http://schemas.microsoft.com/office/drawing/2014/main" id="{A1817350-14A3-DC50-0266-F818C7567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47800"/>
            <a:ext cx="8229600" cy="4299966"/>
          </a:xfrm>
        </p:spPr>
      </p:pic>
    </p:spTree>
    <p:extLst>
      <p:ext uri="{BB962C8B-B14F-4D97-AF65-F5344CB8AC3E}">
        <p14:creationId xmlns:p14="http://schemas.microsoft.com/office/powerpoint/2010/main" val="105088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Methodology</a:t>
            </a:r>
          </a:p>
        </p:txBody>
      </p:sp>
      <p:pic>
        <p:nvPicPr>
          <p:cNvPr id="5" name="Content Placeholder 4">
            <a:extLst>
              <a:ext uri="{FF2B5EF4-FFF2-40B4-BE49-F238E27FC236}">
                <a16:creationId xmlns:a16="http://schemas.microsoft.com/office/drawing/2014/main" id="{414A63D8-2957-26CF-2240-91EDA73C7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650" y="2586831"/>
            <a:ext cx="6616700" cy="2552700"/>
          </a:xfrm>
        </p:spPr>
      </p:pic>
    </p:spTree>
    <p:extLst>
      <p:ext uri="{BB962C8B-B14F-4D97-AF65-F5344CB8AC3E}">
        <p14:creationId xmlns:p14="http://schemas.microsoft.com/office/powerpoint/2010/main" val="302172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838200"/>
            <a:ext cx="7772400" cy="685800"/>
          </a:xfrm>
        </p:spPr>
        <p:txBody>
          <a:bodyPr/>
          <a:lstStyle/>
          <a:p>
            <a:r>
              <a:rPr lang="en-US" sz="3200" dirty="0">
                <a:solidFill>
                  <a:srgbClr val="FF0066"/>
                </a:solidFill>
                <a:latin typeface="Albertus Medium" pitchFamily="34" charset="0"/>
                <a:ea typeface="ＭＳ Ｐゴシック" pitchFamily="34" charset="-128"/>
              </a:rPr>
              <a:t>Implementation</a:t>
            </a:r>
          </a:p>
        </p:txBody>
      </p:sp>
      <p:pic>
        <p:nvPicPr>
          <p:cNvPr id="6" name="Content Placeholder 5">
            <a:extLst>
              <a:ext uri="{FF2B5EF4-FFF2-40B4-BE49-F238E27FC236}">
                <a16:creationId xmlns:a16="http://schemas.microsoft.com/office/drawing/2014/main" id="{73F86FE6-24F1-8AB3-6EC3-7936B73D3A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04217"/>
            <a:ext cx="8229600" cy="885026"/>
          </a:xfrm>
        </p:spPr>
      </p:pic>
      <p:pic>
        <p:nvPicPr>
          <p:cNvPr id="8" name="Picture 7">
            <a:extLst>
              <a:ext uri="{FF2B5EF4-FFF2-40B4-BE49-F238E27FC236}">
                <a16:creationId xmlns:a16="http://schemas.microsoft.com/office/drawing/2014/main" id="{18A4E644-500D-68C2-3832-29C079ED7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857500"/>
            <a:ext cx="8001000" cy="1143000"/>
          </a:xfrm>
          <a:prstGeom prst="rect">
            <a:avLst/>
          </a:prstGeom>
        </p:spPr>
      </p:pic>
      <p:sp>
        <p:nvSpPr>
          <p:cNvPr id="9" name="TextBox 8">
            <a:extLst>
              <a:ext uri="{FF2B5EF4-FFF2-40B4-BE49-F238E27FC236}">
                <a16:creationId xmlns:a16="http://schemas.microsoft.com/office/drawing/2014/main" id="{08C346FB-2A76-162D-45B2-A3EF92C37F7A}"/>
              </a:ext>
            </a:extLst>
          </p:cNvPr>
          <p:cNvSpPr txBox="1"/>
          <p:nvPr/>
        </p:nvSpPr>
        <p:spPr>
          <a:xfrm>
            <a:off x="152400" y="4277224"/>
            <a:ext cx="8839200" cy="18947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 (Beginning): The first token of an entity is tagged with "B" to indicate the beginning of the entity.</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 (Inside): Tokens subsequent to the first token of an entity are tagged with "I" to indicate they are inside the entity.</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 (Outside): Tokens that are not part of any named entity are tagged with "O" to indicate they are outside any entity.</a:t>
            </a:r>
          </a:p>
        </p:txBody>
      </p:sp>
    </p:spTree>
    <p:extLst>
      <p:ext uri="{BB962C8B-B14F-4D97-AF65-F5344CB8AC3E}">
        <p14:creationId xmlns:p14="http://schemas.microsoft.com/office/powerpoint/2010/main" val="46762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Implementation</a:t>
            </a:r>
          </a:p>
        </p:txBody>
      </p:sp>
      <p:sp>
        <p:nvSpPr>
          <p:cNvPr id="4" name="Content Placeholder 3">
            <a:extLst>
              <a:ext uri="{FF2B5EF4-FFF2-40B4-BE49-F238E27FC236}">
                <a16:creationId xmlns:a16="http://schemas.microsoft.com/office/drawing/2014/main" id="{ADAA0993-8DF8-0BD2-24B7-BFEE74217D61}"/>
              </a:ext>
            </a:extLst>
          </p:cNvPr>
          <p:cNvSpPr>
            <a:spLocks noGrp="1"/>
          </p:cNvSpPr>
          <p:nvPr>
            <p:ph idx="1"/>
          </p:nvPr>
        </p:nvSpPr>
        <p:spPr/>
        <p:txBody>
          <a:bodyPr/>
          <a:lstStyle/>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To load NER model and txt to NER pipeline</a:t>
            </a:r>
          </a:p>
          <a:p>
            <a:pPr marL="0" indent="0">
              <a:buNone/>
            </a:pPr>
            <a:endParaRPr lang="en-US" sz="1800" dirty="0"/>
          </a:p>
          <a:p>
            <a:pPr marL="0" indent="0">
              <a:buNone/>
            </a:pPr>
            <a:r>
              <a:rPr lang="en-US" sz="1600" dirty="0" err="1">
                <a:latin typeface="Times New Roman" panose="02020603050405020304" pitchFamily="18" charset="0"/>
                <a:cs typeface="Times New Roman" panose="02020603050405020304" pitchFamily="18" charset="0"/>
              </a:rPr>
              <a:t>token_classifier</a:t>
            </a:r>
            <a:r>
              <a:rPr lang="en-US" sz="1600" dirty="0">
                <a:latin typeface="Times New Roman" panose="02020603050405020304" pitchFamily="18" charset="0"/>
                <a:cs typeface="Times New Roman" panose="02020603050405020304" pitchFamily="18" charset="0"/>
              </a:rPr>
              <a:t> = pipeline(</a:t>
            </a:r>
          </a:p>
          <a:p>
            <a:pPr marL="0" indent="0">
              <a:buNone/>
            </a:pPr>
            <a:r>
              <a:rPr lang="en-US" sz="1600" dirty="0">
                <a:latin typeface="Times New Roman" panose="02020603050405020304" pitchFamily="18" charset="0"/>
                <a:cs typeface="Times New Roman" panose="02020603050405020304" pitchFamily="18" charset="0"/>
              </a:rPr>
              <a:t>      "token-classification",  model=checkpoint,  </a:t>
            </a:r>
            <a:r>
              <a:rPr lang="en-US" sz="1600" dirty="0" err="1">
                <a:latin typeface="Times New Roman" panose="02020603050405020304" pitchFamily="18" charset="0"/>
                <a:cs typeface="Times New Roman" panose="02020603050405020304" pitchFamily="18" charset="0"/>
              </a:rPr>
              <a:t>aggregation_strategy</a:t>
            </a:r>
            <a:r>
              <a:rPr lang="en-US" sz="1600" dirty="0">
                <a:latin typeface="Times New Roman" panose="02020603050405020304" pitchFamily="18" charset="0"/>
                <a:cs typeface="Times New Roman" panose="02020603050405020304" pitchFamily="18" charset="0"/>
              </a:rPr>
              <a:t> = "simple"</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Entities = </a:t>
            </a:r>
            <a:r>
              <a:rPr lang="en-US" sz="1600" dirty="0" err="1">
                <a:latin typeface="Times New Roman" panose="02020603050405020304" pitchFamily="18" charset="0"/>
                <a:cs typeface="Times New Roman" panose="02020603050405020304" pitchFamily="18" charset="0"/>
              </a:rPr>
              <a:t>token_classifier</a:t>
            </a:r>
            <a:r>
              <a:rPr lang="en-US" sz="1600" dirty="0">
                <a:latin typeface="Times New Roman" panose="02020603050405020304" pitchFamily="18" charset="0"/>
                <a:cs typeface="Times New Roman" panose="02020603050405020304" pitchFamily="18" charset="0"/>
              </a:rPr>
              <a:t>(txt)</a:t>
            </a:r>
          </a:p>
        </p:txBody>
      </p:sp>
    </p:spTree>
    <p:extLst>
      <p:ext uri="{BB962C8B-B14F-4D97-AF65-F5344CB8AC3E}">
        <p14:creationId xmlns:p14="http://schemas.microsoft.com/office/powerpoint/2010/main" val="2601006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Snapshots</a:t>
            </a:r>
          </a:p>
        </p:txBody>
      </p:sp>
      <p:sp>
        <p:nvSpPr>
          <p:cNvPr id="10" name="TextBox 9">
            <a:extLst>
              <a:ext uri="{FF2B5EF4-FFF2-40B4-BE49-F238E27FC236}">
                <a16:creationId xmlns:a16="http://schemas.microsoft.com/office/drawing/2014/main" id="{B21FBED3-4974-7555-AAF5-A955898732CF}"/>
              </a:ext>
            </a:extLst>
          </p:cNvPr>
          <p:cNvSpPr txBox="1"/>
          <p:nvPr/>
        </p:nvSpPr>
        <p:spPr>
          <a:xfrm>
            <a:off x="3267520" y="5833646"/>
            <a:ext cx="2304157" cy="677108"/>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Figure 1 : </a:t>
            </a:r>
            <a:r>
              <a:rPr lang="en-US" sz="1800" kern="0" dirty="0">
                <a:effectLst/>
                <a:latin typeface="Times New Roman" panose="02020603050405020304" pitchFamily="18" charset="0"/>
                <a:ea typeface="Times New Roman" panose="02020603050405020304" pitchFamily="18" charset="0"/>
              </a:rPr>
              <a:t>Home</a:t>
            </a:r>
            <a:r>
              <a:rPr lang="en-US" sz="1800" kern="0" spc="-5" dirty="0">
                <a:effectLst/>
                <a:latin typeface="Times New Roman" panose="02020603050405020304" pitchFamily="18" charset="0"/>
                <a:ea typeface="Times New Roman" panose="02020603050405020304" pitchFamily="18" charset="0"/>
              </a:rPr>
              <a:t> </a:t>
            </a:r>
            <a:r>
              <a:rPr lang="en-US" sz="1800" kern="0" spc="-20" dirty="0">
                <a:effectLst/>
                <a:latin typeface="Times New Roman" panose="02020603050405020304" pitchFamily="18" charset="0"/>
                <a:ea typeface="Times New Roman" panose="02020603050405020304" pitchFamily="18" charset="0"/>
              </a:rPr>
              <a:t>Page</a:t>
            </a: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2" name="Image 109" descr="A screenshot of a computer&#10;&#10;Description automatically generated">
            <a:extLst>
              <a:ext uri="{FF2B5EF4-FFF2-40B4-BE49-F238E27FC236}">
                <a16:creationId xmlns:a16="http://schemas.microsoft.com/office/drawing/2014/main" id="{10BE04B4-264B-599D-1329-52479C0969B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737959" y="1524000"/>
            <a:ext cx="3363278" cy="3968409"/>
          </a:xfrm>
          <a:prstGeom prst="rect">
            <a:avLst/>
          </a:prstGeom>
        </p:spPr>
      </p:pic>
    </p:spTree>
    <p:extLst>
      <p:ext uri="{BB962C8B-B14F-4D97-AF65-F5344CB8AC3E}">
        <p14:creationId xmlns:p14="http://schemas.microsoft.com/office/powerpoint/2010/main" val="314271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Snapshots</a:t>
            </a:r>
          </a:p>
        </p:txBody>
      </p:sp>
      <p:sp>
        <p:nvSpPr>
          <p:cNvPr id="5" name="TextBox 4">
            <a:extLst>
              <a:ext uri="{FF2B5EF4-FFF2-40B4-BE49-F238E27FC236}">
                <a16:creationId xmlns:a16="http://schemas.microsoft.com/office/drawing/2014/main" id="{9E1C00D2-A741-5EC2-B1BF-E899874EDFAD}"/>
              </a:ext>
            </a:extLst>
          </p:cNvPr>
          <p:cNvSpPr txBox="1"/>
          <p:nvPr/>
        </p:nvSpPr>
        <p:spPr>
          <a:xfrm>
            <a:off x="3249247" y="5972145"/>
            <a:ext cx="234070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Figure 2 : </a:t>
            </a:r>
            <a:r>
              <a:rPr lang="en-US" sz="1800" kern="0" dirty="0">
                <a:effectLst/>
                <a:latin typeface="Times New Roman" panose="02020603050405020304" pitchFamily="18" charset="0"/>
                <a:ea typeface="Times New Roman" panose="02020603050405020304" pitchFamily="18" charset="0"/>
              </a:rPr>
              <a:t>Result Page</a:t>
            </a:r>
            <a:endParaRPr lang="en-US" sz="2000" dirty="0">
              <a:latin typeface="Times New Roman" panose="02020603050405020304" pitchFamily="18" charset="0"/>
              <a:cs typeface="Times New Roman" panose="02020603050405020304" pitchFamily="18" charset="0"/>
            </a:endParaRPr>
          </a:p>
        </p:txBody>
      </p:sp>
      <p:pic>
        <p:nvPicPr>
          <p:cNvPr id="6" name="Image 110">
            <a:extLst>
              <a:ext uri="{FF2B5EF4-FFF2-40B4-BE49-F238E27FC236}">
                <a16:creationId xmlns:a16="http://schemas.microsoft.com/office/drawing/2014/main" id="{ACA13AED-FBBE-0AB5-8C43-4C7560DC7BF5}"/>
              </a:ext>
            </a:extLst>
          </p:cNvPr>
          <p:cNvPicPr/>
          <p:nvPr/>
        </p:nvPicPr>
        <p:blipFill>
          <a:blip r:embed="rId2">
            <a:extLst>
              <a:ext uri="{28A0092B-C50C-407E-A947-70E740481C1C}">
                <a14:useLocalDpi xmlns:a14="http://schemas.microsoft.com/office/drawing/2010/main" val="0"/>
              </a:ext>
            </a:extLst>
          </a:blip>
          <a:stretch>
            <a:fillRect/>
          </a:stretch>
        </p:blipFill>
        <p:spPr>
          <a:xfrm>
            <a:off x="1295400" y="1509252"/>
            <a:ext cx="6553200" cy="4291781"/>
          </a:xfrm>
          <a:prstGeom prst="rect">
            <a:avLst/>
          </a:prstGeom>
        </p:spPr>
      </p:pic>
    </p:spTree>
    <p:extLst>
      <p:ext uri="{BB962C8B-B14F-4D97-AF65-F5344CB8AC3E}">
        <p14:creationId xmlns:p14="http://schemas.microsoft.com/office/powerpoint/2010/main" val="2605130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92530-4F12-9BD1-85ED-39F066DAEE5E}"/>
            </a:ext>
          </a:extLst>
        </p:cNvPr>
        <p:cNvGrpSpPr/>
        <p:nvPr/>
      </p:nvGrpSpPr>
      <p:grpSpPr>
        <a:xfrm>
          <a:off x="0" y="0"/>
          <a:ext cx="0" cy="0"/>
          <a:chOff x="0" y="0"/>
          <a:chExt cx="0" cy="0"/>
        </a:xfrm>
      </p:grpSpPr>
      <p:sp>
        <p:nvSpPr>
          <p:cNvPr id="18434" name="Title 1">
            <a:extLst>
              <a:ext uri="{FF2B5EF4-FFF2-40B4-BE49-F238E27FC236}">
                <a16:creationId xmlns:a16="http://schemas.microsoft.com/office/drawing/2014/main" id="{5C5DF9E4-183B-49A0-A69F-6D97DC9C7230}"/>
              </a:ext>
            </a:extLst>
          </p:cNvPr>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Snapshots</a:t>
            </a:r>
          </a:p>
        </p:txBody>
      </p:sp>
      <p:sp>
        <p:nvSpPr>
          <p:cNvPr id="5" name="TextBox 4">
            <a:extLst>
              <a:ext uri="{FF2B5EF4-FFF2-40B4-BE49-F238E27FC236}">
                <a16:creationId xmlns:a16="http://schemas.microsoft.com/office/drawing/2014/main" id="{91758F70-F368-8F87-2AE8-47C509E8D945}"/>
              </a:ext>
            </a:extLst>
          </p:cNvPr>
          <p:cNvSpPr txBox="1"/>
          <p:nvPr/>
        </p:nvSpPr>
        <p:spPr>
          <a:xfrm>
            <a:off x="2572780" y="5638800"/>
            <a:ext cx="369364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Figure 3 : </a:t>
            </a:r>
            <a:r>
              <a:rPr lang="en-US" sz="1800" kern="0" dirty="0">
                <a:effectLst/>
                <a:latin typeface="Times New Roman" panose="02020603050405020304" pitchFamily="18" charset="0"/>
                <a:ea typeface="Times New Roman" panose="02020603050405020304" pitchFamily="18" charset="0"/>
              </a:rPr>
              <a:t>Combined Entity Analysis</a:t>
            </a:r>
            <a:endParaRPr lang="en-US" sz="2000" dirty="0">
              <a:latin typeface="Times New Roman" panose="02020603050405020304" pitchFamily="18" charset="0"/>
              <a:cs typeface="Times New Roman" panose="02020603050405020304" pitchFamily="18" charset="0"/>
            </a:endParaRPr>
          </a:p>
        </p:txBody>
      </p:sp>
      <p:pic>
        <p:nvPicPr>
          <p:cNvPr id="2" name="Image 111" descr="A graph with blue squares&#10;&#10;Description automatically generated">
            <a:extLst>
              <a:ext uri="{FF2B5EF4-FFF2-40B4-BE49-F238E27FC236}">
                <a16:creationId xmlns:a16="http://schemas.microsoft.com/office/drawing/2014/main" id="{7E114697-AA39-830D-A7EC-0E83795CECBA}"/>
              </a:ext>
            </a:extLst>
          </p:cNvPr>
          <p:cNvPicPr/>
          <p:nvPr/>
        </p:nvPicPr>
        <p:blipFill>
          <a:blip r:embed="rId2">
            <a:extLst>
              <a:ext uri="{28A0092B-C50C-407E-A947-70E740481C1C}">
                <a14:useLocalDpi xmlns:a14="http://schemas.microsoft.com/office/drawing/2010/main" val="0"/>
              </a:ext>
            </a:extLst>
          </a:blip>
          <a:stretch>
            <a:fillRect/>
          </a:stretch>
        </p:blipFill>
        <p:spPr>
          <a:xfrm>
            <a:off x="1943100" y="1803400"/>
            <a:ext cx="5257800" cy="3251200"/>
          </a:xfrm>
          <a:prstGeom prst="rect">
            <a:avLst/>
          </a:prstGeom>
        </p:spPr>
      </p:pic>
    </p:spTree>
    <p:extLst>
      <p:ext uri="{BB962C8B-B14F-4D97-AF65-F5344CB8AC3E}">
        <p14:creationId xmlns:p14="http://schemas.microsoft.com/office/powerpoint/2010/main" val="2281036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769C3-EA28-E3C5-390F-BACCF07C3A3A}"/>
            </a:ext>
          </a:extLst>
        </p:cNvPr>
        <p:cNvGrpSpPr/>
        <p:nvPr/>
      </p:nvGrpSpPr>
      <p:grpSpPr>
        <a:xfrm>
          <a:off x="0" y="0"/>
          <a:ext cx="0" cy="0"/>
          <a:chOff x="0" y="0"/>
          <a:chExt cx="0" cy="0"/>
        </a:xfrm>
      </p:grpSpPr>
      <p:sp>
        <p:nvSpPr>
          <p:cNvPr id="18434" name="Title 1">
            <a:extLst>
              <a:ext uri="{FF2B5EF4-FFF2-40B4-BE49-F238E27FC236}">
                <a16:creationId xmlns:a16="http://schemas.microsoft.com/office/drawing/2014/main" id="{F2F27697-A1B8-DEFB-6A63-D41DA18197F2}"/>
              </a:ext>
            </a:extLst>
          </p:cNvPr>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Snapshots</a:t>
            </a:r>
          </a:p>
        </p:txBody>
      </p:sp>
      <p:sp>
        <p:nvSpPr>
          <p:cNvPr id="5" name="TextBox 4">
            <a:extLst>
              <a:ext uri="{FF2B5EF4-FFF2-40B4-BE49-F238E27FC236}">
                <a16:creationId xmlns:a16="http://schemas.microsoft.com/office/drawing/2014/main" id="{40689F0C-E5E5-3E1D-75BB-4CA02B968A40}"/>
              </a:ext>
            </a:extLst>
          </p:cNvPr>
          <p:cNvSpPr txBox="1"/>
          <p:nvPr/>
        </p:nvSpPr>
        <p:spPr>
          <a:xfrm>
            <a:off x="2572780" y="5638800"/>
            <a:ext cx="422583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Figure 3 : </a:t>
            </a:r>
            <a:r>
              <a:rPr lang="en-US" sz="1800" kern="0" dirty="0">
                <a:effectLst/>
                <a:latin typeface="Times New Roman" panose="02020603050405020304" pitchFamily="18" charset="0"/>
                <a:ea typeface="Times New Roman" panose="02020603050405020304" pitchFamily="18" charset="0"/>
              </a:rPr>
              <a:t>Combined Entity Type Analysis</a:t>
            </a:r>
            <a:endParaRPr lang="en-US" sz="2000" dirty="0">
              <a:latin typeface="Times New Roman" panose="02020603050405020304" pitchFamily="18" charset="0"/>
              <a:cs typeface="Times New Roman" panose="02020603050405020304" pitchFamily="18" charset="0"/>
            </a:endParaRPr>
          </a:p>
        </p:txBody>
      </p:sp>
      <p:pic>
        <p:nvPicPr>
          <p:cNvPr id="3" name="Image 112" descr="A blue circle with red and blue circles&#10;&#10;Description automatically generated">
            <a:extLst>
              <a:ext uri="{FF2B5EF4-FFF2-40B4-BE49-F238E27FC236}">
                <a16:creationId xmlns:a16="http://schemas.microsoft.com/office/drawing/2014/main" id="{C7864C2B-6934-0F7B-969D-3D62336E9F82}"/>
              </a:ext>
            </a:extLst>
          </p:cNvPr>
          <p:cNvPicPr/>
          <p:nvPr/>
        </p:nvPicPr>
        <p:blipFill>
          <a:blip r:embed="rId2">
            <a:extLst>
              <a:ext uri="{28A0092B-C50C-407E-A947-70E740481C1C}">
                <a14:useLocalDpi xmlns:a14="http://schemas.microsoft.com/office/drawing/2010/main" val="0"/>
              </a:ext>
            </a:extLst>
          </a:blip>
          <a:stretch>
            <a:fillRect/>
          </a:stretch>
        </p:blipFill>
        <p:spPr>
          <a:xfrm>
            <a:off x="1759108" y="1828800"/>
            <a:ext cx="5625783" cy="3488055"/>
          </a:xfrm>
          <a:prstGeom prst="rect">
            <a:avLst/>
          </a:prstGeom>
        </p:spPr>
      </p:pic>
    </p:spTree>
    <p:extLst>
      <p:ext uri="{BB962C8B-B14F-4D97-AF65-F5344CB8AC3E}">
        <p14:creationId xmlns:p14="http://schemas.microsoft.com/office/powerpoint/2010/main" val="354733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09600" y="914400"/>
            <a:ext cx="7772400" cy="838200"/>
          </a:xfrm>
        </p:spPr>
        <p:txBody>
          <a:bodyPr/>
          <a:lstStyle/>
          <a:p>
            <a:r>
              <a:rPr lang="en-US" sz="3200" dirty="0">
                <a:solidFill>
                  <a:srgbClr val="FF0066"/>
                </a:solidFill>
                <a:latin typeface="Albertus Medium" pitchFamily="34" charset="0"/>
                <a:ea typeface="ＭＳ Ｐゴシック" pitchFamily="34" charset="-128"/>
              </a:rPr>
              <a:t>Hardware &amp; Software Requirements</a:t>
            </a:r>
          </a:p>
        </p:txBody>
      </p:sp>
      <p:sp>
        <p:nvSpPr>
          <p:cNvPr id="18435" name="Content Placeholder 2"/>
          <p:cNvSpPr>
            <a:spLocks noGrp="1"/>
          </p:cNvSpPr>
          <p:nvPr>
            <p:ph idx="1"/>
          </p:nvPr>
        </p:nvSpPr>
        <p:spPr>
          <a:xfrm>
            <a:off x="449263" y="1904999"/>
            <a:ext cx="8694737" cy="4419601"/>
          </a:xfrm>
        </p:spPr>
        <p:txBody>
          <a:bodyPr>
            <a:noAutofit/>
          </a:bodyPr>
          <a:lstStyle/>
          <a:p>
            <a:pPr>
              <a:buNone/>
            </a:pPr>
            <a:r>
              <a:rPr lang="en-US" sz="2400" b="1" dirty="0"/>
              <a:t>Hardware</a:t>
            </a:r>
          </a:p>
          <a:p>
            <a:pPr lvl="0"/>
            <a:r>
              <a:rPr lang="en-US" sz="1800" dirty="0">
                <a:latin typeface="Times New Roman" pitchFamily="18" charset="0"/>
                <a:cs typeface="Times New Roman" pitchFamily="18" charset="0"/>
              </a:rPr>
              <a:t>Processor: i3 or above</a:t>
            </a:r>
          </a:p>
          <a:p>
            <a:pPr lvl="0"/>
            <a:r>
              <a:rPr lang="en-US" sz="1800" dirty="0">
                <a:latin typeface="Times New Roman" pitchFamily="18" charset="0"/>
                <a:cs typeface="Times New Roman" pitchFamily="18" charset="0"/>
              </a:rPr>
              <a:t>Speed: 1.5 GHz</a:t>
            </a:r>
          </a:p>
          <a:p>
            <a:pPr lvl="0"/>
            <a:r>
              <a:rPr lang="en-US" sz="1800" dirty="0">
                <a:latin typeface="Times New Roman" pitchFamily="18" charset="0"/>
                <a:cs typeface="Times New Roman" pitchFamily="18" charset="0"/>
              </a:rPr>
              <a:t>RAM: 8 GB</a:t>
            </a:r>
          </a:p>
          <a:p>
            <a:pPr lvl="0"/>
            <a:r>
              <a:rPr lang="en-US" sz="1800" dirty="0">
                <a:latin typeface="Times New Roman" pitchFamily="18" charset="0"/>
                <a:cs typeface="Times New Roman" pitchFamily="18" charset="0"/>
              </a:rPr>
              <a:t>Hard disk: 40 GB</a:t>
            </a:r>
          </a:p>
          <a:p>
            <a:pPr>
              <a:buNone/>
            </a:pPr>
            <a:r>
              <a:rPr lang="en-US" sz="2400" b="1" dirty="0"/>
              <a:t>Software</a:t>
            </a:r>
            <a:endParaRPr lang="en-US" sz="2400" dirty="0"/>
          </a:p>
          <a:p>
            <a:pPr lvl="0"/>
            <a:r>
              <a:rPr lang="en-US" sz="1800" dirty="0">
                <a:latin typeface="Times New Roman" pitchFamily="18" charset="0"/>
                <a:cs typeface="Times New Roman" pitchFamily="18" charset="0"/>
              </a:rPr>
              <a:t>Operating System: Windows</a:t>
            </a:r>
          </a:p>
          <a:p>
            <a:pPr lvl="0"/>
            <a:r>
              <a:rPr lang="en-US" sz="1800" dirty="0">
                <a:latin typeface="Times New Roman" pitchFamily="18" charset="0"/>
                <a:cs typeface="Times New Roman" pitchFamily="18" charset="0"/>
              </a:rPr>
              <a:t>Technology: Python, </a:t>
            </a:r>
            <a:r>
              <a:rPr lang="en-US" sz="1800" dirty="0" err="1">
                <a:latin typeface="Times New Roman" pitchFamily="18" charset="0"/>
                <a:cs typeface="Times New Roman" pitchFamily="18" charset="0"/>
              </a:rPr>
              <a:t>Streamlit</a:t>
            </a:r>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IDE: Visual Studio Code</a:t>
            </a:r>
          </a:p>
          <a:p>
            <a:endParaRPr lang="en-US" sz="1800" dirty="0">
              <a:solidFill>
                <a:srgbClr val="002060"/>
              </a:solidFill>
              <a:latin typeface="Times New Roman" pitchFamily="18" charset="0"/>
              <a:ea typeface="ＭＳ Ｐゴシック" pitchFamily="34" charset="-128"/>
              <a:cs typeface="Times New Roman" pitchFamily="18" charset="0"/>
            </a:endParaRPr>
          </a:p>
        </p:txBody>
      </p:sp>
    </p:spTree>
    <p:extLst>
      <p:ext uri="{BB962C8B-B14F-4D97-AF65-F5344CB8AC3E}">
        <p14:creationId xmlns:p14="http://schemas.microsoft.com/office/powerpoint/2010/main" val="298118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1219200"/>
          </a:xfrm>
        </p:spPr>
        <p:txBody>
          <a:bodyPr/>
          <a:lstStyle/>
          <a:p>
            <a:r>
              <a:rPr lang="en-US" sz="3200" dirty="0">
                <a:solidFill>
                  <a:srgbClr val="FF0066"/>
                </a:solidFill>
                <a:latin typeface="Albertus Medium" pitchFamily="34" charset="0"/>
                <a:ea typeface="ＭＳ Ｐゴシック" pitchFamily="34" charset="-128"/>
              </a:rPr>
              <a:t>Conclusion</a:t>
            </a:r>
          </a:p>
        </p:txBody>
      </p:sp>
      <p:sp>
        <p:nvSpPr>
          <p:cNvPr id="18435" name="Content Placeholder 2"/>
          <p:cNvSpPr>
            <a:spLocks noGrp="1"/>
          </p:cNvSpPr>
          <p:nvPr>
            <p:ph idx="1"/>
          </p:nvPr>
        </p:nvSpPr>
        <p:spPr>
          <a:xfrm>
            <a:off x="304800" y="2133601"/>
            <a:ext cx="8686800" cy="4724399"/>
          </a:xfrm>
        </p:spPr>
        <p:txBody>
          <a:bodyPr>
            <a:noAutofit/>
          </a:bodyPr>
          <a:lstStyle/>
          <a:p>
            <a:pPr marL="0" indent="0" algn="just">
              <a:lnSpc>
                <a:spcPct val="150000"/>
              </a:lnSpc>
              <a:buNone/>
            </a:pPr>
            <a:r>
              <a:rPr lang="en-IN" sz="1600" dirty="0">
                <a:latin typeface="Times New Roman" panose="02020603050405020304" pitchFamily="18" charset="0"/>
                <a:cs typeface="Times New Roman" panose="02020603050405020304" pitchFamily="18" charset="0"/>
              </a:rPr>
              <a:t>In this project, we have successfully developed a Named Entity Recognition (NER) system utilizing state-of-the-art machine learning techniques. By leveraging transformer-based architectures and contextual embeddings, our model demonstrated significant accuracy and robustness in identifying and classifying entities across various datasets. The results highlight the system's capability to handle complex linguistic phenomena such as ambiguity, context dependency, and entity overlap, which are critical for real-world applications. Despite these achievements, challenges such as domain adaptation, handling unseen entities, and processing low-resource languages remain. These limitations underscore the need for continued innovation in NER systems to ensure adaptability and scalability in diverse environments.</a:t>
            </a:r>
          </a:p>
          <a:p>
            <a:pPr marL="0" indent="0" algn="just">
              <a:lnSpc>
                <a:spcPct val="150000"/>
              </a:lnSpc>
              <a:buNone/>
            </a:pPr>
            <a:endParaRPr lang="en-IN" sz="1500" dirty="0">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82467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CONTENTS</a:t>
            </a:r>
          </a:p>
        </p:txBody>
      </p:sp>
      <p:sp>
        <p:nvSpPr>
          <p:cNvPr id="18435" name="Content Placeholder 2"/>
          <p:cNvSpPr>
            <a:spLocks noGrp="1"/>
          </p:cNvSpPr>
          <p:nvPr>
            <p:ph idx="1"/>
          </p:nvPr>
        </p:nvSpPr>
        <p:spPr>
          <a:xfrm>
            <a:off x="449262" y="1539875"/>
            <a:ext cx="8694737" cy="4860925"/>
          </a:xfrm>
        </p:spPr>
        <p:txBody>
          <a:bodyPr>
            <a:noAutofit/>
          </a:bodyPr>
          <a:lstStyle/>
          <a:p>
            <a:r>
              <a:rPr lang="en-US" sz="1800" dirty="0">
                <a:solidFill>
                  <a:srgbClr val="002060"/>
                </a:solidFill>
                <a:latin typeface="Times New Roman" pitchFamily="18" charset="0"/>
                <a:ea typeface="ＭＳ Ｐゴシック" pitchFamily="34" charset="-128"/>
                <a:cs typeface="Times New Roman" pitchFamily="18" charset="0"/>
              </a:rPr>
              <a:t>Abstract</a:t>
            </a:r>
          </a:p>
          <a:p>
            <a:r>
              <a:rPr lang="en-US" sz="1800" dirty="0">
                <a:solidFill>
                  <a:srgbClr val="002060"/>
                </a:solidFill>
                <a:latin typeface="Times New Roman" pitchFamily="18" charset="0"/>
                <a:ea typeface="ＭＳ Ｐゴシック" pitchFamily="34" charset="-128"/>
                <a:cs typeface="Times New Roman" pitchFamily="18" charset="0"/>
              </a:rPr>
              <a:t>Introduction</a:t>
            </a:r>
          </a:p>
          <a:p>
            <a:r>
              <a:rPr lang="en-US" sz="1800" dirty="0">
                <a:solidFill>
                  <a:srgbClr val="002060"/>
                </a:solidFill>
                <a:latin typeface="Times New Roman" pitchFamily="18" charset="0"/>
                <a:ea typeface="ＭＳ Ｐゴシック" pitchFamily="34" charset="-128"/>
                <a:cs typeface="Times New Roman" pitchFamily="18" charset="0"/>
              </a:rPr>
              <a:t>Problem Statement</a:t>
            </a:r>
          </a:p>
          <a:p>
            <a:r>
              <a:rPr lang="en-US" sz="1800" dirty="0">
                <a:solidFill>
                  <a:srgbClr val="002060"/>
                </a:solidFill>
                <a:latin typeface="Times New Roman" pitchFamily="18" charset="0"/>
                <a:ea typeface="ＭＳ Ｐゴシック" pitchFamily="34" charset="-128"/>
                <a:cs typeface="Times New Roman" pitchFamily="18" charset="0"/>
              </a:rPr>
              <a:t>Objectives</a:t>
            </a:r>
          </a:p>
          <a:p>
            <a:r>
              <a:rPr lang="en-US" sz="1800" dirty="0">
                <a:solidFill>
                  <a:srgbClr val="002060"/>
                </a:solidFill>
                <a:latin typeface="Times New Roman" pitchFamily="18" charset="0"/>
                <a:ea typeface="ＭＳ Ｐゴシック" pitchFamily="34" charset="-128"/>
                <a:cs typeface="Times New Roman" pitchFamily="18" charset="0"/>
              </a:rPr>
              <a:t>Literature Review</a:t>
            </a:r>
          </a:p>
          <a:p>
            <a:r>
              <a:rPr lang="en-US" sz="1800" dirty="0">
                <a:solidFill>
                  <a:srgbClr val="002060"/>
                </a:solidFill>
                <a:latin typeface="Times New Roman" pitchFamily="18" charset="0"/>
                <a:ea typeface="ＭＳ Ｐゴシック" pitchFamily="34" charset="-128"/>
                <a:cs typeface="Times New Roman" pitchFamily="18" charset="0"/>
              </a:rPr>
              <a:t>Existing System</a:t>
            </a:r>
          </a:p>
          <a:p>
            <a:r>
              <a:rPr lang="en-US" sz="1800" dirty="0">
                <a:solidFill>
                  <a:srgbClr val="002060"/>
                </a:solidFill>
                <a:latin typeface="Times New Roman" pitchFamily="18" charset="0"/>
                <a:ea typeface="ＭＳ Ｐゴシック" pitchFamily="34" charset="-128"/>
                <a:cs typeface="Times New Roman" pitchFamily="18" charset="0"/>
              </a:rPr>
              <a:t>Proposed System with Methodology</a:t>
            </a:r>
          </a:p>
          <a:p>
            <a:r>
              <a:rPr lang="en-US" sz="1800">
                <a:solidFill>
                  <a:srgbClr val="002060"/>
                </a:solidFill>
                <a:latin typeface="Times New Roman" pitchFamily="18" charset="0"/>
                <a:ea typeface="ＭＳ Ｐゴシック" pitchFamily="34" charset="-128"/>
                <a:cs typeface="Times New Roman" pitchFamily="18" charset="0"/>
              </a:rPr>
              <a:t>Implementation</a:t>
            </a:r>
            <a:endParaRPr lang="en-US" sz="1800" dirty="0">
              <a:solidFill>
                <a:srgbClr val="002060"/>
              </a:solidFill>
              <a:latin typeface="Times New Roman" pitchFamily="18" charset="0"/>
              <a:ea typeface="ＭＳ Ｐゴシック" pitchFamily="34" charset="-128"/>
              <a:cs typeface="Times New Roman" pitchFamily="18" charset="0"/>
            </a:endParaRPr>
          </a:p>
          <a:p>
            <a:r>
              <a:rPr lang="en-US" sz="1800" dirty="0">
                <a:solidFill>
                  <a:srgbClr val="002060"/>
                </a:solidFill>
                <a:latin typeface="Times New Roman" pitchFamily="18" charset="0"/>
                <a:ea typeface="ＭＳ Ｐゴシック" pitchFamily="34" charset="-128"/>
                <a:cs typeface="Times New Roman" pitchFamily="18" charset="0"/>
              </a:rPr>
              <a:t>Snapshots</a:t>
            </a:r>
          </a:p>
          <a:p>
            <a:r>
              <a:rPr lang="en-US" sz="1800" dirty="0">
                <a:solidFill>
                  <a:srgbClr val="002060"/>
                </a:solidFill>
                <a:latin typeface="Times New Roman" pitchFamily="18" charset="0"/>
                <a:ea typeface="ＭＳ Ｐゴシック" pitchFamily="34" charset="-128"/>
                <a:cs typeface="Times New Roman" pitchFamily="18" charset="0"/>
              </a:rPr>
              <a:t>Hardware Requirements &amp; Software Requirements</a:t>
            </a:r>
          </a:p>
          <a:p>
            <a:r>
              <a:rPr lang="en-US" sz="1800" dirty="0">
                <a:solidFill>
                  <a:srgbClr val="002060"/>
                </a:solidFill>
                <a:latin typeface="Times New Roman" pitchFamily="18" charset="0"/>
                <a:ea typeface="ＭＳ Ｐゴシック" pitchFamily="34" charset="-128"/>
                <a:cs typeface="Times New Roman" pitchFamily="18" charset="0"/>
              </a:rPr>
              <a:t>Conclusion</a:t>
            </a:r>
          </a:p>
          <a:p>
            <a:r>
              <a:rPr lang="en-US" sz="1800" dirty="0">
                <a:solidFill>
                  <a:srgbClr val="002060"/>
                </a:solidFill>
                <a:latin typeface="Times New Roman" pitchFamily="18" charset="0"/>
                <a:ea typeface="ＭＳ Ｐゴシック" pitchFamily="34" charset="-128"/>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1219200"/>
          </a:xfrm>
        </p:spPr>
        <p:txBody>
          <a:bodyPr/>
          <a:lstStyle/>
          <a:p>
            <a:r>
              <a:rPr lang="en-US" sz="3200" dirty="0">
                <a:solidFill>
                  <a:srgbClr val="FF0066"/>
                </a:solidFill>
                <a:latin typeface="Albertus Medium" pitchFamily="34" charset="0"/>
                <a:ea typeface="ＭＳ Ｐゴシック" pitchFamily="34" charset="-128"/>
              </a:rPr>
              <a:t>References</a:t>
            </a:r>
          </a:p>
        </p:txBody>
      </p:sp>
      <p:sp>
        <p:nvSpPr>
          <p:cNvPr id="18435" name="Content Placeholder 2"/>
          <p:cNvSpPr>
            <a:spLocks noGrp="1"/>
          </p:cNvSpPr>
          <p:nvPr>
            <p:ph idx="1"/>
          </p:nvPr>
        </p:nvSpPr>
        <p:spPr>
          <a:xfrm>
            <a:off x="304800" y="1752600"/>
            <a:ext cx="8686800" cy="4724399"/>
          </a:xfrm>
        </p:spPr>
        <p:txBody>
          <a:bodyPr>
            <a:noAutofit/>
          </a:bodyPr>
          <a:lstStyle/>
          <a:p>
            <a:pPr marL="0" indent="0" algn="just">
              <a:lnSpc>
                <a:spcPct val="150000"/>
              </a:lnSpc>
              <a:buNone/>
            </a:pPr>
            <a:r>
              <a:rPr lang="en-IN" sz="1500" dirty="0">
                <a:effectLst/>
                <a:latin typeface="Times New Roman" panose="02020603050405020304" pitchFamily="18" charset="0"/>
                <a:ea typeface="Times New Roman" panose="02020603050405020304" pitchFamily="18" charset="0"/>
                <a:cs typeface="Mangal" panose="02040503050203030202" pitchFamily="18" charset="0"/>
              </a:rPr>
              <a:t>[1]. </a:t>
            </a:r>
            <a:r>
              <a:rPr lang="en-IN" sz="1500" i="0" u="none" strike="noStrike" dirty="0" err="1">
                <a:solidFill>
                  <a:srgbClr val="000000"/>
                </a:solidFill>
                <a:effectLst/>
                <a:latin typeface="Times New Roman" panose="02020603050405020304" pitchFamily="18" charset="0"/>
                <a:cs typeface="Times New Roman" panose="02020603050405020304" pitchFamily="18" charset="0"/>
              </a:rPr>
              <a:t>Davlatyor</a:t>
            </a:r>
            <a:r>
              <a:rPr lang="en-IN" sz="1500" i="0" u="none" strike="noStrike" dirty="0">
                <a:solidFill>
                  <a:srgbClr val="000000"/>
                </a:solidFill>
                <a:effectLst/>
                <a:latin typeface="Times New Roman" panose="02020603050405020304" pitchFamily="18" charset="0"/>
                <a:cs typeface="Times New Roman" panose="02020603050405020304" pitchFamily="18" charset="0"/>
              </a:rPr>
              <a:t> </a:t>
            </a:r>
            <a:r>
              <a:rPr lang="en-IN" sz="1500" i="0" u="none" strike="noStrike" dirty="0" err="1">
                <a:solidFill>
                  <a:srgbClr val="000000"/>
                </a:solidFill>
                <a:effectLst/>
                <a:latin typeface="Times New Roman" panose="02020603050405020304" pitchFamily="18" charset="0"/>
                <a:cs typeface="Times New Roman" panose="02020603050405020304" pitchFamily="18" charset="0"/>
              </a:rPr>
              <a:t>Mengliev</a:t>
            </a:r>
            <a:r>
              <a:rPr lang="en-IN" sz="1500" i="0" u="none" strike="noStrike" dirty="0">
                <a:solidFill>
                  <a:srgbClr val="000000"/>
                </a:solidFill>
                <a:effectLst/>
                <a:latin typeface="Times New Roman" panose="02020603050405020304" pitchFamily="18" charset="0"/>
                <a:cs typeface="Times New Roman" panose="02020603050405020304" pitchFamily="18" charset="0"/>
              </a:rPr>
              <a:t>, Vladimir </a:t>
            </a:r>
            <a:r>
              <a:rPr lang="en-IN" sz="1500" i="0" u="none" strike="noStrike" dirty="0" err="1">
                <a:solidFill>
                  <a:srgbClr val="000000"/>
                </a:solidFill>
                <a:effectLst/>
                <a:latin typeface="Times New Roman" panose="02020603050405020304" pitchFamily="18" charset="0"/>
                <a:cs typeface="Times New Roman" panose="02020603050405020304" pitchFamily="18" charset="0"/>
              </a:rPr>
              <a:t>Barakhnin</a:t>
            </a:r>
            <a:r>
              <a:rPr lang="en-IN" sz="1500" i="0" u="none" strike="noStrike" dirty="0">
                <a:solidFill>
                  <a:srgbClr val="000000"/>
                </a:solidFill>
                <a:effectLst/>
                <a:latin typeface="Times New Roman" panose="02020603050405020304" pitchFamily="18" charset="0"/>
                <a:cs typeface="Times New Roman" panose="02020603050405020304" pitchFamily="18" charset="0"/>
              </a:rPr>
              <a:t>, </a:t>
            </a:r>
            <a:r>
              <a:rPr lang="en-IN" sz="1500" i="0" u="none" strike="noStrike" dirty="0" err="1">
                <a:solidFill>
                  <a:srgbClr val="000000"/>
                </a:solidFill>
                <a:effectLst/>
                <a:latin typeface="Times New Roman" panose="02020603050405020304" pitchFamily="18" charset="0"/>
                <a:cs typeface="Times New Roman" panose="02020603050405020304" pitchFamily="18" charset="0"/>
              </a:rPr>
              <a:t>Nilufar</a:t>
            </a:r>
            <a:r>
              <a:rPr lang="en-IN" sz="1500" i="0" u="none" strike="noStrike" dirty="0">
                <a:solidFill>
                  <a:srgbClr val="000000"/>
                </a:solidFill>
                <a:effectLst/>
                <a:latin typeface="Times New Roman" panose="02020603050405020304" pitchFamily="18" charset="0"/>
                <a:cs typeface="Times New Roman" panose="02020603050405020304" pitchFamily="18" charset="0"/>
              </a:rPr>
              <a:t> </a:t>
            </a:r>
            <a:r>
              <a:rPr lang="en-IN" sz="1500" i="0" u="none" strike="noStrike" dirty="0" err="1">
                <a:solidFill>
                  <a:srgbClr val="000000"/>
                </a:solidFill>
                <a:effectLst/>
                <a:latin typeface="Times New Roman" panose="02020603050405020304" pitchFamily="18" charset="0"/>
                <a:cs typeface="Times New Roman" panose="02020603050405020304" pitchFamily="18" charset="0"/>
              </a:rPr>
              <a:t>Abdurakhmonova</a:t>
            </a:r>
            <a:r>
              <a:rPr lang="en-IN" sz="1500" i="0" u="none" strike="noStrike" dirty="0">
                <a:solidFill>
                  <a:srgbClr val="000000"/>
                </a:solidFill>
                <a:effectLst/>
                <a:latin typeface="Times New Roman" panose="02020603050405020304" pitchFamily="18" charset="0"/>
                <a:cs typeface="Times New Roman" panose="02020603050405020304" pitchFamily="18" charset="0"/>
              </a:rPr>
              <a:t>, </a:t>
            </a:r>
            <a:r>
              <a:rPr lang="en-IN" sz="1500" i="0" u="none" strike="noStrike" dirty="0" err="1">
                <a:solidFill>
                  <a:srgbClr val="000000"/>
                </a:solidFill>
                <a:effectLst/>
                <a:latin typeface="Times New Roman" panose="02020603050405020304" pitchFamily="18" charset="0"/>
                <a:cs typeface="Times New Roman" panose="02020603050405020304" pitchFamily="18" charset="0"/>
              </a:rPr>
              <a:t>Mukhriddin</a:t>
            </a:r>
            <a:r>
              <a:rPr lang="en-IN" sz="1500" i="0" u="none" strike="noStrike" dirty="0">
                <a:solidFill>
                  <a:srgbClr val="000000"/>
                </a:solidFill>
                <a:effectLst/>
                <a:latin typeface="Times New Roman" panose="02020603050405020304" pitchFamily="18" charset="0"/>
                <a:cs typeface="Times New Roman" panose="02020603050405020304" pitchFamily="18" charset="0"/>
              </a:rPr>
              <a:t> </a:t>
            </a:r>
            <a:r>
              <a:rPr lang="en-IN" sz="1500" i="0" u="none" strike="noStrike" dirty="0" err="1">
                <a:solidFill>
                  <a:srgbClr val="000000"/>
                </a:solidFill>
                <a:effectLst/>
                <a:latin typeface="Times New Roman" panose="02020603050405020304" pitchFamily="18" charset="0"/>
                <a:cs typeface="Times New Roman" panose="02020603050405020304" pitchFamily="18" charset="0"/>
              </a:rPr>
              <a:t>Eshkulov</a:t>
            </a:r>
            <a:r>
              <a:rPr lang="en-IN" sz="1500" dirty="0">
                <a:effectLst/>
                <a:latin typeface="Times New Roman" panose="02020603050405020304" pitchFamily="18" charset="0"/>
                <a:ea typeface="Times New Roman" panose="02020603050405020304" pitchFamily="18" charset="0"/>
                <a:cs typeface="Mangal" panose="02040503050203030202" pitchFamily="18" charset="0"/>
              </a:rPr>
              <a:t> (2024). </a:t>
            </a:r>
            <a:r>
              <a:rPr lang="en-IN" sz="1500" i="0" u="none" strike="noStrike" dirty="0">
                <a:solidFill>
                  <a:srgbClr val="000000"/>
                </a:solidFill>
                <a:effectLst/>
                <a:latin typeface="Times New Roman" panose="02020603050405020304" pitchFamily="18" charset="0"/>
                <a:cs typeface="Times New Roman" panose="02020603050405020304" pitchFamily="18" charset="0"/>
              </a:rPr>
              <a:t>Developing Named Entity Recognition Algorithms for Uzbek: Dataset Insights and Implementation. </a:t>
            </a:r>
            <a:r>
              <a:rPr lang="en-IN" sz="1500" dirty="0">
                <a:effectLst/>
                <a:latin typeface="Times New Roman" panose="02020603050405020304" pitchFamily="18" charset="0"/>
                <a:ea typeface="Times New Roman" panose="02020603050405020304" pitchFamily="18" charset="0"/>
                <a:cs typeface="Mangal" panose="02040503050203030202" pitchFamily="18" charset="0"/>
              </a:rPr>
              <a:t>Elsevier</a:t>
            </a:r>
          </a:p>
          <a:p>
            <a:pPr marL="0" indent="0" algn="just">
              <a:lnSpc>
                <a:spcPct val="150000"/>
              </a:lnSpc>
              <a:buNone/>
            </a:pPr>
            <a:r>
              <a:rPr lang="en-IN" sz="1500" dirty="0">
                <a:effectLst/>
                <a:latin typeface="Times New Roman" panose="02020603050405020304" pitchFamily="18" charset="0"/>
                <a:ea typeface="Times New Roman" panose="02020603050405020304" pitchFamily="18" charset="0"/>
                <a:cs typeface="Mangal" panose="02040503050203030202" pitchFamily="18" charset="0"/>
              </a:rPr>
              <a:t>[2]. </a:t>
            </a:r>
            <a:r>
              <a:rPr lang="en-IN" sz="1500" dirty="0" err="1">
                <a:latin typeface="Times New Roman" panose="02020603050405020304" pitchFamily="18" charset="0"/>
                <a:cs typeface="Times New Roman" panose="02020603050405020304" pitchFamily="18" charset="0"/>
              </a:rPr>
              <a:t>Saja</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Murtadha</a:t>
            </a:r>
            <a:r>
              <a:rPr lang="en-IN" sz="1500" dirty="0">
                <a:latin typeface="Times New Roman" panose="02020603050405020304" pitchFamily="18" charset="0"/>
                <a:cs typeface="Times New Roman" panose="02020603050405020304" pitchFamily="18" charset="0"/>
              </a:rPr>
              <a:t> Hashim and </a:t>
            </a:r>
            <a:r>
              <a:rPr lang="en-IN" sz="1500" dirty="0" err="1">
                <a:latin typeface="Times New Roman" panose="02020603050405020304" pitchFamily="18" charset="0"/>
                <a:cs typeface="Times New Roman" panose="02020603050405020304" pitchFamily="18" charset="0"/>
              </a:rPr>
              <a:t>Kürşat</a:t>
            </a:r>
            <a:r>
              <a:rPr lang="en-IN" sz="1500" dirty="0">
                <a:latin typeface="Times New Roman" panose="02020603050405020304" pitchFamily="18" charset="0"/>
                <a:cs typeface="Times New Roman" panose="02020603050405020304" pitchFamily="18" charset="0"/>
              </a:rPr>
              <a:t> Mustafa </a:t>
            </a:r>
            <a:r>
              <a:rPr lang="en-IN" sz="1500" dirty="0" err="1">
                <a:latin typeface="Times New Roman" panose="02020603050405020304" pitchFamily="18" charset="0"/>
                <a:cs typeface="Times New Roman" panose="02020603050405020304" pitchFamily="18" charset="0"/>
              </a:rPr>
              <a:t>Karaoğlan</a:t>
            </a:r>
            <a:r>
              <a:rPr lang="en-IN" sz="1500" dirty="0">
                <a:latin typeface="Times New Roman" panose="02020603050405020304" pitchFamily="18" charset="0"/>
                <a:cs typeface="Times New Roman" panose="02020603050405020304" pitchFamily="18" charset="0"/>
              </a:rPr>
              <a:t> </a:t>
            </a:r>
            <a:r>
              <a:rPr lang="en-IN" sz="1500" dirty="0">
                <a:effectLst/>
                <a:latin typeface="Times New Roman" panose="02020603050405020304" pitchFamily="18" charset="0"/>
                <a:ea typeface="Times New Roman" panose="02020603050405020304" pitchFamily="18" charset="0"/>
                <a:cs typeface="Mangal" panose="02040503050203030202" pitchFamily="18" charset="0"/>
              </a:rPr>
              <a:t>(2024). </a:t>
            </a:r>
            <a:r>
              <a:rPr lang="en-IN" sz="1500" dirty="0">
                <a:latin typeface="Times New Roman" panose="02020603050405020304" pitchFamily="18" charset="0"/>
                <a:cs typeface="Times New Roman" panose="02020603050405020304" pitchFamily="18" charset="0"/>
              </a:rPr>
              <a:t>Advances in Named Entity Recognition: Exploring State-Of-The-Art Methods.</a:t>
            </a:r>
            <a:r>
              <a:rPr lang="en-IN" sz="1500" dirty="0">
                <a:effectLst/>
                <a:latin typeface="Times New Roman" panose="02020603050405020304" pitchFamily="18" charset="0"/>
                <a:ea typeface="Times New Roman" panose="02020603050405020304" pitchFamily="18" charset="0"/>
                <a:cs typeface="Mangal" panose="02040503050203030202" pitchFamily="18" charset="0"/>
              </a:rPr>
              <a:t> ResearchGate. </a:t>
            </a:r>
          </a:p>
          <a:p>
            <a:pPr marL="0" indent="0" algn="just">
              <a:lnSpc>
                <a:spcPct val="150000"/>
              </a:lnSpc>
              <a:buNone/>
            </a:pPr>
            <a:r>
              <a:rPr lang="en-IN" sz="1500" dirty="0">
                <a:effectLst/>
                <a:latin typeface="Times New Roman" panose="02020603050405020304" pitchFamily="18" charset="0"/>
                <a:ea typeface="Times New Roman" panose="02020603050405020304" pitchFamily="18" charset="0"/>
                <a:cs typeface="Mangal" panose="02040503050203030202" pitchFamily="18" charset="0"/>
              </a:rPr>
              <a:t>[3]. </a:t>
            </a:r>
            <a:r>
              <a:rPr lang="en-IN" sz="1500" dirty="0" err="1">
                <a:latin typeface="Times New Roman" panose="02020603050405020304" pitchFamily="18" charset="0"/>
                <a:cs typeface="Times New Roman" panose="02020603050405020304" pitchFamily="18" charset="0"/>
              </a:rPr>
              <a:t>Adyasha</a:t>
            </a:r>
            <a:r>
              <a:rPr lang="en-IN" sz="1500" dirty="0">
                <a:latin typeface="Times New Roman" panose="02020603050405020304" pitchFamily="18" charset="0"/>
                <a:cs typeface="Times New Roman" panose="02020603050405020304" pitchFamily="18" charset="0"/>
              </a:rPr>
              <a:t> Dash, </a:t>
            </a:r>
            <a:r>
              <a:rPr lang="en-IN" sz="1500" dirty="0" err="1">
                <a:latin typeface="Times New Roman" panose="02020603050405020304" pitchFamily="18" charset="0"/>
                <a:cs typeface="Times New Roman" panose="02020603050405020304" pitchFamily="18" charset="0"/>
              </a:rPr>
              <a:t>Subhashree</a:t>
            </a:r>
            <a:r>
              <a:rPr lang="en-IN" sz="1500" dirty="0">
                <a:latin typeface="Times New Roman" panose="02020603050405020304" pitchFamily="18" charset="0"/>
                <a:cs typeface="Times New Roman" panose="02020603050405020304" pitchFamily="18" charset="0"/>
              </a:rPr>
              <a:t> Darshana, Devendra Kumar Yadav, </a:t>
            </a:r>
            <a:r>
              <a:rPr lang="en-IN" sz="1500" dirty="0" err="1">
                <a:latin typeface="Times New Roman" panose="02020603050405020304" pitchFamily="18" charset="0"/>
                <a:cs typeface="Times New Roman" panose="02020603050405020304" pitchFamily="18" charset="0"/>
              </a:rPr>
              <a:t>Vinti</a:t>
            </a:r>
            <a:r>
              <a:rPr lang="en-IN" sz="1500" dirty="0">
                <a:latin typeface="Times New Roman" panose="02020603050405020304" pitchFamily="18" charset="0"/>
                <a:cs typeface="Times New Roman" panose="02020603050405020304" pitchFamily="18" charset="0"/>
              </a:rPr>
              <a:t> Gupta </a:t>
            </a:r>
            <a:r>
              <a:rPr lang="en-IN" sz="1500" dirty="0">
                <a:effectLst/>
                <a:latin typeface="Times New Roman" panose="02020603050405020304" pitchFamily="18" charset="0"/>
                <a:ea typeface="Times New Roman" panose="02020603050405020304" pitchFamily="18" charset="0"/>
                <a:cs typeface="Mangal" panose="02040503050203030202" pitchFamily="18" charset="0"/>
              </a:rPr>
              <a:t>(2024). A </a:t>
            </a:r>
            <a:r>
              <a:rPr lang="en-IN" sz="1500" dirty="0">
                <a:latin typeface="Times New Roman" panose="02020603050405020304" pitchFamily="18" charset="0"/>
                <a:cs typeface="Times New Roman" panose="02020603050405020304" pitchFamily="18" charset="0"/>
              </a:rPr>
              <a:t>Clinical Named Entity Recognition Model Using Pretrained Word Embedding and Deep Neural Networks.</a:t>
            </a:r>
            <a:r>
              <a:rPr lang="en-IN" sz="1500" dirty="0">
                <a:effectLst/>
                <a:latin typeface="Times New Roman" panose="02020603050405020304" pitchFamily="18" charset="0"/>
                <a:ea typeface="Times New Roman" panose="02020603050405020304" pitchFamily="18" charset="0"/>
                <a:cs typeface="Mangal" panose="02040503050203030202" pitchFamily="18" charset="0"/>
              </a:rPr>
              <a:t> Elsevier</a:t>
            </a:r>
          </a:p>
          <a:p>
            <a:pPr marL="0" indent="0" algn="just">
              <a:lnSpc>
                <a:spcPct val="150000"/>
              </a:lnSpc>
              <a:buNone/>
            </a:pPr>
            <a:r>
              <a:rPr lang="en-IN" sz="1500" dirty="0">
                <a:effectLst/>
                <a:latin typeface="Times New Roman" panose="02020603050405020304" pitchFamily="18" charset="0"/>
                <a:ea typeface="Times New Roman" panose="02020603050405020304" pitchFamily="18" charset="0"/>
                <a:cs typeface="Mangal" panose="02040503050203030202" pitchFamily="18" charset="0"/>
              </a:rPr>
              <a:t>[4].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David Nadeau and Satoshi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Sekine</a:t>
            </a:r>
            <a:r>
              <a:rPr lang="en-IN" sz="1500" dirty="0">
                <a:effectLst/>
                <a:latin typeface="Times New Roman" panose="02020603050405020304" pitchFamily="18" charset="0"/>
                <a:ea typeface="Times New Roman" panose="02020603050405020304" pitchFamily="18" charset="0"/>
                <a:cs typeface="Mangal" panose="02040503050203030202" pitchFamily="18" charset="0"/>
              </a:rPr>
              <a:t>. (2024). </a:t>
            </a:r>
            <a:r>
              <a:rPr lang="en-IN" sz="1500" dirty="0">
                <a:latin typeface="Times New Roman" panose="02020603050405020304" pitchFamily="18" charset="0"/>
                <a:cs typeface="Times New Roman" panose="02020603050405020304" pitchFamily="18" charset="0"/>
              </a:rPr>
              <a:t>Multi-granularity Cross-Modal Representation for Emotion Recognition on Social Media. </a:t>
            </a:r>
            <a:r>
              <a:rPr lang="en-IN" sz="1500" dirty="0">
                <a:effectLst/>
                <a:latin typeface="Times New Roman" panose="02020603050405020304" pitchFamily="18" charset="0"/>
                <a:ea typeface="Times New Roman" panose="02020603050405020304" pitchFamily="18" charset="0"/>
                <a:cs typeface="Mangal" panose="02040503050203030202" pitchFamily="18" charset="0"/>
              </a:rPr>
              <a:t>National Research Council Canada / New York University. ScienceDirect</a:t>
            </a:r>
          </a:p>
          <a:p>
            <a:pPr marL="0" indent="0" algn="just">
              <a:lnSpc>
                <a:spcPct val="150000"/>
              </a:lnSpc>
              <a:buNone/>
            </a:pPr>
            <a:r>
              <a:rPr lang="en-IN" sz="1500" dirty="0">
                <a:effectLst/>
                <a:latin typeface="Times New Roman" panose="02020603050405020304" pitchFamily="18" charset="0"/>
                <a:ea typeface="Times New Roman" panose="02020603050405020304" pitchFamily="18" charset="0"/>
                <a:cs typeface="Mangal" panose="02040503050203030202" pitchFamily="18" charset="0"/>
              </a:rPr>
              <a:t>[5]. </a:t>
            </a:r>
            <a:r>
              <a:rPr lang="en-IN" sz="1500" dirty="0" err="1">
                <a:latin typeface="Times New Roman" panose="02020603050405020304" pitchFamily="18" charset="0"/>
                <a:cs typeface="Times New Roman" panose="02020603050405020304" pitchFamily="18" charset="0"/>
              </a:rPr>
              <a:t>Hongyu</a:t>
            </a:r>
            <a:r>
              <a:rPr lang="en-IN" sz="1500" dirty="0">
                <a:latin typeface="Times New Roman" panose="02020603050405020304" pitchFamily="18" charset="0"/>
                <a:cs typeface="Times New Roman" panose="02020603050405020304" pitchFamily="18" charset="0"/>
              </a:rPr>
              <a:t> Chen, Li Dan, </a:t>
            </a:r>
            <a:r>
              <a:rPr lang="en-IN" sz="1500" dirty="0" err="1">
                <a:latin typeface="Times New Roman" panose="02020603050405020304" pitchFamily="18" charset="0"/>
                <a:cs typeface="Times New Roman" panose="02020603050405020304" pitchFamily="18" charset="0"/>
              </a:rPr>
              <a:t>Yonghe</a:t>
            </a:r>
            <a:r>
              <a:rPr lang="en-IN" sz="1500" dirty="0">
                <a:latin typeface="Times New Roman" panose="02020603050405020304" pitchFamily="18" charset="0"/>
                <a:cs typeface="Times New Roman" panose="02020603050405020304" pitchFamily="18" charset="0"/>
              </a:rPr>
              <a:t> Lu, </a:t>
            </a:r>
            <a:r>
              <a:rPr lang="en-IN" sz="1500" dirty="0" err="1">
                <a:latin typeface="Times New Roman" panose="02020603050405020304" pitchFamily="18" charset="0"/>
                <a:cs typeface="Times New Roman" panose="02020603050405020304" pitchFamily="18" charset="0"/>
              </a:rPr>
              <a:t>Minghong</a:t>
            </a:r>
            <a:r>
              <a:rPr lang="en-IN" sz="1500" dirty="0">
                <a:latin typeface="Times New Roman" panose="02020603050405020304" pitchFamily="18" charset="0"/>
                <a:cs typeface="Times New Roman" panose="02020603050405020304" pitchFamily="18" charset="0"/>
              </a:rPr>
              <a:t> Chen, and </a:t>
            </a:r>
            <a:r>
              <a:rPr lang="en-IN" sz="1500" dirty="0" err="1">
                <a:latin typeface="Times New Roman" panose="02020603050405020304" pitchFamily="18" charset="0"/>
                <a:cs typeface="Times New Roman" panose="02020603050405020304" pitchFamily="18" charset="0"/>
              </a:rPr>
              <a:t>Jinxia</a:t>
            </a:r>
            <a:r>
              <a:rPr lang="en-IN" sz="1500" dirty="0">
                <a:latin typeface="Times New Roman" panose="02020603050405020304" pitchFamily="18" charset="0"/>
                <a:cs typeface="Times New Roman" panose="02020603050405020304" pitchFamily="18" charset="0"/>
              </a:rPr>
              <a:t> Zhang </a:t>
            </a:r>
            <a:r>
              <a:rPr lang="en-IN" sz="1500" dirty="0">
                <a:effectLst/>
                <a:latin typeface="Times New Roman" panose="02020603050405020304" pitchFamily="18" charset="0"/>
                <a:ea typeface="Times New Roman" panose="02020603050405020304" pitchFamily="18" charset="0"/>
                <a:cs typeface="Mangal" panose="02040503050203030202" pitchFamily="18" charset="0"/>
              </a:rPr>
              <a:t>(2024). </a:t>
            </a:r>
            <a:r>
              <a:rPr lang="en-IN" sz="1500" dirty="0">
                <a:latin typeface="Times New Roman" panose="02020603050405020304" pitchFamily="18" charset="0"/>
                <a:cs typeface="Times New Roman" panose="02020603050405020304" pitchFamily="18" charset="0"/>
              </a:rPr>
              <a:t>An improved data augmentation approach and its application in medical named entity recognition.</a:t>
            </a:r>
            <a:endParaRPr lang="en-IN" sz="1500" dirty="0">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62341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Abstract</a:t>
            </a:r>
          </a:p>
        </p:txBody>
      </p:sp>
      <p:sp>
        <p:nvSpPr>
          <p:cNvPr id="18435" name="Content Placeholder 2"/>
          <p:cNvSpPr>
            <a:spLocks noGrp="1"/>
          </p:cNvSpPr>
          <p:nvPr>
            <p:ph idx="1"/>
          </p:nvPr>
        </p:nvSpPr>
        <p:spPr>
          <a:xfrm>
            <a:off x="449263" y="1539875"/>
            <a:ext cx="8389938" cy="4860925"/>
          </a:xfrm>
        </p:spPr>
        <p:txBody>
          <a:bodyPr>
            <a:noAutofit/>
          </a:bodyPr>
          <a:lstStyle/>
          <a:p>
            <a:pPr>
              <a:lnSpc>
                <a:spcPct val="150000"/>
              </a:lnSpc>
            </a:pPr>
            <a:r>
              <a:rPr lang="en-IN" sz="2000" dirty="0">
                <a:latin typeface="Times New Roman" panose="02020603050405020304" pitchFamily="18" charset="0"/>
                <a:cs typeface="Times New Roman" panose="02020603050405020304" pitchFamily="18" charset="0"/>
              </a:rPr>
              <a:t>Named Entity Recognition (NER) is a key NLP task for identifying and classifying entities in text.</a:t>
            </a:r>
          </a:p>
          <a:p>
            <a:pPr>
              <a:lnSpc>
                <a:spcPct val="150000"/>
              </a:lnSpc>
            </a:pPr>
            <a:r>
              <a:rPr lang="en-IN" sz="2000" dirty="0">
                <a:latin typeface="Times New Roman" panose="02020603050405020304" pitchFamily="18" charset="0"/>
                <a:cs typeface="Times New Roman" panose="02020603050405020304" pitchFamily="18" charset="0"/>
              </a:rPr>
              <a:t>This project utilizes a fine-tuned BERT model on social media data, addressing challenges like noise and informal language.</a:t>
            </a:r>
          </a:p>
          <a:p>
            <a:pPr>
              <a:lnSpc>
                <a:spcPct val="150000"/>
              </a:lnSpc>
            </a:pPr>
            <a:r>
              <a:rPr lang="en-IN" sz="2000" dirty="0">
                <a:latin typeface="Times New Roman" panose="02020603050405020304" pitchFamily="18" charset="0"/>
                <a:cs typeface="Times New Roman" panose="02020603050405020304" pitchFamily="18" charset="0"/>
              </a:rPr>
              <a:t>We evaluate the performance of our model on benchmark datasets and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its effectiveness in handling diverse linguistic challenges</a:t>
            </a:r>
          </a:p>
          <a:p>
            <a:pPr>
              <a:lnSpc>
                <a:spcPct val="150000"/>
              </a:lnSpc>
            </a:pPr>
            <a:r>
              <a:rPr lang="en-IN" sz="2000" dirty="0">
                <a:latin typeface="Times New Roman" panose="02020603050405020304" pitchFamily="18" charset="0"/>
                <a:cs typeface="Times New Roman" panose="02020603050405020304" pitchFamily="18" charset="0"/>
              </a:rPr>
              <a:t>The results demonstrate that our proposed system achieves competitive performance, providing a robust solution for real-world applications such as information retrieval and decision support systems.</a:t>
            </a:r>
          </a:p>
        </p:txBody>
      </p:sp>
    </p:spTree>
    <p:extLst>
      <p:ext uri="{BB962C8B-B14F-4D97-AF65-F5344CB8AC3E}">
        <p14:creationId xmlns:p14="http://schemas.microsoft.com/office/powerpoint/2010/main" val="172940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Introduction</a:t>
            </a:r>
          </a:p>
        </p:txBody>
      </p:sp>
      <p:sp>
        <p:nvSpPr>
          <p:cNvPr id="18435" name="Content Placeholder 2"/>
          <p:cNvSpPr>
            <a:spLocks noGrp="1"/>
          </p:cNvSpPr>
          <p:nvPr>
            <p:ph idx="1"/>
          </p:nvPr>
        </p:nvSpPr>
        <p:spPr>
          <a:xfrm>
            <a:off x="228600" y="1524000"/>
            <a:ext cx="8694737" cy="4860925"/>
          </a:xfrm>
        </p:spPr>
        <p:txBody>
          <a:bodyPr>
            <a:noAutofit/>
          </a:bodyPr>
          <a:lstStyle/>
          <a:p>
            <a:endParaRPr lang="en-US" sz="2000" dirty="0"/>
          </a:p>
          <a:p>
            <a:pPr>
              <a:lnSpc>
                <a:spcPct val="150000"/>
              </a:lnSpc>
            </a:pPr>
            <a:r>
              <a:rPr lang="en-IN" sz="1600" dirty="0">
                <a:latin typeface="Times New Roman" panose="02020603050405020304" pitchFamily="18" charset="0"/>
                <a:cs typeface="Times New Roman" panose="02020603050405020304" pitchFamily="18" charset="0"/>
              </a:rPr>
              <a:t>This project leverages BERT's bidirectional architecture to improve the accuracy of NER on social media text.</a:t>
            </a:r>
          </a:p>
          <a:p>
            <a:pPr>
              <a:lnSpc>
                <a:spcPct val="150000"/>
              </a:lnSpc>
            </a:pPr>
            <a:r>
              <a:rPr lang="en-IN" sz="1600" dirty="0">
                <a:latin typeface="Times New Roman" panose="02020603050405020304" pitchFamily="18" charset="0"/>
                <a:cs typeface="Times New Roman" panose="02020603050405020304" pitchFamily="18" charset="0"/>
              </a:rPr>
              <a:t>The goal is to transform noisy, unstructured data into actionable insights for applications like sentiment analysis and trend detection.</a:t>
            </a:r>
          </a:p>
          <a:p>
            <a:pPr>
              <a:lnSpc>
                <a:spcPct val="150000"/>
              </a:lnSpc>
            </a:pPr>
            <a:r>
              <a:rPr lang="en-IN" sz="1600" dirty="0">
                <a:latin typeface="Times New Roman" panose="02020603050405020304" pitchFamily="18" charset="0"/>
                <a:cs typeface="Times New Roman" panose="02020603050405020304" pitchFamily="18" charset="0"/>
              </a:rPr>
              <a:t>Recent advancements in machine learning, particularly transformer-based architectures like BERT and GPT, have significantly improved the performance of NER systems by leveraging contextual embeddings and transfer learning.</a:t>
            </a:r>
          </a:p>
          <a:p>
            <a:pPr>
              <a:lnSpc>
                <a:spcPct val="150000"/>
              </a:lnSpc>
            </a:pPr>
            <a:r>
              <a:rPr lang="en-IN" sz="1600" dirty="0">
                <a:latin typeface="Times New Roman" panose="02020603050405020304" pitchFamily="18" charset="0"/>
                <a:cs typeface="Times New Roman" panose="02020603050405020304" pitchFamily="18" charset="0"/>
              </a:rPr>
              <a:t>This project aims to design, implement, and evaluate an NER system using state-of-the-art machine learning techniques. We explore preprocessing methods, model architectures, and evaluation metrics to create a robust system that can generalize well to real-world datasets.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23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914400"/>
            <a:ext cx="7772400" cy="685800"/>
          </a:xfrm>
        </p:spPr>
        <p:txBody>
          <a:bodyPr/>
          <a:lstStyle/>
          <a:p>
            <a:r>
              <a:rPr lang="en-US" sz="3200" dirty="0">
                <a:solidFill>
                  <a:srgbClr val="FF0066"/>
                </a:solidFill>
                <a:latin typeface="Albertus Medium" pitchFamily="34" charset="0"/>
                <a:ea typeface="ＭＳ Ｐゴシック" pitchFamily="34" charset="-128"/>
              </a:rPr>
              <a:t>Problem Statement &amp; Objectives</a:t>
            </a:r>
          </a:p>
        </p:txBody>
      </p:sp>
      <p:sp>
        <p:nvSpPr>
          <p:cNvPr id="18435" name="Content Placeholder 2"/>
          <p:cNvSpPr>
            <a:spLocks noGrp="1"/>
          </p:cNvSpPr>
          <p:nvPr>
            <p:ph idx="1"/>
          </p:nvPr>
        </p:nvSpPr>
        <p:spPr>
          <a:xfrm>
            <a:off x="72231" y="1676400"/>
            <a:ext cx="8694737" cy="4937125"/>
          </a:xfrm>
        </p:spPr>
        <p:txBody>
          <a:bodyPr>
            <a:noAutofit/>
          </a:bodyPr>
          <a:lstStyle/>
          <a:p>
            <a:pPr lvl="1" algn="just">
              <a:buNone/>
            </a:pPr>
            <a:endParaRPr lang="en-US" sz="2000" b="1" dirty="0">
              <a:latin typeface="Times New Roman" pitchFamily="18" charset="0"/>
              <a:cs typeface="Times New Roman" pitchFamily="18" charset="0"/>
            </a:endParaRPr>
          </a:p>
          <a:p>
            <a:pPr lvl="1" algn="just">
              <a:buNone/>
            </a:pPr>
            <a:r>
              <a:rPr lang="en-US" sz="2000" b="1" dirty="0">
                <a:latin typeface="Times New Roman" pitchFamily="18" charset="0"/>
                <a:cs typeface="Times New Roman" pitchFamily="18" charset="0"/>
              </a:rPr>
              <a:t>Problem Statement</a:t>
            </a:r>
          </a:p>
          <a:p>
            <a:pPr marL="0" indent="0" algn="just">
              <a:lnSpc>
                <a:spcPct val="150000"/>
              </a:lnSpc>
              <a:buNone/>
            </a:pPr>
            <a:r>
              <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rPr>
              <a:t>	Extracting meaningful information from unstructured social media text is a </a:t>
            </a:r>
            <a:r>
              <a:rPr lang="en-IN" sz="1800" dirty="0">
                <a:solidFill>
                  <a:srgbClr val="000000"/>
                </a:solidFill>
                <a:highlight>
                  <a:srgbClr val="FFFFFF"/>
                </a:highlight>
                <a:latin typeface="Times New Roman" panose="02020603050405020304" pitchFamily="18" charset="0"/>
                <a:ea typeface="Times New Roman" panose="02020603050405020304" pitchFamily="18" charset="0"/>
              </a:rPr>
              <a:t>	</a:t>
            </a:r>
            <a:r>
              <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rPr>
              <a:t>significant challenge due to its informal language and lack of grammatical 	consistency. </a:t>
            </a:r>
            <a:endParaRPr lang="en-US" sz="1600"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      </a:t>
            </a:r>
          </a:p>
          <a:p>
            <a:pPr marL="0" indent="0" algn="just">
              <a:buNone/>
            </a:pPr>
            <a:r>
              <a:rPr lang="en-US" sz="2000" b="1" dirty="0">
                <a:latin typeface="Times New Roman" pitchFamily="18" charset="0"/>
                <a:cs typeface="Times New Roman" pitchFamily="18" charset="0"/>
              </a:rPr>
              <a:t>       Objectives</a:t>
            </a:r>
            <a:endParaRPr lang="en-US" sz="20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lvl="1">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Detect and classify named entities.</a:t>
            </a:r>
          </a:p>
          <a:p>
            <a:pPr lvl="1">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Identify entities like Person, Location, and Organization.</a:t>
            </a:r>
          </a:p>
          <a:p>
            <a:pPr lvl="1">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Optimize the model for high accuracy in social media environments.</a:t>
            </a:r>
          </a:p>
        </p:txBody>
      </p:sp>
    </p:spTree>
    <p:extLst>
      <p:ext uri="{BB962C8B-B14F-4D97-AF65-F5344CB8AC3E}">
        <p14:creationId xmlns:p14="http://schemas.microsoft.com/office/powerpoint/2010/main" val="214790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8384C4-F525-7E10-EFBD-43A576846436}"/>
              </a:ext>
            </a:extLst>
          </p:cNvPr>
          <p:cNvSpPr>
            <a:spLocks noGrp="1"/>
          </p:cNvSpPr>
          <p:nvPr>
            <p:ph type="title"/>
          </p:nvPr>
        </p:nvSpPr>
        <p:spPr>
          <a:xfrm>
            <a:off x="457200" y="609600"/>
            <a:ext cx="8229600" cy="1143000"/>
          </a:xfrm>
        </p:spPr>
        <p:txBody>
          <a:bodyPr/>
          <a:lstStyle/>
          <a:p>
            <a:r>
              <a:rPr lang="en-US" sz="3200" dirty="0">
                <a:solidFill>
                  <a:srgbClr val="FF0066"/>
                </a:solidFill>
                <a:latin typeface="Albertus Medium" pitchFamily="34" charset="0"/>
                <a:ea typeface="ＭＳ Ｐゴシック" pitchFamily="34" charset="-128"/>
              </a:rPr>
              <a:t>Literature Review</a:t>
            </a:r>
          </a:p>
        </p:txBody>
      </p:sp>
      <p:graphicFrame>
        <p:nvGraphicFramePr>
          <p:cNvPr id="3" name="Table 2">
            <a:extLst>
              <a:ext uri="{FF2B5EF4-FFF2-40B4-BE49-F238E27FC236}">
                <a16:creationId xmlns:a16="http://schemas.microsoft.com/office/drawing/2014/main" id="{AE6E19CC-4398-B394-4B91-E244BA185CDB}"/>
              </a:ext>
            </a:extLst>
          </p:cNvPr>
          <p:cNvGraphicFramePr>
            <a:graphicFrameLocks noGrp="1"/>
          </p:cNvGraphicFramePr>
          <p:nvPr/>
        </p:nvGraphicFramePr>
        <p:xfrm>
          <a:off x="76200" y="1600200"/>
          <a:ext cx="8991599" cy="1940641"/>
        </p:xfrm>
        <a:graphic>
          <a:graphicData uri="http://schemas.openxmlformats.org/drawingml/2006/table">
            <a:tbl>
              <a:tblPr firstRow="1" firstCol="1" bandRow="1">
                <a:tableStyleId>{5C22544A-7EE6-4342-B048-85BDC9FD1C3A}</a:tableStyleId>
              </a:tblPr>
              <a:tblGrid>
                <a:gridCol w="617071">
                  <a:extLst>
                    <a:ext uri="{9D8B030D-6E8A-4147-A177-3AD203B41FA5}">
                      <a16:colId xmlns:a16="http://schemas.microsoft.com/office/drawing/2014/main" val="1665635807"/>
                    </a:ext>
                  </a:extLst>
                </a:gridCol>
                <a:gridCol w="1211729">
                  <a:extLst>
                    <a:ext uri="{9D8B030D-6E8A-4147-A177-3AD203B41FA5}">
                      <a16:colId xmlns:a16="http://schemas.microsoft.com/office/drawing/2014/main" val="2060671679"/>
                    </a:ext>
                  </a:extLst>
                </a:gridCol>
                <a:gridCol w="2514600">
                  <a:extLst>
                    <a:ext uri="{9D8B030D-6E8A-4147-A177-3AD203B41FA5}">
                      <a16:colId xmlns:a16="http://schemas.microsoft.com/office/drawing/2014/main" val="4218602664"/>
                    </a:ext>
                  </a:extLst>
                </a:gridCol>
                <a:gridCol w="1650999">
                  <a:extLst>
                    <a:ext uri="{9D8B030D-6E8A-4147-A177-3AD203B41FA5}">
                      <a16:colId xmlns:a16="http://schemas.microsoft.com/office/drawing/2014/main" val="3276344999"/>
                    </a:ext>
                  </a:extLst>
                </a:gridCol>
                <a:gridCol w="1498600">
                  <a:extLst>
                    <a:ext uri="{9D8B030D-6E8A-4147-A177-3AD203B41FA5}">
                      <a16:colId xmlns:a16="http://schemas.microsoft.com/office/drawing/2014/main" val="1119021646"/>
                    </a:ext>
                  </a:extLst>
                </a:gridCol>
                <a:gridCol w="1498600">
                  <a:extLst>
                    <a:ext uri="{9D8B030D-6E8A-4147-A177-3AD203B41FA5}">
                      <a16:colId xmlns:a16="http://schemas.microsoft.com/office/drawing/2014/main" val="1783334942"/>
                    </a:ext>
                  </a:extLst>
                </a:gridCol>
              </a:tblGrid>
              <a:tr h="275036">
                <a:tc>
                  <a:txBody>
                    <a:bodyPr/>
                    <a:lstStyle/>
                    <a:p>
                      <a:pPr>
                        <a:lnSpc>
                          <a:spcPct val="115000"/>
                        </a:lnSpc>
                        <a:spcAft>
                          <a:spcPts val="1000"/>
                        </a:spcAft>
                      </a:pPr>
                      <a:r>
                        <a:rPr lang="en-US" sz="1200" b="1" dirty="0">
                          <a:effectLst/>
                          <a:latin typeface="Times New Roman" panose="02020603050405020304" pitchFamily="18" charset="0"/>
                          <a:cs typeface="Times New Roman" panose="02020603050405020304" pitchFamily="18" charset="0"/>
                        </a:rPr>
                        <a:t>Year</a:t>
                      </a:r>
                      <a:endParaRPr lang="en-IN" sz="12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200" b="1" dirty="0">
                          <a:effectLst/>
                          <a:latin typeface="Times New Roman" panose="02020603050405020304" pitchFamily="18" charset="0"/>
                          <a:cs typeface="Times New Roman" panose="02020603050405020304" pitchFamily="18" charset="0"/>
                        </a:rPr>
                        <a:t>Author(s)</a:t>
                      </a:r>
                      <a:endParaRPr lang="en-IN" sz="12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200" b="1" dirty="0">
                          <a:effectLst/>
                          <a:latin typeface="Times New Roman" panose="02020603050405020304" pitchFamily="18" charset="0"/>
                          <a:cs typeface="Times New Roman" panose="02020603050405020304" pitchFamily="18" charset="0"/>
                        </a:rPr>
                        <a:t>Title</a:t>
                      </a:r>
                      <a:endParaRPr lang="en-IN" sz="12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200" b="1" dirty="0">
                          <a:effectLst/>
                          <a:latin typeface="Times New Roman" panose="02020603050405020304" pitchFamily="18" charset="0"/>
                          <a:cs typeface="Times New Roman" panose="02020603050405020304" pitchFamily="18" charset="0"/>
                        </a:rPr>
                        <a:t>Purpose</a:t>
                      </a:r>
                      <a:endParaRPr lang="en-IN" sz="12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200" b="1" dirty="0">
                          <a:effectLst/>
                          <a:latin typeface="Times New Roman" panose="02020603050405020304" pitchFamily="18" charset="0"/>
                          <a:cs typeface="Times New Roman" panose="02020603050405020304" pitchFamily="18" charset="0"/>
                        </a:rPr>
                        <a:t>Algorithms/Models</a:t>
                      </a:r>
                      <a:endParaRPr lang="en-IN" sz="12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200" b="1" dirty="0">
                          <a:effectLst/>
                          <a:latin typeface="Times New Roman" panose="02020603050405020304" pitchFamily="18" charset="0"/>
                          <a:cs typeface="Times New Roman" panose="02020603050405020304" pitchFamily="18" charset="0"/>
                        </a:rPr>
                        <a:t>Key Objectives</a:t>
                      </a:r>
                      <a:endParaRPr lang="en-IN" sz="12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099714092"/>
                  </a:ext>
                </a:extLst>
              </a:tr>
              <a:tr h="1553764">
                <a:tc>
                  <a:txBody>
                    <a:bodyPr/>
                    <a:lstStyle/>
                    <a:p>
                      <a:pPr>
                        <a:lnSpc>
                          <a:spcPct val="115000"/>
                        </a:lnSpc>
                        <a:spcAft>
                          <a:spcPts val="1000"/>
                        </a:spcAft>
                      </a:pPr>
                      <a:r>
                        <a:rPr lang="en-US" sz="1200" b="1" dirty="0">
                          <a:effectLst/>
                          <a:latin typeface="Times New Roman" panose="02020603050405020304" pitchFamily="18" charset="0"/>
                          <a:cs typeface="Times New Roman" panose="02020603050405020304" pitchFamily="18" charset="0"/>
                        </a:rPr>
                        <a:t>2024</a:t>
                      </a:r>
                      <a:endParaRPr lang="en-IN" sz="12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Davlatyor</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Mengliev</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Vladimir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Barakhnin</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Nilufar</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Abdurakhmonova</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Mukhriddin</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Eshkulov</a:t>
                      </a:r>
                      <a:r>
                        <a:rPr lang="en-IN" sz="1200" b="1" dirty="0">
                          <a:solidFill>
                            <a:schemeClr val="tx1"/>
                          </a:solidFill>
                          <a:effectLst/>
                          <a:latin typeface="Times New Roman" panose="02020603050405020304" pitchFamily="18" charset="0"/>
                          <a:cs typeface="Times New Roman" panose="02020603050405020304" pitchFamily="18" charset="0"/>
                        </a:rPr>
                        <a:t> </a:t>
                      </a:r>
                      <a:endParaRPr lang="en-IN" sz="12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400" b="1" kern="1200" dirty="0">
                          <a:solidFill>
                            <a:schemeClr val="tx1"/>
                          </a:solidFill>
                          <a:effectLst/>
                          <a:latin typeface="Times New Roman" panose="02020603050405020304" pitchFamily="18" charset="0"/>
                          <a:ea typeface="+mn-ea"/>
                          <a:cs typeface="Times New Roman" panose="02020603050405020304" pitchFamily="18" charset="0"/>
                        </a:rPr>
                        <a:t>Developing Named Entity Recognition Algorithms for Uzbek: Dataset Insights and Implementation</a:t>
                      </a:r>
                      <a:r>
                        <a:rPr lang="en-IN" sz="1400" b="1" dirty="0">
                          <a:solidFill>
                            <a:schemeClr val="tx1"/>
                          </a:solidFill>
                          <a:effectLst/>
                          <a:latin typeface="Times New Roman" panose="02020603050405020304" pitchFamily="18" charset="0"/>
                          <a:cs typeface="Times New Roman" panose="02020603050405020304" pitchFamily="18" charset="0"/>
                        </a:rPr>
                        <a:t> </a:t>
                      </a:r>
                      <a:endParaRPr lang="en-IN" sz="14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To create a dataset and develop NER algorithms tailored for the Uzbek language, a low-resource language.</a:t>
                      </a:r>
                      <a:r>
                        <a:rPr lang="en-IN" sz="1200" b="1" dirty="0">
                          <a:solidFill>
                            <a:schemeClr val="tx1"/>
                          </a:solidFill>
                          <a:effectLst/>
                          <a:latin typeface="Times New Roman" panose="02020603050405020304" pitchFamily="18" charset="0"/>
                          <a:cs typeface="Times New Roman" panose="02020603050405020304" pitchFamily="18" charset="0"/>
                        </a:rPr>
                        <a:t> </a:t>
                      </a:r>
                      <a:endParaRPr lang="en-IN" sz="12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Dictionary-based algorithm, Neural network model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SpaCy</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framework)</a:t>
                      </a:r>
                      <a:r>
                        <a:rPr lang="en-IN" sz="1200" b="1" dirty="0">
                          <a:solidFill>
                            <a:schemeClr val="tx1"/>
                          </a:solidFill>
                          <a:effectLst/>
                          <a:latin typeface="Times New Roman" panose="02020603050405020304" pitchFamily="18" charset="0"/>
                          <a:cs typeface="Times New Roman" panose="02020603050405020304" pitchFamily="18" charset="0"/>
                        </a:rPr>
                        <a:t> </a:t>
                      </a:r>
                      <a:endParaRPr lang="en-IN" sz="12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200" b="1" kern="1200" dirty="0">
                          <a:solidFill>
                            <a:schemeClr val="tx1"/>
                          </a:solidFill>
                          <a:effectLst/>
                          <a:latin typeface="Times New Roman" panose="02020603050405020304" pitchFamily="18" charset="0"/>
                          <a:ea typeface="+mn-ea"/>
                          <a:cs typeface="Times New Roman" panose="02020603050405020304" pitchFamily="18" charset="0"/>
                        </a:rPr>
                        <a:t>Explore the performance of dictionary-based and neural network approaches for NER tasks in Uzbek.</a:t>
                      </a:r>
                      <a:r>
                        <a:rPr lang="en-IN" sz="1200" b="1" dirty="0">
                          <a:solidFill>
                            <a:schemeClr val="tx1"/>
                          </a:solidFill>
                          <a:effectLst/>
                          <a:latin typeface="Times New Roman" panose="02020603050405020304" pitchFamily="18" charset="0"/>
                          <a:cs typeface="Times New Roman" panose="02020603050405020304" pitchFamily="18" charset="0"/>
                        </a:rPr>
                        <a:t> </a:t>
                      </a:r>
                      <a:endParaRPr lang="en-IN" sz="1200"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832429362"/>
                  </a:ext>
                </a:extLst>
              </a:tr>
            </a:tbl>
          </a:graphicData>
        </a:graphic>
      </p:graphicFrame>
      <p:graphicFrame>
        <p:nvGraphicFramePr>
          <p:cNvPr id="8" name="Table 7">
            <a:extLst>
              <a:ext uri="{FF2B5EF4-FFF2-40B4-BE49-F238E27FC236}">
                <a16:creationId xmlns:a16="http://schemas.microsoft.com/office/drawing/2014/main" id="{A3575DBC-81E6-6BCA-38A4-D3E940DA8094}"/>
              </a:ext>
            </a:extLst>
          </p:cNvPr>
          <p:cNvGraphicFramePr>
            <a:graphicFrameLocks noGrp="1"/>
          </p:cNvGraphicFramePr>
          <p:nvPr/>
        </p:nvGraphicFramePr>
        <p:xfrm>
          <a:off x="76200" y="3968877"/>
          <a:ext cx="8991599" cy="2085213"/>
        </p:xfrm>
        <a:graphic>
          <a:graphicData uri="http://schemas.openxmlformats.org/drawingml/2006/table">
            <a:tbl>
              <a:tblPr firstRow="1" firstCol="1" bandRow="1">
                <a:tableStyleId>{5C22544A-7EE6-4342-B048-85BDC9FD1C3A}</a:tableStyleId>
              </a:tblPr>
              <a:tblGrid>
                <a:gridCol w="593785">
                  <a:extLst>
                    <a:ext uri="{9D8B030D-6E8A-4147-A177-3AD203B41FA5}">
                      <a16:colId xmlns:a16="http://schemas.microsoft.com/office/drawing/2014/main" val="3578568410"/>
                    </a:ext>
                  </a:extLst>
                </a:gridCol>
                <a:gridCol w="1235015">
                  <a:extLst>
                    <a:ext uri="{9D8B030D-6E8A-4147-A177-3AD203B41FA5}">
                      <a16:colId xmlns:a16="http://schemas.microsoft.com/office/drawing/2014/main" val="2844364134"/>
                    </a:ext>
                  </a:extLst>
                </a:gridCol>
                <a:gridCol w="2497347">
                  <a:extLst>
                    <a:ext uri="{9D8B030D-6E8A-4147-A177-3AD203B41FA5}">
                      <a16:colId xmlns:a16="http://schemas.microsoft.com/office/drawing/2014/main" val="802269648"/>
                    </a:ext>
                  </a:extLst>
                </a:gridCol>
                <a:gridCol w="1668252">
                  <a:extLst>
                    <a:ext uri="{9D8B030D-6E8A-4147-A177-3AD203B41FA5}">
                      <a16:colId xmlns:a16="http://schemas.microsoft.com/office/drawing/2014/main" val="1568179779"/>
                    </a:ext>
                  </a:extLst>
                </a:gridCol>
                <a:gridCol w="1498600">
                  <a:extLst>
                    <a:ext uri="{9D8B030D-6E8A-4147-A177-3AD203B41FA5}">
                      <a16:colId xmlns:a16="http://schemas.microsoft.com/office/drawing/2014/main" val="73214419"/>
                    </a:ext>
                  </a:extLst>
                </a:gridCol>
                <a:gridCol w="1498600">
                  <a:extLst>
                    <a:ext uri="{9D8B030D-6E8A-4147-A177-3AD203B41FA5}">
                      <a16:colId xmlns:a16="http://schemas.microsoft.com/office/drawing/2014/main" val="113224298"/>
                    </a:ext>
                  </a:extLst>
                </a:gridCol>
              </a:tblGrid>
              <a:tr h="1981200">
                <a:tc>
                  <a:txBody>
                    <a:bodyPr/>
                    <a:lstStyle/>
                    <a:p>
                      <a:pPr>
                        <a:lnSpc>
                          <a:spcPct val="115000"/>
                        </a:lnSpc>
                        <a:spcAft>
                          <a:spcPts val="1000"/>
                        </a:spcAft>
                      </a:pPr>
                      <a:r>
                        <a:rPr lang="en-US" sz="1200" dirty="0">
                          <a:effectLst/>
                          <a:latin typeface="Times New Roman" panose="02020603050405020304" pitchFamily="18" charset="0"/>
                          <a:cs typeface="Times New Roman" panose="02020603050405020304" pitchFamily="18" charset="0"/>
                        </a:rPr>
                        <a:t>2024</a:t>
                      </a:r>
                      <a:endParaRPr lang="en-IN"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Saja</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Murtadha</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Hashim and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Kürşat</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Mustafa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Karaoğlan</a:t>
                      </a:r>
                      <a:r>
                        <a:rPr lang="en-IN" sz="1200" dirty="0">
                          <a:solidFill>
                            <a:schemeClr val="tx1"/>
                          </a:solidFill>
                          <a:effectLst/>
                          <a:latin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tc>
                  <a:txBody>
                    <a:bodyPr/>
                    <a:lstStyle/>
                    <a:p>
                      <a:pPr>
                        <a:lnSpc>
                          <a:spcPct val="115000"/>
                        </a:lnSpc>
                        <a:spcAft>
                          <a:spcPts val="1000"/>
                        </a:spcAft>
                      </a:pPr>
                      <a:r>
                        <a:rPr lang="en-US" sz="12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Advances in Named Entity Recognition: Exploring State-Of-The-Art Methods</a:t>
                      </a:r>
                      <a:endParaRPr lang="en-IN" sz="12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tc>
                  <a:txBody>
                    <a:bodyPr/>
                    <a:lstStyle/>
                    <a:p>
                      <a:pPr>
                        <a:lnSpc>
                          <a:spcPct val="115000"/>
                        </a:lnSpc>
                        <a:spcAft>
                          <a:spcPts val="1000"/>
                        </a:spcAft>
                      </a:pPr>
                      <a:r>
                        <a:rPr lang="en-US" sz="12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Examines advancements in NER, focusing on its role in tasks like translation, summarization, and information retrieval.</a:t>
                      </a:r>
                      <a:endParaRPr lang="en-IN" sz="12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tc>
                  <a:txBody>
                    <a:bodyPr/>
                    <a:lstStyle/>
                    <a:p>
                      <a:pPr>
                        <a:lnSpc>
                          <a:spcPct val="115000"/>
                        </a:lnSpc>
                        <a:spcAft>
                          <a:spcPts val="1000"/>
                        </a:spcAft>
                      </a:pPr>
                      <a:r>
                        <a:rPr lang="en-US" sz="12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BERT, </a:t>
                      </a:r>
                      <a:r>
                        <a:rPr lang="en-US" sz="1200" dirty="0" err="1">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BiLSTM</a:t>
                      </a:r>
                      <a:r>
                        <a:rPr lang="en-US" sz="12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-CRF, Transformer-based architectures</a:t>
                      </a:r>
                      <a:endParaRPr lang="en-IN" sz="12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tc>
                  <a:txBody>
                    <a:bodyPr/>
                    <a:lstStyle/>
                    <a:p>
                      <a:pPr>
                        <a:lnSpc>
                          <a:spcPct val="115000"/>
                        </a:lnSpc>
                        <a:spcAft>
                          <a:spcPts val="1000"/>
                        </a:spcAft>
                      </a:pPr>
                      <a:r>
                        <a:rPr lang="en-US" sz="12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Highlights challenges like limited datasets, multilingual adaptability, and innovative methods like data augmentation and cross-lingual transfer learning.</a:t>
                      </a:r>
                      <a:endParaRPr lang="en-IN" sz="12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extLst>
                  <a:ext uri="{0D108BD9-81ED-4DB2-BD59-A6C34878D82A}">
                    <a16:rowId xmlns:a16="http://schemas.microsoft.com/office/drawing/2014/main" val="433653266"/>
                  </a:ext>
                </a:extLst>
              </a:tr>
            </a:tbl>
          </a:graphicData>
        </a:graphic>
      </p:graphicFrame>
    </p:spTree>
    <p:extLst>
      <p:ext uri="{BB962C8B-B14F-4D97-AF65-F5344CB8AC3E}">
        <p14:creationId xmlns:p14="http://schemas.microsoft.com/office/powerpoint/2010/main" val="12399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0B8C1EB-4076-15BF-1570-8A168DC1B151}"/>
              </a:ext>
            </a:extLst>
          </p:cNvPr>
          <p:cNvGraphicFramePr>
            <a:graphicFrameLocks noGrp="1"/>
          </p:cNvGraphicFramePr>
          <p:nvPr/>
        </p:nvGraphicFramePr>
        <p:xfrm>
          <a:off x="152400" y="1371600"/>
          <a:ext cx="8839200" cy="1525905"/>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1871480154"/>
                    </a:ext>
                  </a:extLst>
                </a:gridCol>
                <a:gridCol w="1447800">
                  <a:extLst>
                    <a:ext uri="{9D8B030D-6E8A-4147-A177-3AD203B41FA5}">
                      <a16:colId xmlns:a16="http://schemas.microsoft.com/office/drawing/2014/main" val="3889420458"/>
                    </a:ext>
                  </a:extLst>
                </a:gridCol>
                <a:gridCol w="2133600">
                  <a:extLst>
                    <a:ext uri="{9D8B030D-6E8A-4147-A177-3AD203B41FA5}">
                      <a16:colId xmlns:a16="http://schemas.microsoft.com/office/drawing/2014/main" val="1744570525"/>
                    </a:ext>
                  </a:extLst>
                </a:gridCol>
                <a:gridCol w="1701800">
                  <a:extLst>
                    <a:ext uri="{9D8B030D-6E8A-4147-A177-3AD203B41FA5}">
                      <a16:colId xmlns:a16="http://schemas.microsoft.com/office/drawing/2014/main" val="1841153788"/>
                    </a:ext>
                  </a:extLst>
                </a:gridCol>
                <a:gridCol w="1473200">
                  <a:extLst>
                    <a:ext uri="{9D8B030D-6E8A-4147-A177-3AD203B41FA5}">
                      <a16:colId xmlns:a16="http://schemas.microsoft.com/office/drawing/2014/main" val="281897209"/>
                    </a:ext>
                  </a:extLst>
                </a:gridCol>
                <a:gridCol w="1473200">
                  <a:extLst>
                    <a:ext uri="{9D8B030D-6E8A-4147-A177-3AD203B41FA5}">
                      <a16:colId xmlns:a16="http://schemas.microsoft.com/office/drawing/2014/main" val="3404343003"/>
                    </a:ext>
                  </a:extLst>
                </a:gridCol>
              </a:tblGrid>
              <a:tr h="1447800">
                <a:tc>
                  <a:txBody>
                    <a:bodyPr/>
                    <a:lstStyle/>
                    <a:p>
                      <a:r>
                        <a:rPr lang="en-US" sz="1200" dirty="0">
                          <a:effectLst/>
                          <a:latin typeface="Times New Roman" panose="02020603050405020304" pitchFamily="18" charset="0"/>
                          <a:cs typeface="Times New Roman" panose="02020603050405020304" pitchFamily="18" charset="0"/>
                        </a:rPr>
                        <a:t>2024</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100" dirty="0" err="1">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Adyasha</a:t>
                      </a: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 Dash, </a:t>
                      </a:r>
                      <a:r>
                        <a:rPr lang="en-US" sz="1100" dirty="0" err="1">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Subhashree</a:t>
                      </a: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 Darshana, Devendra Kumar Yadav, </a:t>
                      </a:r>
                      <a:r>
                        <a:rPr lang="en-US" sz="1100" dirty="0" err="1">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Vinti</a:t>
                      </a: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 Gupta</a:t>
                      </a:r>
                      <a:endParaRPr lang="en-IN"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tc>
                  <a:txBody>
                    <a:bodyPr/>
                    <a:lstStyle/>
                    <a:p>
                      <a:pPr>
                        <a:lnSpc>
                          <a:spcPct val="115000"/>
                        </a:lnSpc>
                        <a:spcAft>
                          <a:spcPts val="1000"/>
                        </a:spcAft>
                      </a:pP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A Clinical Named Entity Recognition Model Using Pretrained Word Embedding and Deep Neural Networks</a:t>
                      </a:r>
                      <a:endParaRPr lang="en-IN"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tc>
                  <a:txBody>
                    <a:bodyPr/>
                    <a:lstStyle/>
                    <a:p>
                      <a:pPr>
                        <a:lnSpc>
                          <a:spcPct val="115000"/>
                        </a:lnSpc>
                        <a:spcAft>
                          <a:spcPts val="1000"/>
                        </a:spcAft>
                      </a:pP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Introduces a deep neural network-based clinical NER model utilizing pretrained embeddings for biomedical text.</a:t>
                      </a:r>
                      <a:endParaRPr lang="en-IN"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tc>
                  <a:txBody>
                    <a:bodyPr/>
                    <a:lstStyle/>
                    <a:p>
                      <a:pPr>
                        <a:lnSpc>
                          <a:spcPct val="115000"/>
                        </a:lnSpc>
                        <a:spcAft>
                          <a:spcPts val="1000"/>
                        </a:spcAft>
                      </a:pP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Bi-LSTM, CRF, BERT, ELMO</a:t>
                      </a:r>
                      <a:endParaRPr lang="en-IN"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tc>
                  <a:txBody>
                    <a:bodyPr/>
                    <a:lstStyle/>
                    <a:p>
                      <a:pPr>
                        <a:lnSpc>
                          <a:spcPct val="115000"/>
                        </a:lnSpc>
                        <a:spcAft>
                          <a:spcPts val="1000"/>
                        </a:spcAft>
                      </a:pP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Enhances entity detection in biomedical text, achieving an F1 score of up to 88.34%. Focuses on eliminating manual feature engineering.</a:t>
                      </a:r>
                      <a:endParaRPr lang="en-IN"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extLst>
                  <a:ext uri="{0D108BD9-81ED-4DB2-BD59-A6C34878D82A}">
                    <a16:rowId xmlns:a16="http://schemas.microsoft.com/office/drawing/2014/main" val="614248700"/>
                  </a:ext>
                </a:extLst>
              </a:tr>
            </a:tbl>
          </a:graphicData>
        </a:graphic>
      </p:graphicFrame>
      <p:graphicFrame>
        <p:nvGraphicFramePr>
          <p:cNvPr id="5" name="Table 4">
            <a:extLst>
              <a:ext uri="{FF2B5EF4-FFF2-40B4-BE49-F238E27FC236}">
                <a16:creationId xmlns:a16="http://schemas.microsoft.com/office/drawing/2014/main" id="{8F70EE23-1C86-17C8-159E-414AEBD8F070}"/>
              </a:ext>
            </a:extLst>
          </p:cNvPr>
          <p:cNvGraphicFramePr>
            <a:graphicFrameLocks noGrp="1"/>
          </p:cNvGraphicFramePr>
          <p:nvPr/>
        </p:nvGraphicFramePr>
        <p:xfrm>
          <a:off x="152400" y="3048000"/>
          <a:ext cx="8839200" cy="1447800"/>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1497335438"/>
                    </a:ext>
                  </a:extLst>
                </a:gridCol>
                <a:gridCol w="1447800">
                  <a:extLst>
                    <a:ext uri="{9D8B030D-6E8A-4147-A177-3AD203B41FA5}">
                      <a16:colId xmlns:a16="http://schemas.microsoft.com/office/drawing/2014/main" val="2775515330"/>
                    </a:ext>
                  </a:extLst>
                </a:gridCol>
                <a:gridCol w="2133600">
                  <a:extLst>
                    <a:ext uri="{9D8B030D-6E8A-4147-A177-3AD203B41FA5}">
                      <a16:colId xmlns:a16="http://schemas.microsoft.com/office/drawing/2014/main" val="885922742"/>
                    </a:ext>
                  </a:extLst>
                </a:gridCol>
                <a:gridCol w="1701800">
                  <a:extLst>
                    <a:ext uri="{9D8B030D-6E8A-4147-A177-3AD203B41FA5}">
                      <a16:colId xmlns:a16="http://schemas.microsoft.com/office/drawing/2014/main" val="3685849026"/>
                    </a:ext>
                  </a:extLst>
                </a:gridCol>
                <a:gridCol w="1473200">
                  <a:extLst>
                    <a:ext uri="{9D8B030D-6E8A-4147-A177-3AD203B41FA5}">
                      <a16:colId xmlns:a16="http://schemas.microsoft.com/office/drawing/2014/main" val="1797600923"/>
                    </a:ext>
                  </a:extLst>
                </a:gridCol>
                <a:gridCol w="1473200">
                  <a:extLst>
                    <a:ext uri="{9D8B030D-6E8A-4147-A177-3AD203B41FA5}">
                      <a16:colId xmlns:a16="http://schemas.microsoft.com/office/drawing/2014/main" val="1353597129"/>
                    </a:ext>
                  </a:extLst>
                </a:gridCol>
              </a:tblGrid>
              <a:tr h="1447800">
                <a:tc>
                  <a:txBody>
                    <a:bodyPr/>
                    <a:lstStyle/>
                    <a:p>
                      <a:r>
                        <a:rPr lang="en-US" sz="1200" dirty="0">
                          <a:effectLst/>
                          <a:latin typeface="Times New Roman" panose="02020603050405020304" pitchFamily="18" charset="0"/>
                          <a:cs typeface="Times New Roman" panose="02020603050405020304" pitchFamily="18" charset="0"/>
                        </a:rPr>
                        <a:t>2024</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David Nadeau and Satoshi </a:t>
                      </a:r>
                      <a:r>
                        <a:rPr lang="en-US" sz="1100" dirty="0" err="1">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Sekine</a:t>
                      </a:r>
                      <a:endParaRPr lang="en-IN"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tc>
                  <a:txBody>
                    <a:bodyPr/>
                    <a:lstStyle/>
                    <a:p>
                      <a:pPr>
                        <a:lnSpc>
                          <a:spcPct val="115000"/>
                        </a:lnSpc>
                        <a:spcAft>
                          <a:spcPts val="1000"/>
                        </a:spcAft>
                      </a:pP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Multi-granularity Cross-Modal Representation for Emotion Recognition on Social Media</a:t>
                      </a:r>
                      <a:endParaRPr lang="en-IN"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tc>
                  <a:txBody>
                    <a:bodyPr/>
                    <a:lstStyle/>
                    <a:p>
                      <a:pPr>
                        <a:lnSpc>
                          <a:spcPct val="115000"/>
                        </a:lnSpc>
                        <a:spcAft>
                          <a:spcPts val="1000"/>
                        </a:spcAft>
                      </a:pP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Explores multi-granularity cross-modal representation for emotion recognition, combining textual and visual data.</a:t>
                      </a:r>
                      <a:endParaRPr lang="en-IN"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tc>
                  <a:txBody>
                    <a:bodyPr/>
                    <a:lstStyle/>
                    <a:p>
                      <a:pPr>
                        <a:lnSpc>
                          <a:spcPct val="115000"/>
                        </a:lnSpc>
                        <a:spcAft>
                          <a:spcPts val="1000"/>
                        </a:spcAft>
                      </a:pP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Advanced representation learning techniques</a:t>
                      </a:r>
                      <a:endParaRPr lang="en-IN"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tc>
                  <a:txBody>
                    <a:bodyPr/>
                    <a:lstStyle/>
                    <a:p>
                      <a:pPr>
                        <a:lnSpc>
                          <a:spcPct val="115000"/>
                        </a:lnSpc>
                        <a:spcAft>
                          <a:spcPts val="1000"/>
                        </a:spcAft>
                      </a:pP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Improves emotion detection accuracy by integrating fine-grained and coarse-grained features.</a:t>
                      </a:r>
                      <a:endParaRPr lang="en-IN"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extLst>
                  <a:ext uri="{0D108BD9-81ED-4DB2-BD59-A6C34878D82A}">
                    <a16:rowId xmlns:a16="http://schemas.microsoft.com/office/drawing/2014/main" val="1282104672"/>
                  </a:ext>
                </a:extLst>
              </a:tr>
            </a:tbl>
          </a:graphicData>
        </a:graphic>
      </p:graphicFrame>
      <p:graphicFrame>
        <p:nvGraphicFramePr>
          <p:cNvPr id="6" name="Table 5">
            <a:extLst>
              <a:ext uri="{FF2B5EF4-FFF2-40B4-BE49-F238E27FC236}">
                <a16:creationId xmlns:a16="http://schemas.microsoft.com/office/drawing/2014/main" id="{8D3C9A70-8A5A-FE86-5299-A5C0BAC040E1}"/>
              </a:ext>
            </a:extLst>
          </p:cNvPr>
          <p:cNvGraphicFramePr>
            <a:graphicFrameLocks noGrp="1"/>
          </p:cNvGraphicFramePr>
          <p:nvPr/>
        </p:nvGraphicFramePr>
        <p:xfrm>
          <a:off x="178671" y="4724400"/>
          <a:ext cx="8812926" cy="1617223"/>
        </p:xfrm>
        <a:graphic>
          <a:graphicData uri="http://schemas.openxmlformats.org/drawingml/2006/table">
            <a:tbl>
              <a:tblPr firstRow="1" firstCol="1" bandRow="1">
                <a:tableStyleId>{5C22544A-7EE6-4342-B048-85BDC9FD1C3A}</a:tableStyleId>
              </a:tblPr>
              <a:tblGrid>
                <a:gridCol w="583325">
                  <a:extLst>
                    <a:ext uri="{9D8B030D-6E8A-4147-A177-3AD203B41FA5}">
                      <a16:colId xmlns:a16="http://schemas.microsoft.com/office/drawing/2014/main" val="3321239557"/>
                    </a:ext>
                  </a:extLst>
                </a:gridCol>
                <a:gridCol w="1447804">
                  <a:extLst>
                    <a:ext uri="{9D8B030D-6E8A-4147-A177-3AD203B41FA5}">
                      <a16:colId xmlns:a16="http://schemas.microsoft.com/office/drawing/2014/main" val="2349644964"/>
                    </a:ext>
                  </a:extLst>
                </a:gridCol>
                <a:gridCol w="2133600">
                  <a:extLst>
                    <a:ext uri="{9D8B030D-6E8A-4147-A177-3AD203B41FA5}">
                      <a16:colId xmlns:a16="http://schemas.microsoft.com/office/drawing/2014/main" val="488025687"/>
                    </a:ext>
                  </a:extLst>
                </a:gridCol>
                <a:gridCol w="1710555">
                  <a:extLst>
                    <a:ext uri="{9D8B030D-6E8A-4147-A177-3AD203B41FA5}">
                      <a16:colId xmlns:a16="http://schemas.microsoft.com/office/drawing/2014/main" val="1045689898"/>
                    </a:ext>
                  </a:extLst>
                </a:gridCol>
                <a:gridCol w="1468821">
                  <a:extLst>
                    <a:ext uri="{9D8B030D-6E8A-4147-A177-3AD203B41FA5}">
                      <a16:colId xmlns:a16="http://schemas.microsoft.com/office/drawing/2014/main" val="3569393415"/>
                    </a:ext>
                  </a:extLst>
                </a:gridCol>
                <a:gridCol w="1468821">
                  <a:extLst>
                    <a:ext uri="{9D8B030D-6E8A-4147-A177-3AD203B41FA5}">
                      <a16:colId xmlns:a16="http://schemas.microsoft.com/office/drawing/2014/main" val="1244219966"/>
                    </a:ext>
                  </a:extLst>
                </a:gridCol>
              </a:tblGrid>
              <a:tr h="1617223">
                <a:tc>
                  <a:txBody>
                    <a:bodyPr/>
                    <a:lstStyle/>
                    <a:p>
                      <a:r>
                        <a:rPr lang="en-US" sz="1200" dirty="0">
                          <a:effectLst/>
                          <a:latin typeface="Times New Roman" panose="02020603050405020304" pitchFamily="18" charset="0"/>
                          <a:cs typeface="Times New Roman" panose="02020603050405020304" pitchFamily="18" charset="0"/>
                        </a:rPr>
                        <a:t>2024</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100" dirty="0" err="1">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Hongyu</a:t>
                      </a: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 Chen, Li Dan, </a:t>
                      </a:r>
                      <a:r>
                        <a:rPr lang="en-US" sz="1100" dirty="0" err="1">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Yonghe</a:t>
                      </a: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 Lu, </a:t>
                      </a:r>
                      <a:r>
                        <a:rPr lang="en-US" sz="1100" dirty="0" err="1">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Minghong</a:t>
                      </a: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 Chen, and </a:t>
                      </a:r>
                      <a:r>
                        <a:rPr lang="en-US" sz="1100" dirty="0" err="1">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Jinxia</a:t>
                      </a: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 Zhang</a:t>
                      </a:r>
                      <a:endParaRPr lang="en-IN"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tc>
                  <a:txBody>
                    <a:bodyPr/>
                    <a:lstStyle/>
                    <a:p>
                      <a:pPr>
                        <a:lnSpc>
                          <a:spcPct val="115000"/>
                        </a:lnSpc>
                        <a:spcAft>
                          <a:spcPts val="1000"/>
                        </a:spcAft>
                      </a:pP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An improved data augmentation approach and its application in medical named entity recognition</a:t>
                      </a:r>
                      <a:endParaRPr lang="en-IN"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tc>
                  <a:txBody>
                    <a:bodyPr/>
                    <a:lstStyle/>
                    <a:p>
                      <a:pPr>
                        <a:lnSpc>
                          <a:spcPct val="115000"/>
                        </a:lnSpc>
                        <a:spcAft>
                          <a:spcPts val="1000"/>
                        </a:spcAft>
                      </a:pP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Addresses challenges in Chinese medical NER, proposing data augmentation methods to enrich datasets.</a:t>
                      </a:r>
                      <a:endParaRPr lang="en-IN"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tc>
                  <a:txBody>
                    <a:bodyPr/>
                    <a:lstStyle/>
                    <a:p>
                      <a:pPr>
                        <a:lnSpc>
                          <a:spcPct val="115000"/>
                        </a:lnSpc>
                        <a:spcAft>
                          <a:spcPts val="1000"/>
                        </a:spcAft>
                      </a:pP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BERT-</a:t>
                      </a:r>
                      <a:r>
                        <a:rPr lang="en-US" sz="1100" dirty="0" err="1">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BiLSTM</a:t>
                      </a: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-CRF, Word2Vec embeddings</a:t>
                      </a:r>
                      <a:endParaRPr lang="en-IN"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tc>
                  <a:txBody>
                    <a:bodyPr/>
                    <a:lstStyle/>
                    <a:p>
                      <a:pPr>
                        <a:lnSpc>
                          <a:spcPct val="115000"/>
                        </a:lnSpc>
                        <a:spcAft>
                          <a:spcPts val="1000"/>
                        </a:spcAft>
                      </a:pPr>
                      <a:r>
                        <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Improves NER performance with a 1.49% F1 score boost through innovative augmentation methods.</a:t>
                      </a:r>
                      <a:endParaRPr lang="en-IN"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4">
                        <a:lumMod val="20000"/>
                        <a:lumOff val="80000"/>
                      </a:schemeClr>
                    </a:solidFill>
                  </a:tcPr>
                </a:tc>
                <a:extLst>
                  <a:ext uri="{0D108BD9-81ED-4DB2-BD59-A6C34878D82A}">
                    <a16:rowId xmlns:a16="http://schemas.microsoft.com/office/drawing/2014/main" val="3155745731"/>
                  </a:ext>
                </a:extLst>
              </a:tr>
            </a:tbl>
          </a:graphicData>
        </a:graphic>
      </p:graphicFrame>
      <p:graphicFrame>
        <p:nvGraphicFramePr>
          <p:cNvPr id="7" name="Table 6">
            <a:extLst>
              <a:ext uri="{FF2B5EF4-FFF2-40B4-BE49-F238E27FC236}">
                <a16:creationId xmlns:a16="http://schemas.microsoft.com/office/drawing/2014/main" id="{F0BA17D2-4850-3E1C-DB9C-69ACBD6A7764}"/>
              </a:ext>
            </a:extLst>
          </p:cNvPr>
          <p:cNvGraphicFramePr>
            <a:graphicFrameLocks noGrp="1"/>
          </p:cNvGraphicFramePr>
          <p:nvPr/>
        </p:nvGraphicFramePr>
        <p:xfrm>
          <a:off x="152399" y="1096564"/>
          <a:ext cx="8839198" cy="275036"/>
        </p:xfrm>
        <a:graphic>
          <a:graphicData uri="http://schemas.openxmlformats.org/drawingml/2006/table">
            <a:tbl>
              <a:tblPr firstRow="1" firstCol="1" bandRow="1">
                <a:tableStyleId>{5C22544A-7EE6-4342-B048-85BDC9FD1C3A}</a:tableStyleId>
              </a:tblPr>
              <a:tblGrid>
                <a:gridCol w="606612">
                  <a:extLst>
                    <a:ext uri="{9D8B030D-6E8A-4147-A177-3AD203B41FA5}">
                      <a16:colId xmlns:a16="http://schemas.microsoft.com/office/drawing/2014/main" val="2967851332"/>
                    </a:ext>
                  </a:extLst>
                </a:gridCol>
                <a:gridCol w="1450789">
                  <a:extLst>
                    <a:ext uri="{9D8B030D-6E8A-4147-A177-3AD203B41FA5}">
                      <a16:colId xmlns:a16="http://schemas.microsoft.com/office/drawing/2014/main" val="3044339479"/>
                    </a:ext>
                  </a:extLst>
                </a:gridCol>
                <a:gridCol w="2133600">
                  <a:extLst>
                    <a:ext uri="{9D8B030D-6E8A-4147-A177-3AD203B41FA5}">
                      <a16:colId xmlns:a16="http://schemas.microsoft.com/office/drawing/2014/main" val="609501892"/>
                    </a:ext>
                  </a:extLst>
                </a:gridCol>
                <a:gridCol w="1701797">
                  <a:extLst>
                    <a:ext uri="{9D8B030D-6E8A-4147-A177-3AD203B41FA5}">
                      <a16:colId xmlns:a16="http://schemas.microsoft.com/office/drawing/2014/main" val="3993314498"/>
                    </a:ext>
                  </a:extLst>
                </a:gridCol>
                <a:gridCol w="1473200">
                  <a:extLst>
                    <a:ext uri="{9D8B030D-6E8A-4147-A177-3AD203B41FA5}">
                      <a16:colId xmlns:a16="http://schemas.microsoft.com/office/drawing/2014/main" val="3554235283"/>
                    </a:ext>
                  </a:extLst>
                </a:gridCol>
                <a:gridCol w="1473200">
                  <a:extLst>
                    <a:ext uri="{9D8B030D-6E8A-4147-A177-3AD203B41FA5}">
                      <a16:colId xmlns:a16="http://schemas.microsoft.com/office/drawing/2014/main" val="84217820"/>
                    </a:ext>
                  </a:extLst>
                </a:gridCol>
              </a:tblGrid>
              <a:tr h="275036">
                <a:tc>
                  <a:txBody>
                    <a:bodyPr/>
                    <a:lstStyle/>
                    <a:p>
                      <a:pPr>
                        <a:lnSpc>
                          <a:spcPct val="115000"/>
                        </a:lnSpc>
                        <a:spcAft>
                          <a:spcPts val="1000"/>
                        </a:spcAft>
                      </a:pPr>
                      <a:r>
                        <a:rPr lang="en-US" sz="1200" b="1" dirty="0">
                          <a:effectLst/>
                          <a:latin typeface="Times New Roman" panose="02020603050405020304" pitchFamily="18" charset="0"/>
                          <a:cs typeface="Times New Roman" panose="02020603050405020304" pitchFamily="18" charset="0"/>
                        </a:rPr>
                        <a:t>Year</a:t>
                      </a:r>
                      <a:endParaRPr lang="en-IN" sz="12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200" b="1" dirty="0">
                          <a:effectLst/>
                          <a:latin typeface="Times New Roman" panose="02020603050405020304" pitchFamily="18" charset="0"/>
                          <a:cs typeface="Times New Roman" panose="02020603050405020304" pitchFamily="18" charset="0"/>
                        </a:rPr>
                        <a:t>Author(s)</a:t>
                      </a:r>
                      <a:endParaRPr lang="en-IN" sz="12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200" b="1" dirty="0">
                          <a:effectLst/>
                          <a:latin typeface="Times New Roman" panose="02020603050405020304" pitchFamily="18" charset="0"/>
                          <a:cs typeface="Times New Roman" panose="02020603050405020304" pitchFamily="18" charset="0"/>
                        </a:rPr>
                        <a:t>Title</a:t>
                      </a:r>
                      <a:endParaRPr lang="en-IN" sz="12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200" b="1" dirty="0">
                          <a:effectLst/>
                          <a:latin typeface="Times New Roman" panose="02020603050405020304" pitchFamily="18" charset="0"/>
                          <a:cs typeface="Times New Roman" panose="02020603050405020304" pitchFamily="18" charset="0"/>
                        </a:rPr>
                        <a:t>Purpose</a:t>
                      </a:r>
                      <a:endParaRPr lang="en-IN" sz="12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200" b="1" dirty="0">
                          <a:effectLst/>
                          <a:latin typeface="Times New Roman" panose="02020603050405020304" pitchFamily="18" charset="0"/>
                          <a:cs typeface="Times New Roman" panose="02020603050405020304" pitchFamily="18" charset="0"/>
                        </a:rPr>
                        <a:t>Algorithms/Models</a:t>
                      </a:r>
                      <a:endParaRPr lang="en-IN" sz="12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200" b="1" dirty="0">
                          <a:effectLst/>
                          <a:latin typeface="Times New Roman" panose="02020603050405020304" pitchFamily="18" charset="0"/>
                          <a:cs typeface="Times New Roman" panose="02020603050405020304" pitchFamily="18" charset="0"/>
                        </a:rPr>
                        <a:t>Key Objectives</a:t>
                      </a:r>
                      <a:endParaRPr lang="en-IN" sz="12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041319903"/>
                  </a:ext>
                </a:extLst>
              </a:tr>
            </a:tbl>
          </a:graphicData>
        </a:graphic>
      </p:graphicFrame>
    </p:spTree>
    <p:extLst>
      <p:ext uri="{BB962C8B-B14F-4D97-AF65-F5344CB8AC3E}">
        <p14:creationId xmlns:p14="http://schemas.microsoft.com/office/powerpoint/2010/main" val="1631012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Existing System</a:t>
            </a:r>
          </a:p>
        </p:txBody>
      </p:sp>
      <p:sp>
        <p:nvSpPr>
          <p:cNvPr id="18435" name="Content Placeholder 2"/>
          <p:cNvSpPr>
            <a:spLocks noGrp="1"/>
          </p:cNvSpPr>
          <p:nvPr>
            <p:ph idx="1"/>
          </p:nvPr>
        </p:nvSpPr>
        <p:spPr>
          <a:xfrm>
            <a:off x="228600" y="1524000"/>
            <a:ext cx="8694737" cy="4860925"/>
          </a:xfrm>
        </p:spPr>
        <p:txBody>
          <a:bodyPr>
            <a:noAutofit/>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In the Existing systems they have used models such as CRF(conditional random fields) and HMM(hidden Markov models), struggle with informal social media text, resulting in low accuracy. They require frequent updates and have limited adaptability.</a:t>
            </a: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0" indent="0" algn="just">
              <a:lnSpc>
                <a:spcPct val="150000"/>
              </a:lnSpc>
              <a:buNone/>
            </a:pPr>
            <a:r>
              <a:rPr lang="en-US" sz="1800" b="1" dirty="0">
                <a:solidFill>
                  <a:srgbClr val="002060"/>
                </a:solidFill>
                <a:latin typeface="Times New Roman" pitchFamily="18" charset="0"/>
                <a:ea typeface="ＭＳ Ｐゴシック" pitchFamily="34" charset="-128"/>
                <a:cs typeface="Times New Roman" pitchFamily="18" charset="0"/>
              </a:rPr>
              <a:t>Disadvantages</a:t>
            </a:r>
          </a:p>
          <a:p>
            <a:pPr marL="342900" lvl="0" indent="-342900" algn="just">
              <a:lnSpc>
                <a:spcPct val="150000"/>
              </a:lnSpc>
              <a:buFont typeface="Symbol" pitchFamily="2" charset="2"/>
              <a:buChar char=""/>
            </a:pPr>
            <a:r>
              <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Difficulty handling ambiguous entities and context-dependent words.</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gn="just">
              <a:lnSpc>
                <a:spcPct val="150000"/>
              </a:lnSpc>
              <a:buFont typeface="Symbol" pitchFamily="2" charset="2"/>
              <a:buChar char=""/>
            </a:pPr>
            <a:r>
              <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Poor scalability and adaptability to informal language.</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gn="just">
              <a:lnSpc>
                <a:spcPct val="150000"/>
              </a:lnSpc>
              <a:buFont typeface="Symbol" pitchFamily="2" charset="2"/>
              <a:buChar char=""/>
            </a:pPr>
            <a:r>
              <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Lower accuracy and recall rates for social media text.</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47695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85800"/>
            <a:ext cx="7772400" cy="838200"/>
          </a:xfrm>
        </p:spPr>
        <p:txBody>
          <a:bodyPr/>
          <a:lstStyle/>
          <a:p>
            <a:r>
              <a:rPr lang="en-US" sz="3200" dirty="0">
                <a:solidFill>
                  <a:srgbClr val="FF0066"/>
                </a:solidFill>
                <a:latin typeface="Albertus Medium" pitchFamily="34" charset="0"/>
                <a:ea typeface="ＭＳ Ｐゴシック" pitchFamily="34" charset="-128"/>
              </a:rPr>
              <a:t>Proposed System</a:t>
            </a:r>
          </a:p>
        </p:txBody>
      </p:sp>
      <p:sp>
        <p:nvSpPr>
          <p:cNvPr id="18435" name="Content Placeholder 2"/>
          <p:cNvSpPr>
            <a:spLocks noGrp="1"/>
          </p:cNvSpPr>
          <p:nvPr>
            <p:ph idx="1"/>
          </p:nvPr>
        </p:nvSpPr>
        <p:spPr>
          <a:xfrm>
            <a:off x="228600" y="1447800"/>
            <a:ext cx="8694737" cy="4876799"/>
          </a:xfrm>
        </p:spPr>
        <p:txBody>
          <a:bodyPr>
            <a:no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project proposes using 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DistilBERT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-based NER model fine-tuned on the </a:t>
            </a:r>
            <a:r>
              <a:rPr lang="en-IN" sz="1800" dirty="0" err="1">
                <a:latin typeface="Times New Roman" panose="02020603050405020304" pitchFamily="18" charset="0"/>
                <a:ea typeface="Times New Roman" panose="02020603050405020304" pitchFamily="18" charset="0"/>
                <a:cs typeface="Times New Roman" panose="02020603050405020304" pitchFamily="18" charset="0"/>
              </a:rPr>
              <a:t>CoNLLpp</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dataset. The system employs an aggregation strategy to merge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subwords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improving the recognition accuracy of entities. </a:t>
            </a:r>
          </a:p>
          <a:p>
            <a:pPr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By using the transformer-based architecture of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DistilBERT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-based, the model is able to capture contextual nuances of words, even in short and informal social media posts. The proposed system also maps identified entities to user-friendly labels, making the extracted data more interpretable and actionable.</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algn="just">
              <a:lnSpc>
                <a:spcPct val="150000"/>
              </a:lnSpc>
              <a:buNone/>
            </a:pPr>
            <a:r>
              <a:rPr lang="en-IN" sz="1600" b="1" dirty="0"/>
              <a:t>ADVANTAGES</a:t>
            </a:r>
            <a:r>
              <a:rPr lang="en-IN" sz="1200" b="1" dirty="0"/>
              <a:t> </a:t>
            </a:r>
          </a:p>
          <a:p>
            <a:pPr marL="342900" lvl="0" indent="-342900" algn="just">
              <a:lnSpc>
                <a:spcPct val="150000"/>
              </a:lnSpc>
              <a:buFont typeface="Symbol"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High precision and recall for recognizing entities in noisy, informal text.</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gn="just">
              <a:lnSpc>
                <a:spcPct val="150000"/>
              </a:lnSpc>
              <a:buFont typeface="Symbol"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Scalable across multiple domains and adaptable to evolving language trends.</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gn="just">
              <a:lnSpc>
                <a:spcPct val="150000"/>
              </a:lnSpc>
              <a:buFont typeface="Symbol"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Efficient in processing large volumes of social media data with accurate results.</a:t>
            </a:r>
            <a:endParaRPr lang="en-US" sz="1400" dirty="0">
              <a:solidFill>
                <a:srgbClr val="002060"/>
              </a:solidFill>
              <a:latin typeface="Times New Roman" pitchFamily="18" charset="0"/>
              <a:ea typeface="ＭＳ Ｐゴシック" pitchFamily="34" charset="-128"/>
              <a:cs typeface="Times New Roman" pitchFamily="18" charset="0"/>
            </a:endParaRPr>
          </a:p>
          <a:p>
            <a:pPr algn="just">
              <a:lnSpc>
                <a:spcPct val="150000"/>
              </a:lnSpc>
              <a:buNone/>
            </a:pPr>
            <a:endParaRPr lang="en-US" sz="1800" dirty="0">
              <a:solidFill>
                <a:srgbClr val="002060"/>
              </a:solidFill>
              <a:latin typeface="Times New Roman" pitchFamily="18" charset="0"/>
              <a:ea typeface="ＭＳ Ｐゴシック" pitchFamily="34" charset="-128"/>
              <a:cs typeface="Times New Roman" pitchFamily="18" charset="0"/>
            </a:endParaRPr>
          </a:p>
        </p:txBody>
      </p:sp>
    </p:spTree>
    <p:extLst>
      <p:ext uri="{BB962C8B-B14F-4D97-AF65-F5344CB8AC3E}">
        <p14:creationId xmlns:p14="http://schemas.microsoft.com/office/powerpoint/2010/main" val="3137493878"/>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1967</TotalTime>
  <Words>1348</Words>
  <Application>Microsoft Office PowerPoint</Application>
  <PresentationFormat>On-screen Show (4:3)</PresentationFormat>
  <Paragraphs>152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Albertus Medium</vt:lpstr>
      <vt:lpstr>Arial</vt:lpstr>
      <vt:lpstr>Calibri</vt:lpstr>
      <vt:lpstr>Cambria</vt:lpstr>
      <vt:lpstr>Symbol</vt:lpstr>
      <vt:lpstr>Times New Roman</vt:lpstr>
      <vt:lpstr>Theme1</vt:lpstr>
      <vt:lpstr>PowerPoint Presentation</vt:lpstr>
      <vt:lpstr>CONTENTS</vt:lpstr>
      <vt:lpstr>Abstract</vt:lpstr>
      <vt:lpstr>Introduction</vt:lpstr>
      <vt:lpstr>Problem Statement &amp; Objectives</vt:lpstr>
      <vt:lpstr>Literature Review</vt:lpstr>
      <vt:lpstr>PowerPoint Presentation</vt:lpstr>
      <vt:lpstr>Existing System</vt:lpstr>
      <vt:lpstr>Proposed System</vt:lpstr>
      <vt:lpstr>Methodology</vt:lpstr>
      <vt:lpstr>Methodology</vt:lpstr>
      <vt:lpstr>Implementation</vt:lpstr>
      <vt:lpstr>Implementation</vt:lpstr>
      <vt:lpstr>Snapshots</vt:lpstr>
      <vt:lpstr>Snapshots</vt:lpstr>
      <vt:lpstr>Snapshots</vt:lpstr>
      <vt:lpstr>Snapshots</vt:lpstr>
      <vt:lpstr>Hardware &amp; Software Requirements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ATME</dc:creator>
  <cp:lastModifiedBy>kushal R</cp:lastModifiedBy>
  <cp:revision>46</cp:revision>
  <dcterms:created xsi:type="dcterms:W3CDTF">2022-10-01T04:28:59Z</dcterms:created>
  <dcterms:modified xsi:type="dcterms:W3CDTF">2025-02-09T07:23:49Z</dcterms:modified>
</cp:coreProperties>
</file>