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CE385E3-FA64-48A2-8564-318D63B0FC54}" type="datetimeFigureOut">
              <a:rPr lang="en-US" smtClean="0"/>
              <a:t>8/13/2025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4AC03F6F-4DF1-4BA3-B297-033A3727CFB6}" type="slidenum">
              <a:rPr lang="en-US" smtClean="0"/>
              <a:t>‹#›</a:t>
            </a:fld>
            <a:endParaRPr lang="en-US"/>
          </a:p>
        </p:txBody>
      </p:sp>
    </p:spTree>
    <p:extLst>
      <p:ext uri="{BB962C8B-B14F-4D97-AF65-F5344CB8AC3E}">
        <p14:creationId xmlns:p14="http://schemas.microsoft.com/office/powerpoint/2010/main" val="2413475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E385E3-FA64-48A2-8564-318D63B0FC54}" type="datetimeFigureOut">
              <a:rPr lang="en-US" smtClean="0"/>
              <a:t>8/13/2025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C03F6F-4DF1-4BA3-B297-033A3727CFB6}" type="slidenum">
              <a:rPr lang="en-US" smtClean="0"/>
              <a:t>‹#›</a:t>
            </a:fld>
            <a:endParaRPr lang="en-US"/>
          </a:p>
        </p:txBody>
      </p:sp>
    </p:spTree>
    <p:extLst>
      <p:ext uri="{BB962C8B-B14F-4D97-AF65-F5344CB8AC3E}">
        <p14:creationId xmlns:p14="http://schemas.microsoft.com/office/powerpoint/2010/main" val="3173889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E385E3-FA64-48A2-8564-318D63B0FC54}" type="datetimeFigureOut">
              <a:rPr lang="en-US" smtClean="0"/>
              <a:t>8/13/2025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C03F6F-4DF1-4BA3-B297-033A3727CFB6}" type="slidenum">
              <a:rPr lang="en-US" smtClean="0"/>
              <a:t>‹#›</a:t>
            </a:fld>
            <a:endParaRPr lang="en-US"/>
          </a:p>
        </p:txBody>
      </p:sp>
    </p:spTree>
    <p:extLst>
      <p:ext uri="{BB962C8B-B14F-4D97-AF65-F5344CB8AC3E}">
        <p14:creationId xmlns:p14="http://schemas.microsoft.com/office/powerpoint/2010/main" val="897938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E385E3-FA64-48A2-8564-318D63B0FC54}" type="datetimeFigureOut">
              <a:rPr lang="en-US" smtClean="0"/>
              <a:t>8/13/2025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C03F6F-4DF1-4BA3-B297-033A3727CFB6}"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246563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E385E3-FA64-48A2-8564-318D63B0FC54}" type="datetimeFigureOut">
              <a:rPr lang="en-US" smtClean="0"/>
              <a:t>8/13/2025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C03F6F-4DF1-4BA3-B297-033A3727CFB6}" type="slidenum">
              <a:rPr lang="en-US" smtClean="0"/>
              <a:t>‹#›</a:t>
            </a:fld>
            <a:endParaRPr lang="en-US"/>
          </a:p>
        </p:txBody>
      </p:sp>
    </p:spTree>
    <p:extLst>
      <p:ext uri="{BB962C8B-B14F-4D97-AF65-F5344CB8AC3E}">
        <p14:creationId xmlns:p14="http://schemas.microsoft.com/office/powerpoint/2010/main" val="1054936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CE385E3-FA64-48A2-8564-318D63B0FC54}" type="datetimeFigureOut">
              <a:rPr lang="en-US" smtClean="0"/>
              <a:t>8/13/2025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C03F6F-4DF1-4BA3-B297-033A3727CFB6}" type="slidenum">
              <a:rPr lang="en-US" smtClean="0"/>
              <a:t>‹#›</a:t>
            </a:fld>
            <a:endParaRPr lang="en-US"/>
          </a:p>
        </p:txBody>
      </p:sp>
    </p:spTree>
    <p:extLst>
      <p:ext uri="{BB962C8B-B14F-4D97-AF65-F5344CB8AC3E}">
        <p14:creationId xmlns:p14="http://schemas.microsoft.com/office/powerpoint/2010/main" val="3842176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CE385E3-FA64-48A2-8564-318D63B0FC54}" type="datetimeFigureOut">
              <a:rPr lang="en-US" smtClean="0"/>
              <a:t>8/13/2025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C03F6F-4DF1-4BA3-B297-033A3727CFB6}" type="slidenum">
              <a:rPr lang="en-US" smtClean="0"/>
              <a:t>‹#›</a:t>
            </a:fld>
            <a:endParaRPr lang="en-US"/>
          </a:p>
        </p:txBody>
      </p:sp>
    </p:spTree>
    <p:extLst>
      <p:ext uri="{BB962C8B-B14F-4D97-AF65-F5344CB8AC3E}">
        <p14:creationId xmlns:p14="http://schemas.microsoft.com/office/powerpoint/2010/main" val="23595524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E385E3-FA64-48A2-8564-318D63B0FC54}" type="datetimeFigureOut">
              <a:rPr lang="en-US" smtClean="0"/>
              <a:t>8/13/2025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03F6F-4DF1-4BA3-B297-033A3727CFB6}" type="slidenum">
              <a:rPr lang="en-US" smtClean="0"/>
              <a:t>‹#›</a:t>
            </a:fld>
            <a:endParaRPr lang="en-US"/>
          </a:p>
        </p:txBody>
      </p:sp>
    </p:spTree>
    <p:extLst>
      <p:ext uri="{BB962C8B-B14F-4D97-AF65-F5344CB8AC3E}">
        <p14:creationId xmlns:p14="http://schemas.microsoft.com/office/powerpoint/2010/main" val="5432281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E385E3-FA64-48A2-8564-318D63B0FC54}" type="datetimeFigureOut">
              <a:rPr lang="en-US" smtClean="0"/>
              <a:t>8/13/2025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03F6F-4DF1-4BA3-B297-033A3727CFB6}" type="slidenum">
              <a:rPr lang="en-US" smtClean="0"/>
              <a:t>‹#›</a:t>
            </a:fld>
            <a:endParaRPr lang="en-US"/>
          </a:p>
        </p:txBody>
      </p:sp>
    </p:spTree>
    <p:extLst>
      <p:ext uri="{BB962C8B-B14F-4D97-AF65-F5344CB8AC3E}">
        <p14:creationId xmlns:p14="http://schemas.microsoft.com/office/powerpoint/2010/main" val="2148999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E385E3-FA64-48A2-8564-318D63B0FC54}" type="datetimeFigureOut">
              <a:rPr lang="en-US" smtClean="0"/>
              <a:t>8/13/2025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03F6F-4DF1-4BA3-B297-033A3727CFB6}" type="slidenum">
              <a:rPr lang="en-US" smtClean="0"/>
              <a:t>‹#›</a:t>
            </a:fld>
            <a:endParaRPr lang="en-US"/>
          </a:p>
        </p:txBody>
      </p:sp>
    </p:spTree>
    <p:extLst>
      <p:ext uri="{BB962C8B-B14F-4D97-AF65-F5344CB8AC3E}">
        <p14:creationId xmlns:p14="http://schemas.microsoft.com/office/powerpoint/2010/main" val="1587817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E385E3-FA64-48A2-8564-318D63B0FC54}" type="datetimeFigureOut">
              <a:rPr lang="en-US" smtClean="0"/>
              <a:t>8/13/2025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03F6F-4DF1-4BA3-B297-033A3727CFB6}" type="slidenum">
              <a:rPr lang="en-US" smtClean="0"/>
              <a:t>‹#›</a:t>
            </a:fld>
            <a:endParaRPr lang="en-US"/>
          </a:p>
        </p:txBody>
      </p:sp>
    </p:spTree>
    <p:extLst>
      <p:ext uri="{BB962C8B-B14F-4D97-AF65-F5344CB8AC3E}">
        <p14:creationId xmlns:p14="http://schemas.microsoft.com/office/powerpoint/2010/main" val="827470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E385E3-FA64-48A2-8564-318D63B0FC54}" type="datetimeFigureOut">
              <a:rPr lang="en-US" smtClean="0"/>
              <a:t>8/13/2025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C03F6F-4DF1-4BA3-B297-033A3727CFB6}" type="slidenum">
              <a:rPr lang="en-US" smtClean="0"/>
              <a:t>‹#›</a:t>
            </a:fld>
            <a:endParaRPr lang="en-US"/>
          </a:p>
        </p:txBody>
      </p:sp>
    </p:spTree>
    <p:extLst>
      <p:ext uri="{BB962C8B-B14F-4D97-AF65-F5344CB8AC3E}">
        <p14:creationId xmlns:p14="http://schemas.microsoft.com/office/powerpoint/2010/main" val="333410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E385E3-FA64-48A2-8564-318D63B0FC54}" type="datetimeFigureOut">
              <a:rPr lang="en-US" smtClean="0"/>
              <a:t>8/13/2025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C03F6F-4DF1-4BA3-B297-033A3727CFB6}" type="slidenum">
              <a:rPr lang="en-US" smtClean="0"/>
              <a:t>‹#›</a:t>
            </a:fld>
            <a:endParaRPr lang="en-US"/>
          </a:p>
        </p:txBody>
      </p:sp>
    </p:spTree>
    <p:extLst>
      <p:ext uri="{BB962C8B-B14F-4D97-AF65-F5344CB8AC3E}">
        <p14:creationId xmlns:p14="http://schemas.microsoft.com/office/powerpoint/2010/main" val="2945723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E385E3-FA64-48A2-8564-318D63B0FC54}" type="datetimeFigureOut">
              <a:rPr lang="en-US" smtClean="0"/>
              <a:t>8/13/2025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C03F6F-4DF1-4BA3-B297-033A3727CFB6}" type="slidenum">
              <a:rPr lang="en-US" smtClean="0"/>
              <a:t>‹#›</a:t>
            </a:fld>
            <a:endParaRPr lang="en-US"/>
          </a:p>
        </p:txBody>
      </p:sp>
    </p:spTree>
    <p:extLst>
      <p:ext uri="{BB962C8B-B14F-4D97-AF65-F5344CB8AC3E}">
        <p14:creationId xmlns:p14="http://schemas.microsoft.com/office/powerpoint/2010/main" val="1273139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E385E3-FA64-48A2-8564-318D63B0FC54}" type="datetimeFigureOut">
              <a:rPr lang="en-US" smtClean="0"/>
              <a:t>8/13/2025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C03F6F-4DF1-4BA3-B297-033A3727CFB6}" type="slidenum">
              <a:rPr lang="en-US" smtClean="0"/>
              <a:t>‹#›</a:t>
            </a:fld>
            <a:endParaRPr lang="en-US"/>
          </a:p>
        </p:txBody>
      </p:sp>
    </p:spTree>
    <p:extLst>
      <p:ext uri="{BB962C8B-B14F-4D97-AF65-F5344CB8AC3E}">
        <p14:creationId xmlns:p14="http://schemas.microsoft.com/office/powerpoint/2010/main" val="2772407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E385E3-FA64-48A2-8564-318D63B0FC54}" type="datetimeFigureOut">
              <a:rPr lang="en-US" smtClean="0"/>
              <a:t>8/13/2025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C03F6F-4DF1-4BA3-B297-033A3727CFB6}" type="slidenum">
              <a:rPr lang="en-US" smtClean="0"/>
              <a:t>‹#›</a:t>
            </a:fld>
            <a:endParaRPr lang="en-US"/>
          </a:p>
        </p:txBody>
      </p:sp>
    </p:spTree>
    <p:extLst>
      <p:ext uri="{BB962C8B-B14F-4D97-AF65-F5344CB8AC3E}">
        <p14:creationId xmlns:p14="http://schemas.microsoft.com/office/powerpoint/2010/main" val="2821795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E385E3-FA64-48A2-8564-318D63B0FC54}" type="datetimeFigureOut">
              <a:rPr lang="en-US" smtClean="0"/>
              <a:t>8/13/2025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C03F6F-4DF1-4BA3-B297-033A3727CFB6}" type="slidenum">
              <a:rPr lang="en-US" smtClean="0"/>
              <a:t>‹#›</a:t>
            </a:fld>
            <a:endParaRPr lang="en-US"/>
          </a:p>
        </p:txBody>
      </p:sp>
    </p:spTree>
    <p:extLst>
      <p:ext uri="{BB962C8B-B14F-4D97-AF65-F5344CB8AC3E}">
        <p14:creationId xmlns:p14="http://schemas.microsoft.com/office/powerpoint/2010/main" val="2490537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E385E3-FA64-48A2-8564-318D63B0FC54}" type="datetimeFigureOut">
              <a:rPr lang="en-US" smtClean="0"/>
              <a:t>8/13/2025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AC03F6F-4DF1-4BA3-B297-033A3727CFB6}" type="slidenum">
              <a:rPr lang="en-US" smtClean="0"/>
              <a:t>‹#›</a:t>
            </a:fld>
            <a:endParaRPr lang="en-US"/>
          </a:p>
        </p:txBody>
      </p:sp>
    </p:spTree>
    <p:extLst>
      <p:ext uri="{BB962C8B-B14F-4D97-AF65-F5344CB8AC3E}">
        <p14:creationId xmlns:p14="http://schemas.microsoft.com/office/powerpoint/2010/main" val="401044576"/>
      </p:ext>
    </p:extLst>
  </p:cSld>
  <p:clrMap bg1="dk1" tx1="lt1" bg2="dk2" tx2="lt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5614E-412B-F727-9279-5A8F4C7516D2}"/>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32F8AB1B-DD72-874C-AB8B-0D740A00F343}"/>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9AAD2F3D-0B2B-DB11-F6BD-F8CA0A684F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FC4A251D-A501-3299-D9A0-AF261902475C}"/>
              </a:ext>
            </a:extLst>
          </p:cNvPr>
          <p:cNvSpPr/>
          <p:nvPr/>
        </p:nvSpPr>
        <p:spPr>
          <a:xfrm>
            <a:off x="1335687" y="4647561"/>
            <a:ext cx="9682459" cy="769441"/>
          </a:xfrm>
          <a:prstGeom prst="rect">
            <a:avLst/>
          </a:prstGeom>
          <a:noFill/>
        </p:spPr>
        <p:txBody>
          <a:bodyPr wrap="none" lIns="91440" tIns="45720" rIns="91440" bIns="45720">
            <a:spAutoFit/>
          </a:bodyPr>
          <a:lstStyle/>
          <a:p>
            <a:pPr algn="ctr"/>
            <a:r>
              <a:rPr lang="en-US" sz="4400" b="1" cap="none" spc="0" dirty="0">
                <a:ln w="22225">
                  <a:solidFill>
                    <a:schemeClr val="accent2"/>
                  </a:solidFill>
                  <a:prstDash val="solid"/>
                </a:ln>
                <a:solidFill>
                  <a:srgbClr val="FFC000"/>
                </a:solidFill>
                <a:effectLst/>
                <a:latin typeface="Comic Sans MS" panose="030F0702030302020204" pitchFamily="66" charset="0"/>
              </a:rPr>
              <a:t>Bank Account Management System</a:t>
            </a:r>
          </a:p>
        </p:txBody>
      </p:sp>
    </p:spTree>
    <p:extLst>
      <p:ext uri="{BB962C8B-B14F-4D97-AF65-F5344CB8AC3E}">
        <p14:creationId xmlns:p14="http://schemas.microsoft.com/office/powerpoint/2010/main" val="3753341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C40C9-1668-6C55-FAB9-5C95C4183858}"/>
              </a:ext>
            </a:extLst>
          </p:cNvPr>
          <p:cNvSpPr>
            <a:spLocks noGrp="1"/>
          </p:cNvSpPr>
          <p:nvPr>
            <p:ph type="title"/>
          </p:nvPr>
        </p:nvSpPr>
        <p:spPr>
          <a:xfrm>
            <a:off x="4454884" y="126905"/>
            <a:ext cx="3705890" cy="984140"/>
          </a:xfrm>
        </p:spPr>
        <p:txBody>
          <a:bodyPr/>
          <a:lstStyle/>
          <a:p>
            <a:r>
              <a:rPr lang="en-US" sz="2400" b="1" dirty="0">
                <a:latin typeface="Times New Roman" panose="02020603050405020304" pitchFamily="18" charset="0"/>
                <a:cs typeface="Times New Roman" panose="02020603050405020304" pitchFamily="18" charset="0"/>
              </a:rPr>
              <a:t>TO BE CONTINUED</a:t>
            </a:r>
          </a:p>
        </p:txBody>
      </p:sp>
      <p:pic>
        <p:nvPicPr>
          <p:cNvPr id="4" name="Picture 3">
            <a:extLst>
              <a:ext uri="{FF2B5EF4-FFF2-40B4-BE49-F238E27FC236}">
                <a16:creationId xmlns:a16="http://schemas.microsoft.com/office/drawing/2014/main" id="{869B8641-E0D6-98B3-ABFD-3660ED107D64}"/>
              </a:ext>
            </a:extLst>
          </p:cNvPr>
          <p:cNvPicPr>
            <a:picLocks noChangeAspect="1"/>
          </p:cNvPicPr>
          <p:nvPr/>
        </p:nvPicPr>
        <p:blipFill>
          <a:blip r:embed="rId2"/>
          <a:stretch>
            <a:fillRect/>
          </a:stretch>
        </p:blipFill>
        <p:spPr>
          <a:xfrm>
            <a:off x="3014996" y="1376517"/>
            <a:ext cx="6585666" cy="5083277"/>
          </a:xfrm>
          <a:prstGeom prst="rect">
            <a:avLst/>
          </a:prstGeom>
        </p:spPr>
      </p:pic>
    </p:spTree>
    <p:extLst>
      <p:ext uri="{BB962C8B-B14F-4D97-AF65-F5344CB8AC3E}">
        <p14:creationId xmlns:p14="http://schemas.microsoft.com/office/powerpoint/2010/main" val="1661942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F9C116C-7919-1D1B-ED94-5193ACC91F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98F762D0-5160-6DB8-B19B-B7B31C2C3EBD}"/>
              </a:ext>
            </a:extLst>
          </p:cNvPr>
          <p:cNvSpPr/>
          <p:nvPr/>
        </p:nvSpPr>
        <p:spPr>
          <a:xfrm>
            <a:off x="3275288" y="4805967"/>
            <a:ext cx="4972836" cy="1015663"/>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6000" b="1" cap="none" spc="0" dirty="0">
                <a:ln/>
                <a:solidFill>
                  <a:srgbClr val="FFC000"/>
                </a:solidFill>
                <a:effectLst/>
                <a:latin typeface="Comic Sans MS" panose="030F0702030302020204" pitchFamily="66" charset="0"/>
              </a:rPr>
              <a:t>THANK YOU</a:t>
            </a:r>
          </a:p>
        </p:txBody>
      </p:sp>
      <p:sp>
        <p:nvSpPr>
          <p:cNvPr id="7" name="Rectangle 6">
            <a:extLst>
              <a:ext uri="{FF2B5EF4-FFF2-40B4-BE49-F238E27FC236}">
                <a16:creationId xmlns:a16="http://schemas.microsoft.com/office/drawing/2014/main" id="{FD5CE7B0-9BFA-C7DD-52EA-F5A226137E22}"/>
              </a:ext>
            </a:extLst>
          </p:cNvPr>
          <p:cNvSpPr/>
          <p:nvPr/>
        </p:nvSpPr>
        <p:spPr>
          <a:xfrm>
            <a:off x="6316230" y="5755039"/>
            <a:ext cx="4632999" cy="584775"/>
          </a:xfrm>
          <a:prstGeom prst="rect">
            <a:avLst/>
          </a:prstGeom>
          <a:noFill/>
        </p:spPr>
        <p:txBody>
          <a:bodyPr wrap="none" lIns="91440" tIns="45720" rIns="91440" bIns="45720">
            <a:spAutoFit/>
          </a:bodyPr>
          <a:lstStyle/>
          <a:p>
            <a:pPr algn="ctr"/>
            <a:r>
              <a:rPr lang="en-US" sz="3200" b="1" i="1" cap="none" spc="0" dirty="0">
                <a:ln w="0"/>
                <a:solidFill>
                  <a:srgbClr val="C00000"/>
                </a:solidFill>
                <a:effectLst>
                  <a:outerShdw blurRad="38100" dist="19050" dir="2700000" algn="tl" rotWithShape="0">
                    <a:schemeClr val="dk1">
                      <a:alpha val="40000"/>
                    </a:schemeClr>
                  </a:outerShdw>
                </a:effectLst>
                <a:latin typeface="Comic Sans MS" panose="030F0702030302020204" pitchFamily="66" charset="0"/>
              </a:rPr>
              <a:t>Presented By: </a:t>
            </a:r>
            <a:r>
              <a:rPr lang="en-US" sz="3200" b="1" i="1" cap="none" spc="0" dirty="0">
                <a:ln w="0"/>
                <a:solidFill>
                  <a:srgbClr val="C00000"/>
                </a:solidFill>
                <a:effectLst>
                  <a:outerShdw blurRad="38100" dist="19050" dir="2700000" algn="tl" rotWithShape="0">
                    <a:schemeClr val="dk1">
                      <a:alpha val="40000"/>
                    </a:schemeClr>
                  </a:outerShdw>
                </a:effectLst>
                <a:latin typeface="Blackadder ITC" panose="04020505051007020D02" pitchFamily="82" charset="0"/>
              </a:rPr>
              <a:t>Kushagra</a:t>
            </a:r>
          </a:p>
        </p:txBody>
      </p:sp>
    </p:spTree>
    <p:extLst>
      <p:ext uri="{BB962C8B-B14F-4D97-AF65-F5344CB8AC3E}">
        <p14:creationId xmlns:p14="http://schemas.microsoft.com/office/powerpoint/2010/main" val="1915186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F1AB1-E46F-088F-07C1-924F930AFF36}"/>
              </a:ext>
            </a:extLst>
          </p:cNvPr>
          <p:cNvSpPr>
            <a:spLocks noGrp="1"/>
          </p:cNvSpPr>
          <p:nvPr>
            <p:ph type="title"/>
          </p:nvPr>
        </p:nvSpPr>
        <p:spPr>
          <a:xfrm>
            <a:off x="1829671" y="0"/>
            <a:ext cx="8700677" cy="885817"/>
          </a:xfrm>
        </p:spPr>
        <p:txBody>
          <a:bodyPr>
            <a:normAutofit/>
          </a:bodyPr>
          <a:lstStyle/>
          <a:p>
            <a:r>
              <a:rPr lang="en-US" sz="2400" b="1" dirty="0">
                <a:latin typeface="Times New Roman" panose="02020603050405020304" pitchFamily="18" charset="0"/>
                <a:cs typeface="Times New Roman" panose="02020603050405020304" pitchFamily="18" charset="0"/>
              </a:rPr>
              <a:t>Why we use bank account management system?</a:t>
            </a:r>
          </a:p>
        </p:txBody>
      </p:sp>
      <p:sp>
        <p:nvSpPr>
          <p:cNvPr id="3" name="Content Placeholder 2">
            <a:extLst>
              <a:ext uri="{FF2B5EF4-FFF2-40B4-BE49-F238E27FC236}">
                <a16:creationId xmlns:a16="http://schemas.microsoft.com/office/drawing/2014/main" id="{D2DB538A-EC7D-8DF8-88F3-47270AC2F19B}"/>
              </a:ext>
            </a:extLst>
          </p:cNvPr>
          <p:cNvSpPr>
            <a:spLocks noGrp="1"/>
          </p:cNvSpPr>
          <p:nvPr>
            <p:ph idx="1"/>
          </p:nvPr>
        </p:nvSpPr>
        <p:spPr>
          <a:xfrm>
            <a:off x="1338057" y="1020453"/>
            <a:ext cx="9905999" cy="5626153"/>
          </a:xfrm>
        </p:spPr>
        <p:txBody>
          <a:bodyPr>
            <a:noAutofit/>
          </a:bodyPr>
          <a:lstStyle/>
          <a:p>
            <a:r>
              <a:rPr lang="en-US" sz="1600" dirty="0">
                <a:latin typeface="Times New Roman" panose="02020603050405020304" pitchFamily="18" charset="0"/>
                <a:cs typeface="Times New Roman" panose="02020603050405020304" pitchFamily="18" charset="0"/>
              </a:rPr>
              <a:t>A </a:t>
            </a:r>
            <a:r>
              <a:rPr lang="en-US" sz="1600" b="1" dirty="0">
                <a:latin typeface="Times New Roman" panose="02020603050405020304" pitchFamily="18" charset="0"/>
                <a:cs typeface="Times New Roman" panose="02020603050405020304" pitchFamily="18" charset="0"/>
              </a:rPr>
              <a:t>Bank Account Management System</a:t>
            </a:r>
            <a:r>
              <a:rPr lang="en-US" sz="1600" dirty="0">
                <a:latin typeface="Times New Roman" panose="02020603050405020304" pitchFamily="18" charset="0"/>
                <a:cs typeface="Times New Roman" panose="02020603050405020304" pitchFamily="18" charset="0"/>
              </a:rPr>
              <a:t> is used to efficiently manage and monitor customers’ banking activities. It helps banks and users keep track of deposits, withdrawals, account balances, and transaction histories in a secure and organized way. The system reduces manual errors, speeds up banking processes, and enhances customer service by providing quick access to account information. It also ensures data security, regulatory compliance, and real-time financial reporting.</a:t>
            </a:r>
          </a:p>
          <a:p>
            <a:r>
              <a:rPr lang="en-US" sz="1600" b="1" dirty="0">
                <a:latin typeface="Times New Roman" panose="02020603050405020304" pitchFamily="18" charset="0"/>
                <a:cs typeface="Times New Roman" panose="02020603050405020304" pitchFamily="18" charset="0"/>
              </a:rPr>
              <a:t>Uses of a Bank Account Management System:</a:t>
            </a:r>
          </a:p>
          <a:p>
            <a:pPr marL="0" indent="0">
              <a:buNone/>
            </a:pPr>
            <a:r>
              <a:rPr lang="en-US" sz="1600" b="1" dirty="0">
                <a:latin typeface="Times New Roman" panose="02020603050405020304" pitchFamily="18" charset="0"/>
                <a:cs typeface="Times New Roman" panose="02020603050405020304" pitchFamily="18" charset="0"/>
              </a:rPr>
              <a:t>	Account Management</a:t>
            </a:r>
            <a:endParaRPr lang="en-US" sz="1600"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	Transaction Tracking</a:t>
            </a:r>
            <a:endParaRPr lang="en-US" sz="1600"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	Balance Monitoring</a:t>
            </a:r>
            <a:endParaRPr lang="en-US" sz="1600"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	Security and Fraud Detection</a:t>
            </a:r>
            <a:endParaRPr lang="en-US" sz="1600"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	Report Generation</a:t>
            </a:r>
            <a:endParaRPr lang="en-US" sz="1600"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	Customer Service Support</a:t>
            </a:r>
            <a:endParaRPr lang="en-US" sz="1600"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	Automation of Routine Tasks</a:t>
            </a:r>
            <a:endParaRPr lang="en-US" sz="1600"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	Regulatory Compliance</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6424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CFF82-FD9D-0C5C-2534-9975B8A4A131}"/>
              </a:ext>
            </a:extLst>
          </p:cNvPr>
          <p:cNvSpPr>
            <a:spLocks noGrp="1"/>
          </p:cNvSpPr>
          <p:nvPr>
            <p:ph type="title"/>
          </p:nvPr>
        </p:nvSpPr>
        <p:spPr>
          <a:xfrm>
            <a:off x="3707632" y="274389"/>
            <a:ext cx="5524858" cy="1033301"/>
          </a:xfrm>
        </p:spPr>
        <p:txBody>
          <a:bodyPr/>
          <a:lstStyle/>
          <a:p>
            <a:r>
              <a:rPr lang="en-US" sz="2400" b="1" dirty="0">
                <a:latin typeface="Times New Roman" panose="02020603050405020304" pitchFamily="18" charset="0"/>
                <a:cs typeface="Times New Roman" panose="02020603050405020304" pitchFamily="18" charset="0"/>
              </a:rPr>
              <a:t>Link for GitHub Repository</a:t>
            </a:r>
          </a:p>
        </p:txBody>
      </p:sp>
      <p:sp>
        <p:nvSpPr>
          <p:cNvPr id="3" name="Rectangle 2">
            <a:extLst>
              <a:ext uri="{FF2B5EF4-FFF2-40B4-BE49-F238E27FC236}">
                <a16:creationId xmlns:a16="http://schemas.microsoft.com/office/drawing/2014/main" id="{1D83FEC9-EF59-174B-192C-8A5F634E3EBB}"/>
              </a:ext>
            </a:extLst>
          </p:cNvPr>
          <p:cNvSpPr/>
          <p:nvPr/>
        </p:nvSpPr>
        <p:spPr>
          <a:xfrm>
            <a:off x="936574" y="2751025"/>
            <a:ext cx="10318851" cy="523220"/>
          </a:xfrm>
          <a:prstGeom prst="rect">
            <a:avLst/>
          </a:prstGeom>
          <a:noFill/>
        </p:spPr>
        <p:txBody>
          <a:bodyPr wrap="none" lIns="91440" tIns="45720" rIns="91440" bIns="45720">
            <a:spAutoFit/>
          </a:bodyPr>
          <a:lstStyle/>
          <a:p>
            <a:pPr algn="ctr"/>
            <a:r>
              <a:rPr lang="en-US" sz="28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https://github.com/Kush1401/Bank-Account-Management-System</a:t>
            </a:r>
            <a:endParaRPr lang="en-US" sz="28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7918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C9AF5-3BAE-DF7C-AEAD-CB6C1A13546A}"/>
              </a:ext>
            </a:extLst>
          </p:cNvPr>
          <p:cNvSpPr>
            <a:spLocks noGrp="1"/>
          </p:cNvSpPr>
          <p:nvPr>
            <p:ph type="title"/>
          </p:nvPr>
        </p:nvSpPr>
        <p:spPr>
          <a:xfrm>
            <a:off x="2193464" y="167149"/>
            <a:ext cx="8218897" cy="866153"/>
          </a:xfrm>
        </p:spPr>
        <p:txBody>
          <a:bodyPr/>
          <a:lstStyle/>
          <a:p>
            <a:r>
              <a:rPr lang="en-US" sz="2400" b="1" dirty="0">
                <a:latin typeface="Times New Roman" panose="02020603050405020304" pitchFamily="18" charset="0"/>
                <a:cs typeface="Times New Roman" panose="02020603050405020304" pitchFamily="18" charset="0"/>
              </a:rPr>
              <a:t>Code for Bank Account Management system</a:t>
            </a:r>
          </a:p>
        </p:txBody>
      </p:sp>
      <p:pic>
        <p:nvPicPr>
          <p:cNvPr id="4" name="Picture 3">
            <a:extLst>
              <a:ext uri="{FF2B5EF4-FFF2-40B4-BE49-F238E27FC236}">
                <a16:creationId xmlns:a16="http://schemas.microsoft.com/office/drawing/2014/main" id="{4F9A1B27-2B53-9D0A-0940-BB82E489F2CE}"/>
              </a:ext>
            </a:extLst>
          </p:cNvPr>
          <p:cNvPicPr>
            <a:picLocks noChangeAspect="1"/>
          </p:cNvPicPr>
          <p:nvPr/>
        </p:nvPicPr>
        <p:blipFill>
          <a:blip r:embed="rId2"/>
          <a:stretch>
            <a:fillRect/>
          </a:stretch>
        </p:blipFill>
        <p:spPr>
          <a:xfrm>
            <a:off x="2294701" y="1281813"/>
            <a:ext cx="7602598" cy="5335297"/>
          </a:xfrm>
          <a:prstGeom prst="rect">
            <a:avLst/>
          </a:prstGeom>
        </p:spPr>
      </p:pic>
    </p:spTree>
    <p:extLst>
      <p:ext uri="{BB962C8B-B14F-4D97-AF65-F5344CB8AC3E}">
        <p14:creationId xmlns:p14="http://schemas.microsoft.com/office/powerpoint/2010/main" val="2064964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41F2A-8E0D-EEA6-9EB7-8F698494E1F2}"/>
              </a:ext>
            </a:extLst>
          </p:cNvPr>
          <p:cNvSpPr>
            <a:spLocks noGrp="1"/>
          </p:cNvSpPr>
          <p:nvPr>
            <p:ph type="title"/>
          </p:nvPr>
        </p:nvSpPr>
        <p:spPr>
          <a:xfrm>
            <a:off x="4454884" y="215395"/>
            <a:ext cx="3528910" cy="885817"/>
          </a:xfrm>
        </p:spPr>
        <p:txBody>
          <a:bodyPr/>
          <a:lstStyle/>
          <a:p>
            <a:r>
              <a:rPr lang="en-US" sz="2400" b="1" dirty="0">
                <a:latin typeface="Times New Roman" panose="02020603050405020304" pitchFamily="18" charset="0"/>
                <a:cs typeface="Times New Roman" panose="02020603050405020304" pitchFamily="18" charset="0"/>
              </a:rPr>
              <a:t>To be continued</a:t>
            </a:r>
          </a:p>
        </p:txBody>
      </p:sp>
      <p:pic>
        <p:nvPicPr>
          <p:cNvPr id="4" name="Picture 3">
            <a:extLst>
              <a:ext uri="{FF2B5EF4-FFF2-40B4-BE49-F238E27FC236}">
                <a16:creationId xmlns:a16="http://schemas.microsoft.com/office/drawing/2014/main" id="{4395284D-C63E-93BE-7858-B056D62291AE}"/>
              </a:ext>
            </a:extLst>
          </p:cNvPr>
          <p:cNvPicPr>
            <a:picLocks noChangeAspect="1"/>
          </p:cNvPicPr>
          <p:nvPr/>
        </p:nvPicPr>
        <p:blipFill>
          <a:blip r:embed="rId2"/>
          <a:stretch>
            <a:fillRect/>
          </a:stretch>
        </p:blipFill>
        <p:spPr>
          <a:xfrm>
            <a:off x="3040833" y="1337189"/>
            <a:ext cx="6110334" cy="5159740"/>
          </a:xfrm>
          <a:prstGeom prst="rect">
            <a:avLst/>
          </a:prstGeom>
        </p:spPr>
      </p:pic>
    </p:spTree>
    <p:extLst>
      <p:ext uri="{BB962C8B-B14F-4D97-AF65-F5344CB8AC3E}">
        <p14:creationId xmlns:p14="http://schemas.microsoft.com/office/powerpoint/2010/main" val="3181632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BD6CA-88F0-1650-8446-60FF77B88639}"/>
              </a:ext>
            </a:extLst>
          </p:cNvPr>
          <p:cNvSpPr>
            <a:spLocks noGrp="1"/>
          </p:cNvSpPr>
          <p:nvPr>
            <p:ph type="title"/>
          </p:nvPr>
        </p:nvSpPr>
        <p:spPr>
          <a:xfrm>
            <a:off x="4179581" y="126905"/>
            <a:ext cx="3617400" cy="954643"/>
          </a:xfrm>
        </p:spPr>
        <p:txBody>
          <a:bodyPr/>
          <a:lstStyle/>
          <a:p>
            <a:r>
              <a:rPr lang="en-US" sz="2400" b="1" dirty="0">
                <a:latin typeface="Times New Roman" panose="02020603050405020304" pitchFamily="18" charset="0"/>
                <a:cs typeface="Times New Roman" panose="02020603050405020304" pitchFamily="18" charset="0"/>
              </a:rPr>
              <a:t>To be continued</a:t>
            </a:r>
          </a:p>
        </p:txBody>
      </p:sp>
      <p:pic>
        <p:nvPicPr>
          <p:cNvPr id="6" name="Picture 5">
            <a:extLst>
              <a:ext uri="{FF2B5EF4-FFF2-40B4-BE49-F238E27FC236}">
                <a16:creationId xmlns:a16="http://schemas.microsoft.com/office/drawing/2014/main" id="{33458382-778F-05A8-5AE4-521D949FF932}"/>
              </a:ext>
            </a:extLst>
          </p:cNvPr>
          <p:cNvPicPr>
            <a:picLocks noChangeAspect="1"/>
          </p:cNvPicPr>
          <p:nvPr/>
        </p:nvPicPr>
        <p:blipFill>
          <a:blip r:embed="rId2"/>
          <a:stretch>
            <a:fillRect/>
          </a:stretch>
        </p:blipFill>
        <p:spPr>
          <a:xfrm>
            <a:off x="2736807" y="1366684"/>
            <a:ext cx="6515348" cy="5045804"/>
          </a:xfrm>
          <a:prstGeom prst="rect">
            <a:avLst/>
          </a:prstGeom>
        </p:spPr>
      </p:pic>
    </p:spTree>
    <p:extLst>
      <p:ext uri="{BB962C8B-B14F-4D97-AF65-F5344CB8AC3E}">
        <p14:creationId xmlns:p14="http://schemas.microsoft.com/office/powerpoint/2010/main" val="4143991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3C6F2-D604-D232-A0B2-5EE25CE6413B}"/>
              </a:ext>
            </a:extLst>
          </p:cNvPr>
          <p:cNvSpPr>
            <a:spLocks noGrp="1"/>
          </p:cNvSpPr>
          <p:nvPr>
            <p:ph type="title"/>
          </p:nvPr>
        </p:nvSpPr>
        <p:spPr>
          <a:xfrm>
            <a:off x="4425387" y="108679"/>
            <a:ext cx="3558406" cy="925147"/>
          </a:xfrm>
        </p:spPr>
        <p:txBody>
          <a:bodyPr/>
          <a:lstStyle/>
          <a:p>
            <a:r>
              <a:rPr lang="en-US" sz="2400" b="1" dirty="0">
                <a:latin typeface="Times New Roman" panose="02020603050405020304" pitchFamily="18" charset="0"/>
                <a:cs typeface="Times New Roman" panose="02020603050405020304" pitchFamily="18" charset="0"/>
              </a:rPr>
              <a:t>To be continued</a:t>
            </a:r>
          </a:p>
        </p:txBody>
      </p:sp>
      <p:pic>
        <p:nvPicPr>
          <p:cNvPr id="4" name="Picture 3">
            <a:extLst>
              <a:ext uri="{FF2B5EF4-FFF2-40B4-BE49-F238E27FC236}">
                <a16:creationId xmlns:a16="http://schemas.microsoft.com/office/drawing/2014/main" id="{43E50052-7AAF-6D1E-67B4-8A7B960B185D}"/>
              </a:ext>
            </a:extLst>
          </p:cNvPr>
          <p:cNvPicPr>
            <a:picLocks noChangeAspect="1"/>
          </p:cNvPicPr>
          <p:nvPr/>
        </p:nvPicPr>
        <p:blipFill>
          <a:blip r:embed="rId2"/>
          <a:stretch>
            <a:fillRect/>
          </a:stretch>
        </p:blipFill>
        <p:spPr>
          <a:xfrm>
            <a:off x="2758384" y="1348458"/>
            <a:ext cx="6892411" cy="5252921"/>
          </a:xfrm>
          <a:prstGeom prst="rect">
            <a:avLst/>
          </a:prstGeom>
        </p:spPr>
      </p:pic>
    </p:spTree>
    <p:extLst>
      <p:ext uri="{BB962C8B-B14F-4D97-AF65-F5344CB8AC3E}">
        <p14:creationId xmlns:p14="http://schemas.microsoft.com/office/powerpoint/2010/main" val="2434529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433B5-7DE3-5C73-DA49-BCCE7D219E73}"/>
              </a:ext>
            </a:extLst>
          </p:cNvPr>
          <p:cNvSpPr>
            <a:spLocks noGrp="1"/>
          </p:cNvSpPr>
          <p:nvPr>
            <p:ph type="title"/>
          </p:nvPr>
        </p:nvSpPr>
        <p:spPr>
          <a:xfrm>
            <a:off x="4543033" y="156402"/>
            <a:ext cx="3637064" cy="954643"/>
          </a:xfrm>
        </p:spPr>
        <p:txBody>
          <a:bodyPr/>
          <a:lstStyle/>
          <a:p>
            <a:r>
              <a:rPr lang="en-US" sz="2400" b="1" dirty="0">
                <a:latin typeface="Times New Roman" panose="02020603050405020304" pitchFamily="18" charset="0"/>
                <a:cs typeface="Times New Roman" panose="02020603050405020304" pitchFamily="18" charset="0"/>
              </a:rPr>
              <a:t>Sample TEST CASE</a:t>
            </a:r>
          </a:p>
        </p:txBody>
      </p:sp>
      <p:pic>
        <p:nvPicPr>
          <p:cNvPr id="4" name="Picture 3">
            <a:extLst>
              <a:ext uri="{FF2B5EF4-FFF2-40B4-BE49-F238E27FC236}">
                <a16:creationId xmlns:a16="http://schemas.microsoft.com/office/drawing/2014/main" id="{48C42F07-87DC-A10A-B679-8F95454B4803}"/>
              </a:ext>
            </a:extLst>
          </p:cNvPr>
          <p:cNvPicPr>
            <a:picLocks noChangeAspect="1"/>
          </p:cNvPicPr>
          <p:nvPr/>
        </p:nvPicPr>
        <p:blipFill>
          <a:blip r:embed="rId2"/>
          <a:stretch>
            <a:fillRect/>
          </a:stretch>
        </p:blipFill>
        <p:spPr>
          <a:xfrm>
            <a:off x="3090075" y="1327354"/>
            <a:ext cx="6542979" cy="5034116"/>
          </a:xfrm>
          <a:prstGeom prst="rect">
            <a:avLst/>
          </a:prstGeom>
        </p:spPr>
      </p:pic>
    </p:spTree>
    <p:extLst>
      <p:ext uri="{BB962C8B-B14F-4D97-AF65-F5344CB8AC3E}">
        <p14:creationId xmlns:p14="http://schemas.microsoft.com/office/powerpoint/2010/main" val="2111688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E17E6-1BB9-CD61-679E-BAE6FC7659A0}"/>
              </a:ext>
            </a:extLst>
          </p:cNvPr>
          <p:cNvSpPr>
            <a:spLocks noGrp="1"/>
          </p:cNvSpPr>
          <p:nvPr>
            <p:ph type="title"/>
          </p:nvPr>
        </p:nvSpPr>
        <p:spPr>
          <a:xfrm>
            <a:off x="4597885" y="146569"/>
            <a:ext cx="3587903" cy="1003805"/>
          </a:xfrm>
        </p:spPr>
        <p:txBody>
          <a:bodyPr/>
          <a:lstStyle/>
          <a:p>
            <a:r>
              <a:rPr lang="en-US" sz="2400" b="1" dirty="0">
                <a:latin typeface="Times New Roman" panose="02020603050405020304" pitchFamily="18" charset="0"/>
                <a:cs typeface="Times New Roman" panose="02020603050405020304" pitchFamily="18" charset="0"/>
              </a:rPr>
              <a:t>TO BE CONTINUED</a:t>
            </a:r>
          </a:p>
        </p:txBody>
      </p:sp>
      <p:pic>
        <p:nvPicPr>
          <p:cNvPr id="4" name="Picture 3">
            <a:extLst>
              <a:ext uri="{FF2B5EF4-FFF2-40B4-BE49-F238E27FC236}">
                <a16:creationId xmlns:a16="http://schemas.microsoft.com/office/drawing/2014/main" id="{4424BDE5-EBDF-0AAE-49C4-0031E097046F}"/>
              </a:ext>
            </a:extLst>
          </p:cNvPr>
          <p:cNvPicPr>
            <a:picLocks noChangeAspect="1"/>
          </p:cNvPicPr>
          <p:nvPr/>
        </p:nvPicPr>
        <p:blipFill>
          <a:blip r:embed="rId2"/>
          <a:stretch>
            <a:fillRect/>
          </a:stretch>
        </p:blipFill>
        <p:spPr>
          <a:xfrm>
            <a:off x="3185057" y="1317522"/>
            <a:ext cx="6413561" cy="5158223"/>
          </a:xfrm>
          <a:prstGeom prst="rect">
            <a:avLst/>
          </a:prstGeom>
        </p:spPr>
      </p:pic>
    </p:spTree>
    <p:extLst>
      <p:ext uri="{BB962C8B-B14F-4D97-AF65-F5344CB8AC3E}">
        <p14:creationId xmlns:p14="http://schemas.microsoft.com/office/powerpoint/2010/main" val="21339462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38</TotalTime>
  <Words>171</Words>
  <Application>Microsoft Office PowerPoint</Application>
  <PresentationFormat>Widescreen</PresentationFormat>
  <Paragraphs>23</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Blackadder ITC</vt:lpstr>
      <vt:lpstr>Comic Sans MS</vt:lpstr>
      <vt:lpstr>Times New Roman</vt:lpstr>
      <vt:lpstr>Tw Cen MT</vt:lpstr>
      <vt:lpstr>Circuit</vt:lpstr>
      <vt:lpstr>PowerPoint Presentation</vt:lpstr>
      <vt:lpstr>Why we use bank account management system?</vt:lpstr>
      <vt:lpstr>Link for GitHub Repository</vt:lpstr>
      <vt:lpstr>Code for Bank Account Management system</vt:lpstr>
      <vt:lpstr>To be continued</vt:lpstr>
      <vt:lpstr>To be continued</vt:lpstr>
      <vt:lpstr>To be continued</vt:lpstr>
      <vt:lpstr>Sample TEST CASE</vt:lpstr>
      <vt:lpstr>TO BE CONTINUED</vt:lpstr>
      <vt:lpstr>TO BE CONTINUED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Kushagra Singh</dc:creator>
  <cp:lastModifiedBy>Kushagra Singh</cp:lastModifiedBy>
  <cp:revision>18</cp:revision>
  <dcterms:created xsi:type="dcterms:W3CDTF">2025-08-12T20:14:34Z</dcterms:created>
  <dcterms:modified xsi:type="dcterms:W3CDTF">2025-08-12T20:52:35Z</dcterms:modified>
</cp:coreProperties>
</file>