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2" r:id="rId2"/>
  </p:sldMasterIdLst>
  <p:notesMasterIdLst>
    <p:notesMasterId r:id="rId25"/>
  </p:notesMasterIdLst>
  <p:sldIdLst>
    <p:sldId id="27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1F29-3BCB-49E8-A412-4FA04CE6D7C7}" type="datetimeFigureOut">
              <a:rPr lang="en-US" smtClean="0"/>
              <a:t>9/2/2015</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74F3-E88F-43F7-96BE-62A69B42E40C}" type="slidenum">
              <a:rPr lang="en-US" smtClean="0"/>
              <a:t>‹nr.›</a:t>
            </a:fld>
            <a:endParaRPr lang="en-US"/>
          </a:p>
        </p:txBody>
      </p:sp>
    </p:spTree>
    <p:extLst>
      <p:ext uri="{BB962C8B-B14F-4D97-AF65-F5344CB8AC3E}">
        <p14:creationId xmlns:p14="http://schemas.microsoft.com/office/powerpoint/2010/main" val="13778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31510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3473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958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3451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8470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14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388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058034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64975673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735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22861106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89315931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44915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13951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3551837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54997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41990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596548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96363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0926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41002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276434251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33813737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187047176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4520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539550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7924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1708156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40893185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00743117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656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25260504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94528359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04817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247536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883757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109945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21221423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5802045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439051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6191046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23832446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701596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25576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channel9.msdn.com/Events/Build/2015/2-659"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6176" y="1974980"/>
            <a:ext cx="10232400" cy="2387600"/>
          </a:xfrm>
        </p:spPr>
        <p:txBody>
          <a:bodyPr/>
          <a:lstStyle/>
          <a:p>
            <a:r>
              <a:rPr lang="en-US" sz="8000"/>
              <a:t>http://bit.ly/1NWXxzU</a:t>
            </a:r>
          </a:p>
        </p:txBody>
      </p:sp>
      <p:sp>
        <p:nvSpPr>
          <p:cNvPr id="3" name="Undertitel 2"/>
          <p:cNvSpPr>
            <a:spLocks noGrp="1"/>
          </p:cNvSpPr>
          <p:nvPr>
            <p:ph type="subTitle" idx="1"/>
          </p:nvPr>
        </p:nvSpPr>
        <p:spPr/>
        <p:txBody>
          <a:bodyPr/>
          <a:lstStyle/>
          <a:p>
            <a:r>
              <a:rPr lang="en-US" smtClean="0"/>
              <a:t>Azure ARM PowerShell Hands-on Labs</a:t>
            </a:r>
            <a:endParaRPr lang="en-US"/>
          </a:p>
        </p:txBody>
      </p:sp>
    </p:spTree>
    <p:extLst>
      <p:ext uri="{BB962C8B-B14F-4D97-AF65-F5344CB8AC3E}">
        <p14:creationId xmlns:p14="http://schemas.microsoft.com/office/powerpoint/2010/main" val="75620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249864"/>
          </a:xfrm>
        </p:spPr>
        <p:txBody>
          <a:bodyPr/>
          <a:lstStyle/>
          <a:p>
            <a:r>
              <a:rPr lang="en-US" dirty="0" smtClean="0"/>
              <a:t>Resource Extensions</a:t>
            </a:r>
          </a:p>
          <a:p>
            <a:pPr lvl="1"/>
            <a:r>
              <a:rPr lang="en-US" dirty="0" smtClean="0"/>
              <a:t>VM+DSC/Chef/Puppet/</a:t>
            </a:r>
            <a:r>
              <a:rPr lang="en-US" dirty="0" err="1" smtClean="0"/>
              <a:t>CustomScript</a:t>
            </a:r>
            <a:r>
              <a:rPr lang="en-US" dirty="0" smtClean="0"/>
              <a:t>/etc.</a:t>
            </a:r>
          </a:p>
          <a:p>
            <a:pPr lvl="1"/>
            <a:r>
              <a:rPr lang="en-US" dirty="0" err="1" smtClean="0"/>
              <a:t>AppService</a:t>
            </a:r>
            <a:r>
              <a:rPr lang="en-US" dirty="0" smtClean="0"/>
              <a:t> + </a:t>
            </a:r>
            <a:r>
              <a:rPr lang="en-US" dirty="0" err="1" smtClean="0"/>
              <a:t>WebDeploy</a:t>
            </a:r>
            <a:endParaRPr lang="en-US" dirty="0" smtClean="0"/>
          </a:p>
          <a:p>
            <a:pPr lvl="1"/>
            <a:r>
              <a:rPr lang="en-US" dirty="0" smtClean="0"/>
              <a:t>SQL DB + BACPAC</a:t>
            </a:r>
          </a:p>
          <a:p>
            <a:r>
              <a:rPr lang="en-US" dirty="0" smtClean="0"/>
              <a:t>Copies</a:t>
            </a:r>
          </a:p>
          <a:p>
            <a:r>
              <a:rPr lang="en-US" dirty="0" smtClean="0"/>
              <a:t>Nested Templates</a:t>
            </a:r>
          </a:p>
        </p:txBody>
      </p:sp>
      <p:sp>
        <p:nvSpPr>
          <p:cNvPr id="3" name="Title 2"/>
          <p:cNvSpPr>
            <a:spLocks noGrp="1"/>
          </p:cNvSpPr>
          <p:nvPr>
            <p:ph type="title"/>
          </p:nvPr>
        </p:nvSpPr>
        <p:spPr/>
        <p:txBody>
          <a:bodyPr/>
          <a:lstStyle/>
          <a:p>
            <a:r>
              <a:rPr lang="en-US" dirty="0" smtClean="0"/>
              <a:t>Advanced Template Scenarios</a:t>
            </a:r>
            <a:endParaRPr lang="en-US" dirty="0"/>
          </a:p>
        </p:txBody>
      </p:sp>
    </p:spTree>
    <p:extLst>
      <p:ext uri="{BB962C8B-B14F-4D97-AF65-F5344CB8AC3E}">
        <p14:creationId xmlns:p14="http://schemas.microsoft.com/office/powerpoint/2010/main" val="36185559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resource groups</a:t>
            </a:r>
          </a:p>
          <a:p>
            <a:r>
              <a:rPr lang="en-US" dirty="0" smtClean="0"/>
              <a:t>linked resources</a:t>
            </a:r>
          </a:p>
          <a:p>
            <a:r>
              <a:rPr lang="en-US" dirty="0" smtClean="0"/>
              <a:t>tags</a:t>
            </a:r>
            <a:endParaRPr lang="en-US" dirty="0"/>
          </a:p>
          <a:p>
            <a:endParaRPr lang="en-US" dirty="0"/>
          </a:p>
        </p:txBody>
      </p:sp>
      <p:sp>
        <p:nvSpPr>
          <p:cNvPr id="2" name="Title 1"/>
          <p:cNvSpPr>
            <a:spLocks noGrp="1"/>
          </p:cNvSpPr>
          <p:nvPr>
            <p:ph type="title"/>
          </p:nvPr>
        </p:nvSpPr>
        <p:spPr/>
        <p:txBody>
          <a:bodyPr/>
          <a:lstStyle/>
          <a:p>
            <a:r>
              <a:rPr lang="en-US" dirty="0" smtClean="0"/>
              <a:t>Organizing with Azure Resource Manager</a:t>
            </a:r>
            <a:endParaRPr lang="en-US" dirty="0"/>
          </a:p>
        </p:txBody>
      </p:sp>
    </p:spTree>
    <p:extLst>
      <p:ext uri="{BB962C8B-B14F-4D97-AF65-F5344CB8AC3E}">
        <p14:creationId xmlns:p14="http://schemas.microsoft.com/office/powerpoint/2010/main" val="161785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Resource Tags</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en-US" sz="2353" dirty="0"/>
              <a:t>Name-value pairs assigned to resources or resource groups</a:t>
            </a:r>
          </a:p>
          <a:p>
            <a:pPr marL="0" indent="0">
              <a:lnSpc>
                <a:spcPct val="100000"/>
              </a:lnSpc>
              <a:buNone/>
            </a:pPr>
            <a:endParaRPr lang="en-US" sz="2353" dirty="0"/>
          </a:p>
          <a:p>
            <a:pPr lvl="0">
              <a:lnSpc>
                <a:spcPct val="100000"/>
              </a:lnSpc>
            </a:pPr>
            <a:r>
              <a:rPr lang="en-US" sz="2353" dirty="0"/>
              <a:t>Subscription-wide taxonomy</a:t>
            </a:r>
          </a:p>
          <a:p>
            <a:pPr lvl="0">
              <a:lnSpc>
                <a:spcPct val="100000"/>
              </a:lnSpc>
            </a:pPr>
            <a:endParaRPr lang="en-US" sz="2353" dirty="0"/>
          </a:p>
          <a:p>
            <a:pPr lvl="0">
              <a:lnSpc>
                <a:spcPct val="100000"/>
              </a:lnSpc>
            </a:pPr>
            <a:r>
              <a:rPr lang="en-US" sz="2353" dirty="0"/>
              <a:t>Each resource can have up to 15 tags</a:t>
            </a:r>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116613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Tagging Tips</a:t>
            </a:r>
            <a:endParaRPr lang="en-US" dirty="0"/>
          </a:p>
        </p:txBody>
      </p:sp>
      <p:sp>
        <p:nvSpPr>
          <p:cNvPr id="3" name="Content Placeholder 2"/>
          <p:cNvSpPr>
            <a:spLocks noGrp="1"/>
          </p:cNvSpPr>
          <p:nvPr>
            <p:ph idx="4294967295"/>
          </p:nvPr>
        </p:nvSpPr>
        <p:spPr>
          <a:xfrm>
            <a:off x="5892703" y="1942740"/>
            <a:ext cx="6104760" cy="4549045"/>
          </a:xfrm>
          <a:prstGeom prst="rect">
            <a:avLst/>
          </a:prstGeom>
        </p:spPr>
        <p:txBody>
          <a:bodyPr>
            <a:noAutofit/>
          </a:bodyPr>
          <a:lstStyle/>
          <a:p>
            <a:pPr lvl="0">
              <a:lnSpc>
                <a:spcPct val="100000"/>
              </a:lnSpc>
            </a:pPr>
            <a:r>
              <a:rPr lang="en-US" sz="2353" dirty="0"/>
              <a:t>Tag by environment, e.g. dev/test/prod</a:t>
            </a:r>
          </a:p>
          <a:p>
            <a:pPr lvl="0">
              <a:lnSpc>
                <a:spcPct val="100000"/>
              </a:lnSpc>
            </a:pPr>
            <a:endParaRPr lang="en-US" sz="2353" dirty="0"/>
          </a:p>
          <a:p>
            <a:pPr lvl="0">
              <a:lnSpc>
                <a:spcPct val="100000"/>
              </a:lnSpc>
            </a:pPr>
            <a:r>
              <a:rPr lang="en-US" sz="2353" dirty="0"/>
              <a:t>Tag by role, e.g. web/cache/</a:t>
            </a:r>
            <a:r>
              <a:rPr lang="en-US" sz="2353" dirty="0" err="1"/>
              <a:t>db</a:t>
            </a:r>
            <a:endParaRPr lang="en-US" sz="2353" dirty="0"/>
          </a:p>
          <a:p>
            <a:pPr lvl="0">
              <a:lnSpc>
                <a:spcPct val="100000"/>
              </a:lnSpc>
            </a:pPr>
            <a:endParaRPr lang="en-US" sz="2353" dirty="0"/>
          </a:p>
          <a:p>
            <a:pPr lvl="0">
              <a:lnSpc>
                <a:spcPct val="100000"/>
              </a:lnSpc>
            </a:pPr>
            <a:r>
              <a:rPr lang="en-US" sz="2353" dirty="0"/>
              <a:t>Tag by department, e.g. finance/retail/legal</a:t>
            </a:r>
          </a:p>
          <a:p>
            <a:pPr lvl="0">
              <a:lnSpc>
                <a:spcPct val="100000"/>
              </a:lnSpc>
            </a:pPr>
            <a:endParaRPr lang="en-US" sz="2353" dirty="0"/>
          </a:p>
          <a:p>
            <a:pPr lvl="0">
              <a:lnSpc>
                <a:spcPct val="100000"/>
              </a:lnSpc>
            </a:pPr>
            <a:r>
              <a:rPr lang="en-US" sz="2353" dirty="0"/>
              <a:t>Tag by responsible party, e.g. </a:t>
            </a:r>
            <a:r>
              <a:rPr lang="en-US" sz="2353" dirty="0" smtClean="0"/>
              <a:t>Bob</a:t>
            </a:r>
          </a:p>
          <a:p>
            <a:pPr lvl="0">
              <a:lnSpc>
                <a:spcPct val="100000"/>
              </a:lnSpc>
            </a:pPr>
            <a:endParaRPr lang="en-US" sz="2353" dirty="0" smtClean="0"/>
          </a:p>
          <a:p>
            <a:pPr lvl="0">
              <a:lnSpc>
                <a:spcPct val="100000"/>
              </a:lnSpc>
            </a:pPr>
            <a:r>
              <a:rPr lang="en-US" sz="2353" dirty="0" smtClean="0"/>
              <a:t>Tags show up in billing</a:t>
            </a:r>
            <a:endParaRPr lang="en-US" sz="2353" dirty="0"/>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231444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role based access control</a:t>
            </a:r>
          </a:p>
          <a:p>
            <a:r>
              <a:rPr lang="en-US" dirty="0" smtClean="0"/>
              <a:t>audit logs</a:t>
            </a:r>
          </a:p>
          <a:p>
            <a:r>
              <a:rPr lang="en-US" dirty="0"/>
              <a:t>r</a:t>
            </a:r>
            <a:r>
              <a:rPr lang="en-US" dirty="0" smtClean="0"/>
              <a:t>esource locks</a:t>
            </a:r>
            <a:endParaRPr lang="en-US" dirty="0"/>
          </a:p>
          <a:p>
            <a:endParaRPr lang="en-US" dirty="0"/>
          </a:p>
        </p:txBody>
      </p:sp>
      <p:sp>
        <p:nvSpPr>
          <p:cNvPr id="2" name="Title 1"/>
          <p:cNvSpPr>
            <a:spLocks noGrp="1"/>
          </p:cNvSpPr>
          <p:nvPr>
            <p:ph type="title"/>
          </p:nvPr>
        </p:nvSpPr>
        <p:spPr/>
        <p:txBody>
          <a:bodyPr/>
          <a:lstStyle/>
          <a:p>
            <a:r>
              <a:rPr lang="en-US" dirty="0" smtClean="0"/>
              <a:t>Control with Azure Resource Manager</a:t>
            </a:r>
            <a:endParaRPr lang="en-US" dirty="0"/>
          </a:p>
        </p:txBody>
      </p:sp>
    </p:spTree>
    <p:extLst>
      <p:ext uri="{BB962C8B-B14F-4D97-AF65-F5344CB8AC3E}">
        <p14:creationId xmlns:p14="http://schemas.microsoft.com/office/powerpoint/2010/main" val="16590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sp>
        <p:nvSpPr>
          <p:cNvPr id="3" name="Content Placeholder 2"/>
          <p:cNvSpPr>
            <a:spLocks noGrp="1"/>
          </p:cNvSpPr>
          <p:nvPr>
            <p:ph idx="4294967295"/>
          </p:nvPr>
        </p:nvSpPr>
        <p:spPr>
          <a:xfrm>
            <a:off x="560799" y="1483089"/>
            <a:ext cx="11079822" cy="3382529"/>
          </a:xfrm>
          <a:prstGeom prst="rect">
            <a:avLst/>
          </a:prstGeom>
        </p:spPr>
        <p:txBody>
          <a:bodyPr/>
          <a:lstStyle/>
          <a:p>
            <a:r>
              <a:rPr lang="en-US" dirty="0" smtClean="0"/>
              <a:t>Allows secure access with granular permissions</a:t>
            </a:r>
          </a:p>
          <a:p>
            <a:endParaRPr lang="en-US" dirty="0"/>
          </a:p>
          <a:p>
            <a:r>
              <a:rPr lang="en-US" dirty="0" smtClean="0"/>
              <a:t>Assignable to users, groups, or service principals</a:t>
            </a:r>
          </a:p>
          <a:p>
            <a:endParaRPr lang="en-US" dirty="0"/>
          </a:p>
          <a:p>
            <a:r>
              <a:rPr lang="en-US" dirty="0" smtClean="0"/>
              <a:t>Built-in roles make it easy to get started</a:t>
            </a:r>
            <a:endParaRPr lang="en-US" dirty="0"/>
          </a:p>
        </p:txBody>
      </p:sp>
    </p:spTree>
    <p:extLst>
      <p:ext uri="{BB962C8B-B14F-4D97-AF65-F5344CB8AC3E}">
        <p14:creationId xmlns:p14="http://schemas.microsoft.com/office/powerpoint/2010/main" val="206649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566592" y="1636150"/>
            <a:ext cx="5454706" cy="395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0000"/>
              </a:lnSpc>
              <a:buNone/>
            </a:pPr>
            <a:r>
              <a:rPr lang="en-US" sz="3529" dirty="0">
                <a:solidFill>
                  <a:schemeClr val="tx1"/>
                </a:solidFill>
                <a:latin typeface="Segoe UI Light"/>
                <a:ea typeface="Segoe UI" pitchFamily="34" charset="0"/>
                <a:cs typeface="Segoe UI" pitchFamily="34" charset="0"/>
              </a:rPr>
              <a:t>Role Definitions</a:t>
            </a:r>
          </a:p>
          <a:p>
            <a:pPr fontAlgn="ctr">
              <a:lnSpc>
                <a:spcPct val="100000"/>
              </a:lnSpc>
            </a:pPr>
            <a:endParaRPr lang="en-US" sz="1961" b="1" dirty="0">
              <a:solidFill>
                <a:schemeClr val="tx1"/>
              </a:solidFill>
              <a:ea typeface="Segoe UI" pitchFamily="34" charset="0"/>
              <a:cs typeface="Segoe UI" pitchFamily="34" charset="0"/>
            </a:endParaRPr>
          </a:p>
          <a:p>
            <a:pPr fontAlgn="ctr">
              <a:lnSpc>
                <a:spcPct val="100000"/>
              </a:lnSpc>
            </a:pPr>
            <a:r>
              <a:rPr lang="en-US" sz="2745" dirty="0">
                <a:solidFill>
                  <a:schemeClr val="tx1"/>
                </a:solidFill>
                <a:latin typeface="Segoe UI Light"/>
                <a:ea typeface="Segoe UI" pitchFamily="34" charset="0"/>
                <a:cs typeface="Segoe UI" pitchFamily="34" charset="0"/>
              </a:rPr>
              <a:t>describes the set of permissions (e.g. read actions)</a:t>
            </a:r>
          </a:p>
          <a:p>
            <a:pPr fontAlgn="ctr">
              <a:lnSpc>
                <a:spcPct val="100000"/>
              </a:lnSpc>
            </a:pPr>
            <a:r>
              <a:rPr lang="en-US" sz="2745" dirty="0">
                <a:solidFill>
                  <a:schemeClr val="tx1"/>
                </a:solidFill>
                <a:latin typeface="Segoe UI Light"/>
                <a:ea typeface="Segoe UI" pitchFamily="34" charset="0"/>
                <a:cs typeface="Segoe UI" pitchFamily="34" charset="0"/>
              </a:rPr>
              <a:t>can be used in multiple assignments</a:t>
            </a:r>
          </a:p>
          <a:p>
            <a:pPr marL="448193" lvl="1" indent="0" fontAlgn="ctr">
              <a:lnSpc>
                <a:spcPct val="100000"/>
              </a:lnSpc>
              <a:buNone/>
            </a:pPr>
            <a:endParaRPr lang="en-US" sz="1961"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232614" y="1574933"/>
            <a:ext cx="5615446" cy="4680883"/>
          </a:xfrm>
          <a:prstGeom prst="rect">
            <a:avLst/>
          </a:prstGeom>
        </p:spPr>
        <p:txBody>
          <a:bodyPr vert="horz" lIns="182854" tIns="146284" rIns="182854" bIns="146284"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fontAlgn="ctr"/>
            <a:r>
              <a:rPr lang="en-US" dirty="0">
                <a:solidFill>
                  <a:schemeClr val="tx1"/>
                </a:solidFill>
                <a:ea typeface="Segoe UI" pitchFamily="34" charset="0"/>
                <a:cs typeface="Segoe UI Light" panose="020B0502040204020203" pitchFamily="34" charset="0"/>
              </a:rPr>
              <a:t>Role Assignments</a:t>
            </a:r>
            <a:endParaRPr lang="en-US" sz="2800" dirty="0">
              <a:solidFill>
                <a:schemeClr val="tx1"/>
              </a:solidFill>
              <a:ea typeface="Segoe UI" pitchFamily="34" charset="0"/>
              <a:cs typeface="Segoe UI Light" panose="020B0502040204020203" pitchFamily="34" charset="0"/>
            </a:endParaRPr>
          </a:p>
          <a:p>
            <a:pPr marL="336145" lvl="1" indent="-336145">
              <a:buFont typeface="Arial" pitchFamily="34" charset="0"/>
              <a:buChar char="•"/>
            </a:pPr>
            <a:endParaRPr lang="en-US" sz="1961" dirty="0">
              <a:solidFill>
                <a:schemeClr val="tx1"/>
              </a:solidFill>
              <a:ea typeface="Segoe UI" pitchFamily="34" charset="0"/>
              <a:cs typeface="Segoe UI" pitchFamily="34" charset="0"/>
            </a:endParaRP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associate role definitions with an identity (e.g. user/group) at a scope (e.g. resource group)</a:t>
            </a: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always inherited – subscription assignments apply to all resources</a:t>
            </a:r>
          </a:p>
          <a:p>
            <a:pPr marL="224097" lvl="1" indent="-224097" defTabSz="896386" fontAlgn="ctr">
              <a:spcBef>
                <a:spcPts val="980"/>
              </a:spcBef>
              <a:buFont typeface="Arial" pitchFamily="34" charset="0"/>
              <a:buChar char="•"/>
            </a:pPr>
            <a:endParaRPr lang="en-US" dirty="0">
              <a:solidFill>
                <a:schemeClr val="tx1"/>
              </a:solidFill>
              <a:latin typeface="Segoe UI Light"/>
              <a:ea typeface="Segoe UI" pitchFamily="34" charset="0"/>
              <a:cs typeface="Segoe UI" pitchFamily="34" charset="0"/>
            </a:endParaRPr>
          </a:p>
          <a:p>
            <a:pPr lvl="1"/>
            <a:endParaRPr lang="en-US" dirty="0">
              <a:solidFill>
                <a:schemeClr val="tx1"/>
              </a:solidFill>
              <a:latin typeface="Segoe UI Light"/>
              <a:ea typeface="Segoe UI" pitchFamily="34" charset="0"/>
              <a:cs typeface="Segoe UI" pitchFamily="34" charset="0"/>
            </a:endParaRPr>
          </a:p>
        </p:txBody>
      </p:sp>
      <p:cxnSp>
        <p:nvCxnSpPr>
          <p:cNvPr id="8" name="Straight Connector 7"/>
          <p:cNvCxnSpPr/>
          <p:nvPr/>
        </p:nvCxnSpPr>
        <p:spPr>
          <a:xfrm>
            <a:off x="710987" y="2417402"/>
            <a:ext cx="4787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4709" y="2417755"/>
            <a:ext cx="4835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5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8047" y="1057783"/>
            <a:ext cx="1038358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Role Based Access Control</a:t>
            </a:r>
            <a:endParaRPr lang="en-US" dirty="0"/>
          </a:p>
        </p:txBody>
      </p:sp>
      <p:pic>
        <p:nvPicPr>
          <p:cNvPr id="5" name="Picture 4"/>
          <p:cNvPicPr>
            <a:picLocks noChangeAspect="1"/>
          </p:cNvPicPr>
          <p:nvPr/>
        </p:nvPicPr>
        <p:blipFill>
          <a:blip r:embed="rId2"/>
          <a:stretch>
            <a:fillRect/>
          </a:stretch>
        </p:blipFill>
        <p:spPr>
          <a:xfrm>
            <a:off x="717451" y="1262640"/>
            <a:ext cx="10084779" cy="5263247"/>
          </a:xfrm>
          <a:prstGeom prst="rect">
            <a:avLst/>
          </a:prstGeom>
        </p:spPr>
      </p:pic>
    </p:spTree>
    <p:extLst>
      <p:ext uri="{BB962C8B-B14F-4D97-AF65-F5344CB8AC3E}">
        <p14:creationId xmlns:p14="http://schemas.microsoft.com/office/powerpoint/2010/main" val="30165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Granular Scopes</a:t>
            </a:r>
            <a:endParaRPr lang="en-US" dirty="0"/>
          </a:p>
        </p:txBody>
      </p:sp>
      <p:sp>
        <p:nvSpPr>
          <p:cNvPr id="3" name="Content Placeholder 2"/>
          <p:cNvSpPr>
            <a:spLocks noGrp="1"/>
          </p:cNvSpPr>
          <p:nvPr>
            <p:ph idx="4294967295"/>
          </p:nvPr>
        </p:nvSpPr>
        <p:spPr>
          <a:xfrm>
            <a:off x="865" y="1985056"/>
            <a:ext cx="12190270" cy="620605"/>
          </a:xfrm>
          <a:prstGeom prst="rect">
            <a:avLst/>
          </a:prstGeom>
        </p:spPr>
        <p:txBody>
          <a:bodyPr>
            <a:noAutofit/>
          </a:bodyPr>
          <a:lstStyle/>
          <a:p>
            <a:pPr marL="0" indent="0" algn="ctr">
              <a:buNone/>
            </a:pPr>
            <a:r>
              <a:rPr lang="en-US" sz="3200" dirty="0"/>
              <a:t>/subscriptions/{id}/</a:t>
            </a:r>
            <a:r>
              <a:rPr lang="en-US" sz="3200" dirty="0" err="1"/>
              <a:t>resourceGroups</a:t>
            </a:r>
            <a:r>
              <a:rPr lang="en-US" sz="3200" dirty="0"/>
              <a:t>/{name}/providers/…/sites/{site}</a:t>
            </a:r>
          </a:p>
        </p:txBody>
      </p:sp>
      <p:sp>
        <p:nvSpPr>
          <p:cNvPr id="4" name="Content Placeholder 2"/>
          <p:cNvSpPr txBox="1">
            <a:spLocks/>
          </p:cNvSpPr>
          <p:nvPr/>
        </p:nvSpPr>
        <p:spPr>
          <a:xfrm>
            <a:off x="274928" y="316995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subscription level – grants permissions to all resources in the sub</a:t>
            </a:r>
          </a:p>
        </p:txBody>
      </p:sp>
      <p:cxnSp>
        <p:nvCxnSpPr>
          <p:cNvPr id="5" name="Elbow Connector 4"/>
          <p:cNvCxnSpPr/>
          <p:nvPr/>
        </p:nvCxnSpPr>
        <p:spPr>
          <a:xfrm rot="5400000" flipH="1" flipV="1">
            <a:off x="2556446" y="2505018"/>
            <a:ext cx="639549" cy="610822"/>
          </a:xfrm>
          <a:prstGeom prst="bentConnector3">
            <a:avLst>
              <a:gd name="adj1" fmla="val 4875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5" idx="0"/>
          </p:cNvCxnSpPr>
          <p:nvPr/>
        </p:nvCxnSpPr>
        <p:spPr>
          <a:xfrm rot="5400000" flipH="1" flipV="1">
            <a:off x="5393834" y="2772093"/>
            <a:ext cx="1687538" cy="126972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3624871" y="425072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group level – grants permissions to all resources in the group </a:t>
            </a:r>
          </a:p>
        </p:txBody>
      </p:sp>
      <p:cxnSp>
        <p:nvCxnSpPr>
          <p:cNvPr id="17" name="Elbow Connector 16"/>
          <p:cNvCxnSpPr>
            <a:stCxn id="18" idx="0"/>
          </p:cNvCxnSpPr>
          <p:nvPr/>
        </p:nvCxnSpPr>
        <p:spPr>
          <a:xfrm rot="5400000" flipH="1" flipV="1">
            <a:off x="9201195" y="3130122"/>
            <a:ext cx="2443398" cy="139447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747784" y="5049059"/>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level – grants permissions to the specific resource</a:t>
            </a:r>
          </a:p>
        </p:txBody>
      </p:sp>
    </p:spTree>
    <p:extLst>
      <p:ext uri="{BB962C8B-B14F-4D97-AF65-F5344CB8AC3E}">
        <p14:creationId xmlns:p14="http://schemas.microsoft.com/office/powerpoint/2010/main" val="207951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a:t>
            </a:r>
            <a:endParaRPr lang="en-US" dirty="0"/>
          </a:p>
        </p:txBody>
      </p:sp>
      <p:sp>
        <p:nvSpPr>
          <p:cNvPr id="3" name="Content Placeholder 2"/>
          <p:cNvSpPr>
            <a:spLocks noGrp="1"/>
          </p:cNvSpPr>
          <p:nvPr>
            <p:ph idx="4294967295"/>
          </p:nvPr>
        </p:nvSpPr>
        <p:spPr>
          <a:xfrm>
            <a:off x="560799" y="1483089"/>
            <a:ext cx="11079822" cy="3379335"/>
          </a:xfrm>
          <a:prstGeom prst="rect">
            <a:avLst/>
          </a:prstGeom>
        </p:spPr>
        <p:txBody>
          <a:bodyPr/>
          <a:lstStyle/>
          <a:p>
            <a:r>
              <a:rPr lang="en-US" dirty="0" smtClean="0"/>
              <a:t>journals all write/delete/actions</a:t>
            </a:r>
          </a:p>
          <a:p>
            <a:endParaRPr lang="en-US" dirty="0"/>
          </a:p>
          <a:p>
            <a:r>
              <a:rPr lang="en-US" dirty="0" smtClean="0"/>
              <a:t>central location</a:t>
            </a:r>
          </a:p>
          <a:p>
            <a:endParaRPr lang="en-US" dirty="0"/>
          </a:p>
          <a:p>
            <a:r>
              <a:rPr lang="en-US" dirty="0" smtClean="0"/>
              <a:t>common format</a:t>
            </a:r>
            <a:endParaRPr lang="en-US" dirty="0"/>
          </a:p>
        </p:txBody>
      </p:sp>
    </p:spTree>
    <p:extLst>
      <p:ext uri="{BB962C8B-B14F-4D97-AF65-F5344CB8AC3E}">
        <p14:creationId xmlns:p14="http://schemas.microsoft.com/office/powerpoint/2010/main" val="30369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Azure Resource Manager</a:t>
            </a:r>
            <a:endParaRPr lang="en-US" dirty="0"/>
          </a:p>
        </p:txBody>
      </p:sp>
      <p:sp>
        <p:nvSpPr>
          <p:cNvPr id="3" name="Undertitel 2"/>
          <p:cNvSpPr>
            <a:spLocks noGrp="1"/>
          </p:cNvSpPr>
          <p:nvPr>
            <p:ph type="subTitle" idx="1"/>
          </p:nvPr>
        </p:nvSpPr>
        <p:spPr/>
        <p:txBody>
          <a:bodyPr/>
          <a:lstStyle/>
          <a:p>
            <a:r>
              <a:rPr lang="en-US" dirty="0" smtClean="0"/>
              <a:t>Simon J.K. Pedersen</a:t>
            </a:r>
          </a:p>
          <a:p>
            <a:endParaRPr lang="en-US" dirty="0"/>
          </a:p>
          <a:p>
            <a:r>
              <a:rPr lang="en-US" dirty="0" smtClean="0"/>
              <a:t>Originally presented by Ryan </a:t>
            </a:r>
            <a:r>
              <a:rPr lang="en-US" dirty="0"/>
              <a:t>Jones at Build 2015: </a:t>
            </a:r>
            <a:r>
              <a:rPr lang="en-US" dirty="0">
                <a:hlinkClick r:id="rId2"/>
              </a:rPr>
              <a:t>https://</a:t>
            </a:r>
            <a:r>
              <a:rPr lang="en-US" dirty="0" smtClean="0">
                <a:hlinkClick r:id="rId2"/>
              </a:rPr>
              <a:t>channel9.msdn.com/Events/Build/2015/2-659</a:t>
            </a:r>
            <a:r>
              <a:rPr lang="en-US" dirty="0" smtClean="0"/>
              <a:t> </a:t>
            </a:r>
          </a:p>
          <a:p>
            <a:endParaRPr lang="en-US" dirty="0"/>
          </a:p>
        </p:txBody>
      </p:sp>
    </p:spTree>
    <p:extLst>
      <p:ext uri="{BB962C8B-B14F-4D97-AF65-F5344CB8AC3E}">
        <p14:creationId xmlns:p14="http://schemas.microsoft.com/office/powerpoint/2010/main" val="220082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Locks</a:t>
            </a:r>
            <a:endParaRPr lang="en-US" dirty="0"/>
          </a:p>
        </p:txBody>
      </p:sp>
      <p:sp>
        <p:nvSpPr>
          <p:cNvPr id="3" name="Content Placeholder 2"/>
          <p:cNvSpPr>
            <a:spLocks noGrp="1"/>
          </p:cNvSpPr>
          <p:nvPr>
            <p:ph idx="4294967295"/>
          </p:nvPr>
        </p:nvSpPr>
        <p:spPr>
          <a:xfrm>
            <a:off x="560799" y="1483089"/>
            <a:ext cx="11079822" cy="3681061"/>
          </a:xfrm>
          <a:prstGeom prst="rect">
            <a:avLst/>
          </a:prstGeom>
        </p:spPr>
        <p:txBody>
          <a:bodyPr/>
          <a:lstStyle/>
          <a:p>
            <a:r>
              <a:rPr lang="en-US" dirty="0"/>
              <a:t>Accidents happen.  </a:t>
            </a:r>
            <a:r>
              <a:rPr lang="en-US" dirty="0" smtClean="0"/>
              <a:t>Resource locks </a:t>
            </a:r>
            <a:r>
              <a:rPr lang="en-US" dirty="0"/>
              <a:t>help prevent them :) </a:t>
            </a:r>
            <a:endParaRPr lang="en-US" dirty="0" smtClean="0"/>
          </a:p>
          <a:p>
            <a:endParaRPr lang="en-US" dirty="0"/>
          </a:p>
          <a:p>
            <a:r>
              <a:rPr lang="en-US" dirty="0" smtClean="0"/>
              <a:t>Resource locks </a:t>
            </a:r>
            <a:r>
              <a:rPr lang="en-US" dirty="0"/>
              <a:t>allow administrators to create policies which prevent write actions or prevent accidental deletion</a:t>
            </a:r>
            <a:r>
              <a:rPr lang="en-US" dirty="0" smtClean="0"/>
              <a:t>.</a:t>
            </a:r>
            <a:endParaRPr lang="en-US" dirty="0"/>
          </a:p>
        </p:txBody>
      </p:sp>
    </p:spTree>
    <p:extLst>
      <p:ext uri="{BB962C8B-B14F-4D97-AF65-F5344CB8AC3E}">
        <p14:creationId xmlns:p14="http://schemas.microsoft.com/office/powerpoint/2010/main" val="365847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4294967295"/>
          </p:nvPr>
        </p:nvSpPr>
        <p:spPr>
          <a:xfrm>
            <a:off x="560799" y="1483089"/>
            <a:ext cx="11079822" cy="3572440"/>
          </a:xfrm>
          <a:prstGeom prst="rect">
            <a:avLst/>
          </a:prstGeom>
        </p:spPr>
        <p:txBody>
          <a:bodyPr/>
          <a:lstStyle/>
          <a:p>
            <a:r>
              <a:rPr lang="en-US" dirty="0" smtClean="0"/>
              <a:t>Resource lock</a:t>
            </a:r>
          </a:p>
          <a:p>
            <a:pPr lvl="1"/>
            <a:r>
              <a:rPr lang="en-US" dirty="0" smtClean="0"/>
              <a:t>Policy </a:t>
            </a:r>
            <a:r>
              <a:rPr lang="en-US" dirty="0"/>
              <a:t>which enforces a "lock level" at a particular scope</a:t>
            </a:r>
          </a:p>
          <a:p>
            <a:r>
              <a:rPr lang="en-US" dirty="0" smtClean="0"/>
              <a:t>Lock level</a:t>
            </a:r>
          </a:p>
          <a:p>
            <a:pPr lvl="1"/>
            <a:r>
              <a:rPr lang="en-US" dirty="0" smtClean="0"/>
              <a:t>Type </a:t>
            </a:r>
            <a:r>
              <a:rPr lang="en-US" dirty="0"/>
              <a:t>of enforcement; current values include </a:t>
            </a:r>
            <a:r>
              <a:rPr lang="en-US" dirty="0" err="1"/>
              <a:t>CanNotDelete</a:t>
            </a:r>
            <a:r>
              <a:rPr lang="en-US" dirty="0"/>
              <a:t> and </a:t>
            </a:r>
            <a:r>
              <a:rPr lang="en-US" dirty="0" err="1"/>
              <a:t>ReadOnly</a:t>
            </a:r>
            <a:endParaRPr lang="en-US" dirty="0"/>
          </a:p>
          <a:p>
            <a:r>
              <a:rPr lang="en-US" dirty="0" smtClean="0"/>
              <a:t>Scope</a:t>
            </a:r>
            <a:r>
              <a:rPr lang="en-US" dirty="0"/>
              <a:t>: </a:t>
            </a:r>
            <a:endParaRPr lang="en-US" dirty="0" smtClean="0"/>
          </a:p>
          <a:p>
            <a:pPr lvl="1"/>
            <a:r>
              <a:rPr lang="en-US" dirty="0" smtClean="0"/>
              <a:t>The </a:t>
            </a:r>
            <a:r>
              <a:rPr lang="en-US" dirty="0"/>
              <a:t>realm to which the lock level is applied.  Expressed as a URI; can be set at the </a:t>
            </a:r>
            <a:r>
              <a:rPr lang="en-US" dirty="0" smtClean="0"/>
              <a:t>resource </a:t>
            </a:r>
            <a:r>
              <a:rPr lang="en-US" dirty="0"/>
              <a:t>group, or resource scope.</a:t>
            </a:r>
          </a:p>
        </p:txBody>
      </p:sp>
    </p:spTree>
    <p:extLst>
      <p:ext uri="{BB962C8B-B14F-4D97-AF65-F5344CB8AC3E}">
        <p14:creationId xmlns:p14="http://schemas.microsoft.com/office/powerpoint/2010/main" val="40948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6176" y="1974980"/>
            <a:ext cx="10232400" cy="2387600"/>
          </a:xfrm>
        </p:spPr>
        <p:txBody>
          <a:bodyPr/>
          <a:lstStyle/>
          <a:p>
            <a:r>
              <a:rPr lang="en-US" sz="8000"/>
              <a:t>http://bit.ly/1NWXxzU</a:t>
            </a:r>
          </a:p>
        </p:txBody>
      </p:sp>
      <p:sp>
        <p:nvSpPr>
          <p:cNvPr id="3" name="Undertitel 2"/>
          <p:cNvSpPr>
            <a:spLocks noGrp="1"/>
          </p:cNvSpPr>
          <p:nvPr>
            <p:ph type="subTitle" idx="1"/>
          </p:nvPr>
        </p:nvSpPr>
        <p:spPr/>
        <p:txBody>
          <a:bodyPr/>
          <a:lstStyle/>
          <a:p>
            <a:r>
              <a:rPr lang="en-US" smtClean="0"/>
              <a:t>Azure ARM PowerShell Hands-on Labs</a:t>
            </a:r>
            <a:endParaRPr lang="en-US"/>
          </a:p>
        </p:txBody>
      </p:sp>
    </p:spTree>
    <p:extLst>
      <p:ext uri="{BB962C8B-B14F-4D97-AF65-F5344CB8AC3E}">
        <p14:creationId xmlns:p14="http://schemas.microsoft.com/office/powerpoint/2010/main" val="34078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346293" y="440918"/>
            <a:ext cx="9651170" cy="597616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body" sz="quarter" idx="10"/>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grpSp>
        <p:nvGrpSpPr>
          <p:cNvPr id="1196" name="Group 1195"/>
          <p:cNvGrpSpPr/>
          <p:nvPr/>
        </p:nvGrpSpPr>
        <p:grpSpPr>
          <a:xfrm>
            <a:off x="2555559" y="611431"/>
            <a:ext cx="9264279" cy="5521362"/>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68" b="1" cap="all" dirty="0"/>
                <a:t>Azure Resource Manager API</a:t>
              </a:r>
            </a:p>
          </p:txBody>
        </p:sp>
      </p:grpSp>
    </p:spTree>
    <p:extLst>
      <p:ext uri="{BB962C8B-B14F-4D97-AF65-F5344CB8AC3E}">
        <p14:creationId xmlns:p14="http://schemas.microsoft.com/office/powerpoint/2010/main" val="282447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Areas of Focus</a:t>
            </a:r>
            <a:endParaRPr lang="en-US" dirty="0"/>
          </a:p>
        </p:txBody>
      </p:sp>
      <p:grpSp>
        <p:nvGrpSpPr>
          <p:cNvPr id="13" name="Group 12"/>
          <p:cNvGrpSpPr/>
          <p:nvPr/>
        </p:nvGrpSpPr>
        <p:grpSpPr>
          <a:xfrm>
            <a:off x="792154" y="2233767"/>
            <a:ext cx="2890002" cy="2795589"/>
            <a:chOff x="1646237" y="2506662"/>
            <a:chExt cx="2276475" cy="2247424"/>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327723" y="4259262"/>
              <a:ext cx="96075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Deploy</a:t>
              </a:r>
            </a:p>
          </p:txBody>
        </p:sp>
      </p:grpSp>
      <p:grpSp>
        <p:nvGrpSpPr>
          <p:cNvPr id="14" name="Group 13"/>
          <p:cNvGrpSpPr/>
          <p:nvPr/>
        </p:nvGrpSpPr>
        <p:grpSpPr>
          <a:xfrm>
            <a:off x="4261130" y="2350488"/>
            <a:ext cx="3192305" cy="2617418"/>
            <a:chOff x="5075237" y="2625724"/>
            <a:chExt cx="2514600" cy="2104189"/>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51408" y="4235089"/>
              <a:ext cx="1130859"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Organize</a:t>
              </a:r>
            </a:p>
          </p:txBody>
        </p:sp>
      </p:grpSp>
      <p:grpSp>
        <p:nvGrpSpPr>
          <p:cNvPr id="15" name="Group 14"/>
          <p:cNvGrpSpPr/>
          <p:nvPr/>
        </p:nvGrpSpPr>
        <p:grpSpPr>
          <a:xfrm>
            <a:off x="7963552" y="2411185"/>
            <a:ext cx="3361593" cy="2570474"/>
            <a:chOff x="8961437" y="2687636"/>
            <a:chExt cx="2647950" cy="2066450"/>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86602" y="4259262"/>
              <a:ext cx="99762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2249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3576364"/>
          </a:xfrm>
        </p:spPr>
        <p:txBody>
          <a:bodyPr/>
          <a:lstStyle/>
          <a:p>
            <a:r>
              <a:rPr lang="en-US" dirty="0" smtClean="0"/>
              <a:t>template-driven</a:t>
            </a:r>
          </a:p>
          <a:p>
            <a:r>
              <a:rPr lang="en-US" dirty="0" smtClean="0"/>
              <a:t>declarative</a:t>
            </a:r>
            <a:endParaRPr lang="en-US" dirty="0"/>
          </a:p>
          <a:p>
            <a:r>
              <a:rPr lang="en-US" dirty="0"/>
              <a:t>idempotent</a:t>
            </a:r>
          </a:p>
          <a:p>
            <a:r>
              <a:rPr lang="en-US" dirty="0" smtClean="0"/>
              <a:t>multi-service</a:t>
            </a:r>
            <a:endParaRPr lang="en-US" dirty="0"/>
          </a:p>
          <a:p>
            <a:r>
              <a:rPr lang="en-US" dirty="0" smtClean="0"/>
              <a:t>multi-region</a:t>
            </a:r>
          </a:p>
          <a:p>
            <a:r>
              <a:rPr lang="en-US" dirty="0" smtClean="0"/>
              <a:t>extensible</a:t>
            </a:r>
            <a:endParaRPr lang="en-US" dirty="0"/>
          </a:p>
          <a:p>
            <a:endParaRPr lang="en-US" dirty="0"/>
          </a:p>
        </p:txBody>
      </p:sp>
      <p:sp>
        <p:nvSpPr>
          <p:cNvPr id="2" name="Title 1"/>
          <p:cNvSpPr>
            <a:spLocks noGrp="1"/>
          </p:cNvSpPr>
          <p:nvPr>
            <p:ph type="title"/>
          </p:nvPr>
        </p:nvSpPr>
        <p:spPr/>
        <p:txBody>
          <a:bodyPr/>
          <a:lstStyle/>
          <a:p>
            <a:r>
              <a:rPr lang="en-US" dirty="0" smtClean="0"/>
              <a:t>Deploying with Azure Resource Manager</a:t>
            </a:r>
            <a:endParaRPr lang="en-US" dirty="0"/>
          </a:p>
        </p:txBody>
      </p:sp>
    </p:spTree>
    <p:extLst>
      <p:ext uri="{BB962C8B-B14F-4D97-AF65-F5344CB8AC3E}">
        <p14:creationId xmlns:p14="http://schemas.microsoft.com/office/powerpoint/2010/main" val="336806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smtClean="0"/>
              <a:t>Resource Group</a:t>
            </a:r>
            <a:endParaRPr lang="en-US" dirty="0"/>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container for multiple resources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resources exist in one* resource group</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regions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services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 name="TextBox 3"/>
          <p:cNvSpPr txBox="1"/>
          <p:nvPr/>
        </p:nvSpPr>
        <p:spPr>
          <a:xfrm>
            <a:off x="10046286" y="6283974"/>
            <a:ext cx="208530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*and only one</a:t>
            </a:r>
          </a:p>
        </p:txBody>
      </p:sp>
    </p:spTree>
    <p:extLst>
      <p:ext uri="{BB962C8B-B14F-4D97-AF65-F5344CB8AC3E}">
        <p14:creationId xmlns:p14="http://schemas.microsoft.com/office/powerpoint/2010/main" val="102128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a:t>
            </a:r>
            <a:r>
              <a:rPr lang="en-US" dirty="0" smtClean="0"/>
              <a:t>mperative </a:t>
            </a:r>
            <a:r>
              <a:rPr lang="en-US" dirty="0"/>
              <a:t/>
            </a:r>
            <a:br>
              <a:rPr lang="en-US" dirty="0"/>
            </a:br>
            <a:r>
              <a:rPr lang="en-US" dirty="0" smtClean="0"/>
              <a:t>or</a:t>
            </a:r>
            <a:br>
              <a:rPr lang="en-US" dirty="0" smtClean="0"/>
            </a:br>
            <a:r>
              <a:rPr lang="en-US" dirty="0" smtClean="0"/>
              <a:t>declarative</a:t>
            </a:r>
            <a:endParaRPr lang="en-US" dirty="0"/>
          </a:p>
        </p:txBody>
      </p:sp>
      <p:sp>
        <p:nvSpPr>
          <p:cNvPr id="3" name="Subtitle 2"/>
          <p:cNvSpPr>
            <a:spLocks noGrp="1"/>
          </p:cNvSpPr>
          <p:nvPr>
            <p:ph type="subTitle" idx="1"/>
          </p:nvPr>
        </p:nvSpPr>
        <p:spPr>
          <a:xfrm>
            <a:off x="642749" y="4923041"/>
            <a:ext cx="11549251" cy="1297275"/>
          </a:xfrm>
        </p:spPr>
        <p:txBody>
          <a:bodyPr>
            <a:normAutofit fontScale="62500" lnSpcReduction="20000"/>
          </a:bodyPr>
          <a:lstStyle/>
          <a:p>
            <a:r>
              <a:rPr lang="en-US" sz="16273" dirty="0"/>
              <a:t>You decide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97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1" y="504351"/>
            <a:ext cx="5959006" cy="2387261"/>
          </a:xfrm>
        </p:spPr>
        <p:txBody>
          <a:bodyPr/>
          <a:lstStyle/>
          <a:p>
            <a:r>
              <a:rPr lang="en-US" sz="8627" dirty="0"/>
              <a:t>Deployment</a:t>
            </a:r>
          </a:p>
        </p:txBody>
      </p:sp>
      <p:sp>
        <p:nvSpPr>
          <p:cNvPr id="3" name="Subtitle 2"/>
          <p:cNvSpPr>
            <a:spLocks noGrp="1"/>
          </p:cNvSpPr>
          <p:nvPr>
            <p:ph type="subTitle" idx="1"/>
          </p:nvPr>
        </p:nvSpPr>
        <p:spPr>
          <a:xfrm>
            <a:off x="5797192" y="3072458"/>
            <a:ext cx="5078461" cy="3338430"/>
          </a:xfrm>
        </p:spPr>
        <p:txBody>
          <a:bodyPr>
            <a:normAutofit/>
          </a:bodyPr>
          <a:lstStyle/>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tracks template execution</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created within a resource group</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allows nested deployments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nvGrpSpPr>
          <p:cNvPr id="4" name="Group 3"/>
          <p:cNvGrpSpPr/>
          <p:nvPr/>
        </p:nvGrpSpPr>
        <p:grpSpPr>
          <a:xfrm>
            <a:off x="1202430" y="1786172"/>
            <a:ext cx="1307914" cy="1155536"/>
            <a:chOff x="1226541" y="1821491"/>
            <a:chExt cx="1334140" cy="1178707"/>
          </a:xfrm>
        </p:grpSpPr>
        <p:sp>
          <p:nvSpPr>
            <p:cNvPr id="12" name="Freeform 10"/>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88451" y="1997973"/>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87600" y="2441607"/>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903325" y="2143692"/>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32935" y="1847397"/>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409499" y="2422178"/>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90454" y="2082167"/>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91607" y="1942924"/>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100855" y="2295888"/>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45037" y="2613232"/>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70641" y="2219790"/>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 name="Group 4"/>
          <p:cNvGrpSpPr/>
          <p:nvPr/>
        </p:nvGrpSpPr>
        <p:grpSpPr>
          <a:xfrm>
            <a:off x="3854764" y="1794107"/>
            <a:ext cx="863476" cy="1142839"/>
            <a:chOff x="3932059" y="1829586"/>
            <a:chExt cx="880791" cy="1165755"/>
          </a:xfrm>
        </p:grpSpPr>
        <p:sp>
          <p:nvSpPr>
            <p:cNvPr id="24" name="Freeform 22"/>
            <p:cNvSpPr>
              <a:spLocks/>
            </p:cNvSpPr>
            <p:nvPr/>
          </p:nvSpPr>
          <p:spPr bwMode="auto">
            <a:xfrm>
              <a:off x="3932059" y="1988259"/>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367597" y="1988259"/>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932059" y="1829586"/>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4021110" y="1871683"/>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4021110" y="1871683"/>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4051873" y="2344461"/>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132828" y="2409225"/>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503602" y="2402749"/>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501983" y="2550087"/>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8"/>
          <p:cNvGrpSpPr/>
          <p:nvPr/>
        </p:nvGrpSpPr>
        <p:grpSpPr>
          <a:xfrm>
            <a:off x="3705561" y="3616298"/>
            <a:ext cx="1163471" cy="1072998"/>
            <a:chOff x="3779864" y="3688316"/>
            <a:chExt cx="1186801" cy="1094514"/>
          </a:xfrm>
        </p:grpSpPr>
        <p:sp>
          <p:nvSpPr>
            <p:cNvPr id="33" name="Freeform 31"/>
            <p:cNvSpPr>
              <a:spLocks/>
            </p:cNvSpPr>
            <p:nvPr/>
          </p:nvSpPr>
          <p:spPr bwMode="auto">
            <a:xfrm>
              <a:off x="3983870" y="4556156"/>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79864" y="3688316"/>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79864" y="3688316"/>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868914" y="3778986"/>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83870" y="4711589"/>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351406" y="3720699"/>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157114" y="3858322"/>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127970" y="4028328"/>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95122" y="4029947"/>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8" name="Group 107"/>
          <p:cNvGrpSpPr/>
          <p:nvPr/>
        </p:nvGrpSpPr>
        <p:grpSpPr>
          <a:xfrm>
            <a:off x="1299254" y="3678202"/>
            <a:ext cx="1114266" cy="950778"/>
            <a:chOff x="1325306" y="3751461"/>
            <a:chExt cx="1136609" cy="969843"/>
          </a:xfrm>
        </p:grpSpPr>
        <p:sp>
          <p:nvSpPr>
            <p:cNvPr id="44" name="Freeform 42"/>
            <p:cNvSpPr>
              <a:spLocks/>
            </p:cNvSpPr>
            <p:nvPr/>
          </p:nvSpPr>
          <p:spPr bwMode="auto">
            <a:xfrm>
              <a:off x="1325306" y="3924705"/>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325306" y="3751461"/>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6046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6046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6046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60460"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91304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91304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91304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91304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91304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40949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40949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409499" y="4510821"/>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6046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91304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6723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6723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6723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6723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60926" y="3751461"/>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626459" y="3751461"/>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64164" y="4721304"/>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325306" y="3924705"/>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325306" y="3751461"/>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409499" y="4340815"/>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159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922761" cy="4887966"/>
          </a:xfrm>
        </p:spPr>
        <p:txBody>
          <a:bodyPr/>
          <a:lstStyle/>
          <a:p>
            <a:pPr marL="0" indent="0">
              <a:buNone/>
            </a:pPr>
            <a:r>
              <a:rPr lang="en-US" dirty="0" smtClean="0"/>
              <a:t>base64encode(‘</a:t>
            </a:r>
            <a:r>
              <a:rPr lang="en-US" dirty="0" err="1" smtClean="0"/>
              <a:t>stringtoencode</a:t>
            </a:r>
            <a:r>
              <a:rPr lang="en-US" dirty="0" smtClean="0"/>
              <a:t>’)</a:t>
            </a:r>
          </a:p>
          <a:p>
            <a:pPr marL="0" indent="0">
              <a:buNone/>
            </a:pPr>
            <a:r>
              <a:rPr lang="en-US" dirty="0" err="1" smtClean="0"/>
              <a:t>concat</a:t>
            </a:r>
            <a:r>
              <a:rPr lang="en-US" dirty="0" smtClean="0"/>
              <a:t>(‘</a:t>
            </a:r>
            <a:r>
              <a:rPr lang="en-US" dirty="0" err="1" smtClean="0"/>
              <a:t>string’,’to’,’encode</a:t>
            </a:r>
            <a:r>
              <a:rPr lang="en-US" dirty="0" smtClean="0"/>
              <a:t>’)</a:t>
            </a:r>
          </a:p>
          <a:p>
            <a:pPr marL="0" indent="0">
              <a:buNone/>
            </a:pPr>
            <a:r>
              <a:rPr lang="en-US" dirty="0" err="1" smtClean="0"/>
              <a:t>copyIndex</a:t>
            </a:r>
            <a:r>
              <a:rPr lang="en-US" dirty="0" smtClean="0"/>
              <a:t>(offset)</a:t>
            </a:r>
          </a:p>
          <a:p>
            <a:pPr marL="0" indent="0">
              <a:buNone/>
            </a:pPr>
            <a:r>
              <a:rPr lang="en-US" dirty="0" err="1"/>
              <a:t>listKeys</a:t>
            </a:r>
            <a:r>
              <a:rPr lang="en-US" dirty="0"/>
              <a:t>(</a:t>
            </a:r>
            <a:r>
              <a:rPr lang="en-US" dirty="0" err="1"/>
              <a:t>storageAccountResourceId</a:t>
            </a:r>
            <a:r>
              <a:rPr lang="en-US" dirty="0"/>
              <a:t>, </a:t>
            </a:r>
            <a:r>
              <a:rPr lang="en-US" dirty="0" err="1"/>
              <a:t>apiVersion</a:t>
            </a:r>
            <a:r>
              <a:rPr lang="en-US" dirty="0" smtClean="0"/>
              <a:t>)</a:t>
            </a:r>
          </a:p>
          <a:p>
            <a:pPr marL="0" indent="0">
              <a:buNone/>
            </a:pPr>
            <a:r>
              <a:rPr lang="en-US" dirty="0" err="1" smtClean="0"/>
              <a:t>padLeft</a:t>
            </a:r>
            <a:r>
              <a:rPr lang="en-US" dirty="0" smtClean="0"/>
              <a:t>(</a:t>
            </a:r>
            <a:r>
              <a:rPr lang="en-US" dirty="0" err="1" smtClean="0"/>
              <a:t>stringToPad,targetLength,paddingCharacter</a:t>
            </a:r>
            <a:r>
              <a:rPr lang="en-US" dirty="0" smtClean="0"/>
              <a:t>)</a:t>
            </a:r>
            <a:endParaRPr lang="en-US" dirty="0"/>
          </a:p>
          <a:p>
            <a:pPr marL="0" indent="0">
              <a:buNone/>
            </a:pPr>
            <a:r>
              <a:rPr lang="en-US" dirty="0" smtClean="0"/>
              <a:t>parameters</a:t>
            </a:r>
            <a:r>
              <a:rPr lang="en-US" dirty="0"/>
              <a:t>(‘</a:t>
            </a:r>
            <a:r>
              <a:rPr lang="en-US" dirty="0" err="1"/>
              <a:t>parameterName</a:t>
            </a:r>
            <a:r>
              <a:rPr lang="en-US" dirty="0" smtClean="0"/>
              <a:t>’)</a:t>
            </a:r>
          </a:p>
          <a:p>
            <a:pPr marL="0" indent="0">
              <a:buNone/>
            </a:pPr>
            <a:r>
              <a:rPr lang="en-US" dirty="0"/>
              <a:t>providers(namespace, </a:t>
            </a:r>
            <a:r>
              <a:rPr lang="en-US" dirty="0" err="1"/>
              <a:t>resourceType</a:t>
            </a:r>
            <a:r>
              <a:rPr lang="en-US" dirty="0"/>
              <a:t>)</a:t>
            </a:r>
          </a:p>
          <a:p>
            <a:pPr marL="0" indent="0">
              <a:buNone/>
            </a:pPr>
            <a:r>
              <a:rPr lang="en-US" dirty="0" smtClean="0"/>
              <a:t>reference(</a:t>
            </a:r>
            <a:r>
              <a:rPr lang="en-US" dirty="0" err="1" smtClean="0"/>
              <a:t>resourceId,apiVersion</a:t>
            </a:r>
            <a:r>
              <a:rPr lang="en-US" dirty="0"/>
              <a:t>)</a:t>
            </a:r>
          </a:p>
          <a:p>
            <a:pPr marL="0" indent="0">
              <a:buNone/>
            </a:pPr>
            <a:r>
              <a:rPr lang="en-US" dirty="0" err="1" smtClean="0"/>
              <a:t>resourceGroup</a:t>
            </a:r>
            <a:r>
              <a:rPr lang="en-US" dirty="0" smtClean="0"/>
              <a:t>()</a:t>
            </a:r>
          </a:p>
          <a:p>
            <a:pPr marL="0" indent="0">
              <a:buNone/>
            </a:pPr>
            <a:r>
              <a:rPr lang="en-US" dirty="0" err="1"/>
              <a:t>resourceId</a:t>
            </a:r>
            <a:r>
              <a:rPr lang="en-US" dirty="0"/>
              <a:t>(‘namespace/</a:t>
            </a:r>
            <a:r>
              <a:rPr lang="en-US" dirty="0" err="1"/>
              <a:t>resourceType</a:t>
            </a:r>
            <a:r>
              <a:rPr lang="en-US" dirty="0"/>
              <a:t>', ‘</a:t>
            </a:r>
            <a:r>
              <a:rPr lang="en-US" dirty="0" err="1"/>
              <a:t>resourceName</a:t>
            </a:r>
            <a:r>
              <a:rPr lang="en-US" dirty="0"/>
              <a:t>’)</a:t>
            </a:r>
          </a:p>
          <a:p>
            <a:pPr marL="0" indent="0">
              <a:buNone/>
            </a:pPr>
            <a:r>
              <a:rPr lang="en-US" dirty="0" smtClean="0"/>
              <a:t>subscription()</a:t>
            </a:r>
          </a:p>
          <a:p>
            <a:pPr marL="0" indent="0">
              <a:buNone/>
            </a:pPr>
            <a:r>
              <a:rPr lang="en-US" dirty="0" smtClean="0"/>
              <a:t>variables(‘variables’)</a:t>
            </a:r>
          </a:p>
        </p:txBody>
      </p:sp>
      <p:sp>
        <p:nvSpPr>
          <p:cNvPr id="3" name="Title 2"/>
          <p:cNvSpPr>
            <a:spLocks noGrp="1"/>
          </p:cNvSpPr>
          <p:nvPr>
            <p:ph type="title"/>
          </p:nvPr>
        </p:nvSpPr>
        <p:spPr/>
        <p:txBody>
          <a:bodyPr/>
          <a:lstStyle/>
          <a:p>
            <a:r>
              <a:rPr lang="en-US" dirty="0" smtClean="0"/>
              <a:t>@ a glance - template language expressions*</a:t>
            </a:r>
            <a:endParaRPr lang="en-US" dirty="0"/>
          </a:p>
        </p:txBody>
      </p:sp>
      <p:sp>
        <p:nvSpPr>
          <p:cNvPr id="7" name="TextBox 6"/>
          <p:cNvSpPr txBox="1"/>
          <p:nvPr/>
        </p:nvSpPr>
        <p:spPr>
          <a:xfrm>
            <a:off x="269239" y="6283974"/>
            <a:ext cx="12475244"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*Looking for examples?  See these in action @ https://github.com/rjmax/ArmExamples </a:t>
            </a:r>
          </a:p>
        </p:txBody>
      </p:sp>
    </p:spTree>
    <p:extLst>
      <p:ext uri="{BB962C8B-B14F-4D97-AF65-F5344CB8AC3E}">
        <p14:creationId xmlns:p14="http://schemas.microsoft.com/office/powerpoint/2010/main" val="4244346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yanJonesAzur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yanJonesAzure" id="{3C8022B3-5249-4F10-9E80-D6AB7639DCD0}" vid="{251C75BE-5E20-4464-9CB8-F4C75467DDB2}"/>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RyanJonesAzure</Template>
  <TotalTime>90</TotalTime>
  <Words>1045</Words>
  <Application>Microsoft Office PowerPoint</Application>
  <PresentationFormat>Widescreen</PresentationFormat>
  <Paragraphs>160</Paragraphs>
  <Slides>22</Slides>
  <Notes>7</Notes>
  <HiddenSlides>0</HiddenSlides>
  <MMClips>0</MMClips>
  <ScaleCrop>false</ScaleCrop>
  <HeadingPairs>
    <vt:vector size="6" baseType="variant">
      <vt:variant>
        <vt:lpstr>Benyttede skrifttyper</vt:lpstr>
      </vt:variant>
      <vt:variant>
        <vt:i4>9</vt:i4>
      </vt:variant>
      <vt:variant>
        <vt:lpstr>Tema</vt:lpstr>
      </vt:variant>
      <vt:variant>
        <vt:i4>2</vt:i4>
      </vt:variant>
      <vt:variant>
        <vt:lpstr>Slidetitler</vt:lpstr>
      </vt:variant>
      <vt:variant>
        <vt:i4>22</vt:i4>
      </vt:variant>
    </vt:vector>
  </HeadingPairs>
  <TitlesOfParts>
    <vt:vector size="33" baseType="lpstr">
      <vt:lpstr>Arial</vt:lpstr>
      <vt:lpstr>Avenir LT Pro 45 Book</vt:lpstr>
      <vt:lpstr>Calibri</vt:lpstr>
      <vt:lpstr>Consolas</vt:lpstr>
      <vt:lpstr>ＭＳ Ｐゴシック</vt:lpstr>
      <vt:lpstr>Segoe UI</vt:lpstr>
      <vt:lpstr>Segoe UI Light</vt:lpstr>
      <vt:lpstr>Segoe UI Semibold</vt:lpstr>
      <vt:lpstr>Wingdings</vt:lpstr>
      <vt:lpstr>RyanJonesAzure</vt:lpstr>
      <vt:lpstr>1_5-30629_Build_Template_WHITE</vt:lpstr>
      <vt:lpstr>http://bit.ly/1NWXxzU</vt:lpstr>
      <vt:lpstr>Azure Resource Manager</vt:lpstr>
      <vt:lpstr>PowerPoint-præsentation</vt:lpstr>
      <vt:lpstr>Areas of Focus</vt:lpstr>
      <vt:lpstr>Deploying with Azure Resource Manager</vt:lpstr>
      <vt:lpstr>Resource Group</vt:lpstr>
      <vt:lpstr>imperative  or declarative</vt:lpstr>
      <vt:lpstr>Deployment</vt:lpstr>
      <vt:lpstr>@ a glance - template language expressions*</vt:lpstr>
      <vt:lpstr>Advanced Template Scenarios</vt:lpstr>
      <vt:lpstr>Organizing with Azure Resource Manager</vt:lpstr>
      <vt:lpstr>Resource Tags</vt:lpstr>
      <vt:lpstr>Tagging Tips</vt:lpstr>
      <vt:lpstr>Control with Azure Resource Manager</vt:lpstr>
      <vt:lpstr>Role Based Access Control</vt:lpstr>
      <vt:lpstr>Two Key Concepts</vt:lpstr>
      <vt:lpstr>Role Based Access Control</vt:lpstr>
      <vt:lpstr>Granular Scopes</vt:lpstr>
      <vt:lpstr>Audit Logs</vt:lpstr>
      <vt:lpstr>Resource Locks</vt:lpstr>
      <vt:lpstr>Key Concepts</vt:lpstr>
      <vt:lpstr>http://bit.ly/1NWXxzU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creator>Simon J. K. Pedersen (Delegate)</dc:creator>
  <cp:lastModifiedBy>Simon J. K. Pedersen (Delegate)</cp:lastModifiedBy>
  <cp:revision>4</cp:revision>
  <dcterms:created xsi:type="dcterms:W3CDTF">2015-08-23T19:32:02Z</dcterms:created>
  <dcterms:modified xsi:type="dcterms:W3CDTF">2015-09-02T06:45:11Z</dcterms:modified>
</cp:coreProperties>
</file>