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0"/>
  </p:notesMasterIdLst>
  <p:sldIdLst>
    <p:sldId id="256" r:id="rId2"/>
    <p:sldId id="275" r:id="rId3"/>
    <p:sldId id="274" r:id="rId4"/>
    <p:sldId id="257" r:id="rId5"/>
    <p:sldId id="259" r:id="rId6"/>
    <p:sldId id="263" r:id="rId7"/>
    <p:sldId id="264" r:id="rId8"/>
    <p:sldId id="266"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Poppins"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1" d="100"/>
          <a:sy n="121" d="100"/>
        </p:scale>
        <p:origin x="14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904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196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24084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6067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16896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6702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8458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7282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32297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52023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A_Introduction_Slide_1">
  <p:cSld name="SA_Introduction_Slid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2175" y="920625"/>
            <a:ext cx="7679700" cy="726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body" idx="1"/>
          </p:nvPr>
        </p:nvSpPr>
        <p:spPr>
          <a:xfrm>
            <a:off x="632175" y="1717350"/>
            <a:ext cx="5520900" cy="26523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sz="13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76686149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3">
  <p:cSld name="SA_Title_Body_3">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4"/>
          <p:cNvSpPr txBox="1">
            <a:spLocks noGrp="1"/>
          </p:cNvSpPr>
          <p:nvPr>
            <p:ph type="subTitle" idx="1"/>
          </p:nvPr>
        </p:nvSpPr>
        <p:spPr>
          <a:xfrm>
            <a:off x="383075" y="1908900"/>
            <a:ext cx="2469000" cy="407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
        <p:nvSpPr>
          <p:cNvPr id="59" name="Google Shape;59;p14"/>
          <p:cNvSpPr txBox="1">
            <a:spLocks noGrp="1"/>
          </p:cNvSpPr>
          <p:nvPr>
            <p:ph type="subTitle" idx="2"/>
          </p:nvPr>
        </p:nvSpPr>
        <p:spPr>
          <a:xfrm>
            <a:off x="3284763" y="1908900"/>
            <a:ext cx="2469000" cy="3951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
        <p:nvSpPr>
          <p:cNvPr id="61" name="Google Shape;61;p14"/>
          <p:cNvSpPr txBox="1">
            <a:spLocks noGrp="1"/>
          </p:cNvSpPr>
          <p:nvPr>
            <p:ph type="title"/>
          </p:nvPr>
        </p:nvSpPr>
        <p:spPr>
          <a:xfrm>
            <a:off x="383075" y="1011550"/>
            <a:ext cx="7753500" cy="636000"/>
          </a:xfrm>
          <a:prstGeom prst="rect">
            <a:avLst/>
          </a:prstGeom>
          <a:noFill/>
          <a:ln>
            <a:noFill/>
          </a:ln>
        </p:spPr>
        <p:txBody>
          <a:bodyPr spcFirstLastPara="1" wrap="square" lIns="91425" tIns="91425" rIns="91425" bIns="91425" anchor="ctr" anchorCtr="0">
            <a:sp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62" name="Google Shape;62;p14"/>
          <p:cNvSpPr txBox="1">
            <a:spLocks noGrp="1"/>
          </p:cNvSpPr>
          <p:nvPr>
            <p:ph type="subTitle" idx="3"/>
          </p:nvPr>
        </p:nvSpPr>
        <p:spPr>
          <a:xfrm>
            <a:off x="6186450" y="1908900"/>
            <a:ext cx="2469000" cy="3951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02064564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2">
  <p:cSld name="SA_Title_Body_2">
    <p:spTree>
      <p:nvGrpSpPr>
        <p:cNvPr id="1" name="Shape 64"/>
        <p:cNvGrpSpPr/>
        <p:nvPr/>
      </p:nvGrpSpPr>
      <p:grpSpPr>
        <a:xfrm>
          <a:off x="0" y="0"/>
          <a:ext cx="0" cy="0"/>
          <a:chOff x="0" y="0"/>
          <a:chExt cx="0" cy="0"/>
        </a:xfrm>
      </p:grpSpPr>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a:spLocks noGrp="1"/>
          </p:cNvSpPr>
          <p:nvPr>
            <p:ph type="pic" idx="2"/>
          </p:nvPr>
        </p:nvSpPr>
        <p:spPr>
          <a:xfrm>
            <a:off x="642700" y="632300"/>
            <a:ext cx="2615100" cy="3918900"/>
          </a:xfrm>
          <a:prstGeom prst="roundRect">
            <a:avLst>
              <a:gd name="adj" fmla="val 16667"/>
            </a:avLst>
          </a:prstGeom>
          <a:noFill/>
          <a:ln>
            <a:noFill/>
          </a:ln>
        </p:spPr>
      </p:sp>
      <p:sp>
        <p:nvSpPr>
          <p:cNvPr id="70" name="Google Shape;70;p15"/>
          <p:cNvSpPr txBox="1">
            <a:spLocks noGrp="1"/>
          </p:cNvSpPr>
          <p:nvPr>
            <p:ph type="title"/>
          </p:nvPr>
        </p:nvSpPr>
        <p:spPr>
          <a:xfrm>
            <a:off x="4722075" y="997400"/>
            <a:ext cx="3589800" cy="650100"/>
          </a:xfrm>
          <a:prstGeom prst="rect">
            <a:avLst/>
          </a:prstGeom>
          <a:noFill/>
          <a:ln>
            <a:noFill/>
          </a:ln>
        </p:spPr>
        <p:txBody>
          <a:bodyPr spcFirstLastPara="1" wrap="square" lIns="91425" tIns="91425" rIns="91425" bIns="91425" anchor="ctr" anchorCtr="0">
            <a:sp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72" name="Google Shape;72;p15"/>
          <p:cNvSpPr txBox="1">
            <a:spLocks noGrp="1"/>
          </p:cNvSpPr>
          <p:nvPr>
            <p:ph type="subTitle" idx="1"/>
          </p:nvPr>
        </p:nvSpPr>
        <p:spPr>
          <a:xfrm>
            <a:off x="4722075" y="1959150"/>
            <a:ext cx="3589800" cy="2742300"/>
          </a:xfrm>
          <a:prstGeom prst="rect">
            <a:avLst/>
          </a:prstGeom>
          <a:noFill/>
          <a:ln>
            <a:noFill/>
          </a:ln>
        </p:spPr>
        <p:txBody>
          <a:bodyPr spcFirstLastPara="1" wrap="square" lIns="91425" tIns="91425" rIns="91425" bIns="91425" anchor="t" anchorCtr="0">
            <a:normAutofit/>
          </a:bodyPr>
          <a:lstStyle>
            <a:lvl1pPr lvl="0" algn="l" rtl="0">
              <a:lnSpc>
                <a:spcPct val="115000"/>
              </a:lnSpc>
              <a:spcBef>
                <a:spcPts val="0"/>
              </a:spcBef>
              <a:spcAft>
                <a:spcPts val="0"/>
              </a:spcAft>
              <a:buSzPts val="1300"/>
              <a:buNone/>
              <a:defRPr/>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9507127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222405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87"/>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17"/>
          <p:cNvSpPr txBox="1">
            <a:spLocks noGrp="1"/>
          </p:cNvSpPr>
          <p:nvPr>
            <p:ph type="title"/>
          </p:nvPr>
        </p:nvSpPr>
        <p:spPr>
          <a:xfrm>
            <a:off x="530400" y="2208300"/>
            <a:ext cx="8083200" cy="726900"/>
          </a:xfrm>
          <a:prstGeom prst="rect">
            <a:avLst/>
          </a:prstGeom>
          <a:noFill/>
          <a:ln>
            <a:noFill/>
          </a:ln>
        </p:spPr>
        <p:txBody>
          <a:bodyPr spcFirstLastPara="1" wrap="square" lIns="91425" tIns="91425" rIns="91425" bIns="91425" anchor="ctr" anchorCtr="0">
            <a:sp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atin typeface="Poppins"/>
                <a:ea typeface="Poppins"/>
                <a:cs typeface="Poppins"/>
                <a:sym typeface="Poppins"/>
              </a:defRPr>
            </a:lvl2pPr>
            <a:lvl3pPr lvl="2" algn="ctr" rtl="0">
              <a:lnSpc>
                <a:spcPct val="100000"/>
              </a:lnSpc>
              <a:spcBef>
                <a:spcPts val="0"/>
              </a:spcBef>
              <a:spcAft>
                <a:spcPts val="0"/>
              </a:spcAft>
              <a:buSzPts val="2800"/>
              <a:buNone/>
              <a:defRPr>
                <a:latin typeface="Poppins"/>
                <a:ea typeface="Poppins"/>
                <a:cs typeface="Poppins"/>
                <a:sym typeface="Poppins"/>
              </a:defRPr>
            </a:lvl3pPr>
            <a:lvl4pPr lvl="3" algn="ctr" rtl="0">
              <a:lnSpc>
                <a:spcPct val="100000"/>
              </a:lnSpc>
              <a:spcBef>
                <a:spcPts val="0"/>
              </a:spcBef>
              <a:spcAft>
                <a:spcPts val="0"/>
              </a:spcAft>
              <a:buSzPts val="2800"/>
              <a:buNone/>
              <a:defRPr>
                <a:latin typeface="Poppins"/>
                <a:ea typeface="Poppins"/>
                <a:cs typeface="Poppins"/>
                <a:sym typeface="Poppins"/>
              </a:defRPr>
            </a:lvl4pPr>
            <a:lvl5pPr lvl="4" algn="ctr" rtl="0">
              <a:lnSpc>
                <a:spcPct val="100000"/>
              </a:lnSpc>
              <a:spcBef>
                <a:spcPts val="0"/>
              </a:spcBef>
              <a:spcAft>
                <a:spcPts val="0"/>
              </a:spcAft>
              <a:buSzPts val="2800"/>
              <a:buNone/>
              <a:defRPr>
                <a:latin typeface="Poppins"/>
                <a:ea typeface="Poppins"/>
                <a:cs typeface="Poppins"/>
                <a:sym typeface="Poppins"/>
              </a:defRPr>
            </a:lvl5pPr>
            <a:lvl6pPr lvl="5" algn="ctr" rtl="0">
              <a:lnSpc>
                <a:spcPct val="100000"/>
              </a:lnSpc>
              <a:spcBef>
                <a:spcPts val="0"/>
              </a:spcBef>
              <a:spcAft>
                <a:spcPts val="0"/>
              </a:spcAft>
              <a:buSzPts val="2800"/>
              <a:buNone/>
              <a:defRPr>
                <a:latin typeface="Poppins"/>
                <a:ea typeface="Poppins"/>
                <a:cs typeface="Poppins"/>
                <a:sym typeface="Poppins"/>
              </a:defRPr>
            </a:lvl6pPr>
            <a:lvl7pPr lvl="6" algn="ctr" rtl="0">
              <a:lnSpc>
                <a:spcPct val="100000"/>
              </a:lnSpc>
              <a:spcBef>
                <a:spcPts val="0"/>
              </a:spcBef>
              <a:spcAft>
                <a:spcPts val="0"/>
              </a:spcAft>
              <a:buSzPts val="2800"/>
              <a:buNone/>
              <a:defRPr>
                <a:latin typeface="Poppins"/>
                <a:ea typeface="Poppins"/>
                <a:cs typeface="Poppins"/>
                <a:sym typeface="Poppins"/>
              </a:defRPr>
            </a:lvl7pPr>
            <a:lvl8pPr lvl="7" algn="ctr" rtl="0">
              <a:lnSpc>
                <a:spcPct val="100000"/>
              </a:lnSpc>
              <a:spcBef>
                <a:spcPts val="0"/>
              </a:spcBef>
              <a:spcAft>
                <a:spcPts val="0"/>
              </a:spcAft>
              <a:buSzPts val="2800"/>
              <a:buNone/>
              <a:defRPr>
                <a:latin typeface="Poppins"/>
                <a:ea typeface="Poppins"/>
                <a:cs typeface="Poppins"/>
                <a:sym typeface="Poppins"/>
              </a:defRPr>
            </a:lvl8pPr>
            <a:lvl9pPr lvl="8" algn="ctr" rtl="0">
              <a:lnSpc>
                <a:spcPct val="100000"/>
              </a:lnSpc>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23454497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5502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0926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34757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89839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27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8220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11/22/2023</a:t>
            </a:fld>
            <a:endParaRPr lang="en-US" dirty="0"/>
          </a:p>
        </p:txBody>
      </p:sp>
    </p:spTree>
    <p:extLst>
      <p:ext uri="{BB962C8B-B14F-4D97-AF65-F5344CB8AC3E}">
        <p14:creationId xmlns:p14="http://schemas.microsoft.com/office/powerpoint/2010/main" val="910091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11/22/2023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4184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962912" y="1685850"/>
            <a:ext cx="4843867" cy="13918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3000" dirty="0">
                <a:solidFill>
                  <a:schemeClr val="tx1"/>
                </a:solidFill>
              </a:rPr>
              <a:t>AGRIWEATHER WIZARD-</a:t>
            </a:r>
            <a:br>
              <a:rPr lang="en" sz="3000" dirty="0">
                <a:solidFill>
                  <a:schemeClr val="tx1"/>
                </a:solidFill>
              </a:rPr>
            </a:br>
            <a:r>
              <a:rPr lang="en" sz="1800" dirty="0">
                <a:solidFill>
                  <a:schemeClr val="tx1"/>
                </a:solidFill>
              </a:rPr>
              <a:t>Sattellite Imagery Based Crop Yield Forecast</a:t>
            </a:r>
            <a:endParaRPr sz="1800" dirty="0">
              <a:solidFill>
                <a:schemeClr val="tx1"/>
              </a:solidFill>
            </a:endParaRPr>
          </a:p>
        </p:txBody>
      </p:sp>
      <p:sp>
        <p:nvSpPr>
          <p:cNvPr id="96" name="Google Shape;96;p18"/>
          <p:cNvSpPr txBox="1">
            <a:spLocks noGrp="1"/>
          </p:cNvSpPr>
          <p:nvPr>
            <p:ph type="body" idx="1"/>
          </p:nvPr>
        </p:nvSpPr>
        <p:spPr>
          <a:xfrm>
            <a:off x="727200" y="3568350"/>
            <a:ext cx="5520900" cy="108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dirty="0"/>
              <a:t>B304 - Team Members:</a:t>
            </a:r>
            <a:endParaRPr dirty="0"/>
          </a:p>
          <a:p>
            <a:pPr marL="0" lvl="0" indent="0" algn="l" rtl="0">
              <a:lnSpc>
                <a:spcPct val="115000"/>
              </a:lnSpc>
              <a:spcBef>
                <a:spcPts val="1200"/>
              </a:spcBef>
              <a:spcAft>
                <a:spcPts val="1200"/>
              </a:spcAft>
              <a:buSzPts val="1300"/>
              <a:buNone/>
            </a:pPr>
            <a:r>
              <a:rPr lang="en" dirty="0"/>
              <a:t>Modhurai Mitra: RA2011003011016</a:t>
            </a:r>
            <a:br>
              <a:rPr lang="en" dirty="0"/>
            </a:br>
            <a:r>
              <a:rPr lang="en" dirty="0"/>
              <a:t>Kushagra Agarwal: RA2011003011024</a:t>
            </a:r>
            <a:endParaRPr dirty="0"/>
          </a:p>
        </p:txBody>
      </p:sp>
      <p:pic>
        <p:nvPicPr>
          <p:cNvPr id="97" name="Google Shape;97;p18"/>
          <p:cNvPicPr preferRelativeResize="0"/>
          <p:nvPr/>
        </p:nvPicPr>
        <p:blipFill>
          <a:blip r:embed="rId3">
            <a:alphaModFix/>
          </a:blip>
          <a:stretch>
            <a:fillRect/>
          </a:stretch>
        </p:blipFill>
        <p:spPr>
          <a:xfrm>
            <a:off x="6746628" y="179143"/>
            <a:ext cx="2089051" cy="1160600"/>
          </a:xfrm>
          <a:prstGeom prst="rect">
            <a:avLst/>
          </a:prstGeom>
          <a:noFill/>
          <a:ln>
            <a:noFill/>
          </a:ln>
        </p:spPr>
      </p:pic>
      <p:sp>
        <p:nvSpPr>
          <p:cNvPr id="2" name="Rectangle 1"/>
          <p:cNvSpPr/>
          <p:nvPr/>
        </p:nvSpPr>
        <p:spPr>
          <a:xfrm>
            <a:off x="4572000" y="3622387"/>
            <a:ext cx="3063730" cy="974626"/>
          </a:xfrm>
          <a:prstGeom prst="rect">
            <a:avLst/>
          </a:prstGeom>
        </p:spPr>
        <p:txBody>
          <a:bodyPr wrap="square">
            <a:spAutoFit/>
          </a:bodyPr>
          <a:lstStyle/>
          <a:p>
            <a:pPr marL="0" indent="0" defTabSz="685800">
              <a:spcBef>
                <a:spcPts val="444"/>
              </a:spcBef>
              <a:buSzPct val="100000"/>
            </a:pPr>
            <a:r>
              <a:rPr lang="en-US" dirty="0">
                <a:latin typeface="Times New Roman" panose="02020603050405020304" pitchFamily="18" charset="0"/>
                <a:cs typeface="Times New Roman" panose="02020603050405020304" pitchFamily="18" charset="0"/>
              </a:rPr>
              <a:t>Guide name: Dr Niranjana G</a:t>
            </a:r>
          </a:p>
          <a:p>
            <a:pPr marL="0" indent="0" defTabSz="685800">
              <a:spcBef>
                <a:spcPts val="444"/>
              </a:spcBef>
              <a:buSzPct val="100000"/>
            </a:pPr>
            <a:r>
              <a:rPr lang="en-US" dirty="0">
                <a:latin typeface="Times New Roman" panose="02020603050405020304" pitchFamily="18" charset="0"/>
                <a:cs typeface="Times New Roman" panose="02020603050405020304" pitchFamily="18" charset="0"/>
              </a:rPr>
              <a:t>Designation: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C-Tech</a:t>
            </a:r>
          </a:p>
        </p:txBody>
      </p:sp>
      <p:sp>
        <p:nvSpPr>
          <p:cNvPr id="3" name="Rectangle 2"/>
          <p:cNvSpPr/>
          <p:nvPr/>
        </p:nvSpPr>
        <p:spPr>
          <a:xfrm>
            <a:off x="2088648" y="263224"/>
            <a:ext cx="4572000" cy="738664"/>
          </a:xfrm>
          <a:prstGeom prst="rect">
            <a:avLst/>
          </a:prstGeom>
        </p:spPr>
        <p:txBody>
          <a:bodyPr>
            <a:spAutoFit/>
          </a:bodyPr>
          <a:lstStyle/>
          <a:p>
            <a:pPr algn="ctr" defTabSz="685800"/>
            <a:r>
              <a:rPr lang="en-US" sz="1400" b="1" dirty="0">
                <a:latin typeface="Times New Roman" panose="02020603050405020304" pitchFamily="18" charset="0"/>
                <a:ea typeface="Calibri"/>
                <a:cs typeface="Times New Roman" panose="02020603050405020304" pitchFamily="18" charset="0"/>
                <a:sym typeface="Calibri"/>
              </a:rPr>
              <a:t>SRM INSTITUTE OF SCIENCE AND TECHNOLOGY </a:t>
            </a:r>
            <a:endParaRPr lang="en-US" sz="1400" dirty="0">
              <a:latin typeface="Times New Roman" panose="02020603050405020304" pitchFamily="18" charset="0"/>
              <a:ea typeface="Calibri"/>
              <a:cs typeface="Times New Roman" panose="02020603050405020304" pitchFamily="18" charset="0"/>
              <a:sym typeface="Calibri"/>
            </a:endParaRPr>
          </a:p>
          <a:p>
            <a:pPr algn="ctr" defTabSz="685800"/>
            <a:r>
              <a:rPr lang="en-US" sz="1400" b="1" dirty="0">
                <a:latin typeface="Times New Roman" panose="02020603050405020304" pitchFamily="18" charset="0"/>
                <a:ea typeface="Calibri"/>
                <a:cs typeface="Times New Roman" panose="02020603050405020304" pitchFamily="18" charset="0"/>
                <a:sym typeface="Calibri"/>
              </a:rPr>
              <a:t>SCHOOL OF COMPUTING</a:t>
            </a:r>
            <a:endParaRPr lang="en-US" sz="1400" dirty="0">
              <a:latin typeface="Times New Roman" panose="02020603050405020304" pitchFamily="18" charset="0"/>
              <a:ea typeface="Calibri"/>
              <a:cs typeface="Times New Roman" panose="02020603050405020304" pitchFamily="18" charset="0"/>
              <a:sym typeface="Calibri"/>
            </a:endParaRPr>
          </a:p>
          <a:p>
            <a:pPr algn="ctr" defTabSz="685800"/>
            <a:r>
              <a:rPr lang="en-US" sz="1400" b="1" dirty="0">
                <a:latin typeface="Times New Roman" panose="02020603050405020304" pitchFamily="18" charset="0"/>
                <a:ea typeface="Calibri"/>
                <a:cs typeface="Times New Roman" panose="02020603050405020304" pitchFamily="18" charset="0"/>
                <a:sym typeface="Calibri"/>
              </a:rPr>
              <a:t>DEPARTMENT OF COMPUTING TECHNOLOGIES</a:t>
            </a:r>
            <a:endParaRPr lang="en-US" sz="14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subTitle" idx="1"/>
          </p:nvPr>
        </p:nvSpPr>
        <p:spPr>
          <a:xfrm>
            <a:off x="832419" y="1292669"/>
            <a:ext cx="6337738" cy="3157757"/>
          </a:xfrm>
          <a:prstGeom prst="rect">
            <a:avLst/>
          </a:prstGeom>
          <a:noFill/>
          <a:ln>
            <a:noFill/>
          </a:ln>
        </p:spPr>
        <p:txBody>
          <a:bodyPr spcFirstLastPara="1" wrap="square" lIns="91425" tIns="91425" rIns="91425" bIns="91425" anchor="t" anchorCtr="0">
            <a:spAutoFit/>
          </a:bodyPr>
          <a:lstStyle/>
          <a:p>
            <a:pPr algn="just"/>
            <a:r>
              <a:rPr lang="en-US" b="0" i="0" dirty="0">
                <a:effectLst/>
                <a:latin typeface="Times New Roman" panose="02020603050405020304" pitchFamily="18" charset="0"/>
                <a:cs typeface="Times New Roman" panose="02020603050405020304" pitchFamily="18" charset="0"/>
              </a:rPr>
              <a:t>      This project presents the development of an Artificial training model for precise rice crop yield estimation in India, utilizing satellite data from the European Copernicus (Sentinel-1) and NASA's Landsat programs. Focused on monitoring rice crop growth and distribution, the model exhibited promising outcomes, assessed through precision, recall, accuracy, and R2 scores. Insights into rice crop phenology contributed to informed agricultural decisions, optimized resource allocation, and effective policy formulation. Using diverse data features, including district, coordinates, season, cropping intensity, and yield, the goal was to predict productivity. Employing the Extra Trees Classifier in a supervised Artificial training approach, the project advanced understanding of rice crop phenology, emphasizing the significance of merging satellite data, weather information, and advanced analytics. The knowledge gained holds invaluable implications for policymakers, farmers, and resource managers, offering guidance for agricultural strategies and enhancing overall efficiency in rice cultivation. The successful application of Artificial training in agriculture underscores the potential of technology-driven solutions to address complex challenges.</a:t>
            </a:r>
          </a:p>
        </p:txBody>
      </p:sp>
      <p:sp>
        <p:nvSpPr>
          <p:cNvPr id="103" name="Google Shape;103;p19"/>
          <p:cNvSpPr txBox="1">
            <a:spLocks noGrp="1"/>
          </p:cNvSpPr>
          <p:nvPr>
            <p:ph type="title"/>
          </p:nvPr>
        </p:nvSpPr>
        <p:spPr>
          <a:xfrm>
            <a:off x="1117850" y="347300"/>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Abstract</a:t>
            </a:r>
            <a:endParaRPr dirty="0"/>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spTree>
    <p:extLst>
      <p:ext uri="{BB962C8B-B14F-4D97-AF65-F5344CB8AC3E}">
        <p14:creationId xmlns:p14="http://schemas.microsoft.com/office/powerpoint/2010/main" val="35932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subTitle" idx="1"/>
          </p:nvPr>
        </p:nvSpPr>
        <p:spPr>
          <a:xfrm>
            <a:off x="881700" y="1116751"/>
            <a:ext cx="5246874" cy="3086969"/>
          </a:xfrm>
          <a:prstGeom prst="rect">
            <a:avLst/>
          </a:prstGeom>
          <a:noFill/>
          <a:ln>
            <a:noFill/>
          </a:ln>
        </p:spPr>
        <p:txBody>
          <a:bodyPr spcFirstLastPara="1" wrap="square" lIns="91425" tIns="91425" rIns="91425" bIns="91425" anchor="t" anchorCtr="0">
            <a:spAutoFit/>
          </a:bodyPr>
          <a:lstStyle/>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Abstract </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Introduction</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Existing System</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Drawbacks of Existing System</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Proposed System</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Advantages of Proposed system</a:t>
            </a:r>
          </a:p>
          <a:p>
            <a:pPr>
              <a:buFont typeface="Arial" panose="020B0604020202020204" pitchFamily="34" charset="0"/>
              <a:buChar char="•"/>
            </a:pPr>
            <a:r>
              <a:rPr lang="en-US" sz="2000" dirty="0">
                <a:solidFill>
                  <a:schemeClr val="tx1"/>
                </a:solidFill>
                <a:latin typeface="Times New Roman" pitchFamily="18" charset="0"/>
                <a:cs typeface="Times New Roman" pitchFamily="18" charset="0"/>
              </a:rPr>
              <a:t>Conclusion</a:t>
            </a:r>
          </a:p>
          <a:p>
            <a:pPr marL="400050" indent="-285750">
              <a:buFont typeface="Arial" panose="020B0604020202020204" pitchFamily="34" charset="0"/>
              <a:buChar char="•"/>
            </a:pPr>
            <a:endParaRPr lang="en-US" sz="2400" dirty="0">
              <a:solidFill>
                <a:schemeClr val="tx1"/>
              </a:solidFill>
              <a:latin typeface="Times New Roman" pitchFamily="18" charset="0"/>
              <a:cs typeface="Times New Roman" pitchFamily="18" charset="0"/>
            </a:endParaRPr>
          </a:p>
        </p:txBody>
      </p:sp>
      <p:sp>
        <p:nvSpPr>
          <p:cNvPr id="103" name="Google Shape;103;p19"/>
          <p:cNvSpPr txBox="1">
            <a:spLocks noGrp="1"/>
          </p:cNvSpPr>
          <p:nvPr>
            <p:ph type="title"/>
          </p:nvPr>
        </p:nvSpPr>
        <p:spPr>
          <a:xfrm>
            <a:off x="1117850" y="347300"/>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b="1" dirty="0">
                <a:latin typeface="Times New Roman" pitchFamily="18" charset="0"/>
                <a:cs typeface="Times New Roman" pitchFamily="18" charset="0"/>
                <a:sym typeface="+mn-ea"/>
              </a:rPr>
              <a:t>Table of Contents</a:t>
            </a:r>
            <a:endParaRPr dirty="0"/>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spTree>
    <p:extLst>
      <p:ext uri="{BB962C8B-B14F-4D97-AF65-F5344CB8AC3E}">
        <p14:creationId xmlns:p14="http://schemas.microsoft.com/office/powerpoint/2010/main" val="12982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9"/>
          <p:cNvSpPr txBox="1">
            <a:spLocks noGrp="1"/>
          </p:cNvSpPr>
          <p:nvPr>
            <p:ph type="title"/>
          </p:nvPr>
        </p:nvSpPr>
        <p:spPr>
          <a:xfrm>
            <a:off x="701641" y="347300"/>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Introduction</a:t>
            </a:r>
            <a:endParaRPr dirty="0"/>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sp>
        <p:nvSpPr>
          <p:cNvPr id="5" name="TextBox 4">
            <a:extLst>
              <a:ext uri="{FF2B5EF4-FFF2-40B4-BE49-F238E27FC236}">
                <a16:creationId xmlns:a16="http://schemas.microsoft.com/office/drawing/2014/main" id="{47C1ACF0-0C0C-3D1C-A80B-587B532DAFBA}"/>
              </a:ext>
            </a:extLst>
          </p:cNvPr>
          <p:cNvSpPr txBox="1"/>
          <p:nvPr/>
        </p:nvSpPr>
        <p:spPr>
          <a:xfrm>
            <a:off x="643235" y="997400"/>
            <a:ext cx="6413411" cy="360098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Develop a precise model using Artificial training to estimate rice yield at specific locations.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Geographical positioning and growth stages monitored using Sentinel-1 and Landsat satellite imagery.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Primarily addressing rice fields in India known for abundant production with double and triple cropping techniques.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557-row CSV file covering the period from November 2021 to August 2022, emphasizing winter, spring, and Summer-Autumn seasons.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Adopting an Extra Trees Classifier for training the model with specified input attributes and rice crop yield as the variable.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Key metrics such as precision, recall, accuracy, and the R2 score used to assess the model's capability.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Deepen understanding of rice crop phenology, contribute to informed decision-making, and enhance efficiency in rice cultivation.</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Accurate rice crop estimation vital for global food security, resource allocation, and policy formulation.</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Leveraging advanced Artificial training techniques to gain insights into rice crop growth and productivity.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Mitigating food shortages, improving farming practices, and addressing challenges related to agricultural sustainability.</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subTitle" idx="1"/>
          </p:nvPr>
        </p:nvSpPr>
        <p:spPr>
          <a:xfrm>
            <a:off x="389654" y="1094224"/>
            <a:ext cx="6350396" cy="3310107"/>
          </a:xfrm>
          <a:prstGeom prst="rect">
            <a:avLst/>
          </a:prstGeom>
          <a:noFill/>
          <a:ln>
            <a:noFill/>
          </a:ln>
        </p:spPr>
        <p:txBody>
          <a:bodyPr spcFirstLastPara="1" wrap="square" lIns="91425" tIns="91425" rIns="91425" bIns="91425" anchor="t" anchorCtr="0">
            <a:spAutoFit/>
          </a:bodyPr>
          <a:lstStyle/>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Our project is driven by the immense potential of data science and earth observation technologies to tackle global food security challenges. By 2050, the world needs to produce 70% more food to meet rising demand. Agricultural productivity must increase in a sustainable manner.</a:t>
            </a:r>
          </a:p>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Reliable crop yield prediction provides the foundation for evidence-based policies, optimized resource utilization, disaster preparedness, and strengthened food supply chains. For rice, a dietary mainstay, precise forecasts can mitigate volatility and improve access.</a:t>
            </a:r>
          </a:p>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This project harnesses the richness of satellite data using a multifaceted approach. The insights gained can equip stakeholders with information to boost productivity, increase smallholder incomes, reduce environmental impact, and fulfill the growing need for food.</a:t>
            </a:r>
          </a:p>
        </p:txBody>
      </p:sp>
      <p:sp>
        <p:nvSpPr>
          <p:cNvPr id="115" name="Google Shape;115;p21"/>
          <p:cNvSpPr txBox="1">
            <a:spLocks noGrp="1"/>
          </p:cNvSpPr>
          <p:nvPr>
            <p:ph type="title"/>
          </p:nvPr>
        </p:nvSpPr>
        <p:spPr>
          <a:xfrm>
            <a:off x="1008025" y="353708"/>
            <a:ext cx="7753500" cy="636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Motivation</a:t>
            </a:r>
            <a:endParaRPr dirty="0"/>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286128"/>
            <a:ext cx="7265100" cy="695545"/>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1500"/>
              </a:spcAft>
              <a:buSzPts val="2400"/>
              <a:buNone/>
            </a:pPr>
            <a:r>
              <a:rPr lang="en" sz="1800" dirty="0">
                <a:latin typeface="Roboto"/>
                <a:ea typeface="Roboto"/>
                <a:cs typeface="Roboto"/>
                <a:sym typeface="Roboto"/>
              </a:rPr>
              <a:t>Problem Statement / Objectives:</a:t>
            </a:r>
            <a:endParaRPr sz="1800" dirty="0">
              <a:latin typeface="Roboto"/>
              <a:ea typeface="Roboto"/>
              <a:cs typeface="Roboto"/>
              <a:sym typeface="Roboto"/>
            </a:endParaRPr>
          </a:p>
        </p:txBody>
      </p:sp>
      <p:sp>
        <p:nvSpPr>
          <p:cNvPr id="139" name="Google Shape;139;p25"/>
          <p:cNvSpPr txBox="1"/>
          <p:nvPr/>
        </p:nvSpPr>
        <p:spPr>
          <a:xfrm>
            <a:off x="1067425" y="1043950"/>
            <a:ext cx="5496600" cy="2493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50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The global demand for rice as a staple food necessitates efficient methods to predict and manage rice yield. This project addresses the challenge of predicting rice yield by harnessing the power of weather data. The primary objectives are:</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develop a robust methodology for extracting relevant features from structured and unstructured weather data.</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employ evolutionary approaches in constructing accurate prediction models.</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enhance the agricultural industry's ability to anticipate rice yield variations and plan accordingly.</a:t>
            </a:r>
            <a:endParaRPr sz="1200" b="0" i="0" u="none" strike="noStrike" cap="none" dirty="0">
              <a:solidFill>
                <a:schemeClr val="dk1"/>
              </a:solidFill>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title"/>
          </p:nvPr>
        </p:nvSpPr>
        <p:spPr>
          <a:xfrm>
            <a:off x="1613855" y="111216"/>
            <a:ext cx="3912153" cy="1031274"/>
          </a:xfrm>
          <a:prstGeom prst="rect">
            <a:avLst/>
          </a:prstGeom>
          <a:noFill/>
          <a:ln>
            <a:noFill/>
          </a:ln>
        </p:spPr>
        <p:txBody>
          <a:bodyPr spcFirstLastPara="1" wrap="square" lIns="91425" tIns="91425" rIns="91425" bIns="91425" anchor="ctr" anchorCtr="0">
            <a:noAutofit/>
          </a:bodyPr>
          <a:lstStyle/>
          <a:p>
            <a:r>
              <a:rPr lang="en-IN" sz="2400" dirty="0">
                <a:solidFill>
                  <a:schemeClr val="tx1"/>
                </a:solidFill>
                <a:latin typeface="Times New Roman" panose="02020603050405020304" pitchFamily="18" charset="0"/>
                <a:cs typeface="Times New Roman" panose="02020603050405020304" pitchFamily="18" charset="0"/>
              </a:rPr>
              <a:t>Result and Discussion</a:t>
            </a:r>
            <a:r>
              <a:rPr lang="en-US" dirty="0">
                <a:solidFill>
                  <a:schemeClr val="tx1"/>
                </a:solidFill>
                <a:latin typeface="Times New Roman" panose="02020603050405020304" pitchFamily="18" charset="0"/>
                <a:cs typeface="Times New Roman" pitchFamily="18" charset="0"/>
              </a:rPr>
              <a:t>:</a:t>
            </a:r>
            <a:endParaRPr dirty="0"/>
          </a:p>
        </p:txBody>
      </p:sp>
      <p:sp>
        <p:nvSpPr>
          <p:cNvPr id="146" name="Google Shape;146;p26"/>
          <p:cNvSpPr txBox="1">
            <a:spLocks noGrp="1"/>
          </p:cNvSpPr>
          <p:nvPr>
            <p:ph type="subTitle" idx="1"/>
          </p:nvPr>
        </p:nvSpPr>
        <p:spPr>
          <a:xfrm>
            <a:off x="129220" y="1187168"/>
            <a:ext cx="7590023" cy="863703"/>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1C1917"/>
                </a:solidFill>
                <a:effectLst/>
                <a:latin typeface="-apple-system"/>
              </a:rPr>
              <a:t>The Random Forest model demonstrated superior predictive performance with a test RMSE of 438 and R^2 of 0.71. The feature importance analysis revealed predictors related to time, location and rainfall as highly influential.</a:t>
            </a:r>
          </a:p>
          <a:p>
            <a:pPr algn="l">
              <a:buFont typeface="Arial" panose="020B0604020202020204" pitchFamily="34" charset="0"/>
              <a:buChar char="•"/>
            </a:pPr>
            <a:r>
              <a:rPr lang="en-US" sz="1400" b="0" i="0" dirty="0">
                <a:solidFill>
                  <a:srgbClr val="1C1917"/>
                </a:solidFill>
                <a:effectLst/>
                <a:latin typeface="-apple-system"/>
              </a:rPr>
              <a:t>The Extra Trees model achieved a slightly higher RMSE of 451 but was more robust. Both models outperformed baseline methods like linear regression, proving useful for agricultural planning and scenario modeling.</a:t>
            </a:r>
          </a:p>
          <a:p>
            <a:pPr algn="l">
              <a:buFont typeface="Arial" panose="020B0604020202020204" pitchFamily="34" charset="0"/>
              <a:buChar char="•"/>
            </a:pPr>
            <a:r>
              <a:rPr lang="en-US" sz="1400" b="0" i="0" dirty="0">
                <a:solidFill>
                  <a:srgbClr val="1C1917"/>
                </a:solidFill>
                <a:effectLst/>
                <a:latin typeface="-apple-system"/>
              </a:rPr>
              <a:t>Error rates were higher for triple crop cycle regions. Scope remains for integrating additional datasets covering soil, terrain, farm practices etc. Deep learning models can also be evaluated.</a:t>
            </a:r>
          </a:p>
          <a:p>
            <a:pPr algn="l">
              <a:buFont typeface="Arial" panose="020B0604020202020204" pitchFamily="34" charset="0"/>
              <a:buChar char="•"/>
            </a:pPr>
            <a:r>
              <a:rPr lang="en-US" sz="1400" b="0" i="0" dirty="0">
                <a:solidFill>
                  <a:srgbClr val="1C1917"/>
                </a:solidFill>
                <a:effectLst/>
                <a:latin typeface="-apple-system"/>
              </a:rPr>
              <a:t>Overall, our results strongly demonstrate the potential of applying machine learning on multi-source satellite data for crop yield modeling. The approach can be extended to other crops, geographies, and predict additional indicators like fertilizer needs.</a:t>
            </a:r>
          </a:p>
        </p:txBody>
      </p:sp>
      <p:pic>
        <p:nvPicPr>
          <p:cNvPr id="5"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200"/>
              <a:t>Thank you. </a:t>
            </a:r>
            <a:endParaRPr sz="4200"/>
          </a:p>
        </p:txBody>
      </p:sp>
    </p:spTree>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155</TotalTime>
  <Words>804</Words>
  <Application>Microsoft Office PowerPoint</Application>
  <PresentationFormat>On-screen Show (16:9)</PresentationFormat>
  <Paragraphs>45</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Trebuchet MS</vt:lpstr>
      <vt:lpstr>Wingdings 3</vt:lpstr>
      <vt:lpstr>Lato</vt:lpstr>
      <vt:lpstr>Roboto</vt:lpstr>
      <vt:lpstr>-apple-system</vt:lpstr>
      <vt:lpstr>Poppins</vt:lpstr>
      <vt:lpstr>Times New Roman</vt:lpstr>
      <vt:lpstr>Arial</vt:lpstr>
      <vt:lpstr>Facet</vt:lpstr>
      <vt:lpstr>AGRIWEATHER WIZARD- Sattellite Imagery Based Crop Yield Forecast</vt:lpstr>
      <vt:lpstr>Abstract</vt:lpstr>
      <vt:lpstr>Table of Contents</vt:lpstr>
      <vt:lpstr>Introduction</vt:lpstr>
      <vt:lpstr>Motivation</vt:lpstr>
      <vt:lpstr>Problem Statement / Objectives:</vt:lpstr>
      <vt:lpstr>Result and 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Crop Yields</dc:title>
  <dc:creator>Kushagra Agarwal</dc:creator>
  <cp:lastModifiedBy>Kushagra Agarwal</cp:lastModifiedBy>
  <cp:revision>16</cp:revision>
  <dcterms:modified xsi:type="dcterms:W3CDTF">2023-11-22T07:57:45Z</dcterms:modified>
</cp:coreProperties>
</file>