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20"/>
  </p:notesMasterIdLst>
  <p:sldIdLst>
    <p:sldId id="256" r:id="rId2"/>
    <p:sldId id="274" r:id="rId3"/>
    <p:sldId id="257" r:id="rId4"/>
    <p:sldId id="258" r:id="rId5"/>
    <p:sldId id="275" r:id="rId6"/>
    <p:sldId id="259" r:id="rId7"/>
    <p:sldId id="260" r:id="rId8"/>
    <p:sldId id="261" r:id="rId9"/>
    <p:sldId id="262" r:id="rId10"/>
    <p:sldId id="263" r:id="rId11"/>
    <p:sldId id="276" r:id="rId12"/>
    <p:sldId id="270" r:id="rId13"/>
    <p:sldId id="277" r:id="rId14"/>
    <p:sldId id="271" r:id="rId15"/>
    <p:sldId id="272" r:id="rId16"/>
    <p:sldId id="264" r:id="rId17"/>
    <p:sldId id="268" r:id="rId18"/>
    <p:sldId id="266"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Poppins" panose="00000500000000000000" pitchFamily="2" charset="0"/>
      <p:regular r:id="rId25"/>
      <p:bold r:id="rId26"/>
      <p:italic r:id="rId27"/>
      <p:boldItalic r:id="rId28"/>
    </p:embeddedFont>
    <p:embeddedFont>
      <p:font typeface="Roboto" panose="02000000000000000000" pitchFamily="2" charset="0"/>
      <p:regular r:id="rId29"/>
      <p:bold r:id="rId30"/>
      <p:italic r:id="rId31"/>
      <p:boldItalic r:id="rId32"/>
    </p:embeddedFont>
    <p:embeddedFont>
      <p:font typeface="Trebuchet MS" panose="020B0603020202020204" pitchFamily="34" charset="0"/>
      <p:regular r:id="rId33"/>
      <p:bold r:id="rId34"/>
      <p:italic r:id="rId35"/>
      <p:boldItalic r:id="rId36"/>
    </p:embeddedFont>
    <p:embeddedFont>
      <p:font typeface="Wingdings 3" panose="05040102010807070707" pitchFamily="18" charset="2"/>
      <p:regular r:id="rId3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125" d="100"/>
          <a:sy n="125" d="100"/>
        </p:scale>
        <p:origin x="62" y="-2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43182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22983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1928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83248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66912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90952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91964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89465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2240844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160674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168964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667027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68458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2272825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32297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6520237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A_Introduction_Slide_1">
  <p:cSld name="SA_Introduction_Slide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32175" y="920625"/>
            <a:ext cx="7679700" cy="7269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atin typeface="Poppins"/>
                <a:ea typeface="Poppins"/>
                <a:cs typeface="Poppins"/>
                <a:sym typeface="Poppins"/>
              </a:defRPr>
            </a:lvl2pPr>
            <a:lvl3pPr lvl="2" algn="l" rtl="0">
              <a:lnSpc>
                <a:spcPct val="100000"/>
              </a:lnSpc>
              <a:spcBef>
                <a:spcPts val="0"/>
              </a:spcBef>
              <a:spcAft>
                <a:spcPts val="0"/>
              </a:spcAft>
              <a:buSzPts val="2800"/>
              <a:buNone/>
              <a:defRPr>
                <a:latin typeface="Poppins"/>
                <a:ea typeface="Poppins"/>
                <a:cs typeface="Poppins"/>
                <a:sym typeface="Poppins"/>
              </a:defRPr>
            </a:lvl3pPr>
            <a:lvl4pPr lvl="3" algn="l" rtl="0">
              <a:lnSpc>
                <a:spcPct val="100000"/>
              </a:lnSpc>
              <a:spcBef>
                <a:spcPts val="0"/>
              </a:spcBef>
              <a:spcAft>
                <a:spcPts val="0"/>
              </a:spcAft>
              <a:buSzPts val="2800"/>
              <a:buNone/>
              <a:defRPr>
                <a:latin typeface="Poppins"/>
                <a:ea typeface="Poppins"/>
                <a:cs typeface="Poppins"/>
                <a:sym typeface="Poppins"/>
              </a:defRPr>
            </a:lvl4pPr>
            <a:lvl5pPr lvl="4" algn="l" rtl="0">
              <a:lnSpc>
                <a:spcPct val="100000"/>
              </a:lnSpc>
              <a:spcBef>
                <a:spcPts val="0"/>
              </a:spcBef>
              <a:spcAft>
                <a:spcPts val="0"/>
              </a:spcAft>
              <a:buSzPts val="2800"/>
              <a:buNone/>
              <a:defRPr>
                <a:latin typeface="Poppins"/>
                <a:ea typeface="Poppins"/>
                <a:cs typeface="Poppins"/>
                <a:sym typeface="Poppins"/>
              </a:defRPr>
            </a:lvl5pPr>
            <a:lvl6pPr lvl="5" algn="l" rtl="0">
              <a:lnSpc>
                <a:spcPct val="100000"/>
              </a:lnSpc>
              <a:spcBef>
                <a:spcPts val="0"/>
              </a:spcBef>
              <a:spcAft>
                <a:spcPts val="0"/>
              </a:spcAft>
              <a:buSzPts val="2800"/>
              <a:buNone/>
              <a:defRPr>
                <a:latin typeface="Poppins"/>
                <a:ea typeface="Poppins"/>
                <a:cs typeface="Poppins"/>
                <a:sym typeface="Poppins"/>
              </a:defRPr>
            </a:lvl6pPr>
            <a:lvl7pPr lvl="6" algn="l" rtl="0">
              <a:lnSpc>
                <a:spcPct val="100000"/>
              </a:lnSpc>
              <a:spcBef>
                <a:spcPts val="0"/>
              </a:spcBef>
              <a:spcAft>
                <a:spcPts val="0"/>
              </a:spcAft>
              <a:buSzPts val="2800"/>
              <a:buNone/>
              <a:defRPr>
                <a:latin typeface="Poppins"/>
                <a:ea typeface="Poppins"/>
                <a:cs typeface="Poppins"/>
                <a:sym typeface="Poppins"/>
              </a:defRPr>
            </a:lvl7pPr>
            <a:lvl8pPr lvl="7" algn="l" rtl="0">
              <a:lnSpc>
                <a:spcPct val="100000"/>
              </a:lnSpc>
              <a:spcBef>
                <a:spcPts val="0"/>
              </a:spcBef>
              <a:spcAft>
                <a:spcPts val="0"/>
              </a:spcAft>
              <a:buSzPts val="2800"/>
              <a:buNone/>
              <a:defRPr>
                <a:latin typeface="Poppins"/>
                <a:ea typeface="Poppins"/>
                <a:cs typeface="Poppins"/>
                <a:sym typeface="Poppins"/>
              </a:defRPr>
            </a:lvl8pPr>
            <a:lvl9pPr lvl="8" algn="l" rtl="0">
              <a:lnSpc>
                <a:spcPct val="100000"/>
              </a:lnSpc>
              <a:spcBef>
                <a:spcPts val="0"/>
              </a:spcBef>
              <a:spcAft>
                <a:spcPts val="0"/>
              </a:spcAft>
              <a:buSzPts val="2800"/>
              <a:buNone/>
              <a:defRPr>
                <a:latin typeface="Poppins"/>
                <a:ea typeface="Poppins"/>
                <a:cs typeface="Poppins"/>
                <a:sym typeface="Poppins"/>
              </a:defRPr>
            </a:lvl9pPr>
          </a:lstStyle>
          <a:p>
            <a:endParaRPr/>
          </a:p>
        </p:txBody>
      </p:sp>
      <p:sp>
        <p:nvSpPr>
          <p:cNvPr id="52" name="Google Shape;5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3"/>
          <p:cNvSpPr txBox="1">
            <a:spLocks noGrp="1"/>
          </p:cNvSpPr>
          <p:nvPr>
            <p:ph type="body" idx="1"/>
          </p:nvPr>
        </p:nvSpPr>
        <p:spPr>
          <a:xfrm>
            <a:off x="632175" y="1717350"/>
            <a:ext cx="5520900" cy="26523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sz="13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Tree>
    <p:extLst>
      <p:ext uri="{BB962C8B-B14F-4D97-AF65-F5344CB8AC3E}">
        <p14:creationId xmlns:p14="http://schemas.microsoft.com/office/powerpoint/2010/main" val="2766861496"/>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A_Title_Body_3">
  <p:cSld name="SA_Title_Body_3">
    <p:spTree>
      <p:nvGrpSpPr>
        <p:cNvPr id="1" name="Shape 56"/>
        <p:cNvGrpSpPr/>
        <p:nvPr/>
      </p:nvGrpSpPr>
      <p:grpSpPr>
        <a:xfrm>
          <a:off x="0" y="0"/>
          <a:ext cx="0" cy="0"/>
          <a:chOff x="0" y="0"/>
          <a:chExt cx="0" cy="0"/>
        </a:xfrm>
      </p:grpSpPr>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58" name="Google Shape;58;p14"/>
          <p:cNvSpPr txBox="1">
            <a:spLocks noGrp="1"/>
          </p:cNvSpPr>
          <p:nvPr>
            <p:ph type="subTitle" idx="1"/>
          </p:nvPr>
        </p:nvSpPr>
        <p:spPr>
          <a:xfrm>
            <a:off x="383075" y="1908900"/>
            <a:ext cx="2469000" cy="4074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SzPts val="1200"/>
              <a:buNone/>
              <a:defRPr sz="1200"/>
            </a:lvl1pPr>
            <a:lvl2pPr lvl="1" algn="l" rtl="0">
              <a:lnSpc>
                <a:spcPct val="115000"/>
              </a:lnSpc>
              <a:spcBef>
                <a:spcPts val="0"/>
              </a:spcBef>
              <a:spcAft>
                <a:spcPts val="0"/>
              </a:spcAft>
              <a:buSzPts val="1100"/>
              <a:buNone/>
              <a:defRPr/>
            </a:lvl2pPr>
            <a:lvl3pPr lvl="2" algn="l" rtl="0">
              <a:lnSpc>
                <a:spcPct val="115000"/>
              </a:lnSpc>
              <a:spcBef>
                <a:spcPts val="0"/>
              </a:spcBef>
              <a:spcAft>
                <a:spcPts val="0"/>
              </a:spcAft>
              <a:buSzPts val="1100"/>
              <a:buNone/>
              <a:defRPr/>
            </a:lvl3pPr>
            <a:lvl4pPr lvl="3" algn="l" rtl="0">
              <a:lnSpc>
                <a:spcPct val="115000"/>
              </a:lnSpc>
              <a:spcBef>
                <a:spcPts val="0"/>
              </a:spcBef>
              <a:spcAft>
                <a:spcPts val="0"/>
              </a:spcAft>
              <a:buSzPts val="1100"/>
              <a:buNone/>
              <a:defRPr/>
            </a:lvl4pPr>
            <a:lvl5pPr lvl="4" algn="l" rtl="0">
              <a:lnSpc>
                <a:spcPct val="115000"/>
              </a:lnSpc>
              <a:spcBef>
                <a:spcPts val="0"/>
              </a:spcBef>
              <a:spcAft>
                <a:spcPts val="0"/>
              </a:spcAft>
              <a:buSzPts val="1100"/>
              <a:buNone/>
              <a:defRPr/>
            </a:lvl5pPr>
            <a:lvl6pPr lvl="5" algn="l" rtl="0">
              <a:lnSpc>
                <a:spcPct val="115000"/>
              </a:lnSpc>
              <a:spcBef>
                <a:spcPts val="0"/>
              </a:spcBef>
              <a:spcAft>
                <a:spcPts val="0"/>
              </a:spcAft>
              <a:buSzPts val="1100"/>
              <a:buNone/>
              <a:defRPr/>
            </a:lvl6pPr>
            <a:lvl7pPr lvl="6" algn="l" rtl="0">
              <a:lnSpc>
                <a:spcPct val="115000"/>
              </a:lnSpc>
              <a:spcBef>
                <a:spcPts val="0"/>
              </a:spcBef>
              <a:spcAft>
                <a:spcPts val="0"/>
              </a:spcAft>
              <a:buSzPts val="1100"/>
              <a:buNone/>
              <a:defRPr/>
            </a:lvl7pPr>
            <a:lvl8pPr lvl="7" algn="l" rtl="0">
              <a:lnSpc>
                <a:spcPct val="115000"/>
              </a:lnSpc>
              <a:spcBef>
                <a:spcPts val="0"/>
              </a:spcBef>
              <a:spcAft>
                <a:spcPts val="0"/>
              </a:spcAft>
              <a:buSzPts val="1100"/>
              <a:buNone/>
              <a:defRPr/>
            </a:lvl8pPr>
            <a:lvl9pPr lvl="8" algn="l" rtl="0">
              <a:lnSpc>
                <a:spcPct val="115000"/>
              </a:lnSpc>
              <a:spcBef>
                <a:spcPts val="0"/>
              </a:spcBef>
              <a:spcAft>
                <a:spcPts val="0"/>
              </a:spcAft>
              <a:buSzPts val="1100"/>
              <a:buNone/>
              <a:defRPr/>
            </a:lvl9pPr>
          </a:lstStyle>
          <a:p>
            <a:endParaRPr/>
          </a:p>
        </p:txBody>
      </p:sp>
      <p:sp>
        <p:nvSpPr>
          <p:cNvPr id="59" name="Google Shape;59;p14"/>
          <p:cNvSpPr txBox="1">
            <a:spLocks noGrp="1"/>
          </p:cNvSpPr>
          <p:nvPr>
            <p:ph type="subTitle" idx="2"/>
          </p:nvPr>
        </p:nvSpPr>
        <p:spPr>
          <a:xfrm>
            <a:off x="3284763" y="1908900"/>
            <a:ext cx="2469000" cy="3951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SzPts val="1200"/>
              <a:buNone/>
              <a:defRPr sz="1200"/>
            </a:lvl1pPr>
            <a:lvl2pPr lvl="1" algn="l" rtl="0">
              <a:lnSpc>
                <a:spcPct val="115000"/>
              </a:lnSpc>
              <a:spcBef>
                <a:spcPts val="0"/>
              </a:spcBef>
              <a:spcAft>
                <a:spcPts val="0"/>
              </a:spcAft>
              <a:buSzPts val="1100"/>
              <a:buNone/>
              <a:defRPr/>
            </a:lvl2pPr>
            <a:lvl3pPr lvl="2" algn="l" rtl="0">
              <a:lnSpc>
                <a:spcPct val="115000"/>
              </a:lnSpc>
              <a:spcBef>
                <a:spcPts val="0"/>
              </a:spcBef>
              <a:spcAft>
                <a:spcPts val="0"/>
              </a:spcAft>
              <a:buSzPts val="1100"/>
              <a:buNone/>
              <a:defRPr/>
            </a:lvl3pPr>
            <a:lvl4pPr lvl="3" algn="l" rtl="0">
              <a:lnSpc>
                <a:spcPct val="115000"/>
              </a:lnSpc>
              <a:spcBef>
                <a:spcPts val="0"/>
              </a:spcBef>
              <a:spcAft>
                <a:spcPts val="0"/>
              </a:spcAft>
              <a:buSzPts val="1100"/>
              <a:buNone/>
              <a:defRPr/>
            </a:lvl4pPr>
            <a:lvl5pPr lvl="4" algn="l" rtl="0">
              <a:lnSpc>
                <a:spcPct val="115000"/>
              </a:lnSpc>
              <a:spcBef>
                <a:spcPts val="0"/>
              </a:spcBef>
              <a:spcAft>
                <a:spcPts val="0"/>
              </a:spcAft>
              <a:buSzPts val="1100"/>
              <a:buNone/>
              <a:defRPr/>
            </a:lvl5pPr>
            <a:lvl6pPr lvl="5" algn="l" rtl="0">
              <a:lnSpc>
                <a:spcPct val="115000"/>
              </a:lnSpc>
              <a:spcBef>
                <a:spcPts val="0"/>
              </a:spcBef>
              <a:spcAft>
                <a:spcPts val="0"/>
              </a:spcAft>
              <a:buSzPts val="1100"/>
              <a:buNone/>
              <a:defRPr/>
            </a:lvl6pPr>
            <a:lvl7pPr lvl="6" algn="l" rtl="0">
              <a:lnSpc>
                <a:spcPct val="115000"/>
              </a:lnSpc>
              <a:spcBef>
                <a:spcPts val="0"/>
              </a:spcBef>
              <a:spcAft>
                <a:spcPts val="0"/>
              </a:spcAft>
              <a:buSzPts val="1100"/>
              <a:buNone/>
              <a:defRPr/>
            </a:lvl7pPr>
            <a:lvl8pPr lvl="7" algn="l" rtl="0">
              <a:lnSpc>
                <a:spcPct val="115000"/>
              </a:lnSpc>
              <a:spcBef>
                <a:spcPts val="0"/>
              </a:spcBef>
              <a:spcAft>
                <a:spcPts val="0"/>
              </a:spcAft>
              <a:buSzPts val="1100"/>
              <a:buNone/>
              <a:defRPr/>
            </a:lvl8pPr>
            <a:lvl9pPr lvl="8" algn="l" rtl="0">
              <a:lnSpc>
                <a:spcPct val="115000"/>
              </a:lnSpc>
              <a:spcBef>
                <a:spcPts val="0"/>
              </a:spcBef>
              <a:spcAft>
                <a:spcPts val="0"/>
              </a:spcAft>
              <a:buSzPts val="1100"/>
              <a:buNone/>
              <a:defRPr/>
            </a:lvl9pPr>
          </a:lstStyle>
          <a:p>
            <a:endParaRPr/>
          </a:p>
        </p:txBody>
      </p:sp>
      <p:sp>
        <p:nvSpPr>
          <p:cNvPr id="61" name="Google Shape;61;p14"/>
          <p:cNvSpPr txBox="1">
            <a:spLocks noGrp="1"/>
          </p:cNvSpPr>
          <p:nvPr>
            <p:ph type="title"/>
          </p:nvPr>
        </p:nvSpPr>
        <p:spPr>
          <a:xfrm>
            <a:off x="383075" y="1011550"/>
            <a:ext cx="7753500" cy="636000"/>
          </a:xfrm>
          <a:prstGeom prst="rect">
            <a:avLst/>
          </a:prstGeom>
          <a:noFill/>
          <a:ln>
            <a:noFill/>
          </a:ln>
        </p:spPr>
        <p:txBody>
          <a:bodyPr spcFirstLastPara="1" wrap="square" lIns="91425" tIns="91425" rIns="91425" bIns="91425" anchor="ctr" anchorCtr="0">
            <a:sp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800"/>
              <a:buNone/>
              <a:defRPr>
                <a:latin typeface="Poppins"/>
                <a:ea typeface="Poppins"/>
                <a:cs typeface="Poppins"/>
                <a:sym typeface="Poppins"/>
              </a:defRPr>
            </a:lvl2pPr>
            <a:lvl3pPr lvl="2" algn="l" rtl="0">
              <a:lnSpc>
                <a:spcPct val="100000"/>
              </a:lnSpc>
              <a:spcBef>
                <a:spcPts val="0"/>
              </a:spcBef>
              <a:spcAft>
                <a:spcPts val="0"/>
              </a:spcAft>
              <a:buSzPts val="2800"/>
              <a:buNone/>
              <a:defRPr>
                <a:latin typeface="Poppins"/>
                <a:ea typeface="Poppins"/>
                <a:cs typeface="Poppins"/>
                <a:sym typeface="Poppins"/>
              </a:defRPr>
            </a:lvl3pPr>
            <a:lvl4pPr lvl="3" algn="l" rtl="0">
              <a:lnSpc>
                <a:spcPct val="100000"/>
              </a:lnSpc>
              <a:spcBef>
                <a:spcPts val="0"/>
              </a:spcBef>
              <a:spcAft>
                <a:spcPts val="0"/>
              </a:spcAft>
              <a:buSzPts val="2800"/>
              <a:buNone/>
              <a:defRPr>
                <a:latin typeface="Poppins"/>
                <a:ea typeface="Poppins"/>
                <a:cs typeface="Poppins"/>
                <a:sym typeface="Poppins"/>
              </a:defRPr>
            </a:lvl4pPr>
            <a:lvl5pPr lvl="4" algn="l" rtl="0">
              <a:lnSpc>
                <a:spcPct val="100000"/>
              </a:lnSpc>
              <a:spcBef>
                <a:spcPts val="0"/>
              </a:spcBef>
              <a:spcAft>
                <a:spcPts val="0"/>
              </a:spcAft>
              <a:buSzPts val="2800"/>
              <a:buNone/>
              <a:defRPr>
                <a:latin typeface="Poppins"/>
                <a:ea typeface="Poppins"/>
                <a:cs typeface="Poppins"/>
                <a:sym typeface="Poppins"/>
              </a:defRPr>
            </a:lvl5pPr>
            <a:lvl6pPr lvl="5" algn="l" rtl="0">
              <a:lnSpc>
                <a:spcPct val="100000"/>
              </a:lnSpc>
              <a:spcBef>
                <a:spcPts val="0"/>
              </a:spcBef>
              <a:spcAft>
                <a:spcPts val="0"/>
              </a:spcAft>
              <a:buSzPts val="2800"/>
              <a:buNone/>
              <a:defRPr>
                <a:latin typeface="Poppins"/>
                <a:ea typeface="Poppins"/>
                <a:cs typeface="Poppins"/>
                <a:sym typeface="Poppins"/>
              </a:defRPr>
            </a:lvl6pPr>
            <a:lvl7pPr lvl="6" algn="l" rtl="0">
              <a:lnSpc>
                <a:spcPct val="100000"/>
              </a:lnSpc>
              <a:spcBef>
                <a:spcPts val="0"/>
              </a:spcBef>
              <a:spcAft>
                <a:spcPts val="0"/>
              </a:spcAft>
              <a:buSzPts val="2800"/>
              <a:buNone/>
              <a:defRPr>
                <a:latin typeface="Poppins"/>
                <a:ea typeface="Poppins"/>
                <a:cs typeface="Poppins"/>
                <a:sym typeface="Poppins"/>
              </a:defRPr>
            </a:lvl7pPr>
            <a:lvl8pPr lvl="7" algn="l" rtl="0">
              <a:lnSpc>
                <a:spcPct val="100000"/>
              </a:lnSpc>
              <a:spcBef>
                <a:spcPts val="0"/>
              </a:spcBef>
              <a:spcAft>
                <a:spcPts val="0"/>
              </a:spcAft>
              <a:buSzPts val="2800"/>
              <a:buNone/>
              <a:defRPr>
                <a:latin typeface="Poppins"/>
                <a:ea typeface="Poppins"/>
                <a:cs typeface="Poppins"/>
                <a:sym typeface="Poppins"/>
              </a:defRPr>
            </a:lvl8pPr>
            <a:lvl9pPr lvl="8" algn="l" rtl="0">
              <a:lnSpc>
                <a:spcPct val="100000"/>
              </a:lnSpc>
              <a:spcBef>
                <a:spcPts val="0"/>
              </a:spcBef>
              <a:spcAft>
                <a:spcPts val="0"/>
              </a:spcAft>
              <a:buSzPts val="2800"/>
              <a:buNone/>
              <a:defRPr>
                <a:latin typeface="Poppins"/>
                <a:ea typeface="Poppins"/>
                <a:cs typeface="Poppins"/>
                <a:sym typeface="Poppins"/>
              </a:defRPr>
            </a:lvl9pPr>
          </a:lstStyle>
          <a:p>
            <a:endParaRPr/>
          </a:p>
        </p:txBody>
      </p:sp>
      <p:sp>
        <p:nvSpPr>
          <p:cNvPr id="62" name="Google Shape;62;p14"/>
          <p:cNvSpPr txBox="1">
            <a:spLocks noGrp="1"/>
          </p:cNvSpPr>
          <p:nvPr>
            <p:ph type="subTitle" idx="3"/>
          </p:nvPr>
        </p:nvSpPr>
        <p:spPr>
          <a:xfrm>
            <a:off x="6186450" y="1908900"/>
            <a:ext cx="2469000" cy="3951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SzPts val="1200"/>
              <a:buNone/>
              <a:defRPr sz="1200"/>
            </a:lvl1pPr>
            <a:lvl2pPr lvl="1" algn="l" rtl="0">
              <a:lnSpc>
                <a:spcPct val="115000"/>
              </a:lnSpc>
              <a:spcBef>
                <a:spcPts val="0"/>
              </a:spcBef>
              <a:spcAft>
                <a:spcPts val="0"/>
              </a:spcAft>
              <a:buSzPts val="1100"/>
              <a:buNone/>
              <a:defRPr/>
            </a:lvl2pPr>
            <a:lvl3pPr lvl="2" algn="l" rtl="0">
              <a:lnSpc>
                <a:spcPct val="115000"/>
              </a:lnSpc>
              <a:spcBef>
                <a:spcPts val="0"/>
              </a:spcBef>
              <a:spcAft>
                <a:spcPts val="0"/>
              </a:spcAft>
              <a:buSzPts val="1100"/>
              <a:buNone/>
              <a:defRPr/>
            </a:lvl3pPr>
            <a:lvl4pPr lvl="3" algn="l" rtl="0">
              <a:lnSpc>
                <a:spcPct val="115000"/>
              </a:lnSpc>
              <a:spcBef>
                <a:spcPts val="0"/>
              </a:spcBef>
              <a:spcAft>
                <a:spcPts val="0"/>
              </a:spcAft>
              <a:buSzPts val="1100"/>
              <a:buNone/>
              <a:defRPr/>
            </a:lvl4pPr>
            <a:lvl5pPr lvl="4" algn="l" rtl="0">
              <a:lnSpc>
                <a:spcPct val="115000"/>
              </a:lnSpc>
              <a:spcBef>
                <a:spcPts val="0"/>
              </a:spcBef>
              <a:spcAft>
                <a:spcPts val="0"/>
              </a:spcAft>
              <a:buSzPts val="1100"/>
              <a:buNone/>
              <a:defRPr/>
            </a:lvl5pPr>
            <a:lvl6pPr lvl="5" algn="l" rtl="0">
              <a:lnSpc>
                <a:spcPct val="115000"/>
              </a:lnSpc>
              <a:spcBef>
                <a:spcPts val="0"/>
              </a:spcBef>
              <a:spcAft>
                <a:spcPts val="0"/>
              </a:spcAft>
              <a:buSzPts val="1100"/>
              <a:buNone/>
              <a:defRPr/>
            </a:lvl6pPr>
            <a:lvl7pPr lvl="6" algn="l" rtl="0">
              <a:lnSpc>
                <a:spcPct val="115000"/>
              </a:lnSpc>
              <a:spcBef>
                <a:spcPts val="0"/>
              </a:spcBef>
              <a:spcAft>
                <a:spcPts val="0"/>
              </a:spcAft>
              <a:buSzPts val="1100"/>
              <a:buNone/>
              <a:defRPr/>
            </a:lvl7pPr>
            <a:lvl8pPr lvl="7" algn="l" rtl="0">
              <a:lnSpc>
                <a:spcPct val="115000"/>
              </a:lnSpc>
              <a:spcBef>
                <a:spcPts val="0"/>
              </a:spcBef>
              <a:spcAft>
                <a:spcPts val="0"/>
              </a:spcAft>
              <a:buSzPts val="1100"/>
              <a:buNone/>
              <a:defRPr/>
            </a:lvl8pPr>
            <a:lvl9pPr lvl="8" algn="l" rtl="0">
              <a:lnSpc>
                <a:spcPct val="115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2020645645"/>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A_Title_Body_2">
  <p:cSld name="SA_Title_Body_2">
    <p:spTree>
      <p:nvGrpSpPr>
        <p:cNvPr id="1" name="Shape 64"/>
        <p:cNvGrpSpPr/>
        <p:nvPr/>
      </p:nvGrpSpPr>
      <p:grpSpPr>
        <a:xfrm>
          <a:off x="0" y="0"/>
          <a:ext cx="0" cy="0"/>
          <a:chOff x="0" y="0"/>
          <a:chExt cx="0" cy="0"/>
        </a:xfrm>
      </p:grpSpPr>
      <p:sp>
        <p:nvSpPr>
          <p:cNvPr id="67" name="Google Shape;67;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5"/>
          <p:cNvSpPr>
            <a:spLocks noGrp="1"/>
          </p:cNvSpPr>
          <p:nvPr>
            <p:ph type="pic" idx="2"/>
          </p:nvPr>
        </p:nvSpPr>
        <p:spPr>
          <a:xfrm>
            <a:off x="642700" y="632300"/>
            <a:ext cx="2615100" cy="3918900"/>
          </a:xfrm>
          <a:prstGeom prst="roundRect">
            <a:avLst>
              <a:gd name="adj" fmla="val 16667"/>
            </a:avLst>
          </a:prstGeom>
          <a:noFill/>
          <a:ln>
            <a:noFill/>
          </a:ln>
        </p:spPr>
      </p:sp>
      <p:sp>
        <p:nvSpPr>
          <p:cNvPr id="70" name="Google Shape;70;p15"/>
          <p:cNvSpPr txBox="1">
            <a:spLocks noGrp="1"/>
          </p:cNvSpPr>
          <p:nvPr>
            <p:ph type="title"/>
          </p:nvPr>
        </p:nvSpPr>
        <p:spPr>
          <a:xfrm>
            <a:off x="4722075" y="997400"/>
            <a:ext cx="3589800" cy="650100"/>
          </a:xfrm>
          <a:prstGeom prst="rect">
            <a:avLst/>
          </a:prstGeom>
          <a:noFill/>
          <a:ln>
            <a:noFill/>
          </a:ln>
        </p:spPr>
        <p:txBody>
          <a:bodyPr spcFirstLastPara="1" wrap="square" lIns="91425" tIns="91425" rIns="91425" bIns="91425" anchor="ctr" anchorCtr="0">
            <a:sp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800"/>
              <a:buNone/>
              <a:defRPr>
                <a:latin typeface="Poppins"/>
                <a:ea typeface="Poppins"/>
                <a:cs typeface="Poppins"/>
                <a:sym typeface="Poppins"/>
              </a:defRPr>
            </a:lvl2pPr>
            <a:lvl3pPr lvl="2" algn="l" rtl="0">
              <a:lnSpc>
                <a:spcPct val="100000"/>
              </a:lnSpc>
              <a:spcBef>
                <a:spcPts val="0"/>
              </a:spcBef>
              <a:spcAft>
                <a:spcPts val="0"/>
              </a:spcAft>
              <a:buSzPts val="2800"/>
              <a:buNone/>
              <a:defRPr>
                <a:latin typeface="Poppins"/>
                <a:ea typeface="Poppins"/>
                <a:cs typeface="Poppins"/>
                <a:sym typeface="Poppins"/>
              </a:defRPr>
            </a:lvl3pPr>
            <a:lvl4pPr lvl="3" algn="l" rtl="0">
              <a:lnSpc>
                <a:spcPct val="100000"/>
              </a:lnSpc>
              <a:spcBef>
                <a:spcPts val="0"/>
              </a:spcBef>
              <a:spcAft>
                <a:spcPts val="0"/>
              </a:spcAft>
              <a:buSzPts val="2800"/>
              <a:buNone/>
              <a:defRPr>
                <a:latin typeface="Poppins"/>
                <a:ea typeface="Poppins"/>
                <a:cs typeface="Poppins"/>
                <a:sym typeface="Poppins"/>
              </a:defRPr>
            </a:lvl4pPr>
            <a:lvl5pPr lvl="4" algn="l" rtl="0">
              <a:lnSpc>
                <a:spcPct val="100000"/>
              </a:lnSpc>
              <a:spcBef>
                <a:spcPts val="0"/>
              </a:spcBef>
              <a:spcAft>
                <a:spcPts val="0"/>
              </a:spcAft>
              <a:buSzPts val="2800"/>
              <a:buNone/>
              <a:defRPr>
                <a:latin typeface="Poppins"/>
                <a:ea typeface="Poppins"/>
                <a:cs typeface="Poppins"/>
                <a:sym typeface="Poppins"/>
              </a:defRPr>
            </a:lvl5pPr>
            <a:lvl6pPr lvl="5" algn="l" rtl="0">
              <a:lnSpc>
                <a:spcPct val="100000"/>
              </a:lnSpc>
              <a:spcBef>
                <a:spcPts val="0"/>
              </a:spcBef>
              <a:spcAft>
                <a:spcPts val="0"/>
              </a:spcAft>
              <a:buSzPts val="2800"/>
              <a:buNone/>
              <a:defRPr>
                <a:latin typeface="Poppins"/>
                <a:ea typeface="Poppins"/>
                <a:cs typeface="Poppins"/>
                <a:sym typeface="Poppins"/>
              </a:defRPr>
            </a:lvl6pPr>
            <a:lvl7pPr lvl="6" algn="l" rtl="0">
              <a:lnSpc>
                <a:spcPct val="100000"/>
              </a:lnSpc>
              <a:spcBef>
                <a:spcPts val="0"/>
              </a:spcBef>
              <a:spcAft>
                <a:spcPts val="0"/>
              </a:spcAft>
              <a:buSzPts val="2800"/>
              <a:buNone/>
              <a:defRPr>
                <a:latin typeface="Poppins"/>
                <a:ea typeface="Poppins"/>
                <a:cs typeface="Poppins"/>
                <a:sym typeface="Poppins"/>
              </a:defRPr>
            </a:lvl7pPr>
            <a:lvl8pPr lvl="7" algn="l" rtl="0">
              <a:lnSpc>
                <a:spcPct val="100000"/>
              </a:lnSpc>
              <a:spcBef>
                <a:spcPts val="0"/>
              </a:spcBef>
              <a:spcAft>
                <a:spcPts val="0"/>
              </a:spcAft>
              <a:buSzPts val="2800"/>
              <a:buNone/>
              <a:defRPr>
                <a:latin typeface="Poppins"/>
                <a:ea typeface="Poppins"/>
                <a:cs typeface="Poppins"/>
                <a:sym typeface="Poppins"/>
              </a:defRPr>
            </a:lvl8pPr>
            <a:lvl9pPr lvl="8" algn="l" rtl="0">
              <a:lnSpc>
                <a:spcPct val="100000"/>
              </a:lnSpc>
              <a:spcBef>
                <a:spcPts val="0"/>
              </a:spcBef>
              <a:spcAft>
                <a:spcPts val="0"/>
              </a:spcAft>
              <a:buSzPts val="2800"/>
              <a:buNone/>
              <a:defRPr>
                <a:latin typeface="Poppins"/>
                <a:ea typeface="Poppins"/>
                <a:cs typeface="Poppins"/>
                <a:sym typeface="Poppins"/>
              </a:defRPr>
            </a:lvl9pPr>
          </a:lstStyle>
          <a:p>
            <a:endParaRPr/>
          </a:p>
        </p:txBody>
      </p:sp>
      <p:sp>
        <p:nvSpPr>
          <p:cNvPr id="72" name="Google Shape;72;p15"/>
          <p:cNvSpPr txBox="1">
            <a:spLocks noGrp="1"/>
          </p:cNvSpPr>
          <p:nvPr>
            <p:ph type="subTitle" idx="1"/>
          </p:nvPr>
        </p:nvSpPr>
        <p:spPr>
          <a:xfrm>
            <a:off x="4722075" y="1959150"/>
            <a:ext cx="3589800" cy="2742300"/>
          </a:xfrm>
          <a:prstGeom prst="rect">
            <a:avLst/>
          </a:prstGeom>
          <a:noFill/>
          <a:ln>
            <a:noFill/>
          </a:ln>
        </p:spPr>
        <p:txBody>
          <a:bodyPr spcFirstLastPara="1" wrap="square" lIns="91425" tIns="91425" rIns="91425" bIns="91425" anchor="t" anchorCtr="0">
            <a:normAutofit/>
          </a:bodyPr>
          <a:lstStyle>
            <a:lvl1pPr lvl="0" algn="l" rtl="0">
              <a:lnSpc>
                <a:spcPct val="115000"/>
              </a:lnSpc>
              <a:spcBef>
                <a:spcPts val="0"/>
              </a:spcBef>
              <a:spcAft>
                <a:spcPts val="0"/>
              </a:spcAft>
              <a:buSzPts val="1300"/>
              <a:buNone/>
              <a:defRPr/>
            </a:lvl1pPr>
            <a:lvl2pPr lvl="1" algn="l" rtl="0">
              <a:lnSpc>
                <a:spcPct val="115000"/>
              </a:lnSpc>
              <a:spcBef>
                <a:spcPts val="0"/>
              </a:spcBef>
              <a:spcAft>
                <a:spcPts val="0"/>
              </a:spcAft>
              <a:buSzPts val="1100"/>
              <a:buNone/>
              <a:defRPr/>
            </a:lvl2pPr>
            <a:lvl3pPr lvl="2" algn="l" rtl="0">
              <a:lnSpc>
                <a:spcPct val="115000"/>
              </a:lnSpc>
              <a:spcBef>
                <a:spcPts val="0"/>
              </a:spcBef>
              <a:spcAft>
                <a:spcPts val="0"/>
              </a:spcAft>
              <a:buSzPts val="1100"/>
              <a:buNone/>
              <a:defRPr/>
            </a:lvl3pPr>
            <a:lvl4pPr lvl="3" algn="l" rtl="0">
              <a:lnSpc>
                <a:spcPct val="115000"/>
              </a:lnSpc>
              <a:spcBef>
                <a:spcPts val="0"/>
              </a:spcBef>
              <a:spcAft>
                <a:spcPts val="0"/>
              </a:spcAft>
              <a:buSzPts val="1100"/>
              <a:buNone/>
              <a:defRPr/>
            </a:lvl4pPr>
            <a:lvl5pPr lvl="4" algn="l" rtl="0">
              <a:lnSpc>
                <a:spcPct val="115000"/>
              </a:lnSpc>
              <a:spcBef>
                <a:spcPts val="0"/>
              </a:spcBef>
              <a:spcAft>
                <a:spcPts val="0"/>
              </a:spcAft>
              <a:buSzPts val="1100"/>
              <a:buNone/>
              <a:defRPr/>
            </a:lvl5pPr>
            <a:lvl6pPr lvl="5" algn="l" rtl="0">
              <a:lnSpc>
                <a:spcPct val="115000"/>
              </a:lnSpc>
              <a:spcBef>
                <a:spcPts val="0"/>
              </a:spcBef>
              <a:spcAft>
                <a:spcPts val="0"/>
              </a:spcAft>
              <a:buSzPts val="1100"/>
              <a:buNone/>
              <a:defRPr/>
            </a:lvl6pPr>
            <a:lvl7pPr lvl="6" algn="l" rtl="0">
              <a:lnSpc>
                <a:spcPct val="115000"/>
              </a:lnSpc>
              <a:spcBef>
                <a:spcPts val="0"/>
              </a:spcBef>
              <a:spcAft>
                <a:spcPts val="0"/>
              </a:spcAft>
              <a:buSzPts val="1100"/>
              <a:buNone/>
              <a:defRPr/>
            </a:lvl7pPr>
            <a:lvl8pPr lvl="7" algn="l" rtl="0">
              <a:lnSpc>
                <a:spcPct val="115000"/>
              </a:lnSpc>
              <a:spcBef>
                <a:spcPts val="0"/>
              </a:spcBef>
              <a:spcAft>
                <a:spcPts val="0"/>
              </a:spcAft>
              <a:buSzPts val="1100"/>
              <a:buNone/>
              <a:defRPr/>
            </a:lvl8pPr>
            <a:lvl9pPr lvl="8" algn="l" rtl="0">
              <a:lnSpc>
                <a:spcPct val="115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29507127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5222405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A_Outro_1">
  <p:cSld name="SA_Outro_1">
    <p:spTree>
      <p:nvGrpSpPr>
        <p:cNvPr id="1" name="Shape 87"/>
        <p:cNvGrpSpPr/>
        <p:nvPr/>
      </p:nvGrpSpPr>
      <p:grpSpPr>
        <a:xfrm>
          <a:off x="0" y="0"/>
          <a:ext cx="0" cy="0"/>
          <a:chOff x="0" y="0"/>
          <a:chExt cx="0" cy="0"/>
        </a:xfrm>
      </p:grpSpPr>
      <p:sp>
        <p:nvSpPr>
          <p:cNvPr id="88" name="Google Shape;8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89" name="Google Shape;89;p17"/>
          <p:cNvSpPr txBox="1">
            <a:spLocks noGrp="1"/>
          </p:cNvSpPr>
          <p:nvPr>
            <p:ph type="title"/>
          </p:nvPr>
        </p:nvSpPr>
        <p:spPr>
          <a:xfrm>
            <a:off x="530400" y="2208300"/>
            <a:ext cx="8083200" cy="726900"/>
          </a:xfrm>
          <a:prstGeom prst="rect">
            <a:avLst/>
          </a:prstGeom>
          <a:noFill/>
          <a:ln>
            <a:noFill/>
          </a:ln>
        </p:spPr>
        <p:txBody>
          <a:bodyPr spcFirstLastPara="1" wrap="square" lIns="91425" tIns="91425" rIns="91425" bIns="91425" anchor="ctr" anchorCtr="0">
            <a:sp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atin typeface="Poppins"/>
                <a:ea typeface="Poppins"/>
                <a:cs typeface="Poppins"/>
                <a:sym typeface="Poppins"/>
              </a:defRPr>
            </a:lvl2pPr>
            <a:lvl3pPr lvl="2" algn="ctr" rtl="0">
              <a:lnSpc>
                <a:spcPct val="100000"/>
              </a:lnSpc>
              <a:spcBef>
                <a:spcPts val="0"/>
              </a:spcBef>
              <a:spcAft>
                <a:spcPts val="0"/>
              </a:spcAft>
              <a:buSzPts val="2800"/>
              <a:buNone/>
              <a:defRPr>
                <a:latin typeface="Poppins"/>
                <a:ea typeface="Poppins"/>
                <a:cs typeface="Poppins"/>
                <a:sym typeface="Poppins"/>
              </a:defRPr>
            </a:lvl3pPr>
            <a:lvl4pPr lvl="3" algn="ctr" rtl="0">
              <a:lnSpc>
                <a:spcPct val="100000"/>
              </a:lnSpc>
              <a:spcBef>
                <a:spcPts val="0"/>
              </a:spcBef>
              <a:spcAft>
                <a:spcPts val="0"/>
              </a:spcAft>
              <a:buSzPts val="2800"/>
              <a:buNone/>
              <a:defRPr>
                <a:latin typeface="Poppins"/>
                <a:ea typeface="Poppins"/>
                <a:cs typeface="Poppins"/>
                <a:sym typeface="Poppins"/>
              </a:defRPr>
            </a:lvl4pPr>
            <a:lvl5pPr lvl="4" algn="ctr" rtl="0">
              <a:lnSpc>
                <a:spcPct val="100000"/>
              </a:lnSpc>
              <a:spcBef>
                <a:spcPts val="0"/>
              </a:spcBef>
              <a:spcAft>
                <a:spcPts val="0"/>
              </a:spcAft>
              <a:buSzPts val="2800"/>
              <a:buNone/>
              <a:defRPr>
                <a:latin typeface="Poppins"/>
                <a:ea typeface="Poppins"/>
                <a:cs typeface="Poppins"/>
                <a:sym typeface="Poppins"/>
              </a:defRPr>
            </a:lvl5pPr>
            <a:lvl6pPr lvl="5" algn="ctr" rtl="0">
              <a:lnSpc>
                <a:spcPct val="100000"/>
              </a:lnSpc>
              <a:spcBef>
                <a:spcPts val="0"/>
              </a:spcBef>
              <a:spcAft>
                <a:spcPts val="0"/>
              </a:spcAft>
              <a:buSzPts val="2800"/>
              <a:buNone/>
              <a:defRPr>
                <a:latin typeface="Poppins"/>
                <a:ea typeface="Poppins"/>
                <a:cs typeface="Poppins"/>
                <a:sym typeface="Poppins"/>
              </a:defRPr>
            </a:lvl6pPr>
            <a:lvl7pPr lvl="6" algn="ctr" rtl="0">
              <a:lnSpc>
                <a:spcPct val="100000"/>
              </a:lnSpc>
              <a:spcBef>
                <a:spcPts val="0"/>
              </a:spcBef>
              <a:spcAft>
                <a:spcPts val="0"/>
              </a:spcAft>
              <a:buSzPts val="2800"/>
              <a:buNone/>
              <a:defRPr>
                <a:latin typeface="Poppins"/>
                <a:ea typeface="Poppins"/>
                <a:cs typeface="Poppins"/>
                <a:sym typeface="Poppins"/>
              </a:defRPr>
            </a:lvl7pPr>
            <a:lvl8pPr lvl="7" algn="ctr" rtl="0">
              <a:lnSpc>
                <a:spcPct val="100000"/>
              </a:lnSpc>
              <a:spcBef>
                <a:spcPts val="0"/>
              </a:spcBef>
              <a:spcAft>
                <a:spcPts val="0"/>
              </a:spcAft>
              <a:buSzPts val="2800"/>
              <a:buNone/>
              <a:defRPr>
                <a:latin typeface="Poppins"/>
                <a:ea typeface="Poppins"/>
                <a:cs typeface="Poppins"/>
                <a:sym typeface="Poppins"/>
              </a:defRPr>
            </a:lvl8pPr>
            <a:lvl9pPr lvl="8" algn="ctr" rtl="0">
              <a:lnSpc>
                <a:spcPct val="100000"/>
              </a:lnSpc>
              <a:spcBef>
                <a:spcPts val="0"/>
              </a:spcBef>
              <a:spcAft>
                <a:spcPts val="0"/>
              </a:spcAft>
              <a:buSzPts val="2800"/>
              <a:buNone/>
              <a:defRPr>
                <a:latin typeface="Poppins"/>
                <a:ea typeface="Poppins"/>
                <a:cs typeface="Poppins"/>
                <a:sym typeface="Poppins"/>
              </a:defRPr>
            </a:lvl9pPr>
          </a:lstStyle>
          <a:p>
            <a:endParaRPr/>
          </a:p>
        </p:txBody>
      </p:sp>
    </p:spTree>
    <p:extLst>
      <p:ext uri="{BB962C8B-B14F-4D97-AF65-F5344CB8AC3E}">
        <p14:creationId xmlns:p14="http://schemas.microsoft.com/office/powerpoint/2010/main" val="234544973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655023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709268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034757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898394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2277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2482201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B61BEF0D-F0BB-DE4B-95CE-6DB70DBA9567}" type="datetimeFigureOut">
              <a:rPr lang="en-US" smtClean="0"/>
              <a:pPr/>
              <a:t>11/4/2023</a:t>
            </a:fld>
            <a:endParaRPr lang="en-US" dirty="0"/>
          </a:p>
        </p:txBody>
      </p:sp>
    </p:spTree>
    <p:extLst>
      <p:ext uri="{BB962C8B-B14F-4D97-AF65-F5344CB8AC3E}">
        <p14:creationId xmlns:p14="http://schemas.microsoft.com/office/powerpoint/2010/main" val="91009166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11/4/2023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841846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1962912" y="1685850"/>
            <a:ext cx="4843867" cy="1391862"/>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sz="3000" dirty="0">
                <a:solidFill>
                  <a:schemeClr val="tx1"/>
                </a:solidFill>
              </a:rPr>
              <a:t>AGRIWEATHER WIZARD-</a:t>
            </a:r>
            <a:br>
              <a:rPr lang="en" sz="3000" dirty="0">
                <a:solidFill>
                  <a:schemeClr val="tx1"/>
                </a:solidFill>
              </a:rPr>
            </a:br>
            <a:r>
              <a:rPr lang="en" sz="1800" dirty="0">
                <a:solidFill>
                  <a:schemeClr val="tx1"/>
                </a:solidFill>
              </a:rPr>
              <a:t>Sattellite Imagery Based Crop Yield Forecast</a:t>
            </a:r>
            <a:endParaRPr sz="1800" dirty="0">
              <a:solidFill>
                <a:schemeClr val="tx1"/>
              </a:solidFill>
            </a:endParaRPr>
          </a:p>
        </p:txBody>
      </p:sp>
      <p:sp>
        <p:nvSpPr>
          <p:cNvPr id="96" name="Google Shape;96;p18"/>
          <p:cNvSpPr txBox="1">
            <a:spLocks noGrp="1"/>
          </p:cNvSpPr>
          <p:nvPr>
            <p:ph type="body" idx="1"/>
          </p:nvPr>
        </p:nvSpPr>
        <p:spPr>
          <a:xfrm>
            <a:off x="727200" y="3568350"/>
            <a:ext cx="5520900" cy="108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dirty="0"/>
              <a:t>B304 - Team Members:</a:t>
            </a:r>
            <a:endParaRPr dirty="0"/>
          </a:p>
          <a:p>
            <a:pPr marL="0" lvl="0" indent="0" algn="l" rtl="0">
              <a:lnSpc>
                <a:spcPct val="115000"/>
              </a:lnSpc>
              <a:spcBef>
                <a:spcPts val="1200"/>
              </a:spcBef>
              <a:spcAft>
                <a:spcPts val="1200"/>
              </a:spcAft>
              <a:buSzPts val="1300"/>
              <a:buNone/>
            </a:pPr>
            <a:r>
              <a:rPr lang="en" dirty="0"/>
              <a:t>Modhurai Mitra: RA2011003011016</a:t>
            </a:r>
            <a:br>
              <a:rPr lang="en" dirty="0"/>
            </a:br>
            <a:r>
              <a:rPr lang="en" dirty="0"/>
              <a:t>Kushagra Agarwal: RA2011003011024</a:t>
            </a:r>
            <a:endParaRPr dirty="0"/>
          </a:p>
        </p:txBody>
      </p:sp>
      <p:pic>
        <p:nvPicPr>
          <p:cNvPr id="97" name="Google Shape;97;p18"/>
          <p:cNvPicPr preferRelativeResize="0"/>
          <p:nvPr/>
        </p:nvPicPr>
        <p:blipFill>
          <a:blip r:embed="rId3">
            <a:alphaModFix/>
          </a:blip>
          <a:stretch>
            <a:fillRect/>
          </a:stretch>
        </p:blipFill>
        <p:spPr>
          <a:xfrm>
            <a:off x="6746628" y="179143"/>
            <a:ext cx="2089051" cy="1160600"/>
          </a:xfrm>
          <a:prstGeom prst="rect">
            <a:avLst/>
          </a:prstGeom>
          <a:noFill/>
          <a:ln>
            <a:noFill/>
          </a:ln>
        </p:spPr>
      </p:pic>
      <p:sp>
        <p:nvSpPr>
          <p:cNvPr id="2" name="Rectangle 1"/>
          <p:cNvSpPr/>
          <p:nvPr/>
        </p:nvSpPr>
        <p:spPr>
          <a:xfrm>
            <a:off x="4568711" y="3315275"/>
            <a:ext cx="2582029" cy="1528624"/>
          </a:xfrm>
          <a:prstGeom prst="rect">
            <a:avLst/>
          </a:prstGeom>
        </p:spPr>
        <p:txBody>
          <a:bodyPr wrap="square">
            <a:spAutoFit/>
          </a:bodyPr>
          <a:lstStyle/>
          <a:p>
            <a:pPr marL="0" indent="0" defTabSz="685800">
              <a:spcBef>
                <a:spcPts val="444"/>
              </a:spcBef>
              <a:buSzPct val="100000"/>
            </a:pPr>
            <a:r>
              <a:rPr lang="en-US" dirty="0">
                <a:latin typeface="Times New Roman" panose="02020603050405020304" pitchFamily="18" charset="0"/>
                <a:cs typeface="Times New Roman" panose="02020603050405020304" pitchFamily="18" charset="0"/>
              </a:rPr>
              <a:t>Guide name: </a:t>
            </a:r>
            <a:r>
              <a:rPr lang="en-US" dirty="0" err="1">
                <a:latin typeface="Times New Roman" panose="02020603050405020304" pitchFamily="18" charset="0"/>
                <a:cs typeface="Times New Roman" panose="02020603050405020304" pitchFamily="18" charset="0"/>
              </a:rPr>
              <a:t>Dr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Kalaivani</a:t>
            </a:r>
            <a:endParaRPr lang="en-US" dirty="0">
              <a:latin typeface="Times New Roman" panose="02020603050405020304" pitchFamily="18" charset="0"/>
              <a:cs typeface="Times New Roman" panose="02020603050405020304" pitchFamily="18" charset="0"/>
            </a:endParaRPr>
          </a:p>
          <a:p>
            <a:pPr marL="0" indent="0" defTabSz="685800">
              <a:spcBef>
                <a:spcPts val="444"/>
              </a:spcBef>
              <a:buSzPct val="100000"/>
            </a:pPr>
            <a:r>
              <a:rPr lang="en-US" dirty="0">
                <a:latin typeface="Times New Roman" panose="02020603050405020304" pitchFamily="18" charset="0"/>
                <a:cs typeface="Times New Roman" panose="02020603050405020304" pitchFamily="18" charset="0"/>
              </a:rPr>
              <a:t>Designation: Assistant Professor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Department: C-Tech</a:t>
            </a:r>
          </a:p>
        </p:txBody>
      </p:sp>
      <p:sp>
        <p:nvSpPr>
          <p:cNvPr id="3" name="Rectangle 2"/>
          <p:cNvSpPr/>
          <p:nvPr/>
        </p:nvSpPr>
        <p:spPr>
          <a:xfrm>
            <a:off x="2088648" y="263224"/>
            <a:ext cx="4572000" cy="1169551"/>
          </a:xfrm>
          <a:prstGeom prst="rect">
            <a:avLst/>
          </a:prstGeom>
        </p:spPr>
        <p:txBody>
          <a:bodyPr>
            <a:spAutoFit/>
          </a:bodyPr>
          <a:lstStyle/>
          <a:p>
            <a:pPr algn="ctr" defTabSz="685800"/>
            <a:r>
              <a:rPr lang="en-US" sz="1400" b="1" dirty="0">
                <a:latin typeface="Times New Roman" panose="02020603050405020304" pitchFamily="18" charset="0"/>
                <a:ea typeface="Calibri"/>
                <a:cs typeface="Times New Roman" panose="02020603050405020304" pitchFamily="18" charset="0"/>
                <a:sym typeface="Calibri"/>
              </a:rPr>
              <a:t>SRM INSTITUTE OF SCIENCE AND TECHNOLOGY </a:t>
            </a:r>
            <a:endParaRPr lang="en-US" sz="1400" dirty="0">
              <a:latin typeface="Times New Roman" panose="02020603050405020304" pitchFamily="18" charset="0"/>
              <a:ea typeface="Calibri"/>
              <a:cs typeface="Times New Roman" panose="02020603050405020304" pitchFamily="18" charset="0"/>
              <a:sym typeface="Calibri"/>
            </a:endParaRPr>
          </a:p>
          <a:p>
            <a:pPr algn="ctr" defTabSz="685800"/>
            <a:r>
              <a:rPr lang="en-US" sz="1400" b="1" dirty="0">
                <a:latin typeface="Times New Roman" panose="02020603050405020304" pitchFamily="18" charset="0"/>
                <a:ea typeface="Calibri"/>
                <a:cs typeface="Times New Roman" panose="02020603050405020304" pitchFamily="18" charset="0"/>
                <a:sym typeface="Calibri"/>
              </a:rPr>
              <a:t>SCHOOL OF COMPUTING</a:t>
            </a:r>
            <a:endParaRPr lang="en-US" sz="1400" dirty="0">
              <a:latin typeface="Times New Roman" panose="02020603050405020304" pitchFamily="18" charset="0"/>
              <a:ea typeface="Calibri"/>
              <a:cs typeface="Times New Roman" panose="02020603050405020304" pitchFamily="18" charset="0"/>
              <a:sym typeface="Calibri"/>
            </a:endParaRPr>
          </a:p>
          <a:p>
            <a:pPr algn="ctr" defTabSz="685800"/>
            <a:r>
              <a:rPr lang="en-US" sz="1400" b="1" dirty="0">
                <a:latin typeface="Times New Roman" panose="02020603050405020304" pitchFamily="18" charset="0"/>
                <a:ea typeface="Calibri"/>
                <a:cs typeface="Times New Roman" panose="02020603050405020304" pitchFamily="18" charset="0"/>
                <a:sym typeface="Calibri"/>
              </a:rPr>
              <a:t>DEPARTMENT OF COMPUTING TECHNOLOGIES</a:t>
            </a:r>
            <a:endParaRPr lang="en-US" sz="1400" dirty="0">
              <a:latin typeface="Times New Roman" panose="02020603050405020304" pitchFamily="18" charset="0"/>
              <a:ea typeface="Calibri"/>
              <a:cs typeface="Times New Roman" panose="02020603050405020304" pitchFamily="18" charset="0"/>
              <a:sym typeface="Calibri"/>
            </a:endParaRPr>
          </a:p>
          <a:p>
            <a:pPr algn="ctr" defTabSz="685800"/>
            <a:r>
              <a:rPr lang="en-US" sz="1400" b="1" dirty="0">
                <a:latin typeface="Times New Roman" panose="02020603050405020304" pitchFamily="18" charset="0"/>
                <a:ea typeface="Calibri"/>
                <a:cs typeface="Times New Roman" panose="02020603050405020304" pitchFamily="18" charset="0"/>
                <a:sym typeface="Calibri"/>
              </a:rPr>
              <a:t>18CSP107L / 18CSP108L - MINOR PROJECT / INTERNSHIP</a:t>
            </a:r>
            <a:endParaRPr lang="en-US" sz="1400" dirty="0">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1067425" y="286128"/>
            <a:ext cx="7265100" cy="695545"/>
          </a:xfrm>
          <a:prstGeom prst="rect">
            <a:avLst/>
          </a:prstGeom>
          <a:noFill/>
          <a:ln>
            <a:noFill/>
          </a:ln>
        </p:spPr>
        <p:txBody>
          <a:bodyPr spcFirstLastPara="1" wrap="square" lIns="91425" tIns="91425" rIns="91425" bIns="91425" anchor="ctr" anchorCtr="0">
            <a:spAutoFit/>
          </a:bodyPr>
          <a:lstStyle/>
          <a:p>
            <a:pPr marL="0" lvl="0" indent="0" algn="l" rtl="0">
              <a:lnSpc>
                <a:spcPct val="115000"/>
              </a:lnSpc>
              <a:spcBef>
                <a:spcPts val="0"/>
              </a:spcBef>
              <a:spcAft>
                <a:spcPts val="1500"/>
              </a:spcAft>
              <a:buSzPts val="2400"/>
              <a:buNone/>
            </a:pPr>
            <a:r>
              <a:rPr lang="en" sz="1800" dirty="0">
                <a:latin typeface="Roboto"/>
                <a:ea typeface="Roboto"/>
                <a:cs typeface="Roboto"/>
                <a:sym typeface="Roboto"/>
              </a:rPr>
              <a:t>Problem Statement / Objectives:</a:t>
            </a:r>
            <a:endParaRPr sz="1800" dirty="0">
              <a:latin typeface="Roboto"/>
              <a:ea typeface="Roboto"/>
              <a:cs typeface="Roboto"/>
              <a:sym typeface="Roboto"/>
            </a:endParaRPr>
          </a:p>
        </p:txBody>
      </p:sp>
      <p:sp>
        <p:nvSpPr>
          <p:cNvPr id="139" name="Google Shape;139;p25"/>
          <p:cNvSpPr txBox="1"/>
          <p:nvPr/>
        </p:nvSpPr>
        <p:spPr>
          <a:xfrm>
            <a:off x="1067425" y="1043950"/>
            <a:ext cx="5496600" cy="24936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15000"/>
              </a:lnSpc>
              <a:spcBef>
                <a:spcPts val="1500"/>
              </a:spcBef>
              <a:spcAft>
                <a:spcPts val="0"/>
              </a:spcAft>
              <a:buClr>
                <a:schemeClr val="dk1"/>
              </a:buClr>
              <a:buSzPts val="1200"/>
              <a:buFont typeface="Roboto"/>
              <a:buChar char="●"/>
            </a:pPr>
            <a:r>
              <a:rPr lang="en" sz="1200" b="0" i="0" u="none" strike="noStrike" cap="none" dirty="0">
                <a:solidFill>
                  <a:schemeClr val="dk1"/>
                </a:solidFill>
                <a:latin typeface="Roboto"/>
                <a:ea typeface="Roboto"/>
                <a:cs typeface="Roboto"/>
                <a:sym typeface="Roboto"/>
              </a:rPr>
              <a:t>The global demand for rice as a staple food necessitates efficient methods to predict and manage rice yield. This project addresses the challenge of predicting rice yield by harnessing the power of weather data. The primary objectives are:</a:t>
            </a:r>
            <a:endParaRPr sz="1200" b="0" i="0" u="none" strike="noStrike" cap="none" dirty="0">
              <a:solidFill>
                <a:schemeClr val="dk1"/>
              </a:solidFill>
              <a:latin typeface="Roboto"/>
              <a:ea typeface="Roboto"/>
              <a:cs typeface="Roboto"/>
              <a:sym typeface="Roboto"/>
            </a:endParaRPr>
          </a:p>
          <a:p>
            <a:pPr marL="457200" marR="0" lvl="0" indent="-304800" algn="l" rtl="0">
              <a:lnSpc>
                <a:spcPct val="115000"/>
              </a:lnSpc>
              <a:spcBef>
                <a:spcPts val="0"/>
              </a:spcBef>
              <a:spcAft>
                <a:spcPts val="0"/>
              </a:spcAft>
              <a:buClr>
                <a:schemeClr val="dk1"/>
              </a:buClr>
              <a:buSzPts val="1200"/>
              <a:buFont typeface="Roboto"/>
              <a:buChar char="●"/>
            </a:pPr>
            <a:endParaRPr sz="1200" b="0" i="0" u="none" strike="noStrike" cap="none" dirty="0">
              <a:solidFill>
                <a:schemeClr val="dk1"/>
              </a:solidFill>
              <a:latin typeface="Roboto"/>
              <a:ea typeface="Roboto"/>
              <a:cs typeface="Roboto"/>
              <a:sym typeface="Roboto"/>
            </a:endParaRPr>
          </a:p>
          <a:p>
            <a:pPr marL="457200" marR="0" lvl="0" indent="-304800" algn="l" rtl="0">
              <a:lnSpc>
                <a:spcPct val="115000"/>
              </a:lnSpc>
              <a:spcBef>
                <a:spcPts val="0"/>
              </a:spcBef>
              <a:spcAft>
                <a:spcPts val="0"/>
              </a:spcAft>
              <a:buClr>
                <a:schemeClr val="dk1"/>
              </a:buClr>
              <a:buSzPts val="1200"/>
              <a:buFont typeface="Roboto"/>
              <a:buChar char="●"/>
            </a:pPr>
            <a:r>
              <a:rPr lang="en" sz="1200" b="0" i="0" u="none" strike="noStrike" cap="none" dirty="0">
                <a:solidFill>
                  <a:schemeClr val="dk1"/>
                </a:solidFill>
                <a:latin typeface="Roboto"/>
                <a:ea typeface="Roboto"/>
                <a:cs typeface="Roboto"/>
                <a:sym typeface="Roboto"/>
              </a:rPr>
              <a:t>To develop a robust methodology for extracting relevant features from structured and unstructured weather data.</a:t>
            </a:r>
            <a:endParaRPr sz="1200" b="0" i="0" u="none" strike="noStrike" cap="none" dirty="0">
              <a:solidFill>
                <a:schemeClr val="dk1"/>
              </a:solidFill>
              <a:latin typeface="Roboto"/>
              <a:ea typeface="Roboto"/>
              <a:cs typeface="Roboto"/>
              <a:sym typeface="Roboto"/>
            </a:endParaRPr>
          </a:p>
          <a:p>
            <a:pPr marL="457200" marR="0" lvl="0" indent="-304800" algn="l" rtl="0">
              <a:lnSpc>
                <a:spcPct val="115000"/>
              </a:lnSpc>
              <a:spcBef>
                <a:spcPts val="0"/>
              </a:spcBef>
              <a:spcAft>
                <a:spcPts val="0"/>
              </a:spcAft>
              <a:buClr>
                <a:schemeClr val="dk1"/>
              </a:buClr>
              <a:buSzPts val="1200"/>
              <a:buFont typeface="Roboto"/>
              <a:buChar char="●"/>
            </a:pPr>
            <a:r>
              <a:rPr lang="en" sz="1200" b="0" i="0" u="none" strike="noStrike" cap="none" dirty="0">
                <a:solidFill>
                  <a:schemeClr val="dk1"/>
                </a:solidFill>
                <a:latin typeface="Roboto"/>
                <a:ea typeface="Roboto"/>
                <a:cs typeface="Roboto"/>
                <a:sym typeface="Roboto"/>
              </a:rPr>
              <a:t>To employ evolutionary approaches in constructing accurate prediction models.</a:t>
            </a:r>
            <a:endParaRPr sz="1200" b="0" i="0" u="none" strike="noStrike" cap="none" dirty="0">
              <a:solidFill>
                <a:schemeClr val="dk1"/>
              </a:solidFill>
              <a:latin typeface="Roboto"/>
              <a:ea typeface="Roboto"/>
              <a:cs typeface="Roboto"/>
              <a:sym typeface="Roboto"/>
            </a:endParaRPr>
          </a:p>
          <a:p>
            <a:pPr marL="457200" marR="0" lvl="0" indent="-304800" algn="l" rtl="0">
              <a:lnSpc>
                <a:spcPct val="115000"/>
              </a:lnSpc>
              <a:spcBef>
                <a:spcPts val="0"/>
              </a:spcBef>
              <a:spcAft>
                <a:spcPts val="0"/>
              </a:spcAft>
              <a:buClr>
                <a:schemeClr val="dk1"/>
              </a:buClr>
              <a:buSzPts val="1200"/>
              <a:buFont typeface="Roboto"/>
              <a:buChar char="●"/>
            </a:pPr>
            <a:r>
              <a:rPr lang="en" sz="1200" b="0" i="0" u="none" strike="noStrike" cap="none" dirty="0">
                <a:solidFill>
                  <a:schemeClr val="dk1"/>
                </a:solidFill>
                <a:latin typeface="Roboto"/>
                <a:ea typeface="Roboto"/>
                <a:cs typeface="Roboto"/>
                <a:sym typeface="Roboto"/>
              </a:rPr>
              <a:t>To enhance the agricultural industry's ability to anticipate rice yield variations and plan accordingly.</a:t>
            </a:r>
            <a:endParaRPr sz="1200" b="0" i="0" u="none" strike="noStrike" cap="none" dirty="0">
              <a:solidFill>
                <a:schemeClr val="dk1"/>
              </a:solidFill>
              <a:latin typeface="Roboto"/>
              <a:ea typeface="Roboto"/>
              <a:cs typeface="Roboto"/>
              <a:sym typeface="Roboto"/>
            </a:endParaRPr>
          </a:p>
        </p:txBody>
      </p:sp>
      <p:pic>
        <p:nvPicPr>
          <p:cNvPr id="4" name="Google Shape;97;p18"/>
          <p:cNvPicPr preferRelativeResize="0"/>
          <p:nvPr/>
        </p:nvPicPr>
        <p:blipFill>
          <a:blip r:embed="rId3">
            <a:alphaModFix/>
          </a:blip>
          <a:stretch>
            <a:fillRect/>
          </a:stretch>
        </p:blipFill>
        <p:spPr>
          <a:xfrm>
            <a:off x="6740050" y="179143"/>
            <a:ext cx="2089051" cy="1160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939450" y="411670"/>
            <a:ext cx="7265100" cy="695545"/>
          </a:xfrm>
          <a:prstGeom prst="rect">
            <a:avLst/>
          </a:prstGeom>
          <a:noFill/>
          <a:ln>
            <a:noFill/>
          </a:ln>
        </p:spPr>
        <p:txBody>
          <a:bodyPr spcFirstLastPara="1" wrap="square" lIns="91425" tIns="91425" rIns="91425" bIns="91425" anchor="ctr" anchorCtr="0">
            <a:spAutoFit/>
          </a:bodyPr>
          <a:lstStyle/>
          <a:p>
            <a:pPr>
              <a:lnSpc>
                <a:spcPct val="115000"/>
              </a:lnSpc>
              <a:spcAft>
                <a:spcPts val="1500"/>
              </a:spcAft>
            </a:pPr>
            <a:r>
              <a:rPr lang="en-US" sz="1800" dirty="0">
                <a:solidFill>
                  <a:schemeClr val="tx1"/>
                </a:solidFill>
                <a:latin typeface="Times New Roman" pitchFamily="18" charset="0"/>
                <a:cs typeface="Times New Roman" pitchFamily="18" charset="0"/>
              </a:rPr>
              <a:t>Architecture / Block diagram of proposed modules</a:t>
            </a:r>
            <a:endParaRPr sz="1800" dirty="0">
              <a:latin typeface="Roboto"/>
              <a:ea typeface="Roboto"/>
              <a:cs typeface="Roboto"/>
              <a:sym typeface="Roboto"/>
            </a:endParaRPr>
          </a:p>
        </p:txBody>
      </p:sp>
      <p:sp>
        <p:nvSpPr>
          <p:cNvPr id="139" name="Google Shape;139;p25"/>
          <p:cNvSpPr txBox="1"/>
          <p:nvPr/>
        </p:nvSpPr>
        <p:spPr>
          <a:xfrm>
            <a:off x="1067425" y="1043950"/>
            <a:ext cx="5496600" cy="24936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15000"/>
              </a:lnSpc>
              <a:spcBef>
                <a:spcPts val="1500"/>
              </a:spcBef>
              <a:spcAft>
                <a:spcPts val="0"/>
              </a:spcAft>
              <a:buClr>
                <a:schemeClr val="dk1"/>
              </a:buClr>
              <a:buSzPts val="1200"/>
              <a:buFont typeface="Roboto"/>
              <a:buChar char="●"/>
            </a:pPr>
            <a:r>
              <a:rPr lang="en" sz="1200" b="0" i="0" u="none" strike="noStrike" cap="none" dirty="0">
                <a:solidFill>
                  <a:schemeClr val="dk1"/>
                </a:solidFill>
                <a:latin typeface="Roboto"/>
                <a:ea typeface="Roboto"/>
                <a:cs typeface="Roboto"/>
                <a:sym typeface="Roboto"/>
              </a:rPr>
              <a:t>The global demand for rice as a staple food necessitates efficient methods to predict and manage rice yield. This project addresses the challenge of predicting rice yield by harnessing the power of weather data. The primary objectives are:</a:t>
            </a:r>
            <a:endParaRPr sz="1200" b="0" i="0" u="none" strike="noStrike" cap="none" dirty="0">
              <a:solidFill>
                <a:schemeClr val="dk1"/>
              </a:solidFill>
              <a:latin typeface="Roboto"/>
              <a:ea typeface="Roboto"/>
              <a:cs typeface="Roboto"/>
              <a:sym typeface="Roboto"/>
            </a:endParaRPr>
          </a:p>
          <a:p>
            <a:pPr marL="457200" marR="0" lvl="0" indent="-304800" algn="l" rtl="0">
              <a:lnSpc>
                <a:spcPct val="115000"/>
              </a:lnSpc>
              <a:spcBef>
                <a:spcPts val="0"/>
              </a:spcBef>
              <a:spcAft>
                <a:spcPts val="0"/>
              </a:spcAft>
              <a:buClr>
                <a:schemeClr val="dk1"/>
              </a:buClr>
              <a:buSzPts val="1200"/>
              <a:buFont typeface="Roboto"/>
              <a:buChar char="●"/>
            </a:pPr>
            <a:endParaRPr sz="1200" b="0" i="0" u="none" strike="noStrike" cap="none" dirty="0">
              <a:solidFill>
                <a:schemeClr val="dk1"/>
              </a:solidFill>
              <a:latin typeface="Roboto"/>
              <a:ea typeface="Roboto"/>
              <a:cs typeface="Roboto"/>
              <a:sym typeface="Roboto"/>
            </a:endParaRPr>
          </a:p>
          <a:p>
            <a:pPr marL="457200" marR="0" lvl="0" indent="-304800" algn="l" rtl="0">
              <a:lnSpc>
                <a:spcPct val="115000"/>
              </a:lnSpc>
              <a:spcBef>
                <a:spcPts val="0"/>
              </a:spcBef>
              <a:spcAft>
                <a:spcPts val="0"/>
              </a:spcAft>
              <a:buClr>
                <a:schemeClr val="dk1"/>
              </a:buClr>
              <a:buSzPts val="1200"/>
              <a:buFont typeface="Roboto"/>
              <a:buChar char="●"/>
            </a:pPr>
            <a:r>
              <a:rPr lang="en" sz="1200" b="0" i="0" u="none" strike="noStrike" cap="none" dirty="0">
                <a:solidFill>
                  <a:schemeClr val="dk1"/>
                </a:solidFill>
                <a:latin typeface="Roboto"/>
                <a:ea typeface="Roboto"/>
                <a:cs typeface="Roboto"/>
                <a:sym typeface="Roboto"/>
              </a:rPr>
              <a:t>To develop a robust methodology for extracting relevant features from structured and unstructured weather data.</a:t>
            </a:r>
            <a:endParaRPr sz="1200" b="0" i="0" u="none" strike="noStrike" cap="none" dirty="0">
              <a:solidFill>
                <a:schemeClr val="dk1"/>
              </a:solidFill>
              <a:latin typeface="Roboto"/>
              <a:ea typeface="Roboto"/>
              <a:cs typeface="Roboto"/>
              <a:sym typeface="Roboto"/>
            </a:endParaRPr>
          </a:p>
          <a:p>
            <a:pPr marL="457200" marR="0" lvl="0" indent="-304800" algn="l" rtl="0">
              <a:lnSpc>
                <a:spcPct val="115000"/>
              </a:lnSpc>
              <a:spcBef>
                <a:spcPts val="0"/>
              </a:spcBef>
              <a:spcAft>
                <a:spcPts val="0"/>
              </a:spcAft>
              <a:buClr>
                <a:schemeClr val="dk1"/>
              </a:buClr>
              <a:buSzPts val="1200"/>
              <a:buFont typeface="Roboto"/>
              <a:buChar char="●"/>
            </a:pPr>
            <a:r>
              <a:rPr lang="en" sz="1200" b="0" i="0" u="none" strike="noStrike" cap="none" dirty="0">
                <a:solidFill>
                  <a:schemeClr val="dk1"/>
                </a:solidFill>
                <a:latin typeface="Roboto"/>
                <a:ea typeface="Roboto"/>
                <a:cs typeface="Roboto"/>
                <a:sym typeface="Roboto"/>
              </a:rPr>
              <a:t>To employ evolutionary approaches in constructing accurate prediction models.</a:t>
            </a:r>
            <a:endParaRPr sz="1200" b="0" i="0" u="none" strike="noStrike" cap="none" dirty="0">
              <a:solidFill>
                <a:schemeClr val="dk1"/>
              </a:solidFill>
              <a:latin typeface="Roboto"/>
              <a:ea typeface="Roboto"/>
              <a:cs typeface="Roboto"/>
              <a:sym typeface="Roboto"/>
            </a:endParaRPr>
          </a:p>
          <a:p>
            <a:pPr marL="457200" marR="0" lvl="0" indent="-304800" algn="l" rtl="0">
              <a:lnSpc>
                <a:spcPct val="115000"/>
              </a:lnSpc>
              <a:spcBef>
                <a:spcPts val="0"/>
              </a:spcBef>
              <a:spcAft>
                <a:spcPts val="0"/>
              </a:spcAft>
              <a:buClr>
                <a:schemeClr val="dk1"/>
              </a:buClr>
              <a:buSzPts val="1200"/>
              <a:buFont typeface="Roboto"/>
              <a:buChar char="●"/>
            </a:pPr>
            <a:r>
              <a:rPr lang="en" sz="1200" b="0" i="0" u="none" strike="noStrike" cap="none" dirty="0">
                <a:solidFill>
                  <a:schemeClr val="dk1"/>
                </a:solidFill>
                <a:latin typeface="Roboto"/>
                <a:ea typeface="Roboto"/>
                <a:cs typeface="Roboto"/>
                <a:sym typeface="Roboto"/>
              </a:rPr>
              <a:t>To enhance the agricultural industry's ability to anticipate rice yield variations and plan accordingly.</a:t>
            </a:r>
            <a:endParaRPr sz="1200" b="0" i="0" u="none" strike="noStrike" cap="none" dirty="0">
              <a:solidFill>
                <a:schemeClr val="dk1"/>
              </a:solidFill>
              <a:latin typeface="Roboto"/>
              <a:ea typeface="Roboto"/>
              <a:cs typeface="Roboto"/>
              <a:sym typeface="Roboto"/>
            </a:endParaRPr>
          </a:p>
        </p:txBody>
      </p:sp>
      <p:pic>
        <p:nvPicPr>
          <p:cNvPr id="4" name="Google Shape;97;p18"/>
          <p:cNvPicPr preferRelativeResize="0"/>
          <p:nvPr/>
        </p:nvPicPr>
        <p:blipFill>
          <a:blip r:embed="rId3">
            <a:alphaModFix/>
          </a:blip>
          <a:stretch>
            <a:fillRect/>
          </a:stretch>
        </p:blipFill>
        <p:spPr>
          <a:xfrm>
            <a:off x="6740050" y="179143"/>
            <a:ext cx="2089051" cy="1160600"/>
          </a:xfrm>
          <a:prstGeom prst="rect">
            <a:avLst/>
          </a:prstGeom>
          <a:noFill/>
          <a:ln>
            <a:noFill/>
          </a:ln>
        </p:spPr>
      </p:pic>
      <p:pic>
        <p:nvPicPr>
          <p:cNvPr id="9" name="Picture 8">
            <a:extLst>
              <a:ext uri="{FF2B5EF4-FFF2-40B4-BE49-F238E27FC236}">
                <a16:creationId xmlns:a16="http://schemas.microsoft.com/office/drawing/2014/main" id="{ABDBBEA1-3B4C-16E6-A8BE-4179CE7F62EC}"/>
              </a:ext>
            </a:extLst>
          </p:cNvPr>
          <p:cNvPicPr>
            <a:picLocks noChangeAspect="1"/>
          </p:cNvPicPr>
          <p:nvPr/>
        </p:nvPicPr>
        <p:blipFill>
          <a:blip r:embed="rId4"/>
          <a:stretch>
            <a:fillRect/>
          </a:stretch>
        </p:blipFill>
        <p:spPr>
          <a:xfrm>
            <a:off x="584591" y="1107215"/>
            <a:ext cx="7491984" cy="3670432"/>
          </a:xfrm>
          <a:prstGeom prst="rect">
            <a:avLst/>
          </a:prstGeom>
        </p:spPr>
      </p:pic>
    </p:spTree>
    <p:extLst>
      <p:ext uri="{BB962C8B-B14F-4D97-AF65-F5344CB8AC3E}">
        <p14:creationId xmlns:p14="http://schemas.microsoft.com/office/powerpoint/2010/main" val="2335291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1067425" y="286127"/>
            <a:ext cx="7265100" cy="695545"/>
          </a:xfrm>
          <a:prstGeom prst="rect">
            <a:avLst/>
          </a:prstGeom>
          <a:noFill/>
          <a:ln>
            <a:noFill/>
          </a:ln>
        </p:spPr>
        <p:txBody>
          <a:bodyPr spcFirstLastPara="1" wrap="square" lIns="91425" tIns="91425" rIns="91425" bIns="91425" anchor="ctr" anchorCtr="0">
            <a:spAutoFit/>
          </a:bodyPr>
          <a:lstStyle/>
          <a:p>
            <a:pPr lvl="0">
              <a:lnSpc>
                <a:spcPct val="115000"/>
              </a:lnSpc>
              <a:spcAft>
                <a:spcPts val="1500"/>
              </a:spcAft>
            </a:pPr>
            <a:r>
              <a:rPr lang="en-IN" sz="1800" dirty="0"/>
              <a:t>USE OF ALGORITHMS:</a:t>
            </a:r>
            <a:endParaRPr sz="1800" dirty="0">
              <a:latin typeface="Roboto"/>
              <a:ea typeface="Roboto"/>
              <a:cs typeface="Roboto"/>
              <a:sym typeface="Roboto"/>
            </a:endParaRPr>
          </a:p>
        </p:txBody>
      </p:sp>
      <p:sp>
        <p:nvSpPr>
          <p:cNvPr id="139" name="Google Shape;139;p25"/>
          <p:cNvSpPr txBox="1"/>
          <p:nvPr/>
        </p:nvSpPr>
        <p:spPr>
          <a:xfrm>
            <a:off x="813602" y="759443"/>
            <a:ext cx="5741808" cy="4278064"/>
          </a:xfrm>
          <a:prstGeom prst="rect">
            <a:avLst/>
          </a:prstGeom>
          <a:noFill/>
          <a:ln>
            <a:noFill/>
          </a:ln>
        </p:spPr>
        <p:txBody>
          <a:bodyPr spcFirstLastPara="1" wrap="square" lIns="91425" tIns="91425" rIns="91425" bIns="91425" anchor="t" anchorCtr="0">
            <a:spAutoFit/>
          </a:bodyPr>
          <a:lstStyle/>
          <a:p>
            <a:pPr algn="l">
              <a:buFont typeface="Arial" panose="020B0604020202020204" pitchFamily="34" charset="0"/>
              <a:buChar char="•"/>
            </a:pPr>
            <a:r>
              <a:rPr lang="en-IN" sz="1400" b="0" i="0" dirty="0">
                <a:solidFill>
                  <a:srgbClr val="1C1917"/>
                </a:solidFill>
                <a:effectLst/>
                <a:latin typeface="-apple-system"/>
              </a:rPr>
              <a:t>Our project employs the following supervised machine learning algorithms for crop yield </a:t>
            </a:r>
            <a:r>
              <a:rPr lang="en-IN" sz="1400" b="0" i="0" dirty="0" err="1">
                <a:solidFill>
                  <a:srgbClr val="1C1917"/>
                </a:solidFill>
                <a:effectLst/>
                <a:latin typeface="-apple-system"/>
              </a:rPr>
              <a:t>modeling</a:t>
            </a:r>
            <a:r>
              <a:rPr lang="en-IN" sz="1400" b="0" i="0" dirty="0">
                <a:solidFill>
                  <a:srgbClr val="1C1917"/>
                </a:solidFill>
                <a:effectLst/>
                <a:latin typeface="-apple-system"/>
              </a:rPr>
              <a:t>:</a:t>
            </a:r>
          </a:p>
          <a:p>
            <a:pPr algn="l">
              <a:buFont typeface="Arial" panose="020B0604020202020204" pitchFamily="34" charset="0"/>
              <a:buChar char="•"/>
            </a:pPr>
            <a:endParaRPr lang="en-IN" sz="1400" b="0" i="0" dirty="0">
              <a:solidFill>
                <a:srgbClr val="1C1917"/>
              </a:solidFill>
              <a:effectLst/>
              <a:latin typeface="-apple-system"/>
            </a:endParaRPr>
          </a:p>
          <a:p>
            <a:pPr lvl="1">
              <a:buFont typeface="+mj-lt"/>
              <a:buAutoNum type="arabicPeriod"/>
            </a:pPr>
            <a:r>
              <a:rPr lang="en-IN" sz="1400" b="0" i="0" dirty="0">
                <a:solidFill>
                  <a:srgbClr val="1C1917"/>
                </a:solidFill>
                <a:effectLst/>
                <a:latin typeface="-apple-system"/>
              </a:rPr>
              <a:t>Random Forest Regressor: Ensemble method combining predictions from multiple decision trees trained on subsets of data. Prevents overfitting.</a:t>
            </a:r>
          </a:p>
          <a:p>
            <a:pPr lvl="1">
              <a:buFont typeface="+mj-lt"/>
              <a:buAutoNum type="arabicPeriod"/>
            </a:pPr>
            <a:r>
              <a:rPr lang="en-IN" sz="1400" b="0" i="0" dirty="0">
                <a:solidFill>
                  <a:srgbClr val="1C1917"/>
                </a:solidFill>
                <a:effectLst/>
                <a:latin typeface="-apple-system"/>
              </a:rPr>
              <a:t>Extra Trees Regressor: Introduces more randomness compared to random forest. Constructs totally random trees to further improve robustness.</a:t>
            </a:r>
          </a:p>
          <a:p>
            <a:pPr lvl="1">
              <a:buFont typeface="+mj-lt"/>
              <a:buAutoNum type="arabicPeriod"/>
            </a:pPr>
            <a:r>
              <a:rPr lang="en-IN" sz="1400" b="0" i="0" dirty="0">
                <a:solidFill>
                  <a:srgbClr val="1C1917"/>
                </a:solidFill>
                <a:effectLst/>
                <a:latin typeface="-apple-system"/>
              </a:rPr>
              <a:t>K-Nearest </a:t>
            </a:r>
            <a:r>
              <a:rPr lang="en-IN" sz="1400" b="0" i="0" dirty="0" err="1">
                <a:solidFill>
                  <a:srgbClr val="1C1917"/>
                </a:solidFill>
                <a:effectLst/>
                <a:latin typeface="-apple-system"/>
              </a:rPr>
              <a:t>Neighbors</a:t>
            </a:r>
            <a:r>
              <a:rPr lang="en-IN" sz="1400" b="0" i="0" dirty="0">
                <a:solidFill>
                  <a:srgbClr val="1C1917"/>
                </a:solidFill>
                <a:effectLst/>
                <a:latin typeface="-apple-system"/>
              </a:rPr>
              <a:t> (KNN): Non-parametric algorithm predicting values based on distances to k closest training samples. Simpler approach.</a:t>
            </a:r>
          </a:p>
          <a:p>
            <a:pPr lvl="1">
              <a:buFont typeface="+mj-lt"/>
              <a:buAutoNum type="arabicPeriod"/>
            </a:pPr>
            <a:endParaRPr lang="en-IN" sz="1400" b="0" i="0" dirty="0">
              <a:solidFill>
                <a:srgbClr val="1C1917"/>
              </a:solidFill>
              <a:effectLst/>
              <a:latin typeface="-apple-system"/>
            </a:endParaRPr>
          </a:p>
          <a:p>
            <a:pPr algn="l">
              <a:buFont typeface="Arial" panose="020B0604020202020204" pitchFamily="34" charset="0"/>
              <a:buChar char="•"/>
            </a:pPr>
            <a:r>
              <a:rPr lang="en-IN" sz="1400" b="0" i="0" dirty="0">
                <a:solidFill>
                  <a:srgbClr val="1C1917"/>
                </a:solidFill>
                <a:effectLst/>
                <a:latin typeface="-apple-system"/>
              </a:rPr>
              <a:t>These algorithms are optimized by tuning hyperparameters like number of trees, tree depth, minimum leaf samples etc. using grid search techniques.</a:t>
            </a:r>
          </a:p>
          <a:p>
            <a:pPr algn="l">
              <a:buFont typeface="Arial" panose="020B0604020202020204" pitchFamily="34" charset="0"/>
              <a:buChar char="•"/>
            </a:pPr>
            <a:endParaRPr lang="en-IN" sz="1400" b="0" i="0" dirty="0">
              <a:solidFill>
                <a:srgbClr val="1C1917"/>
              </a:solidFill>
              <a:effectLst/>
              <a:latin typeface="-apple-system"/>
            </a:endParaRPr>
          </a:p>
          <a:p>
            <a:pPr algn="l">
              <a:buFont typeface="Arial" panose="020B0604020202020204" pitchFamily="34" charset="0"/>
              <a:buChar char="•"/>
            </a:pPr>
            <a:r>
              <a:rPr lang="en-IN" sz="1400" b="0" i="0" dirty="0">
                <a:solidFill>
                  <a:srgbClr val="1C1917"/>
                </a:solidFill>
                <a:effectLst/>
                <a:latin typeface="-apple-system"/>
              </a:rPr>
              <a:t>The ensemble methods deliver greater accuracy by aggregating multiple decision tree models. The algorithms quantify complex crop-environment interactions from satellite data.</a:t>
            </a:r>
          </a:p>
        </p:txBody>
      </p:sp>
      <p:pic>
        <p:nvPicPr>
          <p:cNvPr id="4" name="Google Shape;97;p18"/>
          <p:cNvPicPr preferRelativeResize="0"/>
          <p:nvPr/>
        </p:nvPicPr>
        <p:blipFill>
          <a:blip r:embed="rId3">
            <a:alphaModFix/>
          </a:blip>
          <a:stretch>
            <a:fillRect/>
          </a:stretch>
        </p:blipFill>
        <p:spPr>
          <a:xfrm>
            <a:off x="6740050" y="179143"/>
            <a:ext cx="2089051" cy="1160600"/>
          </a:xfrm>
          <a:prstGeom prst="rect">
            <a:avLst/>
          </a:prstGeom>
          <a:noFill/>
          <a:ln>
            <a:noFill/>
          </a:ln>
        </p:spPr>
      </p:pic>
    </p:spTree>
    <p:extLst>
      <p:ext uri="{BB962C8B-B14F-4D97-AF65-F5344CB8AC3E}">
        <p14:creationId xmlns:p14="http://schemas.microsoft.com/office/powerpoint/2010/main" val="3090530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1047547" y="393973"/>
            <a:ext cx="4206940" cy="730939"/>
          </a:xfrm>
          <a:prstGeom prst="rect">
            <a:avLst/>
          </a:prstGeom>
          <a:noFill/>
          <a:ln>
            <a:noFill/>
          </a:ln>
        </p:spPr>
        <p:txBody>
          <a:bodyPr spcFirstLastPara="1" wrap="square" lIns="91425" tIns="91425" rIns="91425" bIns="91425" anchor="ctr" anchorCtr="0">
            <a:spAutoFit/>
          </a:bodyPr>
          <a:lstStyle/>
          <a:p>
            <a:pPr lvl="0">
              <a:lnSpc>
                <a:spcPct val="115000"/>
              </a:lnSpc>
              <a:spcAft>
                <a:spcPts val="1500"/>
              </a:spcAft>
            </a:pPr>
            <a:r>
              <a:rPr lang="en-IN" sz="2000" dirty="0"/>
              <a:t>Data Collection</a:t>
            </a:r>
            <a:endParaRPr sz="2000" dirty="0">
              <a:latin typeface="Roboto"/>
              <a:ea typeface="Roboto"/>
              <a:cs typeface="Roboto"/>
              <a:sym typeface="Roboto"/>
            </a:endParaRPr>
          </a:p>
        </p:txBody>
      </p:sp>
      <p:sp>
        <p:nvSpPr>
          <p:cNvPr id="139" name="Google Shape;139;p25"/>
          <p:cNvSpPr txBox="1"/>
          <p:nvPr/>
        </p:nvSpPr>
        <p:spPr>
          <a:xfrm>
            <a:off x="583096" y="1107216"/>
            <a:ext cx="4379843" cy="3323957"/>
          </a:xfrm>
          <a:prstGeom prst="rect">
            <a:avLst/>
          </a:prstGeom>
          <a:noFill/>
          <a:ln>
            <a:noFill/>
          </a:ln>
        </p:spPr>
        <p:txBody>
          <a:bodyPr spcFirstLastPara="1" wrap="square" lIns="91425" tIns="91425" rIns="91425" bIns="91425" anchor="t" anchorCtr="0">
            <a:spAutoFit/>
          </a:bodyPr>
          <a:lstStyle/>
          <a:p>
            <a:pPr algn="l">
              <a:buFont typeface="Arial" panose="020B0604020202020204" pitchFamily="34" charset="0"/>
              <a:buChar char="•"/>
            </a:pPr>
            <a:r>
              <a:rPr lang="en-US" sz="1200" b="0" i="0" dirty="0">
                <a:solidFill>
                  <a:srgbClr val="1C1917"/>
                </a:solidFill>
                <a:effectLst/>
                <a:latin typeface="-apple-system"/>
              </a:rPr>
              <a:t>Our dataset encompasses:</a:t>
            </a:r>
          </a:p>
          <a:p>
            <a:pPr algn="l">
              <a:buFont typeface="+mj-lt"/>
              <a:buAutoNum type="arabicPeriod"/>
            </a:pPr>
            <a:r>
              <a:rPr lang="en-US" sz="1200" b="0" i="0" dirty="0">
                <a:solidFill>
                  <a:srgbClr val="1C1917"/>
                </a:solidFill>
                <a:effectLst/>
                <a:latin typeface="-apple-system"/>
              </a:rPr>
              <a:t>Sentinel-1 Synthetic Aperture Radar: C-band microwave imagery at 10 meter resolution provides crop structure and moisture insights.</a:t>
            </a:r>
          </a:p>
          <a:p>
            <a:pPr algn="l">
              <a:buFont typeface="+mj-lt"/>
              <a:buAutoNum type="arabicPeriod"/>
            </a:pPr>
            <a:r>
              <a:rPr lang="en-US" sz="1200" b="0" i="0" dirty="0">
                <a:solidFill>
                  <a:srgbClr val="1C1917"/>
                </a:solidFill>
                <a:effectLst/>
                <a:latin typeface="-apple-system"/>
              </a:rPr>
              <a:t>Landsat-8 Operational Land Imager: Multispectral bands including visible, NIR, and SWIR captures crop spectral signatures.</a:t>
            </a:r>
          </a:p>
          <a:p>
            <a:pPr algn="l">
              <a:buFont typeface="+mj-lt"/>
              <a:buAutoNum type="arabicPeriod"/>
            </a:pPr>
            <a:r>
              <a:rPr lang="en-US" sz="1200" b="0" i="0" dirty="0">
                <a:solidFill>
                  <a:srgbClr val="1C1917"/>
                </a:solidFill>
                <a:effectLst/>
                <a:latin typeface="-apple-system"/>
              </a:rPr>
              <a:t>Ground measurements: Provide rice crop yield at harvest for 557 datapoints across districts.</a:t>
            </a:r>
          </a:p>
          <a:p>
            <a:pPr algn="l">
              <a:buFont typeface="+mj-lt"/>
              <a:buAutoNum type="arabicPeriod"/>
            </a:pPr>
            <a:r>
              <a:rPr lang="en-US" sz="1200" b="0" i="0" dirty="0">
                <a:solidFill>
                  <a:srgbClr val="1C1917"/>
                </a:solidFill>
                <a:effectLst/>
                <a:latin typeface="-apple-system"/>
              </a:rPr>
              <a:t>Weather data: Temperature, rainfall and supplemental data related to crop growth requirements.</a:t>
            </a:r>
          </a:p>
          <a:p>
            <a:pPr algn="l">
              <a:buFont typeface="Arial" panose="020B0604020202020204" pitchFamily="34" charset="0"/>
              <a:buChar char="•"/>
            </a:pPr>
            <a:r>
              <a:rPr lang="en-US" sz="1200" b="0" i="0" dirty="0">
                <a:solidFill>
                  <a:srgbClr val="1C1917"/>
                </a:solidFill>
                <a:effectLst/>
                <a:latin typeface="-apple-system"/>
              </a:rPr>
              <a:t>This multi-source data provides diverse crop indicators related to health, stress, planting dates, phenology and environmental conditions. It aids in training comprehensive machine learning models.</a:t>
            </a:r>
          </a:p>
          <a:p>
            <a:pPr algn="l">
              <a:buFont typeface="Arial" panose="020B0604020202020204" pitchFamily="34" charset="0"/>
              <a:buChar char="•"/>
            </a:pPr>
            <a:r>
              <a:rPr lang="en-US" sz="1200" b="0" i="0" dirty="0">
                <a:solidFill>
                  <a:srgbClr val="1C1917"/>
                </a:solidFill>
                <a:effectLst/>
                <a:latin typeface="-apple-system"/>
              </a:rPr>
              <a:t>The dataset covers the Winter-Spring 2021-22 and Summer-Autumn 2022 rice crop seasons in India to support customized predictive modeling.</a:t>
            </a:r>
          </a:p>
        </p:txBody>
      </p:sp>
      <p:pic>
        <p:nvPicPr>
          <p:cNvPr id="4" name="Google Shape;97;p18"/>
          <p:cNvPicPr preferRelativeResize="0"/>
          <p:nvPr/>
        </p:nvPicPr>
        <p:blipFill>
          <a:blip r:embed="rId3">
            <a:alphaModFix/>
          </a:blip>
          <a:stretch>
            <a:fillRect/>
          </a:stretch>
        </p:blipFill>
        <p:spPr>
          <a:xfrm>
            <a:off x="6740050" y="179143"/>
            <a:ext cx="2089051" cy="1160600"/>
          </a:xfrm>
          <a:prstGeom prst="rect">
            <a:avLst/>
          </a:prstGeom>
          <a:noFill/>
          <a:ln>
            <a:noFill/>
          </a:ln>
        </p:spPr>
      </p:pic>
    </p:spTree>
    <p:extLst>
      <p:ext uri="{BB962C8B-B14F-4D97-AF65-F5344CB8AC3E}">
        <p14:creationId xmlns:p14="http://schemas.microsoft.com/office/powerpoint/2010/main" val="864215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1067425" y="286127"/>
            <a:ext cx="7265100" cy="695545"/>
          </a:xfrm>
          <a:prstGeom prst="rect">
            <a:avLst/>
          </a:prstGeom>
          <a:noFill/>
          <a:ln>
            <a:noFill/>
          </a:ln>
        </p:spPr>
        <p:txBody>
          <a:bodyPr spcFirstLastPara="1" wrap="square" lIns="91425" tIns="91425" rIns="91425" bIns="91425" anchor="ctr" anchorCtr="0">
            <a:spAutoFit/>
          </a:bodyPr>
          <a:lstStyle/>
          <a:p>
            <a:pPr lvl="0">
              <a:lnSpc>
                <a:spcPct val="115000"/>
              </a:lnSpc>
              <a:spcAft>
                <a:spcPts val="1500"/>
              </a:spcAft>
            </a:pPr>
            <a:r>
              <a:rPr lang="en-IN" sz="1800" dirty="0"/>
              <a:t>CODING AND TESTING</a:t>
            </a:r>
            <a:endParaRPr sz="1800" dirty="0">
              <a:latin typeface="Roboto"/>
              <a:ea typeface="Roboto"/>
              <a:cs typeface="Roboto"/>
              <a:sym typeface="Roboto"/>
            </a:endParaRPr>
          </a:p>
        </p:txBody>
      </p:sp>
      <p:pic>
        <p:nvPicPr>
          <p:cNvPr id="4" name="Google Shape;97;p18"/>
          <p:cNvPicPr preferRelativeResize="0"/>
          <p:nvPr/>
        </p:nvPicPr>
        <p:blipFill>
          <a:blip r:embed="rId3">
            <a:alphaModFix/>
          </a:blip>
          <a:stretch>
            <a:fillRect/>
          </a:stretch>
        </p:blipFill>
        <p:spPr>
          <a:xfrm>
            <a:off x="6740050" y="179143"/>
            <a:ext cx="2089051" cy="1160600"/>
          </a:xfrm>
          <a:prstGeom prst="rect">
            <a:avLst/>
          </a:prstGeom>
          <a:noFill/>
          <a:ln>
            <a:noFill/>
          </a:ln>
        </p:spPr>
      </p:pic>
      <p:pic>
        <p:nvPicPr>
          <p:cNvPr id="2" name="Picture 1"/>
          <p:cNvPicPr>
            <a:picLocks noChangeAspect="1"/>
          </p:cNvPicPr>
          <p:nvPr/>
        </p:nvPicPr>
        <p:blipFill>
          <a:blip r:embed="rId4"/>
          <a:stretch>
            <a:fillRect/>
          </a:stretch>
        </p:blipFill>
        <p:spPr>
          <a:xfrm>
            <a:off x="750322" y="1339743"/>
            <a:ext cx="3869646" cy="3002012"/>
          </a:xfrm>
          <a:prstGeom prst="rect">
            <a:avLst/>
          </a:prstGeom>
        </p:spPr>
      </p:pic>
      <p:pic>
        <p:nvPicPr>
          <p:cNvPr id="3" name="Picture 2"/>
          <p:cNvPicPr>
            <a:picLocks noChangeAspect="1"/>
          </p:cNvPicPr>
          <p:nvPr/>
        </p:nvPicPr>
        <p:blipFill>
          <a:blip r:embed="rId5"/>
          <a:stretch>
            <a:fillRect/>
          </a:stretch>
        </p:blipFill>
        <p:spPr>
          <a:xfrm>
            <a:off x="4803812" y="1339743"/>
            <a:ext cx="3872475" cy="1279300"/>
          </a:xfrm>
          <a:prstGeom prst="rect">
            <a:avLst/>
          </a:prstGeom>
        </p:spPr>
      </p:pic>
      <p:pic>
        <p:nvPicPr>
          <p:cNvPr id="6" name="Picture 5"/>
          <p:cNvPicPr>
            <a:picLocks noChangeAspect="1"/>
          </p:cNvPicPr>
          <p:nvPr/>
        </p:nvPicPr>
        <p:blipFill>
          <a:blip r:embed="rId6"/>
          <a:stretch>
            <a:fillRect/>
          </a:stretch>
        </p:blipFill>
        <p:spPr>
          <a:xfrm>
            <a:off x="4757763" y="2417276"/>
            <a:ext cx="3820056" cy="2391547"/>
          </a:xfrm>
          <a:prstGeom prst="rect">
            <a:avLst/>
          </a:prstGeom>
        </p:spPr>
      </p:pic>
    </p:spTree>
    <p:extLst>
      <p:ext uri="{BB962C8B-B14F-4D97-AF65-F5344CB8AC3E}">
        <p14:creationId xmlns:p14="http://schemas.microsoft.com/office/powerpoint/2010/main" val="3044745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1067425" y="286127"/>
            <a:ext cx="7265100" cy="695545"/>
          </a:xfrm>
          <a:prstGeom prst="rect">
            <a:avLst/>
          </a:prstGeom>
          <a:noFill/>
          <a:ln>
            <a:noFill/>
          </a:ln>
        </p:spPr>
        <p:txBody>
          <a:bodyPr spcFirstLastPara="1" wrap="square" lIns="91425" tIns="91425" rIns="91425" bIns="91425" anchor="ctr" anchorCtr="0">
            <a:spAutoFit/>
          </a:bodyPr>
          <a:lstStyle/>
          <a:p>
            <a:pPr lvl="0">
              <a:lnSpc>
                <a:spcPct val="115000"/>
              </a:lnSpc>
              <a:spcAft>
                <a:spcPts val="1500"/>
              </a:spcAft>
            </a:pPr>
            <a:r>
              <a:rPr lang="en-IN" sz="1800" dirty="0"/>
              <a:t>CODING AND TESTING</a:t>
            </a:r>
            <a:endParaRPr sz="1800" dirty="0">
              <a:latin typeface="Roboto"/>
              <a:ea typeface="Roboto"/>
              <a:cs typeface="Roboto"/>
              <a:sym typeface="Roboto"/>
            </a:endParaRPr>
          </a:p>
        </p:txBody>
      </p:sp>
      <p:pic>
        <p:nvPicPr>
          <p:cNvPr id="4" name="Google Shape;97;p18"/>
          <p:cNvPicPr preferRelativeResize="0"/>
          <p:nvPr/>
        </p:nvPicPr>
        <p:blipFill>
          <a:blip r:embed="rId3">
            <a:alphaModFix/>
          </a:blip>
          <a:stretch>
            <a:fillRect/>
          </a:stretch>
        </p:blipFill>
        <p:spPr>
          <a:xfrm>
            <a:off x="6740050" y="179143"/>
            <a:ext cx="2089051" cy="1160600"/>
          </a:xfrm>
          <a:prstGeom prst="rect">
            <a:avLst/>
          </a:prstGeom>
          <a:noFill/>
          <a:ln>
            <a:noFill/>
          </a:ln>
        </p:spPr>
      </p:pic>
      <p:pic>
        <p:nvPicPr>
          <p:cNvPr id="5" name="Picture 4"/>
          <p:cNvPicPr>
            <a:picLocks noChangeAspect="1"/>
          </p:cNvPicPr>
          <p:nvPr/>
        </p:nvPicPr>
        <p:blipFill>
          <a:blip r:embed="rId4"/>
          <a:stretch>
            <a:fillRect/>
          </a:stretch>
        </p:blipFill>
        <p:spPr>
          <a:xfrm>
            <a:off x="407896" y="1447251"/>
            <a:ext cx="4078037" cy="2795429"/>
          </a:xfrm>
          <a:prstGeom prst="rect">
            <a:avLst/>
          </a:prstGeom>
        </p:spPr>
      </p:pic>
      <p:pic>
        <p:nvPicPr>
          <p:cNvPr id="7" name="Picture 6"/>
          <p:cNvPicPr>
            <a:picLocks noChangeAspect="1"/>
          </p:cNvPicPr>
          <p:nvPr/>
        </p:nvPicPr>
        <p:blipFill>
          <a:blip r:embed="rId5"/>
          <a:stretch>
            <a:fillRect/>
          </a:stretch>
        </p:blipFill>
        <p:spPr>
          <a:xfrm>
            <a:off x="4382193" y="1665526"/>
            <a:ext cx="4715713" cy="2203604"/>
          </a:xfrm>
          <a:prstGeom prst="rect">
            <a:avLst/>
          </a:prstGeom>
        </p:spPr>
      </p:pic>
    </p:spTree>
    <p:extLst>
      <p:ext uri="{BB962C8B-B14F-4D97-AF65-F5344CB8AC3E}">
        <p14:creationId xmlns:p14="http://schemas.microsoft.com/office/powerpoint/2010/main" val="2573571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26"/>
          <p:cNvSpPr txBox="1">
            <a:spLocks noGrp="1"/>
          </p:cNvSpPr>
          <p:nvPr>
            <p:ph type="title"/>
          </p:nvPr>
        </p:nvSpPr>
        <p:spPr>
          <a:xfrm>
            <a:off x="1613855" y="111216"/>
            <a:ext cx="3912153" cy="1031274"/>
          </a:xfrm>
          <a:prstGeom prst="rect">
            <a:avLst/>
          </a:prstGeom>
          <a:noFill/>
          <a:ln>
            <a:noFill/>
          </a:ln>
        </p:spPr>
        <p:txBody>
          <a:bodyPr spcFirstLastPara="1" wrap="square" lIns="91425" tIns="91425" rIns="91425" bIns="91425" anchor="ctr" anchorCtr="0">
            <a:noAutofit/>
          </a:bodyPr>
          <a:lstStyle/>
          <a:p>
            <a:r>
              <a:rPr lang="en-IN" sz="2400" dirty="0">
                <a:solidFill>
                  <a:schemeClr val="tx1"/>
                </a:solidFill>
                <a:latin typeface="Times New Roman" panose="02020603050405020304" pitchFamily="18" charset="0"/>
                <a:cs typeface="Times New Roman" panose="02020603050405020304" pitchFamily="18" charset="0"/>
              </a:rPr>
              <a:t>Result and Discussion</a:t>
            </a:r>
            <a:r>
              <a:rPr lang="en-US" dirty="0">
                <a:solidFill>
                  <a:schemeClr val="tx1"/>
                </a:solidFill>
                <a:latin typeface="Times New Roman" panose="02020603050405020304" pitchFamily="18" charset="0"/>
                <a:cs typeface="Times New Roman" pitchFamily="18" charset="0"/>
              </a:rPr>
              <a:t>:</a:t>
            </a:r>
            <a:endParaRPr dirty="0"/>
          </a:p>
        </p:txBody>
      </p:sp>
      <p:sp>
        <p:nvSpPr>
          <p:cNvPr id="146" name="Google Shape;146;p26"/>
          <p:cNvSpPr txBox="1">
            <a:spLocks noGrp="1"/>
          </p:cNvSpPr>
          <p:nvPr>
            <p:ph type="subTitle" idx="1"/>
          </p:nvPr>
        </p:nvSpPr>
        <p:spPr>
          <a:xfrm>
            <a:off x="129220" y="1187168"/>
            <a:ext cx="7590023" cy="863703"/>
          </a:xfrm>
          <a:prstGeom prst="rect">
            <a:avLst/>
          </a:prstGeom>
          <a:noFill/>
          <a:ln>
            <a:noFill/>
          </a:ln>
        </p:spPr>
        <p:txBody>
          <a:bodyPr spcFirstLastPara="1" wrap="square" lIns="91425" tIns="91425" rIns="91425" bIns="91425" anchor="t" anchorCtr="0">
            <a:noAutofit/>
          </a:bodyPr>
          <a:lstStyle/>
          <a:p>
            <a:pPr algn="l">
              <a:buFont typeface="Arial" panose="020B0604020202020204" pitchFamily="34" charset="0"/>
              <a:buChar char="•"/>
            </a:pPr>
            <a:r>
              <a:rPr lang="en-US" sz="1400" b="0" i="0" dirty="0">
                <a:solidFill>
                  <a:srgbClr val="1C1917"/>
                </a:solidFill>
                <a:effectLst/>
                <a:latin typeface="-apple-system"/>
              </a:rPr>
              <a:t>The Random Forest model demonstrated superior predictive performance with a test RMSE of 438 and R^2 of 0.71. The feature importance analysis revealed predictors related to time, location and rainfall as highly influential.</a:t>
            </a:r>
          </a:p>
          <a:p>
            <a:pPr algn="l">
              <a:buFont typeface="Arial" panose="020B0604020202020204" pitchFamily="34" charset="0"/>
              <a:buChar char="•"/>
            </a:pPr>
            <a:r>
              <a:rPr lang="en-US" sz="1400" b="0" i="0" dirty="0">
                <a:solidFill>
                  <a:srgbClr val="1C1917"/>
                </a:solidFill>
                <a:effectLst/>
                <a:latin typeface="-apple-system"/>
              </a:rPr>
              <a:t>The Extra Trees model achieved a slightly higher RMSE of 451 but was more robust. Both models outperformed baseline methods like linear regression, proving useful for agricultural planning and scenario modeling.</a:t>
            </a:r>
          </a:p>
          <a:p>
            <a:pPr algn="l">
              <a:buFont typeface="Arial" panose="020B0604020202020204" pitchFamily="34" charset="0"/>
              <a:buChar char="•"/>
            </a:pPr>
            <a:r>
              <a:rPr lang="en-US" sz="1400" b="0" i="0" dirty="0">
                <a:solidFill>
                  <a:srgbClr val="1C1917"/>
                </a:solidFill>
                <a:effectLst/>
                <a:latin typeface="-apple-system"/>
              </a:rPr>
              <a:t>Error rates were higher for triple crop cycle regions. Scope remains for integrating additional datasets covering soil, terrain, farm practices etc. Deep learning models can also be evaluated.</a:t>
            </a:r>
          </a:p>
          <a:p>
            <a:pPr algn="l">
              <a:buFont typeface="Arial" panose="020B0604020202020204" pitchFamily="34" charset="0"/>
              <a:buChar char="•"/>
            </a:pPr>
            <a:r>
              <a:rPr lang="en-US" sz="1400" b="0" i="0" dirty="0">
                <a:solidFill>
                  <a:srgbClr val="1C1917"/>
                </a:solidFill>
                <a:effectLst/>
                <a:latin typeface="-apple-system"/>
              </a:rPr>
              <a:t>Overall, our results strongly demonstrate the potential of applying machine learning on multi-source satellite data for crop yield modeling. The approach can be extended to other crops, geographies, and predict additional indicators like fertilizer needs.</a:t>
            </a:r>
          </a:p>
        </p:txBody>
      </p:sp>
      <p:pic>
        <p:nvPicPr>
          <p:cNvPr id="5" name="Google Shape;97;p18"/>
          <p:cNvPicPr preferRelativeResize="0"/>
          <p:nvPr/>
        </p:nvPicPr>
        <p:blipFill>
          <a:blip r:embed="rId3">
            <a:alphaModFix/>
          </a:blip>
          <a:stretch>
            <a:fillRect/>
          </a:stretch>
        </p:blipFill>
        <p:spPr>
          <a:xfrm>
            <a:off x="6740050" y="179143"/>
            <a:ext cx="2089051" cy="1160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1067425" y="411670"/>
            <a:ext cx="7265100" cy="695545"/>
          </a:xfrm>
          <a:prstGeom prst="rect">
            <a:avLst/>
          </a:prstGeom>
          <a:noFill/>
          <a:ln>
            <a:noFill/>
          </a:ln>
        </p:spPr>
        <p:txBody>
          <a:bodyPr spcFirstLastPara="1" wrap="square" lIns="91425" tIns="91425" rIns="91425" bIns="91425" anchor="ctr" anchorCtr="0">
            <a:spAutoFit/>
          </a:bodyPr>
          <a:lstStyle/>
          <a:p>
            <a:pPr marL="0" lvl="0" indent="0" algn="l" rtl="0">
              <a:lnSpc>
                <a:spcPct val="115000"/>
              </a:lnSpc>
              <a:spcBef>
                <a:spcPts val="0"/>
              </a:spcBef>
              <a:spcAft>
                <a:spcPts val="1500"/>
              </a:spcAft>
              <a:buSzPts val="2400"/>
              <a:buNone/>
            </a:pPr>
            <a:r>
              <a:rPr lang="en" sz="1800" dirty="0">
                <a:latin typeface="Roboto"/>
                <a:ea typeface="Roboto"/>
                <a:cs typeface="Roboto"/>
                <a:sym typeface="Roboto"/>
              </a:rPr>
              <a:t>References</a:t>
            </a:r>
            <a:endParaRPr sz="1800" dirty="0">
              <a:latin typeface="Roboto"/>
              <a:ea typeface="Roboto"/>
              <a:cs typeface="Roboto"/>
              <a:sym typeface="Roboto"/>
            </a:endParaRPr>
          </a:p>
        </p:txBody>
      </p:sp>
      <p:sp>
        <p:nvSpPr>
          <p:cNvPr id="139" name="Google Shape;139;p25"/>
          <p:cNvSpPr txBox="1"/>
          <p:nvPr/>
        </p:nvSpPr>
        <p:spPr>
          <a:xfrm>
            <a:off x="745082" y="1057107"/>
            <a:ext cx="7635821" cy="3672514"/>
          </a:xfrm>
          <a:prstGeom prst="rect">
            <a:avLst/>
          </a:prstGeom>
          <a:noFill/>
          <a:ln>
            <a:noFill/>
          </a:ln>
        </p:spPr>
        <p:txBody>
          <a:bodyPr spcFirstLastPara="1" wrap="square" lIns="91425" tIns="91425" rIns="91425" bIns="91425" anchor="t" anchorCtr="0">
            <a:spAutoFit/>
          </a:bodyPr>
          <a:lstStyle/>
          <a:p>
            <a:pPr marL="457200" lvl="0" indent="-304800">
              <a:lnSpc>
                <a:spcPct val="115000"/>
              </a:lnSpc>
              <a:spcBef>
                <a:spcPts val="1500"/>
              </a:spcBef>
              <a:buClr>
                <a:schemeClr val="dk1"/>
              </a:buClr>
              <a:buSzPts val="1200"/>
              <a:buFont typeface="Roboto"/>
              <a:buChar char="●"/>
            </a:pPr>
            <a:r>
              <a:rPr lang="en-US" sz="1100" dirty="0"/>
              <a:t>https://www.researchgate.net/publication/329922758_Weather_Forecast_Prediction_An_Integrated_Approach_for_Analyzing_and_Measuring_Weather_Da t a </a:t>
            </a:r>
          </a:p>
          <a:p>
            <a:pPr marL="457200" lvl="0" indent="-304800">
              <a:lnSpc>
                <a:spcPct val="115000"/>
              </a:lnSpc>
              <a:spcBef>
                <a:spcPts val="1500"/>
              </a:spcBef>
              <a:buClr>
                <a:schemeClr val="dk1"/>
              </a:buClr>
              <a:buSzPts val="1200"/>
              <a:buFont typeface="Roboto"/>
              <a:buChar char="●"/>
            </a:pPr>
            <a:r>
              <a:rPr lang="en-US" sz="1100" dirty="0"/>
              <a:t>http://cs229.stanford.edu/proj2016/report/HolmstromLiuVo-MachineLearnin g AppliedToWeatherForecasting-report.pdf </a:t>
            </a:r>
          </a:p>
          <a:p>
            <a:pPr marL="457200" lvl="0" indent="-304800">
              <a:lnSpc>
                <a:spcPct val="115000"/>
              </a:lnSpc>
              <a:spcBef>
                <a:spcPts val="1500"/>
              </a:spcBef>
              <a:buClr>
                <a:schemeClr val="dk1"/>
              </a:buClr>
              <a:buSzPts val="1200"/>
              <a:buFont typeface="Roboto"/>
              <a:buChar char="●"/>
            </a:pPr>
            <a:r>
              <a:rPr lang="en-US" sz="1100" dirty="0"/>
              <a:t>https://dl.acm.org/doi/abs/10.1145/3292500.3330704 ❖ https://rmets.onlinelibrary.wiley.com/doi/abs/10.1002/qj.3410 </a:t>
            </a:r>
          </a:p>
          <a:p>
            <a:pPr marL="457200" lvl="0" indent="-304800">
              <a:lnSpc>
                <a:spcPct val="115000"/>
              </a:lnSpc>
              <a:spcBef>
                <a:spcPts val="1500"/>
              </a:spcBef>
              <a:buClr>
                <a:schemeClr val="dk1"/>
              </a:buClr>
              <a:buSzPts val="1200"/>
              <a:buFont typeface="Roboto"/>
              <a:buChar char="●"/>
            </a:pPr>
            <a:r>
              <a:rPr lang="en-US" sz="1100" dirty="0"/>
              <a:t>https://arxiv.org/abs/2008.1078 </a:t>
            </a:r>
          </a:p>
          <a:p>
            <a:pPr marL="457200" lvl="0" indent="-304800">
              <a:lnSpc>
                <a:spcPct val="115000"/>
              </a:lnSpc>
              <a:spcBef>
                <a:spcPts val="1500"/>
              </a:spcBef>
              <a:buClr>
                <a:schemeClr val="dk1"/>
              </a:buClr>
              <a:buSzPts val="1200"/>
              <a:buFont typeface="Roboto"/>
              <a:buChar char="●"/>
            </a:pPr>
            <a:r>
              <a:rPr lang="en-US" sz="1100" dirty="0"/>
              <a:t>Journal of the Korean Society of Surveying Geodesy Photogrammetry and Cartography · August 2016</a:t>
            </a:r>
          </a:p>
          <a:p>
            <a:pPr marL="457200" lvl="0" indent="-304800">
              <a:lnSpc>
                <a:spcPct val="115000"/>
              </a:lnSpc>
              <a:spcBef>
                <a:spcPts val="1500"/>
              </a:spcBef>
              <a:buClr>
                <a:schemeClr val="dk1"/>
              </a:buClr>
              <a:buSzPts val="1200"/>
              <a:buFont typeface="Roboto"/>
              <a:buChar char="●"/>
            </a:pPr>
            <a:r>
              <a:rPr lang="en-US" sz="1100" dirty="0"/>
              <a:t>An assessment of pre- and within-season remotely sensed variables for forecasting corn and soybean yields in the United States</a:t>
            </a:r>
          </a:p>
          <a:p>
            <a:pPr marL="457200" lvl="0" indent="-304800">
              <a:lnSpc>
                <a:spcPct val="115000"/>
              </a:lnSpc>
              <a:spcBef>
                <a:spcPts val="1500"/>
              </a:spcBef>
              <a:buClr>
                <a:schemeClr val="dk1"/>
              </a:buClr>
              <a:buSzPts val="1200"/>
              <a:buFont typeface="Roboto"/>
              <a:buChar char="●"/>
            </a:pPr>
            <a:r>
              <a:rPr lang="en-US" sz="1100" i="0" u="none" strike="noStrike" cap="none" dirty="0">
                <a:solidFill>
                  <a:schemeClr val="dk1"/>
                </a:solidFill>
                <a:latin typeface="Roboto"/>
                <a:ea typeface="Roboto"/>
                <a:cs typeface="Roboto"/>
                <a:sym typeface="Roboto"/>
              </a:rPr>
              <a:t> </a:t>
            </a:r>
            <a:r>
              <a:rPr lang="en-US" sz="1100" dirty="0"/>
              <a:t>Prediction of crop yield using big data</a:t>
            </a:r>
            <a:endParaRPr sz="1100" i="0" u="none" strike="noStrike" cap="none" dirty="0">
              <a:solidFill>
                <a:schemeClr val="dk1"/>
              </a:solidFill>
              <a:latin typeface="Roboto"/>
              <a:ea typeface="Roboto"/>
              <a:cs typeface="Roboto"/>
              <a:sym typeface="Roboto"/>
            </a:endParaRPr>
          </a:p>
        </p:txBody>
      </p:sp>
      <p:pic>
        <p:nvPicPr>
          <p:cNvPr id="4" name="Google Shape;97;p18"/>
          <p:cNvPicPr preferRelativeResize="0"/>
          <p:nvPr/>
        </p:nvPicPr>
        <p:blipFill>
          <a:blip r:embed="rId3">
            <a:alphaModFix/>
          </a:blip>
          <a:stretch>
            <a:fillRect/>
          </a:stretch>
        </p:blipFill>
        <p:spPr>
          <a:xfrm>
            <a:off x="6740050" y="179143"/>
            <a:ext cx="2089051" cy="1160600"/>
          </a:xfrm>
          <a:prstGeom prst="rect">
            <a:avLst/>
          </a:prstGeom>
          <a:noFill/>
          <a:ln>
            <a:noFill/>
          </a:ln>
        </p:spPr>
      </p:pic>
    </p:spTree>
    <p:extLst>
      <p:ext uri="{BB962C8B-B14F-4D97-AF65-F5344CB8AC3E}">
        <p14:creationId xmlns:p14="http://schemas.microsoft.com/office/powerpoint/2010/main" val="141692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4200"/>
              <a:t>Thank you. </a:t>
            </a:r>
            <a:endParaRPr sz="4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subTitle" idx="1"/>
          </p:nvPr>
        </p:nvSpPr>
        <p:spPr>
          <a:xfrm>
            <a:off x="881700" y="1116751"/>
            <a:ext cx="5246874" cy="3440912"/>
          </a:xfrm>
          <a:prstGeom prst="rect">
            <a:avLst/>
          </a:prstGeom>
          <a:noFill/>
          <a:ln>
            <a:noFill/>
          </a:ln>
        </p:spPr>
        <p:txBody>
          <a:bodyPr spcFirstLastPara="1" wrap="square" lIns="91425" tIns="91425" rIns="91425" bIns="91425" anchor="t" anchorCtr="0">
            <a:spAutoFit/>
          </a:bodyPr>
          <a:lstStyle/>
          <a:p>
            <a:pPr>
              <a:buFont typeface="Arial" panose="020B0604020202020204" pitchFamily="34" charset="0"/>
              <a:buChar char="•"/>
            </a:pPr>
            <a:r>
              <a:rPr lang="en-US" sz="1400" dirty="0">
                <a:solidFill>
                  <a:schemeClr val="tx1"/>
                </a:solidFill>
                <a:latin typeface="Times New Roman" pitchFamily="18" charset="0"/>
                <a:cs typeface="Times New Roman" pitchFamily="18" charset="0"/>
              </a:rPr>
              <a:t>Introduction</a:t>
            </a:r>
          </a:p>
          <a:p>
            <a:pPr>
              <a:buFont typeface="Arial" panose="020B0604020202020204" pitchFamily="34" charset="0"/>
              <a:buChar char="•"/>
            </a:pPr>
            <a:r>
              <a:rPr lang="en-US" sz="1400" dirty="0">
                <a:solidFill>
                  <a:schemeClr val="tx1"/>
                </a:solidFill>
                <a:latin typeface="Times New Roman" pitchFamily="18" charset="0"/>
                <a:cs typeface="Times New Roman" pitchFamily="18" charset="0"/>
              </a:rPr>
              <a:t>Abstract </a:t>
            </a:r>
          </a:p>
          <a:p>
            <a:pPr>
              <a:buFont typeface="Arial" panose="020B0604020202020204" pitchFamily="34" charset="0"/>
              <a:buChar char="•"/>
            </a:pPr>
            <a:r>
              <a:rPr lang="en-US" sz="1400" dirty="0">
                <a:solidFill>
                  <a:schemeClr val="tx1"/>
                </a:solidFill>
                <a:latin typeface="Times New Roman" pitchFamily="18" charset="0"/>
                <a:cs typeface="Times New Roman" pitchFamily="18" charset="0"/>
              </a:rPr>
              <a:t>Literature Survey </a:t>
            </a:r>
          </a:p>
          <a:p>
            <a:pPr>
              <a:buFont typeface="Arial" panose="020B0604020202020204" pitchFamily="34" charset="0"/>
              <a:buChar char="•"/>
            </a:pPr>
            <a:r>
              <a:rPr lang="en-US" sz="1400" dirty="0">
                <a:solidFill>
                  <a:schemeClr val="tx1"/>
                </a:solidFill>
                <a:latin typeface="Times New Roman" pitchFamily="18" charset="0"/>
                <a:cs typeface="Times New Roman" pitchFamily="18" charset="0"/>
              </a:rPr>
              <a:t>Motivation</a:t>
            </a:r>
          </a:p>
          <a:p>
            <a:pPr>
              <a:buFont typeface="Arial" panose="020B0604020202020204" pitchFamily="34" charset="0"/>
              <a:buChar char="•"/>
            </a:pPr>
            <a:r>
              <a:rPr lang="en" sz="1400" dirty="0">
                <a:solidFill>
                  <a:schemeClr val="tx1"/>
                </a:solidFill>
                <a:latin typeface="Times New Roman" panose="02020603050405020304" pitchFamily="18" charset="0"/>
                <a:cs typeface="Times New Roman" panose="02020603050405020304" pitchFamily="18" charset="0"/>
              </a:rPr>
              <a:t>Innovation and Idea Of Project</a:t>
            </a:r>
            <a:endParaRPr lang="en-US" sz="14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Plan of Action</a:t>
            </a:r>
          </a:p>
          <a:p>
            <a:pPr>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Problem statement/ Objectives</a:t>
            </a:r>
          </a:p>
          <a:p>
            <a:pPr>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Architecture / Block diagram of proposed modules</a:t>
            </a:r>
          </a:p>
          <a:p>
            <a:pPr>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Use of Algorithm</a:t>
            </a:r>
          </a:p>
          <a:p>
            <a:pPr>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Data Collection</a:t>
            </a:r>
          </a:p>
          <a:p>
            <a:pPr>
              <a:buFont typeface="Arial" panose="020B0604020202020204" pitchFamily="34" charset="0"/>
              <a:buChar char="•"/>
            </a:pPr>
            <a:r>
              <a:rPr lang="en-IN" sz="1400" dirty="0">
                <a:solidFill>
                  <a:schemeClr val="tx1"/>
                </a:solidFill>
                <a:latin typeface="Times New Roman" panose="02020603050405020304" pitchFamily="18" charset="0"/>
                <a:cs typeface="Times New Roman" panose="02020603050405020304" pitchFamily="18" charset="0"/>
              </a:rPr>
              <a:t>Result and Discussion</a:t>
            </a:r>
            <a:endParaRPr lang="en-US" sz="1400" dirty="0">
              <a:solidFill>
                <a:schemeClr val="tx1"/>
              </a:solidFill>
              <a:latin typeface="Times New Roman" panose="02020603050405020304" pitchFamily="18" charset="0"/>
              <a:cs typeface="Times New Roman" pitchFamily="18" charset="0"/>
            </a:endParaRPr>
          </a:p>
          <a:p>
            <a:pPr>
              <a:buFont typeface="Arial" panose="020B0604020202020204" pitchFamily="34" charset="0"/>
              <a:buChar char="•"/>
            </a:pPr>
            <a:r>
              <a:rPr lang="en-US" sz="1400" dirty="0">
                <a:solidFill>
                  <a:schemeClr val="tx1"/>
                </a:solidFill>
                <a:latin typeface="Times New Roman" panose="02020603050405020304" pitchFamily="18" charset="0"/>
                <a:cs typeface="Times New Roman" pitchFamily="18" charset="0"/>
              </a:rPr>
              <a:t>References</a:t>
            </a:r>
          </a:p>
          <a:p>
            <a:pPr marL="400050" indent="-285750">
              <a:buFont typeface="Arial" panose="020B0604020202020204" pitchFamily="34" charset="0"/>
              <a:buChar char="•"/>
            </a:pPr>
            <a:endParaRPr lang="en-US" sz="1600" dirty="0">
              <a:solidFill>
                <a:schemeClr val="tx1"/>
              </a:solidFill>
              <a:latin typeface="Times New Roman" pitchFamily="18" charset="0"/>
              <a:cs typeface="Times New Roman" pitchFamily="18" charset="0"/>
            </a:endParaRPr>
          </a:p>
        </p:txBody>
      </p:sp>
      <p:sp>
        <p:nvSpPr>
          <p:cNvPr id="103" name="Google Shape;103;p19"/>
          <p:cNvSpPr txBox="1">
            <a:spLocks noGrp="1"/>
          </p:cNvSpPr>
          <p:nvPr>
            <p:ph type="title"/>
          </p:nvPr>
        </p:nvSpPr>
        <p:spPr>
          <a:xfrm>
            <a:off x="1117850" y="347300"/>
            <a:ext cx="3063900" cy="650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sz="2400" b="1" dirty="0">
                <a:latin typeface="Times New Roman" pitchFamily="18" charset="0"/>
                <a:cs typeface="Times New Roman" pitchFamily="18" charset="0"/>
                <a:sym typeface="+mn-ea"/>
              </a:rPr>
              <a:t>Table of Contents</a:t>
            </a:r>
            <a:endParaRPr dirty="0"/>
          </a:p>
        </p:txBody>
      </p:sp>
      <p:pic>
        <p:nvPicPr>
          <p:cNvPr id="4" name="Google Shape;97;p18"/>
          <p:cNvPicPr preferRelativeResize="0"/>
          <p:nvPr/>
        </p:nvPicPr>
        <p:blipFill>
          <a:blip r:embed="rId3">
            <a:alphaModFix/>
          </a:blip>
          <a:stretch>
            <a:fillRect/>
          </a:stretch>
        </p:blipFill>
        <p:spPr>
          <a:xfrm>
            <a:off x="6740050" y="185721"/>
            <a:ext cx="2089051" cy="1160600"/>
          </a:xfrm>
          <a:prstGeom prst="rect">
            <a:avLst/>
          </a:prstGeom>
          <a:noFill/>
          <a:ln>
            <a:noFill/>
          </a:ln>
        </p:spPr>
      </p:pic>
    </p:spTree>
    <p:extLst>
      <p:ext uri="{BB962C8B-B14F-4D97-AF65-F5344CB8AC3E}">
        <p14:creationId xmlns:p14="http://schemas.microsoft.com/office/powerpoint/2010/main" val="1298247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subTitle" idx="1"/>
          </p:nvPr>
        </p:nvSpPr>
        <p:spPr>
          <a:xfrm>
            <a:off x="679030" y="1071951"/>
            <a:ext cx="6061020" cy="3097741"/>
          </a:xfrm>
          <a:prstGeom prst="rect">
            <a:avLst/>
          </a:prstGeom>
          <a:noFill/>
          <a:ln>
            <a:noFill/>
          </a:ln>
        </p:spPr>
        <p:txBody>
          <a:bodyPr spcFirstLastPara="1" wrap="square" lIns="91425" tIns="91425" rIns="91425" bIns="91425" anchor="t" anchorCtr="0">
            <a:spAutoFit/>
          </a:bodyPr>
          <a:lstStyle/>
          <a:p>
            <a:pPr marL="171450" lvl="0" indent="-171450" algn="l" rtl="0">
              <a:spcBef>
                <a:spcPts val="1500"/>
              </a:spcBef>
              <a:spcAft>
                <a:spcPts val="0"/>
              </a:spcAft>
              <a:buClr>
                <a:schemeClr val="dk1"/>
              </a:buClr>
              <a:buSzPts val="1100"/>
              <a:buFont typeface="Arial" panose="020B0604020202020204" pitchFamily="34" charset="0"/>
              <a:buChar char="•"/>
            </a:pPr>
            <a:r>
              <a:rPr lang="en-US" sz="1100" dirty="0">
                <a:solidFill>
                  <a:schemeClr val="dk1"/>
                </a:solidFill>
                <a:highlight>
                  <a:schemeClr val="lt1"/>
                </a:highlight>
                <a:latin typeface="Roboto"/>
                <a:ea typeface="Roboto"/>
                <a:cs typeface="Roboto"/>
                <a:sym typeface="Roboto"/>
              </a:rPr>
              <a:t>This presentation covers our project on leveraging satellite imagery and machine learning techniques for accurate forecasting of crop yields. Predicting yields is a complex challenge with profound implications for global food security, agricultural sustainability, and economic planning.</a:t>
            </a:r>
          </a:p>
          <a:p>
            <a:pPr marL="171450" lvl="0" indent="-171450" algn="l" rtl="0">
              <a:spcBef>
                <a:spcPts val="1500"/>
              </a:spcBef>
              <a:spcAft>
                <a:spcPts val="0"/>
              </a:spcAft>
              <a:buClr>
                <a:schemeClr val="dk1"/>
              </a:buClr>
              <a:buSzPts val="1100"/>
              <a:buFont typeface="Arial" panose="020B0604020202020204" pitchFamily="34" charset="0"/>
              <a:buChar char="•"/>
            </a:pPr>
            <a:r>
              <a:rPr lang="en-US" sz="1100" dirty="0">
                <a:solidFill>
                  <a:schemeClr val="dk1"/>
                </a:solidFill>
                <a:highlight>
                  <a:schemeClr val="lt1"/>
                </a:highlight>
                <a:latin typeface="Roboto"/>
                <a:ea typeface="Roboto"/>
                <a:cs typeface="Roboto"/>
                <a:sym typeface="Roboto"/>
              </a:rPr>
              <a:t>We provide an overview of our data-driven methodology which harnesses the power of multi-source satellite data and sophisticated predictive modeling to gain actionable insights into crop productivity. The ability to reliably estimate yields enables key decisions regarding resource allocation, supply chains, and policy formulation.</a:t>
            </a:r>
          </a:p>
          <a:p>
            <a:pPr marL="171450" lvl="0" indent="-171450" algn="l" rtl="0">
              <a:spcBef>
                <a:spcPts val="1500"/>
              </a:spcBef>
              <a:spcAft>
                <a:spcPts val="0"/>
              </a:spcAft>
              <a:buClr>
                <a:schemeClr val="dk1"/>
              </a:buClr>
              <a:buSzPts val="1100"/>
              <a:buFont typeface="Arial" panose="020B0604020202020204" pitchFamily="34" charset="0"/>
              <a:buChar char="•"/>
            </a:pPr>
            <a:r>
              <a:rPr lang="en-US" sz="1100" dirty="0">
                <a:solidFill>
                  <a:schemeClr val="dk1"/>
                </a:solidFill>
                <a:highlight>
                  <a:schemeClr val="lt1"/>
                </a:highlight>
                <a:latin typeface="Roboto"/>
                <a:ea typeface="Roboto"/>
                <a:cs typeface="Roboto"/>
                <a:sym typeface="Roboto"/>
              </a:rPr>
              <a:t>Our focus is on rice crops, a dietary staple for over half the world's population. Enhancing rice productivity through precise yield estimates can mitigate food shortages and malnutrition. This presentation elaborates our project's innovation, approach, results and future work.</a:t>
            </a:r>
          </a:p>
        </p:txBody>
      </p:sp>
      <p:sp>
        <p:nvSpPr>
          <p:cNvPr id="103" name="Google Shape;103;p19"/>
          <p:cNvSpPr txBox="1">
            <a:spLocks noGrp="1"/>
          </p:cNvSpPr>
          <p:nvPr>
            <p:ph type="title"/>
          </p:nvPr>
        </p:nvSpPr>
        <p:spPr>
          <a:xfrm>
            <a:off x="1117850" y="347300"/>
            <a:ext cx="3063900" cy="650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t>Introduction</a:t>
            </a:r>
            <a:endParaRPr/>
          </a:p>
        </p:txBody>
      </p:sp>
      <p:pic>
        <p:nvPicPr>
          <p:cNvPr id="4" name="Google Shape;97;p18"/>
          <p:cNvPicPr preferRelativeResize="0"/>
          <p:nvPr/>
        </p:nvPicPr>
        <p:blipFill>
          <a:blip r:embed="rId3">
            <a:alphaModFix/>
          </a:blip>
          <a:stretch>
            <a:fillRect/>
          </a:stretch>
        </p:blipFill>
        <p:spPr>
          <a:xfrm>
            <a:off x="6740050" y="185721"/>
            <a:ext cx="2089051" cy="1160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subTitle" idx="1"/>
          </p:nvPr>
        </p:nvSpPr>
        <p:spPr>
          <a:xfrm>
            <a:off x="440850" y="949725"/>
            <a:ext cx="6767144" cy="3157757"/>
          </a:xfrm>
          <a:prstGeom prst="rect">
            <a:avLst/>
          </a:prstGeom>
          <a:noFill/>
          <a:ln>
            <a:noFill/>
          </a:ln>
        </p:spPr>
        <p:txBody>
          <a:bodyPr spcFirstLastPara="1" wrap="square" lIns="91425" tIns="91425" rIns="91425" bIns="91425" anchor="t" anchorCtr="0">
            <a:spAutoFit/>
          </a:bodyPr>
          <a:lstStyle/>
          <a:p>
            <a:pPr algn="l">
              <a:buFont typeface="Arial" panose="020B0604020202020204" pitchFamily="34" charset="0"/>
              <a:buChar char="•"/>
            </a:pPr>
            <a:r>
              <a:rPr lang="en-US" b="0" i="0" dirty="0">
                <a:solidFill>
                  <a:srgbClr val="1C1917"/>
                </a:solidFill>
                <a:effectLst/>
                <a:latin typeface="-apple-system"/>
              </a:rPr>
              <a:t>This project focuses on forecasting rice crop yields by applying machine learning algorithms on satellite data from Sentinel-1, Landsat, and ground measurements. 557 data points from India are analyzed.</a:t>
            </a:r>
          </a:p>
          <a:p>
            <a:pPr algn="l">
              <a:buFont typeface="Arial" panose="020B0604020202020204" pitchFamily="34" charset="0"/>
              <a:buChar char="•"/>
            </a:pPr>
            <a:endParaRPr lang="en-US" b="0" i="0" dirty="0">
              <a:solidFill>
                <a:srgbClr val="1C1917"/>
              </a:solidFill>
              <a:effectLst/>
              <a:latin typeface="-apple-system"/>
            </a:endParaRPr>
          </a:p>
          <a:p>
            <a:pPr algn="l">
              <a:buFont typeface="Arial" panose="020B0604020202020204" pitchFamily="34" charset="0"/>
              <a:buChar char="•"/>
            </a:pPr>
            <a:r>
              <a:rPr lang="en-US" b="0" i="0" dirty="0">
                <a:solidFill>
                  <a:srgbClr val="1C1917"/>
                </a:solidFill>
                <a:effectLst/>
                <a:latin typeface="-apple-system"/>
              </a:rPr>
              <a:t>Preprocessing techniques like standardization, decomposition, and imputation are utilized. Random Forest and Extra Trees regression models are optimized through hyperparameter tuning and rigorous cross-validation.</a:t>
            </a:r>
          </a:p>
          <a:p>
            <a:pPr algn="l">
              <a:buFont typeface="Arial" panose="020B0604020202020204" pitchFamily="34" charset="0"/>
              <a:buChar char="•"/>
            </a:pPr>
            <a:endParaRPr lang="en-US" b="0" i="0" dirty="0">
              <a:solidFill>
                <a:srgbClr val="1C1917"/>
              </a:solidFill>
              <a:effectLst/>
              <a:latin typeface="-apple-system"/>
            </a:endParaRPr>
          </a:p>
          <a:p>
            <a:pPr algn="l">
              <a:buFont typeface="Arial" panose="020B0604020202020204" pitchFamily="34" charset="0"/>
              <a:buChar char="•"/>
            </a:pPr>
            <a:r>
              <a:rPr lang="en-US" b="0" i="0" dirty="0">
                <a:solidFill>
                  <a:srgbClr val="1C1917"/>
                </a:solidFill>
                <a:effectLst/>
                <a:latin typeface="-apple-system"/>
              </a:rPr>
              <a:t>Results demonstrate superior accuracy for the Random Forest model with test RMSE of 438 and R^2 of 0.71. Both models outperform baseline methods, proving valuable for agricultural insights.</a:t>
            </a:r>
          </a:p>
          <a:p>
            <a:pPr algn="l">
              <a:buFont typeface="Arial" panose="020B0604020202020204" pitchFamily="34" charset="0"/>
              <a:buChar char="•"/>
            </a:pPr>
            <a:endParaRPr lang="en-US" b="0" i="0" dirty="0">
              <a:solidFill>
                <a:srgbClr val="1C1917"/>
              </a:solidFill>
              <a:effectLst/>
              <a:latin typeface="-apple-system"/>
            </a:endParaRPr>
          </a:p>
          <a:p>
            <a:pPr algn="l">
              <a:buFont typeface="Arial" panose="020B0604020202020204" pitchFamily="34" charset="0"/>
              <a:buChar char="•"/>
            </a:pPr>
            <a:r>
              <a:rPr lang="en-US" b="0" i="0" dirty="0">
                <a:solidFill>
                  <a:srgbClr val="1C1917"/>
                </a:solidFill>
                <a:effectLst/>
                <a:latin typeface="-apple-system"/>
              </a:rPr>
              <a:t>Feature importance analysis reveals time, location, rainfall as influential predictors. Our work highlights the potential of satellite data analytics for food security and sustainability. Further improvements are possible through additional datasets.</a:t>
            </a:r>
          </a:p>
        </p:txBody>
      </p:sp>
      <p:sp>
        <p:nvSpPr>
          <p:cNvPr id="109" name="Google Shape;109;p20"/>
          <p:cNvSpPr txBox="1">
            <a:spLocks noGrp="1"/>
          </p:cNvSpPr>
          <p:nvPr>
            <p:ph type="title"/>
          </p:nvPr>
        </p:nvSpPr>
        <p:spPr>
          <a:xfrm>
            <a:off x="891875" y="366865"/>
            <a:ext cx="7753500" cy="636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dirty="0"/>
              <a:t>Abstract</a:t>
            </a:r>
            <a:endParaRPr dirty="0"/>
          </a:p>
        </p:txBody>
      </p:sp>
      <p:pic>
        <p:nvPicPr>
          <p:cNvPr id="4" name="Google Shape;97;p18"/>
          <p:cNvPicPr preferRelativeResize="0"/>
          <p:nvPr/>
        </p:nvPicPr>
        <p:blipFill>
          <a:blip r:embed="rId3">
            <a:alphaModFix/>
          </a:blip>
          <a:stretch>
            <a:fillRect/>
          </a:stretch>
        </p:blipFill>
        <p:spPr>
          <a:xfrm>
            <a:off x="6740050" y="179143"/>
            <a:ext cx="2089051" cy="1160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9"/>
          <p:cNvSpPr txBox="1">
            <a:spLocks noGrp="1"/>
          </p:cNvSpPr>
          <p:nvPr>
            <p:ph type="title"/>
          </p:nvPr>
        </p:nvSpPr>
        <p:spPr>
          <a:xfrm>
            <a:off x="872001" y="192347"/>
            <a:ext cx="3063900" cy="650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sz="2400" b="1" dirty="0">
                <a:latin typeface="Times New Roman" pitchFamily="18" charset="0"/>
                <a:cs typeface="Times New Roman" pitchFamily="18" charset="0"/>
                <a:sym typeface="+mn-ea"/>
              </a:rPr>
              <a:t>Literature Survey</a:t>
            </a:r>
            <a:endParaRPr dirty="0"/>
          </a:p>
        </p:txBody>
      </p:sp>
      <p:pic>
        <p:nvPicPr>
          <p:cNvPr id="4" name="Google Shape;97;p18"/>
          <p:cNvPicPr preferRelativeResize="0"/>
          <p:nvPr/>
        </p:nvPicPr>
        <p:blipFill>
          <a:blip r:embed="rId3">
            <a:alphaModFix/>
          </a:blip>
          <a:stretch>
            <a:fillRect/>
          </a:stretch>
        </p:blipFill>
        <p:spPr>
          <a:xfrm>
            <a:off x="6740050" y="185721"/>
            <a:ext cx="2089051" cy="1160600"/>
          </a:xfrm>
          <a:prstGeom prst="rect">
            <a:avLst/>
          </a:prstGeom>
          <a:noFill/>
          <a:ln>
            <a:noFill/>
          </a:ln>
        </p:spPr>
      </p:pic>
      <p:graphicFrame>
        <p:nvGraphicFramePr>
          <p:cNvPr id="7" name="Table 7">
            <a:extLst>
              <a:ext uri="{FF2B5EF4-FFF2-40B4-BE49-F238E27FC236}">
                <a16:creationId xmlns:a16="http://schemas.microsoft.com/office/drawing/2014/main" id="{628CECFE-5601-52B3-C894-58089B066361}"/>
              </a:ext>
            </a:extLst>
          </p:cNvPr>
          <p:cNvGraphicFramePr>
            <a:graphicFrameLocks noGrp="1"/>
          </p:cNvGraphicFramePr>
          <p:nvPr>
            <p:extLst>
              <p:ext uri="{D42A27DB-BD31-4B8C-83A1-F6EECF244321}">
                <p14:modId xmlns:p14="http://schemas.microsoft.com/office/powerpoint/2010/main" val="2059616661"/>
              </p:ext>
            </p:extLst>
          </p:nvPr>
        </p:nvGraphicFramePr>
        <p:xfrm>
          <a:off x="328325" y="1109040"/>
          <a:ext cx="7215152" cy="3848739"/>
        </p:xfrm>
        <a:graphic>
          <a:graphicData uri="http://schemas.openxmlformats.org/drawingml/2006/table">
            <a:tbl>
              <a:tblPr firstRow="1" bandRow="1">
                <a:tableStyleId>{5C22544A-7EE6-4342-B048-85BDC9FD1C3A}</a:tableStyleId>
              </a:tblPr>
              <a:tblGrid>
                <a:gridCol w="688709">
                  <a:extLst>
                    <a:ext uri="{9D8B030D-6E8A-4147-A177-3AD203B41FA5}">
                      <a16:colId xmlns:a16="http://schemas.microsoft.com/office/drawing/2014/main" val="3386274928"/>
                    </a:ext>
                  </a:extLst>
                </a:gridCol>
                <a:gridCol w="1242467">
                  <a:extLst>
                    <a:ext uri="{9D8B030D-6E8A-4147-A177-3AD203B41FA5}">
                      <a16:colId xmlns:a16="http://schemas.microsoft.com/office/drawing/2014/main" val="2740431355"/>
                    </a:ext>
                  </a:extLst>
                </a:gridCol>
                <a:gridCol w="2338351">
                  <a:extLst>
                    <a:ext uri="{9D8B030D-6E8A-4147-A177-3AD203B41FA5}">
                      <a16:colId xmlns:a16="http://schemas.microsoft.com/office/drawing/2014/main" val="2289272481"/>
                    </a:ext>
                  </a:extLst>
                </a:gridCol>
                <a:gridCol w="2945625">
                  <a:extLst>
                    <a:ext uri="{9D8B030D-6E8A-4147-A177-3AD203B41FA5}">
                      <a16:colId xmlns:a16="http://schemas.microsoft.com/office/drawing/2014/main" val="1853176724"/>
                    </a:ext>
                  </a:extLst>
                </a:gridCol>
              </a:tblGrid>
              <a:tr h="714741">
                <a:tc>
                  <a:txBody>
                    <a:bodyPr/>
                    <a:lstStyle/>
                    <a:p>
                      <a:r>
                        <a:rPr lang="en-IN" sz="1100" dirty="0"/>
                        <a:t>SL. NO.</a:t>
                      </a:r>
                    </a:p>
                  </a:txBody>
                  <a:tcPr/>
                </a:tc>
                <a:tc>
                  <a:txBody>
                    <a:bodyPr/>
                    <a:lstStyle/>
                    <a:p>
                      <a:r>
                        <a:rPr lang="en-IN" sz="1100" dirty="0"/>
                        <a:t>TITLE OF THE PAPER</a:t>
                      </a:r>
                    </a:p>
                  </a:txBody>
                  <a:tcPr/>
                </a:tc>
                <a:tc>
                  <a:txBody>
                    <a:bodyPr/>
                    <a:lstStyle/>
                    <a:p>
                      <a:r>
                        <a:rPr lang="en-IN" sz="1100" dirty="0"/>
                        <a:t>AUTHORS OF THE PAPER</a:t>
                      </a:r>
                    </a:p>
                  </a:txBody>
                  <a:tcPr/>
                </a:tc>
                <a:tc>
                  <a:txBody>
                    <a:bodyPr/>
                    <a:lstStyle/>
                    <a:p>
                      <a:r>
                        <a:rPr lang="en-IN" sz="1100" dirty="0"/>
                        <a:t>BRIEF DESCRIPTION</a:t>
                      </a:r>
                    </a:p>
                  </a:txBody>
                  <a:tcPr/>
                </a:tc>
                <a:extLst>
                  <a:ext uri="{0D108BD9-81ED-4DB2-BD59-A6C34878D82A}">
                    <a16:rowId xmlns:a16="http://schemas.microsoft.com/office/drawing/2014/main" val="2365838118"/>
                  </a:ext>
                </a:extLst>
              </a:tr>
              <a:tr h="1107078">
                <a:tc>
                  <a:txBody>
                    <a:bodyPr/>
                    <a:lstStyle/>
                    <a:p>
                      <a:r>
                        <a:rPr lang="en-IN" sz="1100" dirty="0"/>
                        <a:t>1.</a:t>
                      </a:r>
                    </a:p>
                  </a:txBody>
                  <a:tcPr/>
                </a:tc>
                <a:tc>
                  <a:txBody>
                    <a:bodyPr/>
                    <a:lstStyle/>
                    <a:p>
                      <a:r>
                        <a:rPr lang="en-US" sz="1100" dirty="0"/>
                        <a:t>Deep Gaussian Process for Crop Yield Prediction Based on Remote Sensing Data</a:t>
                      </a:r>
                      <a:endParaRPr lang="en-IN" sz="1100" dirty="0"/>
                    </a:p>
                  </a:txBody>
                  <a:tcPr/>
                </a:tc>
                <a:tc>
                  <a:txBody>
                    <a:bodyPr/>
                    <a:lstStyle/>
                    <a:p>
                      <a:r>
                        <a:rPr lang="en-US" sz="1100" dirty="0" err="1"/>
                        <a:t>Jiaxuan</a:t>
                      </a:r>
                      <a:r>
                        <a:rPr lang="en-US" sz="1100" dirty="0"/>
                        <a:t> You and </a:t>
                      </a:r>
                      <a:r>
                        <a:rPr lang="en-US" sz="1100" dirty="0" err="1"/>
                        <a:t>Xiaocheng</a:t>
                      </a:r>
                      <a:r>
                        <a:rPr lang="en-US" sz="1100" dirty="0"/>
                        <a:t> Li and Melvin Low and David Lobell and Stefano </a:t>
                      </a:r>
                      <a:r>
                        <a:rPr lang="en-US" sz="1100" dirty="0" err="1"/>
                        <a:t>Ermon</a:t>
                      </a:r>
                      <a:endParaRPr lang="en-IN" sz="1100" dirty="0"/>
                    </a:p>
                  </a:txBody>
                  <a:tcPr/>
                </a:tc>
                <a:tc>
                  <a:txBody>
                    <a:bodyPr/>
                    <a:lstStyle/>
                    <a:p>
                      <a:r>
                        <a:rPr lang="en-US" sz="1100" dirty="0"/>
                        <a:t>This paper presents a deep learning framework for the task of crop yield prediction, based on inexpensive remote sensing data using real time forecasting</a:t>
                      </a:r>
                      <a:endParaRPr lang="en-IN" sz="1100" dirty="0"/>
                    </a:p>
                  </a:txBody>
                  <a:tcPr/>
                </a:tc>
                <a:extLst>
                  <a:ext uri="{0D108BD9-81ED-4DB2-BD59-A6C34878D82A}">
                    <a16:rowId xmlns:a16="http://schemas.microsoft.com/office/drawing/2014/main" val="2577582303"/>
                  </a:ext>
                </a:extLst>
              </a:tr>
              <a:tr h="945585">
                <a:tc>
                  <a:txBody>
                    <a:bodyPr/>
                    <a:lstStyle/>
                    <a:p>
                      <a:r>
                        <a:rPr lang="en-IN" sz="1100" dirty="0"/>
                        <a:t>2.</a:t>
                      </a:r>
                    </a:p>
                  </a:txBody>
                  <a:tcPr/>
                </a:tc>
                <a:tc>
                  <a:txBody>
                    <a:bodyPr/>
                    <a:lstStyle/>
                    <a:p>
                      <a:r>
                        <a:rPr lang="en-US" sz="1100" dirty="0"/>
                        <a:t>Prediction of crop yield using big data</a:t>
                      </a:r>
                      <a:endParaRPr lang="en-IN" sz="1100" dirty="0"/>
                    </a:p>
                  </a:txBody>
                  <a:tcPr/>
                </a:tc>
                <a:tc>
                  <a:txBody>
                    <a:bodyPr/>
                    <a:lstStyle/>
                    <a:p>
                      <a:r>
                        <a:rPr lang="en-US" sz="1100" dirty="0"/>
                        <a:t>Wu Fan1, Chen Chong2, Guo Xiaoling2, Yu Hua*College of Engineering and Information </a:t>
                      </a:r>
                      <a:r>
                        <a:rPr lang="en-US" sz="1100" dirty="0" err="1"/>
                        <a:t>TechnologyUniversity</a:t>
                      </a:r>
                      <a:r>
                        <a:rPr lang="en-US" sz="1100" dirty="0"/>
                        <a:t> of Chinese Academy of </a:t>
                      </a:r>
                      <a:r>
                        <a:rPr lang="en-US" sz="1100" dirty="0" err="1"/>
                        <a:t>SciencesBeijing</a:t>
                      </a:r>
                      <a:r>
                        <a:rPr lang="en-US" sz="1100" dirty="0"/>
                        <a:t>, China</a:t>
                      </a:r>
                      <a:endParaRPr lang="en-IN" sz="1100" dirty="0"/>
                    </a:p>
                  </a:txBody>
                  <a:tcPr/>
                </a:tc>
                <a:tc>
                  <a:txBody>
                    <a:bodyPr/>
                    <a:lstStyle/>
                    <a:p>
                      <a:r>
                        <a:rPr lang="en-US" sz="1100" dirty="0"/>
                        <a:t>This paper proposes a solid architecture for managing bigdata in agriculture area. Using this method we can </a:t>
                      </a:r>
                      <a:r>
                        <a:rPr lang="en-US" sz="1100" dirty="0" err="1"/>
                        <a:t>takeadvantage</a:t>
                      </a:r>
                      <a:r>
                        <a:rPr lang="en-US" sz="1100" dirty="0"/>
                        <a:t> of the massive datasets already existed today </a:t>
                      </a:r>
                      <a:r>
                        <a:rPr lang="en-US" sz="1100" dirty="0" err="1"/>
                        <a:t>andthus</a:t>
                      </a:r>
                      <a:r>
                        <a:rPr lang="en-US" sz="1100" dirty="0"/>
                        <a:t> put into proper use.</a:t>
                      </a:r>
                      <a:endParaRPr lang="en-IN" sz="1100" dirty="0"/>
                    </a:p>
                  </a:txBody>
                  <a:tcPr/>
                </a:tc>
                <a:extLst>
                  <a:ext uri="{0D108BD9-81ED-4DB2-BD59-A6C34878D82A}">
                    <a16:rowId xmlns:a16="http://schemas.microsoft.com/office/drawing/2014/main" val="612601440"/>
                  </a:ext>
                </a:extLst>
              </a:tr>
              <a:tr h="301220">
                <a:tc>
                  <a:txBody>
                    <a:bodyPr/>
                    <a:lstStyle/>
                    <a:p>
                      <a:r>
                        <a:rPr lang="en-IN" sz="1100" dirty="0"/>
                        <a:t>3.</a:t>
                      </a:r>
                    </a:p>
                  </a:txBody>
                  <a:tcPr/>
                </a:tc>
                <a:tc>
                  <a:txBody>
                    <a:bodyPr/>
                    <a:lstStyle/>
                    <a:p>
                      <a:r>
                        <a:rPr lang="en-IN" sz="1100" dirty="0"/>
                        <a:t>Remote Sensing of Environment</a:t>
                      </a:r>
                    </a:p>
                  </a:txBody>
                  <a:tcPr/>
                </a:tc>
                <a:tc>
                  <a:txBody>
                    <a:bodyPr/>
                    <a:lstStyle/>
                    <a:p>
                      <a:r>
                        <a:rPr lang="en-IN" sz="1100" dirty="0"/>
                        <a:t>David M. Johnson</a:t>
                      </a:r>
                    </a:p>
                  </a:txBody>
                  <a:tcPr/>
                </a:tc>
                <a:tc>
                  <a:txBody>
                    <a:bodyPr/>
                    <a:lstStyle/>
                    <a:p>
                      <a:r>
                        <a:rPr lang="en-US" sz="1100" dirty="0"/>
                        <a:t>This paper described the estimation of corn yields </a:t>
                      </a:r>
                      <a:r>
                        <a:rPr lang="en-US" sz="1100" dirty="0" err="1"/>
                        <a:t>inIowa</a:t>
                      </a:r>
                      <a:r>
                        <a:rPr lang="en-US" sz="1100" dirty="0"/>
                        <a:t> State using four machine learning techniques such </a:t>
                      </a:r>
                      <a:r>
                        <a:rPr lang="en-US" sz="1100" dirty="0" err="1"/>
                        <a:t>asSVM</a:t>
                      </a:r>
                      <a:r>
                        <a:rPr lang="en-US" sz="1100" dirty="0"/>
                        <a:t>, RF, ERT and DL, and presented the comparisons </a:t>
                      </a:r>
                      <a:r>
                        <a:rPr lang="en-US" sz="1100" dirty="0" err="1"/>
                        <a:t>ofthe</a:t>
                      </a:r>
                      <a:r>
                        <a:rPr lang="en-US" sz="1100" dirty="0"/>
                        <a:t> validation statistics among them.</a:t>
                      </a:r>
                      <a:endParaRPr lang="en-IN" sz="1100" dirty="0"/>
                    </a:p>
                  </a:txBody>
                  <a:tcPr/>
                </a:tc>
                <a:extLst>
                  <a:ext uri="{0D108BD9-81ED-4DB2-BD59-A6C34878D82A}">
                    <a16:rowId xmlns:a16="http://schemas.microsoft.com/office/drawing/2014/main" val="3558141427"/>
                  </a:ext>
                </a:extLst>
              </a:tr>
            </a:tbl>
          </a:graphicData>
        </a:graphic>
      </p:graphicFrame>
    </p:spTree>
    <p:extLst>
      <p:ext uri="{BB962C8B-B14F-4D97-AF65-F5344CB8AC3E}">
        <p14:creationId xmlns:p14="http://schemas.microsoft.com/office/powerpoint/2010/main" val="2160672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subTitle" idx="1"/>
          </p:nvPr>
        </p:nvSpPr>
        <p:spPr>
          <a:xfrm>
            <a:off x="389654" y="1094224"/>
            <a:ext cx="6350396" cy="3310107"/>
          </a:xfrm>
          <a:prstGeom prst="rect">
            <a:avLst/>
          </a:prstGeom>
          <a:noFill/>
          <a:ln>
            <a:noFill/>
          </a:ln>
        </p:spPr>
        <p:txBody>
          <a:bodyPr spcFirstLastPara="1" wrap="square" lIns="91425" tIns="91425" rIns="91425" bIns="91425" anchor="t" anchorCtr="0">
            <a:spAutoFit/>
          </a:bodyPr>
          <a:lstStyle/>
          <a:p>
            <a:pPr marL="457200" lvl="0" indent="-228600" algn="l" rtl="0">
              <a:spcBef>
                <a:spcPts val="1500"/>
              </a:spcBef>
              <a:spcAft>
                <a:spcPts val="0"/>
              </a:spcAft>
              <a:buClr>
                <a:schemeClr val="dk1"/>
              </a:buClr>
              <a:buSzPts val="1200"/>
              <a:buFont typeface="Arial" panose="020B0604020202020204" pitchFamily="34" charset="0"/>
              <a:buChar char="•"/>
            </a:pPr>
            <a:r>
              <a:rPr lang="en-US" dirty="0">
                <a:solidFill>
                  <a:schemeClr val="dk1"/>
                </a:solidFill>
                <a:highlight>
                  <a:schemeClr val="lt1"/>
                </a:highlight>
                <a:latin typeface="Roboto"/>
                <a:ea typeface="Roboto"/>
                <a:cs typeface="Roboto"/>
                <a:sym typeface="Roboto"/>
              </a:rPr>
              <a:t>Our project is driven by the immense potential of data science and earth observation technologies to tackle global food security challenges. By 2050, the world needs to produce 70% more food to meet rising demand. Agricultural productivity must increase in a sustainable manner.</a:t>
            </a:r>
          </a:p>
          <a:p>
            <a:pPr marL="457200" lvl="0" indent="-228600" algn="l" rtl="0">
              <a:spcBef>
                <a:spcPts val="1500"/>
              </a:spcBef>
              <a:spcAft>
                <a:spcPts val="0"/>
              </a:spcAft>
              <a:buClr>
                <a:schemeClr val="dk1"/>
              </a:buClr>
              <a:buSzPts val="1200"/>
              <a:buFont typeface="Arial" panose="020B0604020202020204" pitchFamily="34" charset="0"/>
              <a:buChar char="•"/>
            </a:pPr>
            <a:r>
              <a:rPr lang="en-US" dirty="0">
                <a:solidFill>
                  <a:schemeClr val="dk1"/>
                </a:solidFill>
                <a:highlight>
                  <a:schemeClr val="lt1"/>
                </a:highlight>
                <a:latin typeface="Roboto"/>
                <a:ea typeface="Roboto"/>
                <a:cs typeface="Roboto"/>
                <a:sym typeface="Roboto"/>
              </a:rPr>
              <a:t>Reliable crop yield prediction provides the foundation for evidence-based policies, optimized resource utilization, disaster preparedness, and strengthened food supply chains. For rice, a dietary mainstay, precise forecasts can mitigate volatility and improve access.</a:t>
            </a:r>
          </a:p>
          <a:p>
            <a:pPr marL="457200" lvl="0" indent="-228600" algn="l" rtl="0">
              <a:spcBef>
                <a:spcPts val="1500"/>
              </a:spcBef>
              <a:spcAft>
                <a:spcPts val="0"/>
              </a:spcAft>
              <a:buClr>
                <a:schemeClr val="dk1"/>
              </a:buClr>
              <a:buSzPts val="1200"/>
              <a:buFont typeface="Arial" panose="020B0604020202020204" pitchFamily="34" charset="0"/>
              <a:buChar char="•"/>
            </a:pPr>
            <a:r>
              <a:rPr lang="en-US" dirty="0">
                <a:solidFill>
                  <a:schemeClr val="dk1"/>
                </a:solidFill>
                <a:highlight>
                  <a:schemeClr val="lt1"/>
                </a:highlight>
                <a:latin typeface="Roboto"/>
                <a:ea typeface="Roboto"/>
                <a:cs typeface="Roboto"/>
                <a:sym typeface="Roboto"/>
              </a:rPr>
              <a:t>This project harnesses the richness of satellite data using a multifaceted approach. The insights gained can equip stakeholders with information to boost productivity, increase smallholder incomes, reduce environmental impact, and fulfill the growing need for food.</a:t>
            </a:r>
          </a:p>
        </p:txBody>
      </p:sp>
      <p:sp>
        <p:nvSpPr>
          <p:cNvPr id="115" name="Google Shape;115;p21"/>
          <p:cNvSpPr txBox="1">
            <a:spLocks noGrp="1"/>
          </p:cNvSpPr>
          <p:nvPr>
            <p:ph type="title"/>
          </p:nvPr>
        </p:nvSpPr>
        <p:spPr>
          <a:xfrm>
            <a:off x="1008025" y="353708"/>
            <a:ext cx="7753500" cy="636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dirty="0"/>
              <a:t>Motivation</a:t>
            </a:r>
            <a:endParaRPr dirty="0"/>
          </a:p>
        </p:txBody>
      </p:sp>
      <p:pic>
        <p:nvPicPr>
          <p:cNvPr id="4" name="Google Shape;97;p18"/>
          <p:cNvPicPr preferRelativeResize="0"/>
          <p:nvPr/>
        </p:nvPicPr>
        <p:blipFill>
          <a:blip r:embed="rId3">
            <a:alphaModFix/>
          </a:blip>
          <a:stretch>
            <a:fillRect/>
          </a:stretch>
        </p:blipFill>
        <p:spPr>
          <a:xfrm>
            <a:off x="6740050" y="179143"/>
            <a:ext cx="2089051" cy="1160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subTitle" idx="1"/>
          </p:nvPr>
        </p:nvSpPr>
        <p:spPr>
          <a:xfrm>
            <a:off x="383075" y="1908900"/>
            <a:ext cx="8262300" cy="2095928"/>
          </a:xfrm>
          <a:prstGeom prst="rect">
            <a:avLst/>
          </a:prstGeom>
          <a:noFill/>
          <a:ln>
            <a:noFill/>
          </a:ln>
        </p:spPr>
        <p:txBody>
          <a:bodyPr spcFirstLastPara="1" wrap="square" lIns="91425" tIns="91425" rIns="91425" bIns="91425" anchor="t" anchorCtr="0">
            <a:spAutoFit/>
          </a:bodyPr>
          <a:lstStyle/>
          <a:p>
            <a:pPr algn="l">
              <a:buFont typeface="Arial" panose="020B0604020202020204" pitchFamily="34" charset="0"/>
              <a:buChar char="•"/>
            </a:pPr>
            <a:r>
              <a:rPr lang="en-US" b="0" i="0" dirty="0">
                <a:solidFill>
                  <a:srgbClr val="1C1917"/>
                </a:solidFill>
                <a:effectLst/>
                <a:latin typeface="-apple-system"/>
              </a:rPr>
              <a:t>Our project's novelty involves the integration of both optical and radar satellite data to develop a comprehensive perspective on crop yields. While optical imagery provides insights into crop greenness, health, and phenology, radar can penetrate cloud cover and deliver key information regarding vegetation structure, density, and moisture content.</a:t>
            </a:r>
          </a:p>
          <a:p>
            <a:pPr algn="l">
              <a:buFont typeface="Arial" panose="020B0604020202020204" pitchFamily="34" charset="0"/>
              <a:buChar char="•"/>
            </a:pPr>
            <a:r>
              <a:rPr lang="en-US" b="0" i="0" dirty="0">
                <a:solidFill>
                  <a:srgbClr val="1C1917"/>
                </a:solidFill>
                <a:effectLst/>
                <a:latin typeface="-apple-system"/>
              </a:rPr>
              <a:t>We employ a dataset encompassing 557 datapoints covering the Winter-Spring 2021-22 and Summer-Autumn 2022 rice crop seasons in India. This includes Sentinel-1 C-band Synthetic Aperture Radar (SAR) data at 10 meter resolution along with Landsat-8 multispectral imagery from the visible, near-infrared, and shortwave infrared bands.</a:t>
            </a:r>
          </a:p>
          <a:p>
            <a:pPr algn="l">
              <a:buFont typeface="Arial" panose="020B0604020202020204" pitchFamily="34" charset="0"/>
              <a:buChar char="•"/>
            </a:pPr>
            <a:r>
              <a:rPr lang="en-US" b="0" i="0" dirty="0">
                <a:solidFill>
                  <a:srgbClr val="1C1917"/>
                </a:solidFill>
                <a:effectLst/>
                <a:latin typeface="-apple-system"/>
              </a:rPr>
              <a:t>The Sentinel-1 SAR data is processed to extract multi-temporal statistical descriptors related to crop growth cycles. Landsat bands are utilized to calculate popular vegetation indices like NDVI. The dataset is aligned with recorded rice crop yields at harvest for each datapoint.</a:t>
            </a:r>
          </a:p>
        </p:txBody>
      </p:sp>
      <p:sp>
        <p:nvSpPr>
          <p:cNvPr id="121" name="Google Shape;121;p22"/>
          <p:cNvSpPr txBox="1">
            <a:spLocks noGrp="1"/>
          </p:cNvSpPr>
          <p:nvPr>
            <p:ph type="title"/>
          </p:nvPr>
        </p:nvSpPr>
        <p:spPr>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dirty="0"/>
              <a:t>Innovation and Idea Of Project</a:t>
            </a:r>
            <a:endParaRPr dirty="0"/>
          </a:p>
        </p:txBody>
      </p:sp>
      <p:pic>
        <p:nvPicPr>
          <p:cNvPr id="4" name="Google Shape;97;p18"/>
          <p:cNvPicPr preferRelativeResize="0"/>
          <p:nvPr/>
        </p:nvPicPr>
        <p:blipFill>
          <a:blip r:embed="rId3">
            <a:alphaModFix/>
          </a:blip>
          <a:stretch>
            <a:fillRect/>
          </a:stretch>
        </p:blipFill>
        <p:spPr>
          <a:xfrm>
            <a:off x="6740050" y="179143"/>
            <a:ext cx="2089051" cy="1160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subTitle" idx="1"/>
          </p:nvPr>
        </p:nvSpPr>
        <p:spPr>
          <a:xfrm>
            <a:off x="383075" y="1908900"/>
            <a:ext cx="8262300" cy="2308294"/>
          </a:xfrm>
          <a:prstGeom prst="rect">
            <a:avLst/>
          </a:prstGeom>
          <a:noFill/>
          <a:ln>
            <a:noFill/>
          </a:ln>
        </p:spPr>
        <p:txBody>
          <a:bodyPr spcFirstLastPara="1" wrap="square" lIns="91425" tIns="91425" rIns="91425" bIns="91425" anchor="t" anchorCtr="0">
            <a:spAutoFit/>
          </a:bodyPr>
          <a:lstStyle/>
          <a:p>
            <a:pPr algn="l">
              <a:buFont typeface="Arial" panose="020B0604020202020204" pitchFamily="34" charset="0"/>
              <a:buChar char="•"/>
            </a:pPr>
            <a:r>
              <a:rPr lang="en-US" b="0" i="0" dirty="0">
                <a:solidFill>
                  <a:srgbClr val="1C1917"/>
                </a:solidFill>
                <a:effectLst/>
                <a:latin typeface="-apple-system"/>
              </a:rPr>
              <a:t>Advanced machine learning models including Random Forest and Extra Trees Regressors are developed on this multi-source satellite dataset after extensive preprocessing and feature engineering aimed at extracting relevant crop indicators. Predictive modeling quantifies complex crop-environment interactions.</a:t>
            </a:r>
          </a:p>
          <a:p>
            <a:pPr algn="l">
              <a:buFont typeface="Arial" panose="020B0604020202020204" pitchFamily="34" charset="0"/>
              <a:buChar char="•"/>
            </a:pPr>
            <a:r>
              <a:rPr lang="en-US" b="0" i="0" dirty="0">
                <a:solidFill>
                  <a:srgbClr val="1C1917"/>
                </a:solidFill>
                <a:effectLst/>
                <a:latin typeface="-apple-system"/>
              </a:rPr>
              <a:t>Hyperparameter tuning is carried out and rigorous cross-validation techniques are employed to prevent overfitting and enhance model generalization. Comparative evaluation considers metrics like RMSE, feature importance, and model robustness. Our approach aims to blend the predictive power of machine learning with the richness of diverse satellite datasets.</a:t>
            </a:r>
          </a:p>
          <a:p>
            <a:pPr algn="l">
              <a:buFont typeface="Arial" panose="020B0604020202020204" pitchFamily="34" charset="0"/>
              <a:buChar char="•"/>
            </a:pPr>
            <a:r>
              <a:rPr lang="en-US" b="0" i="0" dirty="0">
                <a:solidFill>
                  <a:srgbClr val="1C1917"/>
                </a:solidFill>
                <a:effectLst/>
                <a:latin typeface="-apple-system"/>
              </a:rPr>
              <a:t>This project demonstrates the potential of fusing optical, radar, and supplemental data with sophisticated algorithms to unlock invaluable insights for agriculture. The results showcase promise for broader applications related to crop modeling, precision agriculture, resource optimization, and data-driven decision support systems.</a:t>
            </a:r>
          </a:p>
        </p:txBody>
      </p:sp>
      <p:sp>
        <p:nvSpPr>
          <p:cNvPr id="127" name="Google Shape;127;p23"/>
          <p:cNvSpPr txBox="1">
            <a:spLocks noGrp="1"/>
          </p:cNvSpPr>
          <p:nvPr>
            <p:ph type="title"/>
          </p:nvPr>
        </p:nvSpPr>
        <p:spPr>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t>Innovation and Idea Of Project cont.</a:t>
            </a:r>
            <a:endParaRPr/>
          </a:p>
        </p:txBody>
      </p:sp>
      <p:pic>
        <p:nvPicPr>
          <p:cNvPr id="4" name="Google Shape;97;p18"/>
          <p:cNvPicPr preferRelativeResize="0"/>
          <p:nvPr/>
        </p:nvPicPr>
        <p:blipFill>
          <a:blip r:embed="rId3">
            <a:alphaModFix/>
          </a:blip>
          <a:stretch>
            <a:fillRect/>
          </a:stretch>
        </p:blipFill>
        <p:spPr>
          <a:xfrm>
            <a:off x="6740050" y="179143"/>
            <a:ext cx="2089051" cy="1160600"/>
          </a:xfrm>
          <a:prstGeom prst="rect">
            <a:avLst/>
          </a:prstGeom>
          <a:noFill/>
          <a:ln>
            <a:noFill/>
          </a:ln>
        </p:spPr>
      </p:pic>
      <p:pic>
        <p:nvPicPr>
          <p:cNvPr id="5" name="Google Shape;97;p18"/>
          <p:cNvPicPr preferRelativeResize="0"/>
          <p:nvPr/>
        </p:nvPicPr>
        <p:blipFill>
          <a:blip r:embed="rId3">
            <a:alphaModFix/>
          </a:blip>
          <a:stretch>
            <a:fillRect/>
          </a:stretch>
        </p:blipFill>
        <p:spPr>
          <a:xfrm>
            <a:off x="6892450" y="331543"/>
            <a:ext cx="2089051" cy="1160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1067425" y="403050"/>
            <a:ext cx="2999700" cy="461700"/>
          </a:xfrm>
          <a:prstGeom prst="rect">
            <a:avLst/>
          </a:prstGeom>
          <a:noFill/>
          <a:ln>
            <a:noFill/>
          </a:ln>
        </p:spPr>
        <p:txBody>
          <a:bodyPr spcFirstLastPara="1" wrap="square" lIns="91425" tIns="91425" rIns="91425" bIns="91425" anchor="ctr" anchorCtr="0">
            <a:spAutoFit/>
          </a:bodyPr>
          <a:lstStyle/>
          <a:p>
            <a:pPr marL="0" lvl="0" indent="0" algn="l" rtl="0">
              <a:lnSpc>
                <a:spcPct val="115000"/>
              </a:lnSpc>
              <a:spcBef>
                <a:spcPts val="0"/>
              </a:spcBef>
              <a:spcAft>
                <a:spcPts val="1500"/>
              </a:spcAft>
              <a:buSzPts val="2400"/>
              <a:buNone/>
            </a:pPr>
            <a:r>
              <a:rPr lang="en" sz="1800">
                <a:latin typeface="Roboto"/>
                <a:ea typeface="Roboto"/>
                <a:cs typeface="Roboto"/>
                <a:sym typeface="Roboto"/>
              </a:rPr>
              <a:t>Plan of Action (Timeline):</a:t>
            </a:r>
            <a:endParaRPr sz="3000"/>
          </a:p>
        </p:txBody>
      </p:sp>
      <p:sp>
        <p:nvSpPr>
          <p:cNvPr id="133" name="Google Shape;133;p24"/>
          <p:cNvSpPr txBox="1"/>
          <p:nvPr/>
        </p:nvSpPr>
        <p:spPr>
          <a:xfrm>
            <a:off x="1067425" y="864750"/>
            <a:ext cx="5496600" cy="3139291"/>
          </a:xfrm>
          <a:prstGeom prst="rect">
            <a:avLst/>
          </a:prstGeom>
          <a:noFill/>
          <a:ln>
            <a:noFill/>
          </a:ln>
        </p:spPr>
        <p:txBody>
          <a:bodyPr spcFirstLastPara="1" wrap="square" lIns="91425" tIns="91425" rIns="91425" bIns="91425" anchor="t" anchorCtr="0">
            <a:spAutoFit/>
          </a:bodyPr>
          <a:lstStyle/>
          <a:p>
            <a:pPr algn="l"/>
            <a:r>
              <a:rPr lang="en-US" sz="1200" b="1" i="0" dirty="0">
                <a:solidFill>
                  <a:srgbClr val="1C1917"/>
                </a:solidFill>
                <a:effectLst/>
                <a:latin typeface="-apple-system"/>
              </a:rPr>
              <a:t>Phase 1</a:t>
            </a:r>
            <a:r>
              <a:rPr lang="en-US" sz="1200" b="0" i="0" dirty="0">
                <a:solidFill>
                  <a:srgbClr val="1C1917"/>
                </a:solidFill>
                <a:effectLst/>
                <a:latin typeface="-apple-system"/>
              </a:rPr>
              <a:t>: Data Collection and Preprocessing</a:t>
            </a:r>
          </a:p>
          <a:p>
            <a:pPr algn="l"/>
            <a:r>
              <a:rPr lang="en-US" sz="1200" b="0" i="0" dirty="0">
                <a:solidFill>
                  <a:srgbClr val="1C1917"/>
                </a:solidFill>
                <a:effectLst/>
                <a:latin typeface="-apple-system"/>
              </a:rPr>
              <a:t>	●Gather historical weather data, satellite imagery, and rice crop yield 	measurements.</a:t>
            </a:r>
          </a:p>
          <a:p>
            <a:pPr algn="l"/>
            <a:r>
              <a:rPr lang="en-US" sz="1200" b="0" i="0" dirty="0">
                <a:solidFill>
                  <a:srgbClr val="1C1917"/>
                </a:solidFill>
                <a:effectLst/>
                <a:latin typeface="-apple-system"/>
              </a:rPr>
              <a:t>	●Clean and preprocess the collected multi-source data.</a:t>
            </a:r>
          </a:p>
          <a:p>
            <a:pPr algn="l"/>
            <a:r>
              <a:rPr lang="en-US" sz="1200" b="1" i="0" dirty="0">
                <a:solidFill>
                  <a:srgbClr val="1C1917"/>
                </a:solidFill>
                <a:effectLst/>
                <a:latin typeface="-apple-system"/>
              </a:rPr>
              <a:t>Phase 2:</a:t>
            </a:r>
            <a:r>
              <a:rPr lang="en-US" sz="1200" b="0" i="0" dirty="0">
                <a:solidFill>
                  <a:srgbClr val="1C1917"/>
                </a:solidFill>
                <a:effectLst/>
                <a:latin typeface="-apple-system"/>
              </a:rPr>
              <a:t> Feature Extraction and Selection</a:t>
            </a:r>
          </a:p>
          <a:p>
            <a:pPr algn="l"/>
            <a:r>
              <a:rPr lang="en-US" sz="1200" b="0" i="0" dirty="0">
                <a:solidFill>
                  <a:srgbClr val="1C1917"/>
                </a:solidFill>
                <a:effectLst/>
                <a:latin typeface="-apple-system"/>
              </a:rPr>
              <a:t>	●Derive and extract relevant features from the satellite data.</a:t>
            </a:r>
          </a:p>
          <a:p>
            <a:pPr algn="l"/>
            <a:r>
              <a:rPr lang="en-US" sz="1200" dirty="0">
                <a:solidFill>
                  <a:srgbClr val="1C1917"/>
                </a:solidFill>
                <a:latin typeface="-apple-system"/>
              </a:rPr>
              <a:t>	</a:t>
            </a:r>
            <a:r>
              <a:rPr lang="en-US" sz="1200" b="0" i="0" dirty="0">
                <a:solidFill>
                  <a:srgbClr val="1C1917"/>
                </a:solidFill>
                <a:effectLst/>
                <a:latin typeface="-apple-system"/>
              </a:rPr>
              <a:t>●Apply techniques like PCA for efficient feature selection.</a:t>
            </a:r>
          </a:p>
          <a:p>
            <a:pPr algn="l"/>
            <a:r>
              <a:rPr lang="en-US" sz="1200" b="1" i="0" dirty="0">
                <a:solidFill>
                  <a:srgbClr val="1C1917"/>
                </a:solidFill>
                <a:effectLst/>
                <a:latin typeface="-apple-system"/>
              </a:rPr>
              <a:t>Phase 3:</a:t>
            </a:r>
            <a:r>
              <a:rPr lang="en-US" sz="1200" b="0" i="0" dirty="0">
                <a:solidFill>
                  <a:srgbClr val="1C1917"/>
                </a:solidFill>
                <a:effectLst/>
                <a:latin typeface="-apple-system"/>
              </a:rPr>
              <a:t> Model Development</a:t>
            </a:r>
          </a:p>
          <a:p>
            <a:pPr algn="l"/>
            <a:r>
              <a:rPr lang="en-US" sz="1200" b="0" i="0" dirty="0">
                <a:solidFill>
                  <a:srgbClr val="1C1917"/>
                </a:solidFill>
                <a:effectLst/>
                <a:latin typeface="-apple-system"/>
              </a:rPr>
              <a:t>	●Design and implement Random Forest and Extra Trees regression models.</a:t>
            </a:r>
          </a:p>
          <a:p>
            <a:pPr algn="l"/>
            <a:r>
              <a:rPr lang="en-US" sz="1200" b="0" i="0" dirty="0">
                <a:solidFill>
                  <a:srgbClr val="1C1917"/>
                </a:solidFill>
                <a:effectLst/>
                <a:latin typeface="-apple-system"/>
              </a:rPr>
              <a:t>	●Train and optimize the models using the preprocessed datasets.</a:t>
            </a:r>
          </a:p>
          <a:p>
            <a:pPr algn="l"/>
            <a:r>
              <a:rPr lang="en-US" sz="1200" b="1" i="0" dirty="0">
                <a:solidFill>
                  <a:srgbClr val="1C1917"/>
                </a:solidFill>
                <a:effectLst/>
                <a:latin typeface="-apple-system"/>
              </a:rPr>
              <a:t>Phase 4:</a:t>
            </a:r>
            <a:r>
              <a:rPr lang="en-US" sz="1200" b="0" i="0" dirty="0">
                <a:solidFill>
                  <a:srgbClr val="1C1917"/>
                </a:solidFill>
                <a:effectLst/>
                <a:latin typeface="-apple-system"/>
              </a:rPr>
              <a:t> Model Evaluation and Refinement</a:t>
            </a:r>
          </a:p>
          <a:p>
            <a:pPr algn="l"/>
            <a:r>
              <a:rPr lang="en-US" sz="1200" b="0" i="0" dirty="0">
                <a:solidFill>
                  <a:srgbClr val="1C1917"/>
                </a:solidFill>
                <a:effectLst/>
                <a:latin typeface="-apple-system"/>
              </a:rPr>
              <a:t>	●Evaluate model accuracy using RMSE, R2, feature importance, etc.</a:t>
            </a:r>
          </a:p>
          <a:p>
            <a:pPr algn="l"/>
            <a:r>
              <a:rPr lang="en-US" sz="1200" b="0" i="0" dirty="0">
                <a:solidFill>
                  <a:srgbClr val="1C1917"/>
                </a:solidFill>
                <a:effectLst/>
                <a:latin typeface="-apple-system"/>
              </a:rPr>
              <a:t>	●Refine models based on rigorous comparative evaluation.</a:t>
            </a:r>
          </a:p>
          <a:p>
            <a:pPr algn="l"/>
            <a:r>
              <a:rPr lang="en-US" sz="1200" b="1" i="0" dirty="0">
                <a:solidFill>
                  <a:srgbClr val="1C1917"/>
                </a:solidFill>
                <a:effectLst/>
                <a:latin typeface="-apple-system"/>
              </a:rPr>
              <a:t>Phase 5:</a:t>
            </a:r>
            <a:r>
              <a:rPr lang="en-US" sz="1200" b="0" i="0" dirty="0">
                <a:solidFill>
                  <a:srgbClr val="1C1917"/>
                </a:solidFill>
                <a:effectLst/>
                <a:latin typeface="-apple-system"/>
              </a:rPr>
              <a:t> Documentation and Presentation</a:t>
            </a:r>
          </a:p>
          <a:p>
            <a:pPr algn="l"/>
            <a:r>
              <a:rPr lang="en-US" sz="1200" b="0" i="0" dirty="0">
                <a:solidFill>
                  <a:srgbClr val="1C1917"/>
                </a:solidFill>
                <a:effectLst/>
                <a:latin typeface="-apple-system"/>
              </a:rPr>
              <a:t>	●Prepare detailed project report with methodology, results, and 	insights.</a:t>
            </a:r>
          </a:p>
          <a:p>
            <a:pPr algn="l"/>
            <a:r>
              <a:rPr lang="en-US" sz="1200" b="0" i="0" dirty="0">
                <a:solidFill>
                  <a:srgbClr val="1C1917"/>
                </a:solidFill>
                <a:effectLst/>
                <a:latin typeface="-apple-system"/>
              </a:rPr>
              <a:t>	●Create presentation to communicate approach and findings.</a:t>
            </a:r>
          </a:p>
        </p:txBody>
      </p:sp>
      <p:pic>
        <p:nvPicPr>
          <p:cNvPr id="4" name="Google Shape;97;p18"/>
          <p:cNvPicPr preferRelativeResize="0"/>
          <p:nvPr/>
        </p:nvPicPr>
        <p:blipFill>
          <a:blip r:embed="rId3">
            <a:alphaModFix/>
          </a:blip>
          <a:stretch>
            <a:fillRect/>
          </a:stretch>
        </p:blipFill>
        <p:spPr>
          <a:xfrm>
            <a:off x="6740050" y="179143"/>
            <a:ext cx="2089051" cy="1160600"/>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121</TotalTime>
  <Words>1856</Words>
  <Application>Microsoft Office PowerPoint</Application>
  <PresentationFormat>On-screen Show (16:9)</PresentationFormat>
  <Paragraphs>125</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Times New Roman</vt:lpstr>
      <vt:lpstr>Lato</vt:lpstr>
      <vt:lpstr>Arial</vt:lpstr>
      <vt:lpstr>Roboto</vt:lpstr>
      <vt:lpstr>Trebuchet MS</vt:lpstr>
      <vt:lpstr>Poppins</vt:lpstr>
      <vt:lpstr>Wingdings 3</vt:lpstr>
      <vt:lpstr>-apple-system</vt:lpstr>
      <vt:lpstr>Facet</vt:lpstr>
      <vt:lpstr>AGRIWEATHER WIZARD- Sattellite Imagery Based Crop Yield Forecast</vt:lpstr>
      <vt:lpstr>Table of Contents</vt:lpstr>
      <vt:lpstr>Introduction</vt:lpstr>
      <vt:lpstr>Abstract</vt:lpstr>
      <vt:lpstr>Literature Survey</vt:lpstr>
      <vt:lpstr>Motivation</vt:lpstr>
      <vt:lpstr>Innovation and Idea Of Project</vt:lpstr>
      <vt:lpstr>Innovation and Idea Of Project cont.</vt:lpstr>
      <vt:lpstr>Plan of Action (Timeline):</vt:lpstr>
      <vt:lpstr>Problem Statement / Objectives:</vt:lpstr>
      <vt:lpstr>Architecture / Block diagram of proposed modules</vt:lpstr>
      <vt:lpstr>USE OF ALGORITHMS:</vt:lpstr>
      <vt:lpstr>Data Collection</vt:lpstr>
      <vt:lpstr>CODING AND TESTING</vt:lpstr>
      <vt:lpstr>CODING AND TESTING</vt:lpstr>
      <vt:lpstr>Result and Discussion: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Crop Yields</dc:title>
  <dc:creator>Kushagra Agarwal</dc:creator>
  <cp:lastModifiedBy>Kushagra Agarwal</cp:lastModifiedBy>
  <cp:revision>15</cp:revision>
  <dcterms:modified xsi:type="dcterms:W3CDTF">2023-11-04T06:00:28Z</dcterms:modified>
</cp:coreProperties>
</file>