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234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4246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444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9141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147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1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3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0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3548AF-41E0-4D29-80F9-A1838ECB3A0D}"/>
              </a:ext>
            </a:extLst>
          </p:cNvPr>
          <p:cNvSpPr/>
          <p:nvPr/>
        </p:nvSpPr>
        <p:spPr>
          <a:xfrm>
            <a:off x="2657034" y="2921168"/>
            <a:ext cx="23503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lgerian" panose="04020705040A02060702" pitchFamily="82" charset="0"/>
              </a:rPr>
              <a:t>HEGIC</a:t>
            </a:r>
          </a:p>
        </p:txBody>
      </p:sp>
    </p:spTree>
    <p:extLst>
      <p:ext uri="{BB962C8B-B14F-4D97-AF65-F5344CB8AC3E}">
        <p14:creationId xmlns:p14="http://schemas.microsoft.com/office/powerpoint/2010/main" val="400301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B471-BD5D-4C55-B0E1-A2C8FD7D4625}"/>
              </a:ext>
            </a:extLst>
          </p:cNvPr>
          <p:cNvSpPr txBox="1"/>
          <p:nvPr/>
        </p:nvSpPr>
        <p:spPr>
          <a:xfrm>
            <a:off x="1216240" y="2274838"/>
            <a:ext cx="7093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What is a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Hegic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Token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utility and governance token for the protocol.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  It is used for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Fees to token holders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Discounts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3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B471-BD5D-4C55-B0E1-A2C8FD7D4625}"/>
              </a:ext>
            </a:extLst>
          </p:cNvPr>
          <p:cNvSpPr txBox="1"/>
          <p:nvPr/>
        </p:nvSpPr>
        <p:spPr>
          <a:xfrm>
            <a:off x="1216240" y="2274838"/>
            <a:ext cx="70932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Working?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  <a:p>
            <a:r>
              <a:rPr lang="en-US" dirty="0"/>
              <a:t>Writer-</a:t>
            </a:r>
          </a:p>
          <a:p>
            <a:r>
              <a:rPr lang="en-US" dirty="0"/>
              <a:t>A writer provides liquidity to the protocol. Withdrawal of liquidity is processed in a queue. If the writer holds HEGIC in their wallet the request is processed instantly.</a:t>
            </a:r>
          </a:p>
          <a:p>
            <a:endParaRPr lang="en-US" dirty="0"/>
          </a:p>
          <a:p>
            <a:r>
              <a:rPr lang="en-US" dirty="0"/>
              <a:t>Call option-</a:t>
            </a:r>
          </a:p>
          <a:p>
            <a:r>
              <a:rPr lang="en-US" dirty="0"/>
              <a:t>Option to buy an asset during a certain timeframe (maturity).</a:t>
            </a:r>
          </a:p>
          <a:p>
            <a:r>
              <a:rPr lang="en-US" dirty="0"/>
              <a:t>and at a certain price (strike price).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3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B471-BD5D-4C55-B0E1-A2C8FD7D4625}"/>
              </a:ext>
            </a:extLst>
          </p:cNvPr>
          <p:cNvSpPr txBox="1"/>
          <p:nvPr/>
        </p:nvSpPr>
        <p:spPr>
          <a:xfrm>
            <a:off x="1216240" y="2274838"/>
            <a:ext cx="7093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Helvetica Neue"/>
              </a:rPr>
              <a:t>Abbreviations </a:t>
            </a:r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ATM – at the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3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3C7653-D91B-4EDF-AB83-09E8F5C6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21" y="1111419"/>
            <a:ext cx="8699422" cy="463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64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B471-BD5D-4C55-B0E1-A2C8FD7D4625}"/>
              </a:ext>
            </a:extLst>
          </p:cNvPr>
          <p:cNvSpPr txBox="1"/>
          <p:nvPr/>
        </p:nvSpPr>
        <p:spPr>
          <a:xfrm>
            <a:off x="1216240" y="2274838"/>
            <a:ext cx="7093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What is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Hegic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?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Muli"/>
              </a:rPr>
              <a:t>Hegic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 is a non-custodial on-chain options protocol built on Ethereum.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The protocol is powered by liquidity pools and hedge contracts that support call and put options on ETH and WBTC.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 All options 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uli"/>
              </a:rPr>
              <a:t>Hegic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 are collateralized by liquidity providers that act as option sellers when contributing to the protocol’s liquidity pools</a:t>
            </a:r>
            <a:r>
              <a:rPr lang="en-US" dirty="0">
                <a:solidFill>
                  <a:srgbClr val="000000"/>
                </a:solidFill>
                <a:latin typeface="Muli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These options can be exercised anytime prior to their expiration date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10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B471-BD5D-4C55-B0E1-A2C8FD7D4625}"/>
              </a:ext>
            </a:extLst>
          </p:cNvPr>
          <p:cNvSpPr txBox="1"/>
          <p:nvPr/>
        </p:nvSpPr>
        <p:spPr>
          <a:xfrm>
            <a:off x="1216240" y="2274838"/>
            <a:ext cx="7093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What are Options?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option is a contract giving the buyer the right, but not the obligation, to buy (in the case of a call option contract) or sell (in the case of a put option contract) the underlying asset at a specific price on or before a certain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Options are known as </a:t>
            </a:r>
            <a:r>
              <a:rPr lang="en-US" b="1" dirty="0"/>
              <a:t>derivatives</a:t>
            </a:r>
            <a:r>
              <a:rPr lang="en-US" dirty="0"/>
              <a:t> because they derive their value from an underlying asset.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76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B471-BD5D-4C55-B0E1-A2C8FD7D4625}"/>
              </a:ext>
            </a:extLst>
          </p:cNvPr>
          <p:cNvSpPr txBox="1"/>
          <p:nvPr/>
        </p:nvSpPr>
        <p:spPr>
          <a:xfrm>
            <a:off x="1216240" y="2274838"/>
            <a:ext cx="7093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What is a Strike Price?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strike price is the set price at which an option contract can be bought (call option) or sold (put option) when it is exercised.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call options, the strike price is where the asset can be bought by the option holder; for put options, the strike price is the price at which the asset can be sold. </a:t>
            </a:r>
          </a:p>
        </p:txBody>
      </p:sp>
    </p:spTree>
    <p:extLst>
      <p:ext uri="{BB962C8B-B14F-4D97-AF65-F5344CB8AC3E}">
        <p14:creationId xmlns:p14="http://schemas.microsoft.com/office/powerpoint/2010/main" val="367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B471-BD5D-4C55-B0E1-A2C8FD7D4625}"/>
              </a:ext>
            </a:extLst>
          </p:cNvPr>
          <p:cNvSpPr txBox="1"/>
          <p:nvPr/>
        </p:nvSpPr>
        <p:spPr>
          <a:xfrm>
            <a:off x="1216240" y="2274838"/>
            <a:ext cx="70932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What is an Expiration Date?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expiration date in options is the last day that options contracts are valid.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On or before this day, options contracts holders will have already decided what to do with their expiring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efore</a:t>
            </a:r>
            <a:r>
              <a:rPr lang="en-US" dirty="0">
                <a:effectLst/>
              </a:rPr>
              <a:t> an option expires, its owners can choose to exercise the option, close the position to realize their profit or loss, or let the contract expire worthless.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3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B471-BD5D-4C55-B0E1-A2C8FD7D4625}"/>
              </a:ext>
            </a:extLst>
          </p:cNvPr>
          <p:cNvSpPr txBox="1"/>
          <p:nvPr/>
        </p:nvSpPr>
        <p:spPr>
          <a:xfrm>
            <a:off x="1216240" y="2274838"/>
            <a:ext cx="7093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What is an Option Premium?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option premium is the price of an option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is thus the income received by the seller (writer) of an option contract.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As the price of the underlying asset changes, the option premium changes.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As the underlying asset's price increases, the premium of a call option increases, but the premium of a put option decreases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As the underlying asset's price decreases, the premium of a put option increases, and the opposite is true for call options.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6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B471-BD5D-4C55-B0E1-A2C8FD7D4625}"/>
              </a:ext>
            </a:extLst>
          </p:cNvPr>
          <p:cNvSpPr txBox="1"/>
          <p:nvPr/>
        </p:nvSpPr>
        <p:spPr>
          <a:xfrm>
            <a:off x="1216240" y="2274838"/>
            <a:ext cx="7093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What is a Call Option?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call option is option contract giving the owner the right, but not the obligation, to buy a specified amount of an underlying asset at a specified price within a certain time. The pre-determined price the call option buyer can buy at is called the strike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Potential Profit:</a:t>
            </a:r>
            <a:r>
              <a:rPr lang="en-US" dirty="0"/>
              <a:t> Unlimited as the level of the underlying asset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Potential Loss:</a:t>
            </a:r>
            <a:r>
              <a:rPr lang="en-US" dirty="0"/>
              <a:t> Limited to premium paid for a call option contract</a:t>
            </a:r>
          </a:p>
        </p:txBody>
      </p:sp>
    </p:spTree>
    <p:extLst>
      <p:ext uri="{BB962C8B-B14F-4D97-AF65-F5344CB8AC3E}">
        <p14:creationId xmlns:p14="http://schemas.microsoft.com/office/powerpoint/2010/main" val="62671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2B471-BD5D-4C55-B0E1-A2C8FD7D4625}"/>
              </a:ext>
            </a:extLst>
          </p:cNvPr>
          <p:cNvSpPr txBox="1"/>
          <p:nvPr/>
        </p:nvSpPr>
        <p:spPr>
          <a:xfrm>
            <a:off x="1216240" y="2274838"/>
            <a:ext cx="7093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What is a Put Option?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put is an option contract giving the owner the right, but not the obligation, to sell a specified amount of an underlying asset at a specified price within a certain time. The pre-determined price the put option buyer can sell at is called the strike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Potential Profit:</a:t>
            </a:r>
            <a:r>
              <a:rPr lang="en-US" dirty="0"/>
              <a:t> </a:t>
            </a:r>
            <a:r>
              <a:rPr lang="en-US" dirty="0">
                <a:effectLst/>
              </a:rPr>
              <a:t>Substantial and increases as the level of the underlying asset decreases to 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Potential Loss:</a:t>
            </a:r>
            <a:r>
              <a:rPr lang="en-US" dirty="0"/>
              <a:t> </a:t>
            </a:r>
            <a:r>
              <a:rPr lang="en-US" dirty="0">
                <a:effectLst/>
              </a:rPr>
              <a:t>Limited to premium paid for a put option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93E6F59-90A0-46CE-B5E3-F7473929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73" y="1748901"/>
            <a:ext cx="5513218" cy="429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993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643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Helvetica Neue</vt:lpstr>
      <vt:lpstr>Muli</vt:lpstr>
      <vt:lpstr>Poppins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kushagra@rapidinnovation.dev</dc:creator>
  <cp:lastModifiedBy>kushagra@rapidinnovation.dev</cp:lastModifiedBy>
  <cp:revision>16</cp:revision>
  <dcterms:created xsi:type="dcterms:W3CDTF">2022-03-14T10:55:54Z</dcterms:created>
  <dcterms:modified xsi:type="dcterms:W3CDTF">2022-03-22T04:40:08Z</dcterms:modified>
</cp:coreProperties>
</file>