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6" r:id="rId3"/>
    <p:sldId id="268" r:id="rId4"/>
    <p:sldId id="257" r:id="rId5"/>
    <p:sldId id="290" r:id="rId6"/>
    <p:sldId id="291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3B23-E695-409C-9AF3-1574AA327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99A38-D179-4E04-8CBB-C05FF3CEF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632F-0D2A-44A3-8EB6-E7D946B9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E2D9-0D03-4057-AF89-9B28CEC5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9A65-EED4-454E-AF38-758A4ED4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DAD1-9681-4056-9DF6-59A3A1A8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7E653-8C2F-45A1-9F52-24959224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3950-79C6-42AB-9124-0745D767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4FAA-1673-47E1-8240-331311B5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B7DC-33C5-41B4-8FE0-CF30BDAC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15C0-9C3A-4496-BA43-8AF4FA33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11FFA-A19C-4418-99AF-0A35FEE50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D99E-E250-4E61-8DB2-A2C8B312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5F7C-79E4-451F-BA47-2BCE1637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5246-C782-4A57-B355-D6FF3B27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746C-2AB1-4E20-BF81-2ED4CA6B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F07-8EAE-41B0-B13B-8EC94633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EA6F-DF14-4C58-8DD4-1B267D8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F204-98D4-4E9C-95E3-57D90DB3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0711-61C3-43CB-8057-444A1525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224E-DA18-40BA-B0F3-C98E939E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E249-FA45-4259-961B-8692E32A2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D4F0-6978-43F0-858C-81C046EC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0ED6-753D-4AE1-8104-256C8EA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6097-FB5F-4450-8F65-AF816B4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7E3E-15F6-4ED7-A0B6-EAEC4A4C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7B5C-5BEE-4B72-8A95-CDCE3654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1518-205A-45C1-87F9-777FE464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6687D-8291-40CD-A899-C20A03A4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F621-7CD8-4CDC-85AB-256FA575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C18E-D4BD-47AF-9D0B-28EDBF23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4A3D-DB37-45C1-A2DB-B8DF7F75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0756-3026-4F1E-A00D-A55B4A77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7649B-0E95-4C71-9059-96FD6756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C6FEE-225A-421A-9EAA-55AD93F9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0390-EF7A-4586-81C9-3C593E30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FB349-A576-47EE-960C-62B41F59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F32CF-7B45-4197-9F5B-0DC0D87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DCDB9-E9BC-493C-BB72-39EA67A6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1D94-9294-4622-B048-19A81B5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95997-B3C9-4CC7-82F0-F4D851E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75A1-459C-4131-A7E7-836E027A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0B609-6019-4497-A38A-74DF3639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C1B11-F7BC-4A2F-BE06-A19D968D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E2DBD-F180-4EB1-8E31-609FCC61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52DCC-F961-41E5-A984-6465ABC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1BBC-5454-4D31-9832-9FCF32EF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0DB2-FC29-4943-BF6E-C059C7EA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D1524-E455-43F5-A3C1-120FB34F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715FC-C2B7-486B-8BFB-5E6F92CD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59F45-81DC-480A-B8BF-F78C1C5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DDE3-7AD8-4FEB-B45C-20934A89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2D88-D9E0-46E6-B54A-D4BE8063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E8B29-EF4D-47C7-B800-B6F46B5B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971F-05B6-4C08-978C-A7BA7DEAD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6D2F6-D28E-4563-BB80-67EE366E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371E-F685-4D8D-989E-A5F24A2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0403-A0F6-430E-B5F7-B1F6AB6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F8FA2-F1A6-4213-A8FF-9A4DA485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C004-FDA4-4DE4-A84D-857C9C3A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E613-695C-45C1-8FE6-10C21EC2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C94D-6DEE-4316-B3F0-80661429DBB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3820-2F5D-4FB1-884D-51586B4E8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E10B-5866-49F4-BFF4-A1A4A08A7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EDF7-782E-41A9-BCF6-B28C6A95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ush-gope-72b37716a/" TargetMode="External"/><Relationship Id="rId2" Type="http://schemas.openxmlformats.org/officeDocument/2006/relationships/hyperlink" Target="https://www.linkedin.com/in/sushant-kumar-rai-26a5491a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hivam-prakash-46813816b/" TargetMode="External"/><Relationship Id="rId4" Type="http://schemas.openxmlformats.org/officeDocument/2006/relationships/hyperlink" Target="https://www.linkedin.com/in/vikrant-kumar-12b5521b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1F2B-42D9-4282-B883-0F786F74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650"/>
            <a:ext cx="9144000" cy="1778699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Green-</a:t>
            </a:r>
            <a:r>
              <a:rPr lang="en-US" sz="7200" dirty="0">
                <a:solidFill>
                  <a:srgbClr val="00B050"/>
                </a:solidFill>
              </a:rPr>
              <a:t>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36D5-2A63-4A19-8FF5-47E509497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663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Theme: Sustainable development </a:t>
            </a:r>
          </a:p>
          <a:p>
            <a:r>
              <a:rPr lang="en-US" sz="4400" b="1" i="0" dirty="0">
                <a:solidFill>
                  <a:srgbClr val="726A6A"/>
                </a:solidFill>
                <a:effectLst/>
                <a:latin typeface="Nunito Sans"/>
              </a:rPr>
              <a:t>HackNITP 3.0</a:t>
            </a:r>
            <a:endParaRPr lang="en-US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96722-9C08-40B1-8731-2E229E13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2" t="9886" r="9507" b="36122"/>
          <a:stretch/>
        </p:blipFill>
        <p:spPr>
          <a:xfrm>
            <a:off x="4776787" y="525607"/>
            <a:ext cx="2638426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94E3-F40F-44F1-91EA-3576AB3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148"/>
            <a:ext cx="10515600" cy="1545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by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sz="6000" b="1" dirty="0">
                <a:solidFill>
                  <a:srgbClr val="00B050"/>
                </a:solidFill>
              </a:rPr>
              <a:t>TEAM: Earthlings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A7DE-30F3-439F-A264-D2BD4F7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3852"/>
            <a:ext cx="10515600" cy="2343257"/>
          </a:xfrm>
        </p:spPr>
        <p:txBody>
          <a:bodyPr/>
          <a:lstStyle/>
          <a:p>
            <a:r>
              <a:rPr lang="en-US" dirty="0">
                <a:hlinkClick r:id="rId2"/>
              </a:rPr>
              <a:t>Sushant Kumar Rai</a:t>
            </a:r>
            <a:endParaRPr lang="en-US" dirty="0"/>
          </a:p>
          <a:p>
            <a:r>
              <a:rPr lang="en-US" dirty="0">
                <a:hlinkClick r:id="rId3"/>
              </a:rPr>
              <a:t>Kush Gope</a:t>
            </a:r>
            <a:endParaRPr lang="en-US" dirty="0"/>
          </a:p>
          <a:p>
            <a:r>
              <a:rPr lang="en-US" dirty="0">
                <a:hlinkClick r:id="rId4"/>
              </a:rPr>
              <a:t>Vikrant Kumar</a:t>
            </a:r>
            <a:endParaRPr lang="en-US" dirty="0"/>
          </a:p>
          <a:p>
            <a:r>
              <a:rPr lang="en-US" dirty="0">
                <a:hlinkClick r:id="rId5"/>
              </a:rPr>
              <a:t>Shivam prakash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E36A7-7210-4CDB-8008-5EBC3592C9CD}"/>
              </a:ext>
            </a:extLst>
          </p:cNvPr>
          <p:cNvSpPr/>
          <p:nvPr/>
        </p:nvSpPr>
        <p:spPr>
          <a:xfrm>
            <a:off x="3407800" y="626963"/>
            <a:ext cx="53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rgbClr val="92D05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en-US" sz="5400" b="1" cap="none" spc="0" dirty="0">
              <a:ln w="12700">
                <a:solidFill>
                  <a:srgbClr val="92D050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787F2B-E2CF-4F89-86B4-CB1A7E5D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  <a14:imgEffect>
                      <a14:saturation sat="152000"/>
                    </a14:imgEffect>
                    <a14:imgEffect>
                      <a14:brightnessContrast bright="-21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" y="0"/>
            <a:ext cx="9999618" cy="6808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7C0FD-8B4F-462A-A3BF-1A5F238E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62" y="1200787"/>
            <a:ext cx="8993675" cy="950914"/>
          </a:xfrm>
          <a:solidFill>
            <a:schemeClr val="accent4">
              <a:lumMod val="20000"/>
              <a:lumOff val="80000"/>
              <a:alpha val="64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Do you think before purchasing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3E0B-C543-4272-A4B5-1F498130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5" y="2151701"/>
            <a:ext cx="3333750" cy="102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Is it necessary?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41D6EE-F5B5-418B-BFBA-1865F08BB29E}"/>
              </a:ext>
            </a:extLst>
          </p:cNvPr>
          <p:cNvSpPr txBox="1">
            <a:spLocks/>
          </p:cNvSpPr>
          <p:nvPr/>
        </p:nvSpPr>
        <p:spPr>
          <a:xfrm>
            <a:off x="1614486" y="2685077"/>
            <a:ext cx="9407475" cy="2021223"/>
          </a:xfrm>
          <a:prstGeom prst="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 2001, Steen Gade, the Director General of the Danish Environmental Protection Agency (EPA) asked, “</a:t>
            </a:r>
            <a:r>
              <a:rPr lang="en-US" sz="3200" b="1" dirty="0"/>
              <a:t>I know that perfumed socks are now a possibility. The question is, are they a necessity?”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44D051-ED7A-4D49-B3E2-E3B354B31E9E}"/>
              </a:ext>
            </a:extLst>
          </p:cNvPr>
          <p:cNvSpPr txBox="1">
            <a:spLocks/>
          </p:cNvSpPr>
          <p:nvPr/>
        </p:nvSpPr>
        <p:spPr>
          <a:xfrm>
            <a:off x="1524000" y="323850"/>
            <a:ext cx="9144000" cy="1014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Are you Consumer ?</a:t>
            </a:r>
          </a:p>
        </p:txBody>
      </p:sp>
    </p:spTree>
    <p:extLst>
      <p:ext uri="{BB962C8B-B14F-4D97-AF65-F5344CB8AC3E}">
        <p14:creationId xmlns:p14="http://schemas.microsoft.com/office/powerpoint/2010/main" val="18229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C918-85F9-43E1-8262-5462CF1A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806"/>
            <a:ext cx="10515600" cy="96557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Why Sustainable products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94AA-9DCF-4E06-B2C9-19DEC282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61" y="1083547"/>
            <a:ext cx="10645876" cy="1930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Sustainable products minimize environmental and social costs throughout the product lifecycle and aim to maximize environmental and social benefits to communities, while remaining economically viable.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9314FC5-AB0A-48CE-8899-ADDC115D9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8" b="18925"/>
          <a:stretch/>
        </p:blipFill>
        <p:spPr>
          <a:xfrm>
            <a:off x="2026850" y="2930013"/>
            <a:ext cx="8008022" cy="38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61D48-B224-4961-8B47-5C28E71C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59"/>
            <a:ext cx="10515600" cy="67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55153B-9FFB-4D61-8160-41312BEAD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593" y="1281266"/>
            <a:ext cx="9330813" cy="49434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tried to create this </a:t>
            </a:r>
            <a:r>
              <a:rPr lang="en-US" b="1" dirty="0"/>
              <a:t>environmentally friendly </a:t>
            </a:r>
            <a:r>
              <a:rPr lang="en-US" dirty="0"/>
              <a:t>e-commerce  platform , because we believe </a:t>
            </a:r>
            <a:r>
              <a:rPr lang="en-US" b="1" dirty="0"/>
              <a:t>organic and sustainable products </a:t>
            </a:r>
            <a:r>
              <a:rPr lang="en-US" dirty="0"/>
              <a:t>are well suited 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to reduce 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personal and societal 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environmental impact by making positive changes which counteract climate change and other negative environmental concerns.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Our green business portal is an outreach to anyone who wants to do good in the world and make a social and environmental impact while being profitable.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aims to achieve an environmental equilibrium. This is sometimes called “net zero living” or striking a “zero energy balance” with the Earth.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In other words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, return to the earth whatever you take from it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. 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576A56-1A49-4681-B12E-83796A9697CB}"/>
              </a:ext>
            </a:extLst>
          </p:cNvPr>
          <p:cNvSpPr txBox="1">
            <a:spLocks/>
          </p:cNvSpPr>
          <p:nvPr/>
        </p:nvSpPr>
        <p:spPr>
          <a:xfrm>
            <a:off x="838200" y="279400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00B05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0027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78A9-9DF1-4213-A810-F53A2AB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3" y="293176"/>
            <a:ext cx="3999271" cy="995673"/>
          </a:xfrm>
        </p:spPr>
        <p:txBody>
          <a:bodyPr/>
          <a:lstStyle/>
          <a:p>
            <a:r>
              <a:rPr lang="en-US" b="1" i="0" u="sng" dirty="0">
                <a:solidFill>
                  <a:srgbClr val="00B050"/>
                </a:solidFill>
                <a:effectLst/>
                <a:latin typeface="Merriweather"/>
              </a:rPr>
              <a:t>Objectives</a:t>
            </a:r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4697-E6E5-42FE-8696-481957A0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3" y="1288849"/>
            <a:ext cx="5021826" cy="492954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13D"/>
                </a:solidFill>
                <a:effectLst/>
                <a:latin typeface="Barlow"/>
              </a:rPr>
              <a:t>Implementing sustainable business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13D"/>
                </a:solidFill>
                <a:effectLst/>
                <a:latin typeface="Barlow"/>
              </a:rPr>
              <a:t>Demonstrating social responsibility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13D"/>
                </a:solidFill>
                <a:effectLst/>
                <a:latin typeface="Barlow"/>
              </a:rPr>
              <a:t>Reducing expenses (packaging, transportation, energy/water usage,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13D"/>
                </a:solidFill>
                <a:effectLst/>
                <a:latin typeface="Barlow"/>
              </a:rPr>
              <a:t>Demonstrating how safe and mindful products or services are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426463-2D95-42D9-AA8D-1776EFBB22BA}"/>
              </a:ext>
            </a:extLst>
          </p:cNvPr>
          <p:cNvSpPr txBox="1">
            <a:spLocks/>
          </p:cNvSpPr>
          <p:nvPr/>
        </p:nvSpPr>
        <p:spPr>
          <a:xfrm>
            <a:off x="5388079" y="1288849"/>
            <a:ext cx="6683477" cy="526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43742"/>
                </a:solidFill>
                <a:latin typeface="Open Sans"/>
              </a:rPr>
              <a:t>WE will offer customers organic and locally grown produce, chemical- and preservative-free groceries, cruelty-free body care and eco-household products. The products are: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Free of artificial preservatives.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Free of artificial colors.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Free of chemical additives.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Organically grown, whenever possible.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The least processed or unadulterated version available.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Non-irradiated.</a:t>
            </a:r>
          </a:p>
          <a:p>
            <a:pPr lvl="1"/>
            <a:r>
              <a:rPr lang="en-US" dirty="0">
                <a:solidFill>
                  <a:srgbClr val="343742"/>
                </a:solidFill>
                <a:latin typeface="Open Sans"/>
              </a:rPr>
              <a:t>Cruelty free.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9F92EE-DF98-477F-8164-75729E440959}"/>
              </a:ext>
            </a:extLst>
          </p:cNvPr>
          <p:cNvSpPr txBox="1">
            <a:spLocks/>
          </p:cNvSpPr>
          <p:nvPr/>
        </p:nvSpPr>
        <p:spPr>
          <a:xfrm>
            <a:off x="5388079" y="172065"/>
            <a:ext cx="4328652" cy="110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00B050"/>
                </a:solidFill>
                <a:latin typeface="Merriweather"/>
              </a:rPr>
              <a:t>Products</a:t>
            </a:r>
            <a:endParaRPr lang="en-US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053-7557-4A46-9C47-740691D4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Market </a:t>
            </a:r>
            <a:r>
              <a:rPr lang="en-US" u="sng" dirty="0">
                <a:solidFill>
                  <a:srgbClr val="00B050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A595-A7F2-47CC-B777-683AB064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1539875"/>
            <a:ext cx="10658475" cy="49530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43742"/>
                </a:solidFill>
                <a:effectLst/>
                <a:latin typeface="Open Sans"/>
              </a:rPr>
              <a:t>a natural and organic store ONLINE </a:t>
            </a:r>
            <a:r>
              <a:rPr lang="en-US" dirty="0">
                <a:solidFill>
                  <a:srgbClr val="343742"/>
                </a:solidFill>
                <a:latin typeface="Open Sans"/>
              </a:rPr>
              <a:t>(</a:t>
            </a:r>
            <a:r>
              <a:rPr lang="en-US" b="1" dirty="0">
                <a:solidFill>
                  <a:srgbClr val="343742"/>
                </a:solidFill>
                <a:latin typeface="Open Sans"/>
              </a:rPr>
              <a:t>with availability of Locally produced segments</a:t>
            </a:r>
            <a:r>
              <a:rPr lang="en-US" dirty="0">
                <a:solidFill>
                  <a:srgbClr val="343742"/>
                </a:solidFill>
                <a:latin typeface="Open Sans"/>
              </a:rPr>
              <a:t>) </a:t>
            </a:r>
            <a:r>
              <a:rPr lang="en-US" b="0" i="0" dirty="0">
                <a:solidFill>
                  <a:srgbClr val="343742"/>
                </a:solidFill>
                <a:effectLst/>
                <a:latin typeface="Open Sans"/>
              </a:rPr>
              <a:t>would be competitive and offer customers a product selection that will assure repeat business.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roboto"/>
              </a:rPr>
              <a:t>The demand for green products has doubled when compared to the last ten years. People have become more concerned about the environment. The changing climatic condition is not just a talk but has become an international concern. This awareness is greatly affecting consumers’ purchasing decision. Even marketers are taking measures to minimize the production of harmful wastes.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roboto"/>
              </a:rPr>
              <a:t>All these reasons make the green product an important part of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7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08D-036B-48F6-8C65-50D02372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11477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Target </a:t>
            </a:r>
            <a:r>
              <a:rPr lang="en-US" u="sng" dirty="0">
                <a:solidFill>
                  <a:srgbClr val="00B050"/>
                </a:solidFill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D171-77F4-4121-828A-383B29E7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5054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Families</a:t>
            </a:r>
            <a:r>
              <a:rPr lang="en-US" dirty="0"/>
              <a:t>:  Many of the young families moving into the Urban area are  Deprived of the organic and raw products. As 24*7 service with good local networking </a:t>
            </a:r>
            <a:r>
              <a:rPr lang="en-US" b="1" dirty="0"/>
              <a:t>These families </a:t>
            </a:r>
            <a:r>
              <a:rPr lang="en-US" dirty="0"/>
              <a:t>are a strong customer base for US.</a:t>
            </a:r>
          </a:p>
          <a:p>
            <a:r>
              <a:rPr lang="en-US" b="1" dirty="0"/>
              <a:t>Students</a:t>
            </a:r>
            <a:r>
              <a:rPr lang="en-US" dirty="0"/>
              <a:t>: A significant number of students prefer to shop at a natural food store as to maintain a healthy lifestyle.  Our service will make US  a convenient place to shop on the ‘’FINGER TIPS’’.</a:t>
            </a:r>
          </a:p>
          <a:p>
            <a:r>
              <a:rPr lang="en-US" b="1" dirty="0"/>
              <a:t>Senior citizens: </a:t>
            </a:r>
            <a:r>
              <a:rPr lang="en-US" dirty="0"/>
              <a:t>“Older people are at high risk of nutritional deficiencies,”. Older people often have more access to money and time. </a:t>
            </a:r>
            <a:r>
              <a:rPr lang="en-US" b="1" dirty="0"/>
              <a:t>Elderly customers are a prime target for food and supplement marketing.</a:t>
            </a:r>
          </a:p>
          <a:p>
            <a:pPr lvl="1"/>
            <a:r>
              <a:rPr lang="en-US" dirty="0"/>
              <a:t>“Even if the diet is reasonably healthy and sufficient in calories, the effectiveness of the digestive tract declines with age and [people] are no longer able to absorb optimum levels of nutrients. Too little fiber in the diet is also a common concern.”</a:t>
            </a:r>
          </a:p>
        </p:txBody>
      </p:sp>
    </p:spTree>
    <p:extLst>
      <p:ext uri="{BB962C8B-B14F-4D97-AF65-F5344CB8AC3E}">
        <p14:creationId xmlns:p14="http://schemas.microsoft.com/office/powerpoint/2010/main" val="258320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A741-1BF7-440B-983B-4564CA19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 dirty="0">
                <a:solidFill>
                  <a:srgbClr val="00B050"/>
                </a:solidFill>
                <a:effectLst/>
                <a:latin typeface="roboto"/>
              </a:rPr>
              <a:t>Challenges </a:t>
            </a:r>
            <a:r>
              <a:rPr lang="en-US" i="0" u="sng" dirty="0">
                <a:solidFill>
                  <a:srgbClr val="00B050"/>
                </a:solidFill>
                <a:effectLst/>
                <a:latin typeface="roboto"/>
              </a:rPr>
              <a:t>Green Products Face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D05D-20C5-4C69-ACC7-5FEF8536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74"/>
            <a:ext cx="10515600" cy="48133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roboto"/>
              </a:rPr>
              <a:t>Costly Products:</a:t>
            </a:r>
            <a:r>
              <a:rPr lang="en-US" b="0" i="0" dirty="0">
                <a:solidFill>
                  <a:srgbClr val="0A0A0A"/>
                </a:solidFill>
                <a:effectLst/>
                <a:latin typeface="roboto"/>
              </a:rPr>
              <a:t> Green products require innovation and a lot of investment. This increases the cost of developing the products, which results in making them a bit costly than the available alternatives in the market. The cost factor usually discourages the consumers in buying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roboto"/>
              </a:rPr>
              <a:t>Ignorance:</a:t>
            </a:r>
            <a:r>
              <a:rPr lang="en-US" b="0" i="0" dirty="0">
                <a:solidFill>
                  <a:srgbClr val="0A0A0A"/>
                </a:solidFill>
                <a:effectLst/>
                <a:latin typeface="roboto"/>
              </a:rPr>
              <a:t> The common masses are still ignorant about the importance and benefits of going green.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roboto"/>
              </a:rPr>
              <a:t>Investment:</a:t>
            </a:r>
            <a:r>
              <a:rPr lang="en-US" b="0" i="0" dirty="0">
                <a:solidFill>
                  <a:srgbClr val="0A0A0A"/>
                </a:solidFill>
                <a:effectLst/>
                <a:latin typeface="roboto"/>
              </a:rPr>
              <a:t> Green products requires the development of new technologies. This requires a large investment in research and development (R&amp;D). Not every company or startup can afford to spend this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694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Barlow</vt:lpstr>
      <vt:lpstr>Calibri</vt:lpstr>
      <vt:lpstr>Calibri Light</vt:lpstr>
      <vt:lpstr>Merriweather</vt:lpstr>
      <vt:lpstr>Muli</vt:lpstr>
      <vt:lpstr>Nunito Sans</vt:lpstr>
      <vt:lpstr>Open Sans</vt:lpstr>
      <vt:lpstr>roboto</vt:lpstr>
      <vt:lpstr>Office Theme</vt:lpstr>
      <vt:lpstr>Green-World</vt:lpstr>
      <vt:lpstr>Do you think before purchasing a product?</vt:lpstr>
      <vt:lpstr>Why Sustainable products ?</vt:lpstr>
      <vt:lpstr>PowerPoint Presentation</vt:lpstr>
      <vt:lpstr>PowerPoint Presentation</vt:lpstr>
      <vt:lpstr>Objectives</vt:lpstr>
      <vt:lpstr>Market analysis</vt:lpstr>
      <vt:lpstr>Target Audience</vt:lpstr>
      <vt:lpstr>Challenges Green Products Face</vt:lpstr>
      <vt:lpstr>by TEAM: Earthlings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THIS?</dc:title>
  <dc:creator>Happy</dc:creator>
  <cp:lastModifiedBy>Happy</cp:lastModifiedBy>
  <cp:revision>93</cp:revision>
  <dcterms:created xsi:type="dcterms:W3CDTF">2021-01-03T04:21:20Z</dcterms:created>
  <dcterms:modified xsi:type="dcterms:W3CDTF">2021-01-17T17:42:35Z</dcterms:modified>
</cp:coreProperties>
</file>