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Helvetica World Bold" charset="1" panose="020B0800040000020004"/>
      <p:regular r:id="rId24"/>
    </p:embeddedFont>
    <p:embeddedFont>
      <p:font typeface="Helvetica World" charset="1" panose="020B0500040000020004"/>
      <p:regular r:id="rId25"/>
    </p:embeddedFont>
    <p:embeddedFont>
      <p:font typeface="Oval" charset="1" panose="020005030300000200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https://github.com/KushOfAgra/ABinBevCaseStudy/tree/main"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https://github.com/KushOfAgra/ABinBevCaseStudy/tree/main"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https://github.com/KushOfAgra/ABinBevCaseStudy/tree/main"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https://github.com/KushOfAgra/ABinBevCaseStudy/tree/main"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https://github.com/KushOfAgra/ABinBevCaseStudy/tree/main"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https://github.com/KushOfAgra/ABinBevCaseStudy/tree/main"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https://github.com/KushOfAgra/ABinBevCaseStudy/tree/main"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2" Target="../media/image32.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2.pn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pn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https://github.com/KushOfAgra/ABinBevCaseStudy/tree/main" TargetMode="External" Type="http://schemas.openxmlformats.org/officeDocument/2006/relationships/hyperlink"/><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https://github.com/KushOfAgra/ABinBevCaseStudy/tree/main"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https://github.com/KushOfAgra/ABinBevCaseStudy/tree/mai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9556391" y="548746"/>
            <a:ext cx="8189082" cy="4866033"/>
            <a:chOff x="0" y="0"/>
            <a:chExt cx="1931503" cy="1147718"/>
          </a:xfrm>
        </p:grpSpPr>
        <p:sp>
          <p:nvSpPr>
            <p:cNvPr name="Freeform 3" id="3"/>
            <p:cNvSpPr/>
            <p:nvPr/>
          </p:nvSpPr>
          <p:spPr>
            <a:xfrm flipH="false" flipV="false" rot="0">
              <a:off x="0" y="0"/>
              <a:ext cx="1931503" cy="1147718"/>
            </a:xfrm>
            <a:custGeom>
              <a:avLst/>
              <a:gdLst/>
              <a:ahLst/>
              <a:cxnLst/>
              <a:rect r="r" b="b" t="t" l="l"/>
              <a:pathLst>
                <a:path h="1147718" w="1931503">
                  <a:moveTo>
                    <a:pt x="0" y="0"/>
                  </a:moveTo>
                  <a:lnTo>
                    <a:pt x="1931503" y="0"/>
                  </a:lnTo>
                  <a:lnTo>
                    <a:pt x="1931503" y="1147718"/>
                  </a:lnTo>
                  <a:lnTo>
                    <a:pt x="0" y="1147718"/>
                  </a:lnTo>
                  <a:close/>
                </a:path>
              </a:pathLst>
            </a:custGeom>
            <a:solidFill>
              <a:srgbClr val="000000">
                <a:alpha val="0"/>
              </a:srgbClr>
            </a:solidFill>
            <a:ln w="19050" cap="sq">
              <a:solidFill>
                <a:srgbClr val="E9FF00"/>
              </a:solidFill>
              <a:prstDash val="solid"/>
              <a:miter/>
            </a:ln>
          </p:spPr>
        </p:sp>
        <p:sp>
          <p:nvSpPr>
            <p:cNvPr name="TextBox 4" id="4"/>
            <p:cNvSpPr txBox="true"/>
            <p:nvPr/>
          </p:nvSpPr>
          <p:spPr>
            <a:xfrm>
              <a:off x="0" y="-38100"/>
              <a:ext cx="1931503" cy="1185818"/>
            </a:xfrm>
            <a:prstGeom prst="rect">
              <a:avLst/>
            </a:prstGeom>
          </p:spPr>
          <p:txBody>
            <a:bodyPr anchor="ctr" rtlCol="false" tIns="50800" lIns="50800" bIns="50800" rIns="50800"/>
            <a:lstStyle/>
            <a:p>
              <a:pPr algn="ctr">
                <a:lnSpc>
                  <a:spcPts val="2695"/>
                </a:lnSpc>
              </a:pPr>
            </a:p>
          </p:txBody>
        </p:sp>
      </p:grpSp>
      <p:grpSp>
        <p:nvGrpSpPr>
          <p:cNvPr name="Group 5" id="5"/>
          <p:cNvGrpSpPr/>
          <p:nvPr/>
        </p:nvGrpSpPr>
        <p:grpSpPr>
          <a:xfrm rot="0">
            <a:off x="9556391" y="5143500"/>
            <a:ext cx="8189082" cy="4646169"/>
            <a:chOff x="0" y="0"/>
            <a:chExt cx="1931503" cy="1095860"/>
          </a:xfrm>
        </p:grpSpPr>
        <p:sp>
          <p:nvSpPr>
            <p:cNvPr name="Freeform 6" id="6"/>
            <p:cNvSpPr/>
            <p:nvPr/>
          </p:nvSpPr>
          <p:spPr>
            <a:xfrm flipH="false" flipV="false" rot="0">
              <a:off x="0" y="0"/>
              <a:ext cx="1931503" cy="1095860"/>
            </a:xfrm>
            <a:custGeom>
              <a:avLst/>
              <a:gdLst/>
              <a:ahLst/>
              <a:cxnLst/>
              <a:rect r="r" b="b" t="t" l="l"/>
              <a:pathLst>
                <a:path h="1095860" w="1931503">
                  <a:moveTo>
                    <a:pt x="0" y="0"/>
                  </a:moveTo>
                  <a:lnTo>
                    <a:pt x="1931503" y="0"/>
                  </a:lnTo>
                  <a:lnTo>
                    <a:pt x="1931503" y="1095860"/>
                  </a:lnTo>
                  <a:lnTo>
                    <a:pt x="0" y="1095860"/>
                  </a:lnTo>
                  <a:close/>
                </a:path>
              </a:pathLst>
            </a:custGeom>
            <a:solidFill>
              <a:srgbClr val="E9FF00"/>
            </a:solidFill>
            <a:ln cap="sq">
              <a:noFill/>
              <a:prstDash val="solid"/>
              <a:miter/>
            </a:ln>
          </p:spPr>
        </p:sp>
        <p:sp>
          <p:nvSpPr>
            <p:cNvPr name="TextBox 7" id="7"/>
            <p:cNvSpPr txBox="true"/>
            <p:nvPr/>
          </p:nvSpPr>
          <p:spPr>
            <a:xfrm>
              <a:off x="0" y="-38100"/>
              <a:ext cx="1931503" cy="1133960"/>
            </a:xfrm>
            <a:prstGeom prst="rect">
              <a:avLst/>
            </a:prstGeom>
          </p:spPr>
          <p:txBody>
            <a:bodyPr anchor="ctr" rtlCol="false" tIns="50800" lIns="50800" bIns="50800" rIns="50800"/>
            <a:lstStyle/>
            <a:p>
              <a:pPr algn="ctr">
                <a:lnSpc>
                  <a:spcPts val="2695"/>
                </a:lnSpc>
              </a:pPr>
            </a:p>
          </p:txBody>
        </p:sp>
      </p:grpSp>
      <p:grpSp>
        <p:nvGrpSpPr>
          <p:cNvPr name="Group 8" id="8"/>
          <p:cNvGrpSpPr/>
          <p:nvPr/>
        </p:nvGrpSpPr>
        <p:grpSpPr>
          <a:xfrm rot="0">
            <a:off x="9769494" y="1262062"/>
            <a:ext cx="7762875" cy="7762875"/>
            <a:chOff x="0" y="0"/>
            <a:chExt cx="10350500" cy="10350500"/>
          </a:xfrm>
        </p:grpSpPr>
        <p:pic>
          <p:nvPicPr>
            <p:cNvPr name="Picture 9" id="9"/>
            <p:cNvPicPr>
              <a:picLocks noChangeAspect="true"/>
            </p:cNvPicPr>
            <p:nvPr/>
          </p:nvPicPr>
          <p:blipFill>
            <a:blip r:embed="rId2"/>
            <a:srcRect l="0" t="0" r="0" b="0"/>
            <a:stretch>
              <a:fillRect/>
            </a:stretch>
          </p:blipFill>
          <p:spPr>
            <a:xfrm flipH="false" flipV="false">
              <a:off x="0" y="0"/>
              <a:ext cx="10350500" cy="10350500"/>
            </a:xfrm>
            <a:prstGeom prst="rect">
              <a:avLst/>
            </a:prstGeom>
          </p:spPr>
        </p:pic>
      </p:grpSp>
      <p:sp>
        <p:nvSpPr>
          <p:cNvPr name="Freeform 10" id="10"/>
          <p:cNvSpPr/>
          <p:nvPr/>
        </p:nvSpPr>
        <p:spPr>
          <a:xfrm flipH="false" flipV="false" rot="0">
            <a:off x="673257" y="1028700"/>
            <a:ext cx="1594029" cy="892656"/>
          </a:xfrm>
          <a:custGeom>
            <a:avLst/>
            <a:gdLst/>
            <a:ahLst/>
            <a:cxnLst/>
            <a:rect r="r" b="b" t="t" l="l"/>
            <a:pathLst>
              <a:path h="892656" w="1594029">
                <a:moveTo>
                  <a:pt x="0" y="0"/>
                </a:moveTo>
                <a:lnTo>
                  <a:pt x="1594029" y="0"/>
                </a:lnTo>
                <a:lnTo>
                  <a:pt x="1594029" y="892656"/>
                </a:lnTo>
                <a:lnTo>
                  <a:pt x="0" y="892656"/>
                </a:lnTo>
                <a:lnTo>
                  <a:pt x="0" y="0"/>
                </a:lnTo>
                <a:close/>
              </a:path>
            </a:pathLst>
          </a:custGeom>
          <a:blipFill>
            <a:blip r:embed="rId3"/>
            <a:stretch>
              <a:fillRect l="0" t="0" r="0" b="0"/>
            </a:stretch>
          </a:blipFill>
        </p:spPr>
      </p:sp>
      <p:sp>
        <p:nvSpPr>
          <p:cNvPr name="TextBox 11" id="11"/>
          <p:cNvSpPr txBox="true"/>
          <p:nvPr/>
        </p:nvSpPr>
        <p:spPr>
          <a:xfrm rot="0">
            <a:off x="543044" y="2857297"/>
            <a:ext cx="8363171" cy="4270113"/>
          </a:xfrm>
          <a:prstGeom prst="rect">
            <a:avLst/>
          </a:prstGeom>
        </p:spPr>
        <p:txBody>
          <a:bodyPr anchor="t" rtlCol="false" tIns="0" lIns="0" bIns="0" rIns="0">
            <a:spAutoFit/>
          </a:bodyPr>
          <a:lstStyle/>
          <a:p>
            <a:pPr algn="l" marL="0" indent="0" lvl="0">
              <a:lnSpc>
                <a:spcPts val="7386"/>
              </a:lnSpc>
            </a:pPr>
            <a:r>
              <a:rPr lang="en-US" b="true" sz="8299" spc="-248">
                <a:solidFill>
                  <a:srgbClr val="FFFFFF"/>
                </a:solidFill>
                <a:latin typeface="Helvetica World Bold"/>
                <a:ea typeface="Helvetica World Bold"/>
                <a:cs typeface="Helvetica World Bold"/>
                <a:sym typeface="Helvetica World Bold"/>
              </a:rPr>
              <a:t>Hyperautomation Solution for Payment Dues Management</a:t>
            </a:r>
          </a:p>
        </p:txBody>
      </p:sp>
      <p:sp>
        <p:nvSpPr>
          <p:cNvPr name="TextBox 12" id="12"/>
          <p:cNvSpPr txBox="true"/>
          <p:nvPr/>
        </p:nvSpPr>
        <p:spPr>
          <a:xfrm rot="0">
            <a:off x="673257" y="7813210"/>
            <a:ext cx="5191325" cy="1016795"/>
          </a:xfrm>
          <a:prstGeom prst="rect">
            <a:avLst/>
          </a:prstGeom>
        </p:spPr>
        <p:txBody>
          <a:bodyPr anchor="t" rtlCol="false" tIns="0" lIns="0" bIns="0" rIns="0">
            <a:spAutoFit/>
          </a:bodyPr>
          <a:lstStyle/>
          <a:p>
            <a:pPr algn="l">
              <a:lnSpc>
                <a:spcPts val="4045"/>
              </a:lnSpc>
            </a:pPr>
            <a:r>
              <a:rPr lang="en-US" sz="3371">
                <a:solidFill>
                  <a:srgbClr val="FFFFFF"/>
                </a:solidFill>
                <a:latin typeface="Helvetica World"/>
                <a:ea typeface="Helvetica World"/>
                <a:cs typeface="Helvetica World"/>
                <a:sym typeface="Helvetica World"/>
              </a:rPr>
              <a:t>Kushagra Gupta</a:t>
            </a:r>
          </a:p>
          <a:p>
            <a:pPr algn="l">
              <a:lnSpc>
                <a:spcPts val="4045"/>
              </a:lnSpc>
            </a:pPr>
            <a:r>
              <a:rPr lang="en-US" sz="3371">
                <a:solidFill>
                  <a:srgbClr val="FFFFFF"/>
                </a:solidFill>
                <a:latin typeface="Helvetica World"/>
                <a:ea typeface="Helvetica World"/>
                <a:cs typeface="Helvetica World"/>
                <a:sym typeface="Helvetica World"/>
              </a:rPr>
              <a:t>MIT Manipal</a:t>
            </a:r>
          </a:p>
        </p:txBody>
      </p:sp>
      <p:sp>
        <p:nvSpPr>
          <p:cNvPr name="TextBox 13" id="13"/>
          <p:cNvSpPr txBox="true"/>
          <p:nvPr/>
        </p:nvSpPr>
        <p:spPr>
          <a:xfrm rot="0">
            <a:off x="4531571" y="8080094"/>
            <a:ext cx="4374644" cy="492551"/>
          </a:xfrm>
          <a:prstGeom prst="rect">
            <a:avLst/>
          </a:prstGeom>
        </p:spPr>
        <p:txBody>
          <a:bodyPr anchor="t" rtlCol="false" tIns="0" lIns="0" bIns="0" rIns="0">
            <a:spAutoFit/>
          </a:bodyPr>
          <a:lstStyle/>
          <a:p>
            <a:pPr algn="r">
              <a:lnSpc>
                <a:spcPts val="3994"/>
              </a:lnSpc>
            </a:pPr>
            <a:r>
              <a:rPr lang="en-US" sz="3329">
                <a:solidFill>
                  <a:srgbClr val="FFFFFF"/>
                </a:solidFill>
                <a:latin typeface="Helvetica World"/>
                <a:ea typeface="Helvetica World"/>
                <a:cs typeface="Helvetica World"/>
                <a:sym typeface="Helvetica World"/>
              </a:rPr>
              <a:t>20 January 2025</a:t>
            </a:r>
          </a:p>
        </p:txBody>
      </p:sp>
      <p:sp>
        <p:nvSpPr>
          <p:cNvPr name="TextBox 14" id="14"/>
          <p:cNvSpPr txBox="true"/>
          <p:nvPr/>
        </p:nvSpPr>
        <p:spPr>
          <a:xfrm rot="0">
            <a:off x="2024458" y="837621"/>
            <a:ext cx="2198059" cy="1352308"/>
          </a:xfrm>
          <a:prstGeom prst="rect">
            <a:avLst/>
          </a:prstGeom>
        </p:spPr>
        <p:txBody>
          <a:bodyPr anchor="t" rtlCol="false" tIns="0" lIns="0" bIns="0" rIns="0">
            <a:spAutoFit/>
          </a:bodyPr>
          <a:lstStyle/>
          <a:p>
            <a:pPr algn="l">
              <a:lnSpc>
                <a:spcPts val="3279"/>
              </a:lnSpc>
            </a:pPr>
            <a:r>
              <a:rPr lang="en-US" sz="2980" spc="-149" b="true">
                <a:solidFill>
                  <a:srgbClr val="FFFFFF"/>
                </a:solidFill>
                <a:latin typeface="Helvetica World Bold"/>
                <a:ea typeface="Helvetica World Bold"/>
                <a:cs typeface="Helvetica World Bold"/>
                <a:sym typeface="Helvetica World Bold"/>
              </a:rPr>
              <a:t>ABinBEV Case Study Submission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59921" y="649592"/>
            <a:ext cx="11771562" cy="1620505"/>
          </a:xfrm>
          <a:prstGeom prst="rect">
            <a:avLst/>
          </a:prstGeom>
        </p:spPr>
        <p:txBody>
          <a:bodyPr anchor="t" rtlCol="false" tIns="0" lIns="0" bIns="0" rIns="0">
            <a:spAutoFit/>
          </a:bodyPr>
          <a:lstStyle/>
          <a:p>
            <a:pPr algn="l" marL="0" indent="0" lvl="0">
              <a:lnSpc>
                <a:spcPts val="10999"/>
              </a:lnSpc>
              <a:spcBef>
                <a:spcPct val="0"/>
              </a:spcBef>
            </a:pPr>
            <a:r>
              <a:rPr lang="en-US" b="true" sz="10999" spc="-329">
                <a:solidFill>
                  <a:srgbClr val="FFFFFF"/>
                </a:solidFill>
                <a:latin typeface="Helvetica World Bold"/>
                <a:ea typeface="Helvetica World Bold"/>
                <a:cs typeface="Helvetica World Bold"/>
                <a:sym typeface="Helvetica World Bold"/>
              </a:rPr>
              <a:t>Code(Solution)</a:t>
            </a:r>
          </a:p>
        </p:txBody>
      </p:sp>
      <p:sp>
        <p:nvSpPr>
          <p:cNvPr name="TextBox 3" id="3"/>
          <p:cNvSpPr txBox="true"/>
          <p:nvPr/>
        </p:nvSpPr>
        <p:spPr>
          <a:xfrm rot="0">
            <a:off x="167764" y="2231997"/>
            <a:ext cx="17259300" cy="2656205"/>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       email_templates = {</a:t>
            </a:r>
          </a:p>
          <a:p>
            <a:pPr algn="l">
              <a:lnSpc>
                <a:spcPts val="2695"/>
              </a:lnSpc>
              <a:spcBef>
                <a:spcPct val="0"/>
              </a:spcBef>
            </a:pPr>
            <a:r>
              <a:rPr lang="en-US" sz="1925">
                <a:solidFill>
                  <a:srgbClr val="FFFFFF"/>
                </a:solidFill>
                <a:latin typeface="Helvetica World"/>
                <a:ea typeface="Helvetica World"/>
                <a:cs typeface="Helvetica World"/>
                <a:sym typeface="Helvetica World"/>
              </a:rPr>
              <a:t>            1: "Dear {first_name} {last_name},\n\nYour payment of ${amount} is due tomorrow ({due_date}). Please ensure payment is made promptly.\n\nThank you.",</a:t>
            </a:r>
          </a:p>
          <a:p>
            <a:pPr algn="l">
              <a:lnSpc>
                <a:spcPts val="2695"/>
              </a:lnSpc>
              <a:spcBef>
                <a:spcPct val="0"/>
              </a:spcBef>
            </a:pPr>
            <a:r>
              <a:rPr lang="en-US" sz="1925">
                <a:solidFill>
                  <a:srgbClr val="FFFFFF"/>
                </a:solidFill>
                <a:latin typeface="Helvetica World"/>
                <a:ea typeface="Helvetica World"/>
                <a:cs typeface="Helvetica World"/>
                <a:sym typeface="Helvetica World"/>
              </a:rPr>
              <a:t>            3: "Dear {first_name} {last_name},\n\nYour payment of ${amount} is due in 3 days ({due_date}). Please make arrangements to pay before the due date.\n\nThank you.",</a:t>
            </a:r>
          </a:p>
          <a:p>
            <a:pPr algn="l">
              <a:lnSpc>
                <a:spcPts val="2695"/>
              </a:lnSpc>
              <a:spcBef>
                <a:spcPct val="0"/>
              </a:spcBef>
            </a:pPr>
            <a:r>
              <a:rPr lang="en-US" sz="1925">
                <a:solidFill>
                  <a:srgbClr val="FFFFFF"/>
                </a:solidFill>
                <a:latin typeface="Helvetica World"/>
                <a:ea typeface="Helvetica World"/>
                <a:cs typeface="Helvetica World"/>
                <a:sym typeface="Helvetica World"/>
              </a:rPr>
              <a:t>            7: "Dear {first_name} {last_name},\n\nYour payment of ${amount} is due in a week ({due_date}). Kindly make the payment soon.\n\nThank you."</a:t>
            </a:r>
          </a:p>
          <a:p>
            <a:pPr algn="l">
              <a:lnSpc>
                <a:spcPts val="2695"/>
              </a:lnSpc>
              <a:spcBef>
                <a:spcPct val="0"/>
              </a:spcBef>
            </a:pPr>
            <a:r>
              <a:rPr lang="en-US" sz="1925">
                <a:solidFill>
                  <a:srgbClr val="FFFFFF"/>
                </a:solidFill>
                <a:latin typeface="Helvetica World"/>
                <a:ea typeface="Helvetica World"/>
                <a:cs typeface="Helvetica World"/>
                <a:sym typeface="Helvetica World"/>
              </a:rPr>
              <a:t>        }</a:t>
            </a:r>
          </a:p>
          <a:p>
            <a:pPr algn="l">
              <a:lnSpc>
                <a:spcPts val="2695"/>
              </a:lnSpc>
              <a:spcBef>
                <a:spcPct val="0"/>
              </a:spcBef>
            </a:pPr>
          </a:p>
        </p:txBody>
      </p:sp>
      <p:sp>
        <p:nvSpPr>
          <p:cNvPr name="TextBox 4" id="4"/>
          <p:cNvSpPr txBox="true"/>
          <p:nvPr/>
        </p:nvSpPr>
        <p:spPr>
          <a:xfrm rot="0">
            <a:off x="659921" y="4850102"/>
            <a:ext cx="6173034" cy="298958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for _, row in data.iterrows():</a:t>
            </a:r>
          </a:p>
          <a:p>
            <a:pPr algn="l">
              <a:lnSpc>
                <a:spcPts val="2695"/>
              </a:lnSpc>
              <a:spcBef>
                <a:spcPct val="0"/>
              </a:spcBef>
            </a:pPr>
            <a:r>
              <a:rPr lang="en-US" sz="1925">
                <a:solidFill>
                  <a:srgbClr val="FFFFFF"/>
                </a:solidFill>
                <a:latin typeface="Helvetica World"/>
                <a:ea typeface="Helvetica World"/>
                <a:cs typeface="Helvetica World"/>
                <a:sym typeface="Helvetica World"/>
              </a:rPr>
              <a:t>            recipient_email = row['email']</a:t>
            </a:r>
          </a:p>
          <a:p>
            <a:pPr algn="l">
              <a:lnSpc>
                <a:spcPts val="2695"/>
              </a:lnSpc>
              <a:spcBef>
                <a:spcPct val="0"/>
              </a:spcBef>
            </a:pPr>
            <a:r>
              <a:rPr lang="en-US" sz="1925">
                <a:solidFill>
                  <a:srgbClr val="FFFFFF"/>
                </a:solidFill>
                <a:latin typeface="Helvetica World"/>
                <a:ea typeface="Helvetica World"/>
                <a:cs typeface="Helvetica World"/>
                <a:sym typeface="Helvetica World"/>
              </a:rPr>
              <a:t>            category = row['days_until_payment']</a:t>
            </a:r>
          </a:p>
          <a:p>
            <a:pPr algn="l">
              <a:lnSpc>
                <a:spcPts val="2695"/>
              </a:lnSpc>
              <a:spcBef>
                <a:spcPct val="0"/>
              </a:spcBef>
            </a:pPr>
            <a:r>
              <a:rPr lang="en-US" sz="1925">
                <a:solidFill>
                  <a:srgbClr val="FFFFFF"/>
                </a:solidFill>
                <a:latin typeface="Helvetica World"/>
                <a:ea typeface="Helvetica World"/>
                <a:cs typeface="Helvetica World"/>
                <a:sym typeface="Helvetica World"/>
              </a:rPr>
              <a:t>            body = email_templates.get(category, "").format(</a:t>
            </a:r>
          </a:p>
          <a:p>
            <a:pPr algn="l">
              <a:lnSpc>
                <a:spcPts val="2695"/>
              </a:lnSpc>
              <a:spcBef>
                <a:spcPct val="0"/>
              </a:spcBef>
            </a:pPr>
            <a:r>
              <a:rPr lang="en-US" sz="1925">
                <a:solidFill>
                  <a:srgbClr val="FFFFFF"/>
                </a:solidFill>
                <a:latin typeface="Helvetica World"/>
                <a:ea typeface="Helvetica World"/>
                <a:cs typeface="Helvetica World"/>
                <a:sym typeface="Helvetica World"/>
              </a:rPr>
              <a:t>                first_name=row['first_name'],</a:t>
            </a:r>
          </a:p>
          <a:p>
            <a:pPr algn="l">
              <a:lnSpc>
                <a:spcPts val="2695"/>
              </a:lnSpc>
              <a:spcBef>
                <a:spcPct val="0"/>
              </a:spcBef>
            </a:pPr>
            <a:r>
              <a:rPr lang="en-US" sz="1925">
                <a:solidFill>
                  <a:srgbClr val="FFFFFF"/>
                </a:solidFill>
                <a:latin typeface="Helvetica World"/>
                <a:ea typeface="Helvetica World"/>
                <a:cs typeface="Helvetica World"/>
                <a:sym typeface="Helvetica World"/>
              </a:rPr>
              <a:t>                last_name=row['last_name'],</a:t>
            </a:r>
          </a:p>
          <a:p>
            <a:pPr algn="l">
              <a:lnSpc>
                <a:spcPts val="2695"/>
              </a:lnSpc>
              <a:spcBef>
                <a:spcPct val="0"/>
              </a:spcBef>
            </a:pPr>
            <a:r>
              <a:rPr lang="en-US" sz="1925">
                <a:solidFill>
                  <a:srgbClr val="FFFFFF"/>
                </a:solidFill>
                <a:latin typeface="Helvetica World"/>
                <a:ea typeface="Helvetica World"/>
                <a:cs typeface="Helvetica World"/>
                <a:sym typeface="Helvetica World"/>
              </a:rPr>
              <a:t>                amount=row['due_amount'],</a:t>
            </a:r>
          </a:p>
          <a:p>
            <a:pPr algn="l">
              <a:lnSpc>
                <a:spcPts val="2695"/>
              </a:lnSpc>
              <a:spcBef>
                <a:spcPct val="0"/>
              </a:spcBef>
            </a:pPr>
            <a:r>
              <a:rPr lang="en-US" sz="1925">
                <a:solidFill>
                  <a:srgbClr val="FFFFFF"/>
                </a:solidFill>
                <a:latin typeface="Helvetica World"/>
                <a:ea typeface="Helvetica World"/>
                <a:cs typeface="Helvetica World"/>
                <a:sym typeface="Helvetica World"/>
              </a:rPr>
              <a:t>                due_date=row['due_date'].strftime('%m/%d/%Y')</a:t>
            </a:r>
          </a:p>
          <a:p>
            <a:pPr algn="l">
              <a:lnSpc>
                <a:spcPts val="2695"/>
              </a:lnSpc>
              <a:spcBef>
                <a:spcPct val="0"/>
              </a:spcBef>
            </a:pPr>
            <a:r>
              <a:rPr lang="en-US" sz="1925">
                <a:solidFill>
                  <a:srgbClr val="FFFFFF"/>
                </a:solidFill>
                <a:latin typeface="Helvetica World"/>
                <a:ea typeface="Helvetica World"/>
                <a:cs typeface="Helvetica World"/>
                <a:sym typeface="Helvetica World"/>
              </a:rPr>
              <a:t>            )</a:t>
            </a:r>
          </a:p>
        </p:txBody>
      </p:sp>
      <p:sp>
        <p:nvSpPr>
          <p:cNvPr name="TextBox 5" id="5"/>
          <p:cNvSpPr txBox="true"/>
          <p:nvPr/>
        </p:nvSpPr>
        <p:spPr>
          <a:xfrm rot="0">
            <a:off x="659921" y="8199246"/>
            <a:ext cx="7749778" cy="2656205"/>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            message = MIMEMultipart()</a:t>
            </a:r>
          </a:p>
          <a:p>
            <a:pPr algn="l">
              <a:lnSpc>
                <a:spcPts val="2695"/>
              </a:lnSpc>
              <a:spcBef>
                <a:spcPct val="0"/>
              </a:spcBef>
            </a:pPr>
            <a:r>
              <a:rPr lang="en-US" sz="1925">
                <a:solidFill>
                  <a:srgbClr val="FFFFFF"/>
                </a:solidFill>
                <a:latin typeface="Helvetica World"/>
                <a:ea typeface="Helvetica World"/>
                <a:cs typeface="Helvetica World"/>
                <a:sym typeface="Helvetica World"/>
              </a:rPr>
              <a:t>            message['From'] = sender_email</a:t>
            </a:r>
          </a:p>
          <a:p>
            <a:pPr algn="l">
              <a:lnSpc>
                <a:spcPts val="2695"/>
              </a:lnSpc>
              <a:spcBef>
                <a:spcPct val="0"/>
              </a:spcBef>
            </a:pPr>
            <a:r>
              <a:rPr lang="en-US" sz="1925">
                <a:solidFill>
                  <a:srgbClr val="FFFFFF"/>
                </a:solidFill>
                <a:latin typeface="Helvetica World"/>
                <a:ea typeface="Helvetica World"/>
                <a:cs typeface="Helvetica World"/>
                <a:sym typeface="Helvetica World"/>
              </a:rPr>
              <a:t>            message['To'] = recipient_email</a:t>
            </a:r>
          </a:p>
          <a:p>
            <a:pPr algn="l">
              <a:lnSpc>
                <a:spcPts val="2695"/>
              </a:lnSpc>
              <a:spcBef>
                <a:spcPct val="0"/>
              </a:spcBef>
            </a:pPr>
            <a:r>
              <a:rPr lang="en-US" sz="1925">
                <a:solidFill>
                  <a:srgbClr val="FFFFFF"/>
                </a:solidFill>
                <a:latin typeface="Helvetica World"/>
                <a:ea typeface="Helvetica World"/>
                <a:cs typeface="Helvetica World"/>
                <a:sym typeface="Helvetica World"/>
              </a:rPr>
              <a:t>            message['Subject'] = f"Payment Reminder - {category} day(s) left"</a:t>
            </a:r>
          </a:p>
          <a:p>
            <a:pPr algn="l">
              <a:lnSpc>
                <a:spcPts val="2695"/>
              </a:lnSpc>
              <a:spcBef>
                <a:spcPct val="0"/>
              </a:spcBef>
            </a:pPr>
            <a:r>
              <a:rPr lang="en-US" sz="1925">
                <a:solidFill>
                  <a:srgbClr val="FFFFFF"/>
                </a:solidFill>
                <a:latin typeface="Helvetica World"/>
                <a:ea typeface="Helvetica World"/>
                <a:cs typeface="Helvetica World"/>
                <a:sym typeface="Helvetica World"/>
              </a:rPr>
              <a:t>            message.attach(MIMEText(body, 'plain'))</a:t>
            </a:r>
          </a:p>
          <a:p>
            <a:pPr algn="l">
              <a:lnSpc>
                <a:spcPts val="2695"/>
              </a:lnSpc>
              <a:spcBef>
                <a:spcPct val="0"/>
              </a:spcBef>
            </a:pPr>
            <a:r>
              <a:rPr lang="en-US" sz="1925">
                <a:solidFill>
                  <a:srgbClr val="FFFFFF"/>
                </a:solidFill>
                <a:latin typeface="Helvetica World"/>
                <a:ea typeface="Helvetica World"/>
                <a:cs typeface="Helvetica World"/>
                <a:sym typeface="Helvetica World"/>
              </a:rPr>
              <a:t>            </a:t>
            </a:r>
          </a:p>
          <a:p>
            <a:pPr algn="l">
              <a:lnSpc>
                <a:spcPts val="2695"/>
              </a:lnSpc>
              <a:spcBef>
                <a:spcPct val="0"/>
              </a:spcBef>
            </a:pPr>
          </a:p>
          <a:p>
            <a:pPr algn="l">
              <a:lnSpc>
                <a:spcPts val="2695"/>
              </a:lnSpc>
              <a:spcBef>
                <a:spcPct val="0"/>
              </a:spcBef>
            </a:pPr>
          </a:p>
        </p:txBody>
      </p:sp>
      <p:sp>
        <p:nvSpPr>
          <p:cNvPr name="Freeform 6" id="6"/>
          <p:cNvSpPr/>
          <p:nvPr/>
        </p:nvSpPr>
        <p:spPr>
          <a:xfrm flipH="false" flipV="false" rot="0">
            <a:off x="8731014" y="4888202"/>
            <a:ext cx="132798" cy="8172213"/>
          </a:xfrm>
          <a:custGeom>
            <a:avLst/>
            <a:gdLst/>
            <a:ahLst/>
            <a:cxnLst/>
            <a:rect r="r" b="b" t="t" l="l"/>
            <a:pathLst>
              <a:path h="8172213" w="132798">
                <a:moveTo>
                  <a:pt x="0" y="0"/>
                </a:moveTo>
                <a:lnTo>
                  <a:pt x="132799" y="0"/>
                </a:lnTo>
                <a:lnTo>
                  <a:pt x="132799" y="8172213"/>
                </a:lnTo>
                <a:lnTo>
                  <a:pt x="0" y="8172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9187663" y="4889943"/>
            <a:ext cx="7447359" cy="4656455"/>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server.sendmail(sender_email, recipient_email, message.as_string())</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server.quit()</a:t>
            </a:r>
          </a:p>
          <a:p>
            <a:pPr algn="l">
              <a:lnSpc>
                <a:spcPts val="2695"/>
              </a:lnSpc>
              <a:spcBef>
                <a:spcPct val="0"/>
              </a:spcBef>
            </a:pPr>
            <a:r>
              <a:rPr lang="en-US" sz="1925">
                <a:solidFill>
                  <a:srgbClr val="FFFFFF"/>
                </a:solidFill>
                <a:latin typeface="Helvetica World"/>
                <a:ea typeface="Helvetica World"/>
                <a:cs typeface="Helvetica World"/>
                <a:sym typeface="Helvetica World"/>
              </a:rPr>
              <a:t>        print("Reminders sent successfully!")</a:t>
            </a:r>
          </a:p>
          <a:p>
            <a:pPr algn="l">
              <a:lnSpc>
                <a:spcPts val="2695"/>
              </a:lnSpc>
              <a:spcBef>
                <a:spcPct val="0"/>
              </a:spcBef>
            </a:pPr>
            <a:r>
              <a:rPr lang="en-US" sz="1925">
                <a:solidFill>
                  <a:srgbClr val="FFFFFF"/>
                </a:solidFill>
                <a:latin typeface="Helvetica World"/>
                <a:ea typeface="Helvetica World"/>
                <a:cs typeface="Helvetica World"/>
                <a:sym typeface="Helvetica World"/>
              </a:rPr>
              <a:t>    except Exception as e:</a:t>
            </a:r>
          </a:p>
          <a:p>
            <a:pPr algn="l">
              <a:lnSpc>
                <a:spcPts val="2695"/>
              </a:lnSpc>
              <a:spcBef>
                <a:spcPct val="0"/>
              </a:spcBef>
            </a:pPr>
            <a:r>
              <a:rPr lang="en-US" sz="1925">
                <a:solidFill>
                  <a:srgbClr val="FFFFFF"/>
                </a:solidFill>
                <a:latin typeface="Helvetica World"/>
                <a:ea typeface="Helvetica World"/>
                <a:cs typeface="Helvetica World"/>
                <a:sym typeface="Helvetica World"/>
              </a:rPr>
              <a:t>        print(f"Error sending reminders: {e}")</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def job():</a:t>
            </a:r>
          </a:p>
          <a:p>
            <a:pPr algn="l">
              <a:lnSpc>
                <a:spcPts val="2695"/>
              </a:lnSpc>
              <a:spcBef>
                <a:spcPct val="0"/>
              </a:spcBef>
            </a:pPr>
            <a:r>
              <a:rPr lang="en-US" sz="1925">
                <a:solidFill>
                  <a:srgbClr val="FFFFFF"/>
                </a:solidFill>
                <a:latin typeface="Helvetica World"/>
                <a:ea typeface="Helvetica World"/>
                <a:cs typeface="Helvetica World"/>
                <a:sym typeface="Helvetica World"/>
              </a:rPr>
              <a:t>    print("Fetching ERP data...")</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 = get_erp_data()</a:t>
            </a:r>
          </a:p>
          <a:p>
            <a:pPr algn="l">
              <a:lnSpc>
                <a:spcPts val="2695"/>
              </a:lnSpc>
              <a:spcBef>
                <a:spcPct val="0"/>
              </a:spcBef>
            </a:pPr>
            <a:r>
              <a:rPr lang="en-US" sz="1925">
                <a:solidFill>
                  <a:srgbClr val="FFFFFF"/>
                </a:solidFill>
                <a:latin typeface="Helvetica World"/>
                <a:ea typeface="Helvetica World"/>
                <a:cs typeface="Helvetica World"/>
                <a:sym typeface="Helvetica World"/>
              </a:rPr>
              <a:t>    if data is None or data.empty:</a:t>
            </a:r>
          </a:p>
          <a:p>
            <a:pPr algn="l">
              <a:lnSpc>
                <a:spcPts val="2695"/>
              </a:lnSpc>
              <a:spcBef>
                <a:spcPct val="0"/>
              </a:spcBef>
            </a:pPr>
            <a:r>
              <a:rPr lang="en-US" sz="1925">
                <a:solidFill>
                  <a:srgbClr val="FFFFFF"/>
                </a:solidFill>
                <a:latin typeface="Helvetica World"/>
                <a:ea typeface="Helvetica World"/>
                <a:cs typeface="Helvetica World"/>
                <a:sym typeface="Helvetica World"/>
              </a:rPr>
              <a:t>        print("No data available to process.")</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a:t>
            </a:r>
          </a:p>
          <a:p>
            <a:pPr algn="l">
              <a:lnSpc>
                <a:spcPts val="2695"/>
              </a:lnSpc>
              <a:spcBef>
                <a:spcPct val="0"/>
              </a:spcBef>
            </a:pPr>
          </a:p>
        </p:txBody>
      </p:sp>
      <p:sp>
        <p:nvSpPr>
          <p:cNvPr name="TextBox 8" id="8"/>
          <p:cNvSpPr txBox="true"/>
          <p:nvPr/>
        </p:nvSpPr>
        <p:spPr>
          <a:xfrm rot="0">
            <a:off x="1254181" y="299557"/>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10</a:t>
            </a:r>
          </a:p>
        </p:txBody>
      </p:sp>
      <p:sp>
        <p:nvSpPr>
          <p:cNvPr name="Freeform 9" id="9"/>
          <p:cNvSpPr/>
          <p:nvPr/>
        </p:nvSpPr>
        <p:spPr>
          <a:xfrm flipH="false" flipV="false" rot="0">
            <a:off x="218415" y="131143"/>
            <a:ext cx="1103212" cy="617799"/>
          </a:xfrm>
          <a:custGeom>
            <a:avLst/>
            <a:gdLst/>
            <a:ahLst/>
            <a:cxnLst/>
            <a:rect r="r" b="b" t="t" l="l"/>
            <a:pathLst>
              <a:path h="617799" w="1103212">
                <a:moveTo>
                  <a:pt x="0" y="0"/>
                </a:moveTo>
                <a:lnTo>
                  <a:pt x="1103212" y="0"/>
                </a:lnTo>
                <a:lnTo>
                  <a:pt x="1103212" y="617798"/>
                </a:lnTo>
                <a:lnTo>
                  <a:pt x="0" y="617798"/>
                </a:lnTo>
                <a:lnTo>
                  <a:pt x="0" y="0"/>
                </a:lnTo>
                <a:close/>
              </a:path>
            </a:pathLst>
          </a:custGeom>
          <a:blipFill>
            <a:blip r:embed="rId4"/>
            <a:stretch>
              <a:fillRect l="0" t="0" r="0" b="0"/>
            </a:stretch>
          </a:blipFill>
        </p:spPr>
      </p:sp>
      <p:sp>
        <p:nvSpPr>
          <p:cNvPr name="Freeform 10" id="10">
            <a:hlinkClick r:id="rId7"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59921" y="649592"/>
            <a:ext cx="11771562" cy="1620505"/>
          </a:xfrm>
          <a:prstGeom prst="rect">
            <a:avLst/>
          </a:prstGeom>
        </p:spPr>
        <p:txBody>
          <a:bodyPr anchor="t" rtlCol="false" tIns="0" lIns="0" bIns="0" rIns="0">
            <a:spAutoFit/>
          </a:bodyPr>
          <a:lstStyle/>
          <a:p>
            <a:pPr algn="l" marL="0" indent="0" lvl="0">
              <a:lnSpc>
                <a:spcPts val="10999"/>
              </a:lnSpc>
              <a:spcBef>
                <a:spcPct val="0"/>
              </a:spcBef>
            </a:pPr>
            <a:r>
              <a:rPr lang="en-US" b="true" sz="10999" spc="-329">
                <a:solidFill>
                  <a:srgbClr val="FFFFFF"/>
                </a:solidFill>
                <a:latin typeface="Helvetica World Bold"/>
                <a:ea typeface="Helvetica World Bold"/>
                <a:cs typeface="Helvetica World Bold"/>
                <a:sym typeface="Helvetica World Bold"/>
              </a:rPr>
              <a:t>Code(Solution)</a:t>
            </a:r>
          </a:p>
        </p:txBody>
      </p:sp>
      <p:sp>
        <p:nvSpPr>
          <p:cNvPr name="TextBox 3" id="3"/>
          <p:cNvSpPr txBox="true"/>
          <p:nvPr/>
        </p:nvSpPr>
        <p:spPr>
          <a:xfrm rot="0">
            <a:off x="659921" y="2589876"/>
            <a:ext cx="8636556" cy="365633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    print("Sending reminders...")</a:t>
            </a:r>
          </a:p>
          <a:p>
            <a:pPr algn="l">
              <a:lnSpc>
                <a:spcPts val="2695"/>
              </a:lnSpc>
              <a:spcBef>
                <a:spcPct val="0"/>
              </a:spcBef>
            </a:pPr>
            <a:r>
              <a:rPr lang="en-US" sz="1925">
                <a:solidFill>
                  <a:srgbClr val="FFFFFF"/>
                </a:solidFill>
                <a:latin typeface="Helvetica World"/>
                <a:ea typeface="Helvetica World"/>
                <a:cs typeface="Helvetica World"/>
                <a:sym typeface="Helvetica World"/>
              </a:rPr>
              <a:t>    send_reminders(reminders)</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if __name__ == '__main__':</a:t>
            </a:r>
          </a:p>
          <a:p>
            <a:pPr algn="l">
              <a:lnSpc>
                <a:spcPts val="2695"/>
              </a:lnSpc>
              <a:spcBef>
                <a:spcPct val="0"/>
              </a:spcBef>
            </a:pPr>
            <a:r>
              <a:rPr lang="en-US" sz="1925">
                <a:solidFill>
                  <a:srgbClr val="FFFFFF"/>
                </a:solidFill>
                <a:latin typeface="Helvetica World"/>
                <a:ea typeface="Helvetica World"/>
                <a:cs typeface="Helvetica World"/>
                <a:sym typeface="Helvetica World"/>
              </a:rPr>
              <a:t>    job()</a:t>
            </a:r>
          </a:p>
          <a:p>
            <a:pPr algn="l">
              <a:lnSpc>
                <a:spcPts val="2695"/>
              </a:lnSpc>
              <a:spcBef>
                <a:spcPct val="0"/>
              </a:spcBef>
            </a:pPr>
            <a:r>
              <a:rPr lang="en-US" sz="1925">
                <a:solidFill>
                  <a:srgbClr val="FFFFFF"/>
                </a:solidFill>
                <a:latin typeface="Helvetica World"/>
                <a:ea typeface="Helvetica World"/>
                <a:cs typeface="Helvetica World"/>
                <a:sym typeface="Helvetica World"/>
              </a:rPr>
              <a:t>    scheduler.add_job(job, 'interval', days=1, start_date=datetime.datetime.now())</a:t>
            </a:r>
          </a:p>
          <a:p>
            <a:pPr algn="l">
              <a:lnSpc>
                <a:spcPts val="2695"/>
              </a:lnSpc>
              <a:spcBef>
                <a:spcPct val="0"/>
              </a:spcBef>
            </a:pPr>
            <a:r>
              <a:rPr lang="en-US" sz="1925">
                <a:solidFill>
                  <a:srgbClr val="FFFFFF"/>
                </a:solidFill>
                <a:latin typeface="Helvetica World"/>
                <a:ea typeface="Helvetica World"/>
                <a:cs typeface="Helvetica World"/>
                <a:sym typeface="Helvetica World"/>
              </a:rPr>
              <a:t>    scheduler.start()</a:t>
            </a:r>
          </a:p>
          <a:p>
            <a:pPr algn="l">
              <a:lnSpc>
                <a:spcPts val="2695"/>
              </a:lnSpc>
              <a:spcBef>
                <a:spcPct val="0"/>
              </a:spcBef>
            </a:pPr>
            <a:r>
              <a:rPr lang="en-US" sz="1925">
                <a:solidFill>
                  <a:srgbClr val="FFFFFF"/>
                </a:solidFill>
                <a:latin typeface="Helvetica World"/>
                <a:ea typeface="Helvetica World"/>
                <a:cs typeface="Helvetica World"/>
                <a:sym typeface="Helvetica World"/>
              </a:rPr>
              <a:t>    try:</a:t>
            </a:r>
          </a:p>
          <a:p>
            <a:pPr algn="l">
              <a:lnSpc>
                <a:spcPts val="2695"/>
              </a:lnSpc>
              <a:spcBef>
                <a:spcPct val="0"/>
              </a:spcBef>
            </a:pPr>
            <a:r>
              <a:rPr lang="en-US" sz="1925">
                <a:solidFill>
                  <a:srgbClr val="FFFFFF"/>
                </a:solidFill>
                <a:latin typeface="Helvetica World"/>
                <a:ea typeface="Helvetica World"/>
                <a:cs typeface="Helvetica World"/>
                <a:sym typeface="Helvetica World"/>
              </a:rPr>
              <a:t>        app.run('0.0.0.0', port=9000, debug=False)</a:t>
            </a:r>
          </a:p>
          <a:p>
            <a:pPr algn="l">
              <a:lnSpc>
                <a:spcPts val="2695"/>
              </a:lnSpc>
              <a:spcBef>
                <a:spcPct val="0"/>
              </a:spcBef>
            </a:pPr>
            <a:r>
              <a:rPr lang="en-US" sz="1925">
                <a:solidFill>
                  <a:srgbClr val="FFFFFF"/>
                </a:solidFill>
                <a:latin typeface="Helvetica World"/>
                <a:ea typeface="Helvetica World"/>
                <a:cs typeface="Helvetica World"/>
                <a:sym typeface="Helvetica World"/>
              </a:rPr>
              <a:t>    except (KeyboardInterrupt, SystemExit):</a:t>
            </a:r>
          </a:p>
          <a:p>
            <a:pPr algn="l">
              <a:lnSpc>
                <a:spcPts val="2695"/>
              </a:lnSpc>
              <a:spcBef>
                <a:spcPct val="0"/>
              </a:spcBef>
            </a:pPr>
            <a:r>
              <a:rPr lang="en-US" sz="1925">
                <a:solidFill>
                  <a:srgbClr val="FFFFFF"/>
                </a:solidFill>
                <a:latin typeface="Helvetica World"/>
                <a:ea typeface="Helvetica World"/>
                <a:cs typeface="Helvetica World"/>
                <a:sym typeface="Helvetica World"/>
              </a:rPr>
              <a:t>        scheduler.shutdown()</a:t>
            </a:r>
          </a:p>
        </p:txBody>
      </p:sp>
      <p:sp>
        <p:nvSpPr>
          <p:cNvPr name="Freeform 4" id="4"/>
          <p:cNvSpPr/>
          <p:nvPr/>
        </p:nvSpPr>
        <p:spPr>
          <a:xfrm flipH="false" flipV="false" rot="5400000">
            <a:off x="4019707" y="2401766"/>
            <a:ext cx="132798" cy="8172213"/>
          </a:xfrm>
          <a:custGeom>
            <a:avLst/>
            <a:gdLst/>
            <a:ahLst/>
            <a:cxnLst/>
            <a:rect r="r" b="b" t="t" l="l"/>
            <a:pathLst>
              <a:path h="8172213" w="132798">
                <a:moveTo>
                  <a:pt x="0" y="0"/>
                </a:moveTo>
                <a:lnTo>
                  <a:pt x="132799" y="0"/>
                </a:lnTo>
                <a:lnTo>
                  <a:pt x="132799" y="8172213"/>
                </a:lnTo>
                <a:lnTo>
                  <a:pt x="0" y="8172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2365084" y="2401766"/>
            <a:ext cx="132798" cy="8172213"/>
          </a:xfrm>
          <a:custGeom>
            <a:avLst/>
            <a:gdLst/>
            <a:ahLst/>
            <a:cxnLst/>
            <a:rect r="r" b="b" t="t" l="l"/>
            <a:pathLst>
              <a:path h="8172213" w="132798">
                <a:moveTo>
                  <a:pt x="0" y="0"/>
                </a:moveTo>
                <a:lnTo>
                  <a:pt x="132798" y="0"/>
                </a:lnTo>
                <a:lnTo>
                  <a:pt x="132798" y="8172213"/>
                </a:lnTo>
                <a:lnTo>
                  <a:pt x="0" y="8172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20710461" y="2401766"/>
            <a:ext cx="132798" cy="8172213"/>
          </a:xfrm>
          <a:custGeom>
            <a:avLst/>
            <a:gdLst/>
            <a:ahLst/>
            <a:cxnLst/>
            <a:rect r="r" b="b" t="t" l="l"/>
            <a:pathLst>
              <a:path h="8172213" w="132798">
                <a:moveTo>
                  <a:pt x="0" y="0"/>
                </a:moveTo>
                <a:lnTo>
                  <a:pt x="132798" y="0"/>
                </a:lnTo>
                <a:lnTo>
                  <a:pt x="132798" y="8172213"/>
                </a:lnTo>
                <a:lnTo>
                  <a:pt x="0" y="8172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82514" y="7001947"/>
            <a:ext cx="17798117" cy="2155825"/>
          </a:xfrm>
          <a:prstGeom prst="rect">
            <a:avLst/>
          </a:prstGeom>
        </p:spPr>
        <p:txBody>
          <a:bodyPr anchor="t" rtlCol="false" tIns="0" lIns="0" bIns="0" rIns="0">
            <a:spAutoFit/>
          </a:bodyPr>
          <a:lstStyle/>
          <a:p>
            <a:pPr algn="l">
              <a:lnSpc>
                <a:spcPts val="5000"/>
              </a:lnSpc>
            </a:pPr>
            <a:r>
              <a:rPr lang="en-US" sz="5000" spc="-150" b="true">
                <a:solidFill>
                  <a:srgbClr val="FFFFFF"/>
                </a:solidFill>
                <a:latin typeface="Helvetica World Bold"/>
                <a:ea typeface="Helvetica World Bold"/>
                <a:cs typeface="Helvetica World Bold"/>
                <a:sym typeface="Helvetica World Bold"/>
              </a:rPr>
              <a:t>All these codes have been uploaded to a github repo for easier evaluation.</a:t>
            </a:r>
          </a:p>
          <a:p>
            <a:pPr algn="l" marL="0" indent="0" lvl="0">
              <a:lnSpc>
                <a:spcPts val="5000"/>
              </a:lnSpc>
              <a:spcBef>
                <a:spcPct val="0"/>
              </a:spcBef>
            </a:pPr>
            <a:r>
              <a:rPr lang="en-US" b="true" sz="5000" spc="-150">
                <a:solidFill>
                  <a:srgbClr val="FFFFFF"/>
                </a:solidFill>
                <a:latin typeface="Helvetica World Bold"/>
                <a:ea typeface="Helvetica World Bold"/>
                <a:cs typeface="Helvetica World Bold"/>
                <a:sym typeface="Helvetica World Bold"/>
              </a:rPr>
              <a:t>https://github.com/KushOfAgra/ABinBevCaseStudy/tree/main</a:t>
            </a:r>
          </a:p>
        </p:txBody>
      </p:sp>
      <p:sp>
        <p:nvSpPr>
          <p:cNvPr name="TextBox 8" id="8"/>
          <p:cNvSpPr txBox="true"/>
          <p:nvPr/>
        </p:nvSpPr>
        <p:spPr>
          <a:xfrm rot="0">
            <a:off x="1254181" y="299557"/>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11</a:t>
            </a:r>
          </a:p>
        </p:txBody>
      </p:sp>
      <p:sp>
        <p:nvSpPr>
          <p:cNvPr name="Freeform 9" id="9"/>
          <p:cNvSpPr/>
          <p:nvPr/>
        </p:nvSpPr>
        <p:spPr>
          <a:xfrm flipH="false" flipV="false" rot="0">
            <a:off x="218415" y="131143"/>
            <a:ext cx="1103212" cy="617799"/>
          </a:xfrm>
          <a:custGeom>
            <a:avLst/>
            <a:gdLst/>
            <a:ahLst/>
            <a:cxnLst/>
            <a:rect r="r" b="b" t="t" l="l"/>
            <a:pathLst>
              <a:path h="617799" w="1103212">
                <a:moveTo>
                  <a:pt x="0" y="0"/>
                </a:moveTo>
                <a:lnTo>
                  <a:pt x="1103212" y="0"/>
                </a:lnTo>
                <a:lnTo>
                  <a:pt x="1103212" y="617798"/>
                </a:lnTo>
                <a:lnTo>
                  <a:pt x="0" y="617798"/>
                </a:lnTo>
                <a:lnTo>
                  <a:pt x="0" y="0"/>
                </a:lnTo>
                <a:close/>
              </a:path>
            </a:pathLst>
          </a:custGeom>
          <a:blipFill>
            <a:blip r:embed="rId4"/>
            <a:stretch>
              <a:fillRect l="0" t="0" r="0" b="0"/>
            </a:stretch>
          </a:blipFill>
        </p:spPr>
      </p:sp>
      <p:sp>
        <p:nvSpPr>
          <p:cNvPr name="Freeform 10" id="10">
            <a:hlinkClick r:id="rId7"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AutoShape 3" id="3"/>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AutoShape 4" id="4"/>
          <p:cNvSpPr/>
          <p:nvPr/>
        </p:nvSpPr>
        <p:spPr>
          <a:xfrm>
            <a:off x="1028700" y="2989542"/>
            <a:ext cx="3190857" cy="0"/>
          </a:xfrm>
          <a:prstGeom prst="line">
            <a:avLst/>
          </a:prstGeom>
          <a:ln cap="flat" w="19050">
            <a:solidFill>
              <a:srgbClr val="E9FF00"/>
            </a:solidFill>
            <a:prstDash val="solid"/>
            <a:headEnd type="none" len="sm" w="sm"/>
            <a:tailEnd type="none" len="sm" w="sm"/>
          </a:ln>
        </p:spPr>
      </p:sp>
      <p:sp>
        <p:nvSpPr>
          <p:cNvPr name="Freeform 5" id="5"/>
          <p:cNvSpPr/>
          <p:nvPr/>
        </p:nvSpPr>
        <p:spPr>
          <a:xfrm flipH="false" flipV="false" rot="0">
            <a:off x="1028700" y="3758372"/>
            <a:ext cx="16230600" cy="4950333"/>
          </a:xfrm>
          <a:custGeom>
            <a:avLst/>
            <a:gdLst/>
            <a:ahLst/>
            <a:cxnLst/>
            <a:rect r="r" b="b" t="t" l="l"/>
            <a:pathLst>
              <a:path h="4950333" w="16230600">
                <a:moveTo>
                  <a:pt x="0" y="0"/>
                </a:moveTo>
                <a:lnTo>
                  <a:pt x="16230600" y="0"/>
                </a:lnTo>
                <a:lnTo>
                  <a:pt x="16230600" y="4950333"/>
                </a:lnTo>
                <a:lnTo>
                  <a:pt x="0" y="4950333"/>
                </a:lnTo>
                <a:lnTo>
                  <a:pt x="0" y="0"/>
                </a:lnTo>
                <a:close/>
              </a:path>
            </a:pathLst>
          </a:custGeom>
          <a:blipFill>
            <a:blip r:embed="rId2"/>
            <a:stretch>
              <a:fillRect l="0" t="0" r="0" b="0"/>
            </a:stretch>
          </a:blipFill>
        </p:spPr>
      </p:sp>
      <p:sp>
        <p:nvSpPr>
          <p:cNvPr name="TextBox 6" id="6"/>
          <p:cNvSpPr txBox="true"/>
          <p:nvPr/>
        </p:nvSpPr>
        <p:spPr>
          <a:xfrm rot="0">
            <a:off x="1028700" y="828321"/>
            <a:ext cx="5729515"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Screenshots Of Functionality</a:t>
            </a:r>
          </a:p>
        </p:txBody>
      </p:sp>
      <p:sp>
        <p:nvSpPr>
          <p:cNvPr name="TextBox 7" id="7"/>
          <p:cNvSpPr txBox="true"/>
          <p:nvPr/>
        </p:nvSpPr>
        <p:spPr>
          <a:xfrm rot="0">
            <a:off x="14068443" y="828321"/>
            <a:ext cx="3190857"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Functionality</a:t>
            </a:r>
          </a:p>
        </p:txBody>
      </p:sp>
      <p:sp>
        <p:nvSpPr>
          <p:cNvPr name="TextBox 8" id="8"/>
          <p:cNvSpPr txBox="true"/>
          <p:nvPr/>
        </p:nvSpPr>
        <p:spPr>
          <a:xfrm rot="0">
            <a:off x="1028700" y="1803361"/>
            <a:ext cx="8355831" cy="1176656"/>
          </a:xfrm>
          <a:prstGeom prst="rect">
            <a:avLst/>
          </a:prstGeom>
        </p:spPr>
        <p:txBody>
          <a:bodyPr anchor="t" rtlCol="false" tIns="0" lIns="0" bIns="0" rIns="0">
            <a:spAutoFit/>
          </a:bodyPr>
          <a:lstStyle/>
          <a:p>
            <a:pPr algn="l" marL="0" indent="0" lvl="0">
              <a:lnSpc>
                <a:spcPts val="8000"/>
              </a:lnSpc>
            </a:pPr>
            <a:r>
              <a:rPr lang="en-US" b="true" sz="8000" spc="-240">
                <a:solidFill>
                  <a:srgbClr val="FFFFFF"/>
                </a:solidFill>
                <a:latin typeface="Helvetica World Bold"/>
                <a:ea typeface="Helvetica World Bold"/>
                <a:cs typeface="Helvetica World Bold"/>
                <a:sym typeface="Helvetica World Bold"/>
              </a:rPr>
              <a:t>Email</a:t>
            </a:r>
          </a:p>
        </p:txBody>
      </p:sp>
      <p:sp>
        <p:nvSpPr>
          <p:cNvPr name="Freeform 9" id="9">
            <a:hlinkClick r:id="rId5"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59921" y="649592"/>
            <a:ext cx="11771562" cy="1620505"/>
          </a:xfrm>
          <a:prstGeom prst="rect">
            <a:avLst/>
          </a:prstGeom>
        </p:spPr>
        <p:txBody>
          <a:bodyPr anchor="t" rtlCol="false" tIns="0" lIns="0" bIns="0" rIns="0">
            <a:spAutoFit/>
          </a:bodyPr>
          <a:lstStyle/>
          <a:p>
            <a:pPr algn="l" marL="0" indent="0" lvl="0">
              <a:lnSpc>
                <a:spcPts val="10999"/>
              </a:lnSpc>
              <a:spcBef>
                <a:spcPct val="0"/>
              </a:spcBef>
            </a:pPr>
            <a:r>
              <a:rPr lang="en-US" b="true" sz="10999" spc="-329">
                <a:solidFill>
                  <a:srgbClr val="FFFFFF"/>
                </a:solidFill>
                <a:latin typeface="Helvetica World Bold"/>
                <a:ea typeface="Helvetica World Bold"/>
                <a:cs typeface="Helvetica World Bold"/>
                <a:sym typeface="Helvetica World Bold"/>
              </a:rPr>
              <a:t>Code(Dashboard)</a:t>
            </a:r>
          </a:p>
        </p:txBody>
      </p:sp>
      <p:sp>
        <p:nvSpPr>
          <p:cNvPr name="TextBox 3" id="3"/>
          <p:cNvSpPr txBox="true"/>
          <p:nvPr/>
        </p:nvSpPr>
        <p:spPr>
          <a:xfrm rot="0">
            <a:off x="12431483" y="487667"/>
            <a:ext cx="5374944" cy="879533"/>
          </a:xfrm>
          <a:prstGeom prst="rect">
            <a:avLst/>
          </a:prstGeom>
        </p:spPr>
        <p:txBody>
          <a:bodyPr anchor="t" rtlCol="false" tIns="0" lIns="0" bIns="0" rIns="0">
            <a:spAutoFit/>
          </a:bodyPr>
          <a:lstStyle/>
          <a:p>
            <a:pPr algn="l" marL="0" indent="0" lvl="0">
              <a:lnSpc>
                <a:spcPts val="2068"/>
              </a:lnSpc>
              <a:spcBef>
                <a:spcPct val="0"/>
              </a:spcBef>
            </a:pPr>
            <a:r>
              <a:rPr lang="en-US" b="true" sz="2068" spc="-62">
                <a:solidFill>
                  <a:srgbClr val="FFFFFF"/>
                </a:solidFill>
                <a:latin typeface="Helvetica World Bold"/>
                <a:ea typeface="Helvetica World Bold"/>
                <a:cs typeface="Helvetica World Bold"/>
                <a:sym typeface="Helvetica World Bold"/>
              </a:rPr>
              <a:t>All codes have been uploaded to a github repo for easier evaluation.The link has been added to the github logo at the bottom.</a:t>
            </a:r>
          </a:p>
        </p:txBody>
      </p:sp>
      <p:sp>
        <p:nvSpPr>
          <p:cNvPr name="TextBox 4" id="4"/>
          <p:cNvSpPr txBox="true"/>
          <p:nvPr/>
        </p:nvSpPr>
        <p:spPr>
          <a:xfrm rot="0">
            <a:off x="659921" y="1963420"/>
            <a:ext cx="16319540" cy="832358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import streamlit as st</a:t>
            </a:r>
          </a:p>
          <a:p>
            <a:pPr algn="l">
              <a:lnSpc>
                <a:spcPts val="2695"/>
              </a:lnSpc>
              <a:spcBef>
                <a:spcPct val="0"/>
              </a:spcBef>
            </a:pPr>
            <a:r>
              <a:rPr lang="en-US" sz="1925">
                <a:solidFill>
                  <a:srgbClr val="FFFFFF"/>
                </a:solidFill>
                <a:latin typeface="Helvetica World"/>
                <a:ea typeface="Helvetica World"/>
                <a:cs typeface="Helvetica World"/>
                <a:sym typeface="Helvetica World"/>
              </a:rPr>
              <a:t>import pandas as pd</a:t>
            </a:r>
          </a:p>
          <a:p>
            <a:pPr algn="l">
              <a:lnSpc>
                <a:spcPts val="2695"/>
              </a:lnSpc>
              <a:spcBef>
                <a:spcPct val="0"/>
              </a:spcBef>
            </a:pPr>
            <a:r>
              <a:rPr lang="en-US" sz="1925">
                <a:solidFill>
                  <a:srgbClr val="FFFFFF"/>
                </a:solidFill>
                <a:latin typeface="Helvetica World"/>
                <a:ea typeface="Helvetica World"/>
                <a:cs typeface="Helvetica World"/>
                <a:sym typeface="Helvetica World"/>
              </a:rPr>
              <a:t>from datetime import datetime, timedelta</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Load data from the JSON file</a:t>
            </a:r>
          </a:p>
          <a:p>
            <a:pPr algn="l">
              <a:lnSpc>
                <a:spcPts val="2695"/>
              </a:lnSpc>
              <a:spcBef>
                <a:spcPct val="0"/>
              </a:spcBef>
            </a:pPr>
            <a:r>
              <a:rPr lang="en-US" sz="1925">
                <a:solidFill>
                  <a:srgbClr val="FFFFFF"/>
                </a:solidFill>
                <a:latin typeface="Helvetica World"/>
                <a:ea typeface="Helvetica World"/>
                <a:cs typeface="Helvetica World"/>
                <a:sym typeface="Helvetica World"/>
              </a:rPr>
              <a:t>def load_data():</a:t>
            </a:r>
          </a:p>
          <a:p>
            <a:pPr algn="l">
              <a:lnSpc>
                <a:spcPts val="2695"/>
              </a:lnSpc>
              <a:spcBef>
                <a:spcPct val="0"/>
              </a:spcBef>
            </a:pPr>
            <a:r>
              <a:rPr lang="en-US" sz="1925">
                <a:solidFill>
                  <a:srgbClr val="FFFFFF"/>
                </a:solidFill>
                <a:latin typeface="Helvetica World"/>
                <a:ea typeface="Helvetica World"/>
                <a:cs typeface="Helvetica World"/>
                <a:sym typeface="Helvetica World"/>
              </a:rPr>
              <a:t>    file_path = 'MockERPTestData.json'  # Path to the uploaded JSON file</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 = pd.read_json(file_path)</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data['due_date'] = pd.to_datetime(data['due_date'], format='%m/%d/%Y')</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data['due_amount'] = data['due_amount'].astype(str).str.replace('$', '').astype(float)</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data['days_until_due'] = (data['due_date'] - datetime.now()).dt.days</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data</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def filter_data(data, days_filter):</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data[data['days_until_due'] &lt;= days_filter]</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def filter_exact_days(data, days_filter):</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data[data['days_until_due'] == days_filter]</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def search_by_id(data, search_id):</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data[data['id'] == search_id]</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def search_by_name(data, search_name):</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data[data['first_name'].str.contains(search_name, case=False, na=False) | data['last_name'].str.contains(search_name, case=False, na=False)]</a:t>
            </a:r>
          </a:p>
          <a:p>
            <a:pPr algn="l">
              <a:lnSpc>
                <a:spcPts val="2695"/>
              </a:lnSpc>
              <a:spcBef>
                <a:spcPct val="0"/>
              </a:spcBef>
            </a:pPr>
          </a:p>
        </p:txBody>
      </p:sp>
      <p:sp>
        <p:nvSpPr>
          <p:cNvPr name="TextBox 5" id="5"/>
          <p:cNvSpPr txBox="true"/>
          <p:nvPr/>
        </p:nvSpPr>
        <p:spPr>
          <a:xfrm rot="0">
            <a:off x="1254181" y="299557"/>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12</a:t>
            </a:r>
          </a:p>
        </p:txBody>
      </p:sp>
      <p:sp>
        <p:nvSpPr>
          <p:cNvPr name="Freeform 6" id="6"/>
          <p:cNvSpPr/>
          <p:nvPr/>
        </p:nvSpPr>
        <p:spPr>
          <a:xfrm flipH="false" flipV="false" rot="0">
            <a:off x="218415" y="131143"/>
            <a:ext cx="1103212" cy="617799"/>
          </a:xfrm>
          <a:custGeom>
            <a:avLst/>
            <a:gdLst/>
            <a:ahLst/>
            <a:cxnLst/>
            <a:rect r="r" b="b" t="t" l="l"/>
            <a:pathLst>
              <a:path h="617799" w="1103212">
                <a:moveTo>
                  <a:pt x="0" y="0"/>
                </a:moveTo>
                <a:lnTo>
                  <a:pt x="1103212" y="0"/>
                </a:lnTo>
                <a:lnTo>
                  <a:pt x="1103212" y="617798"/>
                </a:lnTo>
                <a:lnTo>
                  <a:pt x="0" y="617798"/>
                </a:lnTo>
                <a:lnTo>
                  <a:pt x="0" y="0"/>
                </a:lnTo>
                <a:close/>
              </a:path>
            </a:pathLst>
          </a:custGeom>
          <a:blipFill>
            <a:blip r:embed="rId2"/>
            <a:stretch>
              <a:fillRect l="0" t="0" r="0" b="0"/>
            </a:stretch>
          </a:blipFill>
        </p:spPr>
      </p:sp>
      <p:sp>
        <p:nvSpPr>
          <p:cNvPr name="Freeform 7" id="7">
            <a:hlinkClick r:id="rId5"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59921" y="649592"/>
            <a:ext cx="11771562" cy="1620505"/>
          </a:xfrm>
          <a:prstGeom prst="rect">
            <a:avLst/>
          </a:prstGeom>
        </p:spPr>
        <p:txBody>
          <a:bodyPr anchor="t" rtlCol="false" tIns="0" lIns="0" bIns="0" rIns="0">
            <a:spAutoFit/>
          </a:bodyPr>
          <a:lstStyle/>
          <a:p>
            <a:pPr algn="l" marL="0" indent="0" lvl="0">
              <a:lnSpc>
                <a:spcPts val="10999"/>
              </a:lnSpc>
              <a:spcBef>
                <a:spcPct val="0"/>
              </a:spcBef>
            </a:pPr>
            <a:r>
              <a:rPr lang="en-US" b="true" sz="10999" spc="-329">
                <a:solidFill>
                  <a:srgbClr val="FFFFFF"/>
                </a:solidFill>
                <a:latin typeface="Helvetica World Bold"/>
                <a:ea typeface="Helvetica World Bold"/>
                <a:cs typeface="Helvetica World Bold"/>
                <a:sym typeface="Helvetica World Bold"/>
              </a:rPr>
              <a:t>Code(Dashboard)</a:t>
            </a:r>
          </a:p>
        </p:txBody>
      </p:sp>
      <p:sp>
        <p:nvSpPr>
          <p:cNvPr name="TextBox 3" id="3"/>
          <p:cNvSpPr txBox="true"/>
          <p:nvPr/>
        </p:nvSpPr>
        <p:spPr>
          <a:xfrm rot="0">
            <a:off x="218415" y="2094365"/>
            <a:ext cx="9462135" cy="765683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 Streamlit app</a:t>
            </a:r>
          </a:p>
          <a:p>
            <a:pPr algn="l">
              <a:lnSpc>
                <a:spcPts val="2695"/>
              </a:lnSpc>
              <a:spcBef>
                <a:spcPct val="0"/>
              </a:spcBef>
            </a:pPr>
            <a:r>
              <a:rPr lang="en-US" sz="1925">
                <a:solidFill>
                  <a:srgbClr val="FFFFFF"/>
                </a:solidFill>
                <a:latin typeface="Helvetica World"/>
                <a:ea typeface="Helvetica World"/>
                <a:cs typeface="Helvetica World"/>
                <a:sym typeface="Helvetica World"/>
              </a:rPr>
              <a:t>st.title("Payment Reminder Dashboard")</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Load the data</a:t>
            </a:r>
          </a:p>
          <a:p>
            <a:pPr algn="l">
              <a:lnSpc>
                <a:spcPts val="2695"/>
              </a:lnSpc>
              <a:spcBef>
                <a:spcPct val="0"/>
              </a:spcBef>
            </a:pPr>
            <a:r>
              <a:rPr lang="en-US" sz="1925">
                <a:solidFill>
                  <a:srgbClr val="FFFFFF"/>
                </a:solidFill>
                <a:latin typeface="Helvetica World"/>
                <a:ea typeface="Helvetica World"/>
                <a:cs typeface="Helvetica World"/>
                <a:sym typeface="Helvetica World"/>
              </a:rPr>
              <a:t>data = load_data()</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Sidebar filters</a:t>
            </a:r>
          </a:p>
          <a:p>
            <a:pPr algn="l">
              <a:lnSpc>
                <a:spcPts val="2695"/>
              </a:lnSpc>
              <a:spcBef>
                <a:spcPct val="0"/>
              </a:spcBef>
            </a:pPr>
            <a:r>
              <a:rPr lang="en-US" sz="1925">
                <a:solidFill>
                  <a:srgbClr val="FFFFFF"/>
                </a:solidFill>
                <a:latin typeface="Helvetica World"/>
                <a:ea typeface="Helvetica World"/>
                <a:cs typeface="Helvetica World"/>
                <a:sym typeface="Helvetica World"/>
              </a:rPr>
              <a:t>st.sidebar.header("Filter Options")</a:t>
            </a:r>
          </a:p>
          <a:p>
            <a:pPr algn="l">
              <a:lnSpc>
                <a:spcPts val="2695"/>
              </a:lnSpc>
              <a:spcBef>
                <a:spcPct val="0"/>
              </a:spcBef>
            </a:pPr>
            <a:r>
              <a:rPr lang="en-US" sz="1925">
                <a:solidFill>
                  <a:srgbClr val="FFFFFF"/>
                </a:solidFill>
                <a:latin typeface="Helvetica World"/>
                <a:ea typeface="Helvetica World"/>
                <a:cs typeface="Helvetica World"/>
                <a:sym typeface="Helvetica World"/>
              </a:rPr>
              <a:t>selected_days = st.sidebar.number_input(</a:t>
            </a:r>
          </a:p>
          <a:p>
            <a:pPr algn="l">
              <a:lnSpc>
                <a:spcPts val="2695"/>
              </a:lnSpc>
              <a:spcBef>
                <a:spcPct val="0"/>
              </a:spcBef>
            </a:pPr>
            <a:r>
              <a:rPr lang="en-US" sz="1925">
                <a:solidFill>
                  <a:srgbClr val="FFFFFF"/>
                </a:solidFill>
                <a:latin typeface="Helvetica World"/>
                <a:ea typeface="Helvetica World"/>
                <a:cs typeface="Helvetica World"/>
                <a:sym typeface="Helvetica World"/>
              </a:rPr>
              <a:t>    "Enter the number of days left",</a:t>
            </a:r>
          </a:p>
          <a:p>
            <a:pPr algn="l">
              <a:lnSpc>
                <a:spcPts val="2695"/>
              </a:lnSpc>
              <a:spcBef>
                <a:spcPct val="0"/>
              </a:spcBef>
            </a:pPr>
            <a:r>
              <a:rPr lang="en-US" sz="1925">
                <a:solidFill>
                  <a:srgbClr val="FFFFFF"/>
                </a:solidFill>
                <a:latin typeface="Helvetica World"/>
                <a:ea typeface="Helvetica World"/>
                <a:cs typeface="Helvetica World"/>
                <a:sym typeface="Helvetica World"/>
              </a:rPr>
              <a:t>    min_value=0,</a:t>
            </a:r>
          </a:p>
          <a:p>
            <a:pPr algn="l">
              <a:lnSpc>
                <a:spcPts val="2695"/>
              </a:lnSpc>
              <a:spcBef>
                <a:spcPct val="0"/>
              </a:spcBef>
            </a:pPr>
            <a:r>
              <a:rPr lang="en-US" sz="1925">
                <a:solidFill>
                  <a:srgbClr val="FFFFFF"/>
                </a:solidFill>
                <a:latin typeface="Helvetica World"/>
                <a:ea typeface="Helvetica World"/>
                <a:cs typeface="Helvetica World"/>
                <a:sym typeface="Helvetica World"/>
              </a:rPr>
              <a:t>    value=7,</a:t>
            </a:r>
          </a:p>
          <a:p>
            <a:pPr algn="l">
              <a:lnSpc>
                <a:spcPts val="2695"/>
              </a:lnSpc>
              <a:spcBef>
                <a:spcPct val="0"/>
              </a:spcBef>
            </a:pPr>
            <a:r>
              <a:rPr lang="en-US" sz="1925">
                <a:solidFill>
                  <a:srgbClr val="FFFFFF"/>
                </a:solidFill>
                <a:latin typeface="Helvetica World"/>
                <a:ea typeface="Helvetica World"/>
                <a:cs typeface="Helvetica World"/>
                <a:sym typeface="Helvetica World"/>
              </a:rPr>
              <a:t>    step=1</a:t>
            </a:r>
          </a:p>
          <a:p>
            <a:pPr algn="l">
              <a:lnSpc>
                <a:spcPts val="2695"/>
              </a:lnSpc>
              <a:spcBef>
                <a:spcPct val="0"/>
              </a:spcBef>
            </a:pPr>
            <a:r>
              <a:rPr lang="en-US" sz="1925">
                <a:solidFill>
                  <a:srgbClr val="FFFFFF"/>
                </a:solidFill>
                <a:latin typeface="Helvetica World"/>
                <a:ea typeface="Helvetica World"/>
                <a:cs typeface="Helvetica World"/>
                <a:sym typeface="Helvetica World"/>
              </a:rPr>
              <a:t>)</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Checkbox for showing exact reminders</a:t>
            </a:r>
          </a:p>
          <a:p>
            <a:pPr algn="l">
              <a:lnSpc>
                <a:spcPts val="2695"/>
              </a:lnSpc>
              <a:spcBef>
                <a:spcPct val="0"/>
              </a:spcBef>
            </a:pPr>
            <a:r>
              <a:rPr lang="en-US" sz="1925">
                <a:solidFill>
                  <a:srgbClr val="FFFFFF"/>
                </a:solidFill>
                <a:latin typeface="Helvetica World"/>
                <a:ea typeface="Helvetica World"/>
                <a:cs typeface="Helvetica World"/>
                <a:sym typeface="Helvetica World"/>
              </a:rPr>
              <a:t>show_exact_reminders = st.sidebar.checkbox("Show specific Reminder for these days")</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Search options</a:t>
            </a:r>
          </a:p>
          <a:p>
            <a:pPr algn="l">
              <a:lnSpc>
                <a:spcPts val="2695"/>
              </a:lnSpc>
              <a:spcBef>
                <a:spcPct val="0"/>
              </a:spcBef>
            </a:pPr>
            <a:r>
              <a:rPr lang="en-US" sz="1925">
                <a:solidFill>
                  <a:srgbClr val="FFFFFF"/>
                </a:solidFill>
                <a:latin typeface="Helvetica World"/>
                <a:ea typeface="Helvetica World"/>
                <a:cs typeface="Helvetica World"/>
                <a:sym typeface="Helvetica World"/>
              </a:rPr>
              <a:t>st.sidebar.header("Search Options")</a:t>
            </a:r>
          </a:p>
          <a:p>
            <a:pPr algn="l">
              <a:lnSpc>
                <a:spcPts val="2695"/>
              </a:lnSpc>
              <a:spcBef>
                <a:spcPct val="0"/>
              </a:spcBef>
            </a:pPr>
            <a:r>
              <a:rPr lang="en-US" sz="1925">
                <a:solidFill>
                  <a:srgbClr val="FFFFFF"/>
                </a:solidFill>
                <a:latin typeface="Helvetica World"/>
                <a:ea typeface="Helvetica World"/>
                <a:cs typeface="Helvetica World"/>
                <a:sym typeface="Helvetica World"/>
              </a:rPr>
              <a:t>search_id = st.sidebar.text_input("Search by ID")</a:t>
            </a:r>
          </a:p>
          <a:p>
            <a:pPr algn="l">
              <a:lnSpc>
                <a:spcPts val="2695"/>
              </a:lnSpc>
              <a:spcBef>
                <a:spcPct val="0"/>
              </a:spcBef>
            </a:pPr>
            <a:r>
              <a:rPr lang="en-US" sz="1925">
                <a:solidFill>
                  <a:srgbClr val="FFFFFF"/>
                </a:solidFill>
                <a:latin typeface="Helvetica World"/>
                <a:ea typeface="Helvetica World"/>
                <a:cs typeface="Helvetica World"/>
                <a:sym typeface="Helvetica World"/>
              </a:rPr>
              <a:t>search_name = st.sidebar.text_input("Search by Name")</a:t>
            </a:r>
          </a:p>
          <a:p>
            <a:pPr algn="l">
              <a:lnSpc>
                <a:spcPts val="2695"/>
              </a:lnSpc>
              <a:spcBef>
                <a:spcPct val="0"/>
              </a:spcBef>
            </a:pPr>
          </a:p>
        </p:txBody>
      </p:sp>
      <p:sp>
        <p:nvSpPr>
          <p:cNvPr name="Freeform 4" id="4"/>
          <p:cNvSpPr/>
          <p:nvPr/>
        </p:nvSpPr>
        <p:spPr>
          <a:xfrm flipH="false" flipV="false" rot="0">
            <a:off x="9829026" y="2132465"/>
            <a:ext cx="132798" cy="8172213"/>
          </a:xfrm>
          <a:custGeom>
            <a:avLst/>
            <a:gdLst/>
            <a:ahLst/>
            <a:cxnLst/>
            <a:rect r="r" b="b" t="t" l="l"/>
            <a:pathLst>
              <a:path h="8172213" w="132798">
                <a:moveTo>
                  <a:pt x="0" y="0"/>
                </a:moveTo>
                <a:lnTo>
                  <a:pt x="132798" y="0"/>
                </a:lnTo>
                <a:lnTo>
                  <a:pt x="132798" y="8172212"/>
                </a:lnTo>
                <a:lnTo>
                  <a:pt x="0" y="8172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961824" y="2094365"/>
            <a:ext cx="10560130" cy="498983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if not filtered_data.empty:</a:t>
            </a:r>
          </a:p>
          <a:p>
            <a:pPr algn="l">
              <a:lnSpc>
                <a:spcPts val="2695"/>
              </a:lnSpc>
              <a:spcBef>
                <a:spcPct val="0"/>
              </a:spcBef>
            </a:pPr>
            <a:r>
              <a:rPr lang="en-US" sz="1925">
                <a:solidFill>
                  <a:srgbClr val="FFFFFF"/>
                </a:solidFill>
                <a:latin typeface="Helvetica World"/>
                <a:ea typeface="Helvetica World"/>
                <a:cs typeface="Helvetica World"/>
                <a:sym typeface="Helvetica World"/>
              </a:rPr>
              <a:t>    st.dataframe(</a:t>
            </a:r>
          </a:p>
          <a:p>
            <a:pPr algn="l">
              <a:lnSpc>
                <a:spcPts val="2695"/>
              </a:lnSpc>
              <a:spcBef>
                <a:spcPct val="0"/>
              </a:spcBef>
            </a:pPr>
            <a:r>
              <a:rPr lang="en-US" sz="1925">
                <a:solidFill>
                  <a:srgbClr val="FFFFFF"/>
                </a:solidFill>
                <a:latin typeface="Helvetica World"/>
                <a:ea typeface="Helvetica World"/>
                <a:cs typeface="Helvetica World"/>
                <a:sym typeface="Helvetica World"/>
              </a:rPr>
              <a:t>        filtered_data[['id', 'first_name', 'last_name', 'email', 'due_date', 'due_amount', 'days_until_due']]</a:t>
            </a:r>
          </a:p>
          <a:p>
            <a:pPr algn="l">
              <a:lnSpc>
                <a:spcPts val="2695"/>
              </a:lnSpc>
              <a:spcBef>
                <a:spcPct val="0"/>
              </a:spcBef>
            </a:pPr>
            <a:r>
              <a:rPr lang="en-US" sz="1925">
                <a:solidFill>
                  <a:srgbClr val="FFFFFF"/>
                </a:solidFill>
                <a:latin typeface="Helvetica World"/>
                <a:ea typeface="Helvetica World"/>
                <a:cs typeface="Helvetica World"/>
                <a:sym typeface="Helvetica World"/>
              </a:rPr>
              <a:t>        .rename(columns={</a:t>
            </a:r>
          </a:p>
          <a:p>
            <a:pPr algn="l">
              <a:lnSpc>
                <a:spcPts val="2695"/>
              </a:lnSpc>
              <a:spcBef>
                <a:spcPct val="0"/>
              </a:spcBef>
            </a:pPr>
            <a:r>
              <a:rPr lang="en-US" sz="1925">
                <a:solidFill>
                  <a:srgbClr val="FFFFFF"/>
                </a:solidFill>
                <a:latin typeface="Helvetica World"/>
                <a:ea typeface="Helvetica World"/>
                <a:cs typeface="Helvetica World"/>
                <a:sym typeface="Helvetica World"/>
              </a:rPr>
              <a:t>            'id': 'ID',</a:t>
            </a:r>
          </a:p>
          <a:p>
            <a:pPr algn="l">
              <a:lnSpc>
                <a:spcPts val="2695"/>
              </a:lnSpc>
              <a:spcBef>
                <a:spcPct val="0"/>
              </a:spcBef>
            </a:pPr>
            <a:r>
              <a:rPr lang="en-US" sz="1925">
                <a:solidFill>
                  <a:srgbClr val="FFFFFF"/>
                </a:solidFill>
                <a:latin typeface="Helvetica World"/>
                <a:ea typeface="Helvetica World"/>
                <a:cs typeface="Helvetica World"/>
                <a:sym typeface="Helvetica World"/>
              </a:rPr>
              <a:t>            'first_name': 'First Name',</a:t>
            </a:r>
          </a:p>
          <a:p>
            <a:pPr algn="l">
              <a:lnSpc>
                <a:spcPts val="2695"/>
              </a:lnSpc>
              <a:spcBef>
                <a:spcPct val="0"/>
              </a:spcBef>
            </a:pPr>
            <a:r>
              <a:rPr lang="en-US" sz="1925">
                <a:solidFill>
                  <a:srgbClr val="FFFFFF"/>
                </a:solidFill>
                <a:latin typeface="Helvetica World"/>
                <a:ea typeface="Helvetica World"/>
                <a:cs typeface="Helvetica World"/>
                <a:sym typeface="Helvetica World"/>
              </a:rPr>
              <a:t>            'last_name': 'Last Name',</a:t>
            </a:r>
          </a:p>
          <a:p>
            <a:pPr algn="l">
              <a:lnSpc>
                <a:spcPts val="2695"/>
              </a:lnSpc>
              <a:spcBef>
                <a:spcPct val="0"/>
              </a:spcBef>
            </a:pPr>
            <a:r>
              <a:rPr lang="en-US" sz="1925">
                <a:solidFill>
                  <a:srgbClr val="FFFFFF"/>
                </a:solidFill>
                <a:latin typeface="Helvetica World"/>
                <a:ea typeface="Helvetica World"/>
                <a:cs typeface="Helvetica World"/>
                <a:sym typeface="Helvetica World"/>
              </a:rPr>
              <a:t>            'email': 'Email',</a:t>
            </a:r>
          </a:p>
          <a:p>
            <a:pPr algn="l">
              <a:lnSpc>
                <a:spcPts val="2695"/>
              </a:lnSpc>
              <a:spcBef>
                <a:spcPct val="0"/>
              </a:spcBef>
            </a:pPr>
            <a:r>
              <a:rPr lang="en-US" sz="1925">
                <a:solidFill>
                  <a:srgbClr val="FFFFFF"/>
                </a:solidFill>
                <a:latin typeface="Helvetica World"/>
                <a:ea typeface="Helvetica World"/>
                <a:cs typeface="Helvetica World"/>
                <a:sym typeface="Helvetica World"/>
              </a:rPr>
              <a:t>            'due_date': 'Due Date',</a:t>
            </a:r>
          </a:p>
          <a:p>
            <a:pPr algn="l">
              <a:lnSpc>
                <a:spcPts val="2695"/>
              </a:lnSpc>
              <a:spcBef>
                <a:spcPct val="0"/>
              </a:spcBef>
            </a:pPr>
            <a:r>
              <a:rPr lang="en-US" sz="1925">
                <a:solidFill>
                  <a:srgbClr val="FFFFFF"/>
                </a:solidFill>
                <a:latin typeface="Helvetica World"/>
                <a:ea typeface="Helvetica World"/>
                <a:cs typeface="Helvetica World"/>
                <a:sym typeface="Helvetica World"/>
              </a:rPr>
              <a:t>            'due_amount': 'Due Amount',</a:t>
            </a:r>
          </a:p>
          <a:p>
            <a:pPr algn="l">
              <a:lnSpc>
                <a:spcPts val="2695"/>
              </a:lnSpc>
              <a:spcBef>
                <a:spcPct val="0"/>
              </a:spcBef>
            </a:pPr>
            <a:r>
              <a:rPr lang="en-US" sz="1925">
                <a:solidFill>
                  <a:srgbClr val="FFFFFF"/>
                </a:solidFill>
                <a:latin typeface="Helvetica World"/>
                <a:ea typeface="Helvetica World"/>
                <a:cs typeface="Helvetica World"/>
                <a:sym typeface="Helvetica World"/>
              </a:rPr>
              <a:t>            'days_until_due': 'Days Until Due'</a:t>
            </a:r>
          </a:p>
          <a:p>
            <a:pPr algn="l">
              <a:lnSpc>
                <a:spcPts val="2695"/>
              </a:lnSpc>
              <a:spcBef>
                <a:spcPct val="0"/>
              </a:spcBef>
            </a:pPr>
            <a:r>
              <a:rPr lang="en-US" sz="1925">
                <a:solidFill>
                  <a:srgbClr val="FFFFFF"/>
                </a:solidFill>
                <a:latin typeface="Helvetica World"/>
                <a:ea typeface="Helvetica World"/>
                <a:cs typeface="Helvetica World"/>
                <a:sym typeface="Helvetica World"/>
              </a:rPr>
              <a:t>        })</a:t>
            </a:r>
          </a:p>
          <a:p>
            <a:pPr algn="l">
              <a:lnSpc>
                <a:spcPts val="2695"/>
              </a:lnSpc>
              <a:spcBef>
                <a:spcPct val="0"/>
              </a:spcBef>
            </a:pPr>
            <a:r>
              <a:rPr lang="en-US" sz="1925">
                <a:solidFill>
                  <a:srgbClr val="FFFFFF"/>
                </a:solidFill>
                <a:latin typeface="Helvetica World"/>
                <a:ea typeface="Helvetica World"/>
                <a:cs typeface="Helvetica World"/>
                <a:sym typeface="Helvetica World"/>
              </a:rPr>
              <a:t>    )</a:t>
            </a:r>
          </a:p>
          <a:p>
            <a:pPr algn="l">
              <a:lnSpc>
                <a:spcPts val="2695"/>
              </a:lnSpc>
              <a:spcBef>
                <a:spcPct val="0"/>
              </a:spcBef>
            </a:pPr>
            <a:r>
              <a:rPr lang="en-US" sz="1925">
                <a:solidFill>
                  <a:srgbClr val="FFFFFF"/>
                </a:solidFill>
                <a:latin typeface="Helvetica World"/>
                <a:ea typeface="Helvetica World"/>
                <a:cs typeface="Helvetica World"/>
                <a:sym typeface="Helvetica World"/>
              </a:rPr>
              <a:t>else:</a:t>
            </a:r>
          </a:p>
          <a:p>
            <a:pPr algn="l">
              <a:lnSpc>
                <a:spcPts val="2695"/>
              </a:lnSpc>
              <a:spcBef>
                <a:spcPct val="0"/>
              </a:spcBef>
            </a:pPr>
            <a:r>
              <a:rPr lang="en-US" sz="1925">
                <a:solidFill>
                  <a:srgbClr val="FFFFFF"/>
                </a:solidFill>
                <a:latin typeface="Helvetica World"/>
                <a:ea typeface="Helvetica World"/>
                <a:cs typeface="Helvetica World"/>
                <a:sym typeface="Helvetica World"/>
              </a:rPr>
              <a:t>    st.write("No reminders match the selected filters.")</a:t>
            </a:r>
          </a:p>
        </p:txBody>
      </p:sp>
      <p:sp>
        <p:nvSpPr>
          <p:cNvPr name="TextBox 6" id="6"/>
          <p:cNvSpPr txBox="true"/>
          <p:nvPr/>
        </p:nvSpPr>
        <p:spPr>
          <a:xfrm rot="0">
            <a:off x="10114224" y="7203612"/>
            <a:ext cx="7036951" cy="298958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 Summary statistics</a:t>
            </a:r>
          </a:p>
          <a:p>
            <a:pPr algn="l">
              <a:lnSpc>
                <a:spcPts val="2695"/>
              </a:lnSpc>
              <a:spcBef>
                <a:spcPct val="0"/>
              </a:spcBef>
            </a:pPr>
            <a:r>
              <a:rPr lang="en-US" sz="1925">
                <a:solidFill>
                  <a:srgbClr val="FFFFFF"/>
                </a:solidFill>
                <a:latin typeface="Helvetica World"/>
                <a:ea typeface="Helvetica World"/>
                <a:cs typeface="Helvetica World"/>
                <a:sym typeface="Helvetica World"/>
              </a:rPr>
              <a:t>st.sidebar.header("Summary Statistics")</a:t>
            </a:r>
          </a:p>
          <a:p>
            <a:pPr algn="l">
              <a:lnSpc>
                <a:spcPts val="2695"/>
              </a:lnSpc>
              <a:spcBef>
                <a:spcPct val="0"/>
              </a:spcBef>
            </a:pPr>
            <a:r>
              <a:rPr lang="en-US" sz="1925">
                <a:solidFill>
                  <a:srgbClr val="FFFFFF"/>
                </a:solidFill>
                <a:latin typeface="Helvetica World"/>
                <a:ea typeface="Helvetica World"/>
                <a:cs typeface="Helvetica World"/>
                <a:sym typeface="Helvetica World"/>
              </a:rPr>
              <a:t>if not data.empty:</a:t>
            </a:r>
          </a:p>
          <a:p>
            <a:pPr algn="l">
              <a:lnSpc>
                <a:spcPts val="2695"/>
              </a:lnSpc>
              <a:spcBef>
                <a:spcPct val="0"/>
              </a:spcBef>
            </a:pPr>
            <a:r>
              <a:rPr lang="en-US" sz="1925">
                <a:solidFill>
                  <a:srgbClr val="FFFFFF"/>
                </a:solidFill>
                <a:latin typeface="Helvetica World"/>
                <a:ea typeface="Helvetica World"/>
                <a:cs typeface="Helvetica World"/>
                <a:sym typeface="Helvetica World"/>
              </a:rPr>
              <a:t>    total_due = filtered_data['due_amount'].sum()</a:t>
            </a:r>
          </a:p>
          <a:p>
            <a:pPr algn="l">
              <a:lnSpc>
                <a:spcPts val="2695"/>
              </a:lnSpc>
              <a:spcBef>
                <a:spcPct val="0"/>
              </a:spcBef>
            </a:pPr>
            <a:r>
              <a:rPr lang="en-US" sz="1925">
                <a:solidFill>
                  <a:srgbClr val="FFFFFF"/>
                </a:solidFill>
                <a:latin typeface="Helvetica World"/>
                <a:ea typeface="Helvetica World"/>
                <a:cs typeface="Helvetica World"/>
                <a:sym typeface="Helvetica World"/>
              </a:rPr>
              <a:t>    st.sidebar.metric("Total Amount Due", f"${round(total_due, 2)}")</a:t>
            </a:r>
          </a:p>
          <a:p>
            <a:pPr algn="l">
              <a:lnSpc>
                <a:spcPts val="2695"/>
              </a:lnSpc>
              <a:spcBef>
                <a:spcPct val="0"/>
              </a:spcBef>
            </a:pPr>
            <a:r>
              <a:rPr lang="en-US" sz="1925">
                <a:solidFill>
                  <a:srgbClr val="FFFFFF"/>
                </a:solidFill>
                <a:latin typeface="Helvetica World"/>
                <a:ea typeface="Helvetica World"/>
                <a:cs typeface="Helvetica World"/>
                <a:sym typeface="Helvetica World"/>
              </a:rPr>
              <a:t>    reminders_count = len(filtered_data)</a:t>
            </a:r>
          </a:p>
          <a:p>
            <a:pPr algn="l">
              <a:lnSpc>
                <a:spcPts val="2695"/>
              </a:lnSpc>
              <a:spcBef>
                <a:spcPct val="0"/>
              </a:spcBef>
            </a:pPr>
            <a:r>
              <a:rPr lang="en-US" sz="1925">
                <a:solidFill>
                  <a:srgbClr val="FFFFFF"/>
                </a:solidFill>
                <a:latin typeface="Helvetica World"/>
                <a:ea typeface="Helvetica World"/>
                <a:cs typeface="Helvetica World"/>
                <a:sym typeface="Helvetica World"/>
              </a:rPr>
              <a:t>    st.sidebar.metric("Reminders Count", reminders_count)</a:t>
            </a:r>
          </a:p>
          <a:p>
            <a:pPr algn="l">
              <a:lnSpc>
                <a:spcPts val="2695"/>
              </a:lnSpc>
              <a:spcBef>
                <a:spcPct val="0"/>
              </a:spcBef>
            </a:pPr>
            <a:r>
              <a:rPr lang="en-US" sz="1925">
                <a:solidFill>
                  <a:srgbClr val="FFFFFF"/>
                </a:solidFill>
                <a:latin typeface="Helvetica World"/>
                <a:ea typeface="Helvetica World"/>
                <a:cs typeface="Helvetica World"/>
                <a:sym typeface="Helvetica World"/>
              </a:rPr>
              <a:t>st.sidebar.markdown("---")</a:t>
            </a:r>
          </a:p>
          <a:p>
            <a:pPr algn="l">
              <a:lnSpc>
                <a:spcPts val="2695"/>
              </a:lnSpc>
              <a:spcBef>
                <a:spcPct val="0"/>
              </a:spcBef>
            </a:pPr>
            <a:r>
              <a:rPr lang="en-US" sz="1925">
                <a:solidFill>
                  <a:srgbClr val="FFFFFF"/>
                </a:solidFill>
                <a:latin typeface="Helvetica World"/>
                <a:ea typeface="Helvetica World"/>
                <a:cs typeface="Helvetica World"/>
                <a:sym typeface="Helvetica World"/>
              </a:rPr>
              <a:t>st.sidebar.text("Developed by Kushagra Gupta")</a:t>
            </a:r>
          </a:p>
        </p:txBody>
      </p:sp>
      <p:sp>
        <p:nvSpPr>
          <p:cNvPr name="TextBox 7" id="7"/>
          <p:cNvSpPr txBox="true"/>
          <p:nvPr/>
        </p:nvSpPr>
        <p:spPr>
          <a:xfrm rot="0">
            <a:off x="1254181" y="299557"/>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13</a:t>
            </a:r>
          </a:p>
        </p:txBody>
      </p:sp>
      <p:sp>
        <p:nvSpPr>
          <p:cNvPr name="Freeform 8" id="8"/>
          <p:cNvSpPr/>
          <p:nvPr/>
        </p:nvSpPr>
        <p:spPr>
          <a:xfrm flipH="false" flipV="false" rot="0">
            <a:off x="218415" y="131143"/>
            <a:ext cx="1103212" cy="617799"/>
          </a:xfrm>
          <a:custGeom>
            <a:avLst/>
            <a:gdLst/>
            <a:ahLst/>
            <a:cxnLst/>
            <a:rect r="r" b="b" t="t" l="l"/>
            <a:pathLst>
              <a:path h="617799" w="1103212">
                <a:moveTo>
                  <a:pt x="0" y="0"/>
                </a:moveTo>
                <a:lnTo>
                  <a:pt x="1103212" y="0"/>
                </a:lnTo>
                <a:lnTo>
                  <a:pt x="1103212" y="617798"/>
                </a:lnTo>
                <a:lnTo>
                  <a:pt x="0" y="617798"/>
                </a:lnTo>
                <a:lnTo>
                  <a:pt x="0" y="0"/>
                </a:lnTo>
                <a:close/>
              </a:path>
            </a:pathLst>
          </a:custGeom>
          <a:blipFill>
            <a:blip r:embed="rId4"/>
            <a:stretch>
              <a:fillRect l="0" t="0" r="0" b="0"/>
            </a:stretch>
          </a:blipFill>
        </p:spPr>
      </p:sp>
      <p:sp>
        <p:nvSpPr>
          <p:cNvPr name="TextBox 9" id="9"/>
          <p:cNvSpPr txBox="true"/>
          <p:nvPr/>
        </p:nvSpPr>
        <p:spPr>
          <a:xfrm rot="0">
            <a:off x="12431483" y="487667"/>
            <a:ext cx="5374944" cy="879533"/>
          </a:xfrm>
          <a:prstGeom prst="rect">
            <a:avLst/>
          </a:prstGeom>
        </p:spPr>
        <p:txBody>
          <a:bodyPr anchor="t" rtlCol="false" tIns="0" lIns="0" bIns="0" rIns="0">
            <a:spAutoFit/>
          </a:bodyPr>
          <a:lstStyle/>
          <a:p>
            <a:pPr algn="l" marL="0" indent="0" lvl="0">
              <a:lnSpc>
                <a:spcPts val="2068"/>
              </a:lnSpc>
              <a:spcBef>
                <a:spcPct val="0"/>
              </a:spcBef>
            </a:pPr>
            <a:r>
              <a:rPr lang="en-US" b="true" sz="2068" spc="-62">
                <a:solidFill>
                  <a:srgbClr val="FFFFFF"/>
                </a:solidFill>
                <a:latin typeface="Helvetica World Bold"/>
                <a:ea typeface="Helvetica World Bold"/>
                <a:cs typeface="Helvetica World Bold"/>
                <a:sym typeface="Helvetica World Bold"/>
              </a:rPr>
              <a:t>All codes have been uploaded to a github repo for easier evaluation.The link has been added to the github logo at the bottom.</a:t>
            </a:r>
          </a:p>
        </p:txBody>
      </p:sp>
      <p:sp>
        <p:nvSpPr>
          <p:cNvPr name="Freeform 10" id="10">
            <a:hlinkClick r:id="rId7"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AutoShape 3" id="3"/>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AutoShape 4" id="4"/>
          <p:cNvSpPr/>
          <p:nvPr/>
        </p:nvSpPr>
        <p:spPr>
          <a:xfrm>
            <a:off x="1028700" y="2989542"/>
            <a:ext cx="3190857" cy="0"/>
          </a:xfrm>
          <a:prstGeom prst="line">
            <a:avLst/>
          </a:prstGeom>
          <a:ln cap="flat" w="19050">
            <a:solidFill>
              <a:srgbClr val="E9FF00"/>
            </a:solidFill>
            <a:prstDash val="solid"/>
            <a:headEnd type="none" len="sm" w="sm"/>
            <a:tailEnd type="none" len="sm" w="sm"/>
          </a:ln>
        </p:spPr>
      </p:sp>
      <p:sp>
        <p:nvSpPr>
          <p:cNvPr name="Freeform 5" id="5"/>
          <p:cNvSpPr/>
          <p:nvPr/>
        </p:nvSpPr>
        <p:spPr>
          <a:xfrm flipH="false" flipV="false" rot="0">
            <a:off x="1028700" y="3361017"/>
            <a:ext cx="15886235" cy="6471850"/>
          </a:xfrm>
          <a:custGeom>
            <a:avLst/>
            <a:gdLst/>
            <a:ahLst/>
            <a:cxnLst/>
            <a:rect r="r" b="b" t="t" l="l"/>
            <a:pathLst>
              <a:path h="6471850" w="15886235">
                <a:moveTo>
                  <a:pt x="0" y="0"/>
                </a:moveTo>
                <a:lnTo>
                  <a:pt x="15886235" y="0"/>
                </a:lnTo>
                <a:lnTo>
                  <a:pt x="15886235" y="6471850"/>
                </a:lnTo>
                <a:lnTo>
                  <a:pt x="0" y="6471850"/>
                </a:lnTo>
                <a:lnTo>
                  <a:pt x="0" y="0"/>
                </a:lnTo>
                <a:close/>
              </a:path>
            </a:pathLst>
          </a:custGeom>
          <a:blipFill>
            <a:blip r:embed="rId2"/>
            <a:stretch>
              <a:fillRect l="0" t="0" r="-589" b="0"/>
            </a:stretch>
          </a:blipFill>
        </p:spPr>
      </p:sp>
      <p:sp>
        <p:nvSpPr>
          <p:cNvPr name="TextBox 6" id="6"/>
          <p:cNvSpPr txBox="true"/>
          <p:nvPr/>
        </p:nvSpPr>
        <p:spPr>
          <a:xfrm rot="0">
            <a:off x="1028700" y="828321"/>
            <a:ext cx="5729515"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Screenshots Of Functionality</a:t>
            </a:r>
          </a:p>
        </p:txBody>
      </p:sp>
      <p:sp>
        <p:nvSpPr>
          <p:cNvPr name="TextBox 7" id="7"/>
          <p:cNvSpPr txBox="true"/>
          <p:nvPr/>
        </p:nvSpPr>
        <p:spPr>
          <a:xfrm rot="0">
            <a:off x="14068443" y="828321"/>
            <a:ext cx="3190857"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Functionality</a:t>
            </a:r>
          </a:p>
        </p:txBody>
      </p:sp>
      <p:sp>
        <p:nvSpPr>
          <p:cNvPr name="TextBox 8" id="8"/>
          <p:cNvSpPr txBox="true"/>
          <p:nvPr/>
        </p:nvSpPr>
        <p:spPr>
          <a:xfrm rot="0">
            <a:off x="1028700" y="1803361"/>
            <a:ext cx="8355831" cy="1176656"/>
          </a:xfrm>
          <a:prstGeom prst="rect">
            <a:avLst/>
          </a:prstGeom>
        </p:spPr>
        <p:txBody>
          <a:bodyPr anchor="t" rtlCol="false" tIns="0" lIns="0" bIns="0" rIns="0">
            <a:spAutoFit/>
          </a:bodyPr>
          <a:lstStyle/>
          <a:p>
            <a:pPr algn="l" marL="0" indent="0" lvl="0">
              <a:lnSpc>
                <a:spcPts val="8000"/>
              </a:lnSpc>
            </a:pPr>
            <a:r>
              <a:rPr lang="en-US" b="true" sz="8000" spc="-240">
                <a:solidFill>
                  <a:srgbClr val="FFFFFF"/>
                </a:solidFill>
                <a:latin typeface="Helvetica World Bold"/>
                <a:ea typeface="Helvetica World Bold"/>
                <a:cs typeface="Helvetica World Bold"/>
                <a:sym typeface="Helvetica World Bold"/>
              </a:rPr>
              <a:t>Dashboard</a:t>
            </a:r>
          </a:p>
        </p:txBody>
      </p:sp>
      <p:sp>
        <p:nvSpPr>
          <p:cNvPr name="Freeform 9" id="9">
            <a:hlinkClick r:id="rId5"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828321"/>
            <a:ext cx="3190857"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Value Addition</a:t>
            </a:r>
          </a:p>
        </p:txBody>
      </p:sp>
      <p:sp>
        <p:nvSpPr>
          <p:cNvPr name="AutoShape 3" id="3"/>
          <p:cNvSpPr/>
          <p:nvPr/>
        </p:nvSpPr>
        <p:spPr>
          <a:xfrm>
            <a:off x="1028700" y="1479511"/>
            <a:ext cx="3190857" cy="0"/>
          </a:xfrm>
          <a:prstGeom prst="line">
            <a:avLst/>
          </a:prstGeom>
          <a:ln cap="flat" w="19050">
            <a:solidFill>
              <a:srgbClr val="C1FF72"/>
            </a:solidFill>
            <a:prstDash val="solid"/>
            <a:headEnd type="none" len="sm" w="sm"/>
            <a:tailEnd type="none" len="sm" w="sm"/>
          </a:ln>
        </p:spPr>
      </p:sp>
      <p:sp>
        <p:nvSpPr>
          <p:cNvPr name="TextBox 4" id="4"/>
          <p:cNvSpPr txBox="true"/>
          <p:nvPr/>
        </p:nvSpPr>
        <p:spPr>
          <a:xfrm rot="0">
            <a:off x="1028700" y="1822411"/>
            <a:ext cx="10929775" cy="1224043"/>
          </a:xfrm>
          <a:prstGeom prst="rect">
            <a:avLst/>
          </a:prstGeom>
        </p:spPr>
        <p:txBody>
          <a:bodyPr anchor="t" rtlCol="false" tIns="0" lIns="0" bIns="0" rIns="0">
            <a:spAutoFit/>
          </a:bodyPr>
          <a:lstStyle/>
          <a:p>
            <a:pPr algn="l" marL="0" indent="0" lvl="0">
              <a:lnSpc>
                <a:spcPts val="8376"/>
              </a:lnSpc>
            </a:pPr>
            <a:r>
              <a:rPr lang="en-US" b="true" sz="8376" spc="-251">
                <a:solidFill>
                  <a:srgbClr val="FFFFFF"/>
                </a:solidFill>
                <a:latin typeface="Helvetica World Bold"/>
                <a:ea typeface="Helvetica World Bold"/>
                <a:cs typeface="Helvetica World Bold"/>
                <a:sym typeface="Helvetica World Bold"/>
              </a:rPr>
              <a:t>Impact of the Solution</a:t>
            </a:r>
          </a:p>
        </p:txBody>
      </p:sp>
      <p:sp>
        <p:nvSpPr>
          <p:cNvPr name="TextBox 5" id="5"/>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14</a:t>
            </a:r>
          </a:p>
        </p:txBody>
      </p:sp>
      <p:sp>
        <p:nvSpPr>
          <p:cNvPr name="TextBox 6" id="6"/>
          <p:cNvSpPr txBox="true"/>
          <p:nvPr/>
        </p:nvSpPr>
        <p:spPr>
          <a:xfrm rot="0">
            <a:off x="14068443" y="828321"/>
            <a:ext cx="3190857"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Outcome</a:t>
            </a:r>
          </a:p>
        </p:txBody>
      </p:sp>
      <p:sp>
        <p:nvSpPr>
          <p:cNvPr name="AutoShape 7" id="7"/>
          <p:cNvSpPr/>
          <p:nvPr/>
        </p:nvSpPr>
        <p:spPr>
          <a:xfrm>
            <a:off x="14068443" y="1479511"/>
            <a:ext cx="3190857" cy="0"/>
          </a:xfrm>
          <a:prstGeom prst="line">
            <a:avLst/>
          </a:prstGeom>
          <a:ln cap="flat" w="19050">
            <a:solidFill>
              <a:srgbClr val="C1FF72"/>
            </a:solidFill>
            <a:prstDash val="solid"/>
            <a:headEnd type="none" len="sm" w="sm"/>
            <a:tailEnd type="none" len="sm" w="sm"/>
          </a:ln>
        </p:spPr>
      </p:sp>
      <p:sp>
        <p:nvSpPr>
          <p:cNvPr name="Freeform 8" id="8"/>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2"/>
            <a:stretch>
              <a:fillRect l="0" t="0" r="0" b="0"/>
            </a:stretch>
          </a:blipFill>
        </p:spPr>
      </p:sp>
      <p:sp>
        <p:nvSpPr>
          <p:cNvPr name="TextBox 9" id="9"/>
          <p:cNvSpPr txBox="true"/>
          <p:nvPr/>
        </p:nvSpPr>
        <p:spPr>
          <a:xfrm rot="0">
            <a:off x="1028700" y="3392557"/>
            <a:ext cx="13200643" cy="49307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Timely reminders eliminate the main issue of communication to the clients.</a:t>
            </a:r>
          </a:p>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Sales team doesn’t have to perform manual follow ups, and can perform other tasks.</a:t>
            </a:r>
          </a:p>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This solution is extremely cost effective, and can be scaled to whatever size is required.</a:t>
            </a:r>
          </a:p>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This has the potential to reduce the losses caused by this issue and can also improve customer relations immensely.</a:t>
            </a:r>
          </a:p>
        </p:txBody>
      </p:sp>
      <p:sp>
        <p:nvSpPr>
          <p:cNvPr name="AutoShape 10" id="10"/>
          <p:cNvSpPr/>
          <p:nvPr/>
        </p:nvSpPr>
        <p:spPr>
          <a:xfrm>
            <a:off x="1028700" y="3299598"/>
            <a:ext cx="3190857" cy="0"/>
          </a:xfrm>
          <a:prstGeom prst="line">
            <a:avLst/>
          </a:prstGeom>
          <a:ln cap="flat" w="19050">
            <a:solidFill>
              <a:srgbClr val="E9FF00"/>
            </a:solidFill>
            <a:prstDash val="solid"/>
            <a:headEnd type="none" len="sm" w="sm"/>
            <a:tailEnd type="none" len="sm" w="sm"/>
          </a:ln>
        </p:spPr>
      </p:sp>
      <p:sp>
        <p:nvSpPr>
          <p:cNvPr name="Freeform 11" id="11">
            <a:hlinkClick r:id="rId5"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828321"/>
            <a:ext cx="3190857"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Takeaway</a:t>
            </a:r>
          </a:p>
        </p:txBody>
      </p:sp>
      <p:sp>
        <p:nvSpPr>
          <p:cNvPr name="TextBox 3" id="3"/>
          <p:cNvSpPr txBox="true"/>
          <p:nvPr/>
        </p:nvSpPr>
        <p:spPr>
          <a:xfrm rot="0">
            <a:off x="14068443" y="828321"/>
            <a:ext cx="3190857"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Conclusion</a:t>
            </a:r>
          </a:p>
        </p:txBody>
      </p:sp>
      <p:sp>
        <p:nvSpPr>
          <p:cNvPr name="AutoShape 4" id="4"/>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AutoShape 5" id="5"/>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TextBox 6" id="6"/>
          <p:cNvSpPr txBox="true"/>
          <p:nvPr/>
        </p:nvSpPr>
        <p:spPr>
          <a:xfrm rot="0">
            <a:off x="1028700" y="3813623"/>
            <a:ext cx="16086453" cy="4908550"/>
          </a:xfrm>
          <a:prstGeom prst="rect">
            <a:avLst/>
          </a:prstGeom>
        </p:spPr>
        <p:txBody>
          <a:bodyPr anchor="t" rtlCol="false" tIns="0" lIns="0" bIns="0" rIns="0">
            <a:spAutoFit/>
          </a:bodyPr>
          <a:lstStyle/>
          <a:p>
            <a:pPr algn="l">
              <a:lnSpc>
                <a:spcPts val="5599"/>
              </a:lnSpc>
              <a:spcBef>
                <a:spcPct val="0"/>
              </a:spcBef>
            </a:pPr>
            <a:r>
              <a:rPr lang="en-US" sz="3999">
                <a:solidFill>
                  <a:srgbClr val="FFFFFF"/>
                </a:solidFill>
                <a:latin typeface="Helvetica World"/>
                <a:ea typeface="Helvetica World"/>
                <a:cs typeface="Helvetica World"/>
                <a:sym typeface="Helvetica World"/>
              </a:rPr>
              <a:t>We have addressed the major issue, and resolved it with a hyperautomation solution.This system combines this automation with an interactive dashboard to streamline the whole operation.It is also scalable, and can be integrated with SMS/Whatsapp messaging easily to further increase reach. Integrating ML for customer predictive analysis is also possible. It should lead revenue recovery, reduced manual efforts, and future growth.</a:t>
            </a:r>
          </a:p>
        </p:txBody>
      </p:sp>
      <p:sp>
        <p:nvSpPr>
          <p:cNvPr name="AutoShape 7" id="7"/>
          <p:cNvSpPr/>
          <p:nvPr/>
        </p:nvSpPr>
        <p:spPr>
          <a:xfrm>
            <a:off x="1028700" y="3508823"/>
            <a:ext cx="3190857" cy="0"/>
          </a:xfrm>
          <a:prstGeom prst="line">
            <a:avLst/>
          </a:prstGeom>
          <a:ln cap="flat" w="19050">
            <a:solidFill>
              <a:srgbClr val="E9FF00"/>
            </a:solidFill>
            <a:prstDash val="solid"/>
            <a:headEnd type="none" len="sm" w="sm"/>
            <a:tailEnd type="none" len="sm" w="sm"/>
          </a:ln>
        </p:spPr>
      </p:sp>
      <p:sp>
        <p:nvSpPr>
          <p:cNvPr name="TextBox 8" id="8"/>
          <p:cNvSpPr txBox="true"/>
          <p:nvPr/>
        </p:nvSpPr>
        <p:spPr>
          <a:xfrm rot="0">
            <a:off x="1028700" y="1878792"/>
            <a:ext cx="8355831" cy="1620505"/>
          </a:xfrm>
          <a:prstGeom prst="rect">
            <a:avLst/>
          </a:prstGeom>
        </p:spPr>
        <p:txBody>
          <a:bodyPr anchor="t" rtlCol="false" tIns="0" lIns="0" bIns="0" rIns="0">
            <a:spAutoFit/>
          </a:bodyPr>
          <a:lstStyle/>
          <a:p>
            <a:pPr algn="l" marL="0" indent="0" lvl="0">
              <a:lnSpc>
                <a:spcPts val="10999"/>
              </a:lnSpc>
            </a:pPr>
            <a:r>
              <a:rPr lang="en-US" b="true" sz="10999" spc="-329">
                <a:solidFill>
                  <a:srgbClr val="FFFFFF"/>
                </a:solidFill>
                <a:latin typeface="Helvetica World Bold"/>
                <a:ea typeface="Helvetica World Bold"/>
                <a:cs typeface="Helvetica World Bold"/>
                <a:sym typeface="Helvetica World Bold"/>
              </a:rPr>
              <a:t>Conclusion</a:t>
            </a:r>
          </a:p>
        </p:txBody>
      </p:sp>
      <p:sp>
        <p:nvSpPr>
          <p:cNvPr name="Freeform 9" id="9"/>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2"/>
            <a:stretch>
              <a:fillRect l="0" t="0" r="0" b="0"/>
            </a:stretch>
          </a:blipFill>
        </p:spPr>
      </p:sp>
      <p:sp>
        <p:nvSpPr>
          <p:cNvPr name="TextBox 10" id="10"/>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15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26364" y="5815127"/>
            <a:ext cx="656281" cy="65628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7B4FF"/>
            </a:solidFill>
          </p:spPr>
        </p:sp>
        <p:sp>
          <p:nvSpPr>
            <p:cNvPr name="TextBox 4" id="4"/>
            <p:cNvSpPr txBox="true"/>
            <p:nvPr/>
          </p:nvSpPr>
          <p:spPr>
            <a:xfrm>
              <a:off x="76200" y="66675"/>
              <a:ext cx="660400" cy="669925"/>
            </a:xfrm>
            <a:prstGeom prst="rect">
              <a:avLst/>
            </a:prstGeom>
          </p:spPr>
          <p:txBody>
            <a:bodyPr anchor="ctr" rtlCol="false" tIns="50800" lIns="50800" bIns="50800" rIns="50800"/>
            <a:lstStyle/>
            <a:p>
              <a:pPr algn="ctr">
                <a:lnSpc>
                  <a:spcPts val="1439"/>
                </a:lnSpc>
              </a:pPr>
            </a:p>
          </p:txBody>
        </p:sp>
      </p:grpSp>
      <p:grpSp>
        <p:nvGrpSpPr>
          <p:cNvPr name="Group 5" id="5"/>
          <p:cNvGrpSpPr/>
          <p:nvPr/>
        </p:nvGrpSpPr>
        <p:grpSpPr>
          <a:xfrm rot="0">
            <a:off x="10226364" y="4885660"/>
            <a:ext cx="656281" cy="65628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FF00"/>
            </a:solidFill>
          </p:spPr>
        </p:sp>
        <p:sp>
          <p:nvSpPr>
            <p:cNvPr name="TextBox 7" id="7"/>
            <p:cNvSpPr txBox="true"/>
            <p:nvPr/>
          </p:nvSpPr>
          <p:spPr>
            <a:xfrm>
              <a:off x="76200" y="66675"/>
              <a:ext cx="660400" cy="669925"/>
            </a:xfrm>
            <a:prstGeom prst="rect">
              <a:avLst/>
            </a:prstGeom>
          </p:spPr>
          <p:txBody>
            <a:bodyPr anchor="ctr" rtlCol="false" tIns="50800" lIns="50800" bIns="50800" rIns="50800"/>
            <a:lstStyle/>
            <a:p>
              <a:pPr algn="ctr">
                <a:lnSpc>
                  <a:spcPts val="1439"/>
                </a:lnSpc>
              </a:pPr>
            </a:p>
          </p:txBody>
        </p:sp>
      </p:grpSp>
      <p:grpSp>
        <p:nvGrpSpPr>
          <p:cNvPr name="Group 8" id="8"/>
          <p:cNvGrpSpPr/>
          <p:nvPr/>
        </p:nvGrpSpPr>
        <p:grpSpPr>
          <a:xfrm rot="0">
            <a:off x="10226364" y="6747633"/>
            <a:ext cx="656281" cy="65628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DFDFF"/>
            </a:solidFill>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1439"/>
                </a:lnSpc>
              </a:pPr>
            </a:p>
          </p:txBody>
        </p:sp>
      </p:grpSp>
      <p:grpSp>
        <p:nvGrpSpPr>
          <p:cNvPr name="Group 11" id="11"/>
          <p:cNvGrpSpPr/>
          <p:nvPr/>
        </p:nvGrpSpPr>
        <p:grpSpPr>
          <a:xfrm rot="0">
            <a:off x="556583" y="548746"/>
            <a:ext cx="8189082" cy="4866033"/>
            <a:chOff x="0" y="0"/>
            <a:chExt cx="1931503" cy="1147718"/>
          </a:xfrm>
        </p:grpSpPr>
        <p:sp>
          <p:nvSpPr>
            <p:cNvPr name="Freeform 12" id="12"/>
            <p:cNvSpPr/>
            <p:nvPr/>
          </p:nvSpPr>
          <p:spPr>
            <a:xfrm flipH="false" flipV="false" rot="0">
              <a:off x="0" y="0"/>
              <a:ext cx="1931503" cy="1147718"/>
            </a:xfrm>
            <a:custGeom>
              <a:avLst/>
              <a:gdLst/>
              <a:ahLst/>
              <a:cxnLst/>
              <a:rect r="r" b="b" t="t" l="l"/>
              <a:pathLst>
                <a:path h="1147718" w="1931503">
                  <a:moveTo>
                    <a:pt x="0" y="0"/>
                  </a:moveTo>
                  <a:lnTo>
                    <a:pt x="1931503" y="0"/>
                  </a:lnTo>
                  <a:lnTo>
                    <a:pt x="1931503" y="1147718"/>
                  </a:lnTo>
                  <a:lnTo>
                    <a:pt x="0" y="1147718"/>
                  </a:lnTo>
                  <a:close/>
                </a:path>
              </a:pathLst>
            </a:custGeom>
            <a:solidFill>
              <a:srgbClr val="000000">
                <a:alpha val="0"/>
              </a:srgbClr>
            </a:solidFill>
            <a:ln w="19050" cap="sq">
              <a:solidFill>
                <a:srgbClr val="E9FF00"/>
              </a:solidFill>
              <a:prstDash val="solid"/>
              <a:miter/>
            </a:ln>
          </p:spPr>
        </p:sp>
        <p:sp>
          <p:nvSpPr>
            <p:cNvPr name="TextBox 13" id="13"/>
            <p:cNvSpPr txBox="true"/>
            <p:nvPr/>
          </p:nvSpPr>
          <p:spPr>
            <a:xfrm>
              <a:off x="0" y="-38100"/>
              <a:ext cx="1931503" cy="1185818"/>
            </a:xfrm>
            <a:prstGeom prst="rect">
              <a:avLst/>
            </a:prstGeom>
          </p:spPr>
          <p:txBody>
            <a:bodyPr anchor="ctr" rtlCol="false" tIns="50800" lIns="50800" bIns="50800" rIns="50800"/>
            <a:lstStyle/>
            <a:p>
              <a:pPr algn="ctr">
                <a:lnSpc>
                  <a:spcPts val="2695"/>
                </a:lnSpc>
              </a:pPr>
            </a:p>
          </p:txBody>
        </p:sp>
      </p:grpSp>
      <p:grpSp>
        <p:nvGrpSpPr>
          <p:cNvPr name="Group 14" id="14"/>
          <p:cNvGrpSpPr/>
          <p:nvPr/>
        </p:nvGrpSpPr>
        <p:grpSpPr>
          <a:xfrm rot="0">
            <a:off x="556583" y="5143500"/>
            <a:ext cx="8189082" cy="4646169"/>
            <a:chOff x="0" y="0"/>
            <a:chExt cx="1931503" cy="1095860"/>
          </a:xfrm>
        </p:grpSpPr>
        <p:sp>
          <p:nvSpPr>
            <p:cNvPr name="Freeform 15" id="15"/>
            <p:cNvSpPr/>
            <p:nvPr/>
          </p:nvSpPr>
          <p:spPr>
            <a:xfrm flipH="false" flipV="false" rot="0">
              <a:off x="0" y="0"/>
              <a:ext cx="1931503" cy="1095860"/>
            </a:xfrm>
            <a:custGeom>
              <a:avLst/>
              <a:gdLst/>
              <a:ahLst/>
              <a:cxnLst/>
              <a:rect r="r" b="b" t="t" l="l"/>
              <a:pathLst>
                <a:path h="1095860" w="1931503">
                  <a:moveTo>
                    <a:pt x="0" y="0"/>
                  </a:moveTo>
                  <a:lnTo>
                    <a:pt x="1931503" y="0"/>
                  </a:lnTo>
                  <a:lnTo>
                    <a:pt x="1931503" y="1095860"/>
                  </a:lnTo>
                  <a:lnTo>
                    <a:pt x="0" y="1095860"/>
                  </a:lnTo>
                  <a:close/>
                </a:path>
              </a:pathLst>
            </a:custGeom>
            <a:solidFill>
              <a:srgbClr val="E9FF00"/>
            </a:solidFill>
            <a:ln cap="sq">
              <a:noFill/>
              <a:prstDash val="solid"/>
              <a:miter/>
            </a:ln>
          </p:spPr>
        </p:sp>
        <p:sp>
          <p:nvSpPr>
            <p:cNvPr name="TextBox 16" id="16"/>
            <p:cNvSpPr txBox="true"/>
            <p:nvPr/>
          </p:nvSpPr>
          <p:spPr>
            <a:xfrm>
              <a:off x="0" y="-38100"/>
              <a:ext cx="1931503" cy="1133960"/>
            </a:xfrm>
            <a:prstGeom prst="rect">
              <a:avLst/>
            </a:prstGeom>
          </p:spPr>
          <p:txBody>
            <a:bodyPr anchor="ctr" rtlCol="false" tIns="50800" lIns="50800" bIns="50800" rIns="50800"/>
            <a:lstStyle/>
            <a:p>
              <a:pPr algn="ctr">
                <a:lnSpc>
                  <a:spcPts val="2695"/>
                </a:lnSpc>
              </a:pPr>
            </a:p>
          </p:txBody>
        </p:sp>
      </p:grpSp>
      <p:grpSp>
        <p:nvGrpSpPr>
          <p:cNvPr name="Group 17" id="17"/>
          <p:cNvGrpSpPr/>
          <p:nvPr/>
        </p:nvGrpSpPr>
        <p:grpSpPr>
          <a:xfrm rot="0">
            <a:off x="1028700" y="1028700"/>
            <a:ext cx="7145788" cy="8229600"/>
            <a:chOff x="0" y="0"/>
            <a:chExt cx="9527718" cy="10972800"/>
          </a:xfrm>
        </p:grpSpPr>
        <p:pic>
          <p:nvPicPr>
            <p:cNvPr name="Picture 18" id="18"/>
            <p:cNvPicPr>
              <a:picLocks noChangeAspect="true"/>
            </p:cNvPicPr>
            <p:nvPr/>
          </p:nvPicPr>
          <p:blipFill>
            <a:blip r:embed="rId2"/>
            <a:srcRect l="16606" t="0" r="25542" b="0"/>
            <a:stretch>
              <a:fillRect/>
            </a:stretch>
          </p:blipFill>
          <p:spPr>
            <a:xfrm flipH="false" flipV="false">
              <a:off x="0" y="0"/>
              <a:ext cx="9527718" cy="10972800"/>
            </a:xfrm>
            <a:prstGeom prst="rect">
              <a:avLst/>
            </a:prstGeom>
          </p:spPr>
        </p:pic>
      </p:grpSp>
      <p:sp>
        <p:nvSpPr>
          <p:cNvPr name="Freeform 19" id="19"/>
          <p:cNvSpPr/>
          <p:nvPr/>
        </p:nvSpPr>
        <p:spPr>
          <a:xfrm flipH="false" flipV="false" rot="0">
            <a:off x="10391000" y="6886477"/>
            <a:ext cx="327010" cy="378593"/>
          </a:xfrm>
          <a:custGeom>
            <a:avLst/>
            <a:gdLst/>
            <a:ahLst/>
            <a:cxnLst/>
            <a:rect r="r" b="b" t="t" l="l"/>
            <a:pathLst>
              <a:path h="378593" w="327010">
                <a:moveTo>
                  <a:pt x="0" y="0"/>
                </a:moveTo>
                <a:lnTo>
                  <a:pt x="327010" y="0"/>
                </a:lnTo>
                <a:lnTo>
                  <a:pt x="327010" y="378593"/>
                </a:lnTo>
                <a:lnTo>
                  <a:pt x="0" y="3785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0363680" y="5999355"/>
            <a:ext cx="381648" cy="287827"/>
          </a:xfrm>
          <a:custGeom>
            <a:avLst/>
            <a:gdLst/>
            <a:ahLst/>
            <a:cxnLst/>
            <a:rect r="r" b="b" t="t" l="l"/>
            <a:pathLst>
              <a:path h="287827" w="381648">
                <a:moveTo>
                  <a:pt x="0" y="0"/>
                </a:moveTo>
                <a:lnTo>
                  <a:pt x="381649" y="0"/>
                </a:lnTo>
                <a:lnTo>
                  <a:pt x="381649" y="287826"/>
                </a:lnTo>
                <a:lnTo>
                  <a:pt x="0" y="287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10002899" y="8965071"/>
            <a:ext cx="1103212" cy="617799"/>
          </a:xfrm>
          <a:custGeom>
            <a:avLst/>
            <a:gdLst/>
            <a:ahLst/>
            <a:cxnLst/>
            <a:rect r="r" b="b" t="t" l="l"/>
            <a:pathLst>
              <a:path h="617799" w="1103212">
                <a:moveTo>
                  <a:pt x="0" y="0"/>
                </a:moveTo>
                <a:lnTo>
                  <a:pt x="1103212" y="0"/>
                </a:lnTo>
                <a:lnTo>
                  <a:pt x="1103212" y="617798"/>
                </a:lnTo>
                <a:lnTo>
                  <a:pt x="0" y="617798"/>
                </a:lnTo>
                <a:lnTo>
                  <a:pt x="0" y="0"/>
                </a:lnTo>
                <a:close/>
              </a:path>
            </a:pathLst>
          </a:custGeom>
          <a:blipFill>
            <a:blip r:embed="rId7"/>
            <a:stretch>
              <a:fillRect l="0" t="0" r="0" b="0"/>
            </a:stretch>
          </a:blipFill>
        </p:spPr>
      </p:sp>
      <p:sp>
        <p:nvSpPr>
          <p:cNvPr name="Freeform 22" id="22"/>
          <p:cNvSpPr/>
          <p:nvPr/>
        </p:nvSpPr>
        <p:spPr>
          <a:xfrm flipH="false" flipV="false" rot="0">
            <a:off x="10179792" y="488566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10276364" y="7622989"/>
            <a:ext cx="656281" cy="65628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EB8B"/>
            </a:soli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1439"/>
                </a:lnSpc>
              </a:pPr>
            </a:p>
          </p:txBody>
        </p:sp>
      </p:grpSp>
      <p:sp>
        <p:nvSpPr>
          <p:cNvPr name="Freeform 26" id="26"/>
          <p:cNvSpPr/>
          <p:nvPr/>
        </p:nvSpPr>
        <p:spPr>
          <a:xfrm flipH="false" flipV="false" rot="0">
            <a:off x="10312507" y="7660819"/>
            <a:ext cx="580623" cy="580623"/>
          </a:xfrm>
          <a:custGeom>
            <a:avLst/>
            <a:gdLst/>
            <a:ahLst/>
            <a:cxnLst/>
            <a:rect r="r" b="b" t="t" l="l"/>
            <a:pathLst>
              <a:path h="580623" w="580623">
                <a:moveTo>
                  <a:pt x="0" y="0"/>
                </a:moveTo>
                <a:lnTo>
                  <a:pt x="580622" y="0"/>
                </a:lnTo>
                <a:lnTo>
                  <a:pt x="580622" y="580622"/>
                </a:lnTo>
                <a:lnTo>
                  <a:pt x="0" y="5806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7" id="27"/>
          <p:cNvSpPr txBox="true"/>
          <p:nvPr/>
        </p:nvSpPr>
        <p:spPr>
          <a:xfrm rot="0">
            <a:off x="10179792" y="1027771"/>
            <a:ext cx="6036977" cy="3171175"/>
          </a:xfrm>
          <a:prstGeom prst="rect">
            <a:avLst/>
          </a:prstGeom>
        </p:spPr>
        <p:txBody>
          <a:bodyPr anchor="t" rtlCol="false" tIns="0" lIns="0" bIns="0" rIns="0">
            <a:spAutoFit/>
          </a:bodyPr>
          <a:lstStyle/>
          <a:p>
            <a:pPr algn="l" marL="0" indent="0" lvl="0">
              <a:lnSpc>
                <a:spcPts val="10999"/>
              </a:lnSpc>
            </a:pPr>
            <a:r>
              <a:rPr lang="en-US" b="true" sz="10999" spc="-329">
                <a:solidFill>
                  <a:srgbClr val="FFFFFF"/>
                </a:solidFill>
                <a:latin typeface="Helvetica World Bold"/>
                <a:ea typeface="Helvetica World Bold"/>
                <a:cs typeface="Helvetica World Bold"/>
                <a:sym typeface="Helvetica World Bold"/>
              </a:rPr>
              <a:t>Thank You</a:t>
            </a:r>
          </a:p>
        </p:txBody>
      </p:sp>
      <p:sp>
        <p:nvSpPr>
          <p:cNvPr name="TextBox 28" id="28"/>
          <p:cNvSpPr txBox="true"/>
          <p:nvPr/>
        </p:nvSpPr>
        <p:spPr>
          <a:xfrm rot="0">
            <a:off x="11232259" y="5010046"/>
            <a:ext cx="4477837" cy="352425"/>
          </a:xfrm>
          <a:prstGeom prst="rect">
            <a:avLst/>
          </a:prstGeom>
        </p:spPr>
        <p:txBody>
          <a:bodyPr anchor="t" rtlCol="false" tIns="0" lIns="0" bIns="0" rIns="0">
            <a:spAutoFit/>
          </a:bodyPr>
          <a:lstStyle/>
          <a:p>
            <a:pPr algn="l">
              <a:lnSpc>
                <a:spcPts val="2879"/>
              </a:lnSpc>
            </a:pPr>
            <a:r>
              <a:rPr lang="en-US" sz="2399">
                <a:solidFill>
                  <a:srgbClr val="FFFFFF"/>
                </a:solidFill>
                <a:latin typeface="Helvetica World"/>
                <a:ea typeface="Helvetica World"/>
                <a:cs typeface="Helvetica World"/>
                <a:sym typeface="Helvetica World"/>
              </a:rPr>
              <a:t>www.github.com/KushOfAgra</a:t>
            </a:r>
          </a:p>
        </p:txBody>
      </p:sp>
      <p:sp>
        <p:nvSpPr>
          <p:cNvPr name="TextBox 29" id="29"/>
          <p:cNvSpPr txBox="true"/>
          <p:nvPr/>
        </p:nvSpPr>
        <p:spPr>
          <a:xfrm rot="0">
            <a:off x="11232259" y="5995125"/>
            <a:ext cx="4477837" cy="352425"/>
          </a:xfrm>
          <a:prstGeom prst="rect">
            <a:avLst/>
          </a:prstGeom>
        </p:spPr>
        <p:txBody>
          <a:bodyPr anchor="t" rtlCol="false" tIns="0" lIns="0" bIns="0" rIns="0">
            <a:spAutoFit/>
          </a:bodyPr>
          <a:lstStyle/>
          <a:p>
            <a:pPr algn="l">
              <a:lnSpc>
                <a:spcPts val="2879"/>
              </a:lnSpc>
            </a:pPr>
            <a:r>
              <a:rPr lang="en-US" sz="2399">
                <a:solidFill>
                  <a:srgbClr val="FFFFFF"/>
                </a:solidFill>
                <a:latin typeface="Helvetica World"/>
                <a:ea typeface="Helvetica World"/>
                <a:cs typeface="Helvetica World"/>
                <a:sym typeface="Helvetica World"/>
              </a:rPr>
              <a:t>guptakush86@gmail.com</a:t>
            </a:r>
          </a:p>
        </p:txBody>
      </p:sp>
      <p:sp>
        <p:nvSpPr>
          <p:cNvPr name="TextBox 30" id="30"/>
          <p:cNvSpPr txBox="true"/>
          <p:nvPr/>
        </p:nvSpPr>
        <p:spPr>
          <a:xfrm rot="0">
            <a:off x="11232259" y="6927631"/>
            <a:ext cx="4477837" cy="352425"/>
          </a:xfrm>
          <a:prstGeom prst="rect">
            <a:avLst/>
          </a:prstGeom>
        </p:spPr>
        <p:txBody>
          <a:bodyPr anchor="t" rtlCol="false" tIns="0" lIns="0" bIns="0" rIns="0">
            <a:spAutoFit/>
          </a:bodyPr>
          <a:lstStyle/>
          <a:p>
            <a:pPr algn="l">
              <a:lnSpc>
                <a:spcPts val="2879"/>
              </a:lnSpc>
            </a:pPr>
            <a:r>
              <a:rPr lang="en-US" sz="2399">
                <a:solidFill>
                  <a:srgbClr val="FFFFFF"/>
                </a:solidFill>
                <a:latin typeface="Helvetica World"/>
                <a:ea typeface="Helvetica World"/>
                <a:cs typeface="Helvetica World"/>
                <a:sym typeface="Helvetica World"/>
              </a:rPr>
              <a:t>+91 7455037704</a:t>
            </a:r>
          </a:p>
        </p:txBody>
      </p:sp>
      <p:sp>
        <p:nvSpPr>
          <p:cNvPr name="TextBox 31" id="31"/>
          <p:cNvSpPr txBox="true"/>
          <p:nvPr/>
        </p:nvSpPr>
        <p:spPr>
          <a:xfrm rot="0">
            <a:off x="13563371" y="9283445"/>
            <a:ext cx="3695929" cy="352425"/>
          </a:xfrm>
          <a:prstGeom prst="rect">
            <a:avLst/>
          </a:prstGeom>
        </p:spPr>
        <p:txBody>
          <a:bodyPr anchor="t" rtlCol="false" tIns="0" lIns="0" bIns="0" rIns="0">
            <a:spAutoFit/>
          </a:bodyPr>
          <a:lstStyle/>
          <a:p>
            <a:pPr algn="r">
              <a:lnSpc>
                <a:spcPts val="2879"/>
              </a:lnSpc>
            </a:pPr>
            <a:r>
              <a:rPr lang="en-US" sz="2400">
                <a:solidFill>
                  <a:srgbClr val="FFFFFF"/>
                </a:solidFill>
                <a:latin typeface="Helvetica World"/>
                <a:ea typeface="Helvetica World"/>
                <a:cs typeface="Helvetica World"/>
                <a:sym typeface="Helvetica World"/>
              </a:rPr>
              <a:t>Kushagra Gupta</a:t>
            </a:r>
          </a:p>
        </p:txBody>
      </p:sp>
      <p:sp>
        <p:nvSpPr>
          <p:cNvPr name="TextBox 32" id="32"/>
          <p:cNvSpPr txBox="true"/>
          <p:nvPr/>
        </p:nvSpPr>
        <p:spPr>
          <a:xfrm rot="0">
            <a:off x="11232259" y="7861081"/>
            <a:ext cx="5537451" cy="352425"/>
          </a:xfrm>
          <a:prstGeom prst="rect">
            <a:avLst/>
          </a:prstGeom>
        </p:spPr>
        <p:txBody>
          <a:bodyPr anchor="t" rtlCol="false" tIns="0" lIns="0" bIns="0" rIns="0">
            <a:spAutoFit/>
          </a:bodyPr>
          <a:lstStyle/>
          <a:p>
            <a:pPr algn="l">
              <a:lnSpc>
                <a:spcPts val="2879"/>
              </a:lnSpc>
            </a:pPr>
            <a:r>
              <a:rPr lang="en-US" sz="2399">
                <a:solidFill>
                  <a:srgbClr val="FFFFFF"/>
                </a:solidFill>
                <a:latin typeface="Helvetica World"/>
                <a:ea typeface="Helvetica World"/>
                <a:cs typeface="Helvetica World"/>
                <a:sym typeface="Helvetica World"/>
              </a:rPr>
              <a:t>https://www.linkedin.com/in/kushagra86/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155114" y="3013397"/>
            <a:ext cx="1051926" cy="952302"/>
            <a:chOff x="0" y="0"/>
            <a:chExt cx="311375" cy="281885"/>
          </a:xfrm>
        </p:grpSpPr>
        <p:sp>
          <p:nvSpPr>
            <p:cNvPr name="Freeform 3" id="3"/>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E9FF00"/>
            </a:solidFill>
            <a:ln cap="sq">
              <a:noFill/>
              <a:prstDash val="solid"/>
              <a:miter/>
            </a:ln>
          </p:spPr>
        </p:sp>
        <p:sp>
          <p:nvSpPr>
            <p:cNvPr name="TextBox 4" id="4"/>
            <p:cNvSpPr txBox="true"/>
            <p:nvPr/>
          </p:nvSpPr>
          <p:spPr>
            <a:xfrm>
              <a:off x="0" y="-38100"/>
              <a:ext cx="311375" cy="319985"/>
            </a:xfrm>
            <a:prstGeom prst="rect">
              <a:avLst/>
            </a:prstGeom>
          </p:spPr>
          <p:txBody>
            <a:bodyPr anchor="ctr" rtlCol="false" tIns="50800" lIns="50800" bIns="50800" rIns="50800"/>
            <a:lstStyle/>
            <a:p>
              <a:pPr algn="ctr">
                <a:lnSpc>
                  <a:spcPts val="2695"/>
                </a:lnSpc>
              </a:pPr>
            </a:p>
          </p:txBody>
        </p:sp>
      </p:grpSp>
      <p:grpSp>
        <p:nvGrpSpPr>
          <p:cNvPr name="Group 5" id="5"/>
          <p:cNvGrpSpPr/>
          <p:nvPr/>
        </p:nvGrpSpPr>
        <p:grpSpPr>
          <a:xfrm rot="0">
            <a:off x="8880022" y="3013397"/>
            <a:ext cx="1051926" cy="952302"/>
            <a:chOff x="0" y="0"/>
            <a:chExt cx="311375" cy="281885"/>
          </a:xfrm>
        </p:grpSpPr>
        <p:sp>
          <p:nvSpPr>
            <p:cNvPr name="Freeform 6" id="6"/>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D7B4FF"/>
            </a:solidFill>
            <a:ln cap="sq">
              <a:noFill/>
              <a:prstDash val="solid"/>
              <a:miter/>
            </a:ln>
          </p:spPr>
        </p:sp>
        <p:sp>
          <p:nvSpPr>
            <p:cNvPr name="TextBox 7" id="7"/>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grpSp>
        <p:nvGrpSpPr>
          <p:cNvPr name="Group 8" id="8"/>
          <p:cNvGrpSpPr/>
          <p:nvPr/>
        </p:nvGrpSpPr>
        <p:grpSpPr>
          <a:xfrm rot="0">
            <a:off x="2155114" y="4179887"/>
            <a:ext cx="1051926" cy="952302"/>
            <a:chOff x="0" y="0"/>
            <a:chExt cx="311375" cy="281885"/>
          </a:xfrm>
        </p:grpSpPr>
        <p:sp>
          <p:nvSpPr>
            <p:cNvPr name="Freeform 9" id="9"/>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ADFDFF"/>
            </a:solidFill>
            <a:ln cap="sq">
              <a:noFill/>
              <a:prstDash val="solid"/>
              <a:miter/>
            </a:ln>
          </p:spPr>
        </p:sp>
        <p:sp>
          <p:nvSpPr>
            <p:cNvPr name="TextBox 10" id="10"/>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grpSp>
        <p:nvGrpSpPr>
          <p:cNvPr name="Group 11" id="11"/>
          <p:cNvGrpSpPr/>
          <p:nvPr/>
        </p:nvGrpSpPr>
        <p:grpSpPr>
          <a:xfrm rot="0">
            <a:off x="2155114" y="5350117"/>
            <a:ext cx="1051926" cy="952302"/>
            <a:chOff x="0" y="0"/>
            <a:chExt cx="311375" cy="281885"/>
          </a:xfrm>
        </p:grpSpPr>
        <p:sp>
          <p:nvSpPr>
            <p:cNvPr name="Freeform 12" id="12"/>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D7B4FF"/>
            </a:solidFill>
            <a:ln cap="sq">
              <a:noFill/>
              <a:prstDash val="solid"/>
              <a:miter/>
            </a:ln>
          </p:spPr>
        </p:sp>
        <p:sp>
          <p:nvSpPr>
            <p:cNvPr name="TextBox 13" id="13"/>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grpSp>
        <p:nvGrpSpPr>
          <p:cNvPr name="Group 14" id="14"/>
          <p:cNvGrpSpPr/>
          <p:nvPr/>
        </p:nvGrpSpPr>
        <p:grpSpPr>
          <a:xfrm rot="0">
            <a:off x="8880022" y="4179887"/>
            <a:ext cx="1051926" cy="952302"/>
            <a:chOff x="0" y="0"/>
            <a:chExt cx="311375" cy="281885"/>
          </a:xfrm>
        </p:grpSpPr>
        <p:sp>
          <p:nvSpPr>
            <p:cNvPr name="Freeform 15" id="15"/>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E9FF00"/>
            </a:solidFill>
            <a:ln cap="sq">
              <a:noFill/>
              <a:prstDash val="solid"/>
              <a:miter/>
            </a:ln>
          </p:spPr>
        </p:sp>
        <p:sp>
          <p:nvSpPr>
            <p:cNvPr name="TextBox 16" id="16"/>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grpSp>
        <p:nvGrpSpPr>
          <p:cNvPr name="Group 17" id="17"/>
          <p:cNvGrpSpPr/>
          <p:nvPr/>
        </p:nvGrpSpPr>
        <p:grpSpPr>
          <a:xfrm rot="0">
            <a:off x="8880022" y="5350117"/>
            <a:ext cx="1051926" cy="952302"/>
            <a:chOff x="0" y="0"/>
            <a:chExt cx="311375" cy="281885"/>
          </a:xfrm>
        </p:grpSpPr>
        <p:sp>
          <p:nvSpPr>
            <p:cNvPr name="Freeform 18" id="18"/>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ADFDFF"/>
            </a:solidFill>
            <a:ln cap="sq">
              <a:noFill/>
              <a:prstDash val="solid"/>
              <a:miter/>
            </a:ln>
          </p:spPr>
        </p:sp>
        <p:sp>
          <p:nvSpPr>
            <p:cNvPr name="TextBox 19" id="19"/>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sp>
        <p:nvSpPr>
          <p:cNvPr name="TextBox 20" id="20"/>
          <p:cNvSpPr txBox="true"/>
          <p:nvPr/>
        </p:nvSpPr>
        <p:spPr>
          <a:xfrm rot="0">
            <a:off x="3825718" y="3284359"/>
            <a:ext cx="3487392"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Problem Statement</a:t>
            </a:r>
          </a:p>
        </p:txBody>
      </p:sp>
      <p:sp>
        <p:nvSpPr>
          <p:cNvPr name="TextBox 21" id="21"/>
          <p:cNvSpPr txBox="true"/>
          <p:nvPr/>
        </p:nvSpPr>
        <p:spPr>
          <a:xfrm rot="0">
            <a:off x="10547017" y="3284359"/>
            <a:ext cx="3487392"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Objective</a:t>
            </a:r>
          </a:p>
        </p:txBody>
      </p:sp>
      <p:sp>
        <p:nvSpPr>
          <p:cNvPr name="TextBox 22" id="22"/>
          <p:cNvSpPr txBox="true"/>
          <p:nvPr/>
        </p:nvSpPr>
        <p:spPr>
          <a:xfrm rot="0">
            <a:off x="3825718" y="4450849"/>
            <a:ext cx="4184736"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Proposed Solution</a:t>
            </a:r>
          </a:p>
        </p:txBody>
      </p:sp>
      <p:sp>
        <p:nvSpPr>
          <p:cNvPr name="TextBox 23" id="23"/>
          <p:cNvSpPr txBox="true"/>
          <p:nvPr/>
        </p:nvSpPr>
        <p:spPr>
          <a:xfrm rot="0">
            <a:off x="3825718" y="5621079"/>
            <a:ext cx="4044453"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Technical Details</a:t>
            </a:r>
          </a:p>
        </p:txBody>
      </p:sp>
      <p:sp>
        <p:nvSpPr>
          <p:cNvPr name="TextBox 24" id="24"/>
          <p:cNvSpPr txBox="true"/>
          <p:nvPr/>
        </p:nvSpPr>
        <p:spPr>
          <a:xfrm rot="0">
            <a:off x="10547017" y="4450849"/>
            <a:ext cx="4183092"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Solution Workflow</a:t>
            </a:r>
          </a:p>
        </p:txBody>
      </p:sp>
      <p:sp>
        <p:nvSpPr>
          <p:cNvPr name="TextBox 25" id="25"/>
          <p:cNvSpPr txBox="true"/>
          <p:nvPr/>
        </p:nvSpPr>
        <p:spPr>
          <a:xfrm rot="0">
            <a:off x="10547017" y="5621079"/>
            <a:ext cx="4183092"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Flow Diagram</a:t>
            </a:r>
          </a:p>
        </p:txBody>
      </p:sp>
      <p:sp>
        <p:nvSpPr>
          <p:cNvPr name="TextBox 26" id="26"/>
          <p:cNvSpPr txBox="true"/>
          <p:nvPr/>
        </p:nvSpPr>
        <p:spPr>
          <a:xfrm rot="0">
            <a:off x="2304506" y="3281505"/>
            <a:ext cx="753140" cy="444661"/>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03</a:t>
            </a:r>
          </a:p>
        </p:txBody>
      </p:sp>
      <p:sp>
        <p:nvSpPr>
          <p:cNvPr name="TextBox 27" id="27"/>
          <p:cNvSpPr txBox="true"/>
          <p:nvPr/>
        </p:nvSpPr>
        <p:spPr>
          <a:xfrm rot="0">
            <a:off x="9029415" y="3284359"/>
            <a:ext cx="753140"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04</a:t>
            </a:r>
          </a:p>
        </p:txBody>
      </p:sp>
      <p:sp>
        <p:nvSpPr>
          <p:cNvPr name="TextBox 28" id="28"/>
          <p:cNvSpPr txBox="true"/>
          <p:nvPr/>
        </p:nvSpPr>
        <p:spPr>
          <a:xfrm rot="0">
            <a:off x="2304506" y="4450849"/>
            <a:ext cx="753140"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05</a:t>
            </a:r>
          </a:p>
        </p:txBody>
      </p:sp>
      <p:sp>
        <p:nvSpPr>
          <p:cNvPr name="TextBox 29" id="29"/>
          <p:cNvSpPr txBox="true"/>
          <p:nvPr/>
        </p:nvSpPr>
        <p:spPr>
          <a:xfrm rot="0">
            <a:off x="2304506" y="5618225"/>
            <a:ext cx="753140" cy="444661"/>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07</a:t>
            </a:r>
          </a:p>
        </p:txBody>
      </p:sp>
      <p:sp>
        <p:nvSpPr>
          <p:cNvPr name="TextBox 30" id="30"/>
          <p:cNvSpPr txBox="true"/>
          <p:nvPr/>
        </p:nvSpPr>
        <p:spPr>
          <a:xfrm rot="0">
            <a:off x="9029415" y="4450849"/>
            <a:ext cx="753140"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06</a:t>
            </a:r>
          </a:p>
        </p:txBody>
      </p:sp>
      <p:sp>
        <p:nvSpPr>
          <p:cNvPr name="TextBox 31" id="31"/>
          <p:cNvSpPr txBox="true"/>
          <p:nvPr/>
        </p:nvSpPr>
        <p:spPr>
          <a:xfrm rot="0">
            <a:off x="9029415" y="5621079"/>
            <a:ext cx="753140"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08</a:t>
            </a:r>
          </a:p>
        </p:txBody>
      </p:sp>
      <p:sp>
        <p:nvSpPr>
          <p:cNvPr name="TextBox 32" id="32"/>
          <p:cNvSpPr txBox="true"/>
          <p:nvPr/>
        </p:nvSpPr>
        <p:spPr>
          <a:xfrm rot="0">
            <a:off x="1028700" y="990246"/>
            <a:ext cx="13255826" cy="1689033"/>
          </a:xfrm>
          <a:prstGeom prst="rect">
            <a:avLst/>
          </a:prstGeom>
        </p:spPr>
        <p:txBody>
          <a:bodyPr anchor="t" rtlCol="false" tIns="0" lIns="0" bIns="0" rIns="0">
            <a:spAutoFit/>
          </a:bodyPr>
          <a:lstStyle/>
          <a:p>
            <a:pPr algn="l" marL="0" indent="0" lvl="0">
              <a:lnSpc>
                <a:spcPts val="11499"/>
              </a:lnSpc>
            </a:pPr>
            <a:r>
              <a:rPr lang="en-US" b="true" sz="11499" spc="-344">
                <a:solidFill>
                  <a:srgbClr val="FFFFFF"/>
                </a:solidFill>
                <a:latin typeface="Helvetica World Bold"/>
                <a:ea typeface="Helvetica World Bold"/>
                <a:cs typeface="Helvetica World Bold"/>
                <a:sym typeface="Helvetica World Bold"/>
              </a:rPr>
              <a:t>Agenda</a:t>
            </a:r>
          </a:p>
        </p:txBody>
      </p:sp>
      <p:sp>
        <p:nvSpPr>
          <p:cNvPr name="TextBox 33" id="33"/>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2</a:t>
            </a:r>
          </a:p>
        </p:txBody>
      </p:sp>
      <p:sp>
        <p:nvSpPr>
          <p:cNvPr name="AutoShape 34" id="34"/>
          <p:cNvSpPr/>
          <p:nvPr/>
        </p:nvSpPr>
        <p:spPr>
          <a:xfrm>
            <a:off x="3394389" y="6294636"/>
            <a:ext cx="5295647" cy="0"/>
          </a:xfrm>
          <a:prstGeom prst="line">
            <a:avLst/>
          </a:prstGeom>
          <a:ln cap="flat" w="19050">
            <a:solidFill>
              <a:srgbClr val="E9FF00"/>
            </a:solidFill>
            <a:prstDash val="solid"/>
            <a:headEnd type="none" len="sm" w="sm"/>
            <a:tailEnd type="none" len="sm" w="sm"/>
          </a:ln>
        </p:spPr>
      </p:sp>
      <p:sp>
        <p:nvSpPr>
          <p:cNvPr name="AutoShape 35" id="35"/>
          <p:cNvSpPr/>
          <p:nvPr/>
        </p:nvSpPr>
        <p:spPr>
          <a:xfrm>
            <a:off x="3394389" y="5124406"/>
            <a:ext cx="5295647" cy="0"/>
          </a:xfrm>
          <a:prstGeom prst="line">
            <a:avLst/>
          </a:prstGeom>
          <a:ln cap="flat" w="19050">
            <a:solidFill>
              <a:srgbClr val="E9FF00"/>
            </a:solidFill>
            <a:prstDash val="solid"/>
            <a:headEnd type="none" len="sm" w="sm"/>
            <a:tailEnd type="none" len="sm" w="sm"/>
          </a:ln>
        </p:spPr>
      </p:sp>
      <p:sp>
        <p:nvSpPr>
          <p:cNvPr name="AutoShape 36" id="36"/>
          <p:cNvSpPr/>
          <p:nvPr/>
        </p:nvSpPr>
        <p:spPr>
          <a:xfrm>
            <a:off x="3394389" y="3957916"/>
            <a:ext cx="5295647" cy="0"/>
          </a:xfrm>
          <a:prstGeom prst="line">
            <a:avLst/>
          </a:prstGeom>
          <a:ln cap="flat" w="19050">
            <a:solidFill>
              <a:srgbClr val="E9FF00"/>
            </a:solidFill>
            <a:prstDash val="solid"/>
            <a:headEnd type="none" len="sm" w="sm"/>
            <a:tailEnd type="none" len="sm" w="sm"/>
          </a:ln>
        </p:spPr>
      </p:sp>
      <p:sp>
        <p:nvSpPr>
          <p:cNvPr name="AutoShape 37" id="37"/>
          <p:cNvSpPr/>
          <p:nvPr/>
        </p:nvSpPr>
        <p:spPr>
          <a:xfrm>
            <a:off x="10115688" y="3957916"/>
            <a:ext cx="5295647" cy="0"/>
          </a:xfrm>
          <a:prstGeom prst="line">
            <a:avLst/>
          </a:prstGeom>
          <a:ln cap="flat" w="19050">
            <a:solidFill>
              <a:srgbClr val="E9FF00"/>
            </a:solidFill>
            <a:prstDash val="solid"/>
            <a:headEnd type="none" len="sm" w="sm"/>
            <a:tailEnd type="none" len="sm" w="sm"/>
          </a:ln>
        </p:spPr>
      </p:sp>
      <p:sp>
        <p:nvSpPr>
          <p:cNvPr name="AutoShape 38" id="38"/>
          <p:cNvSpPr/>
          <p:nvPr/>
        </p:nvSpPr>
        <p:spPr>
          <a:xfrm>
            <a:off x="10115688" y="5139972"/>
            <a:ext cx="5295647" cy="0"/>
          </a:xfrm>
          <a:prstGeom prst="line">
            <a:avLst/>
          </a:prstGeom>
          <a:ln cap="flat" w="19050">
            <a:solidFill>
              <a:srgbClr val="E9FF00"/>
            </a:solidFill>
            <a:prstDash val="solid"/>
            <a:headEnd type="none" len="sm" w="sm"/>
            <a:tailEnd type="none" len="sm" w="sm"/>
          </a:ln>
        </p:spPr>
      </p:sp>
      <p:sp>
        <p:nvSpPr>
          <p:cNvPr name="AutoShape 39" id="39"/>
          <p:cNvSpPr/>
          <p:nvPr/>
        </p:nvSpPr>
        <p:spPr>
          <a:xfrm>
            <a:off x="10115688" y="6286853"/>
            <a:ext cx="5295647" cy="0"/>
          </a:xfrm>
          <a:prstGeom prst="line">
            <a:avLst/>
          </a:prstGeom>
          <a:ln cap="flat" w="19050">
            <a:solidFill>
              <a:srgbClr val="E9FF00"/>
            </a:solidFill>
            <a:prstDash val="solid"/>
            <a:headEnd type="none" len="sm" w="sm"/>
            <a:tailEnd type="none" len="sm" w="sm"/>
          </a:ln>
        </p:spPr>
      </p:sp>
      <p:sp>
        <p:nvSpPr>
          <p:cNvPr name="Freeform 40" id="40"/>
          <p:cNvSpPr/>
          <p:nvPr/>
        </p:nvSpPr>
        <p:spPr>
          <a:xfrm flipH="false" flipV="false" rot="0">
            <a:off x="16417972" y="1203952"/>
            <a:ext cx="793079" cy="793079"/>
          </a:xfrm>
          <a:custGeom>
            <a:avLst/>
            <a:gdLst/>
            <a:ahLst/>
            <a:cxnLst/>
            <a:rect r="r" b="b" t="t" l="l"/>
            <a:pathLst>
              <a:path h="793079" w="793079">
                <a:moveTo>
                  <a:pt x="0" y="0"/>
                </a:moveTo>
                <a:lnTo>
                  <a:pt x="793079" y="0"/>
                </a:lnTo>
                <a:lnTo>
                  <a:pt x="793079" y="793079"/>
                </a:lnTo>
                <a:lnTo>
                  <a:pt x="0" y="793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4"/>
            <a:stretch>
              <a:fillRect l="0" t="0" r="0" b="0"/>
            </a:stretch>
          </a:blipFill>
        </p:spPr>
      </p:sp>
      <p:grpSp>
        <p:nvGrpSpPr>
          <p:cNvPr name="Group 42" id="42"/>
          <p:cNvGrpSpPr/>
          <p:nvPr/>
        </p:nvGrpSpPr>
        <p:grpSpPr>
          <a:xfrm rot="0">
            <a:off x="2155114" y="6542286"/>
            <a:ext cx="1051926" cy="952302"/>
            <a:chOff x="0" y="0"/>
            <a:chExt cx="311375" cy="281885"/>
          </a:xfrm>
        </p:grpSpPr>
        <p:sp>
          <p:nvSpPr>
            <p:cNvPr name="Freeform 43" id="43"/>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E9FF00"/>
            </a:solidFill>
            <a:ln cap="sq">
              <a:noFill/>
              <a:prstDash val="solid"/>
              <a:miter/>
            </a:ln>
          </p:spPr>
        </p:sp>
        <p:sp>
          <p:nvSpPr>
            <p:cNvPr name="TextBox 44" id="44"/>
            <p:cNvSpPr txBox="true"/>
            <p:nvPr/>
          </p:nvSpPr>
          <p:spPr>
            <a:xfrm>
              <a:off x="0" y="-38100"/>
              <a:ext cx="311375" cy="319985"/>
            </a:xfrm>
            <a:prstGeom prst="rect">
              <a:avLst/>
            </a:prstGeom>
          </p:spPr>
          <p:txBody>
            <a:bodyPr anchor="ctr" rtlCol="false" tIns="50800" lIns="50800" bIns="50800" rIns="50800"/>
            <a:lstStyle/>
            <a:p>
              <a:pPr algn="ctr">
                <a:lnSpc>
                  <a:spcPts val="2695"/>
                </a:lnSpc>
              </a:pPr>
            </a:p>
          </p:txBody>
        </p:sp>
      </p:grpSp>
      <p:grpSp>
        <p:nvGrpSpPr>
          <p:cNvPr name="Group 45" id="45"/>
          <p:cNvGrpSpPr/>
          <p:nvPr/>
        </p:nvGrpSpPr>
        <p:grpSpPr>
          <a:xfrm rot="0">
            <a:off x="8880022" y="6542286"/>
            <a:ext cx="1051926" cy="952302"/>
            <a:chOff x="0" y="0"/>
            <a:chExt cx="311375" cy="281885"/>
          </a:xfrm>
        </p:grpSpPr>
        <p:sp>
          <p:nvSpPr>
            <p:cNvPr name="Freeform 46" id="46"/>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D7B4FF"/>
            </a:solidFill>
            <a:ln cap="sq">
              <a:noFill/>
              <a:prstDash val="solid"/>
              <a:miter/>
            </a:ln>
          </p:spPr>
        </p:sp>
        <p:sp>
          <p:nvSpPr>
            <p:cNvPr name="TextBox 47" id="47"/>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grpSp>
        <p:nvGrpSpPr>
          <p:cNvPr name="Group 48" id="48"/>
          <p:cNvGrpSpPr/>
          <p:nvPr/>
        </p:nvGrpSpPr>
        <p:grpSpPr>
          <a:xfrm rot="0">
            <a:off x="2155114" y="7708776"/>
            <a:ext cx="1051926" cy="952302"/>
            <a:chOff x="0" y="0"/>
            <a:chExt cx="311375" cy="281885"/>
          </a:xfrm>
        </p:grpSpPr>
        <p:sp>
          <p:nvSpPr>
            <p:cNvPr name="Freeform 49" id="49"/>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ADFDFF"/>
            </a:solidFill>
            <a:ln cap="sq">
              <a:noFill/>
              <a:prstDash val="solid"/>
              <a:miter/>
            </a:ln>
          </p:spPr>
        </p:sp>
        <p:sp>
          <p:nvSpPr>
            <p:cNvPr name="TextBox 50" id="50"/>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grpSp>
        <p:nvGrpSpPr>
          <p:cNvPr name="Group 51" id="51"/>
          <p:cNvGrpSpPr/>
          <p:nvPr/>
        </p:nvGrpSpPr>
        <p:grpSpPr>
          <a:xfrm rot="0">
            <a:off x="8880022" y="7708776"/>
            <a:ext cx="1051926" cy="952302"/>
            <a:chOff x="0" y="0"/>
            <a:chExt cx="311375" cy="281885"/>
          </a:xfrm>
        </p:grpSpPr>
        <p:sp>
          <p:nvSpPr>
            <p:cNvPr name="Freeform 52" id="52"/>
            <p:cNvSpPr/>
            <p:nvPr/>
          </p:nvSpPr>
          <p:spPr>
            <a:xfrm flipH="false" flipV="false" rot="0">
              <a:off x="0" y="0"/>
              <a:ext cx="311375" cy="281885"/>
            </a:xfrm>
            <a:custGeom>
              <a:avLst/>
              <a:gdLst/>
              <a:ahLst/>
              <a:cxnLst/>
              <a:rect r="r" b="b" t="t" l="l"/>
              <a:pathLst>
                <a:path h="281885" w="311375">
                  <a:moveTo>
                    <a:pt x="0" y="0"/>
                  </a:moveTo>
                  <a:lnTo>
                    <a:pt x="311375" y="0"/>
                  </a:lnTo>
                  <a:lnTo>
                    <a:pt x="311375" y="281885"/>
                  </a:lnTo>
                  <a:lnTo>
                    <a:pt x="0" y="281885"/>
                  </a:lnTo>
                  <a:close/>
                </a:path>
              </a:pathLst>
            </a:custGeom>
            <a:solidFill>
              <a:srgbClr val="E9FF00"/>
            </a:solidFill>
            <a:ln cap="sq">
              <a:noFill/>
              <a:prstDash val="solid"/>
              <a:miter/>
            </a:ln>
          </p:spPr>
        </p:sp>
        <p:sp>
          <p:nvSpPr>
            <p:cNvPr name="TextBox 53" id="53"/>
            <p:cNvSpPr txBox="true"/>
            <p:nvPr/>
          </p:nvSpPr>
          <p:spPr>
            <a:xfrm>
              <a:off x="0" y="-38100"/>
              <a:ext cx="311375" cy="319985"/>
            </a:xfrm>
            <a:prstGeom prst="rect">
              <a:avLst/>
            </a:prstGeom>
          </p:spPr>
          <p:txBody>
            <a:bodyPr anchor="ctr" rtlCol="false" tIns="50800" lIns="50800" bIns="50800" rIns="50800"/>
            <a:lstStyle/>
            <a:p>
              <a:pPr algn="ctr" marL="0" indent="0" lvl="0">
                <a:lnSpc>
                  <a:spcPts val="2695"/>
                </a:lnSpc>
                <a:spcBef>
                  <a:spcPct val="0"/>
                </a:spcBef>
              </a:pPr>
            </a:p>
          </p:txBody>
        </p:sp>
      </p:grpSp>
      <p:sp>
        <p:nvSpPr>
          <p:cNvPr name="TextBox 54" id="54"/>
          <p:cNvSpPr txBox="true"/>
          <p:nvPr/>
        </p:nvSpPr>
        <p:spPr>
          <a:xfrm rot="0">
            <a:off x="3825718" y="6813247"/>
            <a:ext cx="5054304"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Code(Solution)</a:t>
            </a:r>
          </a:p>
        </p:txBody>
      </p:sp>
      <p:sp>
        <p:nvSpPr>
          <p:cNvPr name="TextBox 55" id="55"/>
          <p:cNvSpPr txBox="true"/>
          <p:nvPr/>
        </p:nvSpPr>
        <p:spPr>
          <a:xfrm rot="0">
            <a:off x="10547017" y="6813247"/>
            <a:ext cx="3487392"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Code(Dashboard)</a:t>
            </a:r>
          </a:p>
        </p:txBody>
      </p:sp>
      <p:sp>
        <p:nvSpPr>
          <p:cNvPr name="TextBox 56" id="56"/>
          <p:cNvSpPr txBox="true"/>
          <p:nvPr/>
        </p:nvSpPr>
        <p:spPr>
          <a:xfrm rot="0">
            <a:off x="3825718" y="7979738"/>
            <a:ext cx="4184736"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Impact Of The Solution</a:t>
            </a:r>
          </a:p>
        </p:txBody>
      </p:sp>
      <p:sp>
        <p:nvSpPr>
          <p:cNvPr name="TextBox 57" id="57"/>
          <p:cNvSpPr txBox="true"/>
          <p:nvPr/>
        </p:nvSpPr>
        <p:spPr>
          <a:xfrm rot="0">
            <a:off x="10547017" y="7979738"/>
            <a:ext cx="4183092" cy="438953"/>
          </a:xfrm>
          <a:prstGeom prst="rect">
            <a:avLst/>
          </a:prstGeom>
        </p:spPr>
        <p:txBody>
          <a:bodyPr anchor="t" rtlCol="false" tIns="0" lIns="0" bIns="0" rIns="0">
            <a:spAutoFit/>
          </a:bodyPr>
          <a:lstStyle/>
          <a:p>
            <a:pPr algn="l">
              <a:lnSpc>
                <a:spcPts val="3155"/>
              </a:lnSpc>
            </a:pPr>
            <a:r>
              <a:rPr lang="en-US" sz="2868" spc="-143" b="true">
                <a:solidFill>
                  <a:srgbClr val="FFFFFF"/>
                </a:solidFill>
                <a:latin typeface="Helvetica World Bold"/>
                <a:ea typeface="Helvetica World Bold"/>
                <a:cs typeface="Helvetica World Bold"/>
                <a:sym typeface="Helvetica World Bold"/>
              </a:rPr>
              <a:t>Conclusion</a:t>
            </a:r>
          </a:p>
        </p:txBody>
      </p:sp>
      <p:sp>
        <p:nvSpPr>
          <p:cNvPr name="TextBox 58" id="58"/>
          <p:cNvSpPr txBox="true"/>
          <p:nvPr/>
        </p:nvSpPr>
        <p:spPr>
          <a:xfrm rot="0">
            <a:off x="2229810" y="6813247"/>
            <a:ext cx="902533"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09-11</a:t>
            </a:r>
          </a:p>
        </p:txBody>
      </p:sp>
      <p:sp>
        <p:nvSpPr>
          <p:cNvPr name="TextBox 59" id="59"/>
          <p:cNvSpPr txBox="true"/>
          <p:nvPr/>
        </p:nvSpPr>
        <p:spPr>
          <a:xfrm rot="0">
            <a:off x="8954718" y="6813247"/>
            <a:ext cx="902533"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12-13</a:t>
            </a:r>
          </a:p>
        </p:txBody>
      </p:sp>
      <p:sp>
        <p:nvSpPr>
          <p:cNvPr name="TextBox 60" id="60"/>
          <p:cNvSpPr txBox="true"/>
          <p:nvPr/>
        </p:nvSpPr>
        <p:spPr>
          <a:xfrm rot="0">
            <a:off x="2304506" y="7979738"/>
            <a:ext cx="753140"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14</a:t>
            </a:r>
          </a:p>
        </p:txBody>
      </p:sp>
      <p:sp>
        <p:nvSpPr>
          <p:cNvPr name="TextBox 61" id="61"/>
          <p:cNvSpPr txBox="true"/>
          <p:nvPr/>
        </p:nvSpPr>
        <p:spPr>
          <a:xfrm rot="0">
            <a:off x="9029415" y="7979738"/>
            <a:ext cx="753140" cy="438953"/>
          </a:xfrm>
          <a:prstGeom prst="rect">
            <a:avLst/>
          </a:prstGeom>
        </p:spPr>
        <p:txBody>
          <a:bodyPr anchor="t" rtlCol="false" tIns="0" lIns="0" bIns="0" rIns="0">
            <a:spAutoFit/>
          </a:bodyPr>
          <a:lstStyle/>
          <a:p>
            <a:pPr algn="ctr">
              <a:lnSpc>
                <a:spcPts val="3155"/>
              </a:lnSpc>
            </a:pPr>
            <a:r>
              <a:rPr lang="en-US" b="true" sz="2868" spc="-143">
                <a:solidFill>
                  <a:srgbClr val="000000"/>
                </a:solidFill>
                <a:latin typeface="Helvetica World Bold"/>
                <a:ea typeface="Helvetica World Bold"/>
                <a:cs typeface="Helvetica World Bold"/>
                <a:sym typeface="Helvetica World Bold"/>
              </a:rPr>
              <a:t>15</a:t>
            </a:r>
          </a:p>
        </p:txBody>
      </p:sp>
      <p:sp>
        <p:nvSpPr>
          <p:cNvPr name="AutoShape 62" id="62"/>
          <p:cNvSpPr/>
          <p:nvPr/>
        </p:nvSpPr>
        <p:spPr>
          <a:xfrm>
            <a:off x="3394389" y="8653295"/>
            <a:ext cx="5295647" cy="0"/>
          </a:xfrm>
          <a:prstGeom prst="line">
            <a:avLst/>
          </a:prstGeom>
          <a:ln cap="flat" w="19050">
            <a:solidFill>
              <a:srgbClr val="E9FF00"/>
            </a:solidFill>
            <a:prstDash val="solid"/>
            <a:headEnd type="none" len="sm" w="sm"/>
            <a:tailEnd type="none" len="sm" w="sm"/>
          </a:ln>
        </p:spPr>
      </p:sp>
      <p:sp>
        <p:nvSpPr>
          <p:cNvPr name="AutoShape 63" id="63"/>
          <p:cNvSpPr/>
          <p:nvPr/>
        </p:nvSpPr>
        <p:spPr>
          <a:xfrm>
            <a:off x="3394389" y="7486804"/>
            <a:ext cx="5295647" cy="0"/>
          </a:xfrm>
          <a:prstGeom prst="line">
            <a:avLst/>
          </a:prstGeom>
          <a:ln cap="flat" w="19050">
            <a:solidFill>
              <a:srgbClr val="E9FF00"/>
            </a:solidFill>
            <a:prstDash val="solid"/>
            <a:headEnd type="none" len="sm" w="sm"/>
            <a:tailEnd type="none" len="sm" w="sm"/>
          </a:ln>
        </p:spPr>
      </p:sp>
      <p:sp>
        <p:nvSpPr>
          <p:cNvPr name="AutoShape 64" id="64"/>
          <p:cNvSpPr/>
          <p:nvPr/>
        </p:nvSpPr>
        <p:spPr>
          <a:xfrm>
            <a:off x="10115688" y="7486804"/>
            <a:ext cx="5295647" cy="0"/>
          </a:xfrm>
          <a:prstGeom prst="line">
            <a:avLst/>
          </a:prstGeom>
          <a:ln cap="flat" w="19050">
            <a:solidFill>
              <a:srgbClr val="E9FF00"/>
            </a:solidFill>
            <a:prstDash val="solid"/>
            <a:headEnd type="none" len="sm" w="sm"/>
            <a:tailEnd type="none" len="sm" w="sm"/>
          </a:ln>
        </p:spPr>
      </p:sp>
      <p:sp>
        <p:nvSpPr>
          <p:cNvPr name="AutoShape 65" id="65"/>
          <p:cNvSpPr/>
          <p:nvPr/>
        </p:nvSpPr>
        <p:spPr>
          <a:xfrm>
            <a:off x="10115688" y="8668861"/>
            <a:ext cx="5295647" cy="0"/>
          </a:xfrm>
          <a:prstGeom prst="line">
            <a:avLst/>
          </a:prstGeom>
          <a:ln cap="flat" w="19050">
            <a:solidFill>
              <a:srgbClr val="E9FF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4848572" y="2955251"/>
            <a:ext cx="3190857" cy="0"/>
          </a:xfrm>
          <a:prstGeom prst="line">
            <a:avLst/>
          </a:prstGeom>
          <a:ln cap="flat" w="19050">
            <a:solidFill>
              <a:srgbClr val="E9FF00"/>
            </a:solidFill>
            <a:prstDash val="solid"/>
            <a:headEnd type="none" len="sm" w="sm"/>
            <a:tailEnd type="none" len="sm" w="sm"/>
          </a:ln>
        </p:spPr>
      </p:sp>
      <p:sp>
        <p:nvSpPr>
          <p:cNvPr name="AutoShape 3" id="3"/>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Freeform 4" id="4"/>
          <p:cNvSpPr/>
          <p:nvPr/>
        </p:nvSpPr>
        <p:spPr>
          <a:xfrm flipH="false" flipV="false" rot="0">
            <a:off x="1028700" y="2945726"/>
            <a:ext cx="793079" cy="793079"/>
          </a:xfrm>
          <a:custGeom>
            <a:avLst/>
            <a:gdLst/>
            <a:ahLst/>
            <a:cxnLst/>
            <a:rect r="r" b="b" t="t" l="l"/>
            <a:pathLst>
              <a:path h="793079" w="793079">
                <a:moveTo>
                  <a:pt x="0" y="0"/>
                </a:moveTo>
                <a:lnTo>
                  <a:pt x="793079" y="0"/>
                </a:lnTo>
                <a:lnTo>
                  <a:pt x="793079" y="793079"/>
                </a:lnTo>
                <a:lnTo>
                  <a:pt x="0" y="793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848572" y="3215535"/>
            <a:ext cx="12062822" cy="3706832"/>
          </a:xfrm>
          <a:prstGeom prst="rect">
            <a:avLst/>
          </a:prstGeom>
        </p:spPr>
        <p:txBody>
          <a:bodyPr anchor="t" rtlCol="false" tIns="0" lIns="0" bIns="0" rIns="0">
            <a:spAutoFit/>
          </a:bodyPr>
          <a:lstStyle/>
          <a:p>
            <a:pPr algn="l">
              <a:lnSpc>
                <a:spcPts val="3725"/>
              </a:lnSpc>
            </a:pPr>
            <a:r>
              <a:rPr lang="en-US" sz="2660">
                <a:solidFill>
                  <a:srgbClr val="FFFFFF"/>
                </a:solidFill>
                <a:latin typeface="Helvetica World"/>
                <a:ea typeface="Helvetica World"/>
                <a:cs typeface="Helvetica World"/>
                <a:sym typeface="Helvetica World"/>
              </a:rPr>
              <a:t>According to the problem statement, The semiconductor company faces significant losses due to payment delays, caused by the customer not being informed about the due dates.</a:t>
            </a:r>
          </a:p>
          <a:p>
            <a:pPr algn="l">
              <a:lnSpc>
                <a:spcPts val="3725"/>
              </a:lnSpc>
            </a:pPr>
            <a:r>
              <a:rPr lang="en-US" sz="2660">
                <a:solidFill>
                  <a:srgbClr val="FFFFFF"/>
                </a:solidFill>
                <a:latin typeface="Helvetica World"/>
                <a:ea typeface="Helvetica World"/>
                <a:cs typeface="Helvetica World"/>
                <a:sym typeface="Helvetica World"/>
              </a:rPr>
              <a:t>The given information suggests a loss of $400 Million annually, with 85-90% being due to customers being uninformed of the payment dates.</a:t>
            </a:r>
          </a:p>
          <a:p>
            <a:pPr algn="l">
              <a:lnSpc>
                <a:spcPts val="3725"/>
              </a:lnSpc>
              <a:spcBef>
                <a:spcPct val="0"/>
              </a:spcBef>
            </a:pPr>
            <a:r>
              <a:rPr lang="en-US" sz="2660">
                <a:solidFill>
                  <a:srgbClr val="FFFFFF"/>
                </a:solidFill>
                <a:latin typeface="Helvetica World"/>
                <a:ea typeface="Helvetica World"/>
                <a:cs typeface="Helvetica World"/>
                <a:sym typeface="Helvetica World"/>
              </a:rPr>
              <a:t>The Current State of the Legacy ERP lacks the capability to send reminders, and sales teams follow up manually with the customers, but replacing the ERP has to be avoided due to large costs and the time intensive nature of the task</a:t>
            </a:r>
          </a:p>
        </p:txBody>
      </p:sp>
      <p:sp>
        <p:nvSpPr>
          <p:cNvPr name="AutoShape 6" id="6"/>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TextBox 7" id="7"/>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3</a:t>
            </a:r>
          </a:p>
        </p:txBody>
      </p:sp>
      <p:sp>
        <p:nvSpPr>
          <p:cNvPr name="Freeform 8" id="8"/>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4"/>
            <a:stretch>
              <a:fillRect l="0" t="0" r="0" b="0"/>
            </a:stretch>
          </a:blipFill>
        </p:spPr>
      </p:sp>
      <p:pic>
        <p:nvPicPr>
          <p:cNvPr name="Picture 9" id="9"/>
          <p:cNvPicPr>
            <a:picLocks noChangeAspect="true"/>
          </p:cNvPicPr>
          <p:nvPr/>
        </p:nvPicPr>
        <p:blipFill>
          <a:blip r:embed="rId5"/>
          <a:stretch>
            <a:fillRect/>
          </a:stretch>
        </p:blipFill>
        <p:spPr>
          <a:xfrm rot="0">
            <a:off x="201011" y="3279895"/>
            <a:ext cx="4969102" cy="5506918"/>
          </a:xfrm>
          <a:prstGeom prst="rect">
            <a:avLst/>
          </a:prstGeom>
        </p:spPr>
      </p:pic>
      <p:sp>
        <p:nvSpPr>
          <p:cNvPr name="Freeform 10" id="10"/>
          <p:cNvSpPr/>
          <p:nvPr/>
        </p:nvSpPr>
        <p:spPr>
          <a:xfrm flipH="false" flipV="false" rot="0">
            <a:off x="7427231" y="7950347"/>
            <a:ext cx="2245414" cy="1307953"/>
          </a:xfrm>
          <a:custGeom>
            <a:avLst/>
            <a:gdLst/>
            <a:ahLst/>
            <a:cxnLst/>
            <a:rect r="r" b="b" t="t" l="l"/>
            <a:pathLst>
              <a:path h="1307953" w="2245414">
                <a:moveTo>
                  <a:pt x="0" y="0"/>
                </a:moveTo>
                <a:lnTo>
                  <a:pt x="2245414" y="0"/>
                </a:lnTo>
                <a:lnTo>
                  <a:pt x="2245414" y="1307953"/>
                </a:lnTo>
                <a:lnTo>
                  <a:pt x="0" y="1307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028700" y="1765261"/>
            <a:ext cx="11958201" cy="818515"/>
          </a:xfrm>
          <a:prstGeom prst="rect">
            <a:avLst/>
          </a:prstGeom>
        </p:spPr>
        <p:txBody>
          <a:bodyPr anchor="t" rtlCol="false" tIns="0" lIns="0" bIns="0" rIns="0">
            <a:spAutoFit/>
          </a:bodyPr>
          <a:lstStyle/>
          <a:p>
            <a:pPr algn="l" marL="0" indent="0" lvl="0">
              <a:lnSpc>
                <a:spcPts val="5600"/>
              </a:lnSpc>
            </a:pPr>
            <a:r>
              <a:rPr lang="en-US" b="true" sz="5600" spc="-168">
                <a:solidFill>
                  <a:srgbClr val="FFFFFF"/>
                </a:solidFill>
                <a:latin typeface="Helvetica World Bold"/>
                <a:ea typeface="Helvetica World Bold"/>
                <a:cs typeface="Helvetica World Bold"/>
                <a:sym typeface="Helvetica World Bold"/>
              </a:rPr>
              <a:t>Understanding The Problem</a:t>
            </a:r>
          </a:p>
        </p:txBody>
      </p:sp>
      <p:sp>
        <p:nvSpPr>
          <p:cNvPr name="TextBox 12" id="12"/>
          <p:cNvSpPr txBox="true"/>
          <p:nvPr/>
        </p:nvSpPr>
        <p:spPr>
          <a:xfrm rot="0">
            <a:off x="1028700" y="828321"/>
            <a:ext cx="4967787"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Problem Statement</a:t>
            </a:r>
          </a:p>
        </p:txBody>
      </p:sp>
      <p:sp>
        <p:nvSpPr>
          <p:cNvPr name="TextBox 13" id="13"/>
          <p:cNvSpPr txBox="true"/>
          <p:nvPr/>
        </p:nvSpPr>
        <p:spPr>
          <a:xfrm rot="0">
            <a:off x="13563371" y="828321"/>
            <a:ext cx="3695929"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Statement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2955251"/>
            <a:ext cx="5990317" cy="0"/>
          </a:xfrm>
          <a:prstGeom prst="line">
            <a:avLst/>
          </a:prstGeom>
          <a:ln cap="flat" w="19050">
            <a:solidFill>
              <a:srgbClr val="E9FF00"/>
            </a:solidFill>
            <a:prstDash val="solid"/>
            <a:headEnd type="none" len="sm" w="sm"/>
            <a:tailEnd type="none" len="sm" w="sm"/>
          </a:ln>
        </p:spPr>
      </p:sp>
      <p:sp>
        <p:nvSpPr>
          <p:cNvPr name="AutoShape 3" id="3"/>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TextBox 4" id="4"/>
          <p:cNvSpPr txBox="true"/>
          <p:nvPr/>
        </p:nvSpPr>
        <p:spPr>
          <a:xfrm rot="0">
            <a:off x="1028700" y="3260051"/>
            <a:ext cx="11958201" cy="49307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Create an Automated, Scalable, and Cost Efficient system to ensure timely payments.</a:t>
            </a:r>
          </a:p>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Eliminate the need for manual follow-ups by employees, using technology to automate this process.</a:t>
            </a:r>
          </a:p>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Deliver a contained solution that would provide improvements in revenue recovery.</a:t>
            </a:r>
          </a:p>
          <a:p>
            <a:pPr algn="l" marL="755651" indent="-377825" lvl="1">
              <a:lnSpc>
                <a:spcPts val="4900"/>
              </a:lnSpc>
              <a:buFont typeface="Arial"/>
              <a:buChar char="•"/>
            </a:pPr>
            <a:r>
              <a:rPr lang="en-US" sz="3500">
                <a:solidFill>
                  <a:srgbClr val="FFFFFF"/>
                </a:solidFill>
                <a:latin typeface="Helvetica World"/>
                <a:ea typeface="Helvetica World"/>
                <a:cs typeface="Helvetica World"/>
                <a:sym typeface="Helvetica World"/>
              </a:rPr>
              <a:t>Additionally, I also aim to make it intuitive enough for use by the employees without being too much of a hassle.</a:t>
            </a:r>
          </a:p>
        </p:txBody>
      </p:sp>
      <p:sp>
        <p:nvSpPr>
          <p:cNvPr name="TextBox 5" id="5"/>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4</a:t>
            </a:r>
          </a:p>
        </p:txBody>
      </p:sp>
      <p:sp>
        <p:nvSpPr>
          <p:cNvPr name="Freeform 6" id="6"/>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2"/>
            <a:stretch>
              <a:fillRect l="0" t="0" r="0" b="0"/>
            </a:stretch>
          </a:blipFill>
        </p:spPr>
      </p:sp>
      <p:sp>
        <p:nvSpPr>
          <p:cNvPr name="Freeform 7" id="7"/>
          <p:cNvSpPr/>
          <p:nvPr/>
        </p:nvSpPr>
        <p:spPr>
          <a:xfrm flipH="false" flipV="false" rot="0">
            <a:off x="14322361" y="3086100"/>
            <a:ext cx="2936939" cy="4114800"/>
          </a:xfrm>
          <a:custGeom>
            <a:avLst/>
            <a:gdLst/>
            <a:ahLst/>
            <a:cxnLst/>
            <a:rect r="r" b="b" t="t" l="l"/>
            <a:pathLst>
              <a:path h="4114800" w="2936939">
                <a:moveTo>
                  <a:pt x="0" y="0"/>
                </a:moveTo>
                <a:lnTo>
                  <a:pt x="2936939" y="0"/>
                </a:lnTo>
                <a:lnTo>
                  <a:pt x="293693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828321"/>
            <a:ext cx="4967787"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Objective</a:t>
            </a:r>
          </a:p>
        </p:txBody>
      </p:sp>
      <p:sp>
        <p:nvSpPr>
          <p:cNvPr name="TextBox 9" id="9"/>
          <p:cNvSpPr txBox="true"/>
          <p:nvPr/>
        </p:nvSpPr>
        <p:spPr>
          <a:xfrm rot="0">
            <a:off x="1028700" y="1765261"/>
            <a:ext cx="11958201" cy="818515"/>
          </a:xfrm>
          <a:prstGeom prst="rect">
            <a:avLst/>
          </a:prstGeom>
        </p:spPr>
        <p:txBody>
          <a:bodyPr anchor="t" rtlCol="false" tIns="0" lIns="0" bIns="0" rIns="0">
            <a:spAutoFit/>
          </a:bodyPr>
          <a:lstStyle/>
          <a:p>
            <a:pPr algn="l" marL="0" indent="0" lvl="0">
              <a:lnSpc>
                <a:spcPts val="5600"/>
              </a:lnSpc>
            </a:pPr>
            <a:r>
              <a:rPr lang="en-US" b="true" sz="5600" spc="-168">
                <a:solidFill>
                  <a:srgbClr val="FFFFFF"/>
                </a:solidFill>
                <a:latin typeface="Helvetica World Bold"/>
                <a:ea typeface="Helvetica World Bold"/>
                <a:cs typeface="Helvetica World Bold"/>
                <a:sym typeface="Helvetica World Bold"/>
              </a:rPr>
              <a:t>What I Aim to Achieve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828321"/>
            <a:ext cx="4967787"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Proposed Solution</a:t>
            </a:r>
          </a:p>
        </p:txBody>
      </p:sp>
      <p:sp>
        <p:nvSpPr>
          <p:cNvPr name="TextBox 3" id="3"/>
          <p:cNvSpPr txBox="true"/>
          <p:nvPr/>
        </p:nvSpPr>
        <p:spPr>
          <a:xfrm rot="0">
            <a:off x="1028700" y="1934348"/>
            <a:ext cx="13503018" cy="1041400"/>
          </a:xfrm>
          <a:prstGeom prst="rect">
            <a:avLst/>
          </a:prstGeom>
        </p:spPr>
        <p:txBody>
          <a:bodyPr anchor="t" rtlCol="false" tIns="0" lIns="0" bIns="0" rIns="0">
            <a:spAutoFit/>
          </a:bodyPr>
          <a:lstStyle/>
          <a:p>
            <a:pPr algn="l" marL="0" indent="0" lvl="0">
              <a:lnSpc>
                <a:spcPts val="7100"/>
              </a:lnSpc>
            </a:pPr>
            <a:r>
              <a:rPr lang="en-US" b="true" sz="7100" spc="-213">
                <a:solidFill>
                  <a:srgbClr val="FFFFFF"/>
                </a:solidFill>
                <a:latin typeface="Helvetica World Bold"/>
                <a:ea typeface="Helvetica World Bold"/>
                <a:cs typeface="Helvetica World Bold"/>
                <a:sym typeface="Helvetica World Bold"/>
              </a:rPr>
              <a:t>Automated Payment Reminders</a:t>
            </a:r>
          </a:p>
        </p:txBody>
      </p:sp>
      <p:sp>
        <p:nvSpPr>
          <p:cNvPr name="TextBox 4" id="4"/>
          <p:cNvSpPr txBox="true"/>
          <p:nvPr/>
        </p:nvSpPr>
        <p:spPr>
          <a:xfrm rot="0">
            <a:off x="1028700" y="3363982"/>
            <a:ext cx="16666464" cy="4801267"/>
          </a:xfrm>
          <a:prstGeom prst="rect">
            <a:avLst/>
          </a:prstGeom>
        </p:spPr>
        <p:txBody>
          <a:bodyPr anchor="t" rtlCol="false" tIns="0" lIns="0" bIns="0" rIns="0">
            <a:spAutoFit/>
          </a:bodyPr>
          <a:lstStyle/>
          <a:p>
            <a:pPr algn="l">
              <a:lnSpc>
                <a:spcPts val="6403"/>
              </a:lnSpc>
            </a:pPr>
            <a:r>
              <a:rPr lang="en-US" sz="4573">
                <a:solidFill>
                  <a:srgbClr val="FFFFFF"/>
                </a:solidFill>
                <a:latin typeface="Helvetica World"/>
                <a:ea typeface="Helvetica World"/>
                <a:cs typeface="Helvetica World"/>
                <a:sym typeface="Helvetica World"/>
              </a:rPr>
              <a:t>A Python-based automation system, using: </a:t>
            </a:r>
          </a:p>
          <a:p>
            <a:pPr algn="l" marL="987470" indent="-493735" lvl="1">
              <a:lnSpc>
                <a:spcPts val="6403"/>
              </a:lnSpc>
              <a:buFont typeface="Arial"/>
              <a:buChar char="•"/>
            </a:pPr>
            <a:r>
              <a:rPr lang="en-US" sz="4573">
                <a:solidFill>
                  <a:srgbClr val="FFFFFF"/>
                </a:solidFill>
                <a:latin typeface="Helvetica World"/>
                <a:ea typeface="Helvetica World"/>
                <a:cs typeface="Helvetica World"/>
                <a:sym typeface="Helvetica World"/>
              </a:rPr>
              <a:t>Flask API for scheduling and notifications</a:t>
            </a:r>
          </a:p>
          <a:p>
            <a:pPr algn="l" marL="987470" indent="-493735" lvl="1">
              <a:lnSpc>
                <a:spcPts val="6403"/>
              </a:lnSpc>
              <a:buFont typeface="Arial"/>
              <a:buChar char="•"/>
            </a:pPr>
            <a:r>
              <a:rPr lang="en-US" sz="4573">
                <a:solidFill>
                  <a:srgbClr val="FFFFFF"/>
                </a:solidFill>
                <a:latin typeface="Helvetica World"/>
                <a:ea typeface="Helvetica World"/>
                <a:cs typeface="Helvetica World"/>
                <a:sym typeface="Helvetica World"/>
              </a:rPr>
              <a:t>Streamlit Dashboard for tracking</a:t>
            </a:r>
          </a:p>
          <a:p>
            <a:pPr algn="l" marL="987470" indent="-493735" lvl="1">
              <a:lnSpc>
                <a:spcPts val="6403"/>
              </a:lnSpc>
              <a:buFont typeface="Arial"/>
              <a:buChar char="•"/>
            </a:pPr>
            <a:r>
              <a:rPr lang="en-US" sz="4573">
                <a:solidFill>
                  <a:srgbClr val="FFFFFF"/>
                </a:solidFill>
                <a:latin typeface="Helvetica World"/>
                <a:ea typeface="Helvetica World"/>
                <a:cs typeface="Helvetica World"/>
                <a:sym typeface="Helvetica World"/>
              </a:rPr>
              <a:t>SMTP email reminders triggered at various dates to ensure clear communication.</a:t>
            </a:r>
          </a:p>
          <a:p>
            <a:pPr algn="l" marL="944292" indent="-472146" lvl="1">
              <a:lnSpc>
                <a:spcPts val="6123"/>
              </a:lnSpc>
              <a:buFont typeface="Arial"/>
              <a:buChar char="•"/>
            </a:pPr>
            <a:r>
              <a:rPr lang="en-US" sz="4373">
                <a:solidFill>
                  <a:srgbClr val="FFFFFF"/>
                </a:solidFill>
                <a:latin typeface="Helvetica World"/>
                <a:ea typeface="Helvetica World"/>
                <a:cs typeface="Helvetica World"/>
                <a:sym typeface="Helvetica World"/>
              </a:rPr>
              <a:t>Also used Mockaroo to create a mock database json file</a:t>
            </a:r>
          </a:p>
        </p:txBody>
      </p:sp>
      <p:sp>
        <p:nvSpPr>
          <p:cNvPr name="AutoShape 5" id="5"/>
          <p:cNvSpPr/>
          <p:nvPr/>
        </p:nvSpPr>
        <p:spPr>
          <a:xfrm>
            <a:off x="1028700" y="3299598"/>
            <a:ext cx="3190857" cy="0"/>
          </a:xfrm>
          <a:prstGeom prst="line">
            <a:avLst/>
          </a:prstGeom>
          <a:ln cap="flat" w="19050">
            <a:solidFill>
              <a:srgbClr val="E9FF00"/>
            </a:solidFill>
            <a:prstDash val="solid"/>
            <a:headEnd type="none" len="sm" w="sm"/>
            <a:tailEnd type="none" len="sm" w="sm"/>
          </a:ln>
        </p:spPr>
      </p:sp>
      <p:sp>
        <p:nvSpPr>
          <p:cNvPr name="AutoShape 6" id="6"/>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TextBox 7" id="7"/>
          <p:cNvSpPr txBox="true"/>
          <p:nvPr/>
        </p:nvSpPr>
        <p:spPr>
          <a:xfrm rot="0">
            <a:off x="14068443" y="828321"/>
            <a:ext cx="3190857" cy="46648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Proposal</a:t>
            </a:r>
          </a:p>
        </p:txBody>
      </p:sp>
      <p:sp>
        <p:nvSpPr>
          <p:cNvPr name="AutoShape 8" id="8"/>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TextBox 9" id="9"/>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5</a:t>
            </a:r>
          </a:p>
        </p:txBody>
      </p:sp>
      <p:sp>
        <p:nvSpPr>
          <p:cNvPr name="Freeform 10" id="10"/>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2"/>
            <a:stretch>
              <a:fillRect l="0" t="0" r="0" b="0"/>
            </a:stretch>
          </a:blipFill>
        </p:spPr>
      </p:sp>
      <p:sp>
        <p:nvSpPr>
          <p:cNvPr name="TextBox 11" id="11"/>
          <p:cNvSpPr txBox="true"/>
          <p:nvPr/>
        </p:nvSpPr>
        <p:spPr>
          <a:xfrm rot="0">
            <a:off x="2400708" y="8332031"/>
            <a:ext cx="13922449" cy="448310"/>
          </a:xfrm>
          <a:prstGeom prst="rect">
            <a:avLst/>
          </a:prstGeom>
        </p:spPr>
        <p:txBody>
          <a:bodyPr anchor="t" rtlCol="false" tIns="0" lIns="0" bIns="0" rIns="0">
            <a:spAutoFit/>
          </a:bodyPr>
          <a:lstStyle/>
          <a:p>
            <a:pPr algn="l" marL="0" indent="0" lvl="0">
              <a:lnSpc>
                <a:spcPts val="3099"/>
              </a:lnSpc>
            </a:pPr>
            <a:r>
              <a:rPr lang="en-US" b="true" sz="3099" spc="-92">
                <a:solidFill>
                  <a:srgbClr val="FFFFFF"/>
                </a:solidFill>
                <a:latin typeface="Helvetica World Bold"/>
                <a:ea typeface="Helvetica World Bold"/>
                <a:cs typeface="Helvetica World Bold"/>
                <a:sym typeface="Helvetica World Bold"/>
              </a:rPr>
              <a:t>Technologies Used: Python, Flask, Streamlit, Pandas, APscheduler and SMTP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570134" y="3035414"/>
            <a:ext cx="3808037" cy="4928748"/>
            <a:chOff x="0" y="0"/>
            <a:chExt cx="1931503" cy="2499947"/>
          </a:xfrm>
        </p:grpSpPr>
        <p:sp>
          <p:nvSpPr>
            <p:cNvPr name="Freeform 3" id="3"/>
            <p:cNvSpPr/>
            <p:nvPr/>
          </p:nvSpPr>
          <p:spPr>
            <a:xfrm flipH="false" flipV="false" rot="0">
              <a:off x="0" y="0"/>
              <a:ext cx="1931503" cy="2499947"/>
            </a:xfrm>
            <a:custGeom>
              <a:avLst/>
              <a:gdLst/>
              <a:ahLst/>
              <a:cxnLst/>
              <a:rect r="r" b="b" t="t" l="l"/>
              <a:pathLst>
                <a:path h="2499947" w="1931503">
                  <a:moveTo>
                    <a:pt x="0" y="0"/>
                  </a:moveTo>
                  <a:lnTo>
                    <a:pt x="1931503" y="0"/>
                  </a:lnTo>
                  <a:lnTo>
                    <a:pt x="1931503" y="2499947"/>
                  </a:lnTo>
                  <a:lnTo>
                    <a:pt x="0" y="2499947"/>
                  </a:lnTo>
                  <a:close/>
                </a:path>
              </a:pathLst>
            </a:custGeom>
            <a:solidFill>
              <a:srgbClr val="000000">
                <a:alpha val="0"/>
              </a:srgbClr>
            </a:solidFill>
            <a:ln w="19050" cap="sq">
              <a:solidFill>
                <a:srgbClr val="D7B4FF"/>
              </a:solidFill>
              <a:prstDash val="solid"/>
              <a:miter/>
            </a:ln>
          </p:spPr>
        </p:sp>
        <p:sp>
          <p:nvSpPr>
            <p:cNvPr name="TextBox 4" id="4"/>
            <p:cNvSpPr txBox="true"/>
            <p:nvPr/>
          </p:nvSpPr>
          <p:spPr>
            <a:xfrm>
              <a:off x="0" y="-38100"/>
              <a:ext cx="1931503" cy="2538047"/>
            </a:xfrm>
            <a:prstGeom prst="rect">
              <a:avLst/>
            </a:prstGeom>
          </p:spPr>
          <p:txBody>
            <a:bodyPr anchor="ctr" rtlCol="false" tIns="50800" lIns="50800" bIns="50800" rIns="50800"/>
            <a:lstStyle/>
            <a:p>
              <a:pPr algn="ctr">
                <a:lnSpc>
                  <a:spcPts val="2695"/>
                </a:lnSpc>
              </a:pPr>
            </a:p>
          </p:txBody>
        </p:sp>
      </p:grpSp>
      <p:grpSp>
        <p:nvGrpSpPr>
          <p:cNvPr name="Group 5" id="5"/>
          <p:cNvGrpSpPr/>
          <p:nvPr/>
        </p:nvGrpSpPr>
        <p:grpSpPr>
          <a:xfrm rot="0">
            <a:off x="1028700" y="5479348"/>
            <a:ext cx="3808037" cy="3155031"/>
            <a:chOff x="0" y="0"/>
            <a:chExt cx="1931503" cy="1600287"/>
          </a:xfrm>
        </p:grpSpPr>
        <p:sp>
          <p:nvSpPr>
            <p:cNvPr name="Freeform 6" id="6"/>
            <p:cNvSpPr/>
            <p:nvPr/>
          </p:nvSpPr>
          <p:spPr>
            <a:xfrm flipH="false" flipV="false" rot="0">
              <a:off x="0" y="0"/>
              <a:ext cx="1931503" cy="1600287"/>
            </a:xfrm>
            <a:custGeom>
              <a:avLst/>
              <a:gdLst/>
              <a:ahLst/>
              <a:cxnLst/>
              <a:rect r="r" b="b" t="t" l="l"/>
              <a:pathLst>
                <a:path h="1600287" w="1931503">
                  <a:moveTo>
                    <a:pt x="0" y="0"/>
                  </a:moveTo>
                  <a:lnTo>
                    <a:pt x="1931503" y="0"/>
                  </a:lnTo>
                  <a:lnTo>
                    <a:pt x="1931503" y="1600287"/>
                  </a:lnTo>
                  <a:lnTo>
                    <a:pt x="0" y="1600287"/>
                  </a:lnTo>
                  <a:close/>
                </a:path>
              </a:pathLst>
            </a:custGeom>
            <a:solidFill>
              <a:srgbClr val="E9FF00"/>
            </a:solidFill>
            <a:ln cap="sq">
              <a:noFill/>
              <a:prstDash val="solid"/>
              <a:miter/>
            </a:ln>
          </p:spPr>
        </p:sp>
        <p:sp>
          <p:nvSpPr>
            <p:cNvPr name="TextBox 7" id="7"/>
            <p:cNvSpPr txBox="true"/>
            <p:nvPr/>
          </p:nvSpPr>
          <p:spPr>
            <a:xfrm>
              <a:off x="0" y="-38100"/>
              <a:ext cx="1931503" cy="1638387"/>
            </a:xfrm>
            <a:prstGeom prst="rect">
              <a:avLst/>
            </a:prstGeom>
          </p:spPr>
          <p:txBody>
            <a:bodyPr anchor="ctr" rtlCol="false" tIns="50800" lIns="50800" bIns="50800" rIns="50800"/>
            <a:lstStyle/>
            <a:p>
              <a:pPr algn="ctr">
                <a:lnSpc>
                  <a:spcPts val="2695"/>
                </a:lnSpc>
              </a:pPr>
            </a:p>
          </p:txBody>
        </p:sp>
      </p:grpSp>
      <p:grpSp>
        <p:nvGrpSpPr>
          <p:cNvPr name="Group 8" id="8"/>
          <p:cNvGrpSpPr/>
          <p:nvPr/>
        </p:nvGrpSpPr>
        <p:grpSpPr>
          <a:xfrm rot="0">
            <a:off x="5211110" y="5479348"/>
            <a:ext cx="3808037" cy="3155031"/>
            <a:chOff x="0" y="0"/>
            <a:chExt cx="1931503" cy="1600287"/>
          </a:xfrm>
        </p:grpSpPr>
        <p:sp>
          <p:nvSpPr>
            <p:cNvPr name="Freeform 9" id="9"/>
            <p:cNvSpPr/>
            <p:nvPr/>
          </p:nvSpPr>
          <p:spPr>
            <a:xfrm flipH="false" flipV="false" rot="0">
              <a:off x="0" y="0"/>
              <a:ext cx="1931503" cy="1600287"/>
            </a:xfrm>
            <a:custGeom>
              <a:avLst/>
              <a:gdLst/>
              <a:ahLst/>
              <a:cxnLst/>
              <a:rect r="r" b="b" t="t" l="l"/>
              <a:pathLst>
                <a:path h="1600287" w="1931503">
                  <a:moveTo>
                    <a:pt x="0" y="0"/>
                  </a:moveTo>
                  <a:lnTo>
                    <a:pt x="1931503" y="0"/>
                  </a:lnTo>
                  <a:lnTo>
                    <a:pt x="1931503" y="1600287"/>
                  </a:lnTo>
                  <a:lnTo>
                    <a:pt x="0" y="1600287"/>
                  </a:lnTo>
                  <a:close/>
                </a:path>
              </a:pathLst>
            </a:custGeom>
            <a:solidFill>
              <a:srgbClr val="D7B4FF"/>
            </a:solidFill>
            <a:ln cap="sq">
              <a:noFill/>
              <a:prstDash val="solid"/>
              <a:miter/>
            </a:ln>
          </p:spPr>
        </p:sp>
        <p:sp>
          <p:nvSpPr>
            <p:cNvPr name="TextBox 10" id="10"/>
            <p:cNvSpPr txBox="true"/>
            <p:nvPr/>
          </p:nvSpPr>
          <p:spPr>
            <a:xfrm>
              <a:off x="0" y="-38100"/>
              <a:ext cx="1931503" cy="1638387"/>
            </a:xfrm>
            <a:prstGeom prst="rect">
              <a:avLst/>
            </a:prstGeom>
          </p:spPr>
          <p:txBody>
            <a:bodyPr anchor="ctr" rtlCol="false" tIns="50800" lIns="50800" bIns="50800" rIns="50800"/>
            <a:lstStyle/>
            <a:p>
              <a:pPr algn="ctr">
                <a:lnSpc>
                  <a:spcPts val="2695"/>
                </a:lnSpc>
              </a:pPr>
            </a:p>
          </p:txBody>
        </p:sp>
      </p:grpSp>
      <p:grpSp>
        <p:nvGrpSpPr>
          <p:cNvPr name="Group 11" id="11"/>
          <p:cNvGrpSpPr/>
          <p:nvPr/>
        </p:nvGrpSpPr>
        <p:grpSpPr>
          <a:xfrm rot="0">
            <a:off x="9390622" y="5479348"/>
            <a:ext cx="3808037" cy="3155031"/>
            <a:chOff x="0" y="0"/>
            <a:chExt cx="1931503" cy="1600287"/>
          </a:xfrm>
        </p:grpSpPr>
        <p:sp>
          <p:nvSpPr>
            <p:cNvPr name="Freeform 12" id="12"/>
            <p:cNvSpPr/>
            <p:nvPr/>
          </p:nvSpPr>
          <p:spPr>
            <a:xfrm flipH="false" flipV="false" rot="0">
              <a:off x="0" y="0"/>
              <a:ext cx="1931503" cy="1600287"/>
            </a:xfrm>
            <a:custGeom>
              <a:avLst/>
              <a:gdLst/>
              <a:ahLst/>
              <a:cxnLst/>
              <a:rect r="r" b="b" t="t" l="l"/>
              <a:pathLst>
                <a:path h="1600287" w="1931503">
                  <a:moveTo>
                    <a:pt x="0" y="0"/>
                  </a:moveTo>
                  <a:lnTo>
                    <a:pt x="1931503" y="0"/>
                  </a:lnTo>
                  <a:lnTo>
                    <a:pt x="1931503" y="1600287"/>
                  </a:lnTo>
                  <a:lnTo>
                    <a:pt x="0" y="1600287"/>
                  </a:lnTo>
                  <a:close/>
                </a:path>
              </a:pathLst>
            </a:custGeom>
            <a:solidFill>
              <a:srgbClr val="ADFDFF"/>
            </a:solidFill>
            <a:ln cap="sq">
              <a:noFill/>
              <a:prstDash val="solid"/>
              <a:miter/>
            </a:ln>
          </p:spPr>
        </p:sp>
        <p:sp>
          <p:nvSpPr>
            <p:cNvPr name="TextBox 13" id="13"/>
            <p:cNvSpPr txBox="true"/>
            <p:nvPr/>
          </p:nvSpPr>
          <p:spPr>
            <a:xfrm>
              <a:off x="0" y="-38100"/>
              <a:ext cx="1931503" cy="1638387"/>
            </a:xfrm>
            <a:prstGeom prst="rect">
              <a:avLst/>
            </a:prstGeom>
          </p:spPr>
          <p:txBody>
            <a:bodyPr anchor="ctr" rtlCol="false" tIns="50800" lIns="50800" bIns="50800" rIns="50800"/>
            <a:lstStyle/>
            <a:p>
              <a:pPr algn="ctr">
                <a:lnSpc>
                  <a:spcPts val="2695"/>
                </a:lnSpc>
              </a:pPr>
            </a:p>
          </p:txBody>
        </p:sp>
      </p:grpSp>
      <p:grpSp>
        <p:nvGrpSpPr>
          <p:cNvPr name="Group 14" id="14"/>
          <p:cNvGrpSpPr/>
          <p:nvPr/>
        </p:nvGrpSpPr>
        <p:grpSpPr>
          <a:xfrm rot="0">
            <a:off x="1028700" y="3035414"/>
            <a:ext cx="3808037" cy="2734775"/>
            <a:chOff x="0" y="0"/>
            <a:chExt cx="1931503" cy="1387126"/>
          </a:xfrm>
        </p:grpSpPr>
        <p:sp>
          <p:nvSpPr>
            <p:cNvPr name="Freeform 15" id="15"/>
            <p:cNvSpPr/>
            <p:nvPr/>
          </p:nvSpPr>
          <p:spPr>
            <a:xfrm flipH="false" flipV="false" rot="0">
              <a:off x="0" y="0"/>
              <a:ext cx="1931503" cy="1387126"/>
            </a:xfrm>
            <a:custGeom>
              <a:avLst/>
              <a:gdLst/>
              <a:ahLst/>
              <a:cxnLst/>
              <a:rect r="r" b="b" t="t" l="l"/>
              <a:pathLst>
                <a:path h="1387126" w="1931503">
                  <a:moveTo>
                    <a:pt x="0" y="0"/>
                  </a:moveTo>
                  <a:lnTo>
                    <a:pt x="1931503" y="0"/>
                  </a:lnTo>
                  <a:lnTo>
                    <a:pt x="1931503" y="1387126"/>
                  </a:lnTo>
                  <a:lnTo>
                    <a:pt x="0" y="1387126"/>
                  </a:lnTo>
                  <a:close/>
                </a:path>
              </a:pathLst>
            </a:custGeom>
            <a:solidFill>
              <a:srgbClr val="000000">
                <a:alpha val="0"/>
              </a:srgbClr>
            </a:solidFill>
            <a:ln w="19050" cap="sq">
              <a:solidFill>
                <a:srgbClr val="E9FF00"/>
              </a:solidFill>
              <a:prstDash val="solid"/>
              <a:miter/>
            </a:ln>
          </p:spPr>
        </p:sp>
        <p:sp>
          <p:nvSpPr>
            <p:cNvPr name="TextBox 16" id="16"/>
            <p:cNvSpPr txBox="true"/>
            <p:nvPr/>
          </p:nvSpPr>
          <p:spPr>
            <a:xfrm>
              <a:off x="0" y="-38100"/>
              <a:ext cx="1931503" cy="1425226"/>
            </a:xfrm>
            <a:prstGeom prst="rect">
              <a:avLst/>
            </a:prstGeom>
          </p:spPr>
          <p:txBody>
            <a:bodyPr anchor="ctr" rtlCol="false" tIns="50800" lIns="50800" bIns="50800" rIns="50800"/>
            <a:lstStyle/>
            <a:p>
              <a:pPr algn="ctr">
                <a:lnSpc>
                  <a:spcPts val="2695"/>
                </a:lnSpc>
              </a:pPr>
            </a:p>
          </p:txBody>
        </p:sp>
      </p:grpSp>
      <p:grpSp>
        <p:nvGrpSpPr>
          <p:cNvPr name="Group 17" id="17"/>
          <p:cNvGrpSpPr/>
          <p:nvPr/>
        </p:nvGrpSpPr>
        <p:grpSpPr>
          <a:xfrm rot="0">
            <a:off x="5211110" y="3035414"/>
            <a:ext cx="3808037" cy="2734775"/>
            <a:chOff x="0" y="0"/>
            <a:chExt cx="1931503" cy="1387126"/>
          </a:xfrm>
        </p:grpSpPr>
        <p:sp>
          <p:nvSpPr>
            <p:cNvPr name="Freeform 18" id="18"/>
            <p:cNvSpPr/>
            <p:nvPr/>
          </p:nvSpPr>
          <p:spPr>
            <a:xfrm flipH="false" flipV="false" rot="0">
              <a:off x="0" y="0"/>
              <a:ext cx="1931503" cy="1387126"/>
            </a:xfrm>
            <a:custGeom>
              <a:avLst/>
              <a:gdLst/>
              <a:ahLst/>
              <a:cxnLst/>
              <a:rect r="r" b="b" t="t" l="l"/>
              <a:pathLst>
                <a:path h="1387126" w="1931503">
                  <a:moveTo>
                    <a:pt x="0" y="0"/>
                  </a:moveTo>
                  <a:lnTo>
                    <a:pt x="1931503" y="0"/>
                  </a:lnTo>
                  <a:lnTo>
                    <a:pt x="1931503" y="1387126"/>
                  </a:lnTo>
                  <a:lnTo>
                    <a:pt x="0" y="1387126"/>
                  </a:lnTo>
                  <a:close/>
                </a:path>
              </a:pathLst>
            </a:custGeom>
            <a:solidFill>
              <a:srgbClr val="000000">
                <a:alpha val="0"/>
              </a:srgbClr>
            </a:solidFill>
            <a:ln w="19050" cap="sq">
              <a:solidFill>
                <a:srgbClr val="D7B4FF"/>
              </a:solidFill>
              <a:prstDash val="solid"/>
              <a:miter/>
            </a:ln>
          </p:spPr>
        </p:sp>
        <p:sp>
          <p:nvSpPr>
            <p:cNvPr name="TextBox 19" id="19"/>
            <p:cNvSpPr txBox="true"/>
            <p:nvPr/>
          </p:nvSpPr>
          <p:spPr>
            <a:xfrm>
              <a:off x="0" y="-38100"/>
              <a:ext cx="1931503" cy="1425226"/>
            </a:xfrm>
            <a:prstGeom prst="rect">
              <a:avLst/>
            </a:prstGeom>
          </p:spPr>
          <p:txBody>
            <a:bodyPr anchor="ctr" rtlCol="false" tIns="50800" lIns="50800" bIns="50800" rIns="50800"/>
            <a:lstStyle/>
            <a:p>
              <a:pPr algn="ctr">
                <a:lnSpc>
                  <a:spcPts val="2695"/>
                </a:lnSpc>
              </a:pPr>
            </a:p>
          </p:txBody>
        </p:sp>
      </p:grpSp>
      <p:grpSp>
        <p:nvGrpSpPr>
          <p:cNvPr name="Group 20" id="20"/>
          <p:cNvGrpSpPr/>
          <p:nvPr/>
        </p:nvGrpSpPr>
        <p:grpSpPr>
          <a:xfrm rot="0">
            <a:off x="9390622" y="3035414"/>
            <a:ext cx="3808037" cy="2734775"/>
            <a:chOff x="0" y="0"/>
            <a:chExt cx="1931503" cy="1387126"/>
          </a:xfrm>
        </p:grpSpPr>
        <p:sp>
          <p:nvSpPr>
            <p:cNvPr name="Freeform 21" id="21"/>
            <p:cNvSpPr/>
            <p:nvPr/>
          </p:nvSpPr>
          <p:spPr>
            <a:xfrm flipH="false" flipV="false" rot="0">
              <a:off x="0" y="0"/>
              <a:ext cx="1931503" cy="1387126"/>
            </a:xfrm>
            <a:custGeom>
              <a:avLst/>
              <a:gdLst/>
              <a:ahLst/>
              <a:cxnLst/>
              <a:rect r="r" b="b" t="t" l="l"/>
              <a:pathLst>
                <a:path h="1387126" w="1931503">
                  <a:moveTo>
                    <a:pt x="0" y="0"/>
                  </a:moveTo>
                  <a:lnTo>
                    <a:pt x="1931503" y="0"/>
                  </a:lnTo>
                  <a:lnTo>
                    <a:pt x="1931503" y="1387126"/>
                  </a:lnTo>
                  <a:lnTo>
                    <a:pt x="0" y="1387126"/>
                  </a:lnTo>
                  <a:close/>
                </a:path>
              </a:pathLst>
            </a:custGeom>
            <a:solidFill>
              <a:srgbClr val="000000">
                <a:alpha val="0"/>
              </a:srgbClr>
            </a:solidFill>
            <a:ln w="19050" cap="sq">
              <a:solidFill>
                <a:srgbClr val="ADFDFF"/>
              </a:solidFill>
              <a:prstDash val="solid"/>
              <a:miter/>
            </a:ln>
          </p:spPr>
        </p:sp>
        <p:sp>
          <p:nvSpPr>
            <p:cNvPr name="TextBox 22" id="22"/>
            <p:cNvSpPr txBox="true"/>
            <p:nvPr/>
          </p:nvSpPr>
          <p:spPr>
            <a:xfrm>
              <a:off x="0" y="-38100"/>
              <a:ext cx="1931503" cy="1425226"/>
            </a:xfrm>
            <a:prstGeom prst="rect">
              <a:avLst/>
            </a:prstGeom>
          </p:spPr>
          <p:txBody>
            <a:bodyPr anchor="ctr" rtlCol="false" tIns="50800" lIns="50800" bIns="50800" rIns="50800"/>
            <a:lstStyle/>
            <a:p>
              <a:pPr algn="ctr">
                <a:lnSpc>
                  <a:spcPts val="2695"/>
                </a:lnSpc>
              </a:pPr>
            </a:p>
          </p:txBody>
        </p:sp>
      </p:grpSp>
      <p:sp>
        <p:nvSpPr>
          <p:cNvPr name="Freeform 23" id="23"/>
          <p:cNvSpPr/>
          <p:nvPr/>
        </p:nvSpPr>
        <p:spPr>
          <a:xfrm flipH="false" flipV="false" rot="0">
            <a:off x="16417972" y="1517618"/>
            <a:ext cx="793079" cy="793079"/>
          </a:xfrm>
          <a:custGeom>
            <a:avLst/>
            <a:gdLst/>
            <a:ahLst/>
            <a:cxnLst/>
            <a:rect r="r" b="b" t="t" l="l"/>
            <a:pathLst>
              <a:path h="793079" w="793079">
                <a:moveTo>
                  <a:pt x="0" y="0"/>
                </a:moveTo>
                <a:lnTo>
                  <a:pt x="793079" y="0"/>
                </a:lnTo>
                <a:lnTo>
                  <a:pt x="793079" y="793078"/>
                </a:lnTo>
                <a:lnTo>
                  <a:pt x="0" y="79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6</a:t>
            </a:r>
          </a:p>
        </p:txBody>
      </p:sp>
      <p:sp>
        <p:nvSpPr>
          <p:cNvPr name="Freeform 25" id="25"/>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4"/>
            <a:stretch>
              <a:fillRect l="0" t="0" r="0" b="0"/>
            </a:stretch>
          </a:blipFill>
        </p:spPr>
      </p:sp>
      <p:grpSp>
        <p:nvGrpSpPr>
          <p:cNvPr name="Group 26" id="26"/>
          <p:cNvGrpSpPr/>
          <p:nvPr/>
        </p:nvGrpSpPr>
        <p:grpSpPr>
          <a:xfrm rot="0">
            <a:off x="13570134" y="5479348"/>
            <a:ext cx="3808037" cy="3155031"/>
            <a:chOff x="0" y="0"/>
            <a:chExt cx="1931503" cy="1600287"/>
          </a:xfrm>
        </p:grpSpPr>
        <p:sp>
          <p:nvSpPr>
            <p:cNvPr name="Freeform 27" id="27"/>
            <p:cNvSpPr/>
            <p:nvPr/>
          </p:nvSpPr>
          <p:spPr>
            <a:xfrm flipH="false" flipV="false" rot="0">
              <a:off x="0" y="0"/>
              <a:ext cx="1931503" cy="1600287"/>
            </a:xfrm>
            <a:custGeom>
              <a:avLst/>
              <a:gdLst/>
              <a:ahLst/>
              <a:cxnLst/>
              <a:rect r="r" b="b" t="t" l="l"/>
              <a:pathLst>
                <a:path h="1600287" w="1931503">
                  <a:moveTo>
                    <a:pt x="0" y="0"/>
                  </a:moveTo>
                  <a:lnTo>
                    <a:pt x="1931503" y="0"/>
                  </a:lnTo>
                  <a:lnTo>
                    <a:pt x="1931503" y="1600287"/>
                  </a:lnTo>
                  <a:lnTo>
                    <a:pt x="0" y="1600287"/>
                  </a:lnTo>
                  <a:close/>
                </a:path>
              </a:pathLst>
            </a:custGeom>
            <a:solidFill>
              <a:srgbClr val="ADFDFF"/>
            </a:solidFill>
            <a:ln cap="sq">
              <a:noFill/>
              <a:prstDash val="solid"/>
              <a:miter/>
            </a:ln>
          </p:spPr>
        </p:sp>
        <p:sp>
          <p:nvSpPr>
            <p:cNvPr name="TextBox 28" id="28"/>
            <p:cNvSpPr txBox="true"/>
            <p:nvPr/>
          </p:nvSpPr>
          <p:spPr>
            <a:xfrm>
              <a:off x="0" y="-38100"/>
              <a:ext cx="1931503" cy="1638387"/>
            </a:xfrm>
            <a:prstGeom prst="rect">
              <a:avLst/>
            </a:prstGeom>
          </p:spPr>
          <p:txBody>
            <a:bodyPr anchor="ctr" rtlCol="false" tIns="50800" lIns="50800" bIns="50800" rIns="50800"/>
            <a:lstStyle/>
            <a:p>
              <a:pPr algn="ctr">
                <a:lnSpc>
                  <a:spcPts val="2695"/>
                </a:lnSpc>
              </a:pPr>
            </a:p>
          </p:txBody>
        </p:sp>
      </p:grpSp>
      <p:sp>
        <p:nvSpPr>
          <p:cNvPr name="Freeform 29" id="29"/>
          <p:cNvSpPr/>
          <p:nvPr/>
        </p:nvSpPr>
        <p:spPr>
          <a:xfrm flipH="false" flipV="false" rot="0">
            <a:off x="5690035" y="3568419"/>
            <a:ext cx="2850187" cy="2201769"/>
          </a:xfrm>
          <a:custGeom>
            <a:avLst/>
            <a:gdLst/>
            <a:ahLst/>
            <a:cxnLst/>
            <a:rect r="r" b="b" t="t" l="l"/>
            <a:pathLst>
              <a:path h="2201769" w="2850187">
                <a:moveTo>
                  <a:pt x="0" y="0"/>
                </a:moveTo>
                <a:lnTo>
                  <a:pt x="2850187" y="0"/>
                </a:lnTo>
                <a:lnTo>
                  <a:pt x="2850187" y="2201769"/>
                </a:lnTo>
                <a:lnTo>
                  <a:pt x="0" y="2201769"/>
                </a:lnTo>
                <a:lnTo>
                  <a:pt x="0" y="0"/>
                </a:lnTo>
                <a:close/>
              </a:path>
            </a:pathLst>
          </a:custGeom>
          <a:blipFill>
            <a:blip r:embed="rId5"/>
            <a:stretch>
              <a:fillRect l="0" t="0" r="0" b="0"/>
            </a:stretch>
          </a:blipFill>
        </p:spPr>
      </p:sp>
      <p:sp>
        <p:nvSpPr>
          <p:cNvPr name="Freeform 30" id="30"/>
          <p:cNvSpPr/>
          <p:nvPr/>
        </p:nvSpPr>
        <p:spPr>
          <a:xfrm flipH="false" flipV="false" rot="0">
            <a:off x="1648812" y="3262431"/>
            <a:ext cx="2567813" cy="2616754"/>
          </a:xfrm>
          <a:custGeom>
            <a:avLst/>
            <a:gdLst/>
            <a:ahLst/>
            <a:cxnLst/>
            <a:rect r="r" b="b" t="t" l="l"/>
            <a:pathLst>
              <a:path h="2616754" w="2567813">
                <a:moveTo>
                  <a:pt x="0" y="0"/>
                </a:moveTo>
                <a:lnTo>
                  <a:pt x="2567813" y="0"/>
                </a:lnTo>
                <a:lnTo>
                  <a:pt x="2567813" y="2616754"/>
                </a:lnTo>
                <a:lnTo>
                  <a:pt x="0" y="2616754"/>
                </a:lnTo>
                <a:lnTo>
                  <a:pt x="0" y="0"/>
                </a:lnTo>
                <a:close/>
              </a:path>
            </a:pathLst>
          </a:custGeom>
          <a:blipFill>
            <a:blip r:embed="rId6"/>
            <a:stretch>
              <a:fillRect l="0" t="0" r="-1905" b="0"/>
            </a:stretch>
          </a:blipFill>
        </p:spPr>
      </p:sp>
      <p:sp>
        <p:nvSpPr>
          <p:cNvPr name="Freeform 31" id="31"/>
          <p:cNvSpPr/>
          <p:nvPr/>
        </p:nvSpPr>
        <p:spPr>
          <a:xfrm flipH="false" flipV="false" rot="0">
            <a:off x="9827548" y="3262431"/>
            <a:ext cx="2934185" cy="2934185"/>
          </a:xfrm>
          <a:custGeom>
            <a:avLst/>
            <a:gdLst/>
            <a:ahLst/>
            <a:cxnLst/>
            <a:rect r="r" b="b" t="t" l="l"/>
            <a:pathLst>
              <a:path h="2934185" w="2934185">
                <a:moveTo>
                  <a:pt x="0" y="0"/>
                </a:moveTo>
                <a:lnTo>
                  <a:pt x="2934185" y="0"/>
                </a:lnTo>
                <a:lnTo>
                  <a:pt x="2934185" y="2934184"/>
                </a:lnTo>
                <a:lnTo>
                  <a:pt x="0" y="2934184"/>
                </a:lnTo>
                <a:lnTo>
                  <a:pt x="0" y="0"/>
                </a:lnTo>
                <a:close/>
              </a:path>
            </a:pathLst>
          </a:custGeom>
          <a:blipFill>
            <a:blip r:embed="rId7"/>
            <a:stretch>
              <a:fillRect l="0" t="0" r="0" b="0"/>
            </a:stretch>
          </a:blipFill>
        </p:spPr>
      </p:sp>
      <p:sp>
        <p:nvSpPr>
          <p:cNvPr name="Freeform 32" id="32"/>
          <p:cNvSpPr/>
          <p:nvPr/>
        </p:nvSpPr>
        <p:spPr>
          <a:xfrm flipH="false" flipV="false" rot="0">
            <a:off x="14192696" y="3657930"/>
            <a:ext cx="2437279" cy="2143186"/>
          </a:xfrm>
          <a:custGeom>
            <a:avLst/>
            <a:gdLst/>
            <a:ahLst/>
            <a:cxnLst/>
            <a:rect r="r" b="b" t="t" l="l"/>
            <a:pathLst>
              <a:path h="2143186" w="2437279">
                <a:moveTo>
                  <a:pt x="0" y="0"/>
                </a:moveTo>
                <a:lnTo>
                  <a:pt x="2437279" y="0"/>
                </a:lnTo>
                <a:lnTo>
                  <a:pt x="2437279" y="2143186"/>
                </a:lnTo>
                <a:lnTo>
                  <a:pt x="0" y="2143186"/>
                </a:lnTo>
                <a:lnTo>
                  <a:pt x="0" y="0"/>
                </a:lnTo>
                <a:close/>
              </a:path>
            </a:pathLst>
          </a:custGeom>
          <a:blipFill>
            <a:blip r:embed="rId8"/>
            <a:stretch>
              <a:fillRect l="0" t="-9979" r="0" b="-3742"/>
            </a:stretch>
          </a:blipFill>
        </p:spPr>
      </p:sp>
      <p:sp>
        <p:nvSpPr>
          <p:cNvPr name="TextBox 33" id="33"/>
          <p:cNvSpPr txBox="true"/>
          <p:nvPr/>
        </p:nvSpPr>
        <p:spPr>
          <a:xfrm rot="0">
            <a:off x="1028700" y="990246"/>
            <a:ext cx="13255826" cy="1697972"/>
          </a:xfrm>
          <a:prstGeom prst="rect">
            <a:avLst/>
          </a:prstGeom>
        </p:spPr>
        <p:txBody>
          <a:bodyPr anchor="t" rtlCol="false" tIns="0" lIns="0" bIns="0" rIns="0">
            <a:spAutoFit/>
          </a:bodyPr>
          <a:lstStyle/>
          <a:p>
            <a:pPr algn="l" marL="0" indent="0" lvl="0">
              <a:lnSpc>
                <a:spcPts val="11499"/>
              </a:lnSpc>
            </a:pPr>
            <a:r>
              <a:rPr lang="en-US" b="true" sz="11499" spc="-344">
                <a:solidFill>
                  <a:srgbClr val="FFFFFF"/>
                </a:solidFill>
                <a:latin typeface="Helvetica World Bold"/>
                <a:ea typeface="Helvetica World Bold"/>
                <a:cs typeface="Helvetica World Bold"/>
                <a:sym typeface="Helvetica World Bold"/>
              </a:rPr>
              <a:t>Solution Workflow</a:t>
            </a:r>
          </a:p>
        </p:txBody>
      </p:sp>
      <p:sp>
        <p:nvSpPr>
          <p:cNvPr name="TextBox 34" id="34"/>
          <p:cNvSpPr txBox="true"/>
          <p:nvPr/>
        </p:nvSpPr>
        <p:spPr>
          <a:xfrm rot="0">
            <a:off x="1300457" y="6721755"/>
            <a:ext cx="3322891" cy="1866900"/>
          </a:xfrm>
          <a:prstGeom prst="rect">
            <a:avLst/>
          </a:prstGeom>
        </p:spPr>
        <p:txBody>
          <a:bodyPr anchor="t" rtlCol="false" tIns="0" lIns="0" bIns="0" rIns="0">
            <a:spAutoFit/>
          </a:bodyPr>
          <a:lstStyle/>
          <a:p>
            <a:pPr algn="l" marL="0" indent="0" lvl="0">
              <a:lnSpc>
                <a:spcPts val="2160"/>
              </a:lnSpc>
              <a:spcBef>
                <a:spcPct val="0"/>
              </a:spcBef>
            </a:pPr>
            <a:r>
              <a:rPr lang="en-US" sz="1800">
                <a:solidFill>
                  <a:srgbClr val="000000"/>
                </a:solidFill>
                <a:latin typeface="Helvetica World"/>
                <a:ea typeface="Helvetica World"/>
                <a:cs typeface="Helvetica World"/>
                <a:sym typeface="Helvetica World"/>
              </a:rPr>
              <a:t>JSON extraction is possible on almost all database systems, so the legacy ERP should be capable of this task, using APIs like requests or pandas, or even erp export tools that may be present in the legacy system.</a:t>
            </a:r>
          </a:p>
        </p:txBody>
      </p:sp>
      <p:sp>
        <p:nvSpPr>
          <p:cNvPr name="TextBox 35" id="35"/>
          <p:cNvSpPr txBox="true"/>
          <p:nvPr/>
        </p:nvSpPr>
        <p:spPr>
          <a:xfrm rot="0">
            <a:off x="5438134" y="6988455"/>
            <a:ext cx="3322891" cy="1333500"/>
          </a:xfrm>
          <a:prstGeom prst="rect">
            <a:avLst/>
          </a:prstGeom>
        </p:spPr>
        <p:txBody>
          <a:bodyPr anchor="t" rtlCol="false" tIns="0" lIns="0" bIns="0" rIns="0">
            <a:spAutoFit/>
          </a:bodyPr>
          <a:lstStyle/>
          <a:p>
            <a:pPr algn="l" marL="0" indent="0" lvl="0">
              <a:lnSpc>
                <a:spcPts val="2160"/>
              </a:lnSpc>
              <a:spcBef>
                <a:spcPct val="0"/>
              </a:spcBef>
            </a:pPr>
            <a:r>
              <a:rPr lang="en-US" sz="1800">
                <a:solidFill>
                  <a:srgbClr val="000000"/>
                </a:solidFill>
                <a:latin typeface="Helvetica World"/>
                <a:ea typeface="Helvetica World"/>
                <a:cs typeface="Helvetica World"/>
                <a:sym typeface="Helvetica World"/>
              </a:rPr>
              <a:t>This solution will filter according to the days till payment is due, 1 or 3 or 7 days till payment has to be made, which is also customisable.</a:t>
            </a:r>
          </a:p>
        </p:txBody>
      </p:sp>
      <p:sp>
        <p:nvSpPr>
          <p:cNvPr name="TextBox 36" id="36"/>
          <p:cNvSpPr txBox="true"/>
          <p:nvPr/>
        </p:nvSpPr>
        <p:spPr>
          <a:xfrm rot="0">
            <a:off x="9657322" y="6988455"/>
            <a:ext cx="3322891" cy="1600200"/>
          </a:xfrm>
          <a:prstGeom prst="rect">
            <a:avLst/>
          </a:prstGeom>
        </p:spPr>
        <p:txBody>
          <a:bodyPr anchor="t" rtlCol="false" tIns="0" lIns="0" bIns="0" rIns="0">
            <a:spAutoFit/>
          </a:bodyPr>
          <a:lstStyle/>
          <a:p>
            <a:pPr algn="l" marL="0" indent="0" lvl="0">
              <a:lnSpc>
                <a:spcPts val="2160"/>
              </a:lnSpc>
              <a:spcBef>
                <a:spcPct val="0"/>
              </a:spcBef>
            </a:pPr>
            <a:r>
              <a:rPr lang="en-US" sz="1800">
                <a:solidFill>
                  <a:srgbClr val="000000"/>
                </a:solidFill>
                <a:latin typeface="Helvetica World"/>
                <a:ea typeface="Helvetica World"/>
                <a:cs typeface="Helvetica World"/>
                <a:sym typeface="Helvetica World"/>
              </a:rPr>
              <a:t>Customers will get an email on their associated email address automatically, with days left to make payment and the amount, which eliminates the major issue faced by the company</a:t>
            </a:r>
          </a:p>
        </p:txBody>
      </p:sp>
      <p:sp>
        <p:nvSpPr>
          <p:cNvPr name="TextBox 37" id="37"/>
          <p:cNvSpPr txBox="true"/>
          <p:nvPr/>
        </p:nvSpPr>
        <p:spPr>
          <a:xfrm rot="0">
            <a:off x="1287769" y="5983960"/>
            <a:ext cx="3294691" cy="668545"/>
          </a:xfrm>
          <a:prstGeom prst="rect">
            <a:avLst/>
          </a:prstGeom>
        </p:spPr>
        <p:txBody>
          <a:bodyPr anchor="t" rtlCol="false" tIns="0" lIns="0" bIns="0" rIns="0">
            <a:spAutoFit/>
          </a:bodyPr>
          <a:lstStyle/>
          <a:p>
            <a:pPr algn="l" marL="0" indent="0" lvl="0">
              <a:lnSpc>
                <a:spcPts val="2294"/>
              </a:lnSpc>
              <a:spcBef>
                <a:spcPct val="0"/>
              </a:spcBef>
            </a:pPr>
            <a:r>
              <a:rPr lang="en-US" b="true" sz="2294" spc="-68">
                <a:solidFill>
                  <a:srgbClr val="000000"/>
                </a:solidFill>
                <a:latin typeface="Helvetica World Bold"/>
                <a:ea typeface="Helvetica World Bold"/>
                <a:cs typeface="Helvetica World Bold"/>
                <a:sym typeface="Helvetica World Bold"/>
              </a:rPr>
              <a:t>Extract Payment Data from ERP as a JSON file</a:t>
            </a:r>
          </a:p>
        </p:txBody>
      </p:sp>
      <p:sp>
        <p:nvSpPr>
          <p:cNvPr name="TextBox 38" id="38"/>
          <p:cNvSpPr txBox="true"/>
          <p:nvPr/>
        </p:nvSpPr>
        <p:spPr>
          <a:xfrm rot="0">
            <a:off x="5466334" y="5983960"/>
            <a:ext cx="3294691" cy="992732"/>
          </a:xfrm>
          <a:prstGeom prst="rect">
            <a:avLst/>
          </a:prstGeom>
        </p:spPr>
        <p:txBody>
          <a:bodyPr anchor="t" rtlCol="false" tIns="0" lIns="0" bIns="0" rIns="0">
            <a:spAutoFit/>
          </a:bodyPr>
          <a:lstStyle/>
          <a:p>
            <a:pPr algn="l" marL="0" indent="0" lvl="0">
              <a:lnSpc>
                <a:spcPts val="2294"/>
              </a:lnSpc>
              <a:spcBef>
                <a:spcPct val="0"/>
              </a:spcBef>
            </a:pPr>
            <a:r>
              <a:rPr lang="en-US" b="true" sz="2294" spc="-68">
                <a:solidFill>
                  <a:srgbClr val="000000"/>
                </a:solidFill>
                <a:latin typeface="Helvetica World Bold"/>
                <a:ea typeface="Helvetica World Bold"/>
                <a:cs typeface="Helvetica World Bold"/>
                <a:sym typeface="Helvetica World Bold"/>
              </a:rPr>
              <a:t>Analyse due dates and filter the customers to be reminded</a:t>
            </a:r>
          </a:p>
        </p:txBody>
      </p:sp>
      <p:sp>
        <p:nvSpPr>
          <p:cNvPr name="TextBox 39" id="39"/>
          <p:cNvSpPr txBox="true"/>
          <p:nvPr/>
        </p:nvSpPr>
        <p:spPr>
          <a:xfrm rot="0">
            <a:off x="9647295" y="5983960"/>
            <a:ext cx="3294691" cy="992732"/>
          </a:xfrm>
          <a:prstGeom prst="rect">
            <a:avLst/>
          </a:prstGeom>
        </p:spPr>
        <p:txBody>
          <a:bodyPr anchor="t" rtlCol="false" tIns="0" lIns="0" bIns="0" rIns="0">
            <a:spAutoFit/>
          </a:bodyPr>
          <a:lstStyle/>
          <a:p>
            <a:pPr algn="l" marL="0" indent="0" lvl="0">
              <a:lnSpc>
                <a:spcPts val="2294"/>
              </a:lnSpc>
              <a:spcBef>
                <a:spcPct val="0"/>
              </a:spcBef>
            </a:pPr>
            <a:r>
              <a:rPr lang="en-US" b="true" sz="2294" spc="-68">
                <a:solidFill>
                  <a:srgbClr val="000000"/>
                </a:solidFill>
                <a:latin typeface="Helvetica World Bold"/>
                <a:ea typeface="Helvetica World Bold"/>
                <a:cs typeface="Helvetica World Bold"/>
                <a:sym typeface="Helvetica World Bold"/>
              </a:rPr>
              <a:t>Automatically send personalized email reminders</a:t>
            </a:r>
          </a:p>
        </p:txBody>
      </p:sp>
      <p:sp>
        <p:nvSpPr>
          <p:cNvPr name="TextBox 40" id="40"/>
          <p:cNvSpPr txBox="true"/>
          <p:nvPr/>
        </p:nvSpPr>
        <p:spPr>
          <a:xfrm rot="0">
            <a:off x="13763990" y="5983960"/>
            <a:ext cx="3294691" cy="1315571"/>
          </a:xfrm>
          <a:prstGeom prst="rect">
            <a:avLst/>
          </a:prstGeom>
        </p:spPr>
        <p:txBody>
          <a:bodyPr anchor="t" rtlCol="false" tIns="0" lIns="0" bIns="0" rIns="0">
            <a:spAutoFit/>
          </a:bodyPr>
          <a:lstStyle/>
          <a:p>
            <a:pPr algn="l" marL="0" indent="0" lvl="0">
              <a:lnSpc>
                <a:spcPts val="2294"/>
              </a:lnSpc>
              <a:spcBef>
                <a:spcPct val="0"/>
              </a:spcBef>
            </a:pPr>
            <a:r>
              <a:rPr lang="en-US" b="true" sz="2294" spc="-68">
                <a:solidFill>
                  <a:srgbClr val="000000"/>
                </a:solidFill>
                <a:latin typeface="Helvetica World Bold"/>
                <a:ea typeface="Helvetica World Bold"/>
                <a:cs typeface="Helvetica World Bold"/>
                <a:sym typeface="Helvetica World Bold"/>
              </a:rPr>
              <a:t>Additionally, An interactive dashboard has been provided for tracking</a:t>
            </a:r>
          </a:p>
        </p:txBody>
      </p:sp>
      <p:sp>
        <p:nvSpPr>
          <p:cNvPr name="TextBox 41" id="41"/>
          <p:cNvSpPr txBox="true"/>
          <p:nvPr/>
        </p:nvSpPr>
        <p:spPr>
          <a:xfrm rot="0">
            <a:off x="13798734" y="7300878"/>
            <a:ext cx="3322891" cy="1333500"/>
          </a:xfrm>
          <a:prstGeom prst="rect">
            <a:avLst/>
          </a:prstGeom>
        </p:spPr>
        <p:txBody>
          <a:bodyPr anchor="t" rtlCol="false" tIns="0" lIns="0" bIns="0" rIns="0">
            <a:spAutoFit/>
          </a:bodyPr>
          <a:lstStyle/>
          <a:p>
            <a:pPr algn="l" marL="0" indent="0" lvl="0">
              <a:lnSpc>
                <a:spcPts val="2160"/>
              </a:lnSpc>
              <a:spcBef>
                <a:spcPct val="0"/>
              </a:spcBef>
            </a:pPr>
            <a:r>
              <a:rPr lang="en-US" sz="1800">
                <a:solidFill>
                  <a:srgbClr val="000000"/>
                </a:solidFill>
                <a:latin typeface="Helvetica World"/>
                <a:ea typeface="Helvetica World"/>
                <a:cs typeface="Helvetica World"/>
                <a:sym typeface="Helvetica World"/>
              </a:rPr>
              <a:t>this is for usage by the sales employees to track which payments are pending, allowing manual communication in case of overdue payments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6417972" y="1517618"/>
            <a:ext cx="793079" cy="793079"/>
          </a:xfrm>
          <a:custGeom>
            <a:avLst/>
            <a:gdLst/>
            <a:ahLst/>
            <a:cxnLst/>
            <a:rect r="r" b="b" t="t" l="l"/>
            <a:pathLst>
              <a:path h="793079" w="793079">
                <a:moveTo>
                  <a:pt x="0" y="0"/>
                </a:moveTo>
                <a:lnTo>
                  <a:pt x="793079" y="0"/>
                </a:lnTo>
                <a:lnTo>
                  <a:pt x="793079" y="793078"/>
                </a:lnTo>
                <a:lnTo>
                  <a:pt x="0" y="793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028700" y="1943381"/>
            <a:ext cx="2349335" cy="0"/>
          </a:xfrm>
          <a:prstGeom prst="line">
            <a:avLst/>
          </a:prstGeom>
          <a:ln cap="flat" w="19050">
            <a:solidFill>
              <a:srgbClr val="E9FF00"/>
            </a:solidFill>
            <a:prstDash val="solid"/>
            <a:headEnd type="none" len="sm" w="sm"/>
            <a:tailEnd type="none" len="sm" w="sm"/>
          </a:ln>
        </p:spPr>
      </p:sp>
      <p:sp>
        <p:nvSpPr>
          <p:cNvPr name="AutoShape 4" id="4"/>
          <p:cNvSpPr/>
          <p:nvPr/>
        </p:nvSpPr>
        <p:spPr>
          <a:xfrm>
            <a:off x="1028700" y="5153025"/>
            <a:ext cx="2349335" cy="0"/>
          </a:xfrm>
          <a:prstGeom prst="line">
            <a:avLst/>
          </a:prstGeom>
          <a:ln cap="flat" w="19050">
            <a:solidFill>
              <a:srgbClr val="E9FF00"/>
            </a:solidFill>
            <a:prstDash val="solid"/>
            <a:headEnd type="none" len="sm" w="sm"/>
            <a:tailEnd type="none" len="sm" w="sm"/>
          </a:ln>
        </p:spPr>
      </p:sp>
      <p:sp>
        <p:nvSpPr>
          <p:cNvPr name="TextBox 5" id="5"/>
          <p:cNvSpPr txBox="true"/>
          <p:nvPr/>
        </p:nvSpPr>
        <p:spPr>
          <a:xfrm rot="0">
            <a:off x="10581645" y="6494092"/>
            <a:ext cx="3290128" cy="57912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Helvetica World Bold"/>
                <a:ea typeface="Helvetica World Bold"/>
                <a:cs typeface="Helvetica World Bold"/>
                <a:sym typeface="Helvetica World Bold"/>
              </a:rPr>
              <a:t>SMTP</a:t>
            </a:r>
          </a:p>
        </p:txBody>
      </p:sp>
      <p:sp>
        <p:nvSpPr>
          <p:cNvPr name="Freeform 6" id="6"/>
          <p:cNvSpPr/>
          <p:nvPr/>
        </p:nvSpPr>
        <p:spPr>
          <a:xfrm flipH="false" flipV="false" rot="0">
            <a:off x="9600621" y="2310696"/>
            <a:ext cx="665092" cy="665092"/>
          </a:xfrm>
          <a:custGeom>
            <a:avLst/>
            <a:gdLst/>
            <a:ahLst/>
            <a:cxnLst/>
            <a:rect r="r" b="b" t="t" l="l"/>
            <a:pathLst>
              <a:path h="665092" w="665092">
                <a:moveTo>
                  <a:pt x="0" y="0"/>
                </a:moveTo>
                <a:lnTo>
                  <a:pt x="665093" y="0"/>
                </a:lnTo>
                <a:lnTo>
                  <a:pt x="665093" y="665092"/>
                </a:lnTo>
                <a:lnTo>
                  <a:pt x="0" y="6650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600621" y="6451106"/>
            <a:ext cx="665092" cy="665092"/>
          </a:xfrm>
          <a:custGeom>
            <a:avLst/>
            <a:gdLst/>
            <a:ahLst/>
            <a:cxnLst/>
            <a:rect r="r" b="b" t="t" l="l"/>
            <a:pathLst>
              <a:path h="665092" w="665092">
                <a:moveTo>
                  <a:pt x="0" y="0"/>
                </a:moveTo>
                <a:lnTo>
                  <a:pt x="665093" y="0"/>
                </a:lnTo>
                <a:lnTo>
                  <a:pt x="665093" y="665093"/>
                </a:lnTo>
                <a:lnTo>
                  <a:pt x="0" y="6650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676592" y="2310696"/>
            <a:ext cx="665092" cy="665092"/>
          </a:xfrm>
          <a:custGeom>
            <a:avLst/>
            <a:gdLst/>
            <a:ahLst/>
            <a:cxnLst/>
            <a:rect r="r" b="b" t="t" l="l"/>
            <a:pathLst>
              <a:path h="665092" w="665092">
                <a:moveTo>
                  <a:pt x="0" y="0"/>
                </a:moveTo>
                <a:lnTo>
                  <a:pt x="665093" y="0"/>
                </a:lnTo>
                <a:lnTo>
                  <a:pt x="665093" y="665092"/>
                </a:lnTo>
                <a:lnTo>
                  <a:pt x="0" y="665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7</a:t>
            </a:r>
          </a:p>
        </p:txBody>
      </p:sp>
      <p:sp>
        <p:nvSpPr>
          <p:cNvPr name="Freeform 10" id="10"/>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10"/>
            <a:stretch>
              <a:fillRect l="0" t="0" r="0" b="0"/>
            </a:stretch>
          </a:blipFill>
        </p:spPr>
      </p:sp>
      <p:sp>
        <p:nvSpPr>
          <p:cNvPr name="Freeform 11" id="11"/>
          <p:cNvSpPr/>
          <p:nvPr/>
        </p:nvSpPr>
        <p:spPr>
          <a:xfrm flipH="false" flipV="false" rot="0">
            <a:off x="13676592" y="6451106"/>
            <a:ext cx="665092" cy="665092"/>
          </a:xfrm>
          <a:custGeom>
            <a:avLst/>
            <a:gdLst/>
            <a:ahLst/>
            <a:cxnLst/>
            <a:rect r="r" b="b" t="t" l="l"/>
            <a:pathLst>
              <a:path h="665092" w="665092">
                <a:moveTo>
                  <a:pt x="0" y="0"/>
                </a:moveTo>
                <a:lnTo>
                  <a:pt x="665093" y="0"/>
                </a:lnTo>
                <a:lnTo>
                  <a:pt x="665093" y="665093"/>
                </a:lnTo>
                <a:lnTo>
                  <a:pt x="0" y="6650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2" id="12"/>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Freeform 13" id="13">
            <a:hlinkClick r:id="rId15" tooltip="https://github.com/KushOfAgra/ABinBevCaseStudy/tree/main"/>
          </p:cNvPr>
          <p:cNvSpPr/>
          <p:nvPr/>
        </p:nvSpPr>
        <p:spPr>
          <a:xfrm flipH="false" flipV="false" rot="0">
            <a:off x="8591571" y="9258300"/>
            <a:ext cx="713337" cy="713337"/>
          </a:xfrm>
          <a:custGeom>
            <a:avLst/>
            <a:gdLst/>
            <a:ahLst/>
            <a:cxnLst/>
            <a:rect r="r" b="b" t="t" l="l"/>
            <a:pathLst>
              <a:path h="713337" w="713337">
                <a:moveTo>
                  <a:pt x="0" y="0"/>
                </a:moveTo>
                <a:lnTo>
                  <a:pt x="713338" y="0"/>
                </a:lnTo>
                <a:lnTo>
                  <a:pt x="713338" y="713337"/>
                </a:lnTo>
                <a:lnTo>
                  <a:pt x="0" y="7133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1028700" y="914046"/>
            <a:ext cx="10268875" cy="1019810"/>
          </a:xfrm>
          <a:prstGeom prst="rect">
            <a:avLst/>
          </a:prstGeom>
        </p:spPr>
        <p:txBody>
          <a:bodyPr anchor="t" rtlCol="false" tIns="0" lIns="0" bIns="0" rIns="0">
            <a:spAutoFit/>
          </a:bodyPr>
          <a:lstStyle/>
          <a:p>
            <a:pPr algn="l" marL="0" indent="0" lvl="0">
              <a:lnSpc>
                <a:spcPts val="6999"/>
              </a:lnSpc>
            </a:pPr>
            <a:r>
              <a:rPr lang="en-US" b="true" sz="6999" spc="-209">
                <a:solidFill>
                  <a:srgbClr val="FFFFFF"/>
                </a:solidFill>
                <a:latin typeface="Helvetica World Bold"/>
                <a:ea typeface="Helvetica World Bold"/>
                <a:cs typeface="Helvetica World Bold"/>
                <a:sym typeface="Helvetica World Bold"/>
              </a:rPr>
              <a:t>Technical Details</a:t>
            </a:r>
          </a:p>
        </p:txBody>
      </p:sp>
      <p:sp>
        <p:nvSpPr>
          <p:cNvPr name="TextBox 15" id="15"/>
          <p:cNvSpPr txBox="true"/>
          <p:nvPr/>
        </p:nvSpPr>
        <p:spPr>
          <a:xfrm rot="0">
            <a:off x="1028700" y="2396421"/>
            <a:ext cx="7919540" cy="714377"/>
          </a:xfrm>
          <a:prstGeom prst="rect">
            <a:avLst/>
          </a:prstGeom>
        </p:spPr>
        <p:txBody>
          <a:bodyPr anchor="t" rtlCol="false" tIns="0" lIns="0" bIns="0" rIns="0">
            <a:spAutoFit/>
          </a:bodyPr>
          <a:lstStyle/>
          <a:p>
            <a:pPr algn="l" marL="0" indent="0" lvl="0">
              <a:lnSpc>
                <a:spcPts val="4800"/>
              </a:lnSpc>
            </a:pPr>
            <a:r>
              <a:rPr lang="en-US" b="true" sz="4800" spc="-144">
                <a:solidFill>
                  <a:srgbClr val="FFFFFF"/>
                </a:solidFill>
                <a:latin typeface="Helvetica World Bold"/>
                <a:ea typeface="Helvetica World Bold"/>
                <a:cs typeface="Helvetica World Bold"/>
                <a:sym typeface="Helvetica World Bold"/>
              </a:rPr>
              <a:t>Implementation Highlights</a:t>
            </a:r>
          </a:p>
        </p:txBody>
      </p:sp>
      <p:sp>
        <p:nvSpPr>
          <p:cNvPr name="TextBox 16" id="16"/>
          <p:cNvSpPr txBox="true"/>
          <p:nvPr/>
        </p:nvSpPr>
        <p:spPr>
          <a:xfrm rot="0">
            <a:off x="1028700" y="5272157"/>
            <a:ext cx="6427496" cy="714377"/>
          </a:xfrm>
          <a:prstGeom prst="rect">
            <a:avLst/>
          </a:prstGeom>
        </p:spPr>
        <p:txBody>
          <a:bodyPr anchor="t" rtlCol="false" tIns="0" lIns="0" bIns="0" rIns="0">
            <a:spAutoFit/>
          </a:bodyPr>
          <a:lstStyle/>
          <a:p>
            <a:pPr algn="l" marL="0" indent="0" lvl="0">
              <a:lnSpc>
                <a:spcPts val="4800"/>
              </a:lnSpc>
              <a:spcBef>
                <a:spcPct val="0"/>
              </a:spcBef>
            </a:pPr>
            <a:r>
              <a:rPr lang="en-US" b="true" sz="4800" spc="-144">
                <a:solidFill>
                  <a:srgbClr val="FFFFFF"/>
                </a:solidFill>
                <a:latin typeface="Helvetica World Bold"/>
                <a:ea typeface="Helvetica World Bold"/>
                <a:cs typeface="Helvetica World Bold"/>
                <a:sym typeface="Helvetica World Bold"/>
              </a:rPr>
              <a:t>Flask API</a:t>
            </a:r>
          </a:p>
        </p:txBody>
      </p:sp>
      <p:sp>
        <p:nvSpPr>
          <p:cNvPr name="TextBox 17" id="17"/>
          <p:cNvSpPr txBox="true"/>
          <p:nvPr/>
        </p:nvSpPr>
        <p:spPr>
          <a:xfrm rot="0">
            <a:off x="1028700" y="3330679"/>
            <a:ext cx="7534358" cy="1598930"/>
          </a:xfrm>
          <a:prstGeom prst="rect">
            <a:avLst/>
          </a:prstGeom>
        </p:spPr>
        <p:txBody>
          <a:bodyPr anchor="t" rtlCol="false" tIns="0" lIns="0" bIns="0" rIns="0">
            <a:spAutoFit/>
          </a:bodyPr>
          <a:lstStyle/>
          <a:p>
            <a:pPr algn="l">
              <a:lnSpc>
                <a:spcPts val="3220"/>
              </a:lnSpc>
              <a:spcBef>
                <a:spcPct val="0"/>
              </a:spcBef>
            </a:pPr>
            <a:r>
              <a:rPr lang="en-US" sz="2300">
                <a:solidFill>
                  <a:srgbClr val="FFFFFF"/>
                </a:solidFill>
                <a:latin typeface="Helvetica World"/>
                <a:ea typeface="Helvetica World"/>
                <a:cs typeface="Helvetica World"/>
                <a:sym typeface="Helvetica World"/>
              </a:rPr>
              <a:t>Considering that the ERP system in use was not revealed, this solution uses a json file, that can be extracted from most erp systems easily. This process can also be automated, making the entire solution easy to implement.</a:t>
            </a:r>
          </a:p>
        </p:txBody>
      </p:sp>
      <p:sp>
        <p:nvSpPr>
          <p:cNvPr name="TextBox 18" id="18"/>
          <p:cNvSpPr txBox="true"/>
          <p:nvPr/>
        </p:nvSpPr>
        <p:spPr>
          <a:xfrm rot="0">
            <a:off x="10581645" y="7177987"/>
            <a:ext cx="2981726" cy="3078480"/>
          </a:xfrm>
          <a:prstGeom prst="rect">
            <a:avLst/>
          </a:prstGeom>
        </p:spPr>
        <p:txBody>
          <a:bodyPr anchor="t" rtlCol="false" tIns="0" lIns="0" bIns="0" rIns="0">
            <a:spAutoFit/>
          </a:bodyPr>
          <a:lstStyle/>
          <a:p>
            <a:pPr algn="l" marL="0" indent="0" lvl="0">
              <a:lnSpc>
                <a:spcPts val="2730"/>
              </a:lnSpc>
              <a:spcBef>
                <a:spcPct val="0"/>
              </a:spcBef>
            </a:pPr>
            <a:r>
              <a:rPr lang="en-US" sz="2100">
                <a:solidFill>
                  <a:srgbClr val="FFFFFF"/>
                </a:solidFill>
                <a:latin typeface="Helvetica World"/>
                <a:ea typeface="Helvetica World"/>
                <a:cs typeface="Helvetica World"/>
                <a:sym typeface="Helvetica World"/>
              </a:rPr>
              <a:t>Handles email automation; I used a dummy gmail account created specifically for this task using gmails smtp server. We can also customise the messages that we send to the customer</a:t>
            </a:r>
          </a:p>
        </p:txBody>
      </p:sp>
      <p:sp>
        <p:nvSpPr>
          <p:cNvPr name="TextBox 19" id="19"/>
          <p:cNvSpPr txBox="true"/>
          <p:nvPr/>
        </p:nvSpPr>
        <p:spPr>
          <a:xfrm rot="0">
            <a:off x="14627435" y="3091748"/>
            <a:ext cx="3315527" cy="2392680"/>
          </a:xfrm>
          <a:prstGeom prst="rect">
            <a:avLst/>
          </a:prstGeom>
        </p:spPr>
        <p:txBody>
          <a:bodyPr anchor="t" rtlCol="false" tIns="0" lIns="0" bIns="0" rIns="0">
            <a:spAutoFit/>
          </a:bodyPr>
          <a:lstStyle/>
          <a:p>
            <a:pPr algn="l" marL="0" indent="0" lvl="0">
              <a:lnSpc>
                <a:spcPts val="2730"/>
              </a:lnSpc>
            </a:pPr>
            <a:r>
              <a:rPr lang="en-US" sz="2100">
                <a:solidFill>
                  <a:srgbClr val="FFFFFF"/>
                </a:solidFill>
                <a:latin typeface="Helvetica World"/>
                <a:ea typeface="Helvetica World"/>
                <a:cs typeface="Helvetica World"/>
                <a:sym typeface="Helvetica World"/>
              </a:rPr>
              <a:t>ApScheduler is used to automate the job process, making it repeat at a fixed interval to make sure that reminders are sent on time and no customer is missed during communication.</a:t>
            </a:r>
          </a:p>
        </p:txBody>
      </p:sp>
      <p:sp>
        <p:nvSpPr>
          <p:cNvPr name="TextBox 20" id="20"/>
          <p:cNvSpPr txBox="true"/>
          <p:nvPr/>
        </p:nvSpPr>
        <p:spPr>
          <a:xfrm rot="0">
            <a:off x="10551370" y="2353682"/>
            <a:ext cx="2839567" cy="57912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Helvetica World Bold"/>
                <a:ea typeface="Helvetica World Bold"/>
                <a:cs typeface="Helvetica World Bold"/>
                <a:sym typeface="Helvetica World Bold"/>
              </a:rPr>
              <a:t>Pandas</a:t>
            </a:r>
          </a:p>
        </p:txBody>
      </p:sp>
      <p:sp>
        <p:nvSpPr>
          <p:cNvPr name="TextBox 21" id="21"/>
          <p:cNvSpPr txBox="true"/>
          <p:nvPr/>
        </p:nvSpPr>
        <p:spPr>
          <a:xfrm rot="0">
            <a:off x="14627435" y="2353682"/>
            <a:ext cx="3001200" cy="57912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Helvetica World Bold"/>
                <a:ea typeface="Helvetica World Bold"/>
                <a:cs typeface="Helvetica World Bold"/>
                <a:sym typeface="Helvetica World Bold"/>
              </a:rPr>
              <a:t>APScheduler</a:t>
            </a:r>
          </a:p>
        </p:txBody>
      </p:sp>
      <p:sp>
        <p:nvSpPr>
          <p:cNvPr name="TextBox 22" id="22"/>
          <p:cNvSpPr txBox="true"/>
          <p:nvPr/>
        </p:nvSpPr>
        <p:spPr>
          <a:xfrm rot="0">
            <a:off x="1028700" y="6075302"/>
            <a:ext cx="6944039" cy="2565199"/>
          </a:xfrm>
          <a:prstGeom prst="rect">
            <a:avLst/>
          </a:prstGeom>
        </p:spPr>
        <p:txBody>
          <a:bodyPr anchor="t" rtlCol="false" tIns="0" lIns="0" bIns="0" rIns="0">
            <a:spAutoFit/>
          </a:bodyPr>
          <a:lstStyle/>
          <a:p>
            <a:pPr algn="l">
              <a:lnSpc>
                <a:spcPts val="2967"/>
              </a:lnSpc>
              <a:spcBef>
                <a:spcPct val="0"/>
              </a:spcBef>
            </a:pPr>
            <a:r>
              <a:rPr lang="en-US" sz="2119">
                <a:solidFill>
                  <a:srgbClr val="FFFFFF"/>
                </a:solidFill>
                <a:latin typeface="Helvetica World"/>
                <a:ea typeface="Helvetica World"/>
                <a:cs typeface="Helvetica World"/>
                <a:sym typeface="Helvetica World"/>
              </a:rPr>
              <a:t>Flask enables data modifications, such as retrieving, adding, updating and deleting data, completely contained in a single python script. Here, we use flask to handle JSON interaction, and it can also be used to handle database integration. It acts as the backbone of our code, providing the framework to create and manage our web app, and also provides expansion capabilitees.</a:t>
            </a:r>
          </a:p>
        </p:txBody>
      </p:sp>
      <p:sp>
        <p:nvSpPr>
          <p:cNvPr name="TextBox 23" id="23"/>
          <p:cNvSpPr txBox="true"/>
          <p:nvPr/>
        </p:nvSpPr>
        <p:spPr>
          <a:xfrm rot="0">
            <a:off x="10551370" y="3034612"/>
            <a:ext cx="2839567" cy="3078480"/>
          </a:xfrm>
          <a:prstGeom prst="rect">
            <a:avLst/>
          </a:prstGeom>
        </p:spPr>
        <p:txBody>
          <a:bodyPr anchor="t" rtlCol="false" tIns="0" lIns="0" bIns="0" rIns="0">
            <a:spAutoFit/>
          </a:bodyPr>
          <a:lstStyle/>
          <a:p>
            <a:pPr algn="l" marL="0" indent="0" lvl="0">
              <a:lnSpc>
                <a:spcPts val="2730"/>
              </a:lnSpc>
            </a:pPr>
            <a:r>
              <a:rPr lang="en-US" sz="2100">
                <a:solidFill>
                  <a:srgbClr val="FFFFFF"/>
                </a:solidFill>
                <a:latin typeface="Helvetica World"/>
                <a:ea typeface="Helvetica World"/>
                <a:cs typeface="Helvetica World"/>
                <a:sym typeface="Helvetica World"/>
              </a:rPr>
              <a:t>We use pandas to convert the json file to a dataframe, making it possible to interact with the data entered and convert it into the required format, along with filtering and analysing the dates.</a:t>
            </a:r>
          </a:p>
        </p:txBody>
      </p:sp>
      <p:sp>
        <p:nvSpPr>
          <p:cNvPr name="TextBox 24" id="24"/>
          <p:cNvSpPr txBox="true"/>
          <p:nvPr/>
        </p:nvSpPr>
        <p:spPr>
          <a:xfrm rot="0">
            <a:off x="14627435" y="6494092"/>
            <a:ext cx="3290128" cy="57912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Helvetica World Bold"/>
                <a:ea typeface="Helvetica World Bold"/>
                <a:cs typeface="Helvetica World Bold"/>
                <a:sym typeface="Helvetica World Bold"/>
              </a:rPr>
              <a:t>StreamLit</a:t>
            </a:r>
          </a:p>
        </p:txBody>
      </p:sp>
      <p:sp>
        <p:nvSpPr>
          <p:cNvPr name="TextBox 25" id="25"/>
          <p:cNvSpPr txBox="true"/>
          <p:nvPr/>
        </p:nvSpPr>
        <p:spPr>
          <a:xfrm rot="0">
            <a:off x="14627435" y="7177987"/>
            <a:ext cx="2981726" cy="2735580"/>
          </a:xfrm>
          <a:prstGeom prst="rect">
            <a:avLst/>
          </a:prstGeom>
        </p:spPr>
        <p:txBody>
          <a:bodyPr anchor="t" rtlCol="false" tIns="0" lIns="0" bIns="0" rIns="0">
            <a:spAutoFit/>
          </a:bodyPr>
          <a:lstStyle/>
          <a:p>
            <a:pPr algn="l" marL="0" indent="0" lvl="0">
              <a:lnSpc>
                <a:spcPts val="2730"/>
              </a:lnSpc>
              <a:spcBef>
                <a:spcPct val="0"/>
              </a:spcBef>
            </a:pPr>
            <a:r>
              <a:rPr lang="en-US" sz="2100">
                <a:solidFill>
                  <a:srgbClr val="FFFFFF"/>
                </a:solidFill>
                <a:latin typeface="Helvetica World"/>
                <a:ea typeface="Helvetica World"/>
                <a:cs typeface="Helvetica World"/>
                <a:sym typeface="Helvetica World"/>
              </a:rPr>
              <a:t>Provides a simple dashboard that can be used to monitor the payment dates and amounts, with filters for days till payment, id and name. Also shows all this data in tabular form.</a:t>
            </a:r>
          </a:p>
        </p:txBody>
      </p:sp>
      <p:sp>
        <p:nvSpPr>
          <p:cNvPr name="TextBox 26" id="26"/>
          <p:cNvSpPr txBox="true"/>
          <p:nvPr/>
        </p:nvSpPr>
        <p:spPr>
          <a:xfrm rot="0">
            <a:off x="14068443" y="828321"/>
            <a:ext cx="3190857"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Solution</a:t>
            </a:r>
          </a:p>
        </p:txBody>
      </p:sp>
      <p:sp>
        <p:nvSpPr>
          <p:cNvPr name="TextBox 27" id="27"/>
          <p:cNvSpPr txBox="true"/>
          <p:nvPr/>
        </p:nvSpPr>
        <p:spPr>
          <a:xfrm rot="0">
            <a:off x="2816799" y="9220200"/>
            <a:ext cx="5746259" cy="10445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Helvetica World"/>
                <a:ea typeface="Helvetica World"/>
                <a:cs typeface="Helvetica World"/>
                <a:sym typeface="Helvetica World"/>
              </a:rPr>
              <a:t>*This is a github repo with the entire code and test data, it has been added to every page of the solution.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695687" y="8808916"/>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8</a:t>
            </a:r>
          </a:p>
        </p:txBody>
      </p:sp>
      <p:sp>
        <p:nvSpPr>
          <p:cNvPr name="AutoShape 3" id="3"/>
          <p:cNvSpPr/>
          <p:nvPr/>
        </p:nvSpPr>
        <p:spPr>
          <a:xfrm>
            <a:off x="1028700" y="1479511"/>
            <a:ext cx="3190857" cy="0"/>
          </a:xfrm>
          <a:prstGeom prst="line">
            <a:avLst/>
          </a:prstGeom>
          <a:ln cap="flat" w="19050">
            <a:solidFill>
              <a:srgbClr val="E9FF00"/>
            </a:solidFill>
            <a:prstDash val="solid"/>
            <a:headEnd type="none" len="sm" w="sm"/>
            <a:tailEnd type="none" len="sm" w="sm"/>
          </a:ln>
        </p:spPr>
      </p:sp>
      <p:sp>
        <p:nvSpPr>
          <p:cNvPr name="AutoShape 4" id="4"/>
          <p:cNvSpPr/>
          <p:nvPr/>
        </p:nvSpPr>
        <p:spPr>
          <a:xfrm>
            <a:off x="14068443" y="1479511"/>
            <a:ext cx="3190857" cy="0"/>
          </a:xfrm>
          <a:prstGeom prst="line">
            <a:avLst/>
          </a:prstGeom>
          <a:ln cap="flat" w="19050">
            <a:solidFill>
              <a:srgbClr val="E9FF00"/>
            </a:solidFill>
            <a:prstDash val="solid"/>
            <a:headEnd type="none" len="sm" w="sm"/>
            <a:tailEnd type="none" len="sm" w="sm"/>
          </a:ln>
        </p:spPr>
      </p:sp>
      <p:sp>
        <p:nvSpPr>
          <p:cNvPr name="Freeform 5" id="5"/>
          <p:cNvSpPr/>
          <p:nvPr/>
        </p:nvSpPr>
        <p:spPr>
          <a:xfrm flipH="false" flipV="false" rot="0">
            <a:off x="659921" y="8640501"/>
            <a:ext cx="1103212" cy="617799"/>
          </a:xfrm>
          <a:custGeom>
            <a:avLst/>
            <a:gdLst/>
            <a:ahLst/>
            <a:cxnLst/>
            <a:rect r="r" b="b" t="t" l="l"/>
            <a:pathLst>
              <a:path h="617799" w="1103212">
                <a:moveTo>
                  <a:pt x="0" y="0"/>
                </a:moveTo>
                <a:lnTo>
                  <a:pt x="1103212" y="0"/>
                </a:lnTo>
                <a:lnTo>
                  <a:pt x="1103212" y="617799"/>
                </a:lnTo>
                <a:lnTo>
                  <a:pt x="0" y="617799"/>
                </a:lnTo>
                <a:lnTo>
                  <a:pt x="0" y="0"/>
                </a:lnTo>
                <a:close/>
              </a:path>
            </a:pathLst>
          </a:custGeom>
          <a:blipFill>
            <a:blip r:embed="rId2"/>
            <a:stretch>
              <a:fillRect l="0" t="0" r="0" b="0"/>
            </a:stretch>
          </a:blipFill>
        </p:spPr>
      </p:sp>
      <p:sp>
        <p:nvSpPr>
          <p:cNvPr name="Freeform 6" id="6"/>
          <p:cNvSpPr/>
          <p:nvPr/>
        </p:nvSpPr>
        <p:spPr>
          <a:xfrm flipH="false" flipV="false" rot="0">
            <a:off x="5030553" y="2150795"/>
            <a:ext cx="7107505" cy="7107505"/>
          </a:xfrm>
          <a:custGeom>
            <a:avLst/>
            <a:gdLst/>
            <a:ahLst/>
            <a:cxnLst/>
            <a:rect r="r" b="b" t="t" l="l"/>
            <a:pathLst>
              <a:path h="7107505" w="7107505">
                <a:moveTo>
                  <a:pt x="0" y="0"/>
                </a:moveTo>
                <a:lnTo>
                  <a:pt x="7107504" y="0"/>
                </a:lnTo>
                <a:lnTo>
                  <a:pt x="7107504" y="7107505"/>
                </a:lnTo>
                <a:lnTo>
                  <a:pt x="0" y="71075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828321"/>
            <a:ext cx="4967787" cy="470332"/>
          </a:xfrm>
          <a:prstGeom prst="rect">
            <a:avLst/>
          </a:prstGeom>
        </p:spPr>
        <p:txBody>
          <a:bodyPr anchor="t" rtlCol="false" tIns="0" lIns="0" bIns="0" rIns="0">
            <a:spAutoFit/>
          </a:bodyPr>
          <a:lstStyle/>
          <a:p>
            <a:pPr algn="l"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Flow Diagram</a:t>
            </a:r>
          </a:p>
        </p:txBody>
      </p:sp>
      <p:sp>
        <p:nvSpPr>
          <p:cNvPr name="TextBox 8" id="8"/>
          <p:cNvSpPr txBox="true"/>
          <p:nvPr/>
        </p:nvSpPr>
        <p:spPr>
          <a:xfrm rot="0">
            <a:off x="14068443" y="828321"/>
            <a:ext cx="3190857" cy="469900"/>
          </a:xfrm>
          <a:prstGeom prst="rect">
            <a:avLst/>
          </a:prstGeom>
        </p:spPr>
        <p:txBody>
          <a:bodyPr anchor="t" rtlCol="false" tIns="0" lIns="0" bIns="0" rIns="0">
            <a:spAutoFit/>
          </a:bodyPr>
          <a:lstStyle/>
          <a:p>
            <a:pPr algn="r" marL="0" indent="0" lvl="0">
              <a:lnSpc>
                <a:spcPts val="3200"/>
              </a:lnSpc>
              <a:spcBef>
                <a:spcPct val="0"/>
              </a:spcBef>
            </a:pPr>
            <a:r>
              <a:rPr lang="en-US" b="true" sz="3200" spc="-96">
                <a:solidFill>
                  <a:srgbClr val="FFFFFF"/>
                </a:solidFill>
                <a:latin typeface="Helvetica World Bold"/>
                <a:ea typeface="Helvetica World Bold"/>
                <a:cs typeface="Helvetica World Bold"/>
                <a:sym typeface="Helvetica World Bold"/>
              </a:rPr>
              <a:t>Solution</a:t>
            </a:r>
          </a:p>
        </p:txBody>
      </p:sp>
      <p:sp>
        <p:nvSpPr>
          <p:cNvPr name="TextBox 9" id="9"/>
          <p:cNvSpPr txBox="true"/>
          <p:nvPr/>
        </p:nvSpPr>
        <p:spPr>
          <a:xfrm rot="0">
            <a:off x="2810783" y="2025396"/>
            <a:ext cx="7107505" cy="615950"/>
          </a:xfrm>
          <a:prstGeom prst="rect">
            <a:avLst/>
          </a:prstGeom>
        </p:spPr>
        <p:txBody>
          <a:bodyPr anchor="t" rtlCol="false" tIns="0" lIns="0" bIns="0" rIns="0">
            <a:spAutoFit/>
          </a:bodyPr>
          <a:lstStyle/>
          <a:p>
            <a:pPr algn="ctr">
              <a:lnSpc>
                <a:spcPts val="4900"/>
              </a:lnSpc>
              <a:spcBef>
                <a:spcPct val="0"/>
              </a:spcBef>
            </a:pPr>
            <a:r>
              <a:rPr lang="en-US" sz="3500" u="sng">
                <a:solidFill>
                  <a:srgbClr val="000000"/>
                </a:solidFill>
                <a:latin typeface="Oval"/>
                <a:ea typeface="Oval"/>
                <a:cs typeface="Oval"/>
                <a:sym typeface="Oval"/>
              </a:rPr>
              <a:t>Input</a:t>
            </a:r>
          </a:p>
        </p:txBody>
      </p:sp>
      <p:sp>
        <p:nvSpPr>
          <p:cNvPr name="TextBox 10" id="10"/>
          <p:cNvSpPr txBox="true"/>
          <p:nvPr/>
        </p:nvSpPr>
        <p:spPr>
          <a:xfrm rot="0">
            <a:off x="2810783" y="2766745"/>
            <a:ext cx="7107505" cy="6159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val"/>
                <a:ea typeface="Oval"/>
                <a:cs typeface="Oval"/>
                <a:sym typeface="Oval"/>
              </a:rPr>
              <a:t>ERP System</a:t>
            </a:r>
          </a:p>
        </p:txBody>
      </p:sp>
      <p:sp>
        <p:nvSpPr>
          <p:cNvPr name="TextBox 11" id="11"/>
          <p:cNvSpPr txBox="true"/>
          <p:nvPr/>
        </p:nvSpPr>
        <p:spPr>
          <a:xfrm rot="0">
            <a:off x="7253199" y="2065070"/>
            <a:ext cx="7107505" cy="615950"/>
          </a:xfrm>
          <a:prstGeom prst="rect">
            <a:avLst/>
          </a:prstGeom>
        </p:spPr>
        <p:txBody>
          <a:bodyPr anchor="t" rtlCol="false" tIns="0" lIns="0" bIns="0" rIns="0">
            <a:spAutoFit/>
          </a:bodyPr>
          <a:lstStyle/>
          <a:p>
            <a:pPr algn="ctr">
              <a:lnSpc>
                <a:spcPts val="4900"/>
              </a:lnSpc>
              <a:spcBef>
                <a:spcPct val="0"/>
              </a:spcBef>
            </a:pPr>
            <a:r>
              <a:rPr lang="en-US" sz="3500" u="sng">
                <a:solidFill>
                  <a:srgbClr val="000000"/>
                </a:solidFill>
                <a:latin typeface="Oval"/>
                <a:ea typeface="Oval"/>
                <a:cs typeface="Oval"/>
                <a:sym typeface="Oval"/>
              </a:rPr>
              <a:t>Flask (Backend)</a:t>
            </a:r>
          </a:p>
        </p:txBody>
      </p:sp>
      <p:sp>
        <p:nvSpPr>
          <p:cNvPr name="TextBox 12" id="12"/>
          <p:cNvSpPr txBox="true"/>
          <p:nvPr/>
        </p:nvSpPr>
        <p:spPr>
          <a:xfrm rot="0">
            <a:off x="2823069" y="4851146"/>
            <a:ext cx="7107505" cy="615950"/>
          </a:xfrm>
          <a:prstGeom prst="rect">
            <a:avLst/>
          </a:prstGeom>
        </p:spPr>
        <p:txBody>
          <a:bodyPr anchor="t" rtlCol="false" tIns="0" lIns="0" bIns="0" rIns="0">
            <a:spAutoFit/>
          </a:bodyPr>
          <a:lstStyle/>
          <a:p>
            <a:pPr algn="ctr">
              <a:lnSpc>
                <a:spcPts val="4900"/>
              </a:lnSpc>
              <a:spcBef>
                <a:spcPct val="0"/>
              </a:spcBef>
            </a:pPr>
            <a:r>
              <a:rPr lang="en-US" sz="3500" u="sng">
                <a:solidFill>
                  <a:srgbClr val="000000"/>
                </a:solidFill>
                <a:latin typeface="Oval"/>
                <a:ea typeface="Oval"/>
                <a:cs typeface="Oval"/>
                <a:sym typeface="Oval"/>
              </a:rPr>
              <a:t>Pandas</a:t>
            </a:r>
          </a:p>
        </p:txBody>
      </p:sp>
      <p:sp>
        <p:nvSpPr>
          <p:cNvPr name="TextBox 13" id="13"/>
          <p:cNvSpPr txBox="true"/>
          <p:nvPr/>
        </p:nvSpPr>
        <p:spPr>
          <a:xfrm rot="0">
            <a:off x="7253199" y="4906338"/>
            <a:ext cx="7107505" cy="615950"/>
          </a:xfrm>
          <a:prstGeom prst="rect">
            <a:avLst/>
          </a:prstGeom>
        </p:spPr>
        <p:txBody>
          <a:bodyPr anchor="t" rtlCol="false" tIns="0" lIns="0" bIns="0" rIns="0">
            <a:spAutoFit/>
          </a:bodyPr>
          <a:lstStyle/>
          <a:p>
            <a:pPr algn="ctr">
              <a:lnSpc>
                <a:spcPts val="4900"/>
              </a:lnSpc>
              <a:spcBef>
                <a:spcPct val="0"/>
              </a:spcBef>
            </a:pPr>
            <a:r>
              <a:rPr lang="en-US" sz="3500" u="sng">
                <a:solidFill>
                  <a:srgbClr val="000000"/>
                </a:solidFill>
                <a:latin typeface="Oval"/>
                <a:ea typeface="Oval"/>
                <a:cs typeface="Oval"/>
                <a:sym typeface="Oval"/>
              </a:rPr>
              <a:t>SMTP</a:t>
            </a:r>
          </a:p>
        </p:txBody>
      </p:sp>
      <p:sp>
        <p:nvSpPr>
          <p:cNvPr name="TextBox 14" id="14"/>
          <p:cNvSpPr txBox="true"/>
          <p:nvPr/>
        </p:nvSpPr>
        <p:spPr>
          <a:xfrm rot="0">
            <a:off x="2845144" y="7696483"/>
            <a:ext cx="7107505" cy="615950"/>
          </a:xfrm>
          <a:prstGeom prst="rect">
            <a:avLst/>
          </a:prstGeom>
        </p:spPr>
        <p:txBody>
          <a:bodyPr anchor="t" rtlCol="false" tIns="0" lIns="0" bIns="0" rIns="0">
            <a:spAutoFit/>
          </a:bodyPr>
          <a:lstStyle/>
          <a:p>
            <a:pPr algn="ctr">
              <a:lnSpc>
                <a:spcPts val="4900"/>
              </a:lnSpc>
              <a:spcBef>
                <a:spcPct val="0"/>
              </a:spcBef>
            </a:pPr>
            <a:r>
              <a:rPr lang="en-US" sz="3500" u="sng">
                <a:solidFill>
                  <a:srgbClr val="000000"/>
                </a:solidFill>
                <a:latin typeface="Oval"/>
                <a:ea typeface="Oval"/>
                <a:cs typeface="Oval"/>
                <a:sym typeface="Oval"/>
              </a:rPr>
              <a:t>APScheduler</a:t>
            </a:r>
          </a:p>
        </p:txBody>
      </p:sp>
      <p:sp>
        <p:nvSpPr>
          <p:cNvPr name="TextBox 15" id="15"/>
          <p:cNvSpPr txBox="true"/>
          <p:nvPr/>
        </p:nvSpPr>
        <p:spPr>
          <a:xfrm rot="0">
            <a:off x="7354445" y="7680547"/>
            <a:ext cx="6905013" cy="589908"/>
          </a:xfrm>
          <a:prstGeom prst="rect">
            <a:avLst/>
          </a:prstGeom>
        </p:spPr>
        <p:txBody>
          <a:bodyPr anchor="t" rtlCol="false" tIns="0" lIns="0" bIns="0" rIns="0">
            <a:spAutoFit/>
          </a:bodyPr>
          <a:lstStyle/>
          <a:p>
            <a:pPr algn="ctr">
              <a:lnSpc>
                <a:spcPts val="4760"/>
              </a:lnSpc>
              <a:spcBef>
                <a:spcPct val="0"/>
              </a:spcBef>
            </a:pPr>
            <a:r>
              <a:rPr lang="en-US" sz="3400" u="sng">
                <a:solidFill>
                  <a:srgbClr val="000000"/>
                </a:solidFill>
                <a:latin typeface="Oval"/>
                <a:ea typeface="Oval"/>
                <a:cs typeface="Oval"/>
                <a:sym typeface="Oval"/>
              </a:rPr>
              <a:t>Streamlit Dashboard</a:t>
            </a:r>
          </a:p>
        </p:txBody>
      </p:sp>
      <p:sp>
        <p:nvSpPr>
          <p:cNvPr name="TextBox 16" id="16"/>
          <p:cNvSpPr txBox="true"/>
          <p:nvPr/>
        </p:nvSpPr>
        <p:spPr>
          <a:xfrm rot="0">
            <a:off x="5175949" y="5363235"/>
            <a:ext cx="2377174" cy="1066800"/>
          </a:xfrm>
          <a:prstGeom prst="rect">
            <a:avLst/>
          </a:prstGeom>
        </p:spPr>
        <p:txBody>
          <a:bodyPr anchor="t" rtlCol="false" tIns="0" lIns="0" bIns="0" rIns="0">
            <a:spAutoFit/>
          </a:bodyPr>
          <a:lstStyle/>
          <a:p>
            <a:pPr algn="ctr">
              <a:lnSpc>
                <a:spcPts val="4200"/>
              </a:lnSpc>
            </a:pPr>
            <a:r>
              <a:rPr lang="en-US" sz="3000">
                <a:solidFill>
                  <a:srgbClr val="000000"/>
                </a:solidFill>
                <a:latin typeface="Oval"/>
                <a:ea typeface="Oval"/>
                <a:cs typeface="Oval"/>
                <a:sym typeface="Oval"/>
              </a:rPr>
              <a:t>Extract,Process,</a:t>
            </a:r>
          </a:p>
          <a:p>
            <a:pPr algn="ctr">
              <a:lnSpc>
                <a:spcPts val="4200"/>
              </a:lnSpc>
              <a:spcBef>
                <a:spcPct val="0"/>
              </a:spcBef>
            </a:pPr>
            <a:r>
              <a:rPr lang="en-US" sz="3000">
                <a:solidFill>
                  <a:srgbClr val="000000"/>
                </a:solidFill>
                <a:latin typeface="Oval"/>
                <a:ea typeface="Oval"/>
                <a:cs typeface="Oval"/>
                <a:sym typeface="Oval"/>
              </a:rPr>
              <a:t>Filter and Analyse</a:t>
            </a:r>
          </a:p>
        </p:txBody>
      </p:sp>
      <p:sp>
        <p:nvSpPr>
          <p:cNvPr name="TextBox 17" id="17"/>
          <p:cNvSpPr txBox="true"/>
          <p:nvPr/>
        </p:nvSpPr>
        <p:spPr>
          <a:xfrm rot="0">
            <a:off x="9475846" y="2565146"/>
            <a:ext cx="2662211" cy="1066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Oval"/>
                <a:ea typeface="Oval"/>
                <a:cs typeface="Oval"/>
                <a:sym typeface="Oval"/>
              </a:rPr>
              <a:t>Hosts APIs and the backend logic</a:t>
            </a:r>
          </a:p>
        </p:txBody>
      </p:sp>
      <p:sp>
        <p:nvSpPr>
          <p:cNvPr name="TextBox 18" id="18"/>
          <p:cNvSpPr txBox="true"/>
          <p:nvPr/>
        </p:nvSpPr>
        <p:spPr>
          <a:xfrm rot="0">
            <a:off x="9475846" y="5363235"/>
            <a:ext cx="2662211" cy="1066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Oval"/>
                <a:ea typeface="Oval"/>
                <a:cs typeface="Oval"/>
                <a:sym typeface="Oval"/>
              </a:rPr>
              <a:t>Send emails using a mail account</a:t>
            </a:r>
          </a:p>
        </p:txBody>
      </p:sp>
      <p:sp>
        <p:nvSpPr>
          <p:cNvPr name="TextBox 19" id="19"/>
          <p:cNvSpPr txBox="true"/>
          <p:nvPr/>
        </p:nvSpPr>
        <p:spPr>
          <a:xfrm rot="0">
            <a:off x="5001565" y="8191500"/>
            <a:ext cx="2794663" cy="1066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Oval"/>
                <a:ea typeface="Oval"/>
                <a:cs typeface="Oval"/>
                <a:sym typeface="Oval"/>
              </a:rPr>
              <a:t>Automate job execution and schedule reminder</a:t>
            </a:r>
          </a:p>
        </p:txBody>
      </p:sp>
      <p:sp>
        <p:nvSpPr>
          <p:cNvPr name="TextBox 20" id="20"/>
          <p:cNvSpPr txBox="true"/>
          <p:nvPr/>
        </p:nvSpPr>
        <p:spPr>
          <a:xfrm rot="0">
            <a:off x="9475846" y="8163585"/>
            <a:ext cx="2662211" cy="1066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Oval"/>
                <a:ea typeface="Oval"/>
                <a:cs typeface="Oval"/>
                <a:sym typeface="Oval"/>
              </a:rPr>
              <a:t>Track and search with filter options</a:t>
            </a:r>
          </a:p>
        </p:txBody>
      </p:sp>
      <p:sp>
        <p:nvSpPr>
          <p:cNvPr name="Freeform 21" id="21">
            <a:hlinkClick r:id="rId7"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460358" y="2114787"/>
            <a:ext cx="132798" cy="8172213"/>
          </a:xfrm>
          <a:custGeom>
            <a:avLst/>
            <a:gdLst/>
            <a:ahLst/>
            <a:cxnLst/>
            <a:rect r="r" b="b" t="t" l="l"/>
            <a:pathLst>
              <a:path h="8172213" w="132798">
                <a:moveTo>
                  <a:pt x="0" y="0"/>
                </a:moveTo>
                <a:lnTo>
                  <a:pt x="132798" y="0"/>
                </a:lnTo>
                <a:lnTo>
                  <a:pt x="132798" y="8172213"/>
                </a:lnTo>
                <a:lnTo>
                  <a:pt x="0" y="8172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9921" y="649592"/>
            <a:ext cx="11771562" cy="1620505"/>
          </a:xfrm>
          <a:prstGeom prst="rect">
            <a:avLst/>
          </a:prstGeom>
        </p:spPr>
        <p:txBody>
          <a:bodyPr anchor="t" rtlCol="false" tIns="0" lIns="0" bIns="0" rIns="0">
            <a:spAutoFit/>
          </a:bodyPr>
          <a:lstStyle/>
          <a:p>
            <a:pPr algn="l" marL="0" indent="0" lvl="0">
              <a:lnSpc>
                <a:spcPts val="10999"/>
              </a:lnSpc>
              <a:spcBef>
                <a:spcPct val="0"/>
              </a:spcBef>
            </a:pPr>
            <a:r>
              <a:rPr lang="en-US" b="true" sz="10999" spc="-329">
                <a:solidFill>
                  <a:srgbClr val="FFFFFF"/>
                </a:solidFill>
                <a:latin typeface="Helvetica World Bold"/>
                <a:ea typeface="Helvetica World Bold"/>
                <a:cs typeface="Helvetica World Bold"/>
                <a:sym typeface="Helvetica World Bold"/>
              </a:rPr>
              <a:t>Code(Solution)</a:t>
            </a:r>
          </a:p>
        </p:txBody>
      </p:sp>
      <p:sp>
        <p:nvSpPr>
          <p:cNvPr name="TextBox 4" id="4"/>
          <p:cNvSpPr txBox="true"/>
          <p:nvPr/>
        </p:nvSpPr>
        <p:spPr>
          <a:xfrm rot="0">
            <a:off x="659921" y="2231997"/>
            <a:ext cx="7682984" cy="8323580"/>
          </a:xfrm>
          <a:prstGeom prst="rect">
            <a:avLst/>
          </a:prstGeom>
        </p:spPr>
        <p:txBody>
          <a:bodyPr anchor="t" rtlCol="false" tIns="0" lIns="0" bIns="0" rIns="0">
            <a:spAutoFit/>
          </a:bodyPr>
          <a:lstStyle/>
          <a:p>
            <a:pPr algn="just">
              <a:lnSpc>
                <a:spcPts val="2695"/>
              </a:lnSpc>
              <a:spcBef>
                <a:spcPct val="0"/>
              </a:spcBef>
            </a:pPr>
            <a:r>
              <a:rPr lang="en-US" sz="1925">
                <a:solidFill>
                  <a:srgbClr val="FFFFFF"/>
                </a:solidFill>
                <a:latin typeface="Helvetica World"/>
                <a:ea typeface="Helvetica World"/>
                <a:cs typeface="Helvetica World"/>
                <a:sym typeface="Helvetica World"/>
              </a:rPr>
              <a:t>from flask import Flask, request</a:t>
            </a:r>
          </a:p>
          <a:p>
            <a:pPr algn="just">
              <a:lnSpc>
                <a:spcPts val="2695"/>
              </a:lnSpc>
              <a:spcBef>
                <a:spcPct val="0"/>
              </a:spcBef>
            </a:pPr>
            <a:r>
              <a:rPr lang="en-US" sz="1925">
                <a:solidFill>
                  <a:srgbClr val="FFFFFF"/>
                </a:solidFill>
                <a:latin typeface="Helvetica World"/>
                <a:ea typeface="Helvetica World"/>
                <a:cs typeface="Helvetica World"/>
                <a:sym typeface="Helvetica World"/>
              </a:rPr>
              <a:t>import pandas as pd</a:t>
            </a:r>
          </a:p>
          <a:p>
            <a:pPr algn="just">
              <a:lnSpc>
                <a:spcPts val="2695"/>
              </a:lnSpc>
              <a:spcBef>
                <a:spcPct val="0"/>
              </a:spcBef>
            </a:pPr>
            <a:r>
              <a:rPr lang="en-US" sz="1925">
                <a:solidFill>
                  <a:srgbClr val="FFFFFF"/>
                </a:solidFill>
                <a:latin typeface="Helvetica World"/>
                <a:ea typeface="Helvetica World"/>
                <a:cs typeface="Helvetica World"/>
                <a:sym typeface="Helvetica World"/>
              </a:rPr>
              <a:t>import datetime</a:t>
            </a:r>
          </a:p>
          <a:p>
            <a:pPr algn="just">
              <a:lnSpc>
                <a:spcPts val="2695"/>
              </a:lnSpc>
              <a:spcBef>
                <a:spcPct val="0"/>
              </a:spcBef>
            </a:pPr>
            <a:r>
              <a:rPr lang="en-US" sz="1925">
                <a:solidFill>
                  <a:srgbClr val="FFFFFF"/>
                </a:solidFill>
                <a:latin typeface="Helvetica World"/>
                <a:ea typeface="Helvetica World"/>
                <a:cs typeface="Helvetica World"/>
                <a:sym typeface="Helvetica World"/>
              </a:rPr>
              <a:t>import smtplib</a:t>
            </a:r>
          </a:p>
          <a:p>
            <a:pPr algn="just">
              <a:lnSpc>
                <a:spcPts val="2695"/>
              </a:lnSpc>
              <a:spcBef>
                <a:spcPct val="0"/>
              </a:spcBef>
            </a:pPr>
            <a:r>
              <a:rPr lang="en-US" sz="1925">
                <a:solidFill>
                  <a:srgbClr val="FFFFFF"/>
                </a:solidFill>
                <a:latin typeface="Helvetica World"/>
                <a:ea typeface="Helvetica World"/>
                <a:cs typeface="Helvetica World"/>
                <a:sym typeface="Helvetica World"/>
              </a:rPr>
              <a:t>from email.mime.text import MIMEText</a:t>
            </a:r>
          </a:p>
          <a:p>
            <a:pPr algn="just">
              <a:lnSpc>
                <a:spcPts val="2695"/>
              </a:lnSpc>
              <a:spcBef>
                <a:spcPct val="0"/>
              </a:spcBef>
            </a:pPr>
            <a:r>
              <a:rPr lang="en-US" sz="1925">
                <a:solidFill>
                  <a:srgbClr val="FFFFFF"/>
                </a:solidFill>
                <a:latin typeface="Helvetica World"/>
                <a:ea typeface="Helvetica World"/>
                <a:cs typeface="Helvetica World"/>
                <a:sym typeface="Helvetica World"/>
              </a:rPr>
              <a:t>from email.mime.multipart import MIMEMultipart</a:t>
            </a:r>
          </a:p>
          <a:p>
            <a:pPr algn="just">
              <a:lnSpc>
                <a:spcPts val="2695"/>
              </a:lnSpc>
              <a:spcBef>
                <a:spcPct val="0"/>
              </a:spcBef>
            </a:pPr>
            <a:r>
              <a:rPr lang="en-US" sz="1925">
                <a:solidFill>
                  <a:srgbClr val="FFFFFF"/>
                </a:solidFill>
                <a:latin typeface="Helvetica World"/>
                <a:ea typeface="Helvetica World"/>
                <a:cs typeface="Helvetica World"/>
                <a:sym typeface="Helvetica World"/>
              </a:rPr>
              <a:t>from apscheduler.schedulers.background import BackgroundScheduler</a:t>
            </a:r>
          </a:p>
          <a:p>
            <a:pPr algn="just">
              <a:lnSpc>
                <a:spcPts val="2695"/>
              </a:lnSpc>
              <a:spcBef>
                <a:spcPct val="0"/>
              </a:spcBef>
            </a:pPr>
          </a:p>
          <a:p>
            <a:pPr algn="just">
              <a:lnSpc>
                <a:spcPts val="2695"/>
              </a:lnSpc>
              <a:spcBef>
                <a:spcPct val="0"/>
              </a:spcBef>
            </a:pPr>
            <a:r>
              <a:rPr lang="en-US" sz="1925">
                <a:solidFill>
                  <a:srgbClr val="FFFFFF"/>
                </a:solidFill>
                <a:latin typeface="Helvetica World"/>
                <a:ea typeface="Helvetica World"/>
                <a:cs typeface="Helvetica World"/>
                <a:sym typeface="Helvetica World"/>
              </a:rPr>
              <a:t>app = Flask(__name__)</a:t>
            </a:r>
          </a:p>
          <a:p>
            <a:pPr algn="just">
              <a:lnSpc>
                <a:spcPts val="2695"/>
              </a:lnSpc>
              <a:spcBef>
                <a:spcPct val="0"/>
              </a:spcBef>
            </a:pPr>
          </a:p>
          <a:p>
            <a:pPr algn="just">
              <a:lnSpc>
                <a:spcPts val="2695"/>
              </a:lnSpc>
              <a:spcBef>
                <a:spcPct val="0"/>
              </a:spcBef>
            </a:pPr>
            <a:r>
              <a:rPr lang="en-US" sz="1925">
                <a:solidFill>
                  <a:srgbClr val="FFFFFF"/>
                </a:solidFill>
                <a:latin typeface="Helvetica World"/>
                <a:ea typeface="Helvetica World"/>
                <a:cs typeface="Helvetica World"/>
                <a:sym typeface="Helvetica World"/>
              </a:rPr>
              <a:t>scheduler = BackgroundScheduler()</a:t>
            </a:r>
          </a:p>
          <a:p>
            <a:pPr algn="just">
              <a:lnSpc>
                <a:spcPts val="2695"/>
              </a:lnSpc>
              <a:spcBef>
                <a:spcPct val="0"/>
              </a:spcBef>
            </a:pPr>
          </a:p>
          <a:p>
            <a:pPr algn="just">
              <a:lnSpc>
                <a:spcPts val="2695"/>
              </a:lnSpc>
              <a:spcBef>
                <a:spcPct val="0"/>
              </a:spcBef>
            </a:pPr>
            <a:r>
              <a:rPr lang="en-US" sz="1925">
                <a:solidFill>
                  <a:srgbClr val="FFFFFF"/>
                </a:solidFill>
                <a:latin typeface="Helvetica World"/>
                <a:ea typeface="Helvetica World"/>
                <a:cs typeface="Helvetica World"/>
                <a:sym typeface="Helvetica World"/>
              </a:rPr>
              <a:t>def get_erp_data():</a:t>
            </a:r>
          </a:p>
          <a:p>
            <a:pPr algn="just">
              <a:lnSpc>
                <a:spcPts val="2695"/>
              </a:lnSpc>
              <a:spcBef>
                <a:spcPct val="0"/>
              </a:spcBef>
            </a:pPr>
            <a:r>
              <a:rPr lang="en-US" sz="1925">
                <a:solidFill>
                  <a:srgbClr val="FFFFFF"/>
                </a:solidFill>
                <a:latin typeface="Helvetica World"/>
                <a:ea typeface="Helvetica World"/>
                <a:cs typeface="Helvetica World"/>
                <a:sym typeface="Helvetica World"/>
              </a:rPr>
              <a:t>    """Function to get data from ERP System"""</a:t>
            </a:r>
          </a:p>
          <a:p>
            <a:pPr algn="just">
              <a:lnSpc>
                <a:spcPts val="2695"/>
              </a:lnSpc>
              <a:spcBef>
                <a:spcPct val="0"/>
              </a:spcBef>
            </a:pPr>
            <a:r>
              <a:rPr lang="en-US" sz="1925">
                <a:solidFill>
                  <a:srgbClr val="FFFFFF"/>
                </a:solidFill>
                <a:latin typeface="Helvetica World"/>
                <a:ea typeface="Helvetica World"/>
                <a:cs typeface="Helvetica World"/>
                <a:sym typeface="Helvetica World"/>
              </a:rPr>
              <a:t>    try:</a:t>
            </a:r>
          </a:p>
          <a:p>
            <a:pPr algn="just">
              <a:lnSpc>
                <a:spcPts val="2695"/>
              </a:lnSpc>
              <a:spcBef>
                <a:spcPct val="0"/>
              </a:spcBef>
            </a:pPr>
            <a:r>
              <a:rPr lang="en-US" sz="1925">
                <a:solidFill>
                  <a:srgbClr val="FFFFFF"/>
                </a:solidFill>
                <a:latin typeface="Helvetica World"/>
                <a:ea typeface="Helvetica World"/>
                <a:cs typeface="Helvetica World"/>
                <a:sym typeface="Helvetica World"/>
              </a:rPr>
              <a:t>        file_path = 'MockERPTestData.json'</a:t>
            </a:r>
          </a:p>
          <a:p>
            <a:pPr algn="just">
              <a:lnSpc>
                <a:spcPts val="2695"/>
              </a:lnSpc>
              <a:spcBef>
                <a:spcPct val="0"/>
              </a:spcBef>
            </a:pPr>
            <a:r>
              <a:rPr lang="en-US" sz="1925">
                <a:solidFill>
                  <a:srgbClr val="FFFFFF"/>
                </a:solidFill>
                <a:latin typeface="Helvetica World"/>
                <a:ea typeface="Helvetica World"/>
                <a:cs typeface="Helvetica World"/>
                <a:sym typeface="Helvetica World"/>
              </a:rPr>
              <a:t>        with open(file_path, 'r') as file:</a:t>
            </a:r>
          </a:p>
          <a:p>
            <a:pPr algn="just">
              <a:lnSpc>
                <a:spcPts val="2695"/>
              </a:lnSpc>
              <a:spcBef>
                <a:spcPct val="0"/>
              </a:spcBef>
            </a:pPr>
            <a:r>
              <a:rPr lang="en-US" sz="1925">
                <a:solidFill>
                  <a:srgbClr val="FFFFFF"/>
                </a:solidFill>
                <a:latin typeface="Helvetica World"/>
                <a:ea typeface="Helvetica World"/>
                <a:cs typeface="Helvetica World"/>
                <a:sym typeface="Helvetica World"/>
              </a:rPr>
              <a:t>            data = pd.read_json(file)</a:t>
            </a:r>
          </a:p>
          <a:p>
            <a:pPr algn="just">
              <a:lnSpc>
                <a:spcPts val="2695"/>
              </a:lnSpc>
              <a:spcBef>
                <a:spcPct val="0"/>
              </a:spcBef>
            </a:pPr>
            <a:r>
              <a:rPr lang="en-US" sz="1925">
                <a:solidFill>
                  <a:srgbClr val="FFFFFF"/>
                </a:solidFill>
                <a:latin typeface="Helvetica World"/>
                <a:ea typeface="Helvetica World"/>
                <a:cs typeface="Helvetica World"/>
                <a:sym typeface="Helvetica World"/>
              </a:rPr>
              <a:t>        return data</a:t>
            </a:r>
          </a:p>
          <a:p>
            <a:pPr algn="just">
              <a:lnSpc>
                <a:spcPts val="2695"/>
              </a:lnSpc>
              <a:spcBef>
                <a:spcPct val="0"/>
              </a:spcBef>
            </a:pPr>
            <a:r>
              <a:rPr lang="en-US" sz="1925">
                <a:solidFill>
                  <a:srgbClr val="FFFFFF"/>
                </a:solidFill>
                <a:latin typeface="Helvetica World"/>
                <a:ea typeface="Helvetica World"/>
                <a:cs typeface="Helvetica World"/>
                <a:sym typeface="Helvetica World"/>
              </a:rPr>
              <a:t>    except Exception as e:</a:t>
            </a:r>
          </a:p>
          <a:p>
            <a:pPr algn="just">
              <a:lnSpc>
                <a:spcPts val="2695"/>
              </a:lnSpc>
              <a:spcBef>
                <a:spcPct val="0"/>
              </a:spcBef>
            </a:pPr>
            <a:r>
              <a:rPr lang="en-US" sz="1925">
                <a:solidFill>
                  <a:srgbClr val="FFFFFF"/>
                </a:solidFill>
                <a:latin typeface="Helvetica World"/>
                <a:ea typeface="Helvetica World"/>
                <a:cs typeface="Helvetica World"/>
                <a:sym typeface="Helvetica World"/>
              </a:rPr>
              <a:t>        print(f"Error reading ERP data: {e}")</a:t>
            </a:r>
          </a:p>
          <a:p>
            <a:pPr algn="just">
              <a:lnSpc>
                <a:spcPts val="2695"/>
              </a:lnSpc>
              <a:spcBef>
                <a:spcPct val="0"/>
              </a:spcBef>
            </a:pPr>
            <a:r>
              <a:rPr lang="en-US" sz="1925">
                <a:solidFill>
                  <a:srgbClr val="FFFFFF"/>
                </a:solidFill>
                <a:latin typeface="Helvetica World"/>
                <a:ea typeface="Helvetica World"/>
                <a:cs typeface="Helvetica World"/>
                <a:sym typeface="Helvetica World"/>
              </a:rPr>
              <a:t>        return None</a:t>
            </a:r>
          </a:p>
          <a:p>
            <a:pPr algn="just">
              <a:lnSpc>
                <a:spcPts val="2695"/>
              </a:lnSpc>
              <a:spcBef>
                <a:spcPct val="0"/>
              </a:spcBef>
            </a:pPr>
          </a:p>
          <a:p>
            <a:pPr algn="just">
              <a:lnSpc>
                <a:spcPts val="2695"/>
              </a:lnSpc>
              <a:spcBef>
                <a:spcPct val="0"/>
              </a:spcBef>
            </a:pPr>
          </a:p>
          <a:p>
            <a:pPr algn="just">
              <a:lnSpc>
                <a:spcPts val="2695"/>
              </a:lnSpc>
              <a:spcBef>
                <a:spcPct val="0"/>
              </a:spcBef>
            </a:pPr>
            <a:r>
              <a:rPr lang="en-US" sz="1925">
                <a:solidFill>
                  <a:srgbClr val="FFFFFF"/>
                </a:solidFill>
                <a:latin typeface="Helvetica World"/>
                <a:ea typeface="Helvetica World"/>
                <a:cs typeface="Helvetica World"/>
                <a:sym typeface="Helvetica World"/>
              </a:rPr>
              <a:t>   </a:t>
            </a:r>
          </a:p>
        </p:txBody>
      </p:sp>
      <p:sp>
        <p:nvSpPr>
          <p:cNvPr name="TextBox 5" id="5"/>
          <p:cNvSpPr txBox="true"/>
          <p:nvPr/>
        </p:nvSpPr>
        <p:spPr>
          <a:xfrm rot="0">
            <a:off x="8707456" y="2076687"/>
            <a:ext cx="9290091" cy="365633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def check_due_dates(data):</a:t>
            </a:r>
          </a:p>
          <a:p>
            <a:pPr algn="l">
              <a:lnSpc>
                <a:spcPts val="2695"/>
              </a:lnSpc>
              <a:spcBef>
                <a:spcPct val="0"/>
              </a:spcBef>
            </a:pPr>
            <a:r>
              <a:rPr lang="en-US" sz="1925">
                <a:solidFill>
                  <a:srgbClr val="FFFFFF"/>
                </a:solidFill>
                <a:latin typeface="Helvetica World"/>
                <a:ea typeface="Helvetica World"/>
                <a:cs typeface="Helvetica World"/>
                <a:sym typeface="Helvetica World"/>
              </a:rPr>
              <a:t>    """Function to check payment due dates and filter reminders"""</a:t>
            </a:r>
          </a:p>
          <a:p>
            <a:pPr algn="l">
              <a:lnSpc>
                <a:spcPts val="2695"/>
              </a:lnSpc>
              <a:spcBef>
                <a:spcPct val="0"/>
              </a:spcBef>
            </a:pPr>
            <a:r>
              <a:rPr lang="en-US" sz="1925">
                <a:solidFill>
                  <a:srgbClr val="FFFFFF"/>
                </a:solidFill>
                <a:latin typeface="Helvetica World"/>
                <a:ea typeface="Helvetica World"/>
                <a:cs typeface="Helvetica World"/>
                <a:sym typeface="Helvetica World"/>
              </a:rPr>
              <a:t>    try:</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data['due_date'] = pd.to_datetime(data['due_date'], format='%m/%d/%Y')</a:t>
            </a:r>
          </a:p>
          <a:p>
            <a:pPr algn="l">
              <a:lnSpc>
                <a:spcPts val="2695"/>
              </a:lnSpc>
              <a:spcBef>
                <a:spcPct val="0"/>
              </a:spcBef>
            </a:pPr>
            <a:r>
              <a:rPr lang="en-US" sz="1925">
                <a:solidFill>
                  <a:srgbClr val="FFFFFF"/>
                </a:solidFill>
                <a:latin typeface="Helvetica World"/>
                <a:ea typeface="Helvetica World"/>
                <a:cs typeface="Helvetica World"/>
                <a:sym typeface="Helvetica World"/>
              </a:rPr>
              <a:t>        today = pd.Timestamp(datetime.date.today())</a:t>
            </a:r>
          </a:p>
          <a:p>
            <a:pPr algn="l">
              <a:lnSpc>
                <a:spcPts val="2695"/>
              </a:lnSpc>
              <a:spcBef>
                <a:spcPct val="0"/>
              </a:spcBef>
            </a:pPr>
            <a:r>
              <a:rPr lang="en-US" sz="1925">
                <a:solidFill>
                  <a:srgbClr val="FFFFFF"/>
                </a:solidFill>
                <a:latin typeface="Helvetica World"/>
                <a:ea typeface="Helvetica World"/>
                <a:cs typeface="Helvetica World"/>
                <a:sym typeface="Helvetica World"/>
              </a:rPr>
              <a:t>        data['days_until_payment'] = (data['due_date'] - today).dt.days</a:t>
            </a:r>
          </a:p>
          <a:p>
            <a:pPr algn="l">
              <a:lnSpc>
                <a:spcPts val="2695"/>
              </a:lnSpc>
              <a:spcBef>
                <a:spcPct val="0"/>
              </a:spcBef>
            </a:pPr>
            <a:r>
              <a:rPr lang="en-US" sz="1925">
                <a:solidFill>
                  <a:srgbClr val="FFFFFF"/>
                </a:solidFill>
                <a:latin typeface="Helvetica World"/>
                <a:ea typeface="Helvetica World"/>
                <a:cs typeface="Helvetica World"/>
                <a:sym typeface="Helvetica World"/>
              </a:rPr>
              <a:t>        reminders = data[data['days_until_payment'].isin([1, 3, 7])]</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reminders</a:t>
            </a:r>
          </a:p>
          <a:p>
            <a:pPr algn="l">
              <a:lnSpc>
                <a:spcPts val="2695"/>
              </a:lnSpc>
              <a:spcBef>
                <a:spcPct val="0"/>
              </a:spcBef>
            </a:pPr>
            <a:r>
              <a:rPr lang="en-US" sz="1925">
                <a:solidFill>
                  <a:srgbClr val="FFFFFF"/>
                </a:solidFill>
                <a:latin typeface="Helvetica World"/>
                <a:ea typeface="Helvetica World"/>
                <a:cs typeface="Helvetica World"/>
                <a:sym typeface="Helvetica World"/>
              </a:rPr>
              <a:t>    except Exception as e:</a:t>
            </a:r>
          </a:p>
          <a:p>
            <a:pPr algn="l">
              <a:lnSpc>
                <a:spcPts val="2695"/>
              </a:lnSpc>
              <a:spcBef>
                <a:spcPct val="0"/>
              </a:spcBef>
            </a:pPr>
            <a:r>
              <a:rPr lang="en-US" sz="1925">
                <a:solidFill>
                  <a:srgbClr val="FFFFFF"/>
                </a:solidFill>
                <a:latin typeface="Helvetica World"/>
                <a:ea typeface="Helvetica World"/>
                <a:cs typeface="Helvetica World"/>
                <a:sym typeface="Helvetica World"/>
              </a:rPr>
              <a:t>        print(f"Error processing due dates: {e}")</a:t>
            </a:r>
          </a:p>
          <a:p>
            <a:pPr algn="l">
              <a:lnSpc>
                <a:spcPts val="2695"/>
              </a:lnSpc>
              <a:spcBef>
                <a:spcPct val="0"/>
              </a:spcBef>
            </a:pPr>
            <a:r>
              <a:rPr lang="en-US" sz="1925">
                <a:solidFill>
                  <a:srgbClr val="FFFFFF"/>
                </a:solidFill>
                <a:latin typeface="Helvetica World"/>
                <a:ea typeface="Helvetica World"/>
                <a:cs typeface="Helvetica World"/>
                <a:sym typeface="Helvetica World"/>
              </a:rPr>
              <a:t>        return None</a:t>
            </a:r>
          </a:p>
        </p:txBody>
      </p:sp>
      <p:sp>
        <p:nvSpPr>
          <p:cNvPr name="TextBox 6" id="6"/>
          <p:cNvSpPr txBox="true"/>
          <p:nvPr/>
        </p:nvSpPr>
        <p:spPr>
          <a:xfrm rot="0">
            <a:off x="8707456" y="6162794"/>
            <a:ext cx="6249948" cy="3656330"/>
          </a:xfrm>
          <a:prstGeom prst="rect">
            <a:avLst/>
          </a:prstGeom>
        </p:spPr>
        <p:txBody>
          <a:bodyPr anchor="t" rtlCol="false" tIns="0" lIns="0" bIns="0" rIns="0">
            <a:spAutoFit/>
          </a:bodyPr>
          <a:lstStyle/>
          <a:p>
            <a:pPr algn="l">
              <a:lnSpc>
                <a:spcPts val="2695"/>
              </a:lnSpc>
              <a:spcBef>
                <a:spcPct val="0"/>
              </a:spcBef>
            </a:pPr>
            <a:r>
              <a:rPr lang="en-US" sz="1925">
                <a:solidFill>
                  <a:srgbClr val="FFFFFF"/>
                </a:solidFill>
                <a:latin typeface="Helvetica World"/>
                <a:ea typeface="Helvetica World"/>
                <a:cs typeface="Helvetica World"/>
                <a:sym typeface="Helvetica World"/>
              </a:rPr>
              <a:t>def send_reminders(data):</a:t>
            </a:r>
          </a:p>
          <a:p>
            <a:pPr algn="l">
              <a:lnSpc>
                <a:spcPts val="2695"/>
              </a:lnSpc>
              <a:spcBef>
                <a:spcPct val="0"/>
              </a:spcBef>
            </a:pPr>
            <a:r>
              <a:rPr lang="en-US" sz="1925">
                <a:solidFill>
                  <a:srgbClr val="FFFFFF"/>
                </a:solidFill>
                <a:latin typeface="Helvetica World"/>
                <a:ea typeface="Helvetica World"/>
                <a:cs typeface="Helvetica World"/>
                <a:sym typeface="Helvetica World"/>
              </a:rPr>
              <a:t>    """Function to send reminders via email"""</a:t>
            </a:r>
          </a:p>
          <a:p>
            <a:pPr algn="l">
              <a:lnSpc>
                <a:spcPts val="2695"/>
              </a:lnSpc>
              <a:spcBef>
                <a:spcPct val="0"/>
              </a:spcBef>
            </a:pPr>
            <a:r>
              <a:rPr lang="en-US" sz="1925">
                <a:solidFill>
                  <a:srgbClr val="FFFFFF"/>
                </a:solidFill>
                <a:latin typeface="Helvetica World"/>
                <a:ea typeface="Helvetica World"/>
                <a:cs typeface="Helvetica World"/>
                <a:sym typeface="Helvetica World"/>
              </a:rPr>
              <a:t>    try:</a:t>
            </a:r>
          </a:p>
          <a:p>
            <a:pPr algn="l">
              <a:lnSpc>
                <a:spcPts val="2695"/>
              </a:lnSpc>
              <a:spcBef>
                <a:spcPct val="0"/>
              </a:spcBef>
            </a:pPr>
            <a:r>
              <a:rPr lang="en-US" sz="1925">
                <a:solidFill>
                  <a:srgbClr val="FFFFFF"/>
                </a:solidFill>
                <a:latin typeface="Helvetica World"/>
                <a:ea typeface="Helvetica World"/>
                <a:cs typeface="Helvetica World"/>
                <a:sym typeface="Helvetica World"/>
              </a:rPr>
              <a:t>        smtp_server = "smtp.gmail.com"</a:t>
            </a:r>
          </a:p>
          <a:p>
            <a:pPr algn="l">
              <a:lnSpc>
                <a:spcPts val="2695"/>
              </a:lnSpc>
              <a:spcBef>
                <a:spcPct val="0"/>
              </a:spcBef>
            </a:pPr>
            <a:r>
              <a:rPr lang="en-US" sz="1925">
                <a:solidFill>
                  <a:srgbClr val="FFFFFF"/>
                </a:solidFill>
                <a:latin typeface="Helvetica World"/>
                <a:ea typeface="Helvetica World"/>
                <a:cs typeface="Helvetica World"/>
                <a:sym typeface="Helvetica World"/>
              </a:rPr>
              <a:t>        smtp_port = 465</a:t>
            </a:r>
          </a:p>
          <a:p>
            <a:pPr algn="l">
              <a:lnSpc>
                <a:spcPts val="2695"/>
              </a:lnSpc>
              <a:spcBef>
                <a:spcPct val="0"/>
              </a:spcBef>
            </a:pPr>
            <a:r>
              <a:rPr lang="en-US" sz="1925">
                <a:solidFill>
                  <a:srgbClr val="FFFFFF"/>
                </a:solidFill>
                <a:latin typeface="Helvetica World"/>
                <a:ea typeface="Helvetica World"/>
                <a:cs typeface="Helvetica World"/>
                <a:sym typeface="Helvetica World"/>
              </a:rPr>
              <a:t>        sender_email = "sample.erp123@gmail.com"</a:t>
            </a:r>
          </a:p>
          <a:p>
            <a:pPr algn="l">
              <a:lnSpc>
                <a:spcPts val="2695"/>
              </a:lnSpc>
              <a:spcBef>
                <a:spcPct val="0"/>
              </a:spcBef>
            </a:pPr>
            <a:r>
              <a:rPr lang="en-US" sz="1925">
                <a:solidFill>
                  <a:srgbClr val="FFFFFF"/>
                </a:solidFill>
                <a:latin typeface="Helvetica World"/>
                <a:ea typeface="Helvetica World"/>
                <a:cs typeface="Helvetica World"/>
                <a:sym typeface="Helvetica World"/>
              </a:rPr>
              <a:t>        sender_password = "hloj drqo soxs oile"</a:t>
            </a:r>
          </a:p>
          <a:p>
            <a:pPr algn="l">
              <a:lnSpc>
                <a:spcPts val="2695"/>
              </a:lnSpc>
              <a:spcBef>
                <a:spcPct val="0"/>
              </a:spcBef>
            </a:pPr>
          </a:p>
          <a:p>
            <a:pPr algn="l">
              <a:lnSpc>
                <a:spcPts val="2695"/>
              </a:lnSpc>
              <a:spcBef>
                <a:spcPct val="0"/>
              </a:spcBef>
            </a:pPr>
            <a:r>
              <a:rPr lang="en-US" sz="1925">
                <a:solidFill>
                  <a:srgbClr val="FFFFFF"/>
                </a:solidFill>
                <a:latin typeface="Helvetica World"/>
                <a:ea typeface="Helvetica World"/>
                <a:cs typeface="Helvetica World"/>
                <a:sym typeface="Helvetica World"/>
              </a:rPr>
              <a:t>        server = smtplib.SMTP_SSL(smtp_server, smtp_port)</a:t>
            </a:r>
          </a:p>
          <a:p>
            <a:pPr algn="l">
              <a:lnSpc>
                <a:spcPts val="2695"/>
              </a:lnSpc>
              <a:spcBef>
                <a:spcPct val="0"/>
              </a:spcBef>
            </a:pPr>
            <a:r>
              <a:rPr lang="en-US" sz="1925">
                <a:solidFill>
                  <a:srgbClr val="FFFFFF"/>
                </a:solidFill>
                <a:latin typeface="Helvetica World"/>
                <a:ea typeface="Helvetica World"/>
                <a:cs typeface="Helvetica World"/>
                <a:sym typeface="Helvetica World"/>
              </a:rPr>
              <a:t>        server.login(sender_email, sender_password)</a:t>
            </a:r>
          </a:p>
          <a:p>
            <a:pPr algn="l">
              <a:lnSpc>
                <a:spcPts val="2695"/>
              </a:lnSpc>
              <a:spcBef>
                <a:spcPct val="0"/>
              </a:spcBef>
            </a:pPr>
          </a:p>
        </p:txBody>
      </p:sp>
      <p:sp>
        <p:nvSpPr>
          <p:cNvPr name="TextBox 7" id="7"/>
          <p:cNvSpPr txBox="true"/>
          <p:nvPr/>
        </p:nvSpPr>
        <p:spPr>
          <a:xfrm rot="0">
            <a:off x="10635826" y="939116"/>
            <a:ext cx="7361721" cy="1139557"/>
          </a:xfrm>
          <a:prstGeom prst="rect">
            <a:avLst/>
          </a:prstGeom>
        </p:spPr>
        <p:txBody>
          <a:bodyPr anchor="t" rtlCol="false" tIns="0" lIns="0" bIns="0" rIns="0">
            <a:spAutoFit/>
          </a:bodyPr>
          <a:lstStyle/>
          <a:p>
            <a:pPr algn="l">
              <a:lnSpc>
                <a:spcPts val="2068"/>
              </a:lnSpc>
            </a:pPr>
            <a:r>
              <a:rPr lang="en-US" sz="2068" spc="-62" b="true">
                <a:solidFill>
                  <a:srgbClr val="FFFFFF"/>
                </a:solidFill>
                <a:latin typeface="Helvetica World Bold"/>
                <a:ea typeface="Helvetica World Bold"/>
                <a:cs typeface="Helvetica World Bold"/>
                <a:sym typeface="Helvetica World Bold"/>
              </a:rPr>
              <a:t>All codes have been uploaded to a github repo for easier evaluation. The link has been added to the github logo at the bottom.</a:t>
            </a:r>
          </a:p>
          <a:p>
            <a:pPr algn="l" marL="0" indent="0" lvl="0">
              <a:lnSpc>
                <a:spcPts val="2068"/>
              </a:lnSpc>
              <a:spcBef>
                <a:spcPct val="0"/>
              </a:spcBef>
            </a:pPr>
          </a:p>
        </p:txBody>
      </p:sp>
      <p:sp>
        <p:nvSpPr>
          <p:cNvPr name="TextBox 8" id="8"/>
          <p:cNvSpPr txBox="true"/>
          <p:nvPr/>
        </p:nvSpPr>
        <p:spPr>
          <a:xfrm rot="0">
            <a:off x="1254181" y="299557"/>
            <a:ext cx="1266215" cy="296649"/>
          </a:xfrm>
          <a:prstGeom prst="rect">
            <a:avLst/>
          </a:prstGeom>
        </p:spPr>
        <p:txBody>
          <a:bodyPr anchor="t" rtlCol="false" tIns="0" lIns="0" bIns="0" rIns="0">
            <a:spAutoFit/>
          </a:bodyPr>
          <a:lstStyle/>
          <a:p>
            <a:pPr algn="l">
              <a:lnSpc>
                <a:spcPts val="2196"/>
              </a:lnSpc>
            </a:pPr>
            <a:r>
              <a:rPr lang="en-US" sz="1996" spc="-99" b="true">
                <a:solidFill>
                  <a:srgbClr val="FFFFFF"/>
                </a:solidFill>
                <a:latin typeface="Helvetica World Bold"/>
                <a:ea typeface="Helvetica World Bold"/>
                <a:cs typeface="Helvetica World Bold"/>
                <a:sym typeface="Helvetica World Bold"/>
              </a:rPr>
              <a:t>Page 09</a:t>
            </a:r>
          </a:p>
        </p:txBody>
      </p:sp>
      <p:sp>
        <p:nvSpPr>
          <p:cNvPr name="Freeform 9" id="9"/>
          <p:cNvSpPr/>
          <p:nvPr/>
        </p:nvSpPr>
        <p:spPr>
          <a:xfrm flipH="false" flipV="false" rot="0">
            <a:off x="218415" y="131143"/>
            <a:ext cx="1103212" cy="617799"/>
          </a:xfrm>
          <a:custGeom>
            <a:avLst/>
            <a:gdLst/>
            <a:ahLst/>
            <a:cxnLst/>
            <a:rect r="r" b="b" t="t" l="l"/>
            <a:pathLst>
              <a:path h="617799" w="1103212">
                <a:moveTo>
                  <a:pt x="0" y="0"/>
                </a:moveTo>
                <a:lnTo>
                  <a:pt x="1103212" y="0"/>
                </a:lnTo>
                <a:lnTo>
                  <a:pt x="1103212" y="617798"/>
                </a:lnTo>
                <a:lnTo>
                  <a:pt x="0" y="617798"/>
                </a:lnTo>
                <a:lnTo>
                  <a:pt x="0" y="0"/>
                </a:lnTo>
                <a:close/>
              </a:path>
            </a:pathLst>
          </a:custGeom>
          <a:blipFill>
            <a:blip r:embed="rId4"/>
            <a:stretch>
              <a:fillRect l="0" t="0" r="0" b="0"/>
            </a:stretch>
          </a:blipFill>
        </p:spPr>
      </p:sp>
      <p:sp>
        <p:nvSpPr>
          <p:cNvPr name="Freeform 10" id="10">
            <a:hlinkClick r:id="rId7" tooltip="https://github.com/KushOfAgra/ABinBevCaseStudy/tree/main"/>
          </p:cNvPr>
          <p:cNvSpPr/>
          <p:nvPr/>
        </p:nvSpPr>
        <p:spPr>
          <a:xfrm flipH="false" flipV="false" rot="0">
            <a:off x="16690754" y="9258300"/>
            <a:ext cx="713337" cy="713337"/>
          </a:xfrm>
          <a:custGeom>
            <a:avLst/>
            <a:gdLst/>
            <a:ahLst/>
            <a:cxnLst/>
            <a:rect r="r" b="b" t="t" l="l"/>
            <a:pathLst>
              <a:path h="713337" w="713337">
                <a:moveTo>
                  <a:pt x="0" y="0"/>
                </a:moveTo>
                <a:lnTo>
                  <a:pt x="713337" y="0"/>
                </a:lnTo>
                <a:lnTo>
                  <a:pt x="713337" y="713337"/>
                </a:lnTo>
                <a:lnTo>
                  <a:pt x="0" y="7133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DAGcon6UyI0</dc:identifier>
  <dcterms:modified xsi:type="dcterms:W3CDTF">2011-08-01T06:04:30Z</dcterms:modified>
  <cp:revision>1</cp:revision>
  <dc:title>roject</dc:title>
</cp:coreProperties>
</file>