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hNAh5a5uZHFZLEwtQBCJjLN/E9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0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135" y="0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4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PESSAT - All India Online Entrance Exam for Admission to PES University" id="15" name="Google Shape;15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167336" y="365125"/>
            <a:ext cx="1162050" cy="533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researchgate.net/figure/Successful-detection-of-an-ambulance-in-traffic_fig2_344596914" TargetMode="External"/><Relationship Id="rId4" Type="http://schemas.openxmlformats.org/officeDocument/2006/relationships/hyperlink" Target="https://www.istockphoto.com/search/search-by-asset?assetid=155287967&amp;assettype=image" TargetMode="External"/><Relationship Id="rId5" Type="http://schemas.openxmlformats.org/officeDocument/2006/relationships/hyperlink" Target="https://www.kaggle.com/datasets/fedesoriano/traffic-prediction-dataset" TargetMode="External"/><Relationship Id="rId6" Type="http://schemas.openxmlformats.org/officeDocument/2006/relationships/hyperlink" Target="https://lewatmana.com/" TargetMode="External"/><Relationship Id="rId7" Type="http://schemas.openxmlformats.org/officeDocument/2006/relationships/hyperlink" Target="https://www.kaggle.com/datasets/ashfakyeafi/road-vehicle-images-dataset" TargetMode="External"/><Relationship Id="rId8" Type="http://schemas.openxmlformats.org/officeDocument/2006/relationships/hyperlink" Target="https://drive.google.com/drive/folders/1QCQaw4sr9j228ZWvBvGMGjaaS3NKv5Wv" TargetMode="External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researchgate.net/publication/340458873_Image_Processing_and_IoT_Based_Dynamic_Traffic_Management_System" TargetMode="External"/><Relationship Id="rId10" Type="http://schemas.openxmlformats.org/officeDocument/2006/relationships/hyperlink" Target="https://www.sciencedirect.com/science/article/pii/S1877050920312321" TargetMode="External"/><Relationship Id="rId13" Type="http://schemas.openxmlformats.org/officeDocument/2006/relationships/hyperlink" Target="https://www.sciencedirect.com/science/article/pii/S1877050918322397" TargetMode="External"/><Relationship Id="rId12" Type="http://schemas.openxmlformats.org/officeDocument/2006/relationships/hyperlink" Target="https://www.researchgate.net/publication/340458873_Image_Processing_and_IoT_Based_Dynamic_Traffic_Management_System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researchgate.net/publication/340458873_Image_Processing_and_IoT_Based_Dynamic_Traffic_Management_System" TargetMode="External"/><Relationship Id="rId4" Type="http://schemas.openxmlformats.org/officeDocument/2006/relationships/hyperlink" Target="https://ieeexplore.ieee.org/document/10201549" TargetMode="External"/><Relationship Id="rId9" Type="http://schemas.openxmlformats.org/officeDocument/2006/relationships/hyperlink" Target="https://www.sciencedirect.com/science/article/pii/S1877050920312321" TargetMode="External"/><Relationship Id="rId5" Type="http://schemas.openxmlformats.org/officeDocument/2006/relationships/hyperlink" Target="https://ijarsct.co.in/Paper5368.pdf" TargetMode="External"/><Relationship Id="rId6" Type="http://schemas.openxmlformats.org/officeDocument/2006/relationships/hyperlink" Target="https://iopscience.iop.org/article/10.1088/1757-899X/402/1/012015/pdf" TargetMode="External"/><Relationship Id="rId7" Type="http://schemas.openxmlformats.org/officeDocument/2006/relationships/hyperlink" Target="https://iopscience.iop.org/article/10.1088/1742-6596/1878/1/012063/pdf" TargetMode="External"/><Relationship Id="rId8" Type="http://schemas.openxmlformats.org/officeDocument/2006/relationships/hyperlink" Target="https://iopscience.iop.org/article/10.1088/1742-6596/1878/1/012063/pd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tomtom.com/traffic-index/india-country-traffic/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tomtom.com/traffic-index/india-country-traffic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/>
          <p:nvPr/>
        </p:nvSpPr>
        <p:spPr>
          <a:xfrm>
            <a:off x="2514600" y="1752600"/>
            <a:ext cx="7162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UE21CS320A</a:t>
            </a: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GB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– Capstone Project Approval</a:t>
            </a:r>
            <a:endParaRPr b="1" i="0" sz="28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1866900" y="2645144"/>
            <a:ext cx="8039100" cy="2993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 Traffix: Dynamic Scheduling of Traffic 			      Signals Using Machine Learning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: 34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 Dr. Mannar Mannan              </a:t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None/>
            </a:pPr>
            <a:r>
              <a:rPr b="0" i="0" lang="en-GB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 Kushaagra Shrivastava	PES2UG21CS917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None/>
            </a:pPr>
            <a:r>
              <a:rPr b="0" i="0" lang="en-GB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    Harshita Khajuria        	PES2UG21CS194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None/>
            </a:pPr>
            <a:r>
              <a:rPr b="0" i="0" lang="en-GB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    Rishab A Kumar           	PES2UG21CS429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None/>
            </a:pPr>
            <a:r>
              <a:rPr b="0" i="0" lang="en-GB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    Rahul G Pai                 	PES2UG21CS414</a:t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0" name="Google Shape;80;p1"/>
          <p:cNvPicPr preferRelativeResize="0"/>
          <p:nvPr/>
        </p:nvPicPr>
        <p:blipFill rotWithShape="1">
          <a:blip r:embed="rId3">
            <a:alphaModFix/>
          </a:blip>
          <a:srcRect b="8301" l="0" r="0" t="0"/>
          <a:stretch/>
        </p:blipFill>
        <p:spPr>
          <a:xfrm>
            <a:off x="10421586" y="4191000"/>
            <a:ext cx="1770414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0"/>
          <p:cNvSpPr txBox="1"/>
          <p:nvPr/>
        </p:nvSpPr>
        <p:spPr>
          <a:xfrm>
            <a:off x="2895600" y="114300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Capstone (Phase-I &amp; Phase-II) Project Timeline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6" name="Google Shape;16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7408" y="2042820"/>
            <a:ext cx="9440592" cy="352474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2895600" y="114300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Capstone (Phase-I &amp; Phase-II) Project Timeline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3" name="Google Shape;17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2782" y="2055821"/>
            <a:ext cx="9926435" cy="351521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2"/>
          <p:cNvSpPr txBox="1"/>
          <p:nvPr/>
        </p:nvSpPr>
        <p:spPr>
          <a:xfrm>
            <a:off x="2895600" y="1137746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Datasets</a:t>
            </a:r>
            <a:endParaRPr/>
          </a:p>
        </p:txBody>
      </p:sp>
      <p:sp>
        <p:nvSpPr>
          <p:cNvPr id="180" name="Google Shape;180;p12"/>
          <p:cNvSpPr txBox="1"/>
          <p:nvPr/>
        </p:nvSpPr>
        <p:spPr>
          <a:xfrm>
            <a:off x="1295400" y="1905000"/>
            <a:ext cx="88391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4289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ED7D3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1" name="Google Shape;181;p12"/>
          <p:cNvSpPr txBox="1"/>
          <p:nvPr/>
        </p:nvSpPr>
        <p:spPr>
          <a:xfrm>
            <a:off x="533400" y="2057400"/>
            <a:ext cx="1127760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https://www.researchgate.net/figure/Successful-detection-of-an-ambulance-in-traffic_fig2_344596914</a:t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https://www.istockphoto.com/search/search-by-asset?assetid=155287967&amp;assettype=image</a:t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https://www.kaggle.com/datasets/fedesoriano/traffic-prediction-dataset</a:t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https://lewatmana.com/</a:t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https://www.kaggle.com/datasets/ashfakyeafi/road-vehicle-images-dataset</a:t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https://drive.google.com/drive/folders/1QCQaw4sr9j228ZWvBvGMGjaaS3NKv5Wv</a:t>
            </a:r>
            <a:endParaRPr b="0" i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3"/>
          <p:cNvSpPr txBox="1"/>
          <p:nvPr/>
        </p:nvSpPr>
        <p:spPr>
          <a:xfrm>
            <a:off x="2895600" y="1137746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/>
          </a:p>
        </p:txBody>
      </p:sp>
      <p:sp>
        <p:nvSpPr>
          <p:cNvPr id="188" name="Google Shape;188;p13"/>
          <p:cNvSpPr txBox="1"/>
          <p:nvPr/>
        </p:nvSpPr>
        <p:spPr>
          <a:xfrm>
            <a:off x="1295400" y="1905000"/>
            <a:ext cx="88391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4289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ED7D3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13"/>
          <p:cNvSpPr txBox="1"/>
          <p:nvPr/>
        </p:nvSpPr>
        <p:spPr>
          <a:xfrm>
            <a:off x="533400" y="2061077"/>
            <a:ext cx="11277600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Image Processing and IoT Based Dynamic Traffic Management System</a:t>
            </a: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Smart Traffic Detection and Control using Machine Learning Techniques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Traffic Analysis using Image Processing to Alert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Smart traffic control with ambulance detection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  <a:hlinkClick r:id="rId7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Real-time Dynamic Traffic Light Control System with Emergency Vehicle Priority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  <a:hlinkClick r:id="rId9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 Approach on Traffic Congestion Monitoring System in Internet of Vehicles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  <a:hlinkClick r:id="rId11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Image Processing and IoT Based Dynamic Traffic Management System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Traffic Congestion Detection: Learning from CCTV Monitoring Images using Convolutional Neural Network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/>
          <p:nvPr/>
        </p:nvSpPr>
        <p:spPr>
          <a:xfrm>
            <a:off x="4371485" y="3352800"/>
            <a:ext cx="250658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1066800" y="1752600"/>
            <a:ext cx="8534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15900" lvl="0" marL="685791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Statement 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Scope and Feasibility study 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Applications/Use cases 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Capstone (Phase-I &amp; Phase-II) Project Timeline 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Any other information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4191000" y="1143002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Outline</a:t>
            </a:r>
            <a:endParaRPr/>
          </a:p>
        </p:txBody>
      </p:sp>
      <p:pic>
        <p:nvPicPr>
          <p:cNvPr descr="traffic light vector illustration on a background.Premium quality  symbols.vector icons for concept and graphic design. 13701260 Vector Art at  Vecteezy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71663" cy="1871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1143000" y="1905000"/>
            <a:ext cx="8077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8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Currently, on our roads, traffic signals operate in 1 out of 2 ways. Either they are pre assigned a routine where a given signal, or pair of them go green at once, whilst the rest stay red. Or they are operated manually. Additionally, methods to calculate congestion at a signal are all classification based and use simple neural networks </a:t>
            </a:r>
            <a:endParaRPr sz="200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8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8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Repercussions:</a:t>
            </a:r>
            <a:endParaRPr/>
          </a:p>
          <a:p>
            <a:pPr indent="0" lvl="0" marL="3428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Idle greenlit lanes- green light for a lane with no vehicles.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Excessive congestion at crowded lanes. 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No pre-programmed pre-emption for emergency services.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Manual control necessary during peak hours in certain junction.</a:t>
            </a:r>
            <a:endParaRPr/>
          </a:p>
          <a:p>
            <a:pPr indent="0" lvl="0" marL="3428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4191000" y="1143002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Statement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8,466 Traffic Jam Icon Images, Stock Photos, 3D objects, &amp; Vectors |  Shutterstock" id="99" name="Google Shape;99;p3"/>
          <p:cNvPicPr preferRelativeResize="0"/>
          <p:nvPr/>
        </p:nvPicPr>
        <p:blipFill rotWithShape="1">
          <a:blip r:embed="rId3">
            <a:alphaModFix/>
          </a:blip>
          <a:srcRect b="7083" l="0" r="0" t="0"/>
          <a:stretch/>
        </p:blipFill>
        <p:spPr>
          <a:xfrm>
            <a:off x="8153400" y="3236912"/>
            <a:ext cx="3334521" cy="213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4191000" y="1143002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Some Statistics</a:t>
            </a:r>
            <a:endParaRPr/>
          </a:p>
        </p:txBody>
      </p:sp>
      <p:sp>
        <p:nvSpPr>
          <p:cNvPr id="107" name="Google Shape;107;p4"/>
          <p:cNvSpPr txBox="1"/>
          <p:nvPr/>
        </p:nvSpPr>
        <p:spPr>
          <a:xfrm>
            <a:off x="11316566" y="6488668"/>
            <a:ext cx="17508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Source</a:t>
            </a:r>
            <a:endParaRPr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439" y="2055821"/>
            <a:ext cx="5599121" cy="369680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09" name="Google Shape;10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44441" y="2064941"/>
            <a:ext cx="5599119" cy="364280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4191000" y="1143002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Some Statistics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2438400" y="4483354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Bengaluru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8762998" y="4503209"/>
            <a:ext cx="16764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Mumbai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762000" y="5334000"/>
            <a:ext cx="9677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Reducing congestion and improving throughput at signals will have a substantial positive impact on the numbers given above.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11316566" y="6488668"/>
            <a:ext cx="17508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Source</a:t>
            </a:r>
            <a:endParaRPr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7015" y="2042820"/>
            <a:ext cx="5220566" cy="240456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22" name="Google Shape;122;p5"/>
          <p:cNvPicPr preferRelativeResize="0"/>
          <p:nvPr/>
        </p:nvPicPr>
        <p:blipFill rotWithShape="1">
          <a:blip r:embed="rId5">
            <a:alphaModFix/>
          </a:blip>
          <a:srcRect b="0" l="0" r="6568" t="0"/>
          <a:stretch/>
        </p:blipFill>
        <p:spPr>
          <a:xfrm>
            <a:off x="533397" y="2152450"/>
            <a:ext cx="5081589" cy="233090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1295400" y="1747730"/>
            <a:ext cx="8077200" cy="4211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8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Scope:</a:t>
            </a:r>
            <a:endParaRPr/>
          </a:p>
          <a:p>
            <a:pPr indent="0" lvl="0" marL="3428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This project proposes an machine learning (ML) system for Dynamic schedule of traffic signals using image processing aimed at alleviating urban congestion.</a:t>
            </a:r>
            <a:endParaRPr/>
          </a:p>
          <a:p>
            <a:pPr indent="0" lvl="0" marL="34289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Our system addresses the limitations of traditional fixed-time methods by enabling </a:t>
            </a:r>
            <a:r>
              <a:rPr b="1" lang="en-GB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real-time</a:t>
            </a:r>
            <a:r>
              <a:rPr lang="en-GB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, lane-specific adjustments based on actual traffic conditions captured in camera images.</a:t>
            </a:r>
            <a:endParaRPr/>
          </a:p>
          <a:p>
            <a:pPr indent="0" lvl="0" marL="34289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8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Shortcomings &amp; Challenges:</a:t>
            </a:r>
            <a:endParaRPr/>
          </a:p>
          <a:p>
            <a:pPr indent="0" lvl="0" marL="34289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Real time processing of traffic signal data would require lightweight and quick models.</a:t>
            </a:r>
            <a:br>
              <a:rPr lang="en-GB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GB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project would require 2 different models running simultaneously – 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Image based model to calculate congestion using vehicle and traffic data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  model that learns how traffic flows at a signal to maximise throughput</a:t>
            </a:r>
            <a:endParaRPr/>
          </a:p>
          <a:p>
            <a:pPr indent="0" lvl="0" marL="3428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2895600" y="990600"/>
            <a:ext cx="7848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Scope and Feasibility study</a:t>
            </a:r>
            <a:endParaRPr sz="2400">
              <a:solidFill>
                <a:schemeClr val="accent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1" name="Google Shape;13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72600" y="3953142"/>
            <a:ext cx="2722969" cy="2100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1295400" y="1747730"/>
            <a:ext cx="8077200" cy="4211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8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None/>
            </a:pPr>
            <a:r>
              <a:rPr b="0" i="0" lang="en-GB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Legal Feasibility: LOW</a:t>
            </a:r>
            <a:endParaRPr/>
          </a:p>
          <a:p>
            <a:pPr indent="0" lvl="0" marL="3428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000"/>
              <a:buFont typeface="Trebuchet MS"/>
              <a:buNone/>
            </a:pPr>
            <a:r>
              <a:rPr b="0" i="0" lang="en-GB" sz="2000" u="none" cap="none" strike="noStrike">
                <a:solidFill>
                  <a:srgbClr val="ED7D31"/>
                </a:solidFill>
                <a:latin typeface="Trebuchet MS"/>
                <a:ea typeface="Trebuchet MS"/>
                <a:cs typeface="Trebuchet MS"/>
                <a:sym typeface="Trebuchet MS"/>
              </a:rPr>
              <a:t>No aspect of the proposed project conflicts with legal requirements.</a:t>
            </a:r>
            <a:endParaRPr sz="2000">
              <a:solidFill>
                <a:srgbClr val="ED7D3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8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8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None/>
            </a:pPr>
            <a:r>
              <a:rPr b="0" i="0" lang="en-GB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Feasibility: HIGH</a:t>
            </a:r>
            <a:endParaRPr/>
          </a:p>
          <a:p>
            <a:pPr indent="0" lvl="0" marL="3428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000"/>
              <a:buFont typeface="Trebuchet MS"/>
              <a:buNone/>
            </a:pPr>
            <a:r>
              <a:rPr lang="en-GB" sz="2000">
                <a:solidFill>
                  <a:srgbClr val="ED7D31"/>
                </a:solidFill>
                <a:latin typeface="Trebuchet MS"/>
                <a:ea typeface="Trebuchet MS"/>
                <a:cs typeface="Trebuchet MS"/>
                <a:sym typeface="Trebuchet MS"/>
              </a:rPr>
              <a:t>V</a:t>
            </a:r>
            <a:r>
              <a:rPr b="0" i="0" lang="en-GB" sz="2000" u="none" cap="none" strike="noStrike">
                <a:solidFill>
                  <a:srgbClr val="ED7D31"/>
                </a:solidFill>
                <a:latin typeface="Trebuchet MS"/>
                <a:ea typeface="Trebuchet MS"/>
                <a:cs typeface="Trebuchet MS"/>
                <a:sym typeface="Trebuchet MS"/>
              </a:rPr>
              <a:t>ehicle and traffic congestion datasets are easily and freely available.</a:t>
            </a:r>
            <a:endParaRPr b="0" i="0" sz="2000" u="none" cap="none" strike="noStrike">
              <a:solidFill>
                <a:srgbClr val="ED7D3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8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8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None/>
            </a:pPr>
            <a:r>
              <a:rPr b="0" i="0" lang="en-GB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Computation Feasibility: MODERATE</a:t>
            </a:r>
            <a:endParaRPr/>
          </a:p>
          <a:p>
            <a:pPr indent="0" lvl="0" marL="3428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000"/>
              <a:buFont typeface="Trebuchet MS"/>
              <a:buNone/>
            </a:pPr>
            <a:r>
              <a:rPr lang="en-GB" sz="2000">
                <a:solidFill>
                  <a:srgbClr val="ED7D31"/>
                </a:solidFill>
                <a:latin typeface="Trebuchet MS"/>
                <a:ea typeface="Trebuchet MS"/>
                <a:cs typeface="Trebuchet MS"/>
                <a:sym typeface="Trebuchet MS"/>
              </a:rPr>
              <a:t>Would require either medium to high grade GPUs or Cloud platforms for model training on Images.</a:t>
            </a:r>
            <a:endParaRPr b="0" i="0" sz="2000" u="none" cap="none" strike="noStrike">
              <a:solidFill>
                <a:srgbClr val="ED7D3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8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8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Schedule Feasibility: MODERATE</a:t>
            </a:r>
            <a:endParaRPr/>
          </a:p>
          <a:p>
            <a:pPr indent="0" lvl="0" marL="3428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14-18 weeks</a:t>
            </a:r>
            <a:endParaRPr sz="200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2895600" y="990600"/>
            <a:ext cx="7848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Scope and Feasibility study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Traffic illustration Vectors &amp; Illustrations for Free ..." id="140" name="Google Shape;14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8275" y="4585669"/>
            <a:ext cx="3133725" cy="2297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1219200" y="1828800"/>
            <a:ext cx="8077200" cy="4211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8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 adaptive strategy aims to:</a:t>
            </a:r>
            <a:endParaRPr/>
          </a:p>
          <a:p>
            <a:pPr indent="0" lvl="0" marL="342891" marR="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Minimize overall waiting times for vehicles by prioritizing queues and preventing congestion.</a:t>
            </a:r>
            <a:endParaRPr/>
          </a:p>
          <a:p>
            <a:pPr indent="-342900" lvl="0" marL="685791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Halting movement in idle greenlit lanes by dynamically adjusting to current congestion and turn probability, increasing overall throughput at a given junction.</a:t>
            </a:r>
            <a:endParaRPr/>
          </a:p>
          <a:p>
            <a:pPr indent="-342900" lvl="0" marL="685791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Improve responsiveness to real-time traffic fluctuations, adapting to unpredictable spikes and emergencies.</a:t>
            </a:r>
            <a:endParaRPr/>
          </a:p>
          <a:p>
            <a:pPr indent="-342900" lvl="0" marL="685791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Adapt right/left turn signal times based on previously collected data of vehicle manoeuvres</a:t>
            </a:r>
            <a:endParaRPr/>
          </a:p>
          <a:p>
            <a:pPr indent="-342900" lvl="0" marL="685791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Detection of vehicle traffic violations at signals</a:t>
            </a:r>
            <a:endParaRPr/>
          </a:p>
          <a:p>
            <a:pPr indent="-342900" lvl="0" marL="685791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Allow for pre-emption of signals for emergency services</a:t>
            </a:r>
            <a:endParaRPr/>
          </a:p>
          <a:p>
            <a:pPr indent="0" lvl="0" marL="342891" marR="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891" marR="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" name="Google Shape;148;p8"/>
          <p:cNvSpPr txBox="1"/>
          <p:nvPr/>
        </p:nvSpPr>
        <p:spPr>
          <a:xfrm>
            <a:off x="2895600" y="990600"/>
            <a:ext cx="7848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Applications/Use cases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9" name="Google Shape;149;p8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9982200" y="4781550"/>
            <a:ext cx="220980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06,846 Traffic Illustration Drawing Images, Stock Photos ..." id="150" name="Google Shape;150;p8"/>
          <p:cNvPicPr preferRelativeResize="0"/>
          <p:nvPr/>
        </p:nvPicPr>
        <p:blipFill rotWithShape="1">
          <a:blip r:embed="rId4">
            <a:alphaModFix amt="85000"/>
          </a:blip>
          <a:srcRect b="6764" l="10344" r="0" t="24818"/>
          <a:stretch/>
        </p:blipFill>
        <p:spPr>
          <a:xfrm>
            <a:off x="34212" y="23011"/>
            <a:ext cx="2641777" cy="1133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1905000" y="1143002"/>
            <a:ext cx="8763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9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6019800" y="1828800"/>
            <a:ext cx="7264400" cy="54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9"/>
          <p:cNvSpPr txBox="1"/>
          <p:nvPr/>
        </p:nvSpPr>
        <p:spPr>
          <a:xfrm>
            <a:off x="914400" y="1752600"/>
            <a:ext cx="8839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8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Capstone-I deliverables: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1142991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scope, feasibility, use cases.</a:t>
            </a:r>
            <a:endParaRPr/>
          </a:p>
          <a:p>
            <a:pPr indent="-342900" lvl="1" marL="1142991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surveys and previous work.</a:t>
            </a:r>
            <a:endParaRPr/>
          </a:p>
          <a:p>
            <a:pPr indent="-342900" lvl="1" marL="1142991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Data to be used.</a:t>
            </a:r>
            <a:endParaRPr/>
          </a:p>
          <a:p>
            <a:pPr indent="0" lvl="1" marL="8000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8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Capstone-II deliverables:</a:t>
            </a:r>
            <a:endParaRPr/>
          </a:p>
          <a:p>
            <a:pPr indent="-342900" lvl="1" marL="11429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ED7D31"/>
                </a:solidFill>
                <a:latin typeface="Trebuchet MS"/>
                <a:ea typeface="Trebuchet MS"/>
                <a:cs typeface="Trebuchet MS"/>
                <a:sym typeface="Trebuchet MS"/>
              </a:rPr>
              <a:t>Image database creation of vehicles at traffic signals.</a:t>
            </a:r>
            <a:endParaRPr b="0" i="0" sz="2000" u="none" cap="none" strike="noStrike">
              <a:solidFill>
                <a:srgbClr val="ED7D3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11429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ED7D31"/>
                </a:solidFill>
                <a:latin typeface="Trebuchet MS"/>
                <a:ea typeface="Trebuchet MS"/>
                <a:cs typeface="Trebuchet MS"/>
                <a:sym typeface="Trebuchet MS"/>
              </a:rPr>
              <a:t>Traffic congestion detection model along with its training script. </a:t>
            </a:r>
            <a:endParaRPr/>
          </a:p>
          <a:p>
            <a:pPr indent="-342900" lvl="1" marL="11429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ED7D31"/>
                </a:solidFill>
                <a:latin typeface="Trebuchet MS"/>
                <a:ea typeface="Trebuchet MS"/>
                <a:cs typeface="Trebuchet MS"/>
                <a:sym typeface="Trebuchet MS"/>
              </a:rPr>
              <a:t>Smart traffic signal control system algorithm and model.</a:t>
            </a:r>
            <a:endParaRPr b="0" i="0" sz="2000" u="none" cap="none" strike="noStrike">
              <a:solidFill>
                <a:srgbClr val="ED7D3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11429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ED7D31"/>
                </a:solidFill>
                <a:latin typeface="Trebuchet MS"/>
                <a:ea typeface="Trebuchet MS"/>
                <a:cs typeface="Trebuchet MS"/>
                <a:sym typeface="Trebuchet MS"/>
              </a:rPr>
              <a:t>UI design.</a:t>
            </a:r>
            <a:endParaRPr/>
          </a:p>
          <a:p>
            <a:pPr indent="-342900" lvl="1" marL="11429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ED7D31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 after complete validation.</a:t>
            </a:r>
            <a:endParaRPr/>
          </a:p>
          <a:p>
            <a:pPr indent="0" lvl="0" marL="3428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8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2020-11-22T08:14:37Z</dcterms:created>
  <dc:creator>Sunitha 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