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iNbxIza9MGGiirxYJQhpI2Zf9O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56F1DE-7EC7-4B72-BE07-383B5C042D29}">
  <a:tblStyle styleId="{0056F1DE-7EC7-4B72-BE07-383B5C042D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2" name="Google Shape;142;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3794f27c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c03794f27c_0_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0" name="Google Shape;150;g2c03794f27c_0_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8" name="Google Shape;158;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03794f27c_0_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c03794f27c_0_3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6" name="Google Shape;166;g2c03794f27c_0_32: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03794f27c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c03794f27c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c03794f27c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03794f27c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c03794f27c_0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c03794f27c_0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2" name="Google Shape;192;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03794f27c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c03794f27c_0_1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c03794f27c_0_1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032c592b1_0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c032c592b1_0_1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c032c592b1_0_1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032c592b1_0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c032c592b1_0_2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c032c592b1_0_2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8" name="Google Shape;228;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5" name="Google Shape;235;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02bd72208_0_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3" name="Google Shape;243;g2c02bd72208_0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1" name="Google Shape;251;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59" name="Google Shape;259;p1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6" name="Google Shape;266;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3" name="Google Shape;11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0" name="Google Shape;120;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03794f27c_1_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7" name="Google Shape;127;g2c03794f27c_1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03794f27c_1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4" name="Google Shape;134;g2c03794f27c_1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9"/>
          <p:cNvSpPr/>
          <p:nvPr>
            <p:ph idx="2" type="pic"/>
          </p:nvPr>
        </p:nvSpPr>
        <p:spPr>
          <a:xfrm>
            <a:off x="5183188" y="987425"/>
            <a:ext cx="6172200" cy="4873625"/>
          </a:xfrm>
          <a:prstGeom prst="rect">
            <a:avLst/>
          </a:prstGeom>
          <a:noFill/>
          <a:ln>
            <a:noFill/>
          </a:ln>
        </p:spPr>
      </p:sp>
      <p:sp>
        <p:nvSpPr>
          <p:cNvPr id="69" name="Google Shape;69;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0"/>
          <p:cNvPicPr preferRelativeResize="0"/>
          <p:nvPr/>
        </p:nvPicPr>
        <p:blipFill rotWithShape="1">
          <a:blip r:embed="rId1">
            <a:alphaModFix/>
          </a:blip>
          <a:srcRect b="0" l="0" r="0" t="0"/>
          <a:stretch/>
        </p:blipFill>
        <p:spPr>
          <a:xfrm>
            <a:off x="10167336" y="32536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ieeexplore.ieee.org/document/10100954" TargetMode="External"/><Relationship Id="rId4" Type="http://schemas.openxmlformats.org/officeDocument/2006/relationships/hyperlink" Target="https://ieeexplore.ieee.org/document/10201549" TargetMode="External"/><Relationship Id="rId5" Type="http://schemas.openxmlformats.org/officeDocument/2006/relationships/hyperlink" Target="https://www.researchgate.net/publication/340458873_Image_Processing_and_IoT_Based_Dynamic_Traffic_Management_System" TargetMode="External"/><Relationship Id="rId6" Type="http://schemas.openxmlformats.org/officeDocument/2006/relationships/hyperlink" Target="https://ieeexplore.ieee.org/document/9065034" TargetMode="External"/><Relationship Id="rId7" Type="http://schemas.openxmlformats.org/officeDocument/2006/relationships/hyperlink" Target="https://ieeexplore.ieee.org/document/848305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1361825" y="631883"/>
            <a:ext cx="7924800" cy="18159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rebuchet MS"/>
                <a:ea typeface="Trebuchet MS"/>
                <a:cs typeface="Trebuchet MS"/>
                <a:sym typeface="Trebuchet MS"/>
              </a:rPr>
              <a:t>UE21CS390A – Capstone Project Review #2</a:t>
            </a:r>
            <a:endParaRPr b="0" i="0" sz="1400" u="none" cap="none" strike="noStrike">
              <a:solidFill>
                <a:srgbClr val="000000"/>
              </a:solidFill>
              <a:latin typeface="Arial"/>
              <a:ea typeface="Arial"/>
              <a:cs typeface="Arial"/>
              <a:sym typeface="Arial"/>
            </a:endParaRPr>
          </a:p>
          <a:p>
            <a:pPr indent="-342891" lvl="0" marL="342891"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rebuchet MS"/>
                <a:ea typeface="Trebuchet MS"/>
                <a:cs typeface="Trebuchet MS"/>
                <a:sym typeface="Trebuchet MS"/>
              </a:rPr>
              <a:t>(Project Requirements Specification and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rebuchet MS"/>
              <a:ea typeface="Trebuchet MS"/>
              <a:cs typeface="Trebuchet MS"/>
              <a:sym typeface="Trebuchet MS"/>
            </a:endParaRPr>
          </a:p>
        </p:txBody>
      </p:sp>
      <p:sp>
        <p:nvSpPr>
          <p:cNvPr id="78" name="Google Shape;78;p1"/>
          <p:cNvSpPr txBox="1"/>
          <p:nvPr/>
        </p:nvSpPr>
        <p:spPr>
          <a:xfrm>
            <a:off x="1866900" y="2376974"/>
            <a:ext cx="8458200" cy="3355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2400" u="none" cap="none" strike="noStrike">
                <a:solidFill>
                  <a:srgbClr val="0033CC"/>
                </a:solidFill>
                <a:latin typeface="Trebuchet MS"/>
                <a:ea typeface="Trebuchet MS"/>
                <a:cs typeface="Trebuchet MS"/>
                <a:sym typeface="Trebuchet MS"/>
              </a:rPr>
              <a:t>Project Title   : Traffix: Dynamic Scheduling of Traffic</a:t>
            </a:r>
            <a:endParaRPr b="0" i="0" sz="2400" u="none" cap="none" strike="noStrike">
              <a:solidFill>
                <a:srgbClr val="0033CC"/>
              </a:solidFill>
              <a:latin typeface="Trebuchet MS"/>
              <a:ea typeface="Trebuchet MS"/>
              <a:cs typeface="Trebuchet MS"/>
              <a:sym typeface="Trebuchet MS"/>
            </a:endParaRPr>
          </a:p>
          <a:p>
            <a:pPr indent="0" lvl="0" marL="182880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                Signals Using Machine Learning</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Project ID   	: 34</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Project Guide : Dr. Mannar Mannan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Project Team  : Kushaagra Shrivastava  PES2UG21CS917</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  				    Harshita Khajuria    	    PES2UG21CS194</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  				    Rishab A Kumar       	    PES2UG21CS429</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0033CC"/>
                </a:solidFill>
                <a:latin typeface="Trebuchet MS"/>
                <a:ea typeface="Trebuchet MS"/>
                <a:cs typeface="Trebuchet MS"/>
                <a:sym typeface="Trebuchet MS"/>
              </a:rPr>
              <a:t>  				    Rahul G Pai             	    PES2UG21CS414</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46" name="Google Shape;146;p8"/>
          <p:cNvSpPr txBox="1"/>
          <p:nvPr/>
        </p:nvSpPr>
        <p:spPr>
          <a:xfrm>
            <a:off x="1217650" y="1803575"/>
            <a:ext cx="9309000" cy="4758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User Interfaces</a:t>
            </a:r>
            <a:endParaRPr b="1" i="0" sz="2400" u="none" cap="none" strike="noStrike">
              <a:solidFill>
                <a:srgbClr val="0000FF"/>
              </a:solidFill>
              <a:latin typeface="Cambria"/>
              <a:ea typeface="Cambria"/>
              <a:cs typeface="Cambria"/>
              <a:sym typeface="Cambria"/>
            </a:endParaRPr>
          </a:p>
          <a:p>
            <a:pPr indent="0" lvl="0" marL="0" marR="0" rtl="0" algn="just">
              <a:lnSpc>
                <a:spcPct val="115000"/>
              </a:lnSpc>
              <a:spcBef>
                <a:spcPts val="0"/>
              </a:spcBef>
              <a:spcAft>
                <a:spcPts val="0"/>
              </a:spcAft>
              <a:buClr>
                <a:srgbClr val="000000"/>
              </a:buClr>
              <a:buSzPts val="1100"/>
              <a:buFont typeface="Arial"/>
              <a:buNone/>
            </a:pPr>
            <a:r>
              <a:rPr b="0" i="0" lang="en-US" sz="2400" u="none" cap="none" strike="noStrike">
                <a:solidFill>
                  <a:srgbClr val="0000FF"/>
                </a:solidFill>
                <a:latin typeface="Cambria"/>
                <a:ea typeface="Cambria"/>
                <a:cs typeface="Cambria"/>
                <a:sym typeface="Cambria"/>
              </a:rPr>
              <a:t>	Web app based for demonstration of the project. Final project won’t have a 	defined GUI for the users</a:t>
            </a:r>
            <a:endParaRPr b="0" i="0" sz="2400" u="none" cap="none" strike="noStrike">
              <a:solidFill>
                <a:srgbClr val="0000FF"/>
              </a:solidFill>
              <a:latin typeface="Cambria"/>
              <a:ea typeface="Cambria"/>
              <a:cs typeface="Cambria"/>
              <a:sym typeface="Cambria"/>
            </a:endParaRPr>
          </a:p>
          <a:p>
            <a:pPr indent="0" lvl="0" marL="0" marR="0" rtl="0" algn="l">
              <a:lnSpc>
                <a:spcPct val="100000"/>
              </a:lnSpc>
              <a:spcBef>
                <a:spcPts val="180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Software Requirements</a:t>
            </a:r>
            <a:endParaRPr b="1" i="0" sz="2400" u="none" cap="none" strike="noStrike">
              <a:solidFill>
                <a:srgbClr val="0000FF"/>
              </a:solidFill>
              <a:latin typeface="Cambria"/>
              <a:ea typeface="Cambria"/>
              <a:cs typeface="Cambria"/>
              <a:sym typeface="Cambria"/>
            </a:endParaRPr>
          </a:p>
          <a:p>
            <a:pPr indent="-381000" lvl="0" marL="790575" marR="0" rtl="0" algn="just">
              <a:lnSpc>
                <a:spcPct val="115000"/>
              </a:lnSpc>
              <a:spcBef>
                <a:spcPts val="6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MySQL Database / Cloud Bucket Storage</a:t>
            </a:r>
            <a:endParaRPr b="0" i="0" sz="2400" u="none" cap="none" strike="noStrike">
              <a:solidFill>
                <a:srgbClr val="0000FF"/>
              </a:solidFill>
              <a:latin typeface="Cambria"/>
              <a:ea typeface="Cambria"/>
              <a:cs typeface="Cambria"/>
              <a:sym typeface="Cambria"/>
            </a:endParaRPr>
          </a:p>
          <a:p>
            <a:pPr indent="-381000" lvl="0" marL="790575" marR="0" rtl="0" algn="just">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Python 3.10+</a:t>
            </a:r>
            <a:endParaRPr b="0" i="0" sz="2400" u="none" cap="none" strike="noStrike">
              <a:solidFill>
                <a:srgbClr val="0000FF"/>
              </a:solidFill>
              <a:latin typeface="Cambria"/>
              <a:ea typeface="Cambria"/>
              <a:cs typeface="Cambria"/>
              <a:sym typeface="Cambria"/>
            </a:endParaRPr>
          </a:p>
          <a:p>
            <a:pPr indent="-381000" lvl="0" marL="790575" marR="0" rtl="0" algn="just">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PyTorch OR TensorFlow APIs</a:t>
            </a:r>
            <a:endParaRPr b="0" i="0" sz="2400" u="none" cap="none" strike="noStrike">
              <a:solidFill>
                <a:srgbClr val="0000FF"/>
              </a:solidFill>
              <a:latin typeface="Cambria"/>
              <a:ea typeface="Cambria"/>
              <a:cs typeface="Cambria"/>
              <a:sym typeface="Cambria"/>
            </a:endParaRPr>
          </a:p>
          <a:p>
            <a:pPr indent="-381000" lvl="0" marL="790575" marR="0" rtl="0" algn="just">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Cloud Compute Architecture</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c03794f27c_0_24"/>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g2c03794f27c_0_24"/>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54" name="Google Shape;154;g2c03794f27c_0_24"/>
          <p:cNvSpPr txBox="1"/>
          <p:nvPr/>
        </p:nvSpPr>
        <p:spPr>
          <a:xfrm>
            <a:off x="2029650" y="1617675"/>
            <a:ext cx="6868500" cy="4758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180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Hardware Requirements</a:t>
            </a:r>
            <a:endParaRPr b="1" i="0" sz="2400" u="none" cap="none" strike="noStrike">
              <a:solidFill>
                <a:srgbClr val="0000FF"/>
              </a:solidFill>
              <a:latin typeface="Cambria"/>
              <a:ea typeface="Cambria"/>
              <a:cs typeface="Cambria"/>
              <a:sym typeface="Cambria"/>
            </a:endParaRPr>
          </a:p>
          <a:p>
            <a:pPr indent="-381000" lvl="0" marL="457200" marR="0" rtl="0" algn="l">
              <a:lnSpc>
                <a:spcPct val="115000"/>
              </a:lnSpc>
              <a:spcBef>
                <a:spcPts val="6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CPU: A processor with capabilities equivalent to or surpassing the Intel Core i5 	6th Generation.</a:t>
            </a:r>
            <a:endParaRPr b="0" i="0" sz="2400" u="none" cap="none" strike="noStrike">
              <a:solidFill>
                <a:srgbClr val="0000FF"/>
              </a:solidFill>
              <a:latin typeface="Cambria"/>
              <a:ea typeface="Cambria"/>
              <a:cs typeface="Cambria"/>
              <a:sym typeface="Cambria"/>
            </a:endParaRPr>
          </a:p>
          <a:p>
            <a:pPr indent="-381000" lvl="0" marL="457200" marR="0" rtl="0" algn="l">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RAM: Minimum 8GB RAM to ensure smooth operation and efficient handling of real-time traffic data.</a:t>
            </a:r>
            <a:endParaRPr b="0" i="0" sz="2400" u="none" cap="none" strike="noStrike">
              <a:solidFill>
                <a:srgbClr val="0000FF"/>
              </a:solidFill>
              <a:latin typeface="Cambria"/>
              <a:ea typeface="Cambria"/>
              <a:cs typeface="Cambria"/>
              <a:sym typeface="Cambria"/>
            </a:endParaRPr>
          </a:p>
          <a:p>
            <a:pPr indent="-381000" lvl="0" marL="457200" marR="0" rtl="0" algn="l">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Operating System: Compatibility with Windows 10 or higher versions for optimal performance.</a:t>
            </a:r>
            <a:endParaRPr b="0" i="0" sz="2400" u="none" cap="none" strike="noStrike">
              <a:solidFill>
                <a:srgbClr val="0000FF"/>
              </a:solidFill>
              <a:latin typeface="Cambria"/>
              <a:ea typeface="Cambria"/>
              <a:cs typeface="Cambria"/>
              <a:sym typeface="Cambria"/>
            </a:endParaRPr>
          </a:p>
          <a:p>
            <a:pPr indent="-381000" lvl="0" marL="457200" marR="0" rtl="0" algn="l">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GPU: NVIDIA GeForce GTX 960 or a superior graphics processing unit to support advanced visualizations and simulations.</a:t>
            </a:r>
            <a:endParaRPr b="1" i="0" sz="2400" u="none" cap="none" strike="noStrike">
              <a:solidFill>
                <a:srgbClr val="0000FF"/>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sp>
        <p:nvSpPr>
          <p:cNvPr id="162" name="Google Shape;162;p9"/>
          <p:cNvSpPr txBox="1"/>
          <p:nvPr/>
        </p:nvSpPr>
        <p:spPr>
          <a:xfrm>
            <a:off x="2057400" y="1828800"/>
            <a:ext cx="9154200" cy="472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Performance Requirement</a:t>
            </a:r>
            <a:endParaRPr b="1" i="1" sz="2400" u="sng" cap="none" strike="noStrike">
              <a:solidFill>
                <a:srgbClr val="0000FF"/>
              </a:solidFill>
              <a:latin typeface="Cambria"/>
              <a:ea typeface="Cambria"/>
              <a:cs typeface="Cambria"/>
              <a:sym typeface="Cambria"/>
            </a:endParaRPr>
          </a:p>
          <a:p>
            <a:pPr indent="-381000" lvl="0" marL="914400" marR="0" rtl="0" algn="just">
              <a:lnSpc>
                <a:spcPct val="100000"/>
              </a:lnSpc>
              <a:spcBef>
                <a:spcPts val="3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Capable of real time data processing</a:t>
            </a:r>
            <a:endParaRPr b="0" i="0" sz="2400" u="none" cap="none" strike="noStrike">
              <a:solidFill>
                <a:srgbClr val="0000FF"/>
              </a:solidFill>
              <a:latin typeface="Cambria"/>
              <a:ea typeface="Cambria"/>
              <a:cs typeface="Cambria"/>
              <a:sym typeface="Cambria"/>
            </a:endParaRPr>
          </a:p>
          <a:p>
            <a:pPr indent="-381000" lvl="0" marL="914400" marR="0" rtl="0" algn="just">
              <a:lnSpc>
                <a:spcPct val="100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Reliable signal time output</a:t>
            </a:r>
            <a:endParaRPr b="0" i="0" sz="2400" u="none" cap="none" strike="noStrike">
              <a:solidFill>
                <a:srgbClr val="0000FF"/>
              </a:solidFill>
              <a:latin typeface="Cambria"/>
              <a:ea typeface="Cambria"/>
              <a:cs typeface="Cambria"/>
              <a:sym typeface="Cambria"/>
            </a:endParaRPr>
          </a:p>
          <a:p>
            <a:pPr indent="0" lvl="0" marL="0" marR="0" rtl="0" algn="l">
              <a:lnSpc>
                <a:spcPct val="100000"/>
              </a:lnSpc>
              <a:spcBef>
                <a:spcPts val="180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Other Requirements</a:t>
            </a:r>
            <a:endParaRPr b="1" i="1" sz="2400" u="sng" cap="none" strike="noStrike">
              <a:solidFill>
                <a:srgbClr val="0000FF"/>
              </a:solidFill>
              <a:latin typeface="Cambria"/>
              <a:ea typeface="Cambria"/>
              <a:cs typeface="Cambria"/>
              <a:sym typeface="Cambria"/>
            </a:endParaRPr>
          </a:p>
          <a:p>
            <a:pPr indent="-381000" lvl="0" marL="914400" marR="0" rtl="0" algn="just">
              <a:lnSpc>
                <a:spcPct val="100000"/>
              </a:lnSpc>
              <a:spcBef>
                <a:spcPts val="6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Portable - Should work on Lightweight Thin Hosts</a:t>
            </a:r>
            <a:endParaRPr b="0" i="0" sz="2400" u="none" cap="none" strike="noStrike">
              <a:solidFill>
                <a:srgbClr val="0000FF"/>
              </a:solidFill>
              <a:latin typeface="Cambria"/>
              <a:ea typeface="Cambria"/>
              <a:cs typeface="Cambria"/>
              <a:sym typeface="Cambria"/>
            </a:endParaRPr>
          </a:p>
          <a:p>
            <a:pPr indent="-381000" lvl="0" marL="914400" marR="0" rtl="0" algn="just">
              <a:lnSpc>
                <a:spcPct val="100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Scalability - Architecture should be able to handle multiple similar requests from different traffic signals</a:t>
            </a:r>
            <a:endParaRPr b="0" i="0" sz="2400" u="none" cap="none" strike="noStrike">
              <a:solidFill>
                <a:srgbClr val="0000FF"/>
              </a:solidFill>
              <a:latin typeface="Cambria"/>
              <a:ea typeface="Cambria"/>
              <a:cs typeface="Cambria"/>
              <a:sym typeface="Cambria"/>
            </a:endParaRPr>
          </a:p>
          <a:p>
            <a:pPr indent="-381000" lvl="0" marL="914400" marR="0" rtl="0" algn="just">
              <a:lnSpc>
                <a:spcPct val="100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Response Time - Should be capable of real time data processing</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c03794f27c_0_3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g2c03794f27c_0_3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sp>
        <p:nvSpPr>
          <p:cNvPr id="170" name="Google Shape;170;g2c03794f27c_0_32"/>
          <p:cNvSpPr txBox="1"/>
          <p:nvPr/>
        </p:nvSpPr>
        <p:spPr>
          <a:xfrm>
            <a:off x="2057400" y="1828800"/>
            <a:ext cx="9154200" cy="47244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180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Safety Requirements</a:t>
            </a:r>
            <a:endParaRPr b="1" i="0" sz="2400" u="none" cap="none" strike="noStrike">
              <a:solidFill>
                <a:srgbClr val="0000FF"/>
              </a:solidFill>
              <a:latin typeface="Cambria"/>
              <a:ea typeface="Cambria"/>
              <a:cs typeface="Cambria"/>
              <a:sym typeface="Cambria"/>
            </a:endParaRPr>
          </a:p>
          <a:p>
            <a:pPr indent="-381000" lvl="0" marL="914400" marR="0" rtl="0" algn="l">
              <a:lnSpc>
                <a:spcPct val="115000"/>
              </a:lnSpc>
              <a:spcBef>
                <a:spcPts val="6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Don’t let 2 lanes that could probably collide go green at the same time</a:t>
            </a:r>
            <a:endParaRPr b="0" i="0" sz="2400" u="none" cap="none" strike="noStrike">
              <a:solidFill>
                <a:srgbClr val="0000FF"/>
              </a:solidFill>
              <a:latin typeface="Cambria"/>
              <a:ea typeface="Cambria"/>
              <a:cs typeface="Cambria"/>
              <a:sym typeface="Cambria"/>
            </a:endParaRPr>
          </a:p>
          <a:p>
            <a:pPr indent="0" lvl="0" marL="0" marR="0" rtl="0" algn="l">
              <a:lnSpc>
                <a:spcPct val="120000"/>
              </a:lnSpc>
              <a:spcBef>
                <a:spcPts val="1800"/>
              </a:spcBef>
              <a:spcAft>
                <a:spcPts val="0"/>
              </a:spcAft>
              <a:buClr>
                <a:srgbClr val="000000"/>
              </a:buClr>
              <a:buSzPts val="2400"/>
              <a:buFont typeface="Arial"/>
              <a:buNone/>
            </a:pPr>
            <a:r>
              <a:rPr b="1" i="0" lang="en-US" sz="2400" u="none" cap="none" strike="noStrike">
                <a:solidFill>
                  <a:srgbClr val="0000FF"/>
                </a:solidFill>
                <a:latin typeface="Cambria"/>
                <a:ea typeface="Cambria"/>
                <a:cs typeface="Cambria"/>
                <a:sym typeface="Cambria"/>
              </a:rPr>
              <a:t>Security Requirements</a:t>
            </a:r>
            <a:endParaRPr b="1" i="0" sz="2400" u="none" cap="none" strike="noStrike">
              <a:solidFill>
                <a:srgbClr val="0000FF"/>
              </a:solidFill>
              <a:latin typeface="Cambria"/>
              <a:ea typeface="Cambria"/>
              <a:cs typeface="Cambria"/>
              <a:sym typeface="Cambria"/>
            </a:endParaRPr>
          </a:p>
          <a:p>
            <a:pPr indent="-381000" lvl="0" marL="914400" marR="0" rtl="0" algn="l">
              <a:lnSpc>
                <a:spcPct val="115000"/>
              </a:lnSpc>
              <a:spcBef>
                <a:spcPts val="60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Should be invulnerable to attacks trying to feed wrong data to models to mess up traffic signal timings</a:t>
            </a:r>
            <a:endParaRPr b="0" i="0" sz="2400" u="none" cap="none" strike="noStrike">
              <a:solidFill>
                <a:srgbClr val="0000FF"/>
              </a:solidFill>
              <a:latin typeface="Cambria"/>
              <a:ea typeface="Cambria"/>
              <a:cs typeface="Cambria"/>
              <a:sym typeface="Cambria"/>
            </a:endParaRPr>
          </a:p>
          <a:p>
            <a:pPr indent="-381000" lvl="0" marL="914400" marR="0" rtl="0" algn="l">
              <a:lnSpc>
                <a:spcPct val="115000"/>
              </a:lnSpc>
              <a:spcBef>
                <a:spcPts val="0"/>
              </a:spcBef>
              <a:spcAft>
                <a:spcPts val="0"/>
              </a:spcAft>
              <a:buClr>
                <a:srgbClr val="0000FF"/>
              </a:buClr>
              <a:buSzPts val="2400"/>
              <a:buFont typeface="Cambria"/>
              <a:buChar char="●"/>
            </a:pPr>
            <a:r>
              <a:rPr b="0" i="0" lang="en-US" sz="2400" u="none" cap="none" strike="noStrike">
                <a:solidFill>
                  <a:srgbClr val="0000FF"/>
                </a:solidFill>
                <a:latin typeface="Cambria"/>
                <a:ea typeface="Cambria"/>
                <a:cs typeface="Cambria"/>
                <a:sym typeface="Cambria"/>
              </a:rPr>
              <a:t>Dataset should be from accurate source</a:t>
            </a:r>
            <a:endParaRPr b="0" i="0" sz="2400" u="none" cap="none" strike="noStrike">
              <a:solidFill>
                <a:srgbClr val="0000FF"/>
              </a:solidFill>
              <a:latin typeface="Cambria"/>
              <a:ea typeface="Cambria"/>
              <a:cs typeface="Cambria"/>
              <a:sym typeface="Cambria"/>
            </a:endParaRPr>
          </a:p>
          <a:p>
            <a:pPr indent="0" lvl="0" marL="0" marR="0" rtl="0" algn="just">
              <a:lnSpc>
                <a:spcPct val="100000"/>
              </a:lnSpc>
              <a:spcBef>
                <a:spcPts val="300"/>
              </a:spcBef>
              <a:spcAft>
                <a:spcPts val="300"/>
              </a:spcAft>
              <a:buClr>
                <a:srgbClr val="000000"/>
              </a:buClr>
              <a:buSzPts val="2400"/>
              <a:buFont typeface="Arial"/>
              <a:buNone/>
            </a:pPr>
            <a:r>
              <a:t/>
            </a:r>
            <a:endParaRPr b="1" i="0" sz="2400" u="none" cap="none" strike="noStrike">
              <a:solidFill>
                <a:srgbClr val="0000FF"/>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03794f27c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g2c03794f27c_0_0"/>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78" name="Google Shape;178;g2c03794f27c_0_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79" name="Google Shape;179;g2c03794f27c_0_0"/>
          <p:cNvGraphicFramePr/>
          <p:nvPr/>
        </p:nvGraphicFramePr>
        <p:xfrm>
          <a:off x="209500" y="1701232"/>
          <a:ext cx="3000000" cy="3000000"/>
        </p:xfrm>
        <a:graphic>
          <a:graphicData uri="http://schemas.openxmlformats.org/drawingml/2006/table">
            <a:tbl>
              <a:tblPr bandRow="1" firstRow="1">
                <a:noFill/>
                <a:tableStyleId>{0056F1DE-7EC7-4B72-BE07-383B5C042D29}</a:tableStyleId>
              </a:tblPr>
              <a:tblGrid>
                <a:gridCol w="2828250"/>
                <a:gridCol w="2637175"/>
                <a:gridCol w="2732700"/>
                <a:gridCol w="2732700"/>
              </a:tblGrid>
              <a:tr h="55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739100">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Sai Charan Kanigolla,</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Chaitanya kumar Avala,</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Likhith Sai kuna, </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K.L.V. Sai Prakash Sakuru</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a:t>
                      </a:r>
                      <a:r>
                        <a:rPr b="1" lang="en-US" sz="1400" u="none" cap="none" strike="noStrike">
                          <a:latin typeface="Arial"/>
                          <a:ea typeface="Arial"/>
                          <a:cs typeface="Arial"/>
                          <a:sym typeface="Arial"/>
                        </a:rPr>
                        <a:t>Smart Traffic Detection and Control using Machine Learning Techniques</a:t>
                      </a: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2023 5th International Conference on Energy, Power and Environment: Towards Flexible Green Energy Technologies (ICEPE)</a:t>
                      </a:r>
                      <a:endParaRPr sz="14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800" u="none" cap="none" strike="noStrike">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000" u="none" cap="none" strike="noStrike"/>
                        <a:t>In the modern era, with the rise in vehicles and population, many urban cities have faced traffic problems like traffic congestion, which causes travel delays. The main reason for the delay is that current traffic systems use fixed signal timers at the traffic signal intersection. These unnecessary delays at the traffic signals lead to excessive fuel consumption and increased pollution. This paper uses vehicle detection methods through surveillance cameras and machine learning to predict traffic based on historical data in a region. Finally, optimizing traffic by utilizing the predicted data and proposed methodology reduces the average wait time of travellers.</a:t>
                      </a:r>
                      <a:endParaRPr sz="1000" u="none" cap="none" strike="noStrike"/>
                    </a:p>
                    <a:p>
                      <a:pPr indent="0" lvl="0" marL="0" marR="0" rtl="0" algn="l">
                        <a:lnSpc>
                          <a:spcPct val="115000"/>
                        </a:lnSpc>
                        <a:spcBef>
                          <a:spcPts val="1200"/>
                        </a:spcBef>
                        <a:spcAft>
                          <a:spcPts val="0"/>
                        </a:spcAft>
                        <a:buClr>
                          <a:schemeClr val="dk1"/>
                        </a:buClr>
                        <a:buSzPts val="1100"/>
                        <a:buFont typeface="Arial"/>
                        <a:buNone/>
                      </a:pPr>
                      <a:r>
                        <a:rPr lang="en-US" sz="1000" u="none" cap="none" strike="noStrike"/>
                        <a:t>Done using Object detection.</a:t>
                      </a:r>
                      <a:endParaRPr sz="10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3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Dynamically allocates signal time for a given lane using a traditional algorithm</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Done only for one lane at a time, i.e., only 1 lane is free at a time and not multiple, the way it works in the real world</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Done only for a up front POV</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c03794f27c_0_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g2c03794f27c_0_8"/>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87" name="Google Shape;187;g2c03794f27c_0_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88" name="Google Shape;188;g2c03794f27c_0_8"/>
          <p:cNvGraphicFramePr/>
          <p:nvPr/>
        </p:nvGraphicFramePr>
        <p:xfrm>
          <a:off x="180825" y="1655082"/>
          <a:ext cx="3000000" cy="3000000"/>
        </p:xfrm>
        <a:graphic>
          <a:graphicData uri="http://schemas.openxmlformats.org/drawingml/2006/table">
            <a:tbl>
              <a:tblPr bandRow="1" firstRow="1">
                <a:noFill/>
                <a:tableStyleId>{0056F1DE-7EC7-4B72-BE07-383B5C042D29}</a:tableStyleId>
              </a:tblPr>
              <a:tblGrid>
                <a:gridCol w="2830800"/>
                <a:gridCol w="2639525"/>
                <a:gridCol w="2735150"/>
                <a:gridCol w="2735150"/>
              </a:tblGrid>
              <a:tr h="537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Paper Details</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856425">
                <a:tc>
                  <a:txBody>
                    <a:bodyPr/>
                    <a:lstStyle/>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Nitin N. Sakhare, Subhash B. Tatale, </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Dr. S. R. Sakhare, Hemant Dusaane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 Mamta Puri, Pratika Girme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,Rutuja Sankpal, Padmavati Ghule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a:t>
                      </a:r>
                      <a:r>
                        <a:rPr b="1" lang="en-US" sz="1300" u="none" cap="none" strike="noStrike">
                          <a:latin typeface="Arial"/>
                          <a:ea typeface="Arial"/>
                          <a:cs typeface="Arial"/>
                          <a:sym typeface="Arial"/>
                        </a:rPr>
                        <a:t>Image Processing and IoT Based Dynamic Traffic Management System</a:t>
                      </a:r>
                      <a:r>
                        <a:rPr lang="en-US" sz="1300" u="none" cap="none" strike="noStrike">
                          <a:latin typeface="Arial"/>
                          <a:ea typeface="Arial"/>
                          <a:cs typeface="Arial"/>
                          <a:sym typeface="Arial"/>
                        </a:rPr>
                        <a:t>”</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International Journal of Scientific Research in Science Engineering and Technology(2020)</a:t>
                      </a:r>
                      <a:endParaRPr sz="13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sz="11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1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100" u="none" cap="none" strike="noStrike">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t/>
                      </a:r>
                      <a:endParaRPr sz="11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800" u="none" cap="none" strike="noStrike"/>
                        <a:t>Due to rise in number of vehicles the traffic management has become a major problem. Manual traffic system is not efficient. This paper presents adaptive traffic management system using Internet of Things (IoT) and Image processing. The proposed system has capability to analyze real time data using image processing. Using cameras, different lanes are monitored constantly. The data obtained from different lanes are examined. Detection and counting of number of vehicles in each lane is done by using image processing. The count from each lane is sent to the central processing unit. According to the count of vehicles algorithm calculates waiting time for each lane, then the signal lights will be decided. This system reduces the average waiting time and increases the efficiency of traffic clearance. The system also reduces the pollution due CO2 emission and useful in emergency situations, thus being adaptive traffic management using Internet of Things (IoT)</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rPr lang="en-US" sz="800" u="none" cap="none" strike="noStrike"/>
                        <a:t>Methodology-Detects and counts number of vehicles from camera</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rPr lang="en-US" sz="800" u="none" cap="none" strike="noStrike"/>
                        <a:t>Calculates wait and go time based on that</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Algorithm to greenlight lanes is present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Dynamic adjustment of traffic lights for all lanes is present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Only greenlights 1 lane at a time.</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11"/>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3"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96" name="Google Shape;196;p11"/>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97" name="Google Shape;197;p11"/>
          <p:cNvGraphicFramePr/>
          <p:nvPr/>
        </p:nvGraphicFramePr>
        <p:xfrm>
          <a:off x="209500" y="1682107"/>
          <a:ext cx="3000000" cy="3000000"/>
        </p:xfrm>
        <a:graphic>
          <a:graphicData uri="http://schemas.openxmlformats.org/drawingml/2006/table">
            <a:tbl>
              <a:tblPr bandRow="1" firstRow="1">
                <a:noFill/>
                <a:tableStyleId>{0056F1DE-7EC7-4B72-BE07-383B5C042D29}</a:tableStyleId>
              </a:tblPr>
              <a:tblGrid>
                <a:gridCol w="2838375"/>
                <a:gridCol w="2646600"/>
                <a:gridCol w="2742500"/>
                <a:gridCol w="2742500"/>
              </a:tblGrid>
              <a:tr h="583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987950">
                <a:tc>
                  <a:txBody>
                    <a:bodyPr/>
                    <a:lstStyle/>
                    <a:p>
                      <a:pPr indent="0" lvl="0" marL="0" marR="0" rtl="0" algn="l">
                        <a:lnSpc>
                          <a:spcPct val="115000"/>
                        </a:lnSpc>
                        <a:spcBef>
                          <a:spcPts val="0"/>
                        </a:spcBef>
                        <a:spcAft>
                          <a:spcPts val="0"/>
                        </a:spcAft>
                        <a:buClr>
                          <a:schemeClr val="dk1"/>
                        </a:buClr>
                        <a:buSzPts val="1100"/>
                        <a:buFont typeface="Arial"/>
                        <a:buNone/>
                      </a:pPr>
                      <a:r>
                        <a:rPr lang="en-US" sz="1300" u="none" cap="none" strike="noStrike"/>
                        <a:t>Abhay KP, Bhavik M, Narendra M,</a:t>
                      </a:r>
                      <a:endParaRPr sz="1300" u="none" cap="none" strike="noStrike"/>
                    </a:p>
                    <a:p>
                      <a:pPr indent="0" lvl="0" marL="0" marR="0" rtl="0" algn="l">
                        <a:lnSpc>
                          <a:spcPct val="115000"/>
                        </a:lnSpc>
                        <a:spcBef>
                          <a:spcPts val="1200"/>
                        </a:spcBef>
                        <a:spcAft>
                          <a:spcPts val="0"/>
                        </a:spcAft>
                        <a:buClr>
                          <a:schemeClr val="dk1"/>
                        </a:buClr>
                        <a:buSzPts val="1100"/>
                        <a:buFont typeface="Arial"/>
                        <a:buNone/>
                      </a:pPr>
                      <a:r>
                        <a:rPr lang="en-US" sz="1300" u="none" cap="none" strike="noStrike"/>
                        <a:t> Saket CS, Prof. Ruby Dinakar</a:t>
                      </a:r>
                      <a:endParaRPr b="1"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en-US" sz="1300" u="none" cap="none" strike="noStrike">
                          <a:latin typeface="Arial"/>
                          <a:ea typeface="Arial"/>
                          <a:cs typeface="Arial"/>
                          <a:sym typeface="Arial"/>
                        </a:rPr>
                        <a:t>“Smart Traffic Management and Control System”</a:t>
                      </a:r>
                      <a:endParaRPr sz="13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100" u="none" cap="none" strike="noStrike"/>
                        <a:t>The rapid increase in urbanization and population growth has led to an exponential increase in the number of vehicles on the road. This leads to higher traffic congestion. Traditional systems have struggled to keep up with this growth. Traditional traffic management systems are static in nature, they cannot adapt to incoming traffic in real time.</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100" u="none" cap="none" strike="noStrike"/>
                        <a:t>This system uses real time data and algorithms to calculate and assign efficient traffic signal timings based on incoming traffic flow.</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100" u="none" cap="none" strike="noStrike"/>
                        <a:t>This is done using image processing with the help of YOLO, and a traditional algorithm to assign signal timings.</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600" u="none" cap="none" strike="noStrike"/>
                        <a:t>Categorizing of vehicles into Big, Medium, Small using YOLO’s image recognition, assigning different weights to each class of vehicle and calculating how much traffic they would cause, then aggregating it all to get increase in signal timing</a:t>
                      </a:r>
                      <a:endParaRPr sz="16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t>The algorithm is only applied where the signal is already green, and it would modify timings there.</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 also only calculated traffic until a certain point which could be extremely close to the signal itself.</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Its not reprioritizing lanes as traffic builds up in other lanes</a:t>
                      </a:r>
                      <a:endParaRPr sz="14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c03794f27c_0_1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g2c03794f27c_0_1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205" name="Google Shape;205;g2c03794f27c_0_1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206" name="Google Shape;206;g2c03794f27c_0_16"/>
          <p:cNvGraphicFramePr/>
          <p:nvPr/>
        </p:nvGraphicFramePr>
        <p:xfrm>
          <a:off x="161750" y="1779657"/>
          <a:ext cx="3000000" cy="3000000"/>
        </p:xfrm>
        <a:graphic>
          <a:graphicData uri="http://schemas.openxmlformats.org/drawingml/2006/table">
            <a:tbl>
              <a:tblPr bandRow="1" firstRow="1">
                <a:noFill/>
                <a:tableStyleId>{0056F1DE-7EC7-4B72-BE07-383B5C042D29}</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191275">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Neetesh Kumar, Syed Shameerur Rahman</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a:t>
                      </a:r>
                      <a:r>
                        <a:rPr b="1" lang="en-US" sz="1600" u="none" cap="none" strike="noStrike">
                          <a:solidFill>
                            <a:srgbClr val="333333"/>
                          </a:solidFill>
                          <a:latin typeface="Arial"/>
                          <a:ea typeface="Arial"/>
                          <a:cs typeface="Arial"/>
                          <a:sym typeface="Arial"/>
                        </a:rPr>
                        <a:t>Deep Reinforcement Learning with Vehicle Heterogeneity Based Traffic Light Control for Intelligent Transportation System</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2019 IEEE International Conference on Industrial Internet (ICII)</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700" u="none" cap="none" strike="noStrike"/>
                        <a:t>Objective of paper - to make dynamic traffic lights using deep reinforcement learning.</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Models - deep reinforcement learning using cnn and relu activation function.</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It gives a basic idea of how reinforcement learning works for our project and how we can implement it on our test data.</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Has a pretty good result with 32% reduction in average wait time(validated through simulation</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500" u="none" cap="none" strike="noStrike"/>
                        <a:t>Data is from a radio - frequency identification sensor which isn’t easy to use and gives digital signals which needs to be read and deciphered.</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rPr lang="en-US" sz="1500" u="none" cap="none" strike="noStrike"/>
                        <a:t>They haven't taken into account the size of vehicles and only taken position and speed of a vehicle. The size of a vehicle plays an important role in the traffic congestion.</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032c592b1_0_1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g2c032c592b1_0_17"/>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214" name="Google Shape;214;g2c032c592b1_0_1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215" name="Google Shape;215;g2c032c592b1_0_17"/>
          <p:cNvGraphicFramePr/>
          <p:nvPr/>
        </p:nvGraphicFramePr>
        <p:xfrm>
          <a:off x="219025" y="1682132"/>
          <a:ext cx="3000000" cy="3000000"/>
        </p:xfrm>
        <a:graphic>
          <a:graphicData uri="http://schemas.openxmlformats.org/drawingml/2006/table">
            <a:tbl>
              <a:tblPr bandRow="1" firstRow="1">
                <a:noFill/>
                <a:tableStyleId>{0056F1DE-7EC7-4B72-BE07-383B5C042D29}</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343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Marcin Korecki, Damian Dailisan, Dirk Helbing</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a:t>
                      </a:r>
                      <a:r>
                        <a:rPr b="1" lang="en-US" sz="1800" u="none" cap="none" strike="noStrike">
                          <a:solidFill>
                            <a:srgbClr val="333333"/>
                          </a:solidFill>
                          <a:latin typeface="Arial"/>
                          <a:ea typeface="Arial"/>
                          <a:cs typeface="Arial"/>
                          <a:sym typeface="Arial"/>
                        </a:rPr>
                        <a:t>How Well Do Reinforcement Learning Approaches Cope With Disruptions? The Case of Traffic Signal Control</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IEEE Access ( Volume: 11)</a:t>
                      </a:r>
                      <a:endParaRPr sz="1800" u="none" cap="none" strike="noStrike">
                        <a:solidFill>
                          <a:srgbClr val="333333"/>
                        </a:solidFill>
                        <a:latin typeface="Arial"/>
                        <a:ea typeface="Arial"/>
                        <a:cs typeface="Arial"/>
                        <a:sym typeface="Arial"/>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500" u="none" cap="none" strike="noStrike"/>
                        <a:t>Objective of the paper - to check how well reinforcement models work in cases of disruptions. (If a road is under construction etc.)</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rPr lang="en-US" sz="1500" u="none" cap="none" strike="noStrike"/>
                        <a:t>Models - Reinforcement learning algorithms.</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Arial"/>
                          <a:ea typeface="Arial"/>
                          <a:cs typeface="Arial"/>
                          <a:sym typeface="Arial"/>
                        </a:rPr>
                        <a:t>Advantages - It tells about the reinforcement model and how it is prone to disruptions and gives the solutions to the problem.(Analytic+ method is found to be the best).</a:t>
                      </a:r>
                      <a:endParaRPr sz="1200" u="none" cap="none" strike="noStrike">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lang="en-US" sz="1450" u="none" cap="none" strike="noStrike">
                          <a:solidFill>
                            <a:srgbClr val="333333"/>
                          </a:solidFill>
                        </a:rPr>
                        <a:t>Analytic+ : An adaptive, self-organizing method relying on optimization and stabilization rules. Green times are varied</a:t>
                      </a:r>
                      <a:endParaRPr sz="1450" u="none" cap="none" strike="noStrike">
                        <a:solidFill>
                          <a:srgbClr val="333333"/>
                        </a:solidFill>
                      </a:endParaRPr>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t>It  is only a research paper on the limitations of reinforcement learning algorithms.</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Does not provide adequate insight on the models itself.</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 does not implement analytic+ method into ML models to test how well it integrates with existing models.</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032c592b1_0_2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g2c032c592b1_0_25"/>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223" name="Google Shape;223;g2c032c592b1_0_25"/>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224" name="Google Shape;224;g2c032c592b1_0_25"/>
          <p:cNvGraphicFramePr/>
          <p:nvPr/>
        </p:nvGraphicFramePr>
        <p:xfrm>
          <a:off x="180825" y="1752607"/>
          <a:ext cx="3000000" cy="3000000"/>
        </p:xfrm>
        <a:graphic>
          <a:graphicData uri="http://schemas.openxmlformats.org/drawingml/2006/table">
            <a:tbl>
              <a:tblPr bandRow="1" firstRow="1">
                <a:noFill/>
                <a:tableStyleId>{0056F1DE-7EC7-4B72-BE07-383B5C042D29}</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191275">
                <a:tc>
                  <a:txBody>
                    <a:bodyPr/>
                    <a:lstStyle/>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Chen Zhang, Yugeng Xi, Dewei Li, Yunwen Xu</a:t>
                      </a:r>
                      <a:endParaRPr sz="1800" u="none" cap="none" strike="noStrike">
                        <a:solidFill>
                          <a:srgbClr val="333333"/>
                        </a:solidFill>
                        <a:latin typeface="Arial"/>
                        <a:ea typeface="Arial"/>
                        <a:cs typeface="Arial"/>
                        <a:sym typeface="Arial"/>
                      </a:endParaRPr>
                    </a:p>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a:t>
                      </a:r>
                      <a:r>
                        <a:rPr b="1" lang="en-US" sz="1800" u="none" cap="none" strike="noStrike">
                          <a:solidFill>
                            <a:srgbClr val="333333"/>
                          </a:solidFill>
                          <a:latin typeface="Arial"/>
                          <a:ea typeface="Arial"/>
                          <a:cs typeface="Arial"/>
                          <a:sym typeface="Arial"/>
                        </a:rPr>
                        <a:t>Data-Driven Model for Traffic Signal Control</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2018 37th Chinese Control Conference (CCC)</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700" u="none" cap="none" strike="noStrike"/>
                        <a:t>Objective of paper - to reduce the congestion time at traffic signals.</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Models - Hidden markov model.</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It gives us a basic idea of how HMM can be used for our problem statement.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They use HMM to get a dynamic approach which is what we are trying to implement.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Works well for highly congested data.</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They are using a prediction based approach to calculate the traffic congestion at a given time(which may or may not be true).</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215900" lvl="0" marL="685791" marR="0" rtl="0" algn="just">
              <a:lnSpc>
                <a:spcPct val="100000"/>
              </a:lnSpc>
              <a:spcBef>
                <a:spcPts val="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a:p>
            <a:pPr indent="-215900" lvl="0" marL="685791" marR="0" rtl="0" algn="just">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Motivation Scope of the Project</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Suggestions from Review – 1</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Functional and Non - Functional Requirements</a:t>
            </a:r>
            <a:endParaRPr b="0" i="0" sz="2400" u="none" cap="none" strike="noStrike">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Literature Survey </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Capstone (Phase-I &amp; Phase-II) Project Timeline </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Conclusion</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References </a:t>
            </a:r>
            <a:endParaRPr b="0" i="0" sz="1400" u="none" cap="none" strike="noStrike">
              <a:solidFill>
                <a:srgbClr val="000000"/>
              </a:solidFill>
              <a:latin typeface="Arial"/>
              <a:ea typeface="Arial"/>
              <a:cs typeface="Arial"/>
              <a:sym typeface="Arial"/>
            </a:endParaRPr>
          </a:p>
          <a:p>
            <a:pPr indent="-190500" lvl="0" marL="685791" marR="0" rtl="0" algn="just">
              <a:lnSpc>
                <a:spcPct val="100000"/>
              </a:lnSpc>
              <a:spcBef>
                <a:spcPts val="0"/>
              </a:spcBef>
              <a:spcAft>
                <a:spcPts val="0"/>
              </a:spcAft>
              <a:buClr>
                <a:schemeClr val="dk1"/>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Outline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1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sp>
        <p:nvSpPr>
          <p:cNvPr id="232" name="Google Shape;232;p15"/>
          <p:cNvSpPr txBox="1"/>
          <p:nvPr/>
        </p:nvSpPr>
        <p:spPr>
          <a:xfrm>
            <a:off x="381550" y="1828800"/>
            <a:ext cx="113190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sz="1900">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900">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1: Image processing &amp; IoT for lane monitoring &amp; dynamic control (Single lane focus again).</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2: Machine learning for traffic prediction &amp; flow (Limited to single lane control).</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3: Real-time data &amp; algorithms for signal timing (Lacks dynamic lane prioritization).</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4: Deep reinforcement learning (Ignores vehicle size impact).</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5: Reinforcement learning for disruptions (Limited model clarity).</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Paper 6: Hidden Markov Model (Relies on prediction for congestion calculation).</a:t>
            </a:r>
            <a:endParaRPr b="0" i="0" sz="1900" u="none" cap="none" strike="noStrike">
              <a:solidFill>
                <a:srgbClr val="0000FF"/>
              </a:solidFill>
              <a:latin typeface="Trebuchet MS"/>
              <a:ea typeface="Trebuchet MS"/>
              <a:cs typeface="Trebuchet MS"/>
              <a:sym typeface="Trebuchet MS"/>
            </a:endParaRPr>
          </a:p>
          <a:p>
            <a:pPr indent="45720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0000FF"/>
                </a:solidFill>
                <a:latin typeface="Trebuchet MS"/>
                <a:ea typeface="Trebuchet MS"/>
                <a:cs typeface="Trebuchet MS"/>
                <a:sym typeface="Trebuchet MS"/>
              </a:rPr>
              <a:t>Overall:</a:t>
            </a:r>
            <a:endParaRPr b="0" i="0" sz="1900" u="none" cap="none" strike="noStrike">
              <a:solidFill>
                <a:srgbClr val="0000FF"/>
              </a:solidFill>
              <a:latin typeface="Trebuchet MS"/>
              <a:ea typeface="Trebuchet MS"/>
              <a:cs typeface="Trebuchet MS"/>
              <a:sym typeface="Trebuchet MS"/>
            </a:endParaRPr>
          </a:p>
          <a:p>
            <a:pPr indent="-349250" lvl="0" marL="914400" marR="0" rtl="0" algn="l">
              <a:lnSpc>
                <a:spcPct val="100000"/>
              </a:lnSpc>
              <a:spcBef>
                <a:spcPts val="0"/>
              </a:spcBef>
              <a:spcAft>
                <a:spcPts val="0"/>
              </a:spcAft>
              <a:buClr>
                <a:srgbClr val="0000FF"/>
              </a:buClr>
              <a:buSzPts val="1900"/>
              <a:buFont typeface="Trebuchet MS"/>
              <a:buChar char="●"/>
            </a:pPr>
            <a:r>
              <a:rPr b="0" i="0" lang="en-US" sz="1900" u="none" cap="none" strike="noStrike">
                <a:solidFill>
                  <a:srgbClr val="0000FF"/>
                </a:solidFill>
                <a:latin typeface="Trebuchet MS"/>
                <a:ea typeface="Trebuchet MS"/>
                <a:cs typeface="Trebuchet MS"/>
                <a:sym typeface="Trebuchet MS"/>
              </a:rPr>
              <a:t>Valuable insights for traffic management improvement.</a:t>
            </a:r>
            <a:endParaRPr b="0" i="0" sz="1900" u="none" cap="none" strike="noStrike">
              <a:solidFill>
                <a:srgbClr val="0000FF"/>
              </a:solidFill>
              <a:latin typeface="Trebuchet MS"/>
              <a:ea typeface="Trebuchet MS"/>
              <a:cs typeface="Trebuchet MS"/>
              <a:sym typeface="Trebuchet MS"/>
            </a:endParaRPr>
          </a:p>
          <a:p>
            <a:pPr indent="-349250" lvl="0" marL="914400" marR="0" rtl="0" algn="l">
              <a:lnSpc>
                <a:spcPct val="100000"/>
              </a:lnSpc>
              <a:spcBef>
                <a:spcPts val="0"/>
              </a:spcBef>
              <a:spcAft>
                <a:spcPts val="0"/>
              </a:spcAft>
              <a:buClr>
                <a:srgbClr val="0000FF"/>
              </a:buClr>
              <a:buSzPts val="1900"/>
              <a:buFont typeface="Trebuchet MS"/>
              <a:buChar char="●"/>
            </a:pPr>
            <a:r>
              <a:rPr b="0" i="0" lang="en-US" sz="1900" u="none" cap="none" strike="noStrike">
                <a:solidFill>
                  <a:srgbClr val="0000FF"/>
                </a:solidFill>
                <a:latin typeface="Trebuchet MS"/>
                <a:ea typeface="Trebuchet MS"/>
                <a:cs typeface="Trebuchet MS"/>
                <a:sym typeface="Trebuchet MS"/>
              </a:rPr>
              <a:t>Highlight limitations in existing approaches (need for multi-lane control, vehicle size consideration, etc.).</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1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Capstone (Phase-I &amp; Phase-II) Project Timeline</a:t>
            </a:r>
            <a:endParaRPr b="0" i="0" sz="2400" u="none" cap="none" strike="noStrike">
              <a:solidFill>
                <a:srgbClr val="FF0000"/>
              </a:solidFill>
              <a:latin typeface="Trebuchet MS"/>
              <a:ea typeface="Trebuchet MS"/>
              <a:cs typeface="Trebuchet MS"/>
              <a:sym typeface="Trebuchet MS"/>
            </a:endParaRPr>
          </a:p>
        </p:txBody>
      </p:sp>
      <p:sp>
        <p:nvSpPr>
          <p:cNvPr id="239" name="Google Shape;239;p16"/>
          <p:cNvSpPr txBox="1"/>
          <p:nvPr/>
        </p:nvSpPr>
        <p:spPr>
          <a:xfrm>
            <a:off x="1066800" y="2003213"/>
            <a:ext cx="8839200" cy="11082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12712" lvl="1" marL="1077913"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pic>
        <p:nvPicPr>
          <p:cNvPr id="240" name="Google Shape;240;p16"/>
          <p:cNvPicPr preferRelativeResize="0"/>
          <p:nvPr/>
        </p:nvPicPr>
        <p:blipFill rotWithShape="1">
          <a:blip r:embed="rId3">
            <a:alphaModFix/>
          </a:blip>
          <a:srcRect b="0" l="0" r="0" t="0"/>
          <a:stretch/>
        </p:blipFill>
        <p:spPr>
          <a:xfrm>
            <a:off x="1227408" y="2042820"/>
            <a:ext cx="9440593" cy="3524742"/>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c02bd72208_0_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2c02bd72208_0_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Capstone (Phase-I &amp; Phase-II) Project Timeline</a:t>
            </a:r>
            <a:endParaRPr b="0" i="0" sz="2400" u="none" cap="none" strike="noStrike">
              <a:solidFill>
                <a:srgbClr val="FF0000"/>
              </a:solidFill>
              <a:latin typeface="Trebuchet MS"/>
              <a:ea typeface="Trebuchet MS"/>
              <a:cs typeface="Trebuchet MS"/>
              <a:sym typeface="Trebuchet MS"/>
            </a:endParaRPr>
          </a:p>
        </p:txBody>
      </p:sp>
      <p:sp>
        <p:nvSpPr>
          <p:cNvPr id="247" name="Google Shape;247;g2c02bd72208_0_5"/>
          <p:cNvSpPr txBox="1"/>
          <p:nvPr/>
        </p:nvSpPr>
        <p:spPr>
          <a:xfrm>
            <a:off x="1066800" y="2003213"/>
            <a:ext cx="8839200" cy="11082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12712" lvl="1" marL="10779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pic>
        <p:nvPicPr>
          <p:cNvPr id="248" name="Google Shape;248;g2c02bd72208_0_5"/>
          <p:cNvPicPr preferRelativeResize="0"/>
          <p:nvPr/>
        </p:nvPicPr>
        <p:blipFill rotWithShape="1">
          <a:blip r:embed="rId3">
            <a:alphaModFix/>
          </a:blip>
          <a:srcRect b="0" l="0" r="0" t="0"/>
          <a:stretch/>
        </p:blipFill>
        <p:spPr>
          <a:xfrm>
            <a:off x="1132782" y="2055821"/>
            <a:ext cx="9926436" cy="3515216"/>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1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Conclusion</a:t>
            </a:r>
            <a:endParaRPr b="0" i="0" sz="2400" u="none" cap="none" strike="noStrike">
              <a:solidFill>
                <a:schemeClr val="dk1"/>
              </a:solidFill>
              <a:latin typeface="Arial"/>
              <a:ea typeface="Arial"/>
              <a:cs typeface="Arial"/>
              <a:sym typeface="Arial"/>
            </a:endParaRPr>
          </a:p>
        </p:txBody>
      </p:sp>
      <p:sp>
        <p:nvSpPr>
          <p:cNvPr id="255" name="Google Shape;255;p17"/>
          <p:cNvSpPr txBox="1"/>
          <p:nvPr/>
        </p:nvSpPr>
        <p:spPr>
          <a:xfrm>
            <a:off x="932250" y="1701950"/>
            <a:ext cx="10031400" cy="3140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rgbClr val="0033CC"/>
                </a:solidFill>
                <a:latin typeface="Trebuchet MS"/>
                <a:ea typeface="Trebuchet MS"/>
                <a:cs typeface="Trebuchet MS"/>
                <a:sym typeface="Trebuchet MS"/>
              </a:rPr>
              <a:t>The document outlines the project "Traffix: Dynamic Scheduling of Traffic Signals Using Machine Learning" submitted by students at PES University. </a:t>
            </a:r>
            <a:endParaRPr b="0" i="0" sz="2200" u="none" cap="none" strike="noStrike">
              <a:solidFill>
                <a:srgbClr val="0033CC"/>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33CC"/>
              </a:buClr>
              <a:buSzPts val="2200"/>
              <a:buFont typeface="Trebuchet MS"/>
              <a:buChar char="●"/>
            </a:pPr>
            <a:r>
              <a:rPr b="0" i="0" lang="en-US" sz="2200" u="none" cap="none" strike="noStrike">
                <a:solidFill>
                  <a:srgbClr val="0033CC"/>
                </a:solidFill>
                <a:latin typeface="Trebuchet MS"/>
                <a:ea typeface="Trebuchet MS"/>
                <a:cs typeface="Trebuchet MS"/>
                <a:sym typeface="Trebuchet MS"/>
              </a:rPr>
              <a:t>Aims to reduce congestion, improve flow, optimize resource utilization in urban areas.</a:t>
            </a:r>
            <a:endParaRPr b="0" i="0" sz="2200" u="none" cap="none" strike="noStrike">
              <a:solidFill>
                <a:srgbClr val="0033CC"/>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33CC"/>
              </a:buClr>
              <a:buSzPts val="2200"/>
              <a:buFont typeface="Trebuchet MS"/>
              <a:buChar char="●"/>
            </a:pPr>
            <a:r>
              <a:rPr b="0" i="0" lang="en-US" sz="2200" u="none" cap="none" strike="noStrike">
                <a:solidFill>
                  <a:srgbClr val="0033CC"/>
                </a:solidFill>
                <a:latin typeface="Trebuchet MS"/>
                <a:ea typeface="Trebuchet MS"/>
                <a:cs typeface="Trebuchet MS"/>
                <a:sym typeface="Trebuchet MS"/>
              </a:rPr>
              <a:t>Features real-time monitoring, dynamic control, machine learning algorithms.</a:t>
            </a:r>
            <a:endParaRPr b="0" i="0" sz="2200" u="none" cap="none" strike="noStrike">
              <a:solidFill>
                <a:srgbClr val="0033CC"/>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33CC"/>
              </a:buClr>
              <a:buSzPts val="2200"/>
              <a:buFont typeface="Trebuchet MS"/>
              <a:buChar char="●"/>
            </a:pPr>
            <a:r>
              <a:rPr b="0" i="0" lang="en-US" sz="2200" u="none" cap="none" strike="noStrike">
                <a:solidFill>
                  <a:srgbClr val="0033CC"/>
                </a:solidFill>
                <a:latin typeface="Trebuchet MS"/>
                <a:ea typeface="Trebuchet MS"/>
                <a:cs typeface="Trebuchet MS"/>
                <a:sym typeface="Trebuchet MS"/>
              </a:rPr>
              <a:t>Focuses on performance, safety, security, scalability, reliability, and efficiency.</a:t>
            </a:r>
            <a:endParaRPr b="0" i="0" sz="22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1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sp>
        <p:nvSpPr>
          <p:cNvPr id="263" name="Google Shape;263;p18"/>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sng" cap="none" strike="noStrike">
                <a:solidFill>
                  <a:srgbClr val="1155CC"/>
                </a:solidFill>
                <a:latin typeface="Arial"/>
                <a:ea typeface="Arial"/>
                <a:cs typeface="Arial"/>
                <a:sym typeface="Arial"/>
                <a:hlinkClick r:id="rId3">
                  <a:extLst>
                    <a:ext uri="{A12FA001-AC4F-418D-AE19-62706E023703}">
                      <ahyp:hlinkClr val="tx"/>
                    </a:ext>
                  </a:extLst>
                </a:hlinkClick>
              </a:rPr>
              <a:t>https://ieeexplore.ieee.org/document/10100954</a:t>
            </a:r>
            <a:endParaRPr b="0" i="0" sz="2400" u="sng" cap="none" strike="noStrike">
              <a:solidFill>
                <a:srgbClr val="1155CC"/>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sng" cap="none" strike="noStrike">
                <a:solidFill>
                  <a:srgbClr val="1155CC"/>
                </a:solidFill>
                <a:latin typeface="Arial"/>
                <a:ea typeface="Arial"/>
                <a:cs typeface="Arial"/>
                <a:sym typeface="Arial"/>
                <a:hlinkClick r:id="rId4">
                  <a:extLst>
                    <a:ext uri="{A12FA001-AC4F-418D-AE19-62706E023703}">
                      <ahyp:hlinkClr val="tx"/>
                    </a:ext>
                  </a:extLst>
                </a:hlinkClick>
              </a:rPr>
              <a:t>https://ieeexplore.ieee.org/document/10201549</a:t>
            </a:r>
            <a:endParaRPr b="0" i="0" sz="2400" u="sng" cap="none" strike="noStrike">
              <a:solidFill>
                <a:srgbClr val="1155CC"/>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sng" cap="none" strike="noStrike">
                <a:solidFill>
                  <a:srgbClr val="1155CC"/>
                </a:solidFill>
                <a:latin typeface="Arial"/>
                <a:ea typeface="Arial"/>
                <a:cs typeface="Arial"/>
                <a:sym typeface="Arial"/>
                <a:hlinkClick r:id="rId5">
                  <a:extLst>
                    <a:ext uri="{A12FA001-AC4F-418D-AE19-62706E023703}">
                      <ahyp:hlinkClr val="tx"/>
                    </a:ext>
                  </a:extLst>
                </a:hlinkClick>
              </a:rPr>
              <a:t>https://www.researchgate.net/publication/340458873_Image_Processing_and_IoT_Based_Dynamic_Traffic_Management_System</a:t>
            </a:r>
            <a:endParaRPr b="0" i="0" sz="24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rPr b="0" i="0" lang="en-US" sz="2400" u="sng" cap="none" strike="noStrike">
                <a:solidFill>
                  <a:srgbClr val="1155CC"/>
                </a:solidFill>
                <a:latin typeface="Arial"/>
                <a:ea typeface="Arial"/>
                <a:cs typeface="Arial"/>
                <a:sym typeface="Arial"/>
                <a:hlinkClick r:id="rId6">
                  <a:extLst>
                    <a:ext uri="{A12FA001-AC4F-418D-AE19-62706E023703}">
                      <ahyp:hlinkClr val="tx"/>
                    </a:ext>
                  </a:extLst>
                </a:hlinkClick>
              </a:rPr>
              <a:t>https://ieeexplore.ieee.org/document/9065034</a:t>
            </a:r>
            <a:endParaRPr b="0" i="0" sz="24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rPr b="0" i="0" lang="en-US" sz="2400" u="sng" cap="none" strike="noStrike">
                <a:solidFill>
                  <a:srgbClr val="1155CC"/>
                </a:solidFill>
                <a:latin typeface="Arial"/>
                <a:ea typeface="Arial"/>
                <a:cs typeface="Arial"/>
                <a:sym typeface="Arial"/>
                <a:hlinkClick r:id="rId7">
                  <a:extLst>
                    <a:ext uri="{A12FA001-AC4F-418D-AE19-62706E023703}">
                      <ahyp:hlinkClr val="tx"/>
                    </a:ext>
                  </a:extLst>
                </a:hlinkClick>
              </a:rPr>
              <a:t>https://ieeexplore.ieee.org/document/8483054</a:t>
            </a:r>
            <a:endParaRPr b="0" i="0" sz="24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3"/>
          <p:cNvSpPr txBox="1"/>
          <p:nvPr/>
        </p:nvSpPr>
        <p:spPr>
          <a:xfrm>
            <a:off x="563050" y="1828800"/>
            <a:ext cx="9728700" cy="47247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30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30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300"/>
              </a:spcBef>
              <a:spcAft>
                <a:spcPts val="0"/>
              </a:spcAft>
              <a:buClr>
                <a:srgbClr val="0033CC"/>
              </a:buClr>
              <a:buSzPts val="2400"/>
              <a:buFont typeface="Trebuchet MS"/>
              <a:buChar char="●"/>
            </a:pPr>
            <a:r>
              <a:rPr b="0" i="0" lang="en-US" sz="2400" u="none" cap="none" strike="noStrike">
                <a:solidFill>
                  <a:srgbClr val="0033CC"/>
                </a:solidFill>
                <a:latin typeface="Trebuchet MS"/>
                <a:ea typeface="Trebuchet MS"/>
                <a:cs typeface="Trebuchet MS"/>
                <a:sym typeface="Trebuchet MS"/>
              </a:rPr>
              <a:t>The project aims to solve the problem of traffic congestion at signals by dynamically scheduling signals using machine learning and real time data processing.</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Char char="●"/>
            </a:pPr>
            <a:r>
              <a:rPr b="0" i="0" lang="en-US" sz="2400" u="none" cap="none" strike="noStrike">
                <a:solidFill>
                  <a:srgbClr val="0033CC"/>
                </a:solidFill>
                <a:latin typeface="Trebuchet MS"/>
                <a:ea typeface="Trebuchet MS"/>
                <a:cs typeface="Trebuchet MS"/>
                <a:sym typeface="Trebuchet MS"/>
              </a:rPr>
              <a:t>This enhances traffic efficiency, reduce congestion, and improve overall transportation system performance.</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33CC"/>
              </a:solidFill>
              <a:latin typeface="Arial"/>
              <a:ea typeface="Arial"/>
              <a:cs typeface="Arial"/>
              <a:sym typeface="Arial"/>
            </a:endParaRPr>
          </a:p>
        </p:txBody>
      </p:sp>
      <p:sp>
        <p:nvSpPr>
          <p:cNvPr id="94" name="Google Shape;94;p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4"/>
          <p:cNvSpPr txBox="1"/>
          <p:nvPr/>
        </p:nvSpPr>
        <p:spPr>
          <a:xfrm>
            <a:off x="685800" y="1828800"/>
            <a:ext cx="10335000" cy="47709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This project focuses on revolutionizing urban and suburban traffic management through real-time adjustments of traffic signal timings. </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a:t>
            </a:r>
            <a:r>
              <a:rPr b="0" i="0" lang="en-US" sz="2400" u="none" cap="none" strike="noStrike">
                <a:solidFill>
                  <a:srgbClr val="0000FF"/>
                </a:solidFill>
                <a:latin typeface="Trebuchet MS"/>
                <a:ea typeface="Trebuchet MS"/>
                <a:cs typeface="Trebuchet MS"/>
                <a:sym typeface="Trebuchet MS"/>
              </a:rPr>
              <a:t>he goal is to minimize congestion, enhance vehicle flow efficiency, and reduce average commute times. </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Intersections, signals, roads in urban/suburban areas.</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Seamless integration with existing infrastructure.</a:t>
            </a:r>
            <a:endParaRPr b="0" i="0" sz="24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0" lvl="0" marL="457200" marR="0" rtl="0" algn="l">
              <a:lnSpc>
                <a:spcPct val="115000"/>
              </a:lnSpc>
              <a:spcBef>
                <a:spcPts val="300"/>
              </a:spcBef>
              <a:spcAft>
                <a:spcPts val="0"/>
              </a:spcAft>
              <a:buClr>
                <a:srgbClr val="000000"/>
              </a:buClr>
              <a:buSzPts val="1200"/>
              <a:buFont typeface="Arial"/>
              <a:buNone/>
            </a:pPr>
            <a:r>
              <a:t/>
            </a:r>
            <a:endParaRPr b="0" i="0" sz="1200" u="none" cap="none" strike="noStrike">
              <a:solidFill>
                <a:srgbClr val="E3E3E3"/>
              </a:solidFill>
              <a:highlight>
                <a:srgbClr val="131314"/>
              </a:highlight>
              <a:latin typeface="Arial"/>
              <a:ea typeface="Arial"/>
              <a:cs typeface="Arial"/>
              <a:sym typeface="Arial"/>
            </a:endParaRPr>
          </a:p>
          <a:p>
            <a:pPr indent="0" lvl="0" marL="0" marR="0" rtl="0" algn="just">
              <a:lnSpc>
                <a:spcPct val="100000"/>
              </a:lnSpc>
              <a:spcBef>
                <a:spcPts val="30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02" name="Google Shape;102;p4"/>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Motivation and Scope of the Project</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5"/>
          <p:cNvSpPr txBox="1"/>
          <p:nvPr/>
        </p:nvSpPr>
        <p:spPr>
          <a:xfrm>
            <a:off x="1043000" y="1617675"/>
            <a:ext cx="10531500" cy="40314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The panel members recommended referencing a recent paper and highlighting the distinctive features of our project in comparison to theirs. </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The panel also emphasized the importance of collecting data from GPS sources rather than opting for image processing. </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We will be going ahead with the suggestions as they are feasible and streamlines data collection process</a:t>
            </a:r>
            <a:endParaRPr b="0" i="0" sz="2400" u="none" cap="none" strike="noStrike">
              <a:solidFill>
                <a:srgbClr val="0000FF"/>
              </a:solidFill>
              <a:latin typeface="Trebuchet MS"/>
              <a:ea typeface="Trebuchet MS"/>
              <a:cs typeface="Trebuchet MS"/>
              <a:sym typeface="Trebuchet MS"/>
            </a:endParaRPr>
          </a:p>
        </p:txBody>
      </p:sp>
      <p:sp>
        <p:nvSpPr>
          <p:cNvPr id="110" name="Google Shape;110;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Suggestions from Review –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User Classes and Characteristics</a:t>
            </a:r>
            <a:endParaRPr b="0" i="0" sz="1400" u="none" cap="none" strike="noStrike">
              <a:solidFill>
                <a:srgbClr val="000000"/>
              </a:solidFill>
              <a:latin typeface="Arial"/>
              <a:ea typeface="Arial"/>
              <a:cs typeface="Arial"/>
              <a:sym typeface="Arial"/>
            </a:endParaRPr>
          </a:p>
        </p:txBody>
      </p:sp>
      <p:sp>
        <p:nvSpPr>
          <p:cNvPr id="117" name="Google Shape;117;p6"/>
          <p:cNvSpPr txBox="1"/>
          <p:nvPr/>
        </p:nvSpPr>
        <p:spPr>
          <a:xfrm>
            <a:off x="1024550" y="1562400"/>
            <a:ext cx="10430100" cy="4557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3CC"/>
                </a:solidFill>
                <a:latin typeface="Trebuchet MS"/>
                <a:ea typeface="Trebuchet MS"/>
                <a:cs typeface="Trebuchet MS"/>
                <a:sym typeface="Trebuchet MS"/>
              </a:rPr>
              <a:t>Summarize each user class and its characteristics.  </a:t>
            </a:r>
            <a:endParaRPr b="1" i="0" sz="2400" u="none" cap="none" strike="noStrike">
              <a:solidFill>
                <a:srgbClr val="0033CC"/>
              </a:solidFill>
              <a:latin typeface="Trebuchet MS"/>
              <a:ea typeface="Trebuchet MS"/>
              <a:cs typeface="Trebuchet MS"/>
              <a:sym typeface="Trebuchet MS"/>
            </a:endParaRPr>
          </a:p>
          <a:p>
            <a:pPr indent="-381000" lvl="0" marL="457200" marR="0" rtl="0" algn="just">
              <a:lnSpc>
                <a:spcPct val="100000"/>
              </a:lnSpc>
              <a:spcBef>
                <a:spcPts val="300"/>
              </a:spcBef>
              <a:spcAft>
                <a:spcPts val="0"/>
              </a:spcAft>
              <a:buClr>
                <a:srgbClr val="0033CC"/>
              </a:buClr>
              <a:buSzPts val="2400"/>
              <a:buFont typeface="Cambria"/>
              <a:buChar char="●"/>
            </a:pPr>
            <a:r>
              <a:rPr b="0" i="0" lang="en-US" sz="2400" u="none" cap="none" strike="noStrike">
                <a:solidFill>
                  <a:srgbClr val="0033CC"/>
                </a:solidFill>
                <a:latin typeface="Cambria"/>
                <a:ea typeface="Cambria"/>
                <a:cs typeface="Cambria"/>
                <a:sym typeface="Cambria"/>
              </a:rPr>
              <a:t>Traffic Management Authorities:Full control for real-time monitoring and traffic signal adjustments.</a:t>
            </a:r>
            <a:endParaRPr b="0" i="0" sz="2400" u="none" cap="none" strike="noStrike">
              <a:solidFill>
                <a:srgbClr val="0033CC"/>
              </a:solidFill>
              <a:latin typeface="Cambria"/>
              <a:ea typeface="Cambria"/>
              <a:cs typeface="Cambria"/>
              <a:sym typeface="Cambria"/>
            </a:endParaRPr>
          </a:p>
          <a:p>
            <a:pPr indent="-381000" lvl="0" marL="457200" marR="0" rtl="0" algn="just">
              <a:lnSpc>
                <a:spcPct val="100000"/>
              </a:lnSpc>
              <a:spcBef>
                <a:spcPts val="0"/>
              </a:spcBef>
              <a:spcAft>
                <a:spcPts val="0"/>
              </a:spcAft>
              <a:buClr>
                <a:srgbClr val="0033CC"/>
              </a:buClr>
              <a:buSzPts val="2400"/>
              <a:buFont typeface="Cambria"/>
              <a:buChar char="●"/>
            </a:pPr>
            <a:r>
              <a:rPr b="0" i="0" lang="en-US" sz="2400" u="none" cap="none" strike="noStrike">
                <a:solidFill>
                  <a:srgbClr val="0033CC"/>
                </a:solidFill>
                <a:latin typeface="Cambria"/>
                <a:ea typeface="Cambria"/>
                <a:cs typeface="Cambria"/>
                <a:sym typeface="Cambria"/>
              </a:rPr>
              <a:t>City Planners and Analysts:Access to historical data and simulation tools for urban planning.</a:t>
            </a:r>
            <a:endParaRPr b="0" i="0" sz="2400" u="none" cap="none" strike="noStrike">
              <a:solidFill>
                <a:srgbClr val="0033CC"/>
              </a:solidFill>
              <a:latin typeface="Cambria"/>
              <a:ea typeface="Cambria"/>
              <a:cs typeface="Cambria"/>
              <a:sym typeface="Cambria"/>
            </a:endParaRPr>
          </a:p>
          <a:p>
            <a:pPr indent="-381000" lvl="0" marL="457200" marR="0" rtl="0" algn="just">
              <a:lnSpc>
                <a:spcPct val="100000"/>
              </a:lnSpc>
              <a:spcBef>
                <a:spcPts val="0"/>
              </a:spcBef>
              <a:spcAft>
                <a:spcPts val="0"/>
              </a:spcAft>
              <a:buClr>
                <a:srgbClr val="0033CC"/>
              </a:buClr>
              <a:buSzPts val="2400"/>
              <a:buFont typeface="Cambria"/>
              <a:buChar char="●"/>
            </a:pPr>
            <a:r>
              <a:rPr b="0" i="0" lang="en-US" sz="2400" u="none" cap="none" strike="noStrike">
                <a:solidFill>
                  <a:srgbClr val="0033CC"/>
                </a:solidFill>
                <a:latin typeface="Cambria"/>
                <a:ea typeface="Cambria"/>
                <a:cs typeface="Cambria"/>
                <a:sym typeface="Cambria"/>
              </a:rPr>
              <a:t>Regular Commuters:Manages traffic signal efficiently, hence regular commuters benefit from it.</a:t>
            </a:r>
            <a:endParaRPr b="0" i="0" sz="2400" u="none" cap="none" strike="noStrike">
              <a:solidFill>
                <a:srgbClr val="0033CC"/>
              </a:solidFill>
              <a:latin typeface="Cambria"/>
              <a:ea typeface="Cambria"/>
              <a:cs typeface="Cambria"/>
              <a:sym typeface="Cambria"/>
            </a:endParaRPr>
          </a:p>
          <a:p>
            <a:pPr indent="0" lvl="0" marL="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Constraints / Dependencies / Assumptions / Risks</a:t>
            </a:r>
            <a:endParaRPr b="0" i="0" sz="1400" u="none" cap="none" strike="noStrike">
              <a:solidFill>
                <a:srgbClr val="000000"/>
              </a:solidFill>
              <a:latin typeface="Arial"/>
              <a:ea typeface="Arial"/>
              <a:cs typeface="Arial"/>
              <a:sym typeface="Arial"/>
            </a:endParaRPr>
          </a:p>
        </p:txBody>
      </p:sp>
      <p:sp>
        <p:nvSpPr>
          <p:cNvPr id="124" name="Google Shape;124;p7"/>
          <p:cNvSpPr txBox="1"/>
          <p:nvPr/>
        </p:nvSpPr>
        <p:spPr>
          <a:xfrm>
            <a:off x="461500" y="1791525"/>
            <a:ext cx="11279100" cy="4817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3CC"/>
                </a:solidFill>
                <a:latin typeface="Trebuchet MS"/>
                <a:ea typeface="Trebuchet MS"/>
                <a:cs typeface="Trebuchet MS"/>
                <a:sym typeface="Trebuchet MS"/>
              </a:rPr>
              <a:t>Constraints:</a:t>
            </a:r>
            <a:endParaRPr b="1" i="0" sz="2400" u="none" cap="none" strike="noStrike">
              <a:solidFill>
                <a:srgbClr val="0033CC"/>
              </a:solidFill>
              <a:latin typeface="Trebuchet MS"/>
              <a:ea typeface="Trebuchet MS"/>
              <a:cs typeface="Trebuchet MS"/>
              <a:sym typeface="Trebuchet MS"/>
            </a:endParaRPr>
          </a:p>
          <a:p>
            <a:pPr indent="-381000" lvl="0" marL="457200" marR="0" rtl="0" algn="l">
              <a:lnSpc>
                <a:spcPct val="115000"/>
              </a:lnSpc>
              <a:spcBef>
                <a:spcPts val="1200"/>
              </a:spcBef>
              <a:spcAft>
                <a:spcPts val="0"/>
              </a:spcAft>
              <a:buClr>
                <a:srgbClr val="0033CC"/>
              </a:buClr>
              <a:buSzPts val="2400"/>
              <a:buFont typeface="Trebuchet MS"/>
              <a:buChar char="●"/>
            </a:pPr>
            <a:r>
              <a:rPr b="0" i="0" lang="en-US" sz="2400" u="none" cap="none" strike="noStrike">
                <a:solidFill>
                  <a:srgbClr val="0033CC"/>
                </a:solidFill>
                <a:latin typeface="Trebuchet MS"/>
                <a:ea typeface="Trebuchet MS"/>
                <a:cs typeface="Trebuchet MS"/>
                <a:sym typeface="Trebuchet MS"/>
              </a:rPr>
              <a:t>Regulatory Policies: Adherence to local and national traffic regulations and policies may limit the flexibility of certain features, particularly in areas with strict regulatory control over traffic signal operations.</a:t>
            </a:r>
            <a:endParaRPr b="0" i="0" sz="2400" u="none" cap="none" strike="noStrike">
              <a:solidFill>
                <a:srgbClr val="0033CC"/>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0033CC"/>
              </a:buClr>
              <a:buSzPts val="2400"/>
              <a:buFont typeface="Trebuchet MS"/>
              <a:buChar char="●"/>
            </a:pPr>
            <a:r>
              <a:rPr b="0" i="0" lang="en-US" sz="2400" u="none" cap="none" strike="noStrike">
                <a:solidFill>
                  <a:srgbClr val="0033CC"/>
                </a:solidFill>
                <a:latin typeface="Trebuchet MS"/>
                <a:ea typeface="Trebuchet MS"/>
                <a:cs typeface="Trebuchet MS"/>
                <a:sym typeface="Trebuchet MS"/>
              </a:rPr>
              <a:t>Hardware Limitations: Signal timing requirements and limitations of existing traffic signal controllers may constrain the system's ability to implement certain adaptive traffic control strategies.</a:t>
            </a:r>
            <a:endParaRPr b="0" i="0" sz="2400" u="none" cap="none" strike="noStrike">
              <a:solidFill>
                <a:srgbClr val="0033CC"/>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0033CC"/>
              </a:buClr>
              <a:buSzPts val="2400"/>
              <a:buFont typeface="Trebuchet MS"/>
              <a:buChar char="●"/>
            </a:pPr>
            <a:r>
              <a:rPr b="0" i="0" lang="en-US" sz="2400" u="none" cap="none" strike="noStrike">
                <a:solidFill>
                  <a:srgbClr val="0033CC"/>
                </a:solidFill>
                <a:latin typeface="Trebuchet MS"/>
                <a:ea typeface="Trebuchet MS"/>
                <a:cs typeface="Trebuchet MS"/>
                <a:sym typeface="Trebuchet MS"/>
              </a:rPr>
              <a:t>Dependencies on simulation programs may impose constraints on the accuracy and flexibility of traffic modeling.</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1200"/>
              </a:spcBef>
              <a:spcAft>
                <a:spcPts val="0"/>
              </a:spcAft>
              <a:buClr>
                <a:srgbClr val="000000"/>
              </a:buClr>
              <a:buSzPts val="1800"/>
              <a:buFont typeface="Arial"/>
              <a:buNone/>
            </a:pPr>
            <a:r>
              <a:t/>
            </a:r>
            <a:endParaRPr b="0" i="0" sz="1800" u="none" cap="none" strike="noStrike">
              <a:solidFill>
                <a:srgbClr val="0033C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c03794f27c_1_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g2c03794f27c_1_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Constraints / Dependencies / Assumptions / Risks</a:t>
            </a:r>
            <a:endParaRPr b="0" i="0" sz="1400" u="none" cap="none" strike="noStrike">
              <a:solidFill>
                <a:srgbClr val="000000"/>
              </a:solidFill>
              <a:latin typeface="Arial"/>
              <a:ea typeface="Arial"/>
              <a:cs typeface="Arial"/>
              <a:sym typeface="Arial"/>
            </a:endParaRPr>
          </a:p>
        </p:txBody>
      </p:sp>
      <p:sp>
        <p:nvSpPr>
          <p:cNvPr id="131" name="Google Shape;131;g2c03794f27c_1_4"/>
          <p:cNvSpPr txBox="1"/>
          <p:nvPr/>
        </p:nvSpPr>
        <p:spPr>
          <a:xfrm>
            <a:off x="175375" y="1513750"/>
            <a:ext cx="11519100" cy="5030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2300"/>
              <a:buFont typeface="Arial"/>
              <a:buNone/>
            </a:pPr>
            <a:r>
              <a:rPr b="1" i="0" lang="en-US" sz="2300" u="none" cap="none" strike="noStrike">
                <a:solidFill>
                  <a:srgbClr val="0033CC"/>
                </a:solidFill>
                <a:latin typeface="Trebuchet MS"/>
                <a:ea typeface="Trebuchet MS"/>
                <a:cs typeface="Trebuchet MS"/>
                <a:sym typeface="Trebuchet MS"/>
              </a:rPr>
              <a:t>Assumptions:</a:t>
            </a:r>
            <a:endParaRPr b="1" i="0" sz="2300" u="none" cap="none" strike="noStrike">
              <a:solidFill>
                <a:srgbClr val="0033CC"/>
              </a:solidFill>
              <a:latin typeface="Trebuchet MS"/>
              <a:ea typeface="Trebuchet MS"/>
              <a:cs typeface="Trebuchet MS"/>
              <a:sym typeface="Trebuchet MS"/>
            </a:endParaRPr>
          </a:p>
          <a:p>
            <a:pPr indent="-374650" lvl="0" marL="457200" marR="0" rtl="0" algn="l">
              <a:lnSpc>
                <a:spcPct val="115000"/>
              </a:lnSpc>
              <a:spcBef>
                <a:spcPts val="1200"/>
              </a:spcBef>
              <a:spcAft>
                <a:spcPts val="0"/>
              </a:spcAft>
              <a:buClr>
                <a:srgbClr val="0033CC"/>
              </a:buClr>
              <a:buSzPts val="2300"/>
              <a:buFont typeface="Trebuchet MS"/>
              <a:buChar char="●"/>
            </a:pPr>
            <a:r>
              <a:rPr b="0" i="0" lang="en-US" sz="2300" u="none" cap="none" strike="noStrike">
                <a:solidFill>
                  <a:srgbClr val="0033CC"/>
                </a:solidFill>
                <a:latin typeface="Trebuchet MS"/>
                <a:ea typeface="Trebuchet MS"/>
                <a:cs typeface="Trebuchet MS"/>
                <a:sym typeface="Trebuchet MS"/>
              </a:rPr>
              <a:t>Parallel Operations: Assumes parallel operations of the existing traffic management systems, and the dynamic traffic scheduling system will complement rather than replace traditional static systems during the initial implementation.</a:t>
            </a:r>
            <a:endParaRPr b="0" i="0" sz="2300" u="none" cap="none" strike="noStrike">
              <a:solidFill>
                <a:srgbClr val="0033CC"/>
              </a:solidFill>
              <a:latin typeface="Trebuchet MS"/>
              <a:ea typeface="Trebuchet MS"/>
              <a:cs typeface="Trebuchet MS"/>
              <a:sym typeface="Trebuchet MS"/>
            </a:endParaRPr>
          </a:p>
          <a:p>
            <a:pPr indent="-374650" lvl="0" marL="457200" marR="0" rtl="0" algn="l">
              <a:lnSpc>
                <a:spcPct val="115000"/>
              </a:lnSpc>
              <a:spcBef>
                <a:spcPts val="0"/>
              </a:spcBef>
              <a:spcAft>
                <a:spcPts val="0"/>
              </a:spcAft>
              <a:buClr>
                <a:srgbClr val="0033CC"/>
              </a:buClr>
              <a:buSzPts val="2300"/>
              <a:buFont typeface="Trebuchet MS"/>
              <a:buChar char="●"/>
            </a:pPr>
            <a:r>
              <a:rPr b="0" i="0" lang="en-US" sz="2300" u="none" cap="none" strike="noStrike">
                <a:solidFill>
                  <a:srgbClr val="0033CC"/>
                </a:solidFill>
                <a:latin typeface="Trebuchet MS"/>
                <a:ea typeface="Trebuchet MS"/>
                <a:cs typeface="Trebuchet MS"/>
                <a:sym typeface="Trebuchet MS"/>
              </a:rPr>
              <a:t>Criticality of Application: Assumes a critical need for real-time traffic management but acknowledges that the dynamic system may not be the sole solution for all scenarios, and traditional methods may still be required in certain situations.</a:t>
            </a:r>
            <a:endParaRPr b="0" i="0" sz="2300" u="none" cap="none" strike="noStrike">
              <a:solidFill>
                <a:srgbClr val="0033CC"/>
              </a:solidFill>
              <a:latin typeface="Trebuchet MS"/>
              <a:ea typeface="Trebuchet MS"/>
              <a:cs typeface="Trebuchet MS"/>
              <a:sym typeface="Trebuchet MS"/>
            </a:endParaRPr>
          </a:p>
          <a:p>
            <a:pPr indent="-374650" lvl="0" marL="457200" marR="0" rtl="0" algn="l">
              <a:lnSpc>
                <a:spcPct val="115000"/>
              </a:lnSpc>
              <a:spcBef>
                <a:spcPts val="0"/>
              </a:spcBef>
              <a:spcAft>
                <a:spcPts val="0"/>
              </a:spcAft>
              <a:buClr>
                <a:srgbClr val="0033CC"/>
              </a:buClr>
              <a:buSzPts val="2300"/>
              <a:buFont typeface="Trebuchet MS"/>
              <a:buChar char="●"/>
            </a:pPr>
            <a:r>
              <a:rPr b="0" i="0" lang="en-US" sz="2300" u="none" cap="none" strike="noStrike">
                <a:solidFill>
                  <a:srgbClr val="0033CC"/>
                </a:solidFill>
                <a:latin typeface="Trebuchet MS"/>
                <a:ea typeface="Trebuchet MS"/>
                <a:cs typeface="Trebuchet MS"/>
                <a:sym typeface="Trebuchet MS"/>
              </a:rPr>
              <a:t>Safety and Security Considerations: Assumes a commitment to safety and security considerations, emphasizing the implementation of secure communication protocols and measures to prevent unauthorized access and malicious activities.</a:t>
            </a:r>
            <a:endParaRPr b="0" i="0" sz="23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120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c03794f27c_1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g2c03794f27c_1_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Constraints / Dependencies / Assumptions / Risks</a:t>
            </a:r>
            <a:endParaRPr b="0" i="0" sz="1400" u="none" cap="none" strike="noStrike">
              <a:solidFill>
                <a:srgbClr val="000000"/>
              </a:solidFill>
              <a:latin typeface="Arial"/>
              <a:ea typeface="Arial"/>
              <a:cs typeface="Arial"/>
              <a:sym typeface="Arial"/>
            </a:endParaRPr>
          </a:p>
        </p:txBody>
      </p:sp>
      <p:sp>
        <p:nvSpPr>
          <p:cNvPr id="138" name="Google Shape;138;g2c03794f27c_1_10"/>
          <p:cNvSpPr txBox="1"/>
          <p:nvPr/>
        </p:nvSpPr>
        <p:spPr>
          <a:xfrm>
            <a:off x="609200" y="1791525"/>
            <a:ext cx="101622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3CC"/>
                </a:solidFill>
                <a:latin typeface="Trebuchet MS"/>
                <a:ea typeface="Trebuchet MS"/>
                <a:cs typeface="Trebuchet MS"/>
                <a:sym typeface="Trebuchet MS"/>
              </a:rPr>
              <a:t>Risks:</a:t>
            </a:r>
            <a:endParaRPr b="1" i="0" sz="2400" u="none" cap="none" strike="noStrike">
              <a:solidFill>
                <a:srgbClr val="0033CC"/>
              </a:solidFill>
              <a:latin typeface="Trebuchet MS"/>
              <a:ea typeface="Trebuchet MS"/>
              <a:cs typeface="Trebuchet MS"/>
              <a:sym typeface="Trebuchet MS"/>
            </a:endParaRPr>
          </a:p>
          <a:p>
            <a:pPr indent="-381000" lvl="0" marL="457200" marR="0" rtl="0" algn="l">
              <a:lnSpc>
                <a:spcPct val="100000"/>
              </a:lnSpc>
              <a:spcBef>
                <a:spcPts val="180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Data Reliability: The risk of compromised traffic management due to inaccuracies or delays in real-time data from various sources.Community Acceptance: Resistance or slow adoption by the community may hinder the effectiveness of dynamic traffic scheduling practices.</a:t>
            </a:r>
            <a:endParaRPr b="0" i="0" sz="2400" u="none" cap="none" strike="noStrike">
              <a:solidFill>
                <a:srgbClr val="0000FF"/>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00FF"/>
              </a:buClr>
              <a:buSzPts val="2400"/>
              <a:buFont typeface="Trebuchet MS"/>
              <a:buChar char="●"/>
            </a:pPr>
            <a:r>
              <a:rPr b="0" i="0" lang="en-US" sz="2400" u="none" cap="none" strike="noStrike">
                <a:solidFill>
                  <a:srgbClr val="0000FF"/>
                </a:solidFill>
                <a:latin typeface="Trebuchet MS"/>
                <a:ea typeface="Trebuchet MS"/>
                <a:cs typeface="Trebuchet MS"/>
                <a:sym typeface="Trebuchet MS"/>
              </a:rPr>
              <a:t>Security Vulnerabilities:Potential breaches may compromise the confidentiality and integrity of sensitive traffic data, posing risks to system security</a:t>
            </a:r>
            <a:r>
              <a:rPr b="0" i="0" lang="en-US" sz="2400" u="none" cap="none" strike="noStrike">
                <a:solidFill>
                  <a:schemeClr val="dk1"/>
                </a:solidFill>
                <a:latin typeface="Trebuchet MS"/>
                <a:ea typeface="Trebuchet MS"/>
                <a:cs typeface="Trebuchet MS"/>
                <a:sym typeface="Trebuchet MS"/>
              </a:rPr>
              <a:t>.</a:t>
            </a:r>
            <a:endParaRPr b="0" i="0" sz="2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