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7" roundtripDataSignature="AMtx7miQ4r9YfiB5SoRlmQy/LqEV6MpK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B4CC67-00D2-45BF-9365-A7028110ED2D}">
  <a:tblStyle styleId="{44B4CC67-00D2-45BF-9365-A7028110ED2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2" name="Google Shape;152;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0" name="Google Shape;160;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7" name="Google Shape;167;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cf0a1a104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4" name="Google Shape;174;g26cf0a1a104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cf0a1a104_0_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1" name="Google Shape;181;g26cf0a1a104_0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cf0a1a104_1_12: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8" name="Google Shape;188;g26cf0a1a104_1_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5" name="Google Shape;195;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8c7c11d6e_3_2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2" name="Google Shape;202;g2c8c7c11d6e_3_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8c7c11d6e_3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9" name="Google Shape;209;g2c8c7c11d6e_3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d3f126513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d3f126513_1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g26d3f126513_1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3" name="Google Shape;223;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cf0a1a104_0_2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1" name="Google Shape;231;g26cf0a1a104_0_2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cf0a1a104_0_3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9" name="Google Shape;239;g26cf0a1a104_0_3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cf0a1a104_0_4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8" name="Google Shape;248;g26cf0a1a104_0_4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0: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56" name="Google Shape;256;p10: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c93a72c8c_0_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g26c93a72c8c_0_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6" name="Google Shape;296;p1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8c7c11d6e_0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2c8c7c11d6e_0_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2c8c7c11d6e_0_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8c7c11d6e_0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g2c8c7c11d6e_0_1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2c8c7c11d6e_0_1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8c7c11d6e_0_2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2c8c7c11d6e_0_2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c8c7c11d6e_0_2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8c7c11d6e_0_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2c8c7c11d6e_0_3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c8c7c11d6e_0_3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8c7c11d6e_0_3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c8c7c11d6e_0_3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c8c7c11d6e_0_3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8c7c11d6e_0_4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c8c7c11d6e_0_4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c8c7c11d6e_0_4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6"/>
          <p:cNvSpPr/>
          <p:nvPr>
            <p:ph idx="2" type="pic"/>
          </p:nvPr>
        </p:nvSpPr>
        <p:spPr>
          <a:xfrm>
            <a:off x="5183188" y="987425"/>
            <a:ext cx="6172200" cy="4873625"/>
          </a:xfrm>
          <a:prstGeom prst="rect">
            <a:avLst/>
          </a:prstGeom>
          <a:noFill/>
          <a:ln>
            <a:noFill/>
          </a:ln>
        </p:spPr>
      </p:sp>
      <p:sp>
        <p:nvSpPr>
          <p:cNvPr id="69" name="Google Shape;69;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17"/>
          <p:cNvPicPr preferRelativeResize="0"/>
          <p:nvPr/>
        </p:nvPicPr>
        <p:blipFill rotWithShape="1">
          <a:blip r:embed="rId1">
            <a:alphaModFix/>
          </a:blip>
          <a:srcRect b="0" l="0" r="0" t="0"/>
          <a:stretch/>
        </p:blipFill>
        <p:spPr>
          <a:xfrm>
            <a:off x="10167336" y="264409"/>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1333500" y="982358"/>
            <a:ext cx="9525000" cy="13851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UE21CS320A – Capstone Project Phase-1 Review #3</a:t>
            </a:r>
            <a:endParaRPr/>
          </a:p>
          <a:p>
            <a:pPr indent="-342891" lvl="0" marL="342891"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        (High Level Design and Proposed Methodology)</a:t>
            </a:r>
            <a:endParaRPr b="0" i="0" sz="2400" u="none" cap="none" strike="noStrike">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b="1" i="0" sz="2800" u="none" cap="none" strike="noStrike">
              <a:solidFill>
                <a:srgbClr val="FF0000"/>
              </a:solidFill>
              <a:latin typeface="Trebuchet MS"/>
              <a:ea typeface="Trebuchet MS"/>
              <a:cs typeface="Trebuchet MS"/>
              <a:sym typeface="Trebuchet MS"/>
            </a:endParaRPr>
          </a:p>
        </p:txBody>
      </p:sp>
      <p:sp>
        <p:nvSpPr>
          <p:cNvPr id="78" name="Google Shape;78;p1"/>
          <p:cNvSpPr txBox="1"/>
          <p:nvPr/>
        </p:nvSpPr>
        <p:spPr>
          <a:xfrm>
            <a:off x="1866900" y="2503351"/>
            <a:ext cx="8458200" cy="1371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Title   : Traffix: Dynamic Scheduling of Traffic</a:t>
            </a:r>
            <a:endParaRPr sz="2400">
              <a:solidFill>
                <a:srgbClr val="0033CC"/>
              </a:solidFill>
              <a:latin typeface="Trebuchet MS"/>
              <a:ea typeface="Trebuchet MS"/>
              <a:cs typeface="Trebuchet MS"/>
              <a:sym typeface="Trebuchet MS"/>
            </a:endParaRPr>
          </a:p>
          <a:p>
            <a:pPr indent="0" lvl="0" marL="182880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Signals Using Machine Learning</a:t>
            </a:r>
            <a:endParaRPr sz="2400">
              <a:solidFill>
                <a:srgbClr val="0033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ID   	: 34</a:t>
            </a:r>
            <a:endParaRPr sz="2400">
              <a:solidFill>
                <a:srgbClr val="0033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Guide : Dr. Mannar Mannan          	</a:t>
            </a:r>
            <a:endParaRPr sz="2400">
              <a:solidFill>
                <a:srgbClr val="0033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Team  : Kushaagra Shrivastava  PES2UG21CS917</a:t>
            </a:r>
            <a:endParaRPr sz="2400">
              <a:solidFill>
                <a:srgbClr val="0033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Harshita Khajuria    	    PES2UG21CS194</a:t>
            </a:r>
            <a:endParaRPr sz="2400">
              <a:solidFill>
                <a:srgbClr val="0033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Rishab A Kumar       	    PES2UG21CS429</a:t>
            </a:r>
            <a:endParaRPr sz="2400">
              <a:solidFill>
                <a:srgbClr val="0033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Rahul G Pai             	    PES2UG21CS414</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4"/>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Summary of Literature Survey in Review 2</a:t>
            </a:r>
            <a:endParaRPr/>
          </a:p>
        </p:txBody>
      </p:sp>
      <p:sp>
        <p:nvSpPr>
          <p:cNvPr id="156" name="Google Shape;156;p4"/>
          <p:cNvSpPr txBox="1"/>
          <p:nvPr/>
        </p:nvSpPr>
        <p:spPr>
          <a:xfrm>
            <a:off x="381550" y="1828800"/>
            <a:ext cx="113190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sz="1900">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b="0" i="0" lang="en-US" sz="1900" u="none" cap="none" strike="noStrike">
                <a:solidFill>
                  <a:srgbClr val="0000FF"/>
                </a:solidFill>
                <a:latin typeface="Trebuchet MS"/>
                <a:ea typeface="Trebuchet MS"/>
                <a:cs typeface="Trebuchet MS"/>
                <a:sym typeface="Trebuchet MS"/>
              </a:rPr>
              <a:t>Paper 1: Image processing &amp; IoT for lane monitoring &amp; dynamic control (Single lane focus again).</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b="0" i="0" lang="en-US" sz="1900" u="none" cap="none" strike="noStrike">
                <a:solidFill>
                  <a:srgbClr val="0000FF"/>
                </a:solidFill>
                <a:latin typeface="Trebuchet MS"/>
                <a:ea typeface="Trebuchet MS"/>
                <a:cs typeface="Trebuchet MS"/>
                <a:sym typeface="Trebuchet MS"/>
              </a:rPr>
              <a:t>Paper 2: Machine learning for traffic prediction &amp; flow (Limited to single lane control).</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b="0" i="0" lang="en-US" sz="1900" u="none" cap="none" strike="noStrike">
                <a:solidFill>
                  <a:srgbClr val="0000FF"/>
                </a:solidFill>
                <a:latin typeface="Trebuchet MS"/>
                <a:ea typeface="Trebuchet MS"/>
                <a:cs typeface="Trebuchet MS"/>
                <a:sym typeface="Trebuchet MS"/>
              </a:rPr>
              <a:t>Paper 3: Real-time data &amp; algorithms for signal timing (Lacks dynamic lane prioritization).</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b="0" i="0" lang="en-US" sz="1900" u="none" cap="none" strike="noStrike">
                <a:solidFill>
                  <a:srgbClr val="0000FF"/>
                </a:solidFill>
                <a:latin typeface="Trebuchet MS"/>
                <a:ea typeface="Trebuchet MS"/>
                <a:cs typeface="Trebuchet MS"/>
                <a:sym typeface="Trebuchet MS"/>
              </a:rPr>
              <a:t>Paper 4: Deep reinforcement learning (Ignores vehicle size impact).</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b="0" i="0" lang="en-US" sz="1900" u="none" cap="none" strike="noStrike">
                <a:solidFill>
                  <a:srgbClr val="0000FF"/>
                </a:solidFill>
                <a:latin typeface="Trebuchet MS"/>
                <a:ea typeface="Trebuchet MS"/>
                <a:cs typeface="Trebuchet MS"/>
                <a:sym typeface="Trebuchet MS"/>
              </a:rPr>
              <a:t>Paper 5: Reinforcement learning for disruptions (Limited model clarity).</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b="0" i="0" lang="en-US" sz="1900" u="none" cap="none" strike="noStrike">
                <a:solidFill>
                  <a:srgbClr val="0000FF"/>
                </a:solidFill>
                <a:latin typeface="Trebuchet MS"/>
                <a:ea typeface="Trebuchet MS"/>
                <a:cs typeface="Trebuchet MS"/>
                <a:sym typeface="Trebuchet MS"/>
              </a:rPr>
              <a:t>Paper 6: Hidden Markov Model (Relies on prediction for congestion calculation).</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t/>
            </a:r>
            <a:endParaRPr sz="1900">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b="0" i="0" lang="en-US" sz="1900" u="none" cap="none" strike="noStrike">
                <a:solidFill>
                  <a:srgbClr val="0000FF"/>
                </a:solidFill>
                <a:latin typeface="Trebuchet MS"/>
                <a:ea typeface="Trebuchet MS"/>
                <a:cs typeface="Trebuchet MS"/>
                <a:sym typeface="Trebuchet MS"/>
              </a:rPr>
              <a:t>Overall:</a:t>
            </a:r>
            <a:endParaRPr b="0" i="0" sz="1900" u="none" cap="none" strike="noStrike">
              <a:solidFill>
                <a:srgbClr val="0000FF"/>
              </a:solidFill>
              <a:latin typeface="Trebuchet MS"/>
              <a:ea typeface="Trebuchet MS"/>
              <a:cs typeface="Trebuchet MS"/>
              <a:sym typeface="Trebuchet MS"/>
            </a:endParaRPr>
          </a:p>
          <a:p>
            <a:pPr indent="-349250" lvl="0" marL="457200" marR="0" rtl="0" algn="l">
              <a:lnSpc>
                <a:spcPct val="100000"/>
              </a:lnSpc>
              <a:spcBef>
                <a:spcPts val="0"/>
              </a:spcBef>
              <a:spcAft>
                <a:spcPts val="0"/>
              </a:spcAft>
              <a:buClr>
                <a:srgbClr val="0000FF"/>
              </a:buClr>
              <a:buSzPts val="1900"/>
              <a:buFont typeface="Trebuchet MS"/>
              <a:buChar char="●"/>
            </a:pPr>
            <a:r>
              <a:rPr b="0" i="0" lang="en-US" sz="1900" u="none" cap="none" strike="noStrike">
                <a:solidFill>
                  <a:srgbClr val="0000FF"/>
                </a:solidFill>
                <a:latin typeface="Trebuchet MS"/>
                <a:ea typeface="Trebuchet MS"/>
                <a:cs typeface="Trebuchet MS"/>
                <a:sym typeface="Trebuchet MS"/>
              </a:rPr>
              <a:t>Valuable insights for traffic management improvement.</a:t>
            </a:r>
            <a:endParaRPr b="0" i="0" sz="1900" u="none" cap="none" strike="noStrike">
              <a:solidFill>
                <a:srgbClr val="0000FF"/>
              </a:solidFill>
              <a:latin typeface="Trebuchet MS"/>
              <a:ea typeface="Trebuchet MS"/>
              <a:cs typeface="Trebuchet MS"/>
              <a:sym typeface="Trebuchet MS"/>
            </a:endParaRPr>
          </a:p>
          <a:p>
            <a:pPr indent="-349250" lvl="0" marL="457200" marR="0" rtl="0" algn="l">
              <a:lnSpc>
                <a:spcPct val="100000"/>
              </a:lnSpc>
              <a:spcBef>
                <a:spcPts val="0"/>
              </a:spcBef>
              <a:spcAft>
                <a:spcPts val="0"/>
              </a:spcAft>
              <a:buClr>
                <a:srgbClr val="0000FF"/>
              </a:buClr>
              <a:buSzPts val="1900"/>
              <a:buFont typeface="Trebuchet MS"/>
              <a:buChar char="●"/>
            </a:pPr>
            <a:r>
              <a:rPr lang="en-US" sz="1900">
                <a:solidFill>
                  <a:srgbClr val="0000FF"/>
                </a:solidFill>
                <a:latin typeface="Trebuchet MS"/>
                <a:ea typeface="Trebuchet MS"/>
                <a:cs typeface="Trebuchet MS"/>
                <a:sym typeface="Trebuchet MS"/>
              </a:rPr>
              <a:t>N</a:t>
            </a:r>
            <a:r>
              <a:rPr b="0" i="0" lang="en-US" sz="1900" u="none" cap="none" strike="noStrike">
                <a:solidFill>
                  <a:srgbClr val="0000FF"/>
                </a:solidFill>
                <a:latin typeface="Trebuchet MS"/>
                <a:ea typeface="Trebuchet MS"/>
                <a:cs typeface="Trebuchet MS"/>
                <a:sym typeface="Trebuchet MS"/>
              </a:rPr>
              <a:t>eed for multi-lane control</a:t>
            </a:r>
            <a:r>
              <a:rPr lang="en-US" sz="1900">
                <a:solidFill>
                  <a:srgbClr val="0000FF"/>
                </a:solidFill>
                <a:latin typeface="Trebuchet MS"/>
                <a:ea typeface="Trebuchet MS"/>
                <a:cs typeface="Trebuchet MS"/>
                <a:sym typeface="Trebuchet MS"/>
              </a:rPr>
              <a:t>.</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5"/>
          <p:cNvSpPr txBox="1"/>
          <p:nvPr/>
        </p:nvSpPr>
        <p:spPr>
          <a:xfrm>
            <a:off x="1295400" y="1747725"/>
            <a:ext cx="9789000" cy="42120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381000" lvl="1" marL="914400" marR="0" rtl="0" algn="just">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Removal of Emergency Services Preemption to Reduce Scope of project and Focus on Core Functionality</a:t>
            </a:r>
            <a:endParaRPr sz="2400">
              <a:solidFill>
                <a:srgbClr val="0000FF"/>
              </a:solidFill>
              <a:latin typeface="Trebuchet MS"/>
              <a:ea typeface="Trebuchet MS"/>
              <a:cs typeface="Trebuchet MS"/>
              <a:sym typeface="Trebuchet MS"/>
            </a:endParaRPr>
          </a:p>
        </p:txBody>
      </p:sp>
      <p:sp>
        <p:nvSpPr>
          <p:cNvPr id="164" name="Google Shape;164;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171" name="Google Shape;171;p6"/>
          <p:cNvSpPr txBox="1"/>
          <p:nvPr/>
        </p:nvSpPr>
        <p:spPr>
          <a:xfrm>
            <a:off x="1219200" y="2133600"/>
            <a:ext cx="10439400" cy="41178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None/>
            </a:pPr>
            <a:r>
              <a:rPr b="1" lang="en-US" sz="2100">
                <a:solidFill>
                  <a:srgbClr val="0033CC"/>
                </a:solidFill>
                <a:latin typeface="Cambria"/>
                <a:ea typeface="Cambria"/>
                <a:cs typeface="Cambria"/>
                <a:sym typeface="Cambria"/>
              </a:rPr>
              <a:t> Novelty </a:t>
            </a:r>
            <a:endParaRPr b="1" sz="2100">
              <a:solidFill>
                <a:srgbClr val="0033CC"/>
              </a:solidFill>
              <a:latin typeface="Cambria"/>
              <a:ea typeface="Cambria"/>
              <a:cs typeface="Cambria"/>
              <a:sym typeface="Cambria"/>
            </a:endParaRPr>
          </a:p>
          <a:p>
            <a:pPr indent="-361950" lvl="0" marL="914400" rtl="0" algn="just">
              <a:lnSpc>
                <a:spcPct val="115000"/>
              </a:lnSpc>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Traffic signal optimization by leveraging real-time traffic data from Google Maps </a:t>
            </a:r>
            <a:endParaRPr sz="2100">
              <a:solidFill>
                <a:srgbClr val="0033CC"/>
              </a:solidFill>
              <a:latin typeface="Cambria"/>
              <a:ea typeface="Cambria"/>
              <a:cs typeface="Cambria"/>
              <a:sym typeface="Cambria"/>
            </a:endParaRPr>
          </a:p>
          <a:p>
            <a:pPr indent="-361950" lvl="0" marL="914400" rtl="0" algn="just">
              <a:lnSpc>
                <a:spcPct val="115000"/>
              </a:lnSpc>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Applying machine learning algorithms to generate adaptive signal schedules.</a:t>
            </a:r>
            <a:endParaRPr sz="2100">
              <a:solidFill>
                <a:srgbClr val="0033CC"/>
              </a:solidFill>
              <a:latin typeface="Cambria"/>
              <a:ea typeface="Cambria"/>
              <a:cs typeface="Cambria"/>
              <a:sym typeface="Cambria"/>
            </a:endParaRPr>
          </a:p>
          <a:p>
            <a:pPr indent="0" lvl="0" marL="0" rtl="0" algn="just">
              <a:lnSpc>
                <a:spcPct val="115000"/>
              </a:lnSpc>
              <a:spcBef>
                <a:spcPts val="0"/>
              </a:spcBef>
              <a:spcAft>
                <a:spcPts val="0"/>
              </a:spcAft>
              <a:buNone/>
            </a:pPr>
            <a:r>
              <a:rPr b="1" lang="en-US" sz="2100">
                <a:solidFill>
                  <a:srgbClr val="0033CC"/>
                </a:solidFill>
                <a:latin typeface="Cambria"/>
                <a:ea typeface="Cambria"/>
                <a:cs typeface="Cambria"/>
                <a:sym typeface="Cambria"/>
              </a:rPr>
              <a:t> Innovativeness </a:t>
            </a:r>
            <a:endParaRPr b="1" sz="2100">
              <a:solidFill>
                <a:srgbClr val="0033CC"/>
              </a:solidFill>
              <a:latin typeface="Cambria"/>
              <a:ea typeface="Cambria"/>
              <a:cs typeface="Cambria"/>
              <a:sym typeface="Cambria"/>
            </a:endParaRPr>
          </a:p>
          <a:p>
            <a:pPr indent="-361950" lvl="0" marL="914400" rtl="0" algn="just">
              <a:lnSpc>
                <a:spcPct val="115000"/>
              </a:lnSpc>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Dynamic adaptation to changing traffic conditions, where signal timings are continuously adjusted based on real-time data analysis</a:t>
            </a:r>
            <a:endParaRPr sz="2100">
              <a:solidFill>
                <a:srgbClr val="0033CC"/>
              </a:solidFill>
              <a:latin typeface="Cambria"/>
              <a:ea typeface="Cambria"/>
              <a:cs typeface="Cambria"/>
              <a:sym typeface="Cambria"/>
            </a:endParaRPr>
          </a:p>
          <a:p>
            <a:pPr indent="0" lvl="0" marL="0" rtl="0" algn="just">
              <a:lnSpc>
                <a:spcPct val="115000"/>
              </a:lnSpc>
              <a:spcBef>
                <a:spcPts val="0"/>
              </a:spcBef>
              <a:spcAft>
                <a:spcPts val="0"/>
              </a:spcAft>
              <a:buNone/>
            </a:pPr>
            <a:r>
              <a:rPr b="1" lang="en-US" sz="2100">
                <a:solidFill>
                  <a:srgbClr val="0033CC"/>
                </a:solidFill>
                <a:latin typeface="Cambria"/>
                <a:ea typeface="Cambria"/>
                <a:cs typeface="Cambria"/>
                <a:sym typeface="Cambria"/>
              </a:rPr>
              <a:t> Performance</a:t>
            </a:r>
            <a:endParaRPr b="1" sz="2100">
              <a:solidFill>
                <a:srgbClr val="0033CC"/>
              </a:solidFill>
              <a:latin typeface="Cambria"/>
              <a:ea typeface="Cambria"/>
              <a:cs typeface="Cambria"/>
              <a:sym typeface="Cambria"/>
            </a:endParaRPr>
          </a:p>
          <a:p>
            <a:pPr indent="-361950" lvl="0" marL="914400" rtl="0" algn="just">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Capable of real time data processing</a:t>
            </a:r>
            <a:endParaRPr sz="2100">
              <a:solidFill>
                <a:srgbClr val="0033CC"/>
              </a:solidFill>
              <a:latin typeface="Cambria"/>
              <a:ea typeface="Cambria"/>
              <a:cs typeface="Cambria"/>
              <a:sym typeface="Cambria"/>
            </a:endParaRPr>
          </a:p>
          <a:p>
            <a:pPr indent="-361950" lvl="0" marL="914400" rtl="0" algn="just">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Reliable signal time output</a:t>
            </a:r>
            <a:endParaRPr b="1" sz="2100">
              <a:solidFill>
                <a:srgbClr val="0033CC"/>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6cf0a1a104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g26cf0a1a104_0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178" name="Google Shape;178;g26cf0a1a104_0_0"/>
          <p:cNvSpPr txBox="1"/>
          <p:nvPr/>
        </p:nvSpPr>
        <p:spPr>
          <a:xfrm>
            <a:off x="1219200" y="2133600"/>
            <a:ext cx="10439400" cy="44406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None/>
            </a:pPr>
            <a:r>
              <a:rPr b="1" lang="en-US" sz="2100">
                <a:solidFill>
                  <a:srgbClr val="0033CC"/>
                </a:solidFill>
                <a:latin typeface="Cambria"/>
                <a:ea typeface="Cambria"/>
                <a:cs typeface="Cambria"/>
                <a:sym typeface="Cambria"/>
              </a:rPr>
              <a:t>Security</a:t>
            </a:r>
            <a:endParaRPr b="1" sz="2100">
              <a:solidFill>
                <a:srgbClr val="0033CC"/>
              </a:solidFill>
              <a:latin typeface="Cambria"/>
              <a:ea typeface="Cambria"/>
              <a:cs typeface="Cambria"/>
              <a:sym typeface="Cambria"/>
            </a:endParaRPr>
          </a:p>
          <a:p>
            <a:pPr indent="-361950" lvl="0" marL="914400" rtl="0" algn="just">
              <a:spcBef>
                <a:spcPts val="30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Should be invulnerable to attacks trying to feed wrong data to models to mess up traffic signal timings</a:t>
            </a:r>
            <a:endParaRPr sz="2100">
              <a:solidFill>
                <a:srgbClr val="0033CC"/>
              </a:solidFill>
              <a:latin typeface="Cambria"/>
              <a:ea typeface="Cambria"/>
              <a:cs typeface="Cambria"/>
              <a:sym typeface="Cambria"/>
            </a:endParaRPr>
          </a:p>
          <a:p>
            <a:pPr indent="-361950" lvl="0" marL="914400" rtl="0" algn="just">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Dataset should be from accurate source</a:t>
            </a:r>
            <a:endParaRPr sz="2100">
              <a:solidFill>
                <a:srgbClr val="0033CC"/>
              </a:solidFill>
              <a:latin typeface="Cambria"/>
              <a:ea typeface="Cambria"/>
              <a:cs typeface="Cambria"/>
              <a:sym typeface="Cambria"/>
            </a:endParaRPr>
          </a:p>
          <a:p>
            <a:pPr indent="0" lvl="0" marL="914400" rtl="0" algn="just">
              <a:lnSpc>
                <a:spcPct val="115000"/>
              </a:lnSpc>
              <a:spcBef>
                <a:spcPts val="300"/>
              </a:spcBef>
              <a:spcAft>
                <a:spcPts val="0"/>
              </a:spcAft>
              <a:buNone/>
            </a:pPr>
            <a:r>
              <a:t/>
            </a:r>
            <a:endParaRPr b="1" sz="2100">
              <a:solidFill>
                <a:srgbClr val="0033CC"/>
              </a:solidFill>
              <a:latin typeface="Cambria"/>
              <a:ea typeface="Cambria"/>
              <a:cs typeface="Cambria"/>
              <a:sym typeface="Cambria"/>
            </a:endParaRPr>
          </a:p>
          <a:p>
            <a:pPr indent="0" lvl="0" marL="0" rtl="0" algn="just">
              <a:lnSpc>
                <a:spcPct val="115000"/>
              </a:lnSpc>
              <a:spcBef>
                <a:spcPts val="0"/>
              </a:spcBef>
              <a:spcAft>
                <a:spcPts val="0"/>
              </a:spcAft>
              <a:buNone/>
            </a:pPr>
            <a:r>
              <a:rPr b="1" lang="en-US" sz="2100">
                <a:solidFill>
                  <a:srgbClr val="0033CC"/>
                </a:solidFill>
                <a:latin typeface="Cambria"/>
                <a:ea typeface="Cambria"/>
                <a:cs typeface="Cambria"/>
                <a:sym typeface="Cambria"/>
              </a:rPr>
              <a:t> Portability</a:t>
            </a:r>
            <a:endParaRPr b="1" sz="2100">
              <a:solidFill>
                <a:srgbClr val="0033CC"/>
              </a:solidFill>
              <a:latin typeface="Cambria"/>
              <a:ea typeface="Cambria"/>
              <a:cs typeface="Cambria"/>
              <a:sym typeface="Cambria"/>
            </a:endParaRPr>
          </a:p>
          <a:p>
            <a:pPr indent="-361950" lvl="0" marL="914400" rtl="0" algn="just">
              <a:lnSpc>
                <a:spcPct val="115000"/>
              </a:lnSpc>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Platform-independent, allowing for deployment across different hardware environments and operating systems</a:t>
            </a:r>
            <a:endParaRPr b="1" sz="2100">
              <a:solidFill>
                <a:srgbClr val="0033CC"/>
              </a:solidFill>
              <a:latin typeface="Cambria"/>
              <a:ea typeface="Cambria"/>
              <a:cs typeface="Cambria"/>
              <a:sym typeface="Cambria"/>
            </a:endParaRPr>
          </a:p>
          <a:p>
            <a:pPr indent="0" lvl="0" marL="0" rtl="0" algn="just">
              <a:lnSpc>
                <a:spcPct val="115000"/>
              </a:lnSpc>
              <a:spcBef>
                <a:spcPts val="0"/>
              </a:spcBef>
              <a:spcAft>
                <a:spcPts val="0"/>
              </a:spcAft>
              <a:buNone/>
            </a:pPr>
            <a:r>
              <a:t/>
            </a:r>
            <a:endParaRPr b="1" sz="2100">
              <a:solidFill>
                <a:srgbClr val="0033CC"/>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6cf0a1a104_0_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g26cf0a1a104_0_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185" name="Google Shape;185;g26cf0a1a104_0_6"/>
          <p:cNvSpPr txBox="1"/>
          <p:nvPr/>
        </p:nvSpPr>
        <p:spPr>
          <a:xfrm>
            <a:off x="1219200" y="2133600"/>
            <a:ext cx="10439400" cy="37461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None/>
            </a:pPr>
            <a:r>
              <a:rPr b="1" lang="en-US" sz="2100">
                <a:solidFill>
                  <a:srgbClr val="0033CC"/>
                </a:solidFill>
                <a:latin typeface="Cambria"/>
                <a:ea typeface="Cambria"/>
                <a:cs typeface="Cambria"/>
                <a:sym typeface="Cambria"/>
              </a:rPr>
              <a:t>Legacy to modernization</a:t>
            </a:r>
            <a:endParaRPr b="1" sz="2100">
              <a:solidFill>
                <a:srgbClr val="0033CC"/>
              </a:solidFill>
              <a:latin typeface="Cambria"/>
              <a:ea typeface="Cambria"/>
              <a:cs typeface="Cambria"/>
              <a:sym typeface="Cambria"/>
            </a:endParaRPr>
          </a:p>
          <a:p>
            <a:pPr indent="-361950" lvl="0" marL="914400" rtl="0" algn="just">
              <a:lnSpc>
                <a:spcPct val="115000"/>
              </a:lnSpc>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Bridge between legacy traffic management systems and modern, data-driven approaches, facilitating the transition to more adaptive and efficient traffic control methods. </a:t>
            </a:r>
            <a:endParaRPr sz="2100">
              <a:solidFill>
                <a:srgbClr val="0033CC"/>
              </a:solidFill>
              <a:latin typeface="Cambria"/>
              <a:ea typeface="Cambria"/>
              <a:cs typeface="Cambria"/>
              <a:sym typeface="Cambria"/>
            </a:endParaRPr>
          </a:p>
          <a:p>
            <a:pPr indent="0" lvl="0" marL="0" rtl="0" algn="just">
              <a:lnSpc>
                <a:spcPct val="115000"/>
              </a:lnSpc>
              <a:spcBef>
                <a:spcPts val="0"/>
              </a:spcBef>
              <a:spcAft>
                <a:spcPts val="0"/>
              </a:spcAft>
              <a:buNone/>
            </a:pPr>
            <a:r>
              <a:rPr b="1" lang="en-US" sz="2100">
                <a:solidFill>
                  <a:srgbClr val="0033CC"/>
                </a:solidFill>
                <a:latin typeface="Cambria"/>
                <a:ea typeface="Cambria"/>
                <a:cs typeface="Cambria"/>
                <a:sym typeface="Cambria"/>
              </a:rPr>
              <a:t>Reusability</a:t>
            </a:r>
            <a:endParaRPr b="1" sz="2100">
              <a:solidFill>
                <a:srgbClr val="0033CC"/>
              </a:solidFill>
              <a:latin typeface="Cambria"/>
              <a:ea typeface="Cambria"/>
              <a:cs typeface="Cambria"/>
              <a:sym typeface="Cambria"/>
            </a:endParaRPr>
          </a:p>
          <a:p>
            <a:pPr indent="-361950" lvl="0" marL="914400" rtl="0" algn="just">
              <a:lnSpc>
                <a:spcPct val="115000"/>
              </a:lnSpc>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Reusable components include machine learning models for traffic prediction and optimization, API interfaces for data integration, and modular software architecture for scalability and extensibility.</a:t>
            </a:r>
            <a:endParaRPr b="1" sz="2100">
              <a:solidFill>
                <a:srgbClr val="0033CC"/>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6cf0a1a104_1_1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g26cf0a1a104_1_1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192" name="Google Shape;192;g26cf0a1a104_1_12"/>
          <p:cNvSpPr txBox="1"/>
          <p:nvPr/>
        </p:nvSpPr>
        <p:spPr>
          <a:xfrm>
            <a:off x="1219200" y="2133600"/>
            <a:ext cx="10439400" cy="35016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None/>
            </a:pPr>
            <a:r>
              <a:t/>
            </a:r>
            <a:endParaRPr sz="2100">
              <a:solidFill>
                <a:srgbClr val="0033CC"/>
              </a:solidFill>
              <a:latin typeface="Cambria"/>
              <a:ea typeface="Cambria"/>
              <a:cs typeface="Cambria"/>
              <a:sym typeface="Cambria"/>
            </a:endParaRPr>
          </a:p>
          <a:p>
            <a:pPr indent="0" lvl="0" marL="0" rtl="0" algn="just">
              <a:lnSpc>
                <a:spcPct val="115000"/>
              </a:lnSpc>
              <a:spcBef>
                <a:spcPts val="0"/>
              </a:spcBef>
              <a:spcAft>
                <a:spcPts val="0"/>
              </a:spcAft>
              <a:buNone/>
            </a:pPr>
            <a:r>
              <a:rPr b="1" lang="en-US" sz="2100">
                <a:solidFill>
                  <a:srgbClr val="0033CC"/>
                </a:solidFill>
                <a:latin typeface="Cambria"/>
                <a:ea typeface="Cambria"/>
                <a:cs typeface="Cambria"/>
                <a:sym typeface="Cambria"/>
              </a:rPr>
              <a:t>Application compatibility</a:t>
            </a:r>
            <a:endParaRPr b="1" sz="2100">
              <a:solidFill>
                <a:srgbClr val="0033CC"/>
              </a:solidFill>
              <a:latin typeface="Cambria"/>
              <a:ea typeface="Cambria"/>
              <a:cs typeface="Cambria"/>
              <a:sym typeface="Cambria"/>
            </a:endParaRPr>
          </a:p>
          <a:p>
            <a:pPr indent="-361950" lvl="0" marL="914400" rtl="0" algn="just">
              <a:lnSpc>
                <a:spcPct val="115000"/>
              </a:lnSpc>
              <a:spcBef>
                <a:spcPts val="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Compatible with common traffic management applications, including traffic signal controllers, traffic simulation software (e.g., SUMO)</a:t>
            </a:r>
            <a:endParaRPr sz="2100">
              <a:solidFill>
                <a:srgbClr val="0033CC"/>
              </a:solidFill>
              <a:latin typeface="Cambria"/>
              <a:ea typeface="Cambria"/>
              <a:cs typeface="Cambria"/>
              <a:sym typeface="Cambria"/>
            </a:endParaRPr>
          </a:p>
          <a:p>
            <a:pPr indent="0" lvl="0" marL="0" rtl="0" algn="just">
              <a:lnSpc>
                <a:spcPct val="115000"/>
              </a:lnSpc>
              <a:spcBef>
                <a:spcPts val="0"/>
              </a:spcBef>
              <a:spcAft>
                <a:spcPts val="0"/>
              </a:spcAft>
              <a:buNone/>
            </a:pPr>
            <a:r>
              <a:rPr b="1" lang="en-US" sz="2100">
                <a:solidFill>
                  <a:srgbClr val="0033CC"/>
                </a:solidFill>
                <a:latin typeface="Cambria"/>
                <a:ea typeface="Cambria"/>
                <a:cs typeface="Cambria"/>
                <a:sym typeface="Cambria"/>
              </a:rPr>
              <a:t>Resource utilization, Etc.,</a:t>
            </a:r>
            <a:endParaRPr b="1" sz="2100">
              <a:solidFill>
                <a:srgbClr val="0033CC"/>
              </a:solidFill>
              <a:latin typeface="Cambria"/>
              <a:ea typeface="Cambria"/>
              <a:cs typeface="Cambria"/>
              <a:sym typeface="Cambria"/>
            </a:endParaRPr>
          </a:p>
          <a:p>
            <a:pPr indent="-361950" lvl="0" marL="914400" rtl="0" algn="just">
              <a:lnSpc>
                <a:spcPct val="115000"/>
              </a:lnSpc>
              <a:spcBef>
                <a:spcPts val="300"/>
              </a:spcBef>
              <a:spcAft>
                <a:spcPts val="0"/>
              </a:spcAft>
              <a:buClr>
                <a:srgbClr val="0033CC"/>
              </a:buClr>
              <a:buSzPts val="2100"/>
              <a:buFont typeface="Cambria"/>
              <a:buChar char="●"/>
            </a:pPr>
            <a:r>
              <a:rPr lang="en-US" sz="2100">
                <a:solidFill>
                  <a:srgbClr val="0033CC"/>
                </a:solidFill>
                <a:latin typeface="Cambria"/>
                <a:ea typeface="Cambria"/>
                <a:cs typeface="Cambria"/>
                <a:sym typeface="Cambria"/>
              </a:rPr>
              <a:t>Optimizes resource utilization through efficient algorithms for real-time data processing, scalable cloud infrastructure for computational tasks, and bandwidth management for data transmission.</a:t>
            </a:r>
            <a:endParaRPr sz="2100">
              <a:solidFill>
                <a:srgbClr val="0033CC"/>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199" name="Google Shape;199;p7"/>
          <p:cNvSpPr txBox="1"/>
          <p:nvPr/>
        </p:nvSpPr>
        <p:spPr>
          <a:xfrm>
            <a:off x="2114900" y="1791525"/>
            <a:ext cx="9116100"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Base Model: </a:t>
            </a:r>
            <a:endParaRPr sz="2400">
              <a:solidFill>
                <a:srgbClr val="0033CC"/>
              </a:solidFill>
              <a:latin typeface="Trebuchet MS"/>
              <a:ea typeface="Trebuchet MS"/>
              <a:cs typeface="Trebuchet MS"/>
              <a:sym typeface="Trebuchet MS"/>
            </a:endParaRPr>
          </a:p>
          <a:p>
            <a:pPr indent="-381000" lvl="0" marL="457200" marR="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We are </a:t>
            </a:r>
            <a:r>
              <a:rPr lang="en-US" sz="2400">
                <a:solidFill>
                  <a:srgbClr val="0033CC"/>
                </a:solidFill>
                <a:latin typeface="Trebuchet MS"/>
                <a:ea typeface="Trebuchet MS"/>
                <a:cs typeface="Trebuchet MS"/>
                <a:sym typeface="Trebuchet MS"/>
              </a:rPr>
              <a:t>building</a:t>
            </a:r>
            <a:r>
              <a:rPr lang="en-US" sz="2400">
                <a:solidFill>
                  <a:srgbClr val="0033CC"/>
                </a:solidFill>
                <a:latin typeface="Trebuchet MS"/>
                <a:ea typeface="Trebuchet MS"/>
                <a:cs typeface="Trebuchet MS"/>
                <a:sym typeface="Trebuchet MS"/>
              </a:rPr>
              <a:t> a classification model using SVM, the input for this model is taken from Image classification model.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The image classification model uses the images and slices it into 3 layers and gets different colors for the traffic density(VH,H,M,L,VL).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This data is converted into a matrix, which is taken as input for the SVM. The SVM takes the matrix and classifies it into a specific timer value(ranges from 30 to 180).  </a:t>
            </a:r>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c8c7c11d6e_3_2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g2c8c7c11d6e_3_2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206" name="Google Shape;206;g2c8c7c11d6e_3_25"/>
          <p:cNvSpPr txBox="1"/>
          <p:nvPr/>
        </p:nvSpPr>
        <p:spPr>
          <a:xfrm>
            <a:off x="2114900" y="1791525"/>
            <a:ext cx="9116100"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Need for change: </a:t>
            </a:r>
            <a:endParaRPr sz="2400">
              <a:solidFill>
                <a:srgbClr val="0033CC"/>
              </a:solidFill>
              <a:latin typeface="Trebuchet MS"/>
              <a:ea typeface="Trebuchet MS"/>
              <a:cs typeface="Trebuchet MS"/>
              <a:sym typeface="Trebuchet MS"/>
            </a:endParaRPr>
          </a:p>
          <a:p>
            <a:pPr indent="-381000" lvl="0" marL="457200" marR="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The mentioned model never skips a lane during the output generation.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This can cause a increase in traffic congestion, but the model </a:t>
            </a:r>
            <a:r>
              <a:rPr lang="en-US" sz="2400">
                <a:solidFill>
                  <a:srgbClr val="0033CC"/>
                </a:solidFill>
                <a:latin typeface="Trebuchet MS"/>
                <a:ea typeface="Trebuchet MS"/>
                <a:cs typeface="Trebuchet MS"/>
                <a:sym typeface="Trebuchet MS"/>
              </a:rPr>
              <a:t>would</a:t>
            </a:r>
            <a:r>
              <a:rPr lang="en-US" sz="2400">
                <a:solidFill>
                  <a:srgbClr val="0033CC"/>
                </a:solidFill>
                <a:latin typeface="Trebuchet MS"/>
                <a:ea typeface="Trebuchet MS"/>
                <a:cs typeface="Trebuchet MS"/>
                <a:sym typeface="Trebuchet MS"/>
              </a:rPr>
              <a:t> be better than the existing traffic control system.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We can improve the model and add a pre-emption feature to the model.</a:t>
            </a:r>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c8c7c11d6e_3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g2c8c7c11d6e_3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213" name="Google Shape;213;g2c8c7c11d6e_3_0"/>
          <p:cNvSpPr txBox="1"/>
          <p:nvPr/>
        </p:nvSpPr>
        <p:spPr>
          <a:xfrm>
            <a:off x="2114900" y="1791525"/>
            <a:ext cx="9116100"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New Approach: </a:t>
            </a:r>
            <a:endParaRPr sz="2400">
              <a:solidFill>
                <a:srgbClr val="0033CC"/>
              </a:solidFill>
              <a:latin typeface="Trebuchet MS"/>
              <a:ea typeface="Trebuchet MS"/>
              <a:cs typeface="Trebuchet MS"/>
              <a:sym typeface="Trebuchet MS"/>
            </a:endParaRPr>
          </a:p>
          <a:p>
            <a:pPr indent="-381000" lvl="0" marL="457200" marR="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We are modifying the base model(SVM) by adding LSTM to it. This is done to improve the performance with respect to idle green lane conditions and improves overall traffic congestion</a:t>
            </a: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The output from this new model will also be a specific timer value but the range is changed to 0-180. The 0 value helps a lot with the idle green lane condition, but it can also cause misclassification without enough training to the data.</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26d3f126513_1_0"/>
          <p:cNvPicPr preferRelativeResize="0"/>
          <p:nvPr/>
        </p:nvPicPr>
        <p:blipFill>
          <a:blip r:embed="rId3">
            <a:alphaModFix/>
          </a:blip>
          <a:stretch>
            <a:fillRect/>
          </a:stretch>
        </p:blipFill>
        <p:spPr>
          <a:xfrm>
            <a:off x="152400" y="152400"/>
            <a:ext cx="2931021" cy="6553201"/>
          </a:xfrm>
          <a:prstGeom prst="rect">
            <a:avLst/>
          </a:prstGeom>
          <a:noFill/>
          <a:ln>
            <a:noFill/>
          </a:ln>
        </p:spPr>
      </p:pic>
      <p:pic>
        <p:nvPicPr>
          <p:cNvPr id="220" name="Google Shape;220;g26d3f126513_1_0"/>
          <p:cNvPicPr preferRelativeResize="0"/>
          <p:nvPr/>
        </p:nvPicPr>
        <p:blipFill>
          <a:blip r:embed="rId4">
            <a:alphaModFix/>
          </a:blip>
          <a:stretch>
            <a:fillRect/>
          </a:stretch>
        </p:blipFill>
        <p:spPr>
          <a:xfrm>
            <a:off x="4133671" y="152400"/>
            <a:ext cx="2931021" cy="6553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txBox="1"/>
          <p:nvPr/>
        </p:nvSpPr>
        <p:spPr>
          <a:xfrm>
            <a:off x="1066800" y="1752600"/>
            <a:ext cx="85344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Abstract </a:t>
            </a:r>
            <a:endParaRPr/>
          </a:p>
          <a:p>
            <a:pPr indent="-342900" lvl="0" marL="6857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Summary of Literature Survey</a:t>
            </a:r>
            <a:endParaRPr sz="2400">
              <a:solidFill>
                <a:srgbClr val="0000FF"/>
              </a:solidFill>
              <a:latin typeface="Trebuchet MS"/>
              <a:ea typeface="Trebuchet MS"/>
              <a:cs typeface="Trebuchet MS"/>
              <a:sym typeface="Trebuchet MS"/>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Suggestions from Review – 2</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Proposed Methodology / Design Approach</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Architecture</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Design Description</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Technologies Used</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Project Progress</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References</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Arial"/>
              <a:buNone/>
            </a:pPr>
            <a:r>
              <a:t/>
            </a:r>
            <a:endParaRPr sz="2400">
              <a:solidFill>
                <a:srgbClr val="0033CC"/>
              </a:solidFill>
              <a:latin typeface="Trebuchet MS"/>
              <a:ea typeface="Trebuchet MS"/>
              <a:cs typeface="Trebuchet MS"/>
              <a:sym typeface="Trebuchet MS"/>
            </a:endParaRPr>
          </a:p>
        </p:txBody>
      </p:sp>
      <p:sp>
        <p:nvSpPr>
          <p:cNvPr id="86" name="Google Shape;86;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sp>
        <p:nvSpPr>
          <p:cNvPr id="227" name="Google Shape;227;p8"/>
          <p:cNvSpPr txBox="1"/>
          <p:nvPr/>
        </p:nvSpPr>
        <p:spPr>
          <a:xfrm>
            <a:off x="1144625" y="1791525"/>
            <a:ext cx="9523500" cy="37770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a:p>
        </p:txBody>
      </p:sp>
      <p:pic>
        <p:nvPicPr>
          <p:cNvPr id="228" name="Google Shape;228;p8"/>
          <p:cNvPicPr preferRelativeResize="0"/>
          <p:nvPr/>
        </p:nvPicPr>
        <p:blipFill>
          <a:blip r:embed="rId3">
            <a:alphaModFix/>
          </a:blip>
          <a:stretch>
            <a:fillRect/>
          </a:stretch>
        </p:blipFill>
        <p:spPr>
          <a:xfrm>
            <a:off x="2604363" y="1791525"/>
            <a:ext cx="7140175" cy="4779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6cf0a1a104_0_2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g26cf0a1a104_0_2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 Swimlane Diagram</a:t>
            </a:r>
            <a:endParaRPr sz="2400">
              <a:solidFill>
                <a:schemeClr val="dk1"/>
              </a:solidFill>
              <a:latin typeface="Arial"/>
              <a:ea typeface="Arial"/>
              <a:cs typeface="Arial"/>
              <a:sym typeface="Arial"/>
            </a:endParaRPr>
          </a:p>
        </p:txBody>
      </p:sp>
      <p:sp>
        <p:nvSpPr>
          <p:cNvPr id="235" name="Google Shape;235;g26cf0a1a104_0_28"/>
          <p:cNvSpPr txBox="1"/>
          <p:nvPr/>
        </p:nvSpPr>
        <p:spPr>
          <a:xfrm>
            <a:off x="1144625" y="1791525"/>
            <a:ext cx="9523500" cy="37770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a:p>
        </p:txBody>
      </p:sp>
      <p:pic>
        <p:nvPicPr>
          <p:cNvPr id="236" name="Google Shape;236;g26cf0a1a104_0_28"/>
          <p:cNvPicPr preferRelativeResize="0"/>
          <p:nvPr/>
        </p:nvPicPr>
        <p:blipFill>
          <a:blip r:embed="rId3">
            <a:alphaModFix/>
          </a:blip>
          <a:stretch>
            <a:fillRect/>
          </a:stretch>
        </p:blipFill>
        <p:spPr>
          <a:xfrm>
            <a:off x="1966225" y="1791525"/>
            <a:ext cx="7366949" cy="4956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6cf0a1a104_0_3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g26cf0a1a104_0_3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 State Diagrams</a:t>
            </a:r>
            <a:endParaRPr sz="2400">
              <a:solidFill>
                <a:srgbClr val="FF0000"/>
              </a:solidFill>
              <a:latin typeface="Trebuchet MS"/>
              <a:ea typeface="Trebuchet MS"/>
              <a:cs typeface="Trebuchet MS"/>
              <a:sym typeface="Trebuchet MS"/>
            </a:endParaRPr>
          </a:p>
        </p:txBody>
      </p:sp>
      <p:pic>
        <p:nvPicPr>
          <p:cNvPr id="243" name="Google Shape;243;g26cf0a1a104_0_35"/>
          <p:cNvPicPr preferRelativeResize="0"/>
          <p:nvPr/>
        </p:nvPicPr>
        <p:blipFill>
          <a:blip r:embed="rId3">
            <a:alphaModFix/>
          </a:blip>
          <a:stretch>
            <a:fillRect/>
          </a:stretch>
        </p:blipFill>
        <p:spPr>
          <a:xfrm>
            <a:off x="792425" y="2077125"/>
            <a:ext cx="4184175" cy="4615100"/>
          </a:xfrm>
          <a:prstGeom prst="rect">
            <a:avLst/>
          </a:prstGeom>
          <a:noFill/>
          <a:ln>
            <a:noFill/>
          </a:ln>
        </p:spPr>
      </p:pic>
      <p:pic>
        <p:nvPicPr>
          <p:cNvPr id="244" name="Google Shape;244;g26cf0a1a104_0_35"/>
          <p:cNvPicPr preferRelativeResize="0"/>
          <p:nvPr/>
        </p:nvPicPr>
        <p:blipFill>
          <a:blip r:embed="rId4">
            <a:alphaModFix/>
          </a:blip>
          <a:stretch>
            <a:fillRect/>
          </a:stretch>
        </p:blipFill>
        <p:spPr>
          <a:xfrm>
            <a:off x="6429050" y="2077125"/>
            <a:ext cx="4685143" cy="4615100"/>
          </a:xfrm>
          <a:prstGeom prst="rect">
            <a:avLst/>
          </a:prstGeom>
          <a:noFill/>
          <a:ln>
            <a:noFill/>
          </a:ln>
        </p:spPr>
      </p:pic>
      <p:sp>
        <p:nvSpPr>
          <p:cNvPr id="245" name="Google Shape;245;g26cf0a1a104_0_35"/>
          <p:cNvSpPr txBox="1"/>
          <p:nvPr/>
        </p:nvSpPr>
        <p:spPr>
          <a:xfrm>
            <a:off x="2328375" y="1604700"/>
            <a:ext cx="79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Server											Client</a:t>
            </a: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6cf0a1a104_0_4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g26cf0a1a104_0_4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 Sequence Diagram</a:t>
            </a:r>
            <a:endParaRPr sz="2400">
              <a:solidFill>
                <a:schemeClr val="dk1"/>
              </a:solidFill>
              <a:latin typeface="Arial"/>
              <a:ea typeface="Arial"/>
              <a:cs typeface="Arial"/>
              <a:sym typeface="Arial"/>
            </a:endParaRPr>
          </a:p>
        </p:txBody>
      </p:sp>
      <p:pic>
        <p:nvPicPr>
          <p:cNvPr id="252" name="Google Shape;252;g26cf0a1a104_0_49"/>
          <p:cNvPicPr preferRelativeResize="0"/>
          <p:nvPr/>
        </p:nvPicPr>
        <p:blipFill>
          <a:blip r:embed="rId3">
            <a:alphaModFix/>
          </a:blip>
          <a:stretch>
            <a:fillRect/>
          </a:stretch>
        </p:blipFill>
        <p:spPr>
          <a:xfrm>
            <a:off x="3039350" y="1791525"/>
            <a:ext cx="5734050" cy="4886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1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260" name="Google Shape;260;p10"/>
          <p:cNvSpPr txBox="1"/>
          <p:nvPr/>
        </p:nvSpPr>
        <p:spPr>
          <a:xfrm>
            <a:off x="988100" y="1838350"/>
            <a:ext cx="10419000" cy="3462900"/>
          </a:xfrm>
          <a:prstGeom prst="rect">
            <a:avLst/>
          </a:prstGeom>
          <a:noFill/>
          <a:ln>
            <a:noFill/>
          </a:ln>
        </p:spPr>
        <p:txBody>
          <a:bodyPr anchorCtr="0" anchor="ctr" bIns="45700" lIns="91425" spcFirstLastPara="1" rIns="91425" wrap="square" tIns="45700">
            <a:noAutofit/>
          </a:bodyPr>
          <a:lstStyle/>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Node JS - </a:t>
            </a:r>
            <a:r>
              <a:rPr lang="en-US" sz="2400">
                <a:solidFill>
                  <a:srgbClr val="0033CC"/>
                </a:solidFill>
                <a:latin typeface="Trebuchet MS"/>
                <a:ea typeface="Trebuchet MS"/>
                <a:cs typeface="Trebuchet MS"/>
                <a:sym typeface="Trebuchet MS"/>
              </a:rPr>
              <a:t>Seamless</a:t>
            </a:r>
            <a:r>
              <a:rPr lang="en-US" sz="2400">
                <a:solidFill>
                  <a:srgbClr val="0033CC"/>
                </a:solidFill>
                <a:latin typeface="Trebuchet MS"/>
                <a:ea typeface="Trebuchet MS"/>
                <a:cs typeface="Trebuchet MS"/>
                <a:sym typeface="Trebuchet MS"/>
              </a:rPr>
              <a:t> Integration with the Google Maps JS API Easily</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Python Flask - Easiest to Use to make APIs</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OpenCV - Image Processing</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Google Maps JavaScript API TrafficLayer - To get traffic data</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Amazon Web Services - For EC2 Instance to Run on the Cloud Reliably</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SUMO - To simulate traffic flow and test our model.</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SVM-For classification.</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LSTM-For pre-emption for model</a:t>
            </a:r>
            <a:endParaRPr b="1" i="1" sz="5700" u="sng">
              <a:solidFill>
                <a:srgbClr val="00FF00"/>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1"/>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a:t>
            </a:r>
            <a:endParaRPr sz="2400">
              <a:solidFill>
                <a:schemeClr val="dk1"/>
              </a:solidFill>
              <a:latin typeface="Arial"/>
              <a:ea typeface="Arial"/>
              <a:cs typeface="Arial"/>
              <a:sym typeface="Arial"/>
            </a:endParaRPr>
          </a:p>
        </p:txBody>
      </p:sp>
      <p:sp>
        <p:nvSpPr>
          <p:cNvPr id="268" name="Google Shape;268;p11"/>
          <p:cNvSpPr txBox="1"/>
          <p:nvPr/>
        </p:nvSpPr>
        <p:spPr>
          <a:xfrm>
            <a:off x="1973100" y="2676750"/>
            <a:ext cx="8245800" cy="27690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Model to be used has been finalized.</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Approach has been finalized.</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The JavaScript API has been </a:t>
            </a:r>
            <a:r>
              <a:rPr lang="en-US" sz="2400">
                <a:solidFill>
                  <a:srgbClr val="0033CC"/>
                </a:solidFill>
                <a:latin typeface="Trebuchet MS"/>
                <a:ea typeface="Trebuchet MS"/>
                <a:cs typeface="Trebuchet MS"/>
                <a:sym typeface="Trebuchet MS"/>
              </a:rPr>
              <a:t>separately</a:t>
            </a:r>
            <a:r>
              <a:rPr lang="en-US" sz="2400">
                <a:solidFill>
                  <a:srgbClr val="0033CC"/>
                </a:solidFill>
                <a:latin typeface="Trebuchet MS"/>
                <a:ea typeface="Trebuchet MS"/>
                <a:cs typeface="Trebuchet MS"/>
                <a:sym typeface="Trebuchet MS"/>
              </a:rPr>
              <a:t> tested.</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Architecture to be used has been finalised.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13"/>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sz="2400">
              <a:solidFill>
                <a:srgbClr val="FF0000"/>
              </a:solidFill>
              <a:latin typeface="Trebuchet MS"/>
              <a:ea typeface="Trebuchet MS"/>
              <a:cs typeface="Trebuchet MS"/>
              <a:sym typeface="Trebuchet MS"/>
            </a:endParaRPr>
          </a:p>
        </p:txBody>
      </p:sp>
      <p:sp>
        <p:nvSpPr>
          <p:cNvPr id="275" name="Google Shape;275;p13"/>
          <p:cNvSpPr txBox="1"/>
          <p:nvPr/>
        </p:nvSpPr>
        <p:spPr>
          <a:xfrm>
            <a:off x="1066800" y="2003213"/>
            <a:ext cx="8839199" cy="2825389"/>
          </a:xfrm>
          <a:prstGeom prst="rect">
            <a:avLst/>
          </a:prstGeom>
          <a:noFill/>
          <a:ln>
            <a:noFill/>
          </a:ln>
        </p:spPr>
        <p:txBody>
          <a:bodyPr anchorCtr="0" anchor="t" bIns="45700" lIns="91425" spcFirstLastPara="1" rIns="91425" wrap="square" tIns="45700">
            <a:spAutoFit/>
          </a:bodyPr>
          <a:lstStyle/>
          <a:p>
            <a:pPr indent="-342900" lvl="0" marL="685791" marR="0" rtl="0" algn="just">
              <a:spcBef>
                <a:spcPts val="0"/>
              </a:spcBef>
              <a:spcAft>
                <a:spcPts val="0"/>
              </a:spcAft>
              <a:buNone/>
            </a:pPr>
            <a:r>
              <a:rPr lang="en-US" sz="2400">
                <a:solidFill>
                  <a:srgbClr val="0033CC"/>
                </a:solidFill>
                <a:latin typeface="Trebuchet MS"/>
                <a:ea typeface="Trebuchet MS"/>
                <a:cs typeface="Trebuchet MS"/>
                <a:sym typeface="Trebuchet MS"/>
              </a:rPr>
              <a:t>Provide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timelines for execution of the project through Gantt chart.</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plan in terms of efforts by individuals in the team.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Mention the tasks involved in different stages.</a:t>
            </a:r>
            <a:endParaRPr/>
          </a:p>
          <a:p>
            <a:pPr indent="-112712" lvl="1" marL="1077913"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pic>
        <p:nvPicPr>
          <p:cNvPr id="276" name="Google Shape;276;p13"/>
          <p:cNvPicPr preferRelativeResize="0"/>
          <p:nvPr/>
        </p:nvPicPr>
        <p:blipFill rotWithShape="1">
          <a:blip r:embed="rId3">
            <a:alphaModFix/>
          </a:blip>
          <a:srcRect b="0" l="0" r="0" t="0"/>
          <a:stretch/>
        </p:blipFill>
        <p:spPr>
          <a:xfrm>
            <a:off x="1227408" y="2042820"/>
            <a:ext cx="9440593" cy="3524742"/>
          </a:xfrm>
          <a:prstGeom prst="rect">
            <a:avLst/>
          </a:prstGeom>
          <a:noFill/>
          <a:ln>
            <a:noFill/>
          </a:ln>
          <a:effectLst>
            <a:outerShdw blurRad="292100" rotWithShape="0" algn="tl" dir="2700000" dist="139700">
              <a:srgbClr val="333333">
                <a:alpha val="63919"/>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6c93a72c8c_0_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g26c93a72c8c_0_2"/>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sz="2400">
              <a:solidFill>
                <a:srgbClr val="FF0000"/>
              </a:solidFill>
              <a:latin typeface="Trebuchet MS"/>
              <a:ea typeface="Trebuchet MS"/>
              <a:cs typeface="Trebuchet MS"/>
              <a:sym typeface="Trebuchet MS"/>
            </a:endParaRPr>
          </a:p>
        </p:txBody>
      </p:sp>
      <p:sp>
        <p:nvSpPr>
          <p:cNvPr id="283" name="Google Shape;283;g26c93a72c8c_0_2"/>
          <p:cNvSpPr txBox="1"/>
          <p:nvPr/>
        </p:nvSpPr>
        <p:spPr>
          <a:xfrm>
            <a:off x="1066800" y="2003213"/>
            <a:ext cx="8839200" cy="2739900"/>
          </a:xfrm>
          <a:prstGeom prst="rect">
            <a:avLst/>
          </a:prstGeom>
          <a:noFill/>
          <a:ln>
            <a:noFill/>
          </a:ln>
        </p:spPr>
        <p:txBody>
          <a:bodyPr anchorCtr="0" anchor="t" bIns="45700" lIns="91425" spcFirstLastPara="1" rIns="91425" wrap="square" tIns="45700">
            <a:spAutoFit/>
          </a:bodyPr>
          <a:lstStyle/>
          <a:p>
            <a:pPr indent="-342899" lvl="0" marL="685791" marR="0" rtl="0" algn="just">
              <a:spcBef>
                <a:spcPts val="0"/>
              </a:spcBef>
              <a:spcAft>
                <a:spcPts val="0"/>
              </a:spcAft>
              <a:buNone/>
            </a:pPr>
            <a:r>
              <a:rPr lang="en-US" sz="2400">
                <a:solidFill>
                  <a:srgbClr val="0033CC"/>
                </a:solidFill>
                <a:latin typeface="Trebuchet MS"/>
                <a:ea typeface="Trebuchet MS"/>
                <a:cs typeface="Trebuchet MS"/>
                <a:sym typeface="Trebuchet MS"/>
              </a:rPr>
              <a:t>Provide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timelines for execution of the project through Gantt chart.</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plan in terms of efforts by individuals in the team.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Mention the tasks involved in different stages.</a:t>
            </a:r>
            <a:endParaRPr/>
          </a:p>
          <a:p>
            <a:pPr indent="-112712" lvl="1" marL="1077912"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2" lvl="1" marL="1077912"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pic>
        <p:nvPicPr>
          <p:cNvPr id="284" name="Google Shape;284;g26c93a72c8c_0_2"/>
          <p:cNvPicPr preferRelativeResize="0"/>
          <p:nvPr/>
        </p:nvPicPr>
        <p:blipFill rotWithShape="1">
          <a:blip r:embed="rId3">
            <a:alphaModFix/>
          </a:blip>
          <a:srcRect b="0" l="0" r="0" t="0"/>
          <a:stretch/>
        </p:blipFill>
        <p:spPr>
          <a:xfrm>
            <a:off x="1227408" y="2042820"/>
            <a:ext cx="9440593" cy="3524742"/>
          </a:xfrm>
          <a:prstGeom prst="rect">
            <a:avLst/>
          </a:prstGeom>
          <a:noFill/>
          <a:ln>
            <a:noFill/>
          </a:ln>
          <a:effectLst>
            <a:outerShdw blurRad="292100" rotWithShape="0" algn="tl" dir="2700000" dist="139700">
              <a:srgbClr val="333333">
                <a:alpha val="63919"/>
              </a:srgbClr>
            </a:outerShdw>
          </a:effectLst>
        </p:spPr>
      </p:pic>
      <p:pic>
        <p:nvPicPr>
          <p:cNvPr id="285" name="Google Shape;285;g26c93a72c8c_0_2"/>
          <p:cNvPicPr preferRelativeResize="0"/>
          <p:nvPr/>
        </p:nvPicPr>
        <p:blipFill rotWithShape="1">
          <a:blip r:embed="rId4">
            <a:alphaModFix/>
          </a:blip>
          <a:srcRect b="0" l="0" r="0" t="0"/>
          <a:stretch/>
        </p:blipFill>
        <p:spPr>
          <a:xfrm>
            <a:off x="1132782" y="2055821"/>
            <a:ext cx="9926436" cy="3515216"/>
          </a:xfrm>
          <a:prstGeom prst="rect">
            <a:avLst/>
          </a:prstGeom>
          <a:noFill/>
          <a:ln>
            <a:noFill/>
          </a:ln>
          <a:effectLst>
            <a:outerShdw blurRad="292100" rotWithShape="0" algn="tl" dir="2700000" dist="139700">
              <a:srgbClr val="333333">
                <a:alpha val="63919"/>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14"/>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chemeClr val="dk1"/>
              </a:solidFill>
              <a:latin typeface="Arial"/>
              <a:ea typeface="Arial"/>
              <a:cs typeface="Arial"/>
              <a:sym typeface="Arial"/>
            </a:endParaRPr>
          </a:p>
        </p:txBody>
      </p:sp>
      <p:sp>
        <p:nvSpPr>
          <p:cNvPr id="292" name="Google Shape;292;p14"/>
          <p:cNvSpPr txBox="1"/>
          <p:nvPr/>
        </p:nvSpPr>
        <p:spPr>
          <a:xfrm>
            <a:off x="2133601" y="1905001"/>
            <a:ext cx="8839200" cy="4894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The Base model will be implemented using SVM.</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The addition of LSTM in order to enable pre-emption will be employed.</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With the aid of these models, we aim to reduce congestion across various traffic signals, integrating various technologies, and in a manner that is relatively </a:t>
            </a:r>
            <a:r>
              <a:rPr lang="en-US" sz="2400">
                <a:solidFill>
                  <a:srgbClr val="0033CC"/>
                </a:solidFill>
                <a:latin typeface="Trebuchet MS"/>
                <a:ea typeface="Trebuchet MS"/>
                <a:cs typeface="Trebuchet MS"/>
                <a:sym typeface="Trebuchet MS"/>
              </a:rPr>
              <a:t>lightweight</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 </a:t>
            </a:r>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5"/>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00" name="Google Shape;300;p15"/>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336550" lvl="0" marL="457200" rtl="0" algn="l">
              <a:spcBef>
                <a:spcPts val="400"/>
              </a:spcBef>
              <a:spcAft>
                <a:spcPts val="0"/>
              </a:spcAft>
              <a:buClr>
                <a:srgbClr val="0000FF"/>
              </a:buClr>
              <a:buSzPts val="1700"/>
              <a:buChar char="●"/>
            </a:pPr>
            <a:r>
              <a:rPr lang="en-US" sz="1700">
                <a:solidFill>
                  <a:srgbClr val="0000FF"/>
                </a:solidFill>
              </a:rPr>
              <a:t>Sai Charan Kanigolla,Chaitanya kumar Avala,Likhith Saikuna, K.L.V. Sai Prakash Sakuru“Smart Traffic Detection and Control using Machine Learning Techniques” 2023 5th International Conference on Energy, Power and Environment: Towards Flexible Green Energy Technologies (ICEPE)</a:t>
            </a:r>
            <a:endParaRPr sz="1700">
              <a:solidFill>
                <a:srgbClr val="0000FF"/>
              </a:solidFill>
            </a:endParaRPr>
          </a:p>
          <a:p>
            <a:pPr indent="-336550" lvl="0" marL="457200" rtl="0" algn="l">
              <a:spcBef>
                <a:spcPts val="0"/>
              </a:spcBef>
              <a:spcAft>
                <a:spcPts val="0"/>
              </a:spcAft>
              <a:buClr>
                <a:srgbClr val="0000FF"/>
              </a:buClr>
              <a:buSzPts val="1700"/>
              <a:buChar char="●"/>
            </a:pPr>
            <a:r>
              <a:rPr lang="en-US" sz="1700">
                <a:solidFill>
                  <a:srgbClr val="0000FF"/>
                </a:solidFill>
              </a:rPr>
              <a:t>Nitin N. Sakhare, Subhash B. Tatale, Dr. S. R. Sakhare, Hemant Dusaane, Mamta Puri, Pratika Girme,Rutuja Sankpal, Padmavati Ghule“Image Processing and IoT Based Dynamic Traffic Management System” International Journal of Scientific Research in Science Engineering and Technology(2020)</a:t>
            </a:r>
            <a:endParaRPr sz="1700">
              <a:solidFill>
                <a:srgbClr val="0000FF"/>
              </a:solidFill>
            </a:endParaRPr>
          </a:p>
          <a:p>
            <a:pPr indent="-336550" lvl="0" marL="457200" rtl="0" algn="l">
              <a:spcBef>
                <a:spcPts val="0"/>
              </a:spcBef>
              <a:spcAft>
                <a:spcPts val="0"/>
              </a:spcAft>
              <a:buClr>
                <a:srgbClr val="0000FF"/>
              </a:buClr>
              <a:buSzPts val="1700"/>
              <a:buChar char="●"/>
            </a:pPr>
            <a:r>
              <a:rPr lang="en-US" sz="1700">
                <a:solidFill>
                  <a:srgbClr val="0000FF"/>
                </a:solidFill>
              </a:rPr>
              <a:t>Chen Zhang, Yugeng Xi, Dewei Li, Yunwen Xu “Data-Driven Model for Traffic Signal Control” 2018 37th Chinese Control Conference (CCC)</a:t>
            </a:r>
            <a:endParaRPr sz="1700">
              <a:solidFill>
                <a:srgbClr val="0000FF"/>
              </a:solidFill>
            </a:endParaRPr>
          </a:p>
          <a:p>
            <a:pPr indent="-336550" lvl="0" marL="457200" rtl="0" algn="l">
              <a:spcBef>
                <a:spcPts val="0"/>
              </a:spcBef>
              <a:spcAft>
                <a:spcPts val="0"/>
              </a:spcAft>
              <a:buClr>
                <a:srgbClr val="0000FF"/>
              </a:buClr>
              <a:buSzPts val="1700"/>
              <a:buChar char="●"/>
            </a:pPr>
            <a:r>
              <a:rPr lang="en-US" sz="1700">
                <a:solidFill>
                  <a:srgbClr val="0000FF"/>
                </a:solidFill>
              </a:rPr>
              <a:t>Neetesh Kumar, Syed Shameerur Rahman“Deep Reinforcement Learning with Vehicle Heterogeneity Based Traffic Light Control for Intelligent Transportation System” 2019 IEEE International Conference on Industrial Internet (ICII)</a:t>
            </a:r>
            <a:endParaRPr sz="1700">
              <a:solidFill>
                <a:srgbClr val="0000FF"/>
              </a:solidFill>
            </a:endParaRPr>
          </a:p>
          <a:p>
            <a:pPr indent="-336550" lvl="0" marL="457200" rtl="0" algn="l">
              <a:spcBef>
                <a:spcPts val="0"/>
              </a:spcBef>
              <a:spcAft>
                <a:spcPts val="0"/>
              </a:spcAft>
              <a:buClr>
                <a:srgbClr val="0000FF"/>
              </a:buClr>
              <a:buSzPts val="1700"/>
              <a:buChar char="●"/>
            </a:pPr>
            <a:r>
              <a:rPr lang="en-US" sz="1700">
                <a:solidFill>
                  <a:srgbClr val="0000FF"/>
                </a:solidFill>
              </a:rPr>
              <a:t>Marcin Korecki, Damian Dailisan, Dirk Helbing “How Well Do Reinforcement Learning Approaches Cope With Disruptions? The Case of Traffic Signal Control” IEEE Access ( Volume: 11)</a:t>
            </a:r>
            <a:endParaRPr sz="1700">
              <a:solidFill>
                <a:srgbClr val="0000FF"/>
              </a:solidFill>
            </a:endParaRPr>
          </a:p>
          <a:p>
            <a:pPr indent="0" lvl="0" marL="0" rtl="0" algn="l">
              <a:spcBef>
                <a:spcPts val="400"/>
              </a:spcBef>
              <a:spcAft>
                <a:spcPts val="0"/>
              </a:spcAft>
              <a:buClr>
                <a:schemeClr val="dk1"/>
              </a:buClr>
              <a:buSzPts val="1100"/>
              <a:buFont typeface="Arial"/>
              <a:buNone/>
            </a:pPr>
            <a:r>
              <a:t/>
            </a:r>
            <a:endParaRPr>
              <a:solidFill>
                <a:srgbClr val="0000FF"/>
              </a:solidFill>
            </a:endParaRPr>
          </a:p>
          <a:p>
            <a:pPr indent="0" lvl="0" marL="0" rtl="0" algn="l">
              <a:spcBef>
                <a:spcPts val="400"/>
              </a:spcBef>
              <a:spcAft>
                <a:spcPts val="0"/>
              </a:spcAft>
              <a:buNone/>
            </a:pPr>
            <a:r>
              <a:t/>
            </a:r>
            <a:endParaRPr>
              <a:solidFill>
                <a:srgbClr val="0000FF"/>
              </a:solidFill>
            </a:endParaRPr>
          </a:p>
          <a:p>
            <a:pPr indent="0" lvl="0" marL="457200" rtl="0" algn="l">
              <a:spcBef>
                <a:spcPts val="400"/>
              </a:spcBef>
              <a:spcAft>
                <a:spcPts val="0"/>
              </a:spcAft>
              <a:buClr>
                <a:schemeClr val="dk1"/>
              </a:buClr>
              <a:buSzPts val="1100"/>
              <a:buFont typeface="Arial"/>
              <a:buNone/>
            </a:pPr>
            <a:r>
              <a:t/>
            </a:r>
            <a:endParaRPr>
              <a:solidFill>
                <a:srgbClr val="0000FF"/>
              </a:solidFill>
            </a:endParaRPr>
          </a:p>
          <a:p>
            <a:pPr indent="0" lvl="0" marL="457200" rtl="0" algn="l">
              <a:spcBef>
                <a:spcPts val="400"/>
              </a:spcBef>
              <a:spcAft>
                <a:spcPts val="0"/>
              </a:spcAft>
              <a:buNone/>
            </a:pPr>
            <a:r>
              <a:t/>
            </a:r>
            <a:endParaRPr>
              <a:solidFill>
                <a:srgbClr val="0000FF"/>
              </a:solidFill>
            </a:endParaRPr>
          </a:p>
          <a:p>
            <a:pPr indent="-342900" lvl="0" marL="342900" rtl="0" algn="l">
              <a:spcBef>
                <a:spcPts val="400"/>
              </a:spcBef>
              <a:spcAft>
                <a:spcPts val="0"/>
              </a:spcAft>
              <a:buSzPts val="1100"/>
              <a:buNone/>
            </a:pPr>
            <a:r>
              <a:t/>
            </a:r>
            <a:endParaRPr sz="2400">
              <a:solidFill>
                <a:srgbClr val="0000FF"/>
              </a:solidFill>
            </a:endParaRPr>
          </a:p>
          <a:p>
            <a:pPr indent="-342900" lvl="0" marL="342900" rtl="0" algn="l">
              <a:spcBef>
                <a:spcPts val="400"/>
              </a:spcBef>
              <a:spcAft>
                <a:spcPts val="0"/>
              </a:spcAft>
              <a:buSzPts val="1100"/>
              <a:buNone/>
            </a:pPr>
            <a:r>
              <a:t/>
            </a:r>
            <a:endParaRPr sz="2400">
              <a:solidFill>
                <a:srgbClr val="0000FF"/>
              </a:solidFill>
            </a:endParaRPr>
          </a:p>
          <a:p>
            <a:pPr indent="-342900" lvl="0" marL="342900" rtl="0" algn="l">
              <a:spcBef>
                <a:spcPts val="400"/>
              </a:spcBef>
              <a:spcAft>
                <a:spcPts val="0"/>
              </a:spcAft>
              <a:buClr>
                <a:schemeClr val="dk1"/>
              </a:buClr>
              <a:buSzPts val="1100"/>
              <a:buFont typeface="Arial"/>
              <a:buNone/>
            </a:pPr>
            <a:r>
              <a:t/>
            </a:r>
            <a:endParaRPr sz="2400">
              <a:solidFill>
                <a:srgbClr val="0000FF"/>
              </a:solidFill>
            </a:endParaRPr>
          </a:p>
          <a:p>
            <a:pPr indent="-342900" lvl="0" marL="342900" rtl="0" algn="l">
              <a:spcBef>
                <a:spcPts val="400"/>
              </a:spcBef>
              <a:spcAft>
                <a:spcPts val="0"/>
              </a:spcAft>
              <a:buClr>
                <a:schemeClr val="dk1"/>
              </a:buClr>
              <a:buSzPts val="1100"/>
              <a:buFont typeface="Arial"/>
              <a:buNone/>
            </a:pPr>
            <a:r>
              <a:t/>
            </a:r>
            <a:endParaRPr sz="2400">
              <a:solidFill>
                <a:srgbClr val="0000FF"/>
              </a:solidFill>
            </a:endParaRPr>
          </a:p>
          <a:p>
            <a:pPr indent="-342900" lvl="0" marL="342900" marR="0" rtl="0" algn="l">
              <a:spcBef>
                <a:spcPts val="400"/>
              </a:spcBef>
              <a:spcAft>
                <a:spcPts val="0"/>
              </a:spcAft>
              <a:buNone/>
            </a:pPr>
            <a:r>
              <a:rPr lang="en-US" sz="2400">
                <a:solidFill>
                  <a:srgbClr val="0000FF"/>
                </a:solidFill>
              </a:rPr>
              <a:t>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3"/>
          <p:cNvSpPr txBox="1"/>
          <p:nvPr/>
        </p:nvSpPr>
        <p:spPr>
          <a:xfrm>
            <a:off x="685800" y="1828800"/>
            <a:ext cx="10210800" cy="4191000"/>
          </a:xfrm>
          <a:prstGeom prst="rect">
            <a:avLst/>
          </a:prstGeom>
          <a:noFill/>
          <a:ln>
            <a:noFill/>
          </a:ln>
        </p:spPr>
        <p:txBody>
          <a:bodyPr anchorCtr="0" anchor="t" bIns="45700" lIns="91425" spcFirstLastPara="1" rIns="91425" wrap="square" tIns="45700">
            <a:noAutofit/>
          </a:bodyPr>
          <a:lstStyle/>
          <a:p>
            <a:pPr indent="-381000" lvl="0" marL="457200" rtl="0" algn="just">
              <a:spcBef>
                <a:spcPts val="3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The project aims to solve the problem of traffic congestion at signals by dynamically scheduling signals using machine learning and real time data processing.</a:t>
            </a:r>
            <a:endParaRPr sz="2400">
              <a:solidFill>
                <a:srgbClr val="0033CC"/>
              </a:solidFill>
              <a:latin typeface="Trebuchet MS"/>
              <a:ea typeface="Trebuchet MS"/>
              <a:cs typeface="Trebuchet MS"/>
              <a:sym typeface="Trebuchet MS"/>
            </a:endParaRPr>
          </a:p>
          <a:p>
            <a:pPr indent="-381000" lvl="0" marL="457200" rtl="0" algn="just">
              <a:spcBef>
                <a:spcPts val="3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We are introducing DTSA(Dynamic Traffic Scheduling Algorithm).</a:t>
            </a:r>
            <a:endParaRPr sz="2400">
              <a:solidFill>
                <a:srgbClr val="0033CC"/>
              </a:solidFill>
              <a:latin typeface="Trebuchet MS"/>
              <a:ea typeface="Trebuchet MS"/>
              <a:cs typeface="Trebuchet MS"/>
              <a:sym typeface="Trebuchet MS"/>
            </a:endParaRPr>
          </a:p>
          <a:p>
            <a:pPr indent="-381000" lvl="0" marL="457200" rtl="0" algn="just">
              <a:spcBef>
                <a:spcPts val="3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Taking an image of the map surrounding the signal, then logically slicing the circle into 3 sectors, based on pixel count.</a:t>
            </a:r>
            <a:endParaRPr sz="2400">
              <a:solidFill>
                <a:srgbClr val="0033CC"/>
              </a:solidFill>
              <a:latin typeface="Trebuchet MS"/>
              <a:ea typeface="Trebuchet MS"/>
              <a:cs typeface="Trebuchet MS"/>
              <a:sym typeface="Trebuchet MS"/>
            </a:endParaRPr>
          </a:p>
          <a:p>
            <a:pPr indent="-381000" lvl="0" marL="457200" rtl="0" algn="just">
              <a:spcBef>
                <a:spcPts val="3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This logical slicing of map is going to be converted into a 2d array form to be given to an SVM model for scheduling.</a:t>
            </a:r>
            <a:endParaRPr sz="2400">
              <a:solidFill>
                <a:srgbClr val="0033CC"/>
              </a:solidFill>
              <a:latin typeface="Trebuchet MS"/>
              <a:ea typeface="Trebuchet MS"/>
              <a:cs typeface="Trebuchet MS"/>
              <a:sym typeface="Trebuchet MS"/>
            </a:endParaRPr>
          </a:p>
          <a:p>
            <a:pPr indent="-381000" lvl="0" marL="457200" rtl="0" algn="just">
              <a:spcBef>
                <a:spcPts val="3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LSTM is also going to be added to this model for pre-emption of signals.</a:t>
            </a:r>
            <a:endParaRPr sz="2400">
              <a:solidFill>
                <a:srgbClr val="0033CC"/>
              </a:solidFill>
              <a:latin typeface="Trebuchet MS"/>
              <a:ea typeface="Trebuchet MS"/>
              <a:cs typeface="Trebuchet MS"/>
              <a:sym typeface="Trebuchet MS"/>
            </a:endParaRPr>
          </a:p>
          <a:p>
            <a:pPr indent="-381000" lvl="0" marL="45720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We Achieve this using a Client Server Architecture and Machine Learning Models (SVM and LSTM).</a:t>
            </a:r>
            <a:endParaRPr sz="2400">
              <a:solidFill>
                <a:srgbClr val="0000FF"/>
              </a:solidFill>
              <a:latin typeface="Trebuchet MS"/>
              <a:ea typeface="Trebuchet MS"/>
              <a:cs typeface="Trebuchet MS"/>
              <a:sym typeface="Trebuchet MS"/>
            </a:endParaRPr>
          </a:p>
        </p:txBody>
      </p:sp>
      <p:sp>
        <p:nvSpPr>
          <p:cNvPr id="94" name="Google Shape;94;p3"/>
          <p:cNvSpPr txBox="1"/>
          <p:nvPr/>
        </p:nvSpPr>
        <p:spPr>
          <a:xfrm>
            <a:off x="4419600" y="1119490"/>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c8c7c11d6e_0_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Google Shape;101;g2c8c7c11d6e_0_6"/>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02" name="Google Shape;102;g2c8c7c11d6e_0_6"/>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103" name="Google Shape;103;g2c8c7c11d6e_0_6"/>
          <p:cNvGraphicFramePr/>
          <p:nvPr/>
        </p:nvGraphicFramePr>
        <p:xfrm>
          <a:off x="209500" y="1701232"/>
          <a:ext cx="3000000" cy="3000000"/>
        </p:xfrm>
        <a:graphic>
          <a:graphicData uri="http://schemas.openxmlformats.org/drawingml/2006/table">
            <a:tbl>
              <a:tblPr bandRow="1" firstRow="1">
                <a:noFill/>
                <a:tableStyleId>{44B4CC67-00D2-45BF-9365-A7028110ED2D}</a:tableStyleId>
              </a:tblPr>
              <a:tblGrid>
                <a:gridCol w="2828250"/>
                <a:gridCol w="2637175"/>
                <a:gridCol w="2732700"/>
                <a:gridCol w="2732700"/>
              </a:tblGrid>
              <a:tr h="553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3739100">
                <a:tc>
                  <a:txBody>
                    <a:bodyPr/>
                    <a:lstStyle/>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Sai Charan Kanigolla,</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Chaitanya kumar Avala,</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Likhith Sai kuna, </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K.L.V. Sai Prakash Sakuru</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a:t>
                      </a:r>
                      <a:r>
                        <a:rPr b="1" lang="en-US" sz="1400" u="none" cap="none" strike="noStrike">
                          <a:latin typeface="Arial"/>
                          <a:ea typeface="Arial"/>
                          <a:cs typeface="Arial"/>
                          <a:sym typeface="Arial"/>
                        </a:rPr>
                        <a:t>Smart Traffic Detection and Control using Machine Learning Techniques</a:t>
                      </a:r>
                      <a:r>
                        <a:rPr lang="en-US" sz="1400" u="none" cap="none" strike="noStrike">
                          <a:latin typeface="Arial"/>
                          <a:ea typeface="Arial"/>
                          <a:cs typeface="Arial"/>
                          <a:sym typeface="Arial"/>
                        </a:rPr>
                        <a:t>”</a:t>
                      </a:r>
                      <a:endParaRPr sz="14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400" u="none" cap="none" strike="noStrike">
                          <a:latin typeface="Arial"/>
                          <a:ea typeface="Arial"/>
                          <a:cs typeface="Arial"/>
                          <a:sym typeface="Arial"/>
                        </a:rPr>
                        <a:t>2023 5th International Conference on Energy, Power and Environment: Towards Flexible Green Energy Technologies (ICEPE)</a:t>
                      </a:r>
                      <a:endParaRPr sz="1400" u="none" cap="none" strike="noStrike">
                        <a:latin typeface="Arial"/>
                        <a:ea typeface="Arial"/>
                        <a:cs typeface="Arial"/>
                        <a:sym typeface="Arial"/>
                      </a:endParaRPr>
                    </a:p>
                    <a:p>
                      <a:pPr indent="457200" lvl="0" marL="0" marR="0" rtl="0" algn="l">
                        <a:lnSpc>
                          <a:spcPct val="115000"/>
                        </a:lnSpc>
                        <a:spcBef>
                          <a:spcPts val="1200"/>
                        </a:spcBef>
                        <a:spcAft>
                          <a:spcPts val="0"/>
                        </a:spcAft>
                        <a:buClr>
                          <a:schemeClr val="dk1"/>
                        </a:buClr>
                        <a:buSzPts val="1100"/>
                        <a:buFont typeface="Arial"/>
                        <a:buNone/>
                      </a:pPr>
                      <a:r>
                        <a:t/>
                      </a:r>
                      <a:endParaRPr b="1" sz="1800" u="none" cap="none" strike="noStrike">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000" u="none" cap="none" strike="noStrike"/>
                        <a:t>In the modern era, with the rise in vehicles and population, many urban cities have faced traffic problems like traffic congestion, which causes travel delays. The main reason for the delay is that current traffic systems use fixed signal timers at the traffic signal intersection. These unnecessary delays at the traffic signals lead to excessive fuel consumption and increased pollution. This paper uses vehicle detection methods through surveillance cameras and machine learning to predict traffic based on historical data in a region. Finally, optimizing traffic by utilizing the predicted data and proposed methodology reduces the average wait time of travellers.</a:t>
                      </a:r>
                      <a:endParaRPr sz="1000" u="none" cap="none" strike="noStrike"/>
                    </a:p>
                    <a:p>
                      <a:pPr indent="0" lvl="0" marL="0" marR="0" rtl="0" algn="l">
                        <a:lnSpc>
                          <a:spcPct val="115000"/>
                        </a:lnSpc>
                        <a:spcBef>
                          <a:spcPts val="1200"/>
                        </a:spcBef>
                        <a:spcAft>
                          <a:spcPts val="0"/>
                        </a:spcAft>
                        <a:buClr>
                          <a:schemeClr val="dk1"/>
                        </a:buClr>
                        <a:buSzPts val="1100"/>
                        <a:buFont typeface="Arial"/>
                        <a:buNone/>
                      </a:pPr>
                      <a:r>
                        <a:rPr lang="en-US" sz="1000" u="none" cap="none" strike="noStrike"/>
                        <a:t>Done using Object detection.</a:t>
                      </a:r>
                      <a:endParaRPr sz="10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3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Dynamically allocates signal time for a given lane using a traditional algorithm</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Done only for one lane at a time, i.e., only 1 lane is free at a time and not multiple, the way it works in the real world</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Done only for a up front POV</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c8c7c11d6e_0_1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g2c8c7c11d6e_0_14"/>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11" name="Google Shape;111;g2c8c7c11d6e_0_1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112" name="Google Shape;112;g2c8c7c11d6e_0_14"/>
          <p:cNvGraphicFramePr/>
          <p:nvPr/>
        </p:nvGraphicFramePr>
        <p:xfrm>
          <a:off x="180825" y="1655082"/>
          <a:ext cx="3000000" cy="3000000"/>
        </p:xfrm>
        <a:graphic>
          <a:graphicData uri="http://schemas.openxmlformats.org/drawingml/2006/table">
            <a:tbl>
              <a:tblPr bandRow="1" firstRow="1">
                <a:noFill/>
                <a:tableStyleId>{44B4CC67-00D2-45BF-9365-A7028110ED2D}</a:tableStyleId>
              </a:tblPr>
              <a:tblGrid>
                <a:gridCol w="2830800"/>
                <a:gridCol w="2639525"/>
                <a:gridCol w="2735150"/>
                <a:gridCol w="2735150"/>
              </a:tblGrid>
              <a:tr h="537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Paper Details</a:t>
                      </a:r>
                      <a:endParaRPr sz="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3856425">
                <a:tc>
                  <a:txBody>
                    <a:bodyPr/>
                    <a:lstStyle/>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Nitin N. Sakhare, Subhash B. Tatale, </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Dr. S. R. Sakhare, Hemant Dusaane</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 Mamta Puri, Pratika Girme</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,Rutuja Sankpal, Padmavati Ghule</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a:t>
                      </a:r>
                      <a:r>
                        <a:rPr b="1" lang="en-US" sz="1300" u="none" cap="none" strike="noStrike">
                          <a:latin typeface="Arial"/>
                          <a:ea typeface="Arial"/>
                          <a:cs typeface="Arial"/>
                          <a:sym typeface="Arial"/>
                        </a:rPr>
                        <a:t>Image Processing and IoT Based Dynamic Traffic Management System</a:t>
                      </a:r>
                      <a:r>
                        <a:rPr lang="en-US" sz="1300" u="none" cap="none" strike="noStrike">
                          <a:latin typeface="Arial"/>
                          <a:ea typeface="Arial"/>
                          <a:cs typeface="Arial"/>
                          <a:sym typeface="Arial"/>
                        </a:rPr>
                        <a:t>”</a:t>
                      </a:r>
                      <a:endParaRPr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300" u="none" cap="none" strike="noStrike">
                          <a:latin typeface="Arial"/>
                          <a:ea typeface="Arial"/>
                          <a:cs typeface="Arial"/>
                          <a:sym typeface="Arial"/>
                        </a:rPr>
                        <a:t>International Journal of Scientific Research in Science Engineering and Technology(2020)</a:t>
                      </a:r>
                      <a:endParaRPr sz="1300" u="none" cap="none" strike="noStrike">
                        <a:latin typeface="Arial"/>
                        <a:ea typeface="Arial"/>
                        <a:cs typeface="Arial"/>
                        <a:sym typeface="Arial"/>
                      </a:endParaRPr>
                    </a:p>
                    <a:p>
                      <a:pPr indent="457200" lvl="0" marL="0" marR="0" rtl="0" algn="l">
                        <a:lnSpc>
                          <a:spcPct val="115000"/>
                        </a:lnSpc>
                        <a:spcBef>
                          <a:spcPts val="1200"/>
                        </a:spcBef>
                        <a:spcAft>
                          <a:spcPts val="0"/>
                        </a:spcAft>
                        <a:buClr>
                          <a:schemeClr val="dk1"/>
                        </a:buClr>
                        <a:buSzPts val="1100"/>
                        <a:buFont typeface="Arial"/>
                        <a:buNone/>
                      </a:pPr>
                      <a:r>
                        <a:t/>
                      </a:r>
                      <a:endParaRPr sz="1100" u="none" cap="none" strike="noStrike">
                        <a:latin typeface="Arial"/>
                        <a:ea typeface="Arial"/>
                        <a:cs typeface="Arial"/>
                        <a:sym typeface="Arial"/>
                      </a:endParaRPr>
                    </a:p>
                    <a:p>
                      <a:pPr indent="457200" lvl="0" marL="0" marR="0" rtl="0" algn="l">
                        <a:lnSpc>
                          <a:spcPct val="115000"/>
                        </a:lnSpc>
                        <a:spcBef>
                          <a:spcPts val="1200"/>
                        </a:spcBef>
                        <a:spcAft>
                          <a:spcPts val="0"/>
                        </a:spcAft>
                        <a:buClr>
                          <a:schemeClr val="dk1"/>
                        </a:buClr>
                        <a:buSzPts val="1100"/>
                        <a:buFont typeface="Arial"/>
                        <a:buNone/>
                      </a:pPr>
                      <a:r>
                        <a:t/>
                      </a:r>
                      <a:endParaRPr b="1" sz="1100" u="none" cap="none" strike="noStrike">
                        <a:latin typeface="Arial"/>
                        <a:ea typeface="Arial"/>
                        <a:cs typeface="Arial"/>
                        <a:sym typeface="Arial"/>
                      </a:endParaRPr>
                    </a:p>
                    <a:p>
                      <a:pPr indent="457200" lvl="0" marL="0" marR="0" rtl="0" algn="l">
                        <a:lnSpc>
                          <a:spcPct val="115000"/>
                        </a:lnSpc>
                        <a:spcBef>
                          <a:spcPts val="1200"/>
                        </a:spcBef>
                        <a:spcAft>
                          <a:spcPts val="0"/>
                        </a:spcAft>
                        <a:buClr>
                          <a:schemeClr val="dk1"/>
                        </a:buClr>
                        <a:buSzPts val="1100"/>
                        <a:buFont typeface="Arial"/>
                        <a:buNone/>
                      </a:pPr>
                      <a:r>
                        <a:t/>
                      </a:r>
                      <a:endParaRPr b="1" sz="1100" u="none" cap="none" strike="noStrike">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t/>
                      </a:r>
                      <a:endParaRPr sz="11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800" u="none" cap="none" strike="noStrike"/>
                        <a:t>Due to rise in number of vehicles the traffic management has become a major problem. Manual traffic system is not efficient. This paper presents adaptive traffic management system using Internet of Things (IoT) and Image processing. The proposed system has capability to analyze real time data using image processing. Using cameras, different lanes are monitored constantly. The data obtained from different lanes are examined. Detection and counting of number of vehicles in each lane is done by using image processing. The count from each lane is sent to the central processing unit. According to the count of vehicles algorithm calculates waiting time for each lane, then the signal lights will be decided. This system reduces the average waiting time and increases the efficiency of traffic clearance. The system also reduces the pollution due CO2 emission and useful in emergency situations, thus being adaptive traffic management using Internet of Things (IoT)</a:t>
                      </a:r>
                      <a:endParaRPr sz="800" u="none" cap="none" strike="noStrike"/>
                    </a:p>
                    <a:p>
                      <a:pPr indent="0" lvl="0" marL="0" marR="0" rtl="0" algn="l">
                        <a:lnSpc>
                          <a:spcPct val="115000"/>
                        </a:lnSpc>
                        <a:spcBef>
                          <a:spcPts val="1200"/>
                        </a:spcBef>
                        <a:spcAft>
                          <a:spcPts val="0"/>
                        </a:spcAft>
                        <a:buClr>
                          <a:schemeClr val="dk1"/>
                        </a:buClr>
                        <a:buSzPts val="1100"/>
                        <a:buFont typeface="Arial"/>
                        <a:buNone/>
                      </a:pPr>
                      <a:r>
                        <a:rPr lang="en-US" sz="800" u="none" cap="none" strike="noStrike"/>
                        <a:t>Methodology-Detects and counts number of vehicles from camera</a:t>
                      </a:r>
                      <a:endParaRPr sz="800" u="none" cap="none" strike="noStrike"/>
                    </a:p>
                    <a:p>
                      <a:pPr indent="0" lvl="0" marL="0" marR="0" rtl="0" algn="l">
                        <a:lnSpc>
                          <a:spcPct val="115000"/>
                        </a:lnSpc>
                        <a:spcBef>
                          <a:spcPts val="1200"/>
                        </a:spcBef>
                        <a:spcAft>
                          <a:spcPts val="0"/>
                        </a:spcAft>
                        <a:buClr>
                          <a:schemeClr val="dk1"/>
                        </a:buClr>
                        <a:buSzPts val="1100"/>
                        <a:buFont typeface="Arial"/>
                        <a:buNone/>
                      </a:pPr>
                      <a:r>
                        <a:rPr lang="en-US" sz="800" u="none" cap="none" strike="noStrike"/>
                        <a:t>Calculates wait and go time based on that</a:t>
                      </a:r>
                      <a:endParaRPr sz="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Algorithm to greenlight lanes is present</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Dynamic adjustment of traffic lights for all lanes is present</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Only greenlights 1 lane at a time.</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c8c7c11d6e_0_2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g2c8c7c11d6e_0_22"/>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1"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20" name="Google Shape;120;g2c8c7c11d6e_0_2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121" name="Google Shape;121;g2c8c7c11d6e_0_22"/>
          <p:cNvGraphicFramePr/>
          <p:nvPr/>
        </p:nvGraphicFramePr>
        <p:xfrm>
          <a:off x="209500" y="1682107"/>
          <a:ext cx="3000000" cy="3000000"/>
        </p:xfrm>
        <a:graphic>
          <a:graphicData uri="http://schemas.openxmlformats.org/drawingml/2006/table">
            <a:tbl>
              <a:tblPr bandRow="1" firstRow="1">
                <a:noFill/>
                <a:tableStyleId>{44B4CC67-00D2-45BF-9365-A7028110ED2D}</a:tableStyleId>
              </a:tblPr>
              <a:tblGrid>
                <a:gridCol w="2838375"/>
                <a:gridCol w="2646600"/>
                <a:gridCol w="2742500"/>
                <a:gridCol w="2742500"/>
              </a:tblGrid>
              <a:tr h="583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3987950">
                <a:tc>
                  <a:txBody>
                    <a:bodyPr/>
                    <a:lstStyle/>
                    <a:p>
                      <a:pPr indent="0" lvl="0" marL="0" marR="0" rtl="0" algn="l">
                        <a:lnSpc>
                          <a:spcPct val="115000"/>
                        </a:lnSpc>
                        <a:spcBef>
                          <a:spcPts val="0"/>
                        </a:spcBef>
                        <a:spcAft>
                          <a:spcPts val="0"/>
                        </a:spcAft>
                        <a:buClr>
                          <a:schemeClr val="dk1"/>
                        </a:buClr>
                        <a:buSzPts val="1100"/>
                        <a:buFont typeface="Arial"/>
                        <a:buNone/>
                      </a:pPr>
                      <a:r>
                        <a:rPr lang="en-US" sz="1300" u="none" cap="none" strike="noStrike"/>
                        <a:t>Abhay KP, Bhavik M, Narendra M,</a:t>
                      </a:r>
                      <a:endParaRPr sz="1300" u="none" cap="none" strike="noStrike"/>
                    </a:p>
                    <a:p>
                      <a:pPr indent="0" lvl="0" marL="0" marR="0" rtl="0" algn="l">
                        <a:lnSpc>
                          <a:spcPct val="115000"/>
                        </a:lnSpc>
                        <a:spcBef>
                          <a:spcPts val="1200"/>
                        </a:spcBef>
                        <a:spcAft>
                          <a:spcPts val="0"/>
                        </a:spcAft>
                        <a:buClr>
                          <a:schemeClr val="dk1"/>
                        </a:buClr>
                        <a:buSzPts val="1100"/>
                        <a:buFont typeface="Arial"/>
                        <a:buNone/>
                      </a:pPr>
                      <a:r>
                        <a:rPr lang="en-US" sz="1300" u="none" cap="none" strike="noStrike"/>
                        <a:t> Saket CS, Prof. Ruby Dinakar</a:t>
                      </a:r>
                      <a:endParaRPr b="1"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sz="1300" u="none" cap="none" strike="noStrike">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lang="en-US" sz="1300" u="none" cap="none" strike="noStrike">
                          <a:latin typeface="Arial"/>
                          <a:ea typeface="Arial"/>
                          <a:cs typeface="Arial"/>
                          <a:sym typeface="Arial"/>
                        </a:rPr>
                        <a:t>“Smart Traffic Management and Control System”</a:t>
                      </a:r>
                      <a:endParaRPr sz="13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100" u="none" cap="none" strike="noStrike"/>
                        <a:t>The rapid increase in urbanization and population growth has led to an exponential increase in the number of vehicles on the road. This leads to higher traffic congestion. Traditional systems have struggled to keep up with this growth. Traditional traffic management systems are static in nature, they cannot adapt to incoming traffic in real time.</a:t>
                      </a:r>
                      <a:endParaRPr sz="1100" u="none" cap="none" strike="noStrike"/>
                    </a:p>
                    <a:p>
                      <a:pPr indent="0" lvl="0" marL="0" marR="0" rtl="0" algn="l">
                        <a:lnSpc>
                          <a:spcPct val="115000"/>
                        </a:lnSpc>
                        <a:spcBef>
                          <a:spcPts val="1200"/>
                        </a:spcBef>
                        <a:spcAft>
                          <a:spcPts val="0"/>
                        </a:spcAft>
                        <a:buClr>
                          <a:schemeClr val="dk1"/>
                        </a:buClr>
                        <a:buSzPts val="1100"/>
                        <a:buFont typeface="Arial"/>
                        <a:buNone/>
                      </a:pPr>
                      <a:r>
                        <a:rPr lang="en-US" sz="1100" u="none" cap="none" strike="noStrike"/>
                        <a:t>This system uses real time data and algorithms to calculate and assign efficient traffic signal timings based on incoming traffic flow.</a:t>
                      </a:r>
                      <a:endParaRPr sz="1100" u="none" cap="none" strike="noStrike"/>
                    </a:p>
                    <a:p>
                      <a:pPr indent="0" lvl="0" marL="0" marR="0" rtl="0" algn="l">
                        <a:lnSpc>
                          <a:spcPct val="115000"/>
                        </a:lnSpc>
                        <a:spcBef>
                          <a:spcPts val="1200"/>
                        </a:spcBef>
                        <a:spcAft>
                          <a:spcPts val="0"/>
                        </a:spcAft>
                        <a:buClr>
                          <a:schemeClr val="dk1"/>
                        </a:buClr>
                        <a:buSzPts val="1100"/>
                        <a:buFont typeface="Arial"/>
                        <a:buNone/>
                      </a:pPr>
                      <a:r>
                        <a:rPr lang="en-US" sz="1100" u="none" cap="none" strike="noStrike"/>
                        <a:t>This is done using image processing with the help of YOLO, and a traditional algorithm to assign signal timings.</a:t>
                      </a:r>
                      <a:endParaRPr sz="11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600" u="none" cap="none" strike="noStrike"/>
                        <a:t>Categorizing of vehicles into Big, Medium, Small using YOLO’s image recognition, assigning different weights to each class of vehicle and calculating how much traffic they would cause, then aggregating it all to get increase in signal timing</a:t>
                      </a:r>
                      <a:endParaRPr sz="16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400" u="none" cap="none" strike="noStrike"/>
                        <a:t>The algorithm is only applied where the signal is already green, and it would modify timings there.</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rPr lang="en-US" sz="1400" u="none" cap="none" strike="noStrike"/>
                        <a:t>It also only calculated traffic until a certain point which could be extremely close to the signal itself.</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rPr lang="en-US" sz="1400" u="none" cap="none" strike="noStrike"/>
                        <a:t>Its not reprioritizing lanes as traffic builds up in other lanes</a:t>
                      </a:r>
                      <a:endParaRPr sz="14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c8c7c11d6e_0_3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g2c8c7c11d6e_0_30"/>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29" name="Google Shape;129;g2c8c7c11d6e_0_3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130" name="Google Shape;130;g2c8c7c11d6e_0_30"/>
          <p:cNvGraphicFramePr/>
          <p:nvPr/>
        </p:nvGraphicFramePr>
        <p:xfrm>
          <a:off x="161750" y="1779657"/>
          <a:ext cx="3000000" cy="3000000"/>
        </p:xfrm>
        <a:graphic>
          <a:graphicData uri="http://schemas.openxmlformats.org/drawingml/2006/table">
            <a:tbl>
              <a:tblPr bandRow="1" firstRow="1">
                <a:noFill/>
                <a:tableStyleId>{44B4CC67-00D2-45BF-9365-A7028110ED2D}</a:tableStyleId>
              </a:tblPr>
              <a:tblGrid>
                <a:gridCol w="2819400"/>
                <a:gridCol w="2628900"/>
                <a:gridCol w="2724150"/>
                <a:gridCol w="2724150"/>
              </a:tblGrid>
              <a:tr h="40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2191275">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Neetesh Kumar, Syed Shameerur Rahman</a:t>
                      </a:r>
                      <a:endParaRPr sz="1800" u="none" cap="none" strike="noStrike">
                        <a:solidFill>
                          <a:srgbClr val="333333"/>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a:t>
                      </a:r>
                      <a:r>
                        <a:rPr b="1" lang="en-US" sz="1600" u="none" cap="none" strike="noStrike">
                          <a:solidFill>
                            <a:srgbClr val="333333"/>
                          </a:solidFill>
                          <a:latin typeface="Arial"/>
                          <a:ea typeface="Arial"/>
                          <a:cs typeface="Arial"/>
                          <a:sym typeface="Arial"/>
                        </a:rPr>
                        <a:t>Deep Reinforcement Learning with Vehicle Heterogeneity Based Traffic Light Control for Intelligent Transportation System</a:t>
                      </a:r>
                      <a:r>
                        <a:rPr lang="en-US" sz="1800" u="none" cap="none" strike="noStrike">
                          <a:solidFill>
                            <a:srgbClr val="333333"/>
                          </a:solidFill>
                          <a:latin typeface="Arial"/>
                          <a:ea typeface="Arial"/>
                          <a:cs typeface="Arial"/>
                          <a:sym typeface="Arial"/>
                        </a:rPr>
                        <a:t>”</a:t>
                      </a:r>
                      <a:endParaRPr sz="1800" u="none" cap="none" strike="noStrike">
                        <a:solidFill>
                          <a:srgbClr val="333333"/>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2019 IEEE International Conference on Industrial Internet (ICII)</a:t>
                      </a:r>
                      <a:endParaRPr sz="1800" u="none" cap="none" strike="noStrike">
                        <a:solidFill>
                          <a:srgbClr val="333333"/>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700" u="none" cap="none" strike="noStrike"/>
                        <a:t>Objective of paper - to make dynamic traffic lights using deep reinforcement learning.</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rPr lang="en-US" sz="1700" u="none" cap="none" strike="noStrike"/>
                        <a:t> </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rPr lang="en-US" sz="1700" u="none" cap="none" strike="noStrike"/>
                        <a:t>Models - deep reinforcement learning using cnn and relu activation function.</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1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It gives a basic idea of how reinforcement learning works for our project and how we can implement it on our test data.</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Has a pretty good result with 32% reduction in average wait time(validated through simulation</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500" u="none" cap="none" strike="noStrike"/>
                        <a:t>Data is from a radio - frequency identification sensor which isn’t easy to use and gives digital signals which needs to be read and deciphered.</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rPr lang="en-US" sz="1500" u="none" cap="none" strike="noStrike"/>
                        <a:t>They haven't taken into account the size of vehicles and only taken position and speed of a vehicle. The size of a vehicle plays an important role in the traffic congestion.</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c8c7c11d6e_0_3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g2c8c7c11d6e_0_38"/>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38" name="Google Shape;138;g2c8c7c11d6e_0_38"/>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139" name="Google Shape;139;g2c8c7c11d6e_0_38"/>
          <p:cNvGraphicFramePr/>
          <p:nvPr/>
        </p:nvGraphicFramePr>
        <p:xfrm>
          <a:off x="219025" y="1682132"/>
          <a:ext cx="3000000" cy="3000000"/>
        </p:xfrm>
        <a:graphic>
          <a:graphicData uri="http://schemas.openxmlformats.org/drawingml/2006/table">
            <a:tbl>
              <a:tblPr bandRow="1" firstRow="1">
                <a:noFill/>
                <a:tableStyleId>{44B4CC67-00D2-45BF-9365-A7028110ED2D}</a:tableStyleId>
              </a:tblPr>
              <a:tblGrid>
                <a:gridCol w="2819400"/>
                <a:gridCol w="2628900"/>
                <a:gridCol w="2724150"/>
                <a:gridCol w="2724150"/>
              </a:tblGrid>
              <a:tr h="40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2343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33333"/>
                          </a:solidFill>
                          <a:latin typeface="Arial"/>
                          <a:ea typeface="Arial"/>
                          <a:cs typeface="Arial"/>
                          <a:sym typeface="Arial"/>
                        </a:rPr>
                        <a:t>Marcin Korecki, Damian Dailisan, Dirk Helbing</a:t>
                      </a:r>
                      <a:endParaRPr sz="18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33333"/>
                          </a:solidFill>
                          <a:latin typeface="Arial"/>
                          <a:ea typeface="Arial"/>
                          <a:cs typeface="Arial"/>
                          <a:sym typeface="Arial"/>
                        </a:rPr>
                        <a:t>“</a:t>
                      </a:r>
                      <a:r>
                        <a:rPr b="1" lang="en-US" sz="1800" u="none" cap="none" strike="noStrike">
                          <a:solidFill>
                            <a:srgbClr val="333333"/>
                          </a:solidFill>
                          <a:latin typeface="Arial"/>
                          <a:ea typeface="Arial"/>
                          <a:cs typeface="Arial"/>
                          <a:sym typeface="Arial"/>
                        </a:rPr>
                        <a:t>How Well Do Reinforcement Learning Approaches Cope With Disruptions? The Case of Traffic Signal Control</a:t>
                      </a:r>
                      <a:r>
                        <a:rPr lang="en-US" sz="1800" u="none" cap="none" strike="noStrike">
                          <a:solidFill>
                            <a:srgbClr val="333333"/>
                          </a:solidFill>
                          <a:latin typeface="Arial"/>
                          <a:ea typeface="Arial"/>
                          <a:cs typeface="Arial"/>
                          <a:sym typeface="Arial"/>
                        </a:rPr>
                        <a:t>”</a:t>
                      </a:r>
                      <a:endParaRPr sz="18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333333"/>
                          </a:solidFill>
                          <a:latin typeface="Arial"/>
                          <a:ea typeface="Arial"/>
                          <a:cs typeface="Arial"/>
                          <a:sym typeface="Arial"/>
                        </a:rPr>
                        <a:t>IEEE Access ( Volume: 11)</a:t>
                      </a:r>
                      <a:endParaRPr sz="1800" u="none" cap="none" strike="noStrike">
                        <a:solidFill>
                          <a:srgbClr val="333333"/>
                        </a:solidFill>
                        <a:latin typeface="Arial"/>
                        <a:ea typeface="Arial"/>
                        <a:cs typeface="Arial"/>
                        <a:sym typeface="Arial"/>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500" u="none" cap="none" strike="noStrike"/>
                        <a:t>Objective of the paper - to check how well reinforcement models work in cases of disruptions. (If a road is under construction etc.)</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rPr lang="en-US" sz="1500" u="none" cap="none" strike="noStrike"/>
                        <a:t>Models - Reinforcement learning algorithms.</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1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Arial"/>
                          <a:ea typeface="Arial"/>
                          <a:cs typeface="Arial"/>
                          <a:sym typeface="Arial"/>
                        </a:rPr>
                        <a:t>Advantages - It tells about the reinforcement model and how it is prone to disruptions and gives the solutions to the problem.(Analytic+ method is found to be the best).</a:t>
                      </a:r>
                      <a:endParaRPr sz="1200" u="none" cap="none" strike="noStrike">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lang="en-US" sz="1450" u="none" cap="none" strike="noStrike">
                          <a:solidFill>
                            <a:srgbClr val="333333"/>
                          </a:solidFill>
                        </a:rPr>
                        <a:t>Analytic+ : An adaptive, self-organizing method relying on optimization and stabilization rules. Green times are varied</a:t>
                      </a:r>
                      <a:endParaRPr sz="1450" u="none" cap="none" strike="noStrike">
                        <a:solidFill>
                          <a:srgbClr val="333333"/>
                        </a:solidFill>
                      </a:endParaRPr>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400" u="none" cap="none" strike="noStrike"/>
                        <a:t>It  is only a research paper on the limitations of reinforcement learning algorithms.</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rPr lang="en-US" sz="1400" u="none" cap="none" strike="noStrike"/>
                        <a:t>Does not provide adequate insight on the models itself.</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rPr lang="en-US" sz="1400" u="none" cap="none" strike="noStrike"/>
                        <a:t>It does not implement analytic+ method into ML models to test how well it integrates with existing models.</a:t>
                      </a:r>
                      <a:endParaRPr sz="14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c8c7c11d6e_0_4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g2c8c7c11d6e_0_46"/>
          <p:cNvSpPr txBox="1"/>
          <p:nvPr/>
        </p:nvSpPr>
        <p:spPr>
          <a:xfrm>
            <a:off x="1981200" y="1752600"/>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lnSpc>
                <a:spcPct val="100000"/>
              </a:lnSpc>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47" name="Google Shape;147;g2c8c7c11d6e_0_46"/>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graphicFrame>
        <p:nvGraphicFramePr>
          <p:cNvPr id="148" name="Google Shape;148;g2c8c7c11d6e_0_46"/>
          <p:cNvGraphicFramePr/>
          <p:nvPr/>
        </p:nvGraphicFramePr>
        <p:xfrm>
          <a:off x="180825" y="1752607"/>
          <a:ext cx="3000000" cy="3000000"/>
        </p:xfrm>
        <a:graphic>
          <a:graphicData uri="http://schemas.openxmlformats.org/drawingml/2006/table">
            <a:tbl>
              <a:tblPr bandRow="1" firstRow="1">
                <a:noFill/>
                <a:tableStyleId>{44B4CC67-00D2-45BF-9365-A7028110ED2D}</a:tableStyleId>
              </a:tblPr>
              <a:tblGrid>
                <a:gridCol w="2819400"/>
                <a:gridCol w="2628900"/>
                <a:gridCol w="2724150"/>
                <a:gridCol w="2724150"/>
              </a:tblGrid>
              <a:tr h="403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Paper Details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Objective of paper, Techniques/Methods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Limitations</a:t>
                      </a:r>
                      <a:endParaRPr sz="1400" u="none" cap="none" strike="noStrike"/>
                    </a:p>
                  </a:txBody>
                  <a:tcPr marT="45725" marB="45725" marR="91450" marL="91450"/>
                </a:tc>
              </a:tr>
              <a:tr h="2191275">
                <a:tc>
                  <a:txBody>
                    <a:bodyPr/>
                    <a:lstStyle/>
                    <a:p>
                      <a:pPr indent="0" lvl="0" marL="0" marR="0" rtl="0" algn="l">
                        <a:lnSpc>
                          <a:spcPct val="123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Chen Zhang, Yugeng Xi, Dewei Li, Yunwen Xu</a:t>
                      </a:r>
                      <a:endParaRPr sz="1800" u="none" cap="none" strike="noStrike">
                        <a:solidFill>
                          <a:srgbClr val="333333"/>
                        </a:solidFill>
                        <a:latin typeface="Arial"/>
                        <a:ea typeface="Arial"/>
                        <a:cs typeface="Arial"/>
                        <a:sym typeface="Arial"/>
                      </a:endParaRPr>
                    </a:p>
                    <a:p>
                      <a:pPr indent="0" lvl="0" marL="0" marR="0" rtl="0" algn="l">
                        <a:lnSpc>
                          <a:spcPct val="123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a:t>
                      </a:r>
                      <a:r>
                        <a:rPr b="1" lang="en-US" sz="1800" u="none" cap="none" strike="noStrike">
                          <a:solidFill>
                            <a:srgbClr val="333333"/>
                          </a:solidFill>
                          <a:latin typeface="Arial"/>
                          <a:ea typeface="Arial"/>
                          <a:cs typeface="Arial"/>
                          <a:sym typeface="Arial"/>
                        </a:rPr>
                        <a:t>Data-Driven Model for Traffic Signal Control</a:t>
                      </a:r>
                      <a:r>
                        <a:rPr lang="en-US" sz="1800" u="none" cap="none" strike="noStrike">
                          <a:solidFill>
                            <a:srgbClr val="333333"/>
                          </a:solidFill>
                          <a:latin typeface="Arial"/>
                          <a:ea typeface="Arial"/>
                          <a:cs typeface="Arial"/>
                          <a:sym typeface="Arial"/>
                        </a:rPr>
                        <a:t>”</a:t>
                      </a:r>
                      <a:endParaRPr sz="1800" u="none" cap="none" strike="noStrike">
                        <a:solidFill>
                          <a:srgbClr val="333333"/>
                        </a:solidFill>
                        <a:latin typeface="Arial"/>
                        <a:ea typeface="Arial"/>
                        <a:cs typeface="Arial"/>
                        <a:sym typeface="Arial"/>
                      </a:endParaRPr>
                    </a:p>
                    <a:p>
                      <a:pPr indent="0" lvl="0" marL="0" marR="0" rtl="0" algn="l">
                        <a:lnSpc>
                          <a:spcPct val="123000"/>
                        </a:lnSpc>
                        <a:spcBef>
                          <a:spcPts val="0"/>
                        </a:spcBef>
                        <a:spcAft>
                          <a:spcPts val="0"/>
                        </a:spcAft>
                        <a:buClr>
                          <a:schemeClr val="dk1"/>
                        </a:buClr>
                        <a:buSzPts val="1100"/>
                        <a:buFont typeface="Arial"/>
                        <a:buNone/>
                      </a:pPr>
                      <a:r>
                        <a:rPr lang="en-US" sz="1800" u="none" cap="none" strike="noStrike">
                          <a:solidFill>
                            <a:srgbClr val="333333"/>
                          </a:solidFill>
                          <a:latin typeface="Arial"/>
                          <a:ea typeface="Arial"/>
                          <a:cs typeface="Arial"/>
                          <a:sym typeface="Arial"/>
                        </a:rPr>
                        <a:t>2018 37th Chinese Control Conference (CCC)</a:t>
                      </a:r>
                      <a:endParaRPr sz="1800" u="none" cap="none" strike="noStrike">
                        <a:solidFill>
                          <a:srgbClr val="33333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solidFill>
                          <a:srgbClr val="333333"/>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700" u="none" cap="none" strike="noStrike"/>
                        <a:t>Objective of paper - to reduce the congestion time at traffic signals.</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rPr lang="en-US" sz="1700" u="none" cap="none" strike="noStrike"/>
                        <a:t>Models - Hidden markov model.</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7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1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It gives us a basic idea of how HMM can be used for our problem statement.</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They use HMM to get a dynamic approach which is what we are trying to implement.</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rPr lang="en-US" sz="1800" u="none" cap="none" strike="noStrike"/>
                        <a:t>Works well for highly congested data.</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15000"/>
                        </a:lnSpc>
                        <a:spcBef>
                          <a:spcPts val="0"/>
                        </a:spcBef>
                        <a:spcAft>
                          <a:spcPts val="0"/>
                        </a:spcAft>
                        <a:buClr>
                          <a:schemeClr val="dk1"/>
                        </a:buClr>
                        <a:buSzPts val="1100"/>
                        <a:buFont typeface="Arial"/>
                        <a:buNone/>
                      </a:pPr>
                      <a:r>
                        <a:rPr lang="en-US" sz="1800" u="none" cap="none" strike="noStrike"/>
                        <a:t>They are using a prediction based approach to calculate the traffic congestion at a given time(which may or may not be true).</a:t>
                      </a:r>
                      <a:endParaRPr sz="18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500" u="none" cap="none" strike="noStrike"/>
                    </a:p>
                    <a:p>
                      <a:pPr indent="0" lvl="0" marL="0" marR="0" rtl="0" algn="l">
                        <a:lnSpc>
                          <a:spcPct val="115000"/>
                        </a:lnSpc>
                        <a:spcBef>
                          <a:spcPts val="1200"/>
                        </a:spcBef>
                        <a:spcAft>
                          <a:spcPts val="0"/>
                        </a:spcAft>
                        <a:buClr>
                          <a:schemeClr val="dk1"/>
                        </a:buClr>
                        <a:buSzPts val="1100"/>
                        <a:buFont typeface="Arial"/>
                        <a:buNone/>
                      </a:pPr>
                      <a:r>
                        <a:t/>
                      </a:r>
                      <a:endParaRPr sz="1800" u="none" cap="none" strike="noStrike"/>
                    </a:p>
                    <a:p>
                      <a:pPr indent="0" lvl="0" marL="0" marR="0" rtl="0" algn="l">
                        <a:lnSpc>
                          <a:spcPct val="100000"/>
                        </a:lnSpc>
                        <a:spcBef>
                          <a:spcPts val="120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