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0" roundtripDataSignature="AMtx7miwvE/uEjw15x0jyvQ01q+SUWHR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AAD479-3391-4399-9E57-8148F2F2BDC3}">
  <a:tblStyle styleId="{90AAD479-3391-4399-9E57-8148F2F2BD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a2887d34e_0_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da2887d34e_0_5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da2887d34e_0_5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a2887d34e_0_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da2887d34e_0_6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da2887d34e_0_6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2afa40766_0_17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d2afa40766_0_17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d2afa40766_0_17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2afa40766_0_24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d2afa40766_0_24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d2afa40766_0_24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afa40766_0_25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d2afa40766_0_25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d2afa40766_0_25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2afa40766_0_25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d2afa40766_0_25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d2afa40766_0_25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5" name="Google Shape;21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2afa40766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2" name="Google Shape;222;g2d2afa40766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afa40766_0_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9" name="Google Shape;229;g2d2afa40766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2afa40766_0_1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6" name="Google Shape;236;g2d2afa40766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2afa40766_0_34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3" name="Google Shape;243;g2d2afa40766_0_3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2afa40766_0_35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0" name="Google Shape;250;g2d2afa40766_0_3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2afa40766_0_36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7" name="Google Shape;257;g2d2afa40766_0_36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64" name="Google Shape;264;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a2887d34e_0_1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1" name="Google Shape;271;g2da2887d34e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a2887d34e_0_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8" name="Google Shape;278;g2da2887d34e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2afa40766_0_4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5" name="Google Shape;285;g2d2afa40766_0_4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2afa40766_0_4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3" name="Google Shape;293;g2d2afa40766_0_4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2afa40766_0_5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2" name="Google Shape;302;g2d2afa40766_0_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2afa40766_0_53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9" name="Google Shape;309;g2d2afa40766_0_5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a2887d34e_0_8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9" name="Google Shape;319;g2da2887d34e_0_8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a2887d34e_0_9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6" name="Google Shape;326;g2da2887d34e_0_9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a2887d34e_0_10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39" name="Google Shape;339;g2da2887d34e_0_10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a2887d34e_0_11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46" name="Google Shape;346;g2da2887d34e_0_1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a2887d34e_0_12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53" name="Google Shape;353;g2da2887d34e_0_1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1" name="Google Shape;361;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a2887d34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da2887d34e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da2887d34e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2afa40766_0_44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g2d2afa40766_0_4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2afa40766_0_45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g2d2afa40766_0_4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2afa40766_0_46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4" name="Google Shape;394;g2d2afa40766_0_4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1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a2887d34e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da2887d34e_0_2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da2887d34e_0_2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a2887d34e_0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da2887d34e_0_3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da2887d34e_0_3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a2887d34e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da2887d34e_0_3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da2887d34e_0_3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a2887d34e_0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da2887d34e_0_4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2da2887d34e_0_4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0"/>
          <p:cNvSpPr/>
          <p:nvPr>
            <p:ph idx="2" type="pic"/>
          </p:nvPr>
        </p:nvSpPr>
        <p:spPr>
          <a:xfrm>
            <a:off x="5183188" y="987425"/>
            <a:ext cx="6172200" cy="4873625"/>
          </a:xfrm>
          <a:prstGeom prst="rect">
            <a:avLst/>
          </a:prstGeom>
          <a:noFill/>
          <a:ln>
            <a:noFill/>
          </a:ln>
        </p:spPr>
      </p:sp>
      <p:sp>
        <p:nvSpPr>
          <p:cNvPr id="69" name="Google Shape;6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2.jpg"/><Relationship Id="rId5"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1866900" y="1154425"/>
            <a:ext cx="8458200" cy="1203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imes New Roman"/>
                <a:ea typeface="Times New Roman"/>
                <a:cs typeface="Times New Roman"/>
                <a:sym typeface="Times New Roman"/>
              </a:rPr>
              <a:t>UE21CS320A–  Project Phase – 1</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4000" u="none" cap="none" strike="noStrike">
                <a:solidFill>
                  <a:schemeClr val="dk1"/>
                </a:solidFill>
                <a:latin typeface="Times New Roman"/>
                <a:ea typeface="Times New Roman"/>
                <a:cs typeface="Times New Roman"/>
                <a:sym typeface="Times New Roman"/>
              </a:rPr>
              <a:t> </a:t>
            </a:r>
            <a:r>
              <a:rPr i="0" lang="en-US" sz="3600" u="none" cap="none" strike="noStrike">
                <a:solidFill>
                  <a:srgbClr val="FF0000"/>
                </a:solidFill>
                <a:latin typeface="Times New Roman"/>
                <a:ea typeface="Times New Roman"/>
                <a:cs typeface="Times New Roman"/>
                <a:sym typeface="Times New Roman"/>
              </a:rPr>
              <a:t>End Semester Assessment</a:t>
            </a:r>
            <a:endParaRPr>
              <a:latin typeface="Times New Roman"/>
              <a:ea typeface="Times New Roman"/>
              <a:cs typeface="Times New Roman"/>
              <a:sym typeface="Times New Roman"/>
            </a:endParaRPr>
          </a:p>
        </p:txBody>
      </p:sp>
      <p:sp>
        <p:nvSpPr>
          <p:cNvPr id="78" name="Google Shape;78;p1"/>
          <p:cNvSpPr txBox="1"/>
          <p:nvPr/>
        </p:nvSpPr>
        <p:spPr>
          <a:xfrm>
            <a:off x="1866912" y="2743042"/>
            <a:ext cx="8458200" cy="137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Title   :    Traffix: Dynamic Scheduling of Traffic</a:t>
            </a:r>
            <a:endParaRPr sz="2400">
              <a:solidFill>
                <a:srgbClr val="0037F3"/>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Signals Using Machine Learning</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ID       :    34</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Guide :    Dr. Mannar Mannan          	</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Team  :    Kushaagra Shrivastava     PES2UG21CS917</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Harshita Khajuria    	    PES2UG21CS194</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Rishab A Kumar       	    PES2UG21CS429</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Rahul G Pai             	    PES2UG21CS414</a:t>
            </a:r>
            <a:endParaRPr sz="2400">
              <a:solidFill>
                <a:srgbClr val="0037F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da2887d34e_0_5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g2da2887d34e_0_5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54" name="Google Shape;154;g2da2887d34e_0_54"/>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55" name="Google Shape;155;g2da2887d34e_0_54"/>
          <p:cNvGraphicFramePr/>
          <p:nvPr/>
        </p:nvGraphicFramePr>
        <p:xfrm>
          <a:off x="647700" y="2077607"/>
          <a:ext cx="3000000" cy="3000000"/>
        </p:xfrm>
        <a:graphic>
          <a:graphicData uri="http://schemas.openxmlformats.org/drawingml/2006/table">
            <a:tbl>
              <a:tblPr bandRow="1" firstRow="1">
                <a:noFill/>
                <a:tableStyleId>{90AAD479-3391-4399-9E57-8148F2F2BDC3}</a:tableStyleId>
              </a:tblPr>
              <a:tblGrid>
                <a:gridCol w="2819400"/>
                <a:gridCol w="2637875"/>
                <a:gridCol w="2715175"/>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2343275">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C. -J. Choe, S. Baek, B. Woon and S. -H. Kong, "</a:t>
                      </a:r>
                      <a:r>
                        <a:rPr b="1" lang="en-US">
                          <a:latin typeface="Times New Roman"/>
                          <a:ea typeface="Times New Roman"/>
                          <a:cs typeface="Times New Roman"/>
                          <a:sym typeface="Times New Roman"/>
                        </a:rPr>
                        <a:t>Deep Q Learning with LSTM for Traffic Light Control</a:t>
                      </a:r>
                      <a:r>
                        <a:rPr lang="en-US">
                          <a:latin typeface="Times New Roman"/>
                          <a:ea typeface="Times New Roman"/>
                          <a:cs typeface="Times New Roman"/>
                          <a:sym typeface="Times New Roman"/>
                        </a:rPr>
                        <a:t>," 2018 24th Asia-Pacific Conference on Communications (APCC), Ningbo, China, 2018, pp. 331-336, doi: 10.1109/APCC.2018.8633520. </a:t>
                      </a:r>
                      <a:endParaRPr>
                        <a:solidFill>
                          <a:srgbClr val="333333"/>
                        </a:solidFill>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Investigate the potential benefits of combining LSTM recurrent neural networks and DQN deep-q networks for real-time, dynamic traffic light control (TLC) to improve decision-making and traffic flow efficiency.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Utilization of LSTM recurrent neural networks and DQN deep-q networks for analyzing traffic patterns and making dynamic decisions in traffic light control systems.</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AI ​​system combines MLP (Multi-Layer Perceptron) and LSTM using Keras and TensorFlow algorithms.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It takes advantage of the DQN algorithm, for learning matching experience replay and objective networks.</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Does not provide adequate insight on the models itself.</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It does not implement analytic+ method into ML models to test how well it integrates with existing models.</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da2887d34e_0_6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g2da2887d34e_0_6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63" name="Google Shape;163;g2da2887d34e_0_62"/>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64" name="Google Shape;164;g2da2887d34e_0_62"/>
          <p:cNvGraphicFramePr/>
          <p:nvPr/>
        </p:nvGraphicFramePr>
        <p:xfrm>
          <a:off x="839000" y="1767970"/>
          <a:ext cx="3000000" cy="3000000"/>
        </p:xfrm>
        <a:graphic>
          <a:graphicData uri="http://schemas.openxmlformats.org/drawingml/2006/table">
            <a:tbl>
              <a:tblPr bandRow="1" firstRow="1">
                <a:noFill/>
                <a:tableStyleId>{90AAD479-3391-4399-9E57-8148F2F2BDC3}</a:tableStyleId>
              </a:tblPr>
              <a:tblGrid>
                <a:gridCol w="2720400"/>
                <a:gridCol w="2536600"/>
                <a:gridCol w="2628500"/>
                <a:gridCol w="2628500"/>
              </a:tblGrid>
              <a:tr h="556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4053600">
                <a:tc>
                  <a:txBody>
                    <a:bodyPr/>
                    <a:lstStyle/>
                    <a:p>
                      <a:pPr indent="0" lvl="0" marL="0" marR="0" rtl="0" algn="l">
                        <a:lnSpc>
                          <a:spcPct val="123000"/>
                        </a:lnSpc>
                        <a:spcBef>
                          <a:spcPts val="0"/>
                        </a:spcBef>
                        <a:spcAft>
                          <a:spcPts val="0"/>
                        </a:spcAft>
                        <a:buClr>
                          <a:schemeClr val="dk1"/>
                        </a:buClr>
                        <a:buSzPts val="1100"/>
                        <a:buFont typeface="Arial"/>
                        <a:buNone/>
                      </a:pPr>
                      <a:r>
                        <a:rPr lang="en-US">
                          <a:solidFill>
                            <a:srgbClr val="333333"/>
                          </a:solidFill>
                          <a:latin typeface="Times New Roman"/>
                          <a:ea typeface="Times New Roman"/>
                          <a:cs typeface="Times New Roman"/>
                          <a:sym typeface="Times New Roman"/>
                        </a:rPr>
                        <a:t>Cao J, Fang Z, Qu G, Sun H, Zhang D. “</a:t>
                      </a:r>
                      <a:r>
                        <a:rPr b="1" lang="en-US">
                          <a:solidFill>
                            <a:srgbClr val="333333"/>
                          </a:solidFill>
                          <a:latin typeface="Times New Roman"/>
                          <a:ea typeface="Times New Roman"/>
                          <a:cs typeface="Times New Roman"/>
                          <a:sym typeface="Times New Roman"/>
                        </a:rPr>
                        <a:t>An accurate traffic classification model based on support vector machines</a:t>
                      </a:r>
                      <a:r>
                        <a:rPr lang="en-US">
                          <a:solidFill>
                            <a:srgbClr val="333333"/>
                          </a:solidFill>
                          <a:latin typeface="Times New Roman"/>
                          <a:ea typeface="Times New Roman"/>
                          <a:cs typeface="Times New Roman"/>
                          <a:sym typeface="Times New Roman"/>
                        </a:rPr>
                        <a:t>”. Int J Network Mgmt. 2017</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Develop methods to streamline data processing and optimize SVM settings for efficient multi-class traffic classification.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Data preprocessing to mitigate data overload.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Implementation of PCA for feature selection and simplification, alongside PSO for automated SVM optimization.</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SPP-SVM is 98.6% accurate for simpler classifications, and still over 92% even when things get complex.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Reduced the data needed by almost 90%</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Real-Time Ready: This classifies traffic in under a second.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Sample Smart: Works great even with small training sets.</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Parameter Sensitivity: The performance of SVMs heavily relies on the choice of the penalty parameter and kernel function parameters.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Finding the optimal values can be time-consuming.</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Difficulty in Handling Large Feature Sets: If many features are extracted from the network traffic data, SVM performance can degrade.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d2afa40766_0_17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g2d2afa40766_0_173"/>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Summary of Literature Survey</a:t>
            </a:r>
            <a:endParaRPr>
              <a:latin typeface="Times New Roman"/>
              <a:ea typeface="Times New Roman"/>
              <a:cs typeface="Times New Roman"/>
              <a:sym typeface="Times New Roman"/>
            </a:endParaRPr>
          </a:p>
        </p:txBody>
      </p:sp>
      <p:sp>
        <p:nvSpPr>
          <p:cNvPr id="172" name="Google Shape;172;g2d2afa40766_0_173"/>
          <p:cNvSpPr txBox="1"/>
          <p:nvPr/>
        </p:nvSpPr>
        <p:spPr>
          <a:xfrm>
            <a:off x="381550" y="1828800"/>
            <a:ext cx="113190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1: </a:t>
            </a:r>
            <a:r>
              <a:rPr lang="en-US" sz="2400">
                <a:solidFill>
                  <a:srgbClr val="0037F3"/>
                </a:solidFill>
                <a:latin typeface="Times New Roman"/>
                <a:ea typeface="Times New Roman"/>
                <a:cs typeface="Times New Roman"/>
                <a:sym typeface="Times New Roman"/>
              </a:rPr>
              <a:t>Smart Traffic Detection and Control using Machine Learning Techniques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2: </a:t>
            </a:r>
            <a:r>
              <a:rPr lang="en-US" sz="2400">
                <a:solidFill>
                  <a:srgbClr val="0037F3"/>
                </a:solidFill>
                <a:latin typeface="Times New Roman"/>
                <a:ea typeface="Times New Roman"/>
                <a:cs typeface="Times New Roman"/>
                <a:sym typeface="Times New Roman"/>
              </a:rPr>
              <a:t>Image Processing and IoT Based Dynamic Traffic Management System</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3: </a:t>
            </a:r>
            <a:r>
              <a:rPr lang="en-US" sz="2400">
                <a:solidFill>
                  <a:srgbClr val="0037F3"/>
                </a:solidFill>
                <a:latin typeface="Times New Roman"/>
                <a:ea typeface="Times New Roman"/>
                <a:cs typeface="Times New Roman"/>
                <a:sym typeface="Times New Roman"/>
              </a:rPr>
              <a:t>A Hybrid Model for Music Genre Classification Using LSTM and SVM</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4: </a:t>
            </a:r>
            <a:r>
              <a:rPr lang="en-US" sz="2400">
                <a:solidFill>
                  <a:srgbClr val="0037F3"/>
                </a:solidFill>
                <a:latin typeface="Times New Roman"/>
                <a:ea typeface="Times New Roman"/>
                <a:cs typeface="Times New Roman"/>
                <a:sym typeface="Times New Roman"/>
              </a:rPr>
              <a:t>Prediction of Switching Times of traffic actuated Signal Controls using Support Vector Machines.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5: </a:t>
            </a:r>
            <a:r>
              <a:rPr lang="en-US" sz="2400">
                <a:solidFill>
                  <a:srgbClr val="0037F3"/>
                </a:solidFill>
                <a:latin typeface="Times New Roman"/>
                <a:ea typeface="Times New Roman"/>
                <a:cs typeface="Times New Roman"/>
                <a:sym typeface="Times New Roman"/>
              </a:rPr>
              <a:t>Deep Q Learning with LSTM for Traffic Light Control</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6: </a:t>
            </a:r>
            <a:r>
              <a:rPr lang="en-US" sz="2400">
                <a:solidFill>
                  <a:srgbClr val="0037F3"/>
                </a:solidFill>
                <a:latin typeface="Times New Roman"/>
                <a:ea typeface="Times New Roman"/>
                <a:cs typeface="Times New Roman"/>
                <a:sym typeface="Times New Roman"/>
              </a:rPr>
              <a:t>An Accurate Traffic Classification model based on support vector machines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2400">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Overall:</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Valuable insights for traffic management improvement.</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N</a:t>
            </a:r>
            <a:r>
              <a:rPr i="0" lang="en-US" sz="2400" u="none" cap="none" strike="noStrike">
                <a:solidFill>
                  <a:srgbClr val="0037F3"/>
                </a:solidFill>
                <a:latin typeface="Times New Roman"/>
                <a:ea typeface="Times New Roman"/>
                <a:cs typeface="Times New Roman"/>
                <a:sym typeface="Times New Roman"/>
              </a:rPr>
              <a:t>eed for multi-lane control</a:t>
            </a:r>
            <a:r>
              <a:rPr lang="en-US" sz="2400">
                <a:solidFill>
                  <a:srgbClr val="0037F3"/>
                </a:solidFill>
                <a:latin typeface="Times New Roman"/>
                <a:ea typeface="Times New Roman"/>
                <a:cs typeface="Times New Roman"/>
                <a:sym typeface="Times New Roman"/>
              </a:rPr>
              <a:t>.</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7"/>
          <p:cNvSpPr txBox="1"/>
          <p:nvPr/>
        </p:nvSpPr>
        <p:spPr>
          <a:xfrm>
            <a:off x="1905000" y="2092332"/>
            <a:ext cx="8077200" cy="438466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37F3"/>
                </a:solidFill>
                <a:latin typeface="Trebuchet MS"/>
                <a:ea typeface="Trebuchet MS"/>
                <a:cs typeface="Trebuchet MS"/>
                <a:sym typeface="Trebuchet MS"/>
              </a:rPr>
              <a:t>T</a:t>
            </a:r>
            <a:r>
              <a:rPr lang="en-US" sz="2400">
                <a:solidFill>
                  <a:srgbClr val="0037F3"/>
                </a:solidFill>
                <a:latin typeface="Times New Roman"/>
                <a:ea typeface="Times New Roman"/>
                <a:cs typeface="Times New Roman"/>
                <a:sym typeface="Times New Roman"/>
              </a:rPr>
              <a:t>he following assumptions were suggested:</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381000" lvl="0" marL="457200" marR="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Static/parked </a:t>
            </a:r>
            <a:r>
              <a:rPr lang="en-US" sz="2400">
                <a:solidFill>
                  <a:srgbClr val="0037F3"/>
                </a:solidFill>
                <a:latin typeface="Times New Roman"/>
                <a:ea typeface="Times New Roman"/>
                <a:cs typeface="Times New Roman"/>
                <a:sym typeface="Times New Roman"/>
              </a:rPr>
              <a:t>vehicles</a:t>
            </a:r>
            <a:r>
              <a:rPr lang="en-US" sz="2400">
                <a:solidFill>
                  <a:srgbClr val="0037F3"/>
                </a:solidFill>
                <a:latin typeface="Times New Roman"/>
                <a:ea typeface="Times New Roman"/>
                <a:cs typeface="Times New Roman"/>
                <a:sym typeface="Times New Roman"/>
              </a:rPr>
              <a:t> that contribute to traffic data are to be neglected.</a:t>
            </a:r>
            <a:endParaRPr sz="2400">
              <a:solidFill>
                <a:srgbClr val="0037F3"/>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381000" lvl="0" marL="457200" marR="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Model only works for 1 layer of a junction, i.e, no highways or underpasses.</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endParaRPr>
          </a:p>
        </p:txBody>
      </p:sp>
      <p:sp>
        <p:nvSpPr>
          <p:cNvPr id="180" name="Google Shape;180;p7"/>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Suggestions from Review - 3</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8"/>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b="1" lang="en-US" sz="2400">
                <a:solidFill>
                  <a:srgbClr val="0037F3"/>
                </a:solidFill>
                <a:latin typeface="Times New Roman"/>
                <a:ea typeface="Times New Roman"/>
                <a:cs typeface="Times New Roman"/>
                <a:sym typeface="Times New Roman"/>
              </a:rPr>
              <a:t>User Interfaces</a:t>
            </a:r>
            <a:endParaRPr b="1" sz="2400">
              <a:solidFill>
                <a:srgbClr val="0037F3"/>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US" sz="2400">
                <a:solidFill>
                  <a:srgbClr val="0037F3"/>
                </a:solidFill>
                <a:latin typeface="Times New Roman"/>
                <a:ea typeface="Times New Roman"/>
                <a:cs typeface="Times New Roman"/>
                <a:sym typeface="Times New Roman"/>
              </a:rPr>
              <a:t>Web app based for demonstration of the project. Final project won’t have a 	defined GUI for the users</a:t>
            </a:r>
            <a:endParaRPr sz="2400">
              <a:solidFill>
                <a:srgbClr val="0037F3"/>
              </a:solidFill>
              <a:latin typeface="Times New Roman"/>
              <a:ea typeface="Times New Roman"/>
              <a:cs typeface="Times New Roman"/>
              <a:sym typeface="Times New Roman"/>
            </a:endParaRPr>
          </a:p>
          <a:p>
            <a:pPr indent="0" lvl="0" marL="0" rtl="0" algn="l">
              <a:spcBef>
                <a:spcPts val="1800"/>
              </a:spcBef>
              <a:spcAft>
                <a:spcPts val="0"/>
              </a:spcAft>
              <a:buNone/>
            </a:pPr>
            <a:r>
              <a:rPr b="1" lang="en-US" sz="2400">
                <a:solidFill>
                  <a:srgbClr val="0037F3"/>
                </a:solidFill>
                <a:latin typeface="Times New Roman"/>
                <a:ea typeface="Times New Roman"/>
                <a:cs typeface="Times New Roman"/>
                <a:sym typeface="Times New Roman"/>
              </a:rPr>
              <a:t>Software Requirements</a:t>
            </a:r>
            <a:endParaRPr b="1"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6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MySQL Database / Cloud Bucket Storage</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Python 3.10+</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PyTorch OR TensorFlow APIs</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Cloud Compute Architecture</a:t>
            </a:r>
            <a:endParaRPr sz="2400">
              <a:solidFill>
                <a:srgbClr val="0037F3"/>
              </a:solidFill>
              <a:latin typeface="Times New Roman"/>
              <a:ea typeface="Times New Roman"/>
              <a:cs typeface="Times New Roman"/>
              <a:sym typeface="Times New Roman"/>
            </a:endParaRPr>
          </a:p>
        </p:txBody>
      </p:sp>
      <p:sp>
        <p:nvSpPr>
          <p:cNvPr id="188" name="Google Shape;188;p8"/>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2afa40766_0_24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g2d2afa40766_0_244"/>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800"/>
              </a:spcBef>
              <a:spcAft>
                <a:spcPts val="0"/>
              </a:spcAft>
              <a:buNone/>
            </a:pPr>
            <a:r>
              <a:rPr b="1" lang="en-US" sz="2400">
                <a:solidFill>
                  <a:srgbClr val="0037F3"/>
                </a:solidFill>
                <a:latin typeface="Times New Roman"/>
                <a:ea typeface="Times New Roman"/>
                <a:cs typeface="Times New Roman"/>
                <a:sym typeface="Times New Roman"/>
              </a:rPr>
              <a:t>Hardware Requirements</a:t>
            </a:r>
            <a:endParaRPr b="1" sz="2400">
              <a:solidFill>
                <a:srgbClr val="0037F3"/>
              </a:solidFill>
              <a:latin typeface="Times New Roman"/>
              <a:ea typeface="Times New Roman"/>
              <a:cs typeface="Times New Roman"/>
              <a:sym typeface="Times New Roman"/>
            </a:endParaRPr>
          </a:p>
          <a:p>
            <a:pPr indent="-381000" lvl="0" marL="457200" rtl="0" algn="l">
              <a:lnSpc>
                <a:spcPct val="115000"/>
              </a:lnSpc>
              <a:spcBef>
                <a:spcPts val="6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CPU: A processor with capabilities equivalent to or surpassing the Intel Core i5 6th Generation.</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RAM: Minimum 8GB RAM to ensure smooth operation and efficient handling of real-time traffic data.</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Operating System: Compatibility with Windows 10 or higher versions for optimal performance.</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GPU: NVIDIA GeForce GTX 960 or a superior graphics processing unit to support advanced visualizations and simulations.</a:t>
            </a:r>
            <a:endParaRPr b="1" sz="2400">
              <a:solidFill>
                <a:srgbClr val="0037F3"/>
              </a:solidFill>
              <a:latin typeface="Times New Roman"/>
              <a:ea typeface="Times New Roman"/>
              <a:cs typeface="Times New Roman"/>
              <a:sym typeface="Times New Roman"/>
            </a:endParaRPr>
          </a:p>
        </p:txBody>
      </p:sp>
      <p:sp>
        <p:nvSpPr>
          <p:cNvPr id="196" name="Google Shape;196;g2d2afa40766_0_24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2afa40766_0_25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g2d2afa40766_0_251"/>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rgbClr val="0000FF"/>
                </a:solidFill>
                <a:latin typeface="Times New Roman"/>
                <a:ea typeface="Times New Roman"/>
                <a:cs typeface="Times New Roman"/>
                <a:sym typeface="Times New Roman"/>
              </a:rPr>
              <a:t>Performance Requirement</a:t>
            </a:r>
            <a:endParaRPr b="1" i="1" sz="2400" u="sng">
              <a:solidFill>
                <a:srgbClr val="0000FF"/>
              </a:solidFill>
              <a:latin typeface="Times New Roman"/>
              <a:ea typeface="Times New Roman"/>
              <a:cs typeface="Times New Roman"/>
              <a:sym typeface="Times New Roman"/>
            </a:endParaRPr>
          </a:p>
          <a:p>
            <a:pPr indent="-381000" lvl="0" marL="914400" rtl="0" algn="just">
              <a:spcBef>
                <a:spcPts val="30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Capable of real time data processing</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Reliable signal time output</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Capability to provide schedule within acceptable times.</a:t>
            </a:r>
            <a:endParaRPr sz="2400">
              <a:solidFill>
                <a:srgbClr val="0000FF"/>
              </a:solidFill>
              <a:latin typeface="Times New Roman"/>
              <a:ea typeface="Times New Roman"/>
              <a:cs typeface="Times New Roman"/>
              <a:sym typeface="Times New Roman"/>
            </a:endParaRPr>
          </a:p>
          <a:p>
            <a:pPr indent="0" lvl="0" marL="0" rtl="0" algn="l">
              <a:spcBef>
                <a:spcPts val="1800"/>
              </a:spcBef>
              <a:spcAft>
                <a:spcPts val="0"/>
              </a:spcAft>
              <a:buNone/>
            </a:pPr>
            <a:r>
              <a:rPr b="1" lang="en-US" sz="2400">
                <a:solidFill>
                  <a:srgbClr val="0000FF"/>
                </a:solidFill>
                <a:latin typeface="Times New Roman"/>
                <a:ea typeface="Times New Roman"/>
                <a:cs typeface="Times New Roman"/>
                <a:sym typeface="Times New Roman"/>
              </a:rPr>
              <a:t>Other Requirements</a:t>
            </a:r>
            <a:endParaRPr b="1" i="1" sz="2400" u="sng">
              <a:solidFill>
                <a:srgbClr val="0000FF"/>
              </a:solidFill>
              <a:latin typeface="Times New Roman"/>
              <a:ea typeface="Times New Roman"/>
              <a:cs typeface="Times New Roman"/>
              <a:sym typeface="Times New Roman"/>
            </a:endParaRPr>
          </a:p>
          <a:p>
            <a:pPr indent="-381000" lvl="0" marL="914400" rtl="0" algn="just">
              <a:spcBef>
                <a:spcPts val="60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Portable - Should work on Lightweight Thin Hosts</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Scalability - Architecture should be able to handle multiple similar requests from different traffic signals</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Response Time - Should be capable of real time data processing</a:t>
            </a:r>
            <a:endParaRPr b="1" sz="2400">
              <a:solidFill>
                <a:srgbClr val="0000FF"/>
              </a:solidFill>
              <a:latin typeface="Times New Roman"/>
              <a:ea typeface="Times New Roman"/>
              <a:cs typeface="Times New Roman"/>
              <a:sym typeface="Times New Roman"/>
            </a:endParaRPr>
          </a:p>
        </p:txBody>
      </p:sp>
      <p:sp>
        <p:nvSpPr>
          <p:cNvPr id="204" name="Google Shape;204;g2d2afa40766_0_251"/>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d2afa40766_0_25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g2d2afa40766_0_258"/>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lnSpc>
                <a:spcPct val="144000"/>
              </a:lnSpc>
              <a:spcBef>
                <a:spcPts val="1800"/>
              </a:spcBef>
              <a:spcAft>
                <a:spcPts val="0"/>
              </a:spcAft>
              <a:buNone/>
            </a:pPr>
            <a:r>
              <a:rPr b="1" lang="en-US" sz="2400">
                <a:solidFill>
                  <a:srgbClr val="0037F3"/>
                </a:solidFill>
                <a:latin typeface="Times New Roman"/>
                <a:ea typeface="Times New Roman"/>
                <a:cs typeface="Times New Roman"/>
                <a:sym typeface="Times New Roman"/>
              </a:rPr>
              <a:t>Safety Requirements</a:t>
            </a:r>
            <a:endParaRPr b="1"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Don’t let 2 lanes that could probably collide go green at the same time</a:t>
            </a:r>
            <a:endParaRPr sz="2400">
              <a:solidFill>
                <a:srgbClr val="0037F3"/>
              </a:solidFill>
              <a:latin typeface="Times New Roman"/>
              <a:ea typeface="Times New Roman"/>
              <a:cs typeface="Times New Roman"/>
              <a:sym typeface="Times New Roman"/>
            </a:endParaRPr>
          </a:p>
          <a:p>
            <a:pPr indent="0" lvl="0" marL="0" rtl="0" algn="l">
              <a:lnSpc>
                <a:spcPct val="144000"/>
              </a:lnSpc>
              <a:spcBef>
                <a:spcPts val="1800"/>
              </a:spcBef>
              <a:spcAft>
                <a:spcPts val="0"/>
              </a:spcAft>
              <a:buNone/>
            </a:pPr>
            <a:r>
              <a:rPr b="1" lang="en-US" sz="2400">
                <a:solidFill>
                  <a:srgbClr val="0037F3"/>
                </a:solidFill>
                <a:latin typeface="Times New Roman"/>
                <a:ea typeface="Times New Roman"/>
                <a:cs typeface="Times New Roman"/>
                <a:sym typeface="Times New Roman"/>
              </a:rPr>
              <a:t>Security Requirements</a:t>
            </a:r>
            <a:endParaRPr b="1"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Should be invulnerable to attacks trying to feed wrong data to models to mess up traffic signal timings</a:t>
            </a:r>
            <a:endParaRPr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Dataset should be from accurate source</a:t>
            </a:r>
            <a:endParaRPr b="1" sz="2400">
              <a:solidFill>
                <a:srgbClr val="0037F3"/>
              </a:solidFill>
              <a:latin typeface="Times New Roman"/>
              <a:ea typeface="Times New Roman"/>
              <a:cs typeface="Times New Roman"/>
              <a:sym typeface="Times New Roman"/>
            </a:endParaRPr>
          </a:p>
        </p:txBody>
      </p:sp>
      <p:sp>
        <p:nvSpPr>
          <p:cNvPr id="212" name="Google Shape;212;g2d2afa40766_0_25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19" name="Google Shape;219;p11"/>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Novelty </a:t>
            </a:r>
            <a:endParaRPr b="1"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Traffic signal optimization by leveraging real-time traffic data from Google Maps </a:t>
            </a:r>
            <a:endParaRPr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Using SVM+LSTM for traffic signal scheduling</a:t>
            </a:r>
            <a:endParaRPr sz="2000">
              <a:solidFill>
                <a:srgbClr val="0037F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Innovativeness </a:t>
            </a:r>
            <a:endParaRPr b="1"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Dynamic adaptation to changing traffic conditions, where signal timings are continuously adjusted based on real-time data analysis</a:t>
            </a:r>
            <a:endParaRPr sz="2000">
              <a:solidFill>
                <a:srgbClr val="0037F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Performance</a:t>
            </a:r>
            <a:endParaRPr b="1"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Capable of real time data processing</a:t>
            </a:r>
            <a:endParaRPr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Reliable signal time output</a:t>
            </a:r>
            <a:endParaRPr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00FF"/>
              </a:buClr>
              <a:buSzPts val="2000"/>
              <a:buFont typeface="Times New Roman"/>
              <a:buChar char="●"/>
            </a:pPr>
            <a:r>
              <a:rPr lang="en-US" sz="2000">
                <a:solidFill>
                  <a:srgbClr val="0000FF"/>
                </a:solidFill>
                <a:latin typeface="Times New Roman"/>
                <a:ea typeface="Times New Roman"/>
                <a:cs typeface="Times New Roman"/>
                <a:sym typeface="Times New Roman"/>
              </a:rPr>
              <a:t>Capability to provide schedule within acceptable times.</a:t>
            </a:r>
            <a:endParaRPr sz="2000">
              <a:solidFill>
                <a:srgbClr val="0000FF"/>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d2afa40766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g2d2afa40766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26" name="Google Shape;226;g2d2afa40766_0_0"/>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Security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Should be invulnerable to attacks trying to feed wrong data to models to mess up traffic signal timings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Dataset should be from accurate source</a:t>
            </a:r>
            <a:endParaRPr sz="20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 Portability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Platform-independent, allowing for deployment across different hardware environments and operating systems</a:t>
            </a:r>
            <a:endParaRPr sz="20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Introduction and Motivation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Problem Statement</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Abstract and Scope</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Literature Survey / Existing System</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Suggestions from Review – 3</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Requirements Specification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Approach </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Constraints, Assumptions &amp; Dependencies</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Proposed System / Approach</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Architecture</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Description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Project Report and Progress</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References</a:t>
            </a:r>
            <a:endParaRPr sz="2000">
              <a:solidFill>
                <a:srgbClr val="0037F3"/>
              </a:solidFill>
              <a:latin typeface="Times New Roman"/>
              <a:ea typeface="Times New Roman"/>
              <a:cs typeface="Times New Roman"/>
              <a:sym typeface="Times New Roman"/>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d2afa40766_0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g2d2afa40766_0_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33" name="Google Shape;233;g2d2afa40766_0_7"/>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Legacy to modernization</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Bridge between legacy traffic management systems and modern, data-driven approaches, facilitating the transition to more adaptive and efficient traffic control methods. </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Reusability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Reusable components include machine learning models for traffic prediction and optimization, API interfaces for data integration, and modular software architecture for scalability and extensibility.</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d2afa40766_0_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g2d2afa40766_0_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40" name="Google Shape;240;g2d2afa40766_0_14"/>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457200" rtl="0" algn="just">
              <a:spcBef>
                <a:spcPts val="480"/>
              </a:spcBef>
              <a:spcAft>
                <a:spcPts val="0"/>
              </a:spcAft>
              <a:buClr>
                <a:schemeClr val="dk1"/>
              </a:buClr>
              <a:buSzPts val="1100"/>
              <a:buFont typeface="Arial"/>
              <a:buNone/>
            </a:pPr>
            <a:r>
              <a:t/>
            </a:r>
            <a:endParaRPr b="1"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Application compatibility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Compatible with common traffic management applications, including traffic signal controllers, traffic simulation software (e.g., SUMO)</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Resource utilization, Etc.,</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3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Optimizes resource utilization through efficient algorithms for real-time data processing, scalable cloud infrastructure for computational tasks, and bandwidth management for data transmission.</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2afa40766_0_3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2d2afa40766_0_34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47" name="Google Shape;247;g2d2afa40766_0_348"/>
          <p:cNvSpPr txBox="1"/>
          <p:nvPr/>
        </p:nvSpPr>
        <p:spPr>
          <a:xfrm>
            <a:off x="461500" y="1791525"/>
            <a:ext cx="11279100" cy="4817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7F3"/>
                </a:solidFill>
                <a:latin typeface="Times New Roman"/>
                <a:ea typeface="Times New Roman"/>
                <a:cs typeface="Times New Roman"/>
                <a:sym typeface="Times New Roman"/>
              </a:rPr>
              <a:t>Constraints:</a:t>
            </a:r>
            <a:endParaRPr b="1"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12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Regulatory Policies: Adherence to local and national traffic regulations and policies may limit the flexibility of certain features, particularly in areas with strict regulatory control over traffic signal operations.</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Hardware Limitations: Signal timing requirements and limitations of existing traffic signal controllers may constrain the system's ability to implement certain adaptive traffic control strategies.</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Dependencies on simulation programs may impose constraints on the accuracy and flexibility of traffic modeling.</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Depends on data provided by the API call, which may or may not accurately reflect current scenarios.</a:t>
            </a:r>
            <a:endParaRPr sz="2400">
              <a:solidFill>
                <a:srgbClr val="0037F3"/>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800"/>
              <a:buFont typeface="Arial"/>
              <a:buNone/>
            </a:pPr>
            <a:r>
              <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d2afa40766_0_35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g2d2afa40766_0_35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54" name="Google Shape;254;g2d2afa40766_0_354"/>
          <p:cNvSpPr txBox="1"/>
          <p:nvPr/>
        </p:nvSpPr>
        <p:spPr>
          <a:xfrm>
            <a:off x="175375" y="1513750"/>
            <a:ext cx="11519100" cy="5030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t/>
            </a:r>
            <a:endParaRPr i="0" sz="2000" u="none" cap="none" strike="noStrike">
              <a:solidFill>
                <a:srgbClr val="0037F3"/>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000000"/>
              </a:buClr>
              <a:buSzPts val="2300"/>
              <a:buFont typeface="Arial"/>
              <a:buNone/>
            </a:pPr>
            <a:r>
              <a:rPr b="1" i="0" lang="en-US" sz="2000" u="none" cap="none" strike="noStrike">
                <a:solidFill>
                  <a:srgbClr val="0037F3"/>
                </a:solidFill>
                <a:latin typeface="Times New Roman"/>
                <a:ea typeface="Times New Roman"/>
                <a:cs typeface="Times New Roman"/>
                <a:sym typeface="Times New Roman"/>
              </a:rPr>
              <a:t>Assumptions:</a:t>
            </a:r>
            <a:endParaRPr b="1"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120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Parallel Operations: Assumes parallel operations of the existing traffic management systems, and the dynamic traffic scheduling system will complement rather than replace traditional static systems during the initial implementation.</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Criticality of Application: Assumes a critical need for real-time traffic management but acknowledges that the dynamic system may not be the sole solution for all scenarios, and traditional methods may still be required in certain situations.</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Safety and Security Considerations: Assumes a commitment to safety and security considerations, emphasizing the implementation of secure communication protocols and measures to prevent unauthorized access and malicious activities.</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Multi Layered Maps (highways, underpasses) and vehicles that are statically parked which contribute to traffic data are neglected, i.e, out of scope.</a:t>
            </a:r>
            <a:endParaRPr sz="2000">
              <a:solidFill>
                <a:srgbClr val="0037F3"/>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2400"/>
              <a:buFont typeface="Arial"/>
              <a:buNone/>
            </a:pPr>
            <a:r>
              <a:t/>
            </a:r>
            <a:endParaRPr i="0" sz="20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d2afa40766_0_36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g2d2afa40766_0_36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61" name="Google Shape;261;g2d2afa40766_0_360"/>
          <p:cNvSpPr txBox="1"/>
          <p:nvPr/>
        </p:nvSpPr>
        <p:spPr>
          <a:xfrm>
            <a:off x="609200" y="1791525"/>
            <a:ext cx="101622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7F3"/>
                </a:solidFill>
                <a:latin typeface="Times New Roman"/>
                <a:ea typeface="Times New Roman"/>
                <a:cs typeface="Times New Roman"/>
                <a:sym typeface="Times New Roman"/>
              </a:rPr>
              <a:t>Risks:</a:t>
            </a:r>
            <a:endParaRPr b="1"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Data Reliability: The risk of compromised traffic management due to inaccuracies or delays in real-time data from various sources.</a:t>
            </a:r>
            <a:endParaRPr sz="2400">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Acceptance: Resistance or slow adoption by the community may hinder the effectiveness of dynamic traffic scheduling practices.</a:t>
            </a:r>
            <a:endParaRPr sz="2400">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Security Vulnerabilities: Potential breaches may compromise the confidentiality and integrity of sensitive traffic data, posing risks to system security.</a:t>
            </a:r>
            <a:endParaRPr i="0" sz="2400" u="none" cap="none" strike="noStrike">
              <a:solidFill>
                <a:srgbClr val="0037F3"/>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000000"/>
              </a:buClr>
              <a:buSzPts val="2400"/>
              <a:buFont typeface="Arial"/>
              <a:buNone/>
            </a:pPr>
            <a:r>
              <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a:t>
            </a:r>
            <a:endParaRPr sz="2400">
              <a:solidFill>
                <a:schemeClr val="dk1"/>
              </a:solidFill>
              <a:latin typeface="Times New Roman"/>
              <a:ea typeface="Times New Roman"/>
              <a:cs typeface="Times New Roman"/>
              <a:sym typeface="Times New Roman"/>
            </a:endParaRPr>
          </a:p>
        </p:txBody>
      </p:sp>
      <p:pic>
        <p:nvPicPr>
          <p:cNvPr id="268" name="Google Shape;268;p13"/>
          <p:cNvPicPr preferRelativeResize="0"/>
          <p:nvPr/>
        </p:nvPicPr>
        <p:blipFill>
          <a:blip r:embed="rId3">
            <a:alphaModFix/>
          </a:blip>
          <a:stretch>
            <a:fillRect/>
          </a:stretch>
        </p:blipFill>
        <p:spPr>
          <a:xfrm>
            <a:off x="3211713" y="1889375"/>
            <a:ext cx="7140175" cy="477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a2887d34e_0_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g2da2887d34e_0_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Context Diagram</a:t>
            </a:r>
            <a:endParaRPr sz="2400">
              <a:solidFill>
                <a:schemeClr val="dk1"/>
              </a:solidFill>
              <a:latin typeface="Times New Roman"/>
              <a:ea typeface="Times New Roman"/>
              <a:cs typeface="Times New Roman"/>
              <a:sym typeface="Times New Roman"/>
            </a:endParaRPr>
          </a:p>
        </p:txBody>
      </p:sp>
      <p:pic>
        <p:nvPicPr>
          <p:cNvPr id="275" name="Google Shape;275;g2da2887d34e_0_13"/>
          <p:cNvPicPr preferRelativeResize="0"/>
          <p:nvPr/>
        </p:nvPicPr>
        <p:blipFill>
          <a:blip r:embed="rId3">
            <a:alphaModFix/>
          </a:blip>
          <a:stretch>
            <a:fillRect/>
          </a:stretch>
        </p:blipFill>
        <p:spPr>
          <a:xfrm>
            <a:off x="152400" y="2684550"/>
            <a:ext cx="11887201" cy="2502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da2887d34e_0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g2da2887d34e_0_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Context Diagram</a:t>
            </a:r>
            <a:endParaRPr sz="2400">
              <a:solidFill>
                <a:schemeClr val="dk1"/>
              </a:solidFill>
              <a:latin typeface="Times New Roman"/>
              <a:ea typeface="Times New Roman"/>
              <a:cs typeface="Times New Roman"/>
              <a:sym typeface="Times New Roman"/>
            </a:endParaRPr>
          </a:p>
        </p:txBody>
      </p:sp>
      <p:pic>
        <p:nvPicPr>
          <p:cNvPr id="282" name="Google Shape;282;g2da2887d34e_0_7"/>
          <p:cNvPicPr preferRelativeResize="0"/>
          <p:nvPr/>
        </p:nvPicPr>
        <p:blipFill>
          <a:blip r:embed="rId3">
            <a:alphaModFix/>
          </a:blip>
          <a:stretch>
            <a:fillRect/>
          </a:stretch>
        </p:blipFill>
        <p:spPr>
          <a:xfrm>
            <a:off x="2026025" y="1770150"/>
            <a:ext cx="7776542" cy="4935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d2afa40766_0_4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g2d2afa40766_0_4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Swimlane Diagram</a:t>
            </a:r>
            <a:endParaRPr sz="2400">
              <a:solidFill>
                <a:schemeClr val="dk1"/>
              </a:solidFill>
              <a:latin typeface="Times New Roman"/>
              <a:ea typeface="Times New Roman"/>
              <a:cs typeface="Times New Roman"/>
              <a:sym typeface="Times New Roman"/>
            </a:endParaRPr>
          </a:p>
        </p:txBody>
      </p:sp>
      <p:sp>
        <p:nvSpPr>
          <p:cNvPr id="289" name="Google Shape;289;g2d2afa40766_0_40"/>
          <p:cNvSpPr txBox="1"/>
          <p:nvPr/>
        </p:nvSpPr>
        <p:spPr>
          <a:xfrm>
            <a:off x="1144625" y="1791525"/>
            <a:ext cx="95235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p:txBody>
      </p:sp>
      <p:pic>
        <p:nvPicPr>
          <p:cNvPr id="290" name="Google Shape;290;g2d2afa40766_0_40"/>
          <p:cNvPicPr preferRelativeResize="0"/>
          <p:nvPr/>
        </p:nvPicPr>
        <p:blipFill>
          <a:blip r:embed="rId3">
            <a:alphaModFix/>
          </a:blip>
          <a:stretch>
            <a:fillRect/>
          </a:stretch>
        </p:blipFill>
        <p:spPr>
          <a:xfrm>
            <a:off x="1966225" y="1791525"/>
            <a:ext cx="7366949" cy="4956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d2afa40766_0_4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g2d2afa40766_0_4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State Diagrams</a:t>
            </a:r>
            <a:endParaRPr sz="2400">
              <a:solidFill>
                <a:srgbClr val="FF0000"/>
              </a:solidFill>
              <a:latin typeface="Times New Roman"/>
              <a:ea typeface="Times New Roman"/>
              <a:cs typeface="Times New Roman"/>
              <a:sym typeface="Times New Roman"/>
            </a:endParaRPr>
          </a:p>
        </p:txBody>
      </p:sp>
      <p:pic>
        <p:nvPicPr>
          <p:cNvPr id="297" name="Google Shape;297;g2d2afa40766_0_47"/>
          <p:cNvPicPr preferRelativeResize="0"/>
          <p:nvPr/>
        </p:nvPicPr>
        <p:blipFill>
          <a:blip r:embed="rId3">
            <a:alphaModFix/>
          </a:blip>
          <a:stretch>
            <a:fillRect/>
          </a:stretch>
        </p:blipFill>
        <p:spPr>
          <a:xfrm>
            <a:off x="792425" y="2077125"/>
            <a:ext cx="4184175" cy="4615100"/>
          </a:xfrm>
          <a:prstGeom prst="rect">
            <a:avLst/>
          </a:prstGeom>
          <a:noFill/>
          <a:ln>
            <a:noFill/>
          </a:ln>
        </p:spPr>
      </p:pic>
      <p:pic>
        <p:nvPicPr>
          <p:cNvPr id="298" name="Google Shape;298;g2d2afa40766_0_47"/>
          <p:cNvPicPr preferRelativeResize="0"/>
          <p:nvPr/>
        </p:nvPicPr>
        <p:blipFill>
          <a:blip r:embed="rId4">
            <a:alphaModFix/>
          </a:blip>
          <a:stretch>
            <a:fillRect/>
          </a:stretch>
        </p:blipFill>
        <p:spPr>
          <a:xfrm>
            <a:off x="6429050" y="2077125"/>
            <a:ext cx="4685143" cy="4615100"/>
          </a:xfrm>
          <a:prstGeom prst="rect">
            <a:avLst/>
          </a:prstGeom>
          <a:noFill/>
          <a:ln>
            <a:noFill/>
          </a:ln>
        </p:spPr>
      </p:pic>
      <p:sp>
        <p:nvSpPr>
          <p:cNvPr id="299" name="Google Shape;299;g2d2afa40766_0_47"/>
          <p:cNvSpPr txBox="1"/>
          <p:nvPr/>
        </p:nvSpPr>
        <p:spPr>
          <a:xfrm>
            <a:off x="2328375" y="1604700"/>
            <a:ext cx="79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Server											Client</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18650" y="15518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814350" y="2218000"/>
            <a:ext cx="10563300" cy="4162500"/>
          </a:xfrm>
          <a:prstGeom prst="rect">
            <a:avLst/>
          </a:prstGeom>
          <a:noFill/>
          <a:ln>
            <a:noFill/>
          </a:ln>
        </p:spPr>
        <p:txBody>
          <a:bodyPr anchorCtr="0" anchor="t" bIns="45700" lIns="91425" spcFirstLastPara="1" rIns="91425" wrap="square" tIns="45700">
            <a:noAutofit/>
          </a:bodyPr>
          <a:lstStyle/>
          <a:p>
            <a:pPr indent="0" lvl="0" marL="342891" rtl="0" algn="just">
              <a:spcBef>
                <a:spcPts val="0"/>
              </a:spcBef>
              <a:spcAft>
                <a:spcPts val="0"/>
              </a:spcAft>
              <a:buNone/>
            </a:pPr>
            <a:r>
              <a:rPr lang="en-US" sz="2400">
                <a:solidFill>
                  <a:srgbClr val="0037F3"/>
                </a:solidFill>
                <a:latin typeface="Times New Roman"/>
                <a:ea typeface="Times New Roman"/>
                <a:cs typeface="Times New Roman"/>
                <a:sym typeface="Times New Roman"/>
              </a:rPr>
              <a:t>The project aims to solve the problem of traffic congestion at junction signals by dynamically scheduling signal timings using machine learning and real time data processing. This enhances traffic efficiency, reduces congestion, and improves overall transportation system performance.</a:t>
            </a:r>
            <a:endParaRPr sz="2400">
              <a:solidFill>
                <a:srgbClr val="0037F3"/>
              </a:solidFill>
              <a:latin typeface="Times New Roman"/>
              <a:ea typeface="Times New Roman"/>
              <a:cs typeface="Times New Roman"/>
              <a:sym typeface="Times New Roman"/>
            </a:endParaRPr>
          </a:p>
          <a:p>
            <a:pPr indent="0" lvl="0" marL="342891"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342891" rtl="0" algn="l">
              <a:spcBef>
                <a:spcPts val="0"/>
              </a:spcBef>
              <a:spcAft>
                <a:spcPts val="0"/>
              </a:spcAft>
              <a:buNone/>
            </a:pPr>
            <a:r>
              <a:rPr lang="en-US" sz="2400">
                <a:solidFill>
                  <a:srgbClr val="0037F3"/>
                </a:solidFill>
                <a:latin typeface="Times New Roman"/>
                <a:ea typeface="Times New Roman"/>
                <a:cs typeface="Times New Roman"/>
                <a:sym typeface="Times New Roman"/>
              </a:rPr>
              <a:t>Our system addresses the limitations of traditional fixed-time methods by enabling </a:t>
            </a:r>
            <a:r>
              <a:rPr b="1" lang="en-US" sz="2400">
                <a:solidFill>
                  <a:srgbClr val="0037F3"/>
                </a:solidFill>
                <a:latin typeface="Times New Roman"/>
                <a:ea typeface="Times New Roman"/>
                <a:cs typeface="Times New Roman"/>
                <a:sym typeface="Times New Roman"/>
              </a:rPr>
              <a:t>real-time</a:t>
            </a:r>
            <a:r>
              <a:rPr lang="en-US" sz="2400">
                <a:solidFill>
                  <a:srgbClr val="0037F3"/>
                </a:solidFill>
                <a:latin typeface="Times New Roman"/>
                <a:ea typeface="Times New Roman"/>
                <a:cs typeface="Times New Roman"/>
                <a:sym typeface="Times New Roman"/>
              </a:rPr>
              <a:t>, lane-specific adjustments based on actual traffic conditions using Google Maps API.</a:t>
            </a:r>
            <a:endParaRPr sz="2400">
              <a:solidFill>
                <a:srgbClr val="0037F3"/>
              </a:solidFill>
              <a:latin typeface="Times New Roman"/>
              <a:ea typeface="Times New Roman"/>
              <a:cs typeface="Times New Roman"/>
              <a:sym typeface="Times New Roman"/>
            </a:endParaRPr>
          </a:p>
        </p:txBody>
      </p:sp>
      <p:sp>
        <p:nvSpPr>
          <p:cNvPr id="94" name="Google Shape;94;p3"/>
          <p:cNvSpPr txBox="1"/>
          <p:nvPr/>
        </p:nvSpPr>
        <p:spPr>
          <a:xfrm>
            <a:off x="4161650" y="111365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Introduction and Motivation</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d2afa40766_0_5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g2d2afa40766_0_5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Sequence Diagram</a:t>
            </a:r>
            <a:endParaRPr sz="2400">
              <a:solidFill>
                <a:schemeClr val="dk1"/>
              </a:solidFill>
              <a:latin typeface="Times New Roman"/>
              <a:ea typeface="Times New Roman"/>
              <a:cs typeface="Times New Roman"/>
              <a:sym typeface="Times New Roman"/>
            </a:endParaRPr>
          </a:p>
        </p:txBody>
      </p:sp>
      <p:pic>
        <p:nvPicPr>
          <p:cNvPr id="306" name="Google Shape;306;g2d2afa40766_0_55"/>
          <p:cNvPicPr preferRelativeResize="0"/>
          <p:nvPr/>
        </p:nvPicPr>
        <p:blipFill>
          <a:blip r:embed="rId3">
            <a:alphaModFix/>
          </a:blip>
          <a:stretch>
            <a:fillRect/>
          </a:stretch>
        </p:blipFill>
        <p:spPr>
          <a:xfrm>
            <a:off x="3039350" y="1791525"/>
            <a:ext cx="5734050" cy="488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d2afa40766_0_5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g2d2afa40766_0_53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Data Flow Diagrams</a:t>
            </a:r>
            <a:endParaRPr sz="2400">
              <a:solidFill>
                <a:schemeClr val="dk1"/>
              </a:solidFill>
              <a:latin typeface="Times New Roman"/>
              <a:ea typeface="Times New Roman"/>
              <a:cs typeface="Times New Roman"/>
              <a:sym typeface="Times New Roman"/>
            </a:endParaRPr>
          </a:p>
        </p:txBody>
      </p:sp>
      <p:pic>
        <p:nvPicPr>
          <p:cNvPr id="313" name="Google Shape;313;g2d2afa40766_0_533"/>
          <p:cNvPicPr preferRelativeResize="0"/>
          <p:nvPr/>
        </p:nvPicPr>
        <p:blipFill>
          <a:blip r:embed="rId3">
            <a:alphaModFix/>
          </a:blip>
          <a:stretch>
            <a:fillRect/>
          </a:stretch>
        </p:blipFill>
        <p:spPr>
          <a:xfrm>
            <a:off x="747275" y="2494738"/>
            <a:ext cx="3294274" cy="3387676"/>
          </a:xfrm>
          <a:prstGeom prst="rect">
            <a:avLst/>
          </a:prstGeom>
          <a:noFill/>
          <a:ln>
            <a:noFill/>
          </a:ln>
        </p:spPr>
      </p:pic>
      <p:pic>
        <p:nvPicPr>
          <p:cNvPr id="314" name="Google Shape;314;g2d2afa40766_0_533"/>
          <p:cNvPicPr preferRelativeResize="0"/>
          <p:nvPr/>
        </p:nvPicPr>
        <p:blipFill>
          <a:blip r:embed="rId4">
            <a:alphaModFix/>
          </a:blip>
          <a:stretch>
            <a:fillRect/>
          </a:stretch>
        </p:blipFill>
        <p:spPr>
          <a:xfrm>
            <a:off x="4393950" y="2494750"/>
            <a:ext cx="3404089" cy="3387676"/>
          </a:xfrm>
          <a:prstGeom prst="rect">
            <a:avLst/>
          </a:prstGeom>
          <a:noFill/>
          <a:ln>
            <a:noFill/>
          </a:ln>
        </p:spPr>
      </p:pic>
      <p:pic>
        <p:nvPicPr>
          <p:cNvPr id="315" name="Google Shape;315;g2d2afa40766_0_533"/>
          <p:cNvPicPr preferRelativeResize="0"/>
          <p:nvPr/>
        </p:nvPicPr>
        <p:blipFill>
          <a:blip r:embed="rId5">
            <a:alphaModFix/>
          </a:blip>
          <a:stretch>
            <a:fillRect/>
          </a:stretch>
        </p:blipFill>
        <p:spPr>
          <a:xfrm>
            <a:off x="8150450" y="2489825"/>
            <a:ext cx="3404099" cy="3397523"/>
          </a:xfrm>
          <a:prstGeom prst="rect">
            <a:avLst/>
          </a:prstGeom>
          <a:noFill/>
          <a:ln>
            <a:noFill/>
          </a:ln>
        </p:spPr>
      </p:pic>
      <p:sp>
        <p:nvSpPr>
          <p:cNvPr id="316" name="Google Shape;316;g2d2afa40766_0_533"/>
          <p:cNvSpPr txBox="1"/>
          <p:nvPr/>
        </p:nvSpPr>
        <p:spPr>
          <a:xfrm>
            <a:off x="439275" y="1828800"/>
            <a:ext cx="1081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            Level 0 DFD</a:t>
            </a:r>
            <a:r>
              <a:rPr lang="en-US" sz="2400">
                <a:solidFill>
                  <a:schemeClr val="dk1"/>
                </a:solidFill>
                <a:latin typeface="Times New Roman"/>
                <a:ea typeface="Times New Roman"/>
                <a:cs typeface="Times New Roman"/>
                <a:sym typeface="Times New Roman"/>
              </a:rPr>
              <a:t>					   Level 1 DFD			         Level 2 DFD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da2887d34e_0_8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g2da2887d34e_0_8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Data Flow Diagrams</a:t>
            </a:r>
            <a:endParaRPr sz="2400">
              <a:solidFill>
                <a:schemeClr val="dk1"/>
              </a:solidFill>
              <a:latin typeface="Times New Roman"/>
              <a:ea typeface="Times New Roman"/>
              <a:cs typeface="Times New Roman"/>
              <a:sym typeface="Times New Roman"/>
            </a:endParaRPr>
          </a:p>
        </p:txBody>
      </p:sp>
      <p:pic>
        <p:nvPicPr>
          <p:cNvPr id="323" name="Google Shape;323;g2da2887d34e_0_81"/>
          <p:cNvPicPr preferRelativeResize="0"/>
          <p:nvPr/>
        </p:nvPicPr>
        <p:blipFill>
          <a:blip r:embed="rId3">
            <a:alphaModFix/>
          </a:blip>
          <a:stretch>
            <a:fillRect/>
          </a:stretch>
        </p:blipFill>
        <p:spPr>
          <a:xfrm>
            <a:off x="1391312" y="2406650"/>
            <a:ext cx="9409374" cy="282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da2887d34e_0_9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g2da2887d34e_0_9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30" name="Google Shape;330;g2da2887d34e_0_97"/>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pic>
        <p:nvPicPr>
          <p:cNvPr id="331" name="Google Shape;331;g2da2887d34e_0_97"/>
          <p:cNvPicPr preferRelativeResize="0"/>
          <p:nvPr/>
        </p:nvPicPr>
        <p:blipFill rotWithShape="1">
          <a:blip r:embed="rId3">
            <a:alphaModFix/>
          </a:blip>
          <a:srcRect b="15002" l="0" r="0" t="0"/>
          <a:stretch/>
        </p:blipFill>
        <p:spPr>
          <a:xfrm>
            <a:off x="700100" y="2475913"/>
            <a:ext cx="3244700" cy="3095625"/>
          </a:xfrm>
          <a:prstGeom prst="rect">
            <a:avLst/>
          </a:prstGeom>
          <a:noFill/>
          <a:ln>
            <a:noFill/>
          </a:ln>
        </p:spPr>
      </p:pic>
      <p:sp>
        <p:nvSpPr>
          <p:cNvPr id="332" name="Google Shape;332;g2da2887d34e_0_97"/>
          <p:cNvSpPr txBox="1"/>
          <p:nvPr/>
        </p:nvSpPr>
        <p:spPr>
          <a:xfrm>
            <a:off x="4699350" y="3190200"/>
            <a:ext cx="2531100" cy="181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333" name="Google Shape;333;g2da2887d34e_0_97"/>
          <p:cNvCxnSpPr>
            <a:stCxn id="331" idx="3"/>
            <a:endCxn id="334" idx="1"/>
          </p:cNvCxnSpPr>
          <p:nvPr/>
        </p:nvCxnSpPr>
        <p:spPr>
          <a:xfrm>
            <a:off x="3944800" y="4023725"/>
            <a:ext cx="716400" cy="0"/>
          </a:xfrm>
          <a:prstGeom prst="straightConnector1">
            <a:avLst/>
          </a:prstGeom>
          <a:noFill/>
          <a:ln cap="flat" cmpd="sng" w="9525">
            <a:solidFill>
              <a:schemeClr val="dk2"/>
            </a:solidFill>
            <a:prstDash val="solid"/>
            <a:round/>
            <a:headEnd len="med" w="med" type="none"/>
            <a:tailEnd len="med" w="med" type="triangle"/>
          </a:ln>
        </p:spPr>
      </p:cxnSp>
      <p:pic>
        <p:nvPicPr>
          <p:cNvPr id="334" name="Google Shape;334;g2da2887d34e_0_97"/>
          <p:cNvPicPr preferRelativeResize="0"/>
          <p:nvPr/>
        </p:nvPicPr>
        <p:blipFill rotWithShape="1">
          <a:blip r:embed="rId4">
            <a:alphaModFix/>
          </a:blip>
          <a:srcRect b="13299" l="0" r="0" t="0"/>
          <a:stretch/>
        </p:blipFill>
        <p:spPr>
          <a:xfrm>
            <a:off x="4661200" y="2475925"/>
            <a:ext cx="3425372" cy="3095625"/>
          </a:xfrm>
          <a:prstGeom prst="rect">
            <a:avLst/>
          </a:prstGeom>
          <a:noFill/>
          <a:ln>
            <a:noFill/>
          </a:ln>
        </p:spPr>
      </p:pic>
      <p:cxnSp>
        <p:nvCxnSpPr>
          <p:cNvPr id="335" name="Google Shape;335;g2da2887d34e_0_97"/>
          <p:cNvCxnSpPr>
            <a:stCxn id="334" idx="3"/>
            <a:endCxn id="336" idx="1"/>
          </p:cNvCxnSpPr>
          <p:nvPr/>
        </p:nvCxnSpPr>
        <p:spPr>
          <a:xfrm>
            <a:off x="8086571" y="4023737"/>
            <a:ext cx="716400" cy="0"/>
          </a:xfrm>
          <a:prstGeom prst="straightConnector1">
            <a:avLst/>
          </a:prstGeom>
          <a:noFill/>
          <a:ln cap="flat" cmpd="sng" w="9525">
            <a:solidFill>
              <a:schemeClr val="dk2"/>
            </a:solidFill>
            <a:prstDash val="solid"/>
            <a:round/>
            <a:headEnd len="med" w="med" type="none"/>
            <a:tailEnd len="med" w="med" type="triangle"/>
          </a:ln>
        </p:spPr>
      </p:cxnSp>
      <p:pic>
        <p:nvPicPr>
          <p:cNvPr id="336" name="Google Shape;336;g2da2887d34e_0_97"/>
          <p:cNvPicPr preferRelativeResize="0"/>
          <p:nvPr/>
        </p:nvPicPr>
        <p:blipFill>
          <a:blip r:embed="rId5">
            <a:alphaModFix/>
          </a:blip>
          <a:stretch>
            <a:fillRect/>
          </a:stretch>
        </p:blipFill>
        <p:spPr>
          <a:xfrm>
            <a:off x="8802975" y="3226175"/>
            <a:ext cx="2401025" cy="159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a2887d34e_0_10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2" name="Google Shape;342;g2da2887d34e_0_10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43" name="Google Shape;343;g2da2887d34e_0_109"/>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None/>
            </a:pPr>
            <a:r>
              <a:rPr lang="en-US" sz="2400">
                <a:solidFill>
                  <a:srgbClr val="0037F3"/>
                </a:solidFill>
                <a:latin typeface="Times New Roman"/>
                <a:ea typeface="Times New Roman"/>
                <a:cs typeface="Times New Roman"/>
                <a:sym typeface="Times New Roman"/>
              </a:rPr>
              <a:t>Base Model: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building a classification model using SVM, the input for this model is taken from Image classification model.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image classification model uses the images and slices it into 3 layers and gets different colors for the traffic density(VH,H,M,L,VL).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data is converted into a matrix, which is taken as input for the SVM. The SVM takes the matrix and classifies it into a specific timer value(ranges from 30 to 180).  </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da2887d34e_0_1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g2da2887d34e_0_11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50" name="Google Shape;350;g2da2887d34e_0_115"/>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Need for change: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mentioned model never skips a lane during the output generation.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can cause a increase in traffic congestion, but the model would be better than the existing traffic control system.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can improve the model and add a pre-emption feature to the model.</a:t>
            </a:r>
            <a:endParaRPr sz="2400">
              <a:solidFill>
                <a:srgbClr val="0037F3"/>
              </a:solidFill>
              <a:latin typeface="Times New Roman"/>
              <a:ea typeface="Times New Roman"/>
              <a:cs typeface="Times New Roman"/>
              <a:sym typeface="Times New Roman"/>
            </a:endParaRPr>
          </a:p>
          <a:p>
            <a:pPr indent="-220980" lvl="0" marL="342900" rtl="0" algn="just">
              <a:spcBef>
                <a:spcPts val="480"/>
              </a:spcBef>
              <a:spcAft>
                <a:spcPts val="0"/>
              </a:spcAft>
              <a:buClr>
                <a:srgbClr val="FF0000"/>
              </a:buClr>
              <a:buSzPts val="1920"/>
              <a:buFont typeface="Arial"/>
              <a:buNone/>
            </a:pPr>
            <a:r>
              <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da2887d34e_0_1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g2da2887d34e_0_1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57" name="Google Shape;357;g2da2887d34e_0_121"/>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New Approach: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modifying the base model(SVM) by adding LSTM to it. This is done to improve the performance with respect to idle green lane conditions and improves overall traffic congestion.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output from this new model will also be a specific timer value but the range is changed to 0-180. The 0 value helps a lot with the idle green lane condition, but it can also cause misclassification without enough training to the data.</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sp>
        <p:nvSpPr>
          <p:cNvPr id="364" name="Google Shape;364;p15"/>
          <p:cNvSpPr txBox="1"/>
          <p:nvPr/>
        </p:nvSpPr>
        <p:spPr>
          <a:xfrm>
            <a:off x="1905000" y="1143002"/>
            <a:ext cx="8763000" cy="4464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300">
                <a:solidFill>
                  <a:srgbClr val="FF0000"/>
                </a:solidFill>
                <a:latin typeface="Times New Roman"/>
                <a:ea typeface="Times New Roman"/>
                <a:cs typeface="Times New Roman"/>
                <a:sym typeface="Times New Roman"/>
              </a:rPr>
              <a:t>Project Progress</a:t>
            </a:r>
            <a:endParaRPr sz="2300">
              <a:solidFill>
                <a:schemeClr val="dk1"/>
              </a:solidFill>
              <a:latin typeface="Times New Roman"/>
              <a:ea typeface="Times New Roman"/>
              <a:cs typeface="Times New Roman"/>
              <a:sym typeface="Times New Roman"/>
            </a:endParaRPr>
          </a:p>
        </p:txBody>
      </p:sp>
      <p:sp>
        <p:nvSpPr>
          <p:cNvPr id="365" name="Google Shape;365;p15"/>
          <p:cNvSpPr txBox="1"/>
          <p:nvPr/>
        </p:nvSpPr>
        <p:spPr>
          <a:xfrm>
            <a:off x="1064550" y="1763325"/>
            <a:ext cx="10443900" cy="372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20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000">
                <a:solidFill>
                  <a:srgbClr val="0037F3"/>
                </a:solidFill>
                <a:latin typeface="Times New Roman"/>
                <a:ea typeface="Times New Roman"/>
                <a:cs typeface="Times New Roman"/>
                <a:sym typeface="Times New Roman"/>
              </a:rPr>
              <a:t>With the amount of work done in our project at the moment, we have completed around 20% of the project. </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Conducted extensive analysis to determine the technologies and methodologies that will be utilized in various phases of our project.</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Progress has been made in acquiring a source for data. Namely, the google maps API.</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Our team has successfully completed the preliminary requirements specification (PRS) and high-level design (HLD), which will play an important role in the overall project process. </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The architecture of the project has also been finalized.</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have found supporting evidence through research for the employment of SVM model, although it comes with certain limitations.</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To overcome some of these limitations, we aim to integrate an LSTM model in the project.</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have finalized on the use of SUMO for simulation. This will be employed in the testing phase and will be used to simulate traffic</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da2887d34e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sp>
        <p:nvSpPr>
          <p:cNvPr id="372" name="Google Shape;372;g2da2887d34e_0_0"/>
          <p:cNvSpPr txBox="1"/>
          <p:nvPr/>
        </p:nvSpPr>
        <p:spPr>
          <a:xfrm>
            <a:off x="1905000" y="1143002"/>
            <a:ext cx="8763000" cy="4464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300">
                <a:solidFill>
                  <a:srgbClr val="FF0000"/>
                </a:solidFill>
                <a:latin typeface="Times New Roman"/>
                <a:ea typeface="Times New Roman"/>
                <a:cs typeface="Times New Roman"/>
                <a:sym typeface="Times New Roman"/>
              </a:rPr>
              <a:t>Project Progress</a:t>
            </a:r>
            <a:endParaRPr sz="2300">
              <a:solidFill>
                <a:schemeClr val="dk1"/>
              </a:solidFill>
              <a:latin typeface="Times New Roman"/>
              <a:ea typeface="Times New Roman"/>
              <a:cs typeface="Times New Roman"/>
              <a:sym typeface="Times New Roman"/>
            </a:endParaRPr>
          </a:p>
        </p:txBody>
      </p:sp>
      <p:sp>
        <p:nvSpPr>
          <p:cNvPr id="373" name="Google Shape;373;g2da2887d34e_0_0"/>
          <p:cNvSpPr txBox="1"/>
          <p:nvPr/>
        </p:nvSpPr>
        <p:spPr>
          <a:xfrm>
            <a:off x="1064550" y="1763325"/>
            <a:ext cx="10443900" cy="4724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p:txBody>
      </p:sp>
      <p:pic>
        <p:nvPicPr>
          <p:cNvPr id="374" name="Google Shape;374;g2da2887d34e_0_0"/>
          <p:cNvPicPr preferRelativeResize="0"/>
          <p:nvPr/>
        </p:nvPicPr>
        <p:blipFill>
          <a:blip r:embed="rId3">
            <a:alphaModFix/>
          </a:blip>
          <a:stretch>
            <a:fillRect/>
          </a:stretch>
        </p:blipFill>
        <p:spPr>
          <a:xfrm>
            <a:off x="971775" y="1803025"/>
            <a:ext cx="6753226" cy="2022625"/>
          </a:xfrm>
          <a:prstGeom prst="rect">
            <a:avLst/>
          </a:prstGeom>
          <a:noFill/>
          <a:ln>
            <a:noFill/>
          </a:ln>
        </p:spPr>
      </p:pic>
      <p:pic>
        <p:nvPicPr>
          <p:cNvPr id="375" name="Google Shape;375;g2da2887d34e_0_0"/>
          <p:cNvPicPr preferRelativeResize="0"/>
          <p:nvPr/>
        </p:nvPicPr>
        <p:blipFill>
          <a:blip r:embed="rId4">
            <a:alphaModFix/>
          </a:blip>
          <a:stretch>
            <a:fillRect/>
          </a:stretch>
        </p:blipFill>
        <p:spPr>
          <a:xfrm>
            <a:off x="1109425" y="4156775"/>
            <a:ext cx="6615574" cy="1600126"/>
          </a:xfrm>
          <a:prstGeom prst="rect">
            <a:avLst/>
          </a:prstGeom>
          <a:noFill/>
          <a:ln>
            <a:noFill/>
          </a:ln>
        </p:spPr>
      </p:pic>
      <p:sp>
        <p:nvSpPr>
          <p:cNvPr id="376" name="Google Shape;376;g2da2887d34e_0_0"/>
          <p:cNvSpPr txBox="1"/>
          <p:nvPr/>
        </p:nvSpPr>
        <p:spPr>
          <a:xfrm>
            <a:off x="8184775" y="2496925"/>
            <a:ext cx="3765000" cy="22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Total Plagiarism</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 0% AI Plag + 11% Similarity</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 </a:t>
            </a:r>
            <a:r>
              <a:rPr b="1" lang="en-US" sz="2400" u="sng">
                <a:solidFill>
                  <a:schemeClr val="dk1"/>
                </a:solidFill>
                <a:latin typeface="Calibri"/>
                <a:ea typeface="Calibri"/>
                <a:cs typeface="Calibri"/>
                <a:sym typeface="Calibri"/>
              </a:rPr>
              <a:t>11%</a:t>
            </a:r>
            <a:endParaRPr b="1" sz="2400" u="sng">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Complies with the &lt;=15% limit provided by the university.</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d2afa40766_0_44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g2d2afa40766_0_448"/>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Capstone Phase-I Project Timeline</a:t>
            </a:r>
            <a:endParaRPr sz="2400">
              <a:solidFill>
                <a:srgbClr val="FF0000"/>
              </a:solidFill>
              <a:latin typeface="Times New Roman"/>
              <a:ea typeface="Times New Roman"/>
              <a:cs typeface="Times New Roman"/>
              <a:sym typeface="Times New Roman"/>
            </a:endParaRPr>
          </a:p>
        </p:txBody>
      </p:sp>
      <p:sp>
        <p:nvSpPr>
          <p:cNvPr id="383" name="Google Shape;383;g2d2afa40766_0_448"/>
          <p:cNvSpPr txBox="1"/>
          <p:nvPr/>
        </p:nvSpPr>
        <p:spPr>
          <a:xfrm>
            <a:off x="1066800" y="2003213"/>
            <a:ext cx="8839200" cy="2739900"/>
          </a:xfrm>
          <a:prstGeom prst="rect">
            <a:avLst/>
          </a:prstGeom>
          <a:noFill/>
          <a:ln>
            <a:noFill/>
          </a:ln>
        </p:spPr>
        <p:txBody>
          <a:bodyPr anchorCtr="0" anchor="t" bIns="45700" lIns="91425" spcFirstLastPara="1" rIns="91425" wrap="square" tIns="45700">
            <a:spAutoFit/>
          </a:bodyPr>
          <a:lstStyle/>
          <a:p>
            <a:pPr indent="-342899"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timelines for execution of the project through Gantt chart.</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Mention the tasks involved in different stages.</a:t>
            </a:r>
            <a:endParaRPr/>
          </a:p>
          <a:p>
            <a:pPr indent="-112712" lvl="1" marL="1077912"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384" name="Google Shape;384;g2d2afa40766_0_448"/>
          <p:cNvPicPr preferRelativeResize="0"/>
          <p:nvPr/>
        </p:nvPicPr>
        <p:blipFill rotWithShape="1">
          <a:blip r:embed="rId3">
            <a:alphaModFix/>
          </a:blip>
          <a:srcRect b="0" l="0" r="0" t="0"/>
          <a:stretch/>
        </p:blipFill>
        <p:spPr>
          <a:xfrm>
            <a:off x="1227408" y="2042820"/>
            <a:ext cx="9440593" cy="3524742"/>
          </a:xfrm>
          <a:prstGeom prst="rect">
            <a:avLst/>
          </a:prstGeom>
          <a:noFill/>
          <a:ln>
            <a:noFill/>
          </a:ln>
          <a:effectLst>
            <a:outerShdw blurRad="292100" rotWithShape="0" algn="tl" dir="2700000" dist="139700">
              <a:srgbClr val="333333">
                <a:alpha val="63919"/>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757500" y="2193550"/>
            <a:ext cx="10677000" cy="416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Currently, on our roads, traffic signals operate in 1 out of 2 ways. Either they are pre assigned a routine where a given signal, or pair of them go green at once, whilst the rest stay red. Or they are operated manually. Additionally, methods to calculate congestion at a signal are all classification based and use simple neural networks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The challenges of this system are particularly evident during peak hours when the congestion levels keep changing frequently. It lacks the smartness to respond quickly and effectively.</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Controlling the traffic flow manually is labour-intensive and hard to apply.</a:t>
            </a:r>
            <a:endParaRPr sz="2400">
              <a:solidFill>
                <a:srgbClr val="0037F3"/>
              </a:solidFill>
              <a:latin typeface="Times New Roman"/>
              <a:ea typeface="Times New Roman"/>
              <a:cs typeface="Times New Roman"/>
              <a:sym typeface="Times New Roman"/>
            </a:endParaRPr>
          </a:p>
        </p:txBody>
      </p:sp>
      <p:sp>
        <p:nvSpPr>
          <p:cNvPr id="102" name="Google Shape;102;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d2afa40766_0_45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g2d2afa40766_0_45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Capstone Phase-II Project Timeline</a:t>
            </a:r>
            <a:endParaRPr sz="2400">
              <a:solidFill>
                <a:srgbClr val="FF0000"/>
              </a:solidFill>
              <a:latin typeface="Times New Roman"/>
              <a:ea typeface="Times New Roman"/>
              <a:cs typeface="Times New Roman"/>
              <a:sym typeface="Times New Roman"/>
            </a:endParaRPr>
          </a:p>
        </p:txBody>
      </p:sp>
      <p:sp>
        <p:nvSpPr>
          <p:cNvPr id="391" name="Google Shape;391;g2d2afa40766_0_455"/>
          <p:cNvSpPr txBox="1"/>
          <p:nvPr/>
        </p:nvSpPr>
        <p:spPr>
          <a:xfrm>
            <a:off x="324100" y="2003250"/>
            <a:ext cx="11486700" cy="39405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Clr>
                <a:schemeClr val="dk1"/>
              </a:buClr>
              <a:buSzPts val="1100"/>
              <a:buFont typeface="Arial"/>
              <a:buNone/>
            </a:pPr>
            <a:r>
              <a:rPr lang="en-US" sz="2000">
                <a:solidFill>
                  <a:srgbClr val="0037F3"/>
                </a:solidFill>
                <a:latin typeface="Times New Roman"/>
                <a:ea typeface="Times New Roman"/>
                <a:cs typeface="Times New Roman"/>
                <a:sym typeface="Times New Roman"/>
              </a:rPr>
              <a:t>With the completion of the documentation, design phases, and basic collection of the dataset for the application, we have successfully completed phase 1. In phase 2, our focus will be on setting up the architecture, building the model, implementing, testing and refining the model.</a:t>
            </a:r>
            <a:endParaRPr sz="2000">
              <a:solidFill>
                <a:srgbClr val="0037F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2000">
                <a:solidFill>
                  <a:srgbClr val="0037F3"/>
                </a:solidFill>
                <a:latin typeface="Times New Roman"/>
                <a:ea typeface="Times New Roman"/>
                <a:cs typeface="Times New Roman"/>
                <a:sym typeface="Times New Roman"/>
              </a:rPr>
              <a:t>This can be done in steps as follows: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Acquire the dataset after finalizing the 4 lane junction that will be considered for this project.</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Complete the image processing model to refine this dataset and get the matrices for the next part.</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Complete the prototype model, this involves refining the SVM part of our model and finalizing the classes.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Implementing the DTSA model and refining the LSTM for feature extraction and getting better classes for SVM.</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Simulate using SUMO and test performance with the cloud architecture in place.</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d2afa40766_0_46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g2d2afa40766_0_463"/>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
        <p:nvSpPr>
          <p:cNvPr id="398" name="Google Shape;398;g2d2afa40766_0_463"/>
          <p:cNvSpPr txBox="1"/>
          <p:nvPr/>
        </p:nvSpPr>
        <p:spPr>
          <a:xfrm>
            <a:off x="1093650" y="2089950"/>
            <a:ext cx="10004700" cy="267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The Base model will be implemented using SVM.</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The addition of LSTM in order to enable pre-emption will be employed.</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With the aid of these models, we aim to reduce congestion across various traffic signals, integrating various technologies, and in a manner that is relatively lightweight.</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06" name="Google Shape;406;p19"/>
          <p:cNvSpPr txBox="1"/>
          <p:nvPr/>
        </p:nvSpPr>
        <p:spPr>
          <a:xfrm>
            <a:off x="605100" y="1828800"/>
            <a:ext cx="10981800" cy="47244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 Weisheit, T., Hoyer, R. (2014). Prediction of Switching Times of Traffic Actuated Signal Controls Using Support Vector Machines. In: Fischer-Wolfarth, J., Meyer, G. (eds) Advanced Microsystems for Automotive Applications 2014. Lecture Notes in Mobility. Springer, Cham.doi: </a:t>
            </a:r>
            <a:r>
              <a:rPr lang="en-US">
                <a:solidFill>
                  <a:srgbClr val="222222"/>
                </a:solidFill>
                <a:highlight>
                  <a:srgbClr val="FFFFFF"/>
                </a:highlight>
                <a:latin typeface="Times New Roman"/>
                <a:ea typeface="Times New Roman"/>
                <a:cs typeface="Times New Roman"/>
                <a:sym typeface="Times New Roman"/>
              </a:rPr>
              <a:t>978-3-319-08087-1_12</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[2] C. -J. Choe, S. Baek, B. Woon and S. -H. Kong, "Deep Q Learning with LSTM for Traffic Light Control," 2018 24th Asia-Pacific Conference on Communications (APCC), Ningbo, China, 2018, pp. 331-336, doi: 10.1109/APCC.2018.8633520.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[3] S. C. Kanigolla, C. k. Avala, L. S. Kuna and K. L. V. S. P. Sakuru, "Smart Traffic Detection and Control using Machine Learning Techniques," 2023 5th International Conference on Energy, Power and Environment: Towards Flexible Green Energy Technologies (ICEPE), Shillong, India, 2023,</a:t>
            </a:r>
            <a:r>
              <a:rPr lang="en-US">
                <a:solidFill>
                  <a:schemeClr val="dk1"/>
                </a:solidFill>
                <a:latin typeface="Times New Roman"/>
                <a:ea typeface="Times New Roman"/>
                <a:cs typeface="Times New Roman"/>
                <a:sym typeface="Times New Roman"/>
              </a:rPr>
              <a:t> pp. 1-4, doi: 10.1109/ICEPE57949.2023.10201549.</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en-US">
                <a:solidFill>
                  <a:schemeClr val="dk1"/>
                </a:solidFill>
                <a:latin typeface="Times New Roman"/>
                <a:ea typeface="Times New Roman"/>
                <a:cs typeface="Times New Roman"/>
                <a:sym typeface="Times New Roman"/>
              </a:rPr>
              <a:t>[4]P. Fulzele, R. Singh, N. Kaushik and K. Pandey, "A Hybrid Model for Music Genre Classification Using LSTM and SVM," 2018 Eleventh International Conference on Contemporary Computing (IC3), Noida, India, 2018, </a:t>
            </a:r>
            <a:r>
              <a:rPr lang="en-US">
                <a:solidFill>
                  <a:schemeClr val="dk1"/>
                </a:solidFill>
                <a:latin typeface="Times New Roman"/>
                <a:ea typeface="Times New Roman"/>
                <a:cs typeface="Times New Roman"/>
                <a:sym typeface="Times New Roman"/>
              </a:rPr>
              <a:t>pp. 1-3, doi: 10.1109/IC3.2018.8530557.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en-US">
                <a:solidFill>
                  <a:schemeClr val="dk1"/>
                </a:solidFill>
                <a:highlight>
                  <a:srgbClr val="FFFFFF"/>
                </a:highlight>
                <a:latin typeface="Times New Roman"/>
                <a:ea typeface="Times New Roman"/>
                <a:cs typeface="Times New Roman"/>
                <a:sym typeface="Times New Roman"/>
              </a:rPr>
              <a:t>[5]Cao J, Fang Z, Qu G, Sun H, Zhang D. An accurate traffic classification model based on support vector machines. </a:t>
            </a:r>
            <a:r>
              <a:rPr i="1" lang="en-US">
                <a:solidFill>
                  <a:schemeClr val="dk1"/>
                </a:solidFill>
                <a:highlight>
                  <a:srgbClr val="FFFFFF"/>
                </a:highlight>
                <a:latin typeface="Times New Roman"/>
                <a:ea typeface="Times New Roman"/>
                <a:cs typeface="Times New Roman"/>
                <a:sym typeface="Times New Roman"/>
              </a:rPr>
              <a:t>Int J Network Mgmt</a:t>
            </a:r>
            <a:r>
              <a:rPr lang="en-US">
                <a:solidFill>
                  <a:schemeClr val="dk1"/>
                </a:solidFill>
                <a:highlight>
                  <a:srgbClr val="FFFFFF"/>
                </a:highlight>
                <a:latin typeface="Times New Roman"/>
                <a:ea typeface="Times New Roman"/>
                <a:cs typeface="Times New Roman"/>
                <a:sym typeface="Times New Roman"/>
              </a:rPr>
              <a:t>. 2017;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[6] Sakhare, Nitin &amp; Tatale, Subhash &amp; Sakhare, Sachin &amp; Dusaane, Hemant &amp; Puri, Mamta &amp; Girme, Pratika &amp; Sankpal, Rutuja &amp; Ghule, Padmavati. (2020). Image Processing and IoT Based Dynamic Traffic Management System. International Journal of Scientific Research in Science, Engineering and Technology. </a:t>
            </a:r>
            <a:r>
              <a:rPr lang="en-US">
                <a:solidFill>
                  <a:schemeClr val="dk1"/>
                </a:solidFill>
                <a:latin typeface="Times New Roman"/>
                <a:ea typeface="Times New Roman"/>
                <a:cs typeface="Times New Roman"/>
                <a:sym typeface="Times New Roman"/>
              </a:rPr>
              <a:t>180-188. 10.32628/IJSRSET207230.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0"/>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5"/>
          <p:cNvSpPr txBox="1"/>
          <p:nvPr/>
        </p:nvSpPr>
        <p:spPr>
          <a:xfrm>
            <a:off x="695700" y="1994550"/>
            <a:ext cx="10800600" cy="4191000"/>
          </a:xfrm>
          <a:prstGeom prst="rect">
            <a:avLst/>
          </a:prstGeom>
          <a:noFill/>
          <a:ln>
            <a:noFill/>
          </a:ln>
        </p:spPr>
        <p:txBody>
          <a:bodyPr anchorCtr="0" anchor="t" bIns="45700" lIns="91425" spcFirstLastPara="1" rIns="91425" wrap="square" tIns="45700">
            <a:noAutofit/>
          </a:bodyPr>
          <a:lstStyle/>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project aims to solve the problem of traffic congestion at signals by dynamically scheduling signals using machine learning and real time data processing.</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introducing DTSA(Dynamic Traffic Scheduling Algorithm).</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Taking an image of the map surrounding the signal, then logically slicing the circle into 3 sectors, based on pixel count.</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logical slicing of map is going to be converted into a 2d array form to be given to an SVM model for scheduling.</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LSTM is also going to be added to this model for pre-emption of signals.</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Achieve this using a Client Server Architecture and Machine Learning Models (SVM and LSTM).</a:t>
            </a:r>
            <a:endParaRPr sz="2400">
              <a:solidFill>
                <a:srgbClr val="0037F3"/>
              </a:solidFill>
              <a:latin typeface="Times New Roman"/>
              <a:ea typeface="Times New Roman"/>
              <a:cs typeface="Times New Roman"/>
              <a:sym typeface="Times New Roman"/>
            </a:endParaRPr>
          </a:p>
        </p:txBody>
      </p:sp>
      <p:sp>
        <p:nvSpPr>
          <p:cNvPr id="110" name="Google Shape;110;p5"/>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Abstract and Scope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a2887d34e_0_2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g2da2887d34e_0_2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18" name="Google Shape;118;g2da2887d34e_0_2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i="0" lang="en-US" sz="2400" u="none" cap="none" strike="noStrike">
                <a:solidFill>
                  <a:srgbClr val="FF0000"/>
                </a:solidFill>
                <a:latin typeface="Times New Roman"/>
                <a:ea typeface="Times New Roman"/>
                <a:cs typeface="Times New Roman"/>
                <a:sym typeface="Times New Roman"/>
              </a:rPr>
              <a:t>Literature Survey</a:t>
            </a:r>
            <a:endParaRPr i="0" sz="1400" u="none" cap="none" strike="noStrike">
              <a:solidFill>
                <a:srgbClr val="000000"/>
              </a:solidFill>
              <a:latin typeface="Times New Roman"/>
              <a:ea typeface="Times New Roman"/>
              <a:cs typeface="Times New Roman"/>
              <a:sym typeface="Times New Roman"/>
            </a:endParaRPr>
          </a:p>
        </p:txBody>
      </p:sp>
      <p:graphicFrame>
        <p:nvGraphicFramePr>
          <p:cNvPr id="119" name="Google Shape;119;g2da2887d34e_0_22"/>
          <p:cNvGraphicFramePr/>
          <p:nvPr/>
        </p:nvGraphicFramePr>
        <p:xfrm>
          <a:off x="630588" y="1752607"/>
          <a:ext cx="3000000" cy="3000000"/>
        </p:xfrm>
        <a:graphic>
          <a:graphicData uri="http://schemas.openxmlformats.org/drawingml/2006/table">
            <a:tbl>
              <a:tblPr bandRow="1" firstRow="1">
                <a:noFill/>
                <a:tableStyleId>{90AAD479-3391-4399-9E57-8148F2F2BDC3}</a:tableStyleId>
              </a:tblPr>
              <a:tblGrid>
                <a:gridCol w="2828250"/>
                <a:gridCol w="2637175"/>
                <a:gridCol w="2732700"/>
                <a:gridCol w="2732700"/>
              </a:tblGrid>
              <a:tr h="55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739100">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Sai Charan Kanigolla,</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Chaitanya kumar Avala,</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Likhith Sai kuna, </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K.L.V. Sai Prakash Sakuru</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a:t>
                      </a:r>
                      <a:r>
                        <a:rPr b="1" lang="en-US" sz="1400" u="none" cap="none" strike="noStrike">
                          <a:latin typeface="Times New Roman"/>
                          <a:ea typeface="Times New Roman"/>
                          <a:cs typeface="Times New Roman"/>
                          <a:sym typeface="Times New Roman"/>
                        </a:rPr>
                        <a:t>Smart Traffic Detection and Control using Machine Learning Techniques</a:t>
                      </a:r>
                      <a:r>
                        <a:rPr lang="en-US" sz="1400" u="none" cap="none" strike="noStrike">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2023 5th International Conference on Energy, Power and Environment: Towards Flexible Green Energy Technologies (ICEPE)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To optimize traffic flow in urban areas by utilizing vehicle detection methods and machine learning to predict and reduce travel delays.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Vehicle detection through surveillance cameras using object detection techniques.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Analysis of historical traffic data and implementation of machine learning algorithms for predicting traffic patterns and optimizing traffic signal timings.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Dynamically allocates signal time for a given lane using a traditional algorithm</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Done only for one lane at a time, i.e., only 1 lane is free at a time and not multiple, the way it works in the real world</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Done only for a up front PO</a:t>
                      </a:r>
                      <a:r>
                        <a:rPr lang="en-US">
                          <a:latin typeface="Times New Roman"/>
                          <a:ea typeface="Times New Roman"/>
                          <a:cs typeface="Times New Roman"/>
                          <a:sym typeface="Times New Roman"/>
                        </a:rPr>
                        <a:t>V</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da2887d34e_0_3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g2da2887d34e_0_30"/>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27" name="Google Shape;127;g2da2887d34e_0_30"/>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28" name="Google Shape;128;g2da2887d34e_0_30"/>
          <p:cNvGraphicFramePr/>
          <p:nvPr/>
        </p:nvGraphicFramePr>
        <p:xfrm>
          <a:off x="625688" y="1752607"/>
          <a:ext cx="3000000" cy="3000000"/>
        </p:xfrm>
        <a:graphic>
          <a:graphicData uri="http://schemas.openxmlformats.org/drawingml/2006/table">
            <a:tbl>
              <a:tblPr bandRow="1" firstRow="1">
                <a:noFill/>
                <a:tableStyleId>{90AAD479-3391-4399-9E57-8148F2F2BDC3}</a:tableStyleId>
              </a:tblPr>
              <a:tblGrid>
                <a:gridCol w="2830800"/>
                <a:gridCol w="2639525"/>
                <a:gridCol w="2735150"/>
                <a:gridCol w="2735150"/>
              </a:tblGrid>
              <a:tr h="534750">
                <a:tc>
                  <a:txBody>
                    <a:bodyPr/>
                    <a:lstStyle/>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812050">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Nitin N. Sakhare, Subhash B. Tatale, </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Dr. S. R. Sakhare, Hemant Dusaane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 Mamta Puri, Pratika Girme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,Rutuja Sankpal, Padmavati Ghule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a:t>
                      </a:r>
                      <a:r>
                        <a:rPr b="1" lang="en-US" u="none" cap="none" strike="noStrike">
                          <a:latin typeface="Times New Roman"/>
                          <a:ea typeface="Times New Roman"/>
                          <a:cs typeface="Times New Roman"/>
                          <a:sym typeface="Times New Roman"/>
                        </a:rPr>
                        <a:t>Image Processing and IoT Based Dynamic Traffic Management System</a:t>
                      </a:r>
                      <a:r>
                        <a:rPr lang="en-US" u="none" cap="none" strike="noStrike">
                          <a:latin typeface="Times New Roman"/>
                          <a:ea typeface="Times New Roman"/>
                          <a:cs typeface="Times New Roman"/>
                          <a:sym typeface="Times New Roman"/>
                        </a:rPr>
                        <a:t>”</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International Journal of Scientific Research in Science Engineering and Technology(2020)</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Introduce an adaptive traffic management system to address the inefficiency of manual traffic control methods, utilizing Internet of Things (IoT) and image processing technologies.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Utilization of cameras for constant monitoring of different lanes.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Application of image processing to detect and count vehicles in each lane.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Algorithm to greenlight lanes is present</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Dynamic adjustment of traffic lights for all lanes is present</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Only greenlights 1 lane at a time.</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da2887d34e_0_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g2da2887d34e_0_38"/>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1"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36" name="Google Shape;136;g2da2887d34e_0_38"/>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37" name="Google Shape;137;g2da2887d34e_0_38"/>
          <p:cNvGraphicFramePr/>
          <p:nvPr/>
        </p:nvGraphicFramePr>
        <p:xfrm>
          <a:off x="611013" y="1800795"/>
          <a:ext cx="3000000" cy="3000000"/>
        </p:xfrm>
        <a:graphic>
          <a:graphicData uri="http://schemas.openxmlformats.org/drawingml/2006/table">
            <a:tbl>
              <a:tblPr bandRow="1" firstRow="1">
                <a:noFill/>
                <a:tableStyleId>{90AAD479-3391-4399-9E57-8148F2F2BDC3}</a:tableStyleId>
              </a:tblPr>
              <a:tblGrid>
                <a:gridCol w="2838375"/>
                <a:gridCol w="2646600"/>
                <a:gridCol w="2742500"/>
                <a:gridCol w="2742500"/>
              </a:tblGrid>
              <a:tr h="583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987950">
                <a:tc>
                  <a:txBody>
                    <a:bodyPr/>
                    <a:lstStyle/>
                    <a:p>
                      <a:pPr indent="0" lvl="0" marL="0" marR="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 Fulzele, R. Singh, N. Kaushik and K. Pandey, "</a:t>
                      </a:r>
                      <a:r>
                        <a:rPr b="1" lang="en-US">
                          <a:latin typeface="Times New Roman"/>
                          <a:ea typeface="Times New Roman"/>
                          <a:cs typeface="Times New Roman"/>
                          <a:sym typeface="Times New Roman"/>
                        </a:rPr>
                        <a:t>A Hybrid Model for Music Genre Classification Using LSTM and SVM</a:t>
                      </a:r>
                      <a:r>
                        <a:rPr lang="en-US">
                          <a:latin typeface="Times New Roman"/>
                          <a:ea typeface="Times New Roman"/>
                          <a:cs typeface="Times New Roman"/>
                          <a:sym typeface="Times New Roman"/>
                        </a:rPr>
                        <a:t>," 2018 Eleventh International Conference on Contemporary Computing (IC3), Noida, India, 2018</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LSTM was trained to find patterns in how the music changes over time.</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SVM was trained to make strong genre classifications.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To classify a new song, add up the "confidence scores" from both modes and go with the maximum value</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combined system nailed the genre of songs 89% of the time, which was better than either model could do by itself.</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Possible Speed Boost: While not measured directly, the SVM part probably makes the whole process faster.</a:t>
                      </a:r>
                      <a:endParaRPr>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They only take a look at a general overview of the song, not focusing on how it changes dynamically.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Traditional machine learning can get bogged down with complex music data, either not being accurate enough or slowing to a crawl.</a:t>
                      </a:r>
                      <a:endParaRPr>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da2887d34e_0_4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g2da2887d34e_0_4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45" name="Google Shape;145;g2da2887d34e_0_46"/>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46" name="Google Shape;146;g2da2887d34e_0_46"/>
          <p:cNvGraphicFramePr/>
          <p:nvPr/>
        </p:nvGraphicFramePr>
        <p:xfrm>
          <a:off x="647700" y="1887732"/>
          <a:ext cx="3000000" cy="3000000"/>
        </p:xfrm>
        <a:graphic>
          <a:graphicData uri="http://schemas.openxmlformats.org/drawingml/2006/table">
            <a:tbl>
              <a:tblPr bandRow="1" firstRow="1">
                <a:noFill/>
                <a:tableStyleId>{90AAD479-3391-4399-9E57-8148F2F2BDC3}</a:tableStyleId>
              </a:tblPr>
              <a:tblGrid>
                <a:gridCol w="2371150"/>
                <a:gridCol w="2808225"/>
                <a:gridCol w="2024900"/>
                <a:gridCol w="3692325"/>
              </a:tblGrid>
              <a:tr h="563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814075">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Weisheit, Toni &amp; Hoyer, Robert. (2014). “</a:t>
                      </a:r>
                      <a:r>
                        <a:rPr b="1" lang="en-US">
                          <a:latin typeface="Times New Roman"/>
                          <a:ea typeface="Times New Roman"/>
                          <a:cs typeface="Times New Roman"/>
                          <a:sym typeface="Times New Roman"/>
                        </a:rPr>
                        <a:t>Prediction of Switching Times of traffic actuated Signal Controls using Support Vector Machines.”</a:t>
                      </a:r>
                      <a:r>
                        <a:rPr lang="en-US">
                          <a:latin typeface="Times New Roman"/>
                          <a:ea typeface="Times New Roman"/>
                          <a:cs typeface="Times New Roman"/>
                          <a:sym typeface="Times New Roman"/>
                        </a:rPr>
                        <a:t>Advanced Microsystems for Automotive Applications 2014. </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Develop an algorithm for predicting traffic actuated signal controls and establish its mathematical foundations.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1. Utilization of Support Vector Machines (SVMs) for predicting traffic light changes.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2. Analysis of structured traffic data to improve prediction accuracy.</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Predicting several light changes ahead based on overall traffic volume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Predicting just the next change using updated traffic volume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Super short-term prediction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within the current light cycle based on individual cars being detected</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Traffic Isn't Predictable: Some lights follow simple schedules, others change completely based on how busy the roads are. Naturally, predicting the unpredictable lights is harder.</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Data Delays: It takes time to collect traffic data and make it usable. This delay makes it difficult to 'see' the traffic situation in real-time, which is important for accurate predictions.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accuracy for one of the proposed methods is over 95% which indicates that it is overfitting.</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