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5" r:id="rId2"/>
    <p:sldId id="628" r:id="rId3"/>
    <p:sldId id="631" r:id="rId4"/>
    <p:sldId id="633" r:id="rId5"/>
    <p:sldId id="632" r:id="rId6"/>
    <p:sldId id="634" r:id="rId7"/>
    <p:sldId id="662" r:id="rId8"/>
    <p:sldId id="6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17"/>
    <a:srgbClr val="92DEFE"/>
    <a:srgbClr val="99D395"/>
    <a:srgbClr val="EBF6EA"/>
    <a:srgbClr val="1C1C1C"/>
    <a:srgbClr val="43933D"/>
    <a:srgbClr val="D5EDD3"/>
    <a:srgbClr val="F65252"/>
    <a:srgbClr val="00ADE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382" autoAdjust="0"/>
    <p:restoredTop sz="93011" autoAdjust="0"/>
  </p:normalViewPr>
  <p:slideViewPr>
    <p:cSldViewPr snapToGrid="0">
      <p:cViewPr varScale="1">
        <p:scale>
          <a:sx n="78" d="100"/>
          <a:sy n="78" d="100"/>
        </p:scale>
        <p:origin x="-810" y="-84"/>
      </p:cViewPr>
      <p:guideLst>
        <p:guide orient="horz" pos="860"/>
        <p:guide orient="horz" pos="48"/>
        <p:guide orient="horz" pos="2486"/>
        <p:guide orient="horz" pos="4279"/>
        <p:guide pos="5511"/>
        <p:guide pos="2692"/>
        <p:guide pos="26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8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2122143-8FE3-470B-9209-924109D57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122143-8FE3-470B-9209-924109D572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34642-E694-47F3-BA2B-B02E6AD93353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34642-E694-47F3-BA2B-B02E6AD9335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34642-E694-47F3-BA2B-B02E6AD93353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t="10287" r="868"/>
          <a:stretch>
            <a:fillRect/>
          </a:stretch>
        </p:blipFill>
        <p:spPr bwMode="auto">
          <a:xfrm>
            <a:off x="13252" y="696036"/>
            <a:ext cx="9130748" cy="614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Image result for nielit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4117" y="-13648"/>
            <a:ext cx="1844896" cy="76340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 bwMode="auto">
          <a:xfrm>
            <a:off x="1801504" y="13647"/>
            <a:ext cx="6387153" cy="8325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sz="1700" b="1" i="0" kern="12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National Institute of Electronics &amp; Information Technology </a:t>
            </a:r>
          </a:p>
          <a:p>
            <a:r>
              <a:rPr lang="en-IN" sz="13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 Autonomous Scientific Society under the administrative control of Ministry of </a:t>
            </a:r>
            <a:r>
              <a:rPr lang="en-IN" sz="16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Electronics &amp; Information Technology (</a:t>
            </a:r>
            <a:r>
              <a:rPr lang="en-IN" sz="16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MoEIT</a:t>
            </a:r>
            <a:r>
              <a:rPr lang="en-IN" sz="16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 Government of India</a:t>
            </a:r>
            <a:endParaRPr lang="en-IN" sz="24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8759687" y="6440557"/>
            <a:ext cx="384313" cy="2517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757238"/>
            <a:ext cx="2085975" cy="5368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338" y="757238"/>
            <a:ext cx="6110287" cy="5368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8759687" y="6440557"/>
            <a:ext cx="384313" cy="2517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350963"/>
            <a:ext cx="4097337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350963"/>
            <a:ext cx="4098925" cy="477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8759687" y="6440557"/>
            <a:ext cx="384313" cy="2517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 bwMode="auto">
          <a:xfrm>
            <a:off x="8759687" y="6440557"/>
            <a:ext cx="384313" cy="2517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8759687" y="6440557"/>
            <a:ext cx="384313" cy="2517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8759687" y="6440557"/>
            <a:ext cx="384313" cy="2517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09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 t="10402" r="707"/>
          <a:stretch>
            <a:fillRect/>
          </a:stretch>
        </p:blipFill>
        <p:spPr bwMode="auto">
          <a:xfrm>
            <a:off x="0" y="723331"/>
            <a:ext cx="9144000" cy="613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748713" y="6477000"/>
            <a:ext cx="3952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800" rIns="0" bIns="46800"/>
          <a:lstStyle/>
          <a:p>
            <a:pPr algn="ctr" defTabSz="457200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5A9879D3-81FB-426C-867F-9BF6B5FB21B3}" type="slidenum">
              <a:rPr lang="en-US" sz="1200">
                <a:solidFill>
                  <a:schemeClr val="bg1"/>
                </a:solidFill>
              </a:rPr>
              <a:pPr algn="ctr" defTabSz="457200"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757238"/>
            <a:ext cx="83486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350963"/>
            <a:ext cx="8388468" cy="51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52228" name="Picture 4" descr="Image result for nielit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4117" y="-13648"/>
            <a:ext cx="1844896" cy="76340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 bwMode="auto">
          <a:xfrm>
            <a:off x="1736809" y="13644"/>
            <a:ext cx="6470280" cy="7642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i-IN" sz="17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राष्ट्रीय इलेक्ट्रॉनिकी एवं सूचना प्रौद्योगिकी संस्थान</a:t>
            </a:r>
          </a:p>
          <a:p>
            <a:r>
              <a:rPr lang="en-IN" sz="17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National Institute of Electronics &amp; Information Technology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under </a:t>
            </a:r>
            <a:r>
              <a:rPr lang="en-IN" sz="13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Ministry of Electronics &amp; Information Technology (</a:t>
            </a:r>
            <a:r>
              <a:rPr lang="en-IN" sz="13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MoEIT</a:t>
            </a:r>
            <a:r>
              <a:rPr lang="en-IN" sz="13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 Government of India</a:t>
            </a:r>
          </a:p>
        </p:txBody>
      </p:sp>
      <p:sp>
        <p:nvSpPr>
          <p:cNvPr id="71682" name="AutoShape 2" descr="https://digidhanlucky.mygov.in/assets/images/logo.pn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08453" y="4217980"/>
            <a:ext cx="43218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Dr. Sarwan Singh </a:t>
            </a:r>
          </a:p>
        </p:txBody>
      </p:sp>
      <p:sp>
        <p:nvSpPr>
          <p:cNvPr id="38914" name="AutoShape 2" descr="Image result for nielit centers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1758608"/>
            <a:ext cx="9144000" cy="2217647"/>
          </a:xfrm>
          <a:prstGeom prst="rect">
            <a:avLst/>
          </a:prstGeom>
        </p:spPr>
        <p:txBody>
          <a:bodyPr/>
          <a:lstStyle/>
          <a:p>
            <a:pPr marL="290513" lvl="0" indent="-290513" algn="ctr" eaLnBrk="0" hangingPunct="0">
              <a:spcBef>
                <a:spcPct val="20000"/>
              </a:spcBef>
              <a:defRPr/>
            </a:pPr>
            <a:r>
              <a:rPr lang="en-IN" sz="4800" b="0" noProof="0" dirty="0" smtClean="0">
                <a:solidFill>
                  <a:srgbClr val="00B050"/>
                </a:solidFill>
              </a:rPr>
              <a:t>NIELIT Chandigarh</a:t>
            </a:r>
          </a:p>
          <a:p>
            <a:pPr marL="290513" lvl="0" indent="-290513" algn="ctr" eaLnBrk="0" hangingPunct="0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6068291"/>
            <a:ext cx="9144000" cy="789709"/>
          </a:xfrm>
          <a:prstGeom prst="rect">
            <a:avLst/>
          </a:prstGeom>
        </p:spPr>
        <p:txBody>
          <a:bodyPr/>
          <a:lstStyle/>
          <a:p>
            <a:pPr marL="290513" marR="0" lvl="0" indent="-290513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about  </a:t>
            </a:r>
            <a:r>
              <a:rPr lang="en-IN" dirty="0" smtClean="0"/>
              <a:t>NIELIT Chandigarh</a:t>
            </a:r>
            <a:endParaRPr lang="en-IN" dirty="0"/>
          </a:p>
        </p:txBody>
      </p:sp>
      <p:pic>
        <p:nvPicPr>
          <p:cNvPr id="4" name="Picture 4" descr="http://nielit.gov.in/sites/all/themes/berry/images/map.png"/>
          <p:cNvPicPr>
            <a:picLocks noChangeAspect="1" noChangeArrowheads="1"/>
          </p:cNvPicPr>
          <p:nvPr/>
        </p:nvPicPr>
        <p:blipFill>
          <a:blip r:embed="rId2" cstate="print"/>
          <a:srcRect l="8187" t="3793" r="6965" b="2121"/>
          <a:stretch>
            <a:fillRect/>
          </a:stretch>
        </p:blipFill>
        <p:spPr bwMode="auto">
          <a:xfrm>
            <a:off x="4419600" y="1320930"/>
            <a:ext cx="4599357" cy="5190705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8288" y="1610742"/>
            <a:ext cx="4017962" cy="1852901"/>
          </a:xfrm>
          <a:prstGeom prst="rect">
            <a:avLst/>
          </a:prstGeom>
          <a:noFill/>
          <a:ln w="25400">
            <a:solidFill>
              <a:srgbClr val="4573A7"/>
            </a:solidFill>
            <a:miter lim="800000"/>
            <a:headEnd/>
            <a:tailEnd/>
          </a:ln>
        </p:spPr>
        <p:txBody>
          <a:bodyPr tIns="411480"/>
          <a:lstStyle/>
          <a:p>
            <a:r>
              <a:rPr lang="en-US" altLang="ja-JP" dirty="0" smtClean="0">
                <a:latin typeface="Calibri" pitchFamily="34" charset="0"/>
                <a:ea typeface="ＭＳ Ｐゴシック" charset="-128"/>
              </a:rPr>
              <a:t>Since 1978 known as </a:t>
            </a:r>
          </a:p>
          <a:p>
            <a:r>
              <a:rPr lang="en-US" altLang="ja-JP" dirty="0" smtClean="0">
                <a:latin typeface="Calibri" pitchFamily="34" charset="0"/>
                <a:ea typeface="ＭＳ Ｐゴシック" charset="-128"/>
              </a:rPr>
              <a:t>Regional computer center </a:t>
            </a:r>
          </a:p>
          <a:p>
            <a:r>
              <a:rPr lang="en-US" altLang="ja-JP" dirty="0" smtClean="0">
                <a:latin typeface="Calibri" pitchFamily="34" charset="0"/>
                <a:ea typeface="ＭＳ Ｐゴシック" charset="-128"/>
              </a:rPr>
              <a:t>and  then DOEACC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8313" y="1350392"/>
            <a:ext cx="2560637" cy="565150"/>
          </a:xfrm>
          <a:prstGeom prst="roundRect">
            <a:avLst>
              <a:gd name="adj" fmla="val 16667"/>
            </a:avLst>
          </a:prstGeom>
          <a:solidFill>
            <a:srgbClr val="4573A7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erstwhile</a:t>
            </a:r>
            <a:endParaRPr lang="en-GB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663" y="4060392"/>
            <a:ext cx="4029075" cy="2506662"/>
          </a:xfrm>
          <a:prstGeom prst="rect">
            <a:avLst/>
          </a:prstGeom>
          <a:noFill/>
          <a:ln w="25400">
            <a:solidFill>
              <a:srgbClr val="89A54E"/>
            </a:solidFill>
            <a:miter lim="800000"/>
            <a:headEnd/>
            <a:tailEnd/>
          </a:ln>
        </p:spPr>
        <p:txBody>
          <a:bodyPr tIns="411480"/>
          <a:lstStyle/>
          <a:p>
            <a:r>
              <a:rPr lang="en-US" altLang="ja-JP" dirty="0" smtClean="0">
                <a:latin typeface="Calibri" pitchFamily="34" charset="0"/>
                <a:ea typeface="ＭＳ Ｐゴシック" charset="-128"/>
              </a:rPr>
              <a:t>One of the oldest renowned premier institute of Chandigarh known for excellence in education and quality services in fields of Electronics and Information Technology. 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20688" y="3800042"/>
            <a:ext cx="2560637" cy="565150"/>
          </a:xfrm>
          <a:prstGeom prst="roundRect">
            <a:avLst>
              <a:gd name="adj" fmla="val 16667"/>
            </a:avLst>
          </a:prstGeom>
          <a:solidFill>
            <a:srgbClr val="89A54E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ISO: 9001:2008 institute</a:t>
            </a:r>
            <a:endParaRPr lang="en-GB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2" descr="Image result for doeacc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1850741"/>
            <a:ext cx="1428750" cy="163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52543" y="1870930"/>
            <a:ext cx="4072802" cy="3958370"/>
          </a:xfrm>
          <a:prstGeom prst="rect">
            <a:avLst/>
          </a:prstGeom>
          <a:noFill/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tIns="411480"/>
          <a:lstStyle/>
          <a:p>
            <a:r>
              <a:rPr lang="en-US" sz="2400" b="0" dirty="0" smtClean="0"/>
              <a:t>To develop professional manpower and provide quality services in the field of Information and Communication Technology by using State-of-the-Art infrastructure. </a:t>
            </a:r>
          </a:p>
          <a:p>
            <a:endParaRPr lang="en-GB" sz="2200" b="0" dirty="0">
              <a:latin typeface="Calibri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NIELIT Chandigarh</a:t>
            </a:r>
            <a:endParaRPr lang="en-GB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3302" y="1885218"/>
            <a:ext cx="4077133" cy="3975244"/>
          </a:xfrm>
          <a:prstGeom prst="rect">
            <a:avLst/>
          </a:prstGeom>
          <a:noFill/>
          <a:ln w="25400">
            <a:solidFill>
              <a:srgbClr val="4573A7"/>
            </a:solidFill>
            <a:miter lim="800000"/>
            <a:headEnd/>
            <a:tailEnd/>
          </a:ln>
        </p:spPr>
        <p:txBody>
          <a:bodyPr tIns="411480"/>
          <a:lstStyle/>
          <a:p>
            <a:r>
              <a:rPr lang="en-US" sz="2400" b="0" dirty="0" smtClean="0"/>
              <a:t>To be a centre of Excellence for quality assurance in education and services in the field of Information and Communication Technology through continuous improvement and </a:t>
            </a:r>
            <a:r>
              <a:rPr lang="en-US" sz="2400" b="0" dirty="0" err="1" smtClean="0"/>
              <a:t>upgradation</a:t>
            </a:r>
            <a:r>
              <a:rPr lang="en-US" sz="2400" b="0" dirty="0" smtClean="0"/>
              <a:t>. </a:t>
            </a:r>
          </a:p>
          <a:p>
            <a:endParaRPr lang="en-GB" sz="2200" b="0" dirty="0">
              <a:latin typeface="Calibri" pitchFamily="34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53328" y="1624868"/>
            <a:ext cx="2560637" cy="565150"/>
          </a:xfrm>
          <a:prstGeom prst="roundRect">
            <a:avLst>
              <a:gd name="adj" fmla="val 16667"/>
            </a:avLst>
          </a:prstGeom>
          <a:solidFill>
            <a:srgbClr val="4573A7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Our Vision </a:t>
            </a:r>
            <a:endParaRPr lang="en-GB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4891953" y="1624868"/>
            <a:ext cx="2560637" cy="565150"/>
          </a:xfrm>
          <a:prstGeom prst="roundRect">
            <a:avLst>
              <a:gd name="adj" fmla="val 16667"/>
            </a:avLst>
          </a:prstGeom>
          <a:solidFill>
            <a:srgbClr val="89A54E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Our Mission</a:t>
            </a:r>
            <a:endParaRPr lang="en-GB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NIELIT Chandigarh</a:t>
            </a:r>
            <a:endParaRPr lang="en-GB" dirty="0" smtClean="0"/>
          </a:p>
        </p:txBody>
      </p:sp>
      <p:sp>
        <p:nvSpPr>
          <p:cNvPr id="8196" name="AutoShape 11"/>
          <p:cNvSpPr>
            <a:spLocks noChangeArrowheads="1"/>
          </p:cNvSpPr>
          <p:nvPr/>
        </p:nvSpPr>
        <p:spPr bwMode="auto">
          <a:xfrm>
            <a:off x="447518" y="1327435"/>
            <a:ext cx="3126942" cy="523875"/>
          </a:xfrm>
          <a:prstGeom prst="homePlate">
            <a:avLst>
              <a:gd name="adj" fmla="val 130152"/>
            </a:avLst>
          </a:prstGeom>
          <a:solidFill>
            <a:srgbClr val="038796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Education &amp; Training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97" name="AutoShape 12"/>
          <p:cNvSpPr>
            <a:spLocks noChangeArrowheads="1"/>
          </p:cNvSpPr>
          <p:nvPr/>
        </p:nvSpPr>
        <p:spPr bwMode="auto">
          <a:xfrm>
            <a:off x="447518" y="1994618"/>
            <a:ext cx="3196214" cy="523875"/>
          </a:xfrm>
          <a:prstGeom prst="homePlate">
            <a:avLst>
              <a:gd name="adj" fmla="val 130152"/>
            </a:avLst>
          </a:prstGeom>
          <a:solidFill>
            <a:srgbClr val="C9532D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Projects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98" name="AutoShape 13"/>
          <p:cNvSpPr>
            <a:spLocks noChangeArrowheads="1"/>
          </p:cNvSpPr>
          <p:nvPr/>
        </p:nvSpPr>
        <p:spPr bwMode="auto">
          <a:xfrm>
            <a:off x="447518" y="2663388"/>
            <a:ext cx="3154651" cy="523875"/>
          </a:xfrm>
          <a:prstGeom prst="homePlate">
            <a:avLst>
              <a:gd name="adj" fmla="val 130152"/>
            </a:avLst>
          </a:prstGeom>
          <a:solidFill>
            <a:srgbClr val="EBB754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Software Development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99" name="AutoShape 14"/>
          <p:cNvSpPr>
            <a:spLocks noChangeArrowheads="1"/>
          </p:cNvSpPr>
          <p:nvPr/>
        </p:nvSpPr>
        <p:spPr bwMode="auto">
          <a:xfrm>
            <a:off x="447518" y="3332158"/>
            <a:ext cx="3182360" cy="523875"/>
          </a:xfrm>
          <a:prstGeom prst="homePlate">
            <a:avLst>
              <a:gd name="adj" fmla="val 130152"/>
            </a:avLst>
          </a:prstGeom>
          <a:solidFill>
            <a:srgbClr val="422E2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NCPUL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00" name="AutoShape 15"/>
          <p:cNvSpPr>
            <a:spLocks noChangeArrowheads="1"/>
          </p:cNvSpPr>
          <p:nvPr/>
        </p:nvSpPr>
        <p:spPr bwMode="auto">
          <a:xfrm>
            <a:off x="447518" y="3999340"/>
            <a:ext cx="3168506" cy="523875"/>
          </a:xfrm>
          <a:prstGeom prst="homePlate">
            <a:avLst>
              <a:gd name="adj" fmla="val 130152"/>
            </a:avLst>
          </a:prstGeom>
          <a:solidFill>
            <a:srgbClr val="7C7F26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Data Processing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01" name="AutoShape 16"/>
          <p:cNvSpPr>
            <a:spLocks noChangeArrowheads="1"/>
          </p:cNvSpPr>
          <p:nvPr/>
        </p:nvSpPr>
        <p:spPr bwMode="auto">
          <a:xfrm>
            <a:off x="447518" y="4668110"/>
            <a:ext cx="3168505" cy="523875"/>
          </a:xfrm>
          <a:prstGeom prst="homePlate">
            <a:avLst>
              <a:gd name="adj" fmla="val 130152"/>
            </a:avLst>
          </a:prstGeom>
          <a:solidFill>
            <a:srgbClr val="205780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Examination Processing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02" name="AutoShape 17"/>
          <p:cNvSpPr>
            <a:spLocks noChangeArrowheads="1"/>
          </p:cNvSpPr>
          <p:nvPr/>
        </p:nvSpPr>
        <p:spPr bwMode="auto">
          <a:xfrm>
            <a:off x="447518" y="5323026"/>
            <a:ext cx="3182360" cy="537440"/>
          </a:xfrm>
          <a:prstGeom prst="homePlate">
            <a:avLst>
              <a:gd name="adj" fmla="val 110011"/>
            </a:avLst>
          </a:prstGeom>
          <a:solidFill>
            <a:srgbClr val="51275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Facility Management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47519" y="6006085"/>
            <a:ext cx="3182360" cy="523875"/>
          </a:xfrm>
          <a:prstGeom prst="homePlate">
            <a:avLst>
              <a:gd name="adj" fmla="val 130152"/>
            </a:avLst>
          </a:prstGeom>
          <a:solidFill>
            <a:srgbClr val="422E27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Online Services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48537" y="1497012"/>
            <a:ext cx="4946073" cy="4917643"/>
          </a:xfrm>
          <a:prstGeom prst="rect">
            <a:avLst/>
          </a:prstGeom>
          <a:noFill/>
          <a:ln w="25400">
            <a:solidFill>
              <a:srgbClr val="89A54E"/>
            </a:solidFill>
            <a:miter lim="800000"/>
            <a:headEnd/>
            <a:tailEnd/>
          </a:ln>
        </p:spPr>
        <p:txBody>
          <a:bodyPr wrap="none" tIns="411480"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b="0" dirty="0" smtClean="0"/>
              <a:t>ESDM Scheme of </a:t>
            </a:r>
            <a:r>
              <a:rPr lang="en-IN" sz="2000" b="0" dirty="0" err="1" smtClean="0"/>
              <a:t>GoI</a:t>
            </a:r>
            <a:endParaRPr lang="en-IN" sz="2000" b="0" dirty="0" smtClean="0"/>
          </a:p>
          <a:p>
            <a:pPr>
              <a:buFont typeface="Arial" pitchFamily="34" charset="0"/>
              <a:buChar char="•"/>
            </a:pPr>
            <a:r>
              <a:rPr lang="en-IN" altLang="ja-JP" sz="2000" b="0" dirty="0" smtClean="0">
                <a:latin typeface="Calibri" pitchFamily="34" charset="0"/>
              </a:rPr>
              <a:t>  C</a:t>
            </a:r>
            <a:r>
              <a:rPr lang="en-IN" sz="2000" b="0" dirty="0" smtClean="0"/>
              <a:t>orporate trainings to various Govt.  </a:t>
            </a:r>
          </a:p>
          <a:p>
            <a:r>
              <a:rPr lang="en-IN" sz="2000" b="0" dirty="0" smtClean="0"/>
              <a:t>     departments</a:t>
            </a:r>
          </a:p>
          <a:p>
            <a:pPr>
              <a:buFont typeface="Arial" pitchFamily="34" charset="0"/>
              <a:buChar char="•"/>
            </a:pPr>
            <a:r>
              <a:rPr lang="en-IN" sz="2000" b="0" dirty="0" smtClean="0"/>
              <a:t>  Training under DGE&amp;T scheme </a:t>
            </a:r>
          </a:p>
          <a:p>
            <a:pPr lvl="0">
              <a:buFont typeface="Arial" pitchFamily="34" charset="0"/>
              <a:buChar char="•"/>
            </a:pPr>
            <a:r>
              <a:rPr lang="en-IN" sz="2000" b="0" dirty="0" smtClean="0"/>
              <a:t>  Training  employment exchange</a:t>
            </a:r>
          </a:p>
          <a:p>
            <a:pPr lvl="0"/>
            <a:r>
              <a:rPr lang="en-IN" sz="2000" b="0" dirty="0" smtClean="0"/>
              <a:t>     officers National Career Service Portal</a:t>
            </a:r>
          </a:p>
          <a:p>
            <a:pPr lvl="0">
              <a:buFont typeface="Arial" pitchFamily="34" charset="0"/>
              <a:buChar char="•"/>
            </a:pPr>
            <a:r>
              <a:rPr lang="en-IN" sz="2000" b="0" dirty="0" smtClean="0"/>
              <a:t>  Training to </a:t>
            </a:r>
            <a:r>
              <a:rPr lang="en-IN" sz="2000" b="0" dirty="0" err="1" smtClean="0"/>
              <a:t>Panchayati</a:t>
            </a:r>
            <a:r>
              <a:rPr lang="en-IN" sz="2000" b="0" dirty="0" smtClean="0"/>
              <a:t> Raj Functionaries </a:t>
            </a:r>
          </a:p>
          <a:p>
            <a:pPr lvl="0">
              <a:buFont typeface="Arial" pitchFamily="34" charset="0"/>
              <a:buChar char="•"/>
            </a:pPr>
            <a:r>
              <a:rPr lang="en-IN" sz="2000" b="0" dirty="0" smtClean="0"/>
              <a:t>  Training for more than 500 CSC VLEs  </a:t>
            </a:r>
          </a:p>
          <a:p>
            <a:pPr>
              <a:buFont typeface="Arial" pitchFamily="34" charset="0"/>
              <a:buChar char="•"/>
            </a:pPr>
            <a:r>
              <a:rPr lang="en-IN" sz="2000" b="0" dirty="0" smtClean="0"/>
              <a:t>  Data Digitization of NPR </a:t>
            </a:r>
          </a:p>
          <a:p>
            <a:pPr lvl="0">
              <a:buFont typeface="Arial" pitchFamily="34" charset="0"/>
              <a:buChar char="•"/>
            </a:pPr>
            <a:r>
              <a:rPr lang="en-IN" sz="2000" b="0" dirty="0" smtClean="0"/>
              <a:t>  Utility Billing projects for various states</a:t>
            </a:r>
          </a:p>
          <a:p>
            <a:pPr>
              <a:buFont typeface="Arial" pitchFamily="34" charset="0"/>
              <a:buChar char="•"/>
            </a:pPr>
            <a:r>
              <a:rPr lang="en-IN" sz="2000" b="0" dirty="0" smtClean="0"/>
              <a:t>  Software Development and total IT</a:t>
            </a:r>
          </a:p>
          <a:p>
            <a:r>
              <a:rPr lang="en-IN" sz="2000" b="0" dirty="0" smtClean="0"/>
              <a:t>     solutions for various Govt. departments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en-US" sz="2000" b="0" dirty="0" smtClean="0"/>
              <a:t>  Examination and Certification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en-US" sz="2000" b="0" dirty="0" smtClean="0"/>
              <a:t>  Facility Management</a:t>
            </a:r>
          </a:p>
          <a:p>
            <a:endParaRPr lang="en-IN" b="0" dirty="0" smtClean="0"/>
          </a:p>
          <a:p>
            <a:pPr lvl="0">
              <a:buFont typeface="Arial" pitchFamily="34" charset="0"/>
              <a:buChar char="•"/>
            </a:pPr>
            <a:endParaRPr lang="en-IN" b="0" dirty="0" smtClean="0"/>
          </a:p>
          <a:p>
            <a:pPr>
              <a:buFont typeface="Arial" pitchFamily="34" charset="0"/>
              <a:buChar char="•"/>
            </a:pPr>
            <a:endParaRPr lang="en-IN" b="0" dirty="0" smtClean="0"/>
          </a:p>
          <a:p>
            <a:pPr>
              <a:buFont typeface="Arial" pitchFamily="34" charset="0"/>
              <a:buChar char="•"/>
            </a:pPr>
            <a:endParaRPr lang="en-US" altLang="ja-JP" b="0" dirty="0">
              <a:latin typeface="Calibri" pitchFamily="34" charset="0"/>
            </a:endParaRPr>
          </a:p>
          <a:p>
            <a:pPr>
              <a:buFont typeface="Symbol" pitchFamily="18" charset="2"/>
              <a:buChar char=""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107723" y="1250518"/>
            <a:ext cx="2560637" cy="467446"/>
          </a:xfrm>
          <a:prstGeom prst="roundRect">
            <a:avLst>
              <a:gd name="adj" fmla="val 16667"/>
            </a:avLst>
          </a:prstGeom>
          <a:solidFill>
            <a:srgbClr val="89A54E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ja-JP" sz="2200" dirty="0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</a:rPr>
              <a:t>Training &amp; Projects</a:t>
            </a:r>
            <a:endParaRPr lang="en-GB" sz="2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1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0945" y="1427018"/>
            <a:ext cx="8229600" cy="415161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The Courses here are distinctive for their unique characteristics of being </a:t>
            </a:r>
            <a:r>
              <a:rPr lang="en-US" sz="2200" dirty="0" smtClean="0">
                <a:solidFill>
                  <a:srgbClr val="00B050"/>
                </a:solidFill>
              </a:rPr>
              <a:t>Industry Oriented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00B050"/>
                </a:solidFill>
              </a:rPr>
              <a:t>practice base.</a:t>
            </a:r>
          </a:p>
          <a:p>
            <a:pPr algn="just"/>
            <a:r>
              <a:rPr lang="en-US" sz="2200" dirty="0" smtClean="0"/>
              <a:t>It helps in  developing the professional capabilities for meeting requirements of Industry as well as reorient and </a:t>
            </a:r>
            <a:r>
              <a:rPr lang="en-US" sz="2200" dirty="0" smtClean="0">
                <a:solidFill>
                  <a:srgbClr val="00B050"/>
                </a:solidFill>
              </a:rPr>
              <a:t>update the  knowledge skills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The programs are </a:t>
            </a:r>
            <a:r>
              <a:rPr lang="en-US" sz="2200" dirty="0" smtClean="0">
                <a:solidFill>
                  <a:srgbClr val="00B050"/>
                </a:solidFill>
              </a:rPr>
              <a:t>modular and flexible.</a:t>
            </a:r>
          </a:p>
          <a:p>
            <a:pPr algn="just"/>
            <a:r>
              <a:rPr lang="en-US" sz="2200" dirty="0" smtClean="0">
                <a:solidFill>
                  <a:srgbClr val="00B050"/>
                </a:solidFill>
              </a:rPr>
              <a:t>Personal attention </a:t>
            </a:r>
            <a:r>
              <a:rPr lang="en-US" sz="2200" dirty="0" smtClean="0"/>
              <a:t>to every student is given during the development of project.</a:t>
            </a:r>
          </a:p>
          <a:p>
            <a:pPr algn="just"/>
            <a:r>
              <a:rPr lang="en-US" sz="2200" dirty="0" smtClean="0">
                <a:solidFill>
                  <a:srgbClr val="00B050"/>
                </a:solidFill>
              </a:rPr>
              <a:t>Technically sound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00B050"/>
                </a:solidFill>
              </a:rPr>
              <a:t>experienced faculty </a:t>
            </a:r>
            <a:r>
              <a:rPr lang="en-US" sz="2200" dirty="0" smtClean="0"/>
              <a:t>provides the best education and full guidance and support during project work.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 at NIELIT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5890589"/>
            <a:ext cx="91439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90000"/>
              </a:lnSpc>
              <a:spcAft>
                <a:spcPct val="25000"/>
              </a:spcAft>
              <a:defRPr/>
            </a:pPr>
            <a:r>
              <a:rPr lang="en-US" sz="2400" b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Trained more than One </a:t>
            </a:r>
            <a:r>
              <a:rPr lang="en-US" sz="2400" b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Lakh</a:t>
            </a:r>
            <a:r>
              <a:rPr lang="en-US" sz="2400" b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students in non-formal sector</a:t>
            </a:r>
          </a:p>
        </p:txBody>
      </p:sp>
    </p:spTree>
    <p:extLst>
      <p:ext uri="{BB962C8B-B14F-4D97-AF65-F5344CB8AC3E}">
        <p14:creationId xmlns="" xmlns:p14="http://schemas.microsoft.com/office/powerpoint/2010/main" val="20471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Education &amp; Training</a:t>
            </a:r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5720" y="1528763"/>
            <a:ext cx="4278460" cy="4373273"/>
          </a:xfrm>
          <a:prstGeom prst="rect">
            <a:avLst/>
          </a:prstGeom>
          <a:noFill/>
          <a:ln w="25400">
            <a:solidFill>
              <a:srgbClr val="71588F"/>
            </a:solidFill>
            <a:miter lim="800000"/>
            <a:headEnd/>
            <a:tailEnd/>
          </a:ln>
        </p:spPr>
        <p:txBody>
          <a:bodyPr tIns="411480"/>
          <a:lstStyle/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NIELIT ‘O’ Level Computer Course</a:t>
            </a:r>
          </a:p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NIELIT ‘A’ Level Computer Course</a:t>
            </a:r>
          </a:p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NIELIT ‘B’ Level Computer Course</a:t>
            </a:r>
          </a:p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NIELIT ‘O’ Level on Hardware Maintenance</a:t>
            </a:r>
          </a:p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NIELIT ‘A’ Level on Hardware Maintenance     </a:t>
            </a:r>
          </a:p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Post Graduate Diploma in Computer Applications     </a:t>
            </a:r>
          </a:p>
          <a:p>
            <a:pPr>
              <a:buFont typeface="Wingdings" pitchFamily="2" charset="2"/>
              <a:buChar char="ü"/>
            </a:pPr>
            <a:r>
              <a:rPr lang="en-GB" sz="2200" b="0" dirty="0" smtClean="0">
                <a:latin typeface="Calibri" pitchFamily="34" charset="0"/>
              </a:rPr>
              <a:t> Diploma in Computer Hardware  </a:t>
            </a:r>
          </a:p>
          <a:p>
            <a:endParaRPr lang="en-GB" dirty="0" smtClean="0">
              <a:latin typeface="Calibri" pitchFamily="34" charset="0"/>
            </a:endParaRPr>
          </a:p>
          <a:p>
            <a:endParaRPr lang="en-GB" dirty="0">
              <a:latin typeface="Calibri" pitchFamily="34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30325" y="1254558"/>
            <a:ext cx="2651420" cy="565150"/>
          </a:xfrm>
          <a:prstGeom prst="roundRect">
            <a:avLst>
              <a:gd name="adj" fmla="val 16667"/>
            </a:avLst>
          </a:prstGeom>
          <a:solidFill>
            <a:srgbClr val="71588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sz="2200" dirty="0" smtClean="0">
                <a:solidFill>
                  <a:schemeClr val="bg1"/>
                </a:solidFill>
                <a:latin typeface="Calibri" pitchFamily="34" charset="0"/>
              </a:rPr>
              <a:t>Long Term Course</a:t>
            </a:r>
            <a:endParaRPr lang="en-GB" sz="2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459866" y="1497012"/>
            <a:ext cx="4393189" cy="4391170"/>
          </a:xfrm>
          <a:prstGeom prst="rect">
            <a:avLst/>
          </a:prstGeom>
          <a:noFill/>
          <a:ln w="25400">
            <a:solidFill>
              <a:srgbClr val="89A54E"/>
            </a:solidFill>
            <a:miter lim="800000"/>
            <a:headEnd/>
            <a:tailEnd/>
          </a:ln>
        </p:spPr>
        <p:txBody>
          <a:bodyPr wrap="none" tIns="411480"/>
          <a:lstStyle/>
          <a:p>
            <a:pPr>
              <a:buFont typeface="Arial" pitchFamily="34" charset="0"/>
              <a:buChar char="•"/>
            </a:pPr>
            <a:r>
              <a:rPr lang="en-US" altLang="ja-JP" dirty="0" smtClean="0">
                <a:latin typeface="Calibri" pitchFamily="34" charset="0"/>
                <a:ea typeface="ＭＳ Ｐゴシック" charset="-128"/>
              </a:rPr>
              <a:t> </a:t>
            </a:r>
            <a:r>
              <a:rPr lang="en-IN" altLang="ja-JP" sz="2200" b="0" dirty="0" smtClean="0">
                <a:latin typeface="Calibri" pitchFamily="34" charset="0"/>
              </a:rPr>
              <a:t>Cloud Computing and Virtualization</a:t>
            </a:r>
            <a:endParaRPr lang="en-US" altLang="ja-JP" sz="22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JAVA 2 Enterprise Edition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</a:t>
            </a:r>
            <a:r>
              <a:rPr lang="en-US" altLang="ja-JP" sz="2200" b="0" dirty="0" err="1" smtClean="0">
                <a:latin typeface="Calibri" pitchFamily="34" charset="0"/>
              </a:rPr>
              <a:t>ASP.Net</a:t>
            </a:r>
            <a:r>
              <a:rPr lang="en-US" altLang="ja-JP" sz="2200" b="0" dirty="0" smtClean="0">
                <a:latin typeface="Calibri" pitchFamily="34" charset="0"/>
              </a:rPr>
              <a:t> with C# / </a:t>
            </a:r>
            <a:r>
              <a:rPr lang="en-US" altLang="ja-JP" sz="2200" b="0" dirty="0" err="1" smtClean="0">
                <a:latin typeface="Calibri" pitchFamily="34" charset="0"/>
              </a:rPr>
              <a:t>VB.Net</a:t>
            </a:r>
            <a:endParaRPr lang="en-US" altLang="ja-JP" sz="22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PHP with MY SQL and CMS</a:t>
            </a:r>
          </a:p>
          <a:p>
            <a:pPr>
              <a:buFont typeface="Arial" pitchFamily="34" charset="0"/>
              <a:buChar char="•"/>
            </a:pPr>
            <a:r>
              <a:rPr lang="en-IN" altLang="ja-JP" sz="2200" b="0" dirty="0" smtClean="0">
                <a:latin typeface="Calibri" pitchFamily="34" charset="0"/>
              </a:rPr>
              <a:t> Multimedia &amp; Animation</a:t>
            </a:r>
          </a:p>
          <a:p>
            <a:pPr>
              <a:buFont typeface="Arial" pitchFamily="34" charset="0"/>
              <a:buChar char="•"/>
            </a:pPr>
            <a:r>
              <a:rPr lang="en-IN" altLang="ja-JP" sz="2200" b="0" dirty="0" smtClean="0">
                <a:latin typeface="Calibri" pitchFamily="34" charset="0"/>
              </a:rPr>
              <a:t> CCNA V 5.0 Routing &amp; Switching</a:t>
            </a:r>
          </a:p>
          <a:p>
            <a:pPr>
              <a:buFont typeface="Arial" pitchFamily="34" charset="0"/>
              <a:buChar char="•"/>
            </a:pPr>
            <a:r>
              <a:rPr lang="en-IN" altLang="ja-JP" sz="2200" b="0" dirty="0" smtClean="0">
                <a:latin typeface="Calibri" pitchFamily="34" charset="0"/>
              </a:rPr>
              <a:t> Big Data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Electronic Product Design (EPD)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Internet of Things (IoT)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Raspberry pi with Python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200" b="0" dirty="0" smtClean="0">
                <a:latin typeface="Calibri" pitchFamily="34" charset="0"/>
              </a:rPr>
              <a:t> Embedded System Design</a:t>
            </a:r>
            <a:endParaRPr lang="en-US" altLang="ja-JP" sz="2200" b="0" dirty="0">
              <a:latin typeface="Calibri" pitchFamily="34" charset="0"/>
            </a:endParaRPr>
          </a:p>
          <a:p>
            <a:pPr>
              <a:buFont typeface="Symbol" pitchFamily="18" charset="2"/>
              <a:buChar char=""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606491" y="1236663"/>
            <a:ext cx="2560637" cy="565150"/>
          </a:xfrm>
          <a:prstGeom prst="roundRect">
            <a:avLst>
              <a:gd name="adj" fmla="val 16667"/>
            </a:avLst>
          </a:prstGeom>
          <a:solidFill>
            <a:srgbClr val="89A54E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ja-JP" sz="2200" dirty="0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</a:rPr>
              <a:t>Short Term Course</a:t>
            </a:r>
            <a:endParaRPr lang="en-GB" sz="2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1" name="Picture 18" descr="52"/>
          <p:cNvPicPr>
            <a:picLocks noChangeAspect="1" noChangeArrowheads="1"/>
          </p:cNvPicPr>
          <p:nvPr/>
        </p:nvPicPr>
        <p:blipFill>
          <a:blip r:embed="rId3" cstate="print"/>
          <a:srcRect l="11568" t="8156" r="15273" b="13782"/>
          <a:stretch>
            <a:fillRect/>
          </a:stretch>
        </p:blipFill>
        <p:spPr bwMode="auto">
          <a:xfrm>
            <a:off x="8312071" y="1233057"/>
            <a:ext cx="831929" cy="64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Learning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6997"/>
          <a:stretch>
            <a:fillRect/>
          </a:stretch>
        </p:blipFill>
        <p:spPr bwMode="auto">
          <a:xfrm>
            <a:off x="388718" y="1427018"/>
            <a:ext cx="845231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Intranet for Resource Sharing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4782"/>
          <a:stretch>
            <a:fillRect/>
          </a:stretch>
        </p:blipFill>
        <p:spPr bwMode="auto">
          <a:xfrm>
            <a:off x="207815" y="1390762"/>
            <a:ext cx="8866910" cy="474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424</Words>
  <Application>Microsoft Office PowerPoint</Application>
  <PresentationFormat>On-screen Show (4:3)</PresentationFormat>
  <Paragraphs>75</Paragraphs>
  <Slides>8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Slide 1</vt:lpstr>
      <vt:lpstr>about  NIELIT Chandigarh</vt:lpstr>
      <vt:lpstr>NIELIT Chandigarh</vt:lpstr>
      <vt:lpstr>NIELIT Chandigarh</vt:lpstr>
      <vt:lpstr>Learning  at NIELIT</vt:lpstr>
      <vt:lpstr>Education &amp; Training</vt:lpstr>
      <vt:lpstr>Online Learning Management System</vt:lpstr>
      <vt:lpstr>Intranet for Resource Sharing</vt:lpstr>
    </vt:vector>
  </TitlesOfParts>
  <Company>tmi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sunilkumarb</dc:creator>
  <cp:lastModifiedBy>Sarwan</cp:lastModifiedBy>
  <cp:revision>510</cp:revision>
  <dcterms:created xsi:type="dcterms:W3CDTF">2012-04-02T12:25:02Z</dcterms:created>
  <dcterms:modified xsi:type="dcterms:W3CDTF">2017-12-31T17:24:46Z</dcterms:modified>
</cp:coreProperties>
</file>