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sldIdLst>
    <p:sldId id="343" r:id="rId2"/>
    <p:sldId id="257" r:id="rId3"/>
    <p:sldId id="284" r:id="rId4"/>
    <p:sldId id="350" r:id="rId5"/>
    <p:sldId id="285" r:id="rId6"/>
    <p:sldId id="342" r:id="rId7"/>
    <p:sldId id="268" r:id="rId8"/>
    <p:sldId id="344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GUI code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 sz="140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 sz="1400"/>
        </a:p>
      </dgm:t>
    </dgm:pt>
    <dgm:pt modelId="{D71FC021-6A65-44D1-95B9-0E6C89079866}">
      <dgm:prSet phldrT="[Text]" custT="1"/>
      <dgm:spPr/>
      <dgm:t>
        <a:bodyPr/>
        <a:lstStyle/>
        <a:p>
          <a:r>
            <a:rPr lang="en-US" sz="1200" dirty="0">
              <a:latin typeface="+mn-lt"/>
              <a:ea typeface="+mn-ea"/>
              <a:cs typeface="+mn-cs"/>
            </a:rPr>
            <a:t>down </a:t>
          </a:r>
          <a:endParaRPr lang="en-US" sz="1600" b="1" dirty="0">
            <a:effectLst/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 sz="140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 sz="1400"/>
        </a:p>
      </dgm:t>
    </dgm:pt>
    <dgm:pt modelId="{D07AD3FD-84FF-467E-9693-752776549C61}">
      <dgm:prSet phldrT="[Text]" custT="1"/>
      <dgm:spPr/>
      <dgm:t>
        <a:bodyPr/>
        <a:lstStyle/>
        <a:p>
          <a:r>
            <a:rPr lang="en-US" sz="1600" b="1" dirty="0" err="1">
              <a:effectLst/>
              <a:latin typeface="+mj-lt"/>
            </a:rPr>
            <a:t>Print_text</a:t>
          </a:r>
          <a:endParaRPr lang="en-US" sz="1600" b="1" dirty="0">
            <a:effectLst/>
            <a:latin typeface="+mj-lt"/>
          </a:endParaRP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 sz="140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 sz="1400"/>
        </a:p>
      </dgm:t>
    </dgm:pt>
    <dgm:pt modelId="{32CCB050-072A-41BF-BE1B-388CF53E5629}">
      <dgm:prSet custT="1"/>
      <dgm:spPr/>
      <dgm:t>
        <a:bodyPr/>
        <a:lstStyle/>
        <a:p>
          <a:r>
            <a:rPr lang="en-US" sz="1200" kern="1200" dirty="0">
              <a:latin typeface="+mn-lt"/>
              <a:ea typeface="+mn-ea"/>
              <a:cs typeface="+mn-cs"/>
            </a:rPr>
            <a:t> </a:t>
          </a:r>
          <a:r>
            <a:rPr lang="en-US" sz="1200" kern="1200" dirty="0" err="1">
              <a:latin typeface="+mn-lt"/>
              <a:ea typeface="+mn-ea"/>
              <a:cs typeface="+mn-cs"/>
            </a:rPr>
            <a:t>show_progress_bar</a:t>
          </a:r>
          <a:endParaRPr lang="ru-RU" sz="1600" b="1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 sz="140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 sz="1400"/>
        </a:p>
      </dgm:t>
    </dgm:pt>
    <dgm:pt modelId="{914869FF-4630-4FB6-B33C-71E619A4D9E1}">
      <dgm:prSet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Percentage</a:t>
          </a:r>
          <a:endParaRPr lang="ru-RU" sz="1600" b="1" dirty="0">
            <a:effectLst/>
            <a:latin typeface="+mj-lt"/>
          </a:endParaRPr>
        </a:p>
      </dgm:t>
    </dgm:pt>
    <dgm:pt modelId="{0806E061-D322-47B8-95EA-589A54BB3F9B}" type="parTrans" cxnId="{A261B8EF-453C-4724-AC7B-47DAC849DE16}">
      <dgm:prSet/>
      <dgm:spPr/>
      <dgm:t>
        <a:bodyPr/>
        <a:lstStyle/>
        <a:p>
          <a:endParaRPr lang="en-IN"/>
        </a:p>
      </dgm:t>
    </dgm:pt>
    <dgm:pt modelId="{D30DA133-4E31-4342-AC5C-9C2858D34D5C}" type="sibTrans" cxnId="{A261B8EF-453C-4724-AC7B-47DAC849DE16}">
      <dgm:prSet/>
      <dgm:spPr/>
      <dgm:t>
        <a:bodyPr/>
        <a:lstStyle/>
        <a:p>
          <a:endParaRPr lang="en-IN"/>
        </a:p>
      </dgm:t>
    </dgm:pt>
    <dgm:pt modelId="{BF9B7B31-DC10-4E97-9092-7967563C4DBA}">
      <dgm:prSet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bar</a:t>
          </a:r>
          <a:endParaRPr lang="ru-RU" sz="1600" b="1" dirty="0">
            <a:effectLst/>
            <a:latin typeface="+mj-lt"/>
          </a:endParaRPr>
        </a:p>
      </dgm:t>
    </dgm:pt>
    <dgm:pt modelId="{8D85E579-698D-461A-8747-89F01C0CD8C8}" type="parTrans" cxnId="{3C2588B2-B106-4498-91EA-036181B65CB4}">
      <dgm:prSet/>
      <dgm:spPr/>
      <dgm:t>
        <a:bodyPr/>
        <a:lstStyle/>
        <a:p>
          <a:endParaRPr lang="en-IN"/>
        </a:p>
      </dgm:t>
    </dgm:pt>
    <dgm:pt modelId="{EDDC24C8-09E6-4B2A-A5F8-934CFC7862AD}" type="sibTrans" cxnId="{3C2588B2-B106-4498-91EA-036181B65CB4}">
      <dgm:prSet/>
      <dgm:spPr/>
      <dgm:t>
        <a:bodyPr/>
        <a:lstStyle/>
        <a:p>
          <a:endParaRPr lang="en-IN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BDCD4588-A555-4E1C-A2F2-67B023F13D7F}" type="pres">
      <dgm:prSet presAssocID="{AACEAFD5-63CF-4AFC-B46F-BE086C5D447C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EDCC1A5-BFFA-4C8A-AB9A-2DEA42F0758A}" type="pres">
      <dgm:prSet presAssocID="{7A8D4B4D-06E9-4958-810D-A6226B6AC588}" presName="parTxOnlySpace" presStyleCnt="0"/>
      <dgm:spPr/>
    </dgm:pt>
    <dgm:pt modelId="{C9F1AD18-9FE1-480B-BDF4-66CD3C04BD17}" type="pres">
      <dgm:prSet presAssocID="{D07AD3FD-84FF-467E-9693-752776549C6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415CE10-3081-4F67-83C6-DC43EF1BCC2F}" type="pres">
      <dgm:prSet presAssocID="{A8C9B7A9-BC2A-4753-B7F0-F2E361D95520}" presName="parTxOnlySpace" presStyleCnt="0"/>
      <dgm:spPr/>
    </dgm:pt>
    <dgm:pt modelId="{A404DAFB-F8D9-48C1-8273-725C2F466366}" type="pres">
      <dgm:prSet presAssocID="{D71FC021-6A65-44D1-95B9-0E6C8907986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B70B256-44FE-4E9C-B822-333C1E653A15}" type="pres">
      <dgm:prSet presAssocID="{9B090D9D-470E-46E2-AABB-0368A52481AA}" presName="parTxOnlySpace" presStyleCnt="0"/>
      <dgm:spPr/>
    </dgm:pt>
    <dgm:pt modelId="{1B40A449-7D48-469D-A240-D5BEE768DB08}" type="pres">
      <dgm:prSet presAssocID="{32CCB050-072A-41BF-BE1B-388CF53E562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4EA639-09B1-42A0-9320-D8723E5E1962}" type="pres">
      <dgm:prSet presAssocID="{BF05D8EE-4413-4737-8721-DAF10D6CAB04}" presName="parTxOnlySpace" presStyleCnt="0"/>
      <dgm:spPr/>
    </dgm:pt>
    <dgm:pt modelId="{8429A816-9844-410A-B254-E71689425243}" type="pres">
      <dgm:prSet presAssocID="{914869FF-4630-4FB6-B33C-71E619A4D9E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1455415-394B-445F-9EC6-87A2C7233C33}" type="pres">
      <dgm:prSet presAssocID="{D30DA133-4E31-4342-AC5C-9C2858D34D5C}" presName="parTxOnlySpace" presStyleCnt="0"/>
      <dgm:spPr/>
    </dgm:pt>
    <dgm:pt modelId="{9A31D590-34D9-447B-9BAE-A14AA8DCF1DF}" type="pres">
      <dgm:prSet presAssocID="{BF9B7B31-DC10-4E97-9092-7967563C4DB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15024-0BCB-4967-9549-A5ADB66EA9B3}" type="presOf" srcId="{914869FF-4630-4FB6-B33C-71E619A4D9E1}" destId="{8429A816-9844-410A-B254-E71689425243}" srcOrd="0" destOrd="0" presId="urn:microsoft.com/office/officeart/2005/8/layout/chevron1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229E4262-78BE-47EB-BA7C-F22FE2362DCB}" type="presOf" srcId="{32CCB050-072A-41BF-BE1B-388CF53E5629}" destId="{1B40A449-7D48-469D-A240-D5BEE768DB08}" srcOrd="0" destOrd="0" presId="urn:microsoft.com/office/officeart/2005/8/layout/chevron1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5F00A974-2135-4207-ABFD-E1F73007A21D}" type="presOf" srcId="{AACEAFD5-63CF-4AFC-B46F-BE086C5D447C}" destId="{BDCD4588-A555-4E1C-A2F2-67B023F13D7F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3C2588B2-B106-4498-91EA-036181B65CB4}" srcId="{55C0B14E-AEA6-48D3-A387-ED4A3A3BF840}" destId="{BF9B7B31-DC10-4E97-9092-7967563C4DBA}" srcOrd="5" destOrd="0" parTransId="{8D85E579-698D-461A-8747-89F01C0CD8C8}" sibTransId="{EDDC24C8-09E6-4B2A-A5F8-934CFC7862AD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7514BCA-553B-4B4D-B8BA-3A786C9CFBC4}" type="presOf" srcId="{BF9B7B31-DC10-4E97-9092-7967563C4DBA}" destId="{9A31D590-34D9-447B-9BAE-A14AA8DCF1DF}" srcOrd="0" destOrd="0" presId="urn:microsoft.com/office/officeart/2005/8/layout/chevron1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AD1B16E2-B581-436C-9ABB-06FFA837BCE7}" type="presOf" srcId="{D71FC021-6A65-44D1-95B9-0E6C89079866}" destId="{A404DAFB-F8D9-48C1-8273-725C2F466366}" srcOrd="0" destOrd="0" presId="urn:microsoft.com/office/officeart/2005/8/layout/chevron1"/>
    <dgm:cxn modelId="{A261B8EF-453C-4724-AC7B-47DAC849DE16}" srcId="{55C0B14E-AEA6-48D3-A387-ED4A3A3BF840}" destId="{914869FF-4630-4FB6-B33C-71E619A4D9E1}" srcOrd="4" destOrd="0" parTransId="{0806E061-D322-47B8-95EA-589A54BB3F9B}" sibTransId="{D30DA133-4E31-4342-AC5C-9C2858D34D5C}"/>
    <dgm:cxn modelId="{DD9B9FF8-9F82-4ED6-BC77-44692A5C472E}" type="presOf" srcId="{D07AD3FD-84FF-467E-9693-752776549C61}" destId="{C9F1AD18-9FE1-480B-BDF4-66CD3C04BD17}" srcOrd="0" destOrd="0" presId="urn:microsoft.com/office/officeart/2005/8/layout/chevron1"/>
    <dgm:cxn modelId="{C59EADAB-A67E-4583-B848-4F3D3E4C0865}" type="presParOf" srcId="{69331891-6B40-0C44-A32D-46158B8E57A3}" destId="{BDCD4588-A555-4E1C-A2F2-67B023F13D7F}" srcOrd="0" destOrd="0" presId="urn:microsoft.com/office/officeart/2005/8/layout/chevron1"/>
    <dgm:cxn modelId="{1F07EDC5-D467-4126-B6EC-5668841D9DFB}" type="presParOf" srcId="{69331891-6B40-0C44-A32D-46158B8E57A3}" destId="{4EDCC1A5-BFFA-4C8A-AB9A-2DEA42F0758A}" srcOrd="1" destOrd="0" presId="urn:microsoft.com/office/officeart/2005/8/layout/chevron1"/>
    <dgm:cxn modelId="{BB85218B-5BC3-4E51-A48D-C516758D52A4}" type="presParOf" srcId="{69331891-6B40-0C44-A32D-46158B8E57A3}" destId="{C9F1AD18-9FE1-480B-BDF4-66CD3C04BD17}" srcOrd="2" destOrd="0" presId="urn:microsoft.com/office/officeart/2005/8/layout/chevron1"/>
    <dgm:cxn modelId="{C5609A52-A73C-41C7-B3FE-41D41825F64F}" type="presParOf" srcId="{69331891-6B40-0C44-A32D-46158B8E57A3}" destId="{E415CE10-3081-4F67-83C6-DC43EF1BCC2F}" srcOrd="3" destOrd="0" presId="urn:microsoft.com/office/officeart/2005/8/layout/chevron1"/>
    <dgm:cxn modelId="{D7F00DD8-6DCE-49D2-A988-27764D0C7A75}" type="presParOf" srcId="{69331891-6B40-0C44-A32D-46158B8E57A3}" destId="{A404DAFB-F8D9-48C1-8273-725C2F466366}" srcOrd="4" destOrd="0" presId="urn:microsoft.com/office/officeart/2005/8/layout/chevron1"/>
    <dgm:cxn modelId="{DBE46A68-5705-4ECC-9BEF-AE08D9DC10D4}" type="presParOf" srcId="{69331891-6B40-0C44-A32D-46158B8E57A3}" destId="{1B70B256-44FE-4E9C-B822-333C1E653A15}" srcOrd="5" destOrd="0" presId="urn:microsoft.com/office/officeart/2005/8/layout/chevron1"/>
    <dgm:cxn modelId="{A109D1CD-0446-4FC1-8828-C49F2100AB16}" type="presParOf" srcId="{69331891-6B40-0C44-A32D-46158B8E57A3}" destId="{1B40A449-7D48-469D-A240-D5BEE768DB08}" srcOrd="6" destOrd="0" presId="urn:microsoft.com/office/officeart/2005/8/layout/chevron1"/>
    <dgm:cxn modelId="{CE30A7E3-A14C-45BB-8140-50049DE36715}" type="presParOf" srcId="{69331891-6B40-0C44-A32D-46158B8E57A3}" destId="{844EA639-09B1-42A0-9320-D8723E5E1962}" srcOrd="7" destOrd="0" presId="urn:microsoft.com/office/officeart/2005/8/layout/chevron1"/>
    <dgm:cxn modelId="{C6ED67F6-D937-4979-B738-ED8BE71A5621}" type="presParOf" srcId="{69331891-6B40-0C44-A32D-46158B8E57A3}" destId="{8429A816-9844-410A-B254-E71689425243}" srcOrd="8" destOrd="0" presId="urn:microsoft.com/office/officeart/2005/8/layout/chevron1"/>
    <dgm:cxn modelId="{B4EBE8C1-54FB-463B-B490-089C8E969957}" type="presParOf" srcId="{69331891-6B40-0C44-A32D-46158B8E57A3}" destId="{11455415-394B-445F-9EC6-87A2C7233C33}" srcOrd="9" destOrd="0" presId="urn:microsoft.com/office/officeart/2005/8/layout/chevron1"/>
    <dgm:cxn modelId="{676ACB15-C299-43AE-ACF8-2BCB09007122}" type="presParOf" srcId="{69331891-6B40-0C44-A32D-46158B8E57A3}" destId="{9A31D590-34D9-447B-9BAE-A14AA8DCF1D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D4588-A555-4E1C-A2F2-67B023F13D7F}">
      <dsp:nvSpPr>
        <dsp:cNvPr id="0" name=""/>
        <dsp:cNvSpPr/>
      </dsp:nvSpPr>
      <dsp:spPr>
        <a:xfrm>
          <a:off x="4911" y="1514991"/>
          <a:ext cx="1827014" cy="73080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GUI code</a:t>
          </a:r>
        </a:p>
      </dsp:txBody>
      <dsp:txXfrm>
        <a:off x="370314" y="1514991"/>
        <a:ext cx="1096209" cy="730805"/>
      </dsp:txXfrm>
    </dsp:sp>
    <dsp:sp modelId="{C9F1AD18-9FE1-480B-BDF4-66CD3C04BD17}">
      <dsp:nvSpPr>
        <dsp:cNvPr id="0" name=""/>
        <dsp:cNvSpPr/>
      </dsp:nvSpPr>
      <dsp:spPr>
        <a:xfrm>
          <a:off x="1649223" y="1514991"/>
          <a:ext cx="1827014" cy="730805"/>
        </a:xfrm>
        <a:prstGeom prst="chevron">
          <a:avLst/>
        </a:prstGeom>
        <a:solidFill>
          <a:schemeClr val="accent3">
            <a:hueOff val="-1349948"/>
            <a:satOff val="-405"/>
            <a:lumOff val="-113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effectLst/>
              <a:latin typeface="+mj-lt"/>
            </a:rPr>
            <a:t>Print_text</a:t>
          </a:r>
          <a:endParaRPr lang="en-US" sz="1600" b="1" kern="1200" dirty="0">
            <a:effectLst/>
            <a:latin typeface="+mj-lt"/>
          </a:endParaRPr>
        </a:p>
      </dsp:txBody>
      <dsp:txXfrm>
        <a:off x="2014626" y="1514991"/>
        <a:ext cx="1096209" cy="730805"/>
      </dsp:txXfrm>
    </dsp:sp>
    <dsp:sp modelId="{A404DAFB-F8D9-48C1-8273-725C2F466366}">
      <dsp:nvSpPr>
        <dsp:cNvPr id="0" name=""/>
        <dsp:cNvSpPr/>
      </dsp:nvSpPr>
      <dsp:spPr>
        <a:xfrm>
          <a:off x="3293536" y="1514991"/>
          <a:ext cx="1827014" cy="730805"/>
        </a:xfrm>
        <a:prstGeom prst="chevron">
          <a:avLst/>
        </a:prstGeom>
        <a:solidFill>
          <a:schemeClr val="accent3">
            <a:hueOff val="-2699895"/>
            <a:satOff val="-810"/>
            <a:lumOff val="-226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ea typeface="+mn-ea"/>
              <a:cs typeface="+mn-cs"/>
            </a:rPr>
            <a:t>down </a:t>
          </a:r>
          <a:endParaRPr lang="en-US" sz="1600" b="1" kern="1200" dirty="0">
            <a:effectLst/>
            <a:latin typeface="+mj-lt"/>
          </a:endParaRPr>
        </a:p>
      </dsp:txBody>
      <dsp:txXfrm>
        <a:off x="3658939" y="1514991"/>
        <a:ext cx="1096209" cy="730805"/>
      </dsp:txXfrm>
    </dsp:sp>
    <dsp:sp modelId="{1B40A449-7D48-469D-A240-D5BEE768DB08}">
      <dsp:nvSpPr>
        <dsp:cNvPr id="0" name=""/>
        <dsp:cNvSpPr/>
      </dsp:nvSpPr>
      <dsp:spPr>
        <a:xfrm>
          <a:off x="4937849" y="1514991"/>
          <a:ext cx="1827014" cy="730805"/>
        </a:xfrm>
        <a:prstGeom prst="chevron">
          <a:avLst/>
        </a:prstGeom>
        <a:solidFill>
          <a:schemeClr val="accent3">
            <a:hueOff val="-4049843"/>
            <a:satOff val="-1215"/>
            <a:lumOff val="-339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ea typeface="+mn-ea"/>
              <a:cs typeface="+mn-cs"/>
            </a:rPr>
            <a:t> </a:t>
          </a:r>
          <a:r>
            <a:rPr lang="en-US" sz="1200" kern="1200" dirty="0" err="1">
              <a:latin typeface="+mn-lt"/>
              <a:ea typeface="+mn-ea"/>
              <a:cs typeface="+mn-cs"/>
            </a:rPr>
            <a:t>show_progress_bar</a:t>
          </a:r>
          <a:endParaRPr lang="ru-RU" sz="1600" b="1" dirty="0">
            <a:effectLst/>
            <a:latin typeface="+mj-lt"/>
          </a:endParaRPr>
        </a:p>
      </dsp:txBody>
      <dsp:txXfrm>
        <a:off x="5303252" y="1514991"/>
        <a:ext cx="1096209" cy="730805"/>
      </dsp:txXfrm>
    </dsp:sp>
    <dsp:sp modelId="{8429A816-9844-410A-B254-E71689425243}">
      <dsp:nvSpPr>
        <dsp:cNvPr id="0" name=""/>
        <dsp:cNvSpPr/>
      </dsp:nvSpPr>
      <dsp:spPr>
        <a:xfrm>
          <a:off x="6582161" y="1514991"/>
          <a:ext cx="1827014" cy="730805"/>
        </a:xfrm>
        <a:prstGeom prst="chevron">
          <a:avLst/>
        </a:prstGeom>
        <a:solidFill>
          <a:schemeClr val="accent3">
            <a:hueOff val="-5399791"/>
            <a:satOff val="-1620"/>
            <a:lumOff val="-453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Percentage</a:t>
          </a:r>
          <a:endParaRPr lang="ru-RU" sz="1600" b="1" kern="1200" dirty="0">
            <a:effectLst/>
            <a:latin typeface="+mj-lt"/>
          </a:endParaRPr>
        </a:p>
      </dsp:txBody>
      <dsp:txXfrm>
        <a:off x="6947564" y="1514991"/>
        <a:ext cx="1096209" cy="730805"/>
      </dsp:txXfrm>
    </dsp:sp>
    <dsp:sp modelId="{9A31D590-34D9-447B-9BAE-A14AA8DCF1DF}">
      <dsp:nvSpPr>
        <dsp:cNvPr id="0" name=""/>
        <dsp:cNvSpPr/>
      </dsp:nvSpPr>
      <dsp:spPr>
        <a:xfrm>
          <a:off x="8226474" y="1514991"/>
          <a:ext cx="1827014" cy="730805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bar</a:t>
          </a:r>
          <a:endParaRPr lang="ru-RU" sz="1600" b="1" kern="1200" dirty="0">
            <a:effectLst/>
            <a:latin typeface="+mj-lt"/>
          </a:endParaRPr>
        </a:p>
      </dsp:txBody>
      <dsp:txXfrm>
        <a:off x="8591877" y="1514991"/>
        <a:ext cx="1096209" cy="730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ython-pytube.readthedocs.io/en/latest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docs.python.org/3/library/tkinter.html#module-tkinter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YouTube downloader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Download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Packages used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Pytube</a:t>
            </a:r>
            <a:r>
              <a:rPr lang="en-US" dirty="0"/>
              <a:t>(pip install pytube3)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Pytube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pytube</a:t>
            </a:r>
            <a:r>
              <a:rPr lang="en-US" dirty="0"/>
              <a:t> is a lightweight, Pythonic, dependency-free, library (and command-line utility) for downloading YouTube Videos.</a:t>
            </a:r>
          </a:p>
          <a:p>
            <a:endParaRPr lang="en-US" dirty="0"/>
          </a:p>
          <a:p>
            <a:r>
              <a:rPr lang="en-US" dirty="0"/>
              <a:t>Read more on: </a:t>
            </a:r>
            <a:r>
              <a:rPr lang="en-IN" dirty="0">
                <a:hlinkClick r:id="rId2"/>
              </a:rPr>
              <a:t>https://python-pytube.readthedocs.io/en/latest/</a:t>
            </a:r>
            <a:endParaRPr lang="en-US" dirty="0"/>
          </a:p>
        </p:txBody>
      </p:sp>
      <p:pic>
        <p:nvPicPr>
          <p:cNvPr id="27" name="Picture Placeholder 26" descr="Woman standing in front of a window on tablet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4550" y="633875"/>
            <a:ext cx="5632450" cy="559117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222222"/>
                </a:solidFill>
                <a:latin typeface="Lucida Grande"/>
              </a:rPr>
              <a:t>The </a:t>
            </a:r>
            <a:r>
              <a:rPr lang="en-US" altLang="en-US" sz="1400" dirty="0" err="1">
                <a:solidFill>
                  <a:srgbClr val="6363BB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 tooltip="tkinter: Interface to Tcl/Tk for graphical user interfaces"/>
              </a:rPr>
              <a:t>tkinter</a:t>
            </a:r>
            <a:r>
              <a:rPr lang="en-US" altLang="en-US" dirty="0">
                <a:solidFill>
                  <a:srgbClr val="222222"/>
                </a:solidFill>
                <a:latin typeface="Lucida Grande"/>
              </a:rPr>
              <a:t> package (“Tk interface”) is the standard Python interface to the Tk GUI toolkit. Both Tk and </a:t>
            </a:r>
            <a:r>
              <a:rPr lang="en-US" altLang="en-US" sz="1400" dirty="0" err="1">
                <a:solidFill>
                  <a:srgbClr val="6363BB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 tooltip="tkinter: Interface to Tcl/Tk for graphical user interfaces"/>
              </a:rPr>
              <a:t>tkinter</a:t>
            </a:r>
            <a:r>
              <a:rPr lang="en-US" altLang="en-US" dirty="0">
                <a:solidFill>
                  <a:srgbClr val="222222"/>
                </a:solidFill>
                <a:latin typeface="Lucida Grande"/>
              </a:rPr>
              <a:t> are available on most Unix platforms, as well as on Windows systems. (Tk itself is not part of Python; it is maintained at </a:t>
            </a:r>
            <a:r>
              <a:rPr lang="en-US" altLang="en-US" dirty="0" err="1">
                <a:solidFill>
                  <a:srgbClr val="222222"/>
                </a:solidFill>
                <a:latin typeface="Lucida Grande"/>
              </a:rPr>
              <a:t>ActiveState</a:t>
            </a:r>
            <a:r>
              <a:rPr lang="en-US" altLang="en-US" dirty="0">
                <a:solidFill>
                  <a:srgbClr val="222222"/>
                </a:solidFill>
                <a:latin typeface="Lucida Grande"/>
              </a:rPr>
              <a:t>.)</a:t>
            </a:r>
            <a:r>
              <a:rPr lang="en-US" altLang="en-US" sz="10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Read more on: </a:t>
            </a:r>
            <a:r>
              <a:rPr lang="en-IN" dirty="0">
                <a:hlinkClick r:id="rId3"/>
              </a:rPr>
              <a:t>https://docs.python.org/3/library/tkinter.html</a:t>
            </a:r>
            <a:endParaRPr lang="en-US" dirty="0"/>
          </a:p>
        </p:txBody>
      </p:sp>
      <p:pic>
        <p:nvPicPr>
          <p:cNvPr id="27" name="Picture Placeholder 26" descr="Woman standing in front of a window on tablet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4550" y="633875"/>
            <a:ext cx="5632450" cy="559117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C1E05E-8236-4160-B685-78FFB5DD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OUR code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44B9FE-E26E-4095-AD20-47D591D3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41" y="1930861"/>
            <a:ext cx="3590488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Get the input from user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print_text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e.get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down(string)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716F6A-F4A8-47F7-9E80-623F9FF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627" y="1914033"/>
            <a:ext cx="3099704" cy="9079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browsefunc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filedialog.askdirectory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filename = filename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pathlabel.config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=filename)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783067A-546A-4275-8D6F-EB3890FB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875" y="1906337"/>
            <a:ext cx="296970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To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calcuate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the %age download left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percentage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e1.config(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e1.config(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"Download complete"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94F3E6CA-9C02-4D4B-9E63-FDEB2531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41" y="3047013"/>
            <a:ext cx="516202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Showing the progress bar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show_progress_bar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chunk: bytes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file_handler: None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bytes_remaining: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file_size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percent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percent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(file_size - bytes_remaining)) / file_size)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bar()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percentage(percent)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(percent)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033962D5-70A0-49D9-8C53-51E101E5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41" y="4454926"/>
            <a:ext cx="709149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yt = YouTube(string)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yt.register_on_progress_callback(show_progress_bar)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yt = yt.streams.filter(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progressive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file_extension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'mp4'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).order_by(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'resolution'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).desc().first()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file_size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file_size = yt.filesize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top3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Label(top3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"File Size: 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((file_size) /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1024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 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"MB         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).pack(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=LEFT)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yt.download(filename)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"download complete"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5AB7E5AB-39CE-4CE3-8352-DF3D10A7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982" y="4524175"/>
            <a:ext cx="2989277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Function responsible for the updation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of the progress bar value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percent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progress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progress[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'value'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percent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root.update_idletasks()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time.sleep(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CODE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1A549E2-7389-4AAD-9837-514F55B9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870" y="1525547"/>
            <a:ext cx="5572256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creating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window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 = Tk()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Pane 1 for getting the input from user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top1 = Frame(root)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top1.pack()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Label(top1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"Enter the link"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).pack(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=LEFT)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 = Entry(top1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e.pack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=RIGHT)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pane 2 to get Browse location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top2 = Frame(root)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top2.pack()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Label(top2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"Download location: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).pack(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=LEFT)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browsebutton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Button(top2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"Browse"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browsefunc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browsebutton.pack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=RIGHT)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pathlabel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Label(top2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=filename)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pathlabel.pack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=RIGHT)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Pane 3 for Progress bar widget, file size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top3 = Frame(root)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top3.pack()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e1 = Label(top3)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e1.pack(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=RIGHT)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progress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Progressbar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(top3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orient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=HORIZONTAL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'determinate'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progress.pack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=RIGHT)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Pane 4 for Start download Button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top4 = Frame(root)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top4.pack()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Button(top4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'Start Download'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print_text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).pack(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E82F53-BAB8-4D69-973D-01D149C5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77" y="2628900"/>
            <a:ext cx="3438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41277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</a:t>
            </a:r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close up of a video camera lens">
            <a:extLst>
              <a:ext uri="{FF2B5EF4-FFF2-40B4-BE49-F238E27FC236}">
                <a16:creationId xmlns:a16="http://schemas.microsoft.com/office/drawing/2014/main" id="{8CF182DB-5145-EB40-81CD-BF5F590D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80" y="2108200"/>
            <a:ext cx="9914431" cy="3760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Post them on my </a:t>
            </a:r>
            <a:r>
              <a:rPr lang="en-US" dirty="0" err="1"/>
              <a:t>github</a:t>
            </a:r>
            <a:r>
              <a:rPr lang="en-US" dirty="0"/>
              <a:t> profile</a:t>
            </a:r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819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Courier New</vt:lpstr>
      <vt:lpstr>Lucida Grande</vt:lpstr>
      <vt:lpstr>RetrospectVTI</vt:lpstr>
      <vt:lpstr>YouTube downloader</vt:lpstr>
      <vt:lpstr>Packages used</vt:lpstr>
      <vt:lpstr>Pytube</vt:lpstr>
      <vt:lpstr>tkinter</vt:lpstr>
      <vt:lpstr>OUR code</vt:lpstr>
      <vt:lpstr>GUI CODE</vt:lpstr>
      <vt:lpstr>Code flow</vt:lpstr>
      <vt:lpstr>Video Slide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2020-05-08T07:37:48Z</dcterms:created>
  <dcterms:modified xsi:type="dcterms:W3CDTF">2020-05-08T08:11:34Z</dcterms:modified>
</cp:coreProperties>
</file>