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80" r:id="rId2"/>
    <p:sldId id="279" r:id="rId3"/>
    <p:sldId id="281" r:id="rId4"/>
    <p:sldId id="282" r:id="rId5"/>
    <p:sldId id="28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85" r:id="rId14"/>
    <p:sldId id="286" r:id="rId15"/>
    <p:sldId id="256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7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35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8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91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7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41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6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7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5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6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8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0B03-C439-441B-BF36-15B0E077608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7DE528-ECD1-44D8-9A73-4536E5B1F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93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yushmishra1512/netflix-stock-data" TargetMode="External"/><Relationship Id="rId2" Type="http://schemas.openxmlformats.org/officeDocument/2006/relationships/hyperlink" Target="https://www.kaggle.com/pariaagharabi/netflix2020?select=DataNetflixRevenue2020_V2.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ashishgup/netflix-rotten-tomatoes-metacritic-imdb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D238-2A5C-4D1A-94B5-847F5455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146" y="315764"/>
            <a:ext cx="5697708" cy="613893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>
                <a:solidFill>
                  <a:schemeClr val="tx1"/>
                </a:solidFill>
                <a:latin typeface="Arial Black" panose="020B0A04020102020204" pitchFamily="34" charset="0"/>
              </a:rPr>
              <a:t>EXCEL CAPSTONE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03DA8-E1DC-4998-95EB-98A12D43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97" y="192856"/>
            <a:ext cx="1350498" cy="1350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4D9A8-1BFE-4805-9075-A4340C17E27E}"/>
              </a:ext>
            </a:extLst>
          </p:cNvPr>
          <p:cNvSpPr txBox="1"/>
          <p:nvPr/>
        </p:nvSpPr>
        <p:spPr>
          <a:xfrm flipH="1">
            <a:off x="5269189" y="2945761"/>
            <a:ext cx="165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89128A-D79F-41BC-8159-F24A13C7B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42" y="3103817"/>
            <a:ext cx="4602035" cy="3052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0F7F9C-5270-472B-9AB0-48E01C31782A}"/>
              </a:ext>
            </a:extLst>
          </p:cNvPr>
          <p:cNvSpPr txBox="1"/>
          <p:nvPr/>
        </p:nvSpPr>
        <p:spPr>
          <a:xfrm>
            <a:off x="9903855" y="5692462"/>
            <a:ext cx="194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by:- Kushagra Pathak</a:t>
            </a:r>
          </a:p>
        </p:txBody>
      </p:sp>
    </p:spTree>
    <p:extLst>
      <p:ext uri="{BB962C8B-B14F-4D97-AF65-F5344CB8AC3E}">
        <p14:creationId xmlns:p14="http://schemas.microsoft.com/office/powerpoint/2010/main" val="58495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816F9-7B50-497F-807B-2093A0548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F8C62-40BE-4761-BF97-4D89D3A43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EAD33-D255-4FD9-A7C6-516B3EC90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6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2505-CAC3-43B3-9D7A-940361B8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731" y="184597"/>
            <a:ext cx="8596668" cy="768439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Summary /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2C90-7872-411D-BD40-001C5F981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58" y="1336355"/>
            <a:ext cx="9280561" cy="3544668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Summary of Analysis: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Netflix is the only platform which doesn’t have an alternative business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Price is very high in comparison to it’s </a:t>
            </a:r>
            <a:r>
              <a:rPr lang="en-IN" sz="2000" dirty="0" err="1"/>
              <a:t>competitiors</a:t>
            </a:r>
            <a:r>
              <a:rPr lang="en-IN" sz="20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Language is a barrier.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Regional language content is more preferred.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Maximum of Indian/Asian audience is not </a:t>
            </a:r>
            <a:r>
              <a:rPr lang="en-IN" sz="2000" dirty="0" err="1"/>
              <a:t>familier</a:t>
            </a:r>
            <a:r>
              <a:rPr lang="en-IN" sz="2000" dirty="0"/>
              <a:t> to the OTT culture. </a:t>
            </a:r>
          </a:p>
          <a:p>
            <a:pPr marL="0" indent="0">
              <a:buNone/>
            </a:pPr>
            <a:r>
              <a:rPr lang="en-IN" sz="2000" dirty="0"/>
              <a:t>     Yearly Plans of different platforms: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8353A-1E7F-43A9-BC9B-6BA28C645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6" y="5393029"/>
            <a:ext cx="676141" cy="423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04123A-94AD-4A89-9B15-F0EE23951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68" y="5188108"/>
            <a:ext cx="1082314" cy="965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6D03E-7EF9-40E5-AB77-F7B747F76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17" y="5281281"/>
            <a:ext cx="598465" cy="595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8E888E-650A-4F46-A6F7-CDFEAA3D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59" y="5073370"/>
            <a:ext cx="858809" cy="858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064E68-31B4-4505-888D-230E20D4D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53" y="5169725"/>
            <a:ext cx="858809" cy="644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07DEC-5912-44C2-B944-997CF1F1A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385" y="5220825"/>
            <a:ext cx="548488" cy="541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6F33C2-668E-4D93-B485-58A03DCB8C0F}"/>
              </a:ext>
            </a:extLst>
          </p:cNvPr>
          <p:cNvSpPr txBox="1"/>
          <p:nvPr/>
        </p:nvSpPr>
        <p:spPr>
          <a:xfrm>
            <a:off x="4126451" y="5512158"/>
            <a:ext cx="9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11760-6816-4B79-A9EC-ED1F36F57B76}"/>
              </a:ext>
            </a:extLst>
          </p:cNvPr>
          <p:cNvSpPr txBox="1"/>
          <p:nvPr/>
        </p:nvSpPr>
        <p:spPr>
          <a:xfrm>
            <a:off x="236671" y="5932179"/>
            <a:ext cx="155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9588/-</a:t>
            </a:r>
          </a:p>
          <a:p>
            <a:pPr algn="ctr"/>
            <a:r>
              <a:rPr lang="en-IN" b="1" dirty="0"/>
              <a:t>[4 Screens]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AC45A-591A-4DD8-9DDA-4997205E1F8C}"/>
              </a:ext>
            </a:extLst>
          </p:cNvPr>
          <p:cNvSpPr txBox="1"/>
          <p:nvPr/>
        </p:nvSpPr>
        <p:spPr>
          <a:xfrm>
            <a:off x="4431251" y="5816958"/>
            <a:ext cx="9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1CB11-F893-460A-BBE2-8E1E45083528}"/>
              </a:ext>
            </a:extLst>
          </p:cNvPr>
          <p:cNvSpPr txBox="1"/>
          <p:nvPr/>
        </p:nvSpPr>
        <p:spPr>
          <a:xfrm>
            <a:off x="4583651" y="5969358"/>
            <a:ext cx="9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B6629-92E6-45BB-8E43-E0E11E78A811}"/>
              </a:ext>
            </a:extLst>
          </p:cNvPr>
          <p:cNvSpPr txBox="1"/>
          <p:nvPr/>
        </p:nvSpPr>
        <p:spPr>
          <a:xfrm>
            <a:off x="1970524" y="5934670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999/-</a:t>
            </a:r>
          </a:p>
          <a:p>
            <a:pPr algn="ctr"/>
            <a:r>
              <a:rPr lang="en-IN" b="1" dirty="0"/>
              <a:t>[3 Screens</a:t>
            </a:r>
            <a:r>
              <a:rPr lang="en-IN" dirty="0"/>
              <a:t>]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8EBBFF-FDC8-426E-A7D3-7AEFF5E9A8E1}"/>
              </a:ext>
            </a:extLst>
          </p:cNvPr>
          <p:cNvSpPr txBox="1"/>
          <p:nvPr/>
        </p:nvSpPr>
        <p:spPr>
          <a:xfrm>
            <a:off x="3908006" y="5877025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999/-</a:t>
            </a:r>
          </a:p>
          <a:p>
            <a:pPr algn="ctr"/>
            <a:r>
              <a:rPr lang="en-IN" b="1" dirty="0"/>
              <a:t>[3 Screens</a:t>
            </a:r>
            <a:r>
              <a:rPr lang="en-IN" dirty="0"/>
              <a:t>]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7A656-66E6-428F-81B0-7844186FEEB2}"/>
              </a:ext>
            </a:extLst>
          </p:cNvPr>
          <p:cNvSpPr txBox="1"/>
          <p:nvPr/>
        </p:nvSpPr>
        <p:spPr>
          <a:xfrm>
            <a:off x="7656016" y="5869025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300/-</a:t>
            </a:r>
          </a:p>
          <a:p>
            <a:pPr algn="ctr"/>
            <a:r>
              <a:rPr lang="en-IN" b="1" dirty="0"/>
              <a:t>[5 Screens]</a:t>
            </a: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383826-A706-4B21-978B-811EB2D66C16}"/>
              </a:ext>
            </a:extLst>
          </p:cNvPr>
          <p:cNvSpPr txBox="1"/>
          <p:nvPr/>
        </p:nvSpPr>
        <p:spPr>
          <a:xfrm>
            <a:off x="9519200" y="5793679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499/-</a:t>
            </a:r>
          </a:p>
          <a:p>
            <a:pPr algn="ctr"/>
            <a:r>
              <a:rPr lang="en-IN" b="1" dirty="0"/>
              <a:t>[1 Screen</a:t>
            </a:r>
            <a:r>
              <a:rPr lang="en-IN" dirty="0"/>
              <a:t>]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ED7E9-A8AC-4517-80A7-C2A2EDB2A4DF}"/>
              </a:ext>
            </a:extLst>
          </p:cNvPr>
          <p:cNvSpPr txBox="1"/>
          <p:nvPr/>
        </p:nvSpPr>
        <p:spPr>
          <a:xfrm>
            <a:off x="5816169" y="5864456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999/-</a:t>
            </a:r>
          </a:p>
          <a:p>
            <a:pPr algn="ctr"/>
            <a:r>
              <a:rPr lang="en-IN" b="1" dirty="0"/>
              <a:t>[2 Screens]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37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A5A7-0D35-47AB-AE54-CBD5DD80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99" y="156238"/>
            <a:ext cx="8596668" cy="660400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12D7-E298-497E-8E0B-CDE9AF90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495" y="3218816"/>
            <a:ext cx="8596668" cy="388077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Indian Market: 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Current subscriptions: 20 million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Current Competition (market captured by the competition): 100 million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Market opportunity: ~ 100 million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096E6-4B51-4314-A15B-BF29AEF07DF5}"/>
              </a:ext>
            </a:extLst>
          </p:cNvPr>
          <p:cNvSpPr txBox="1"/>
          <p:nvPr/>
        </p:nvSpPr>
        <p:spPr>
          <a:xfrm>
            <a:off x="664455" y="1083393"/>
            <a:ext cx="9403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Netflix needs to loosen the entry barrier at the initial level and focus on user 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Netflix needs to compare it’s pricing with it’s competitors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Asia Pacific could be dream market for any company, Netflix needs to make use of it’s</a:t>
            </a:r>
          </a:p>
          <a:p>
            <a:r>
              <a:rPr lang="en-IN" dirty="0"/>
              <a:t>    name.</a:t>
            </a:r>
          </a:p>
        </p:txBody>
      </p:sp>
    </p:spTree>
    <p:extLst>
      <p:ext uri="{BB962C8B-B14F-4D97-AF65-F5344CB8AC3E}">
        <p14:creationId xmlns:p14="http://schemas.microsoft.com/office/powerpoint/2010/main" val="172282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8A2A-1894-4D82-88D0-991A5F9B2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9475" y="144009"/>
            <a:ext cx="2202287" cy="626382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CE42-91E8-48AB-8B9C-E571CFF84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81" y="1246909"/>
            <a:ext cx="9144000" cy="279876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https://www.kaggle.com/pariaagharabi/netflix2020?select=DataNetflixRevenue2020_V2.csv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https://www.kaggle.com/aayushmishra1512/netflix-stock-data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https://www.kaggle.com/ashishgup/netflix-rotten-tomatoes-metacritic-imdb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8D6C5-9145-4F5D-9B89-8E47A209341B}"/>
              </a:ext>
            </a:extLst>
          </p:cNvPr>
          <p:cNvSpPr txBox="1"/>
          <p:nvPr/>
        </p:nvSpPr>
        <p:spPr>
          <a:xfrm>
            <a:off x="206062" y="4152858"/>
            <a:ext cx="110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Video Link: </a:t>
            </a:r>
            <a:r>
              <a:rPr lang="en-IN" dirty="0"/>
              <a:t>- https://drive.google.com/file/d/10ocjB0zHvMZImrk-LAsBzENDQMq86kQR/view?usp=sharing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34165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A97FC8-718F-40B2-8C06-C70AB37493B8}"/>
              </a:ext>
            </a:extLst>
          </p:cNvPr>
          <p:cNvSpPr txBox="1"/>
          <p:nvPr/>
        </p:nvSpPr>
        <p:spPr>
          <a:xfrm rot="20199588">
            <a:off x="2439873" y="2465543"/>
            <a:ext cx="6604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28EA0415-04D9-4A21-9C21-52F36E19A310}"/>
              </a:ext>
            </a:extLst>
          </p:cNvPr>
          <p:cNvSpPr/>
          <p:nvPr/>
        </p:nvSpPr>
        <p:spPr>
          <a:xfrm rot="20129541">
            <a:off x="2396568" y="3705077"/>
            <a:ext cx="7644654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2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DD56-2F9A-42D2-AE79-54402A02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247" y="184597"/>
            <a:ext cx="8596668" cy="832834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5D45-3FC4-4742-A70E-19217881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578" y="844997"/>
            <a:ext cx="8596668" cy="4448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2800" dirty="0"/>
              <a:t>Problem Statement</a:t>
            </a:r>
          </a:p>
          <a:p>
            <a:r>
              <a:rPr lang="en-IN" sz="2800" dirty="0"/>
              <a:t>Datasets</a:t>
            </a:r>
          </a:p>
          <a:p>
            <a:r>
              <a:rPr lang="en-IN" sz="2800" dirty="0"/>
              <a:t>Analysis</a:t>
            </a:r>
          </a:p>
          <a:p>
            <a:r>
              <a:rPr lang="en-IN" sz="2800" dirty="0"/>
              <a:t>Visualization of Dashboard</a:t>
            </a:r>
          </a:p>
          <a:p>
            <a:r>
              <a:rPr lang="en-IN" sz="2800" dirty="0"/>
              <a:t>Summary/Outcome</a:t>
            </a:r>
          </a:p>
          <a:p>
            <a:r>
              <a:rPr lang="en-IN" sz="2800" dirty="0"/>
              <a:t>Conclusion</a:t>
            </a:r>
          </a:p>
          <a:p>
            <a:r>
              <a:rPr lang="en-IN" sz="2800" dirty="0"/>
              <a:t>Data-Source/Video link</a:t>
            </a:r>
          </a:p>
        </p:txBody>
      </p:sp>
    </p:spTree>
    <p:extLst>
      <p:ext uri="{BB962C8B-B14F-4D97-AF65-F5344CB8AC3E}">
        <p14:creationId xmlns:p14="http://schemas.microsoft.com/office/powerpoint/2010/main" val="79863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917C-9D70-4FE9-8DCF-40F1B5CF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387" y="202745"/>
            <a:ext cx="3185115" cy="53662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E447-512A-4138-9FBD-097D102D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74978"/>
            <a:ext cx="9033337" cy="4665214"/>
          </a:xfrm>
        </p:spPr>
        <p:txBody>
          <a:bodyPr/>
          <a:lstStyle/>
          <a:p>
            <a:r>
              <a:rPr lang="en-IN" sz="2000" dirty="0"/>
              <a:t>Why Netflix 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Netflix is one of the Major Ott platforms present in the world.</a:t>
            </a:r>
            <a:r>
              <a:rPr lang="en-GB" sz="2000" b="0" i="0" dirty="0">
                <a:solidFill>
                  <a:srgbClr val="383838"/>
                </a:solidFill>
                <a:effectLst/>
                <a:latin typeface="+mj-lt"/>
              </a:rPr>
              <a:t> Netflix is the world’s leading streaming entertainment service with over 195 million paid memberships in over 190 countries enjoying TV series, documentaries and feature films across a wide variety of genres and languages.</a:t>
            </a:r>
            <a:endParaRPr lang="en-IN" sz="2000" dirty="0">
              <a:latin typeface="+mj-lt"/>
            </a:endParaRP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Netflix grew exponentially in the previous years, but the growth of it is bit slow in Indian subcontinent/ Asia Pacific region.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Overcome the competition and ensure a steady user growth resulting in higher profits for Netflix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85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D80D-79AB-4497-A037-C2F6FDA3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36" y="261870"/>
            <a:ext cx="8596668" cy="807076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EA4A-7060-4C95-BF14-5B19BEE50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IN" sz="2000" b="1" u="sng" dirty="0"/>
              <a:t>4 different datasets: </a:t>
            </a:r>
            <a:r>
              <a:rPr lang="en-IN" sz="2000" dirty="0"/>
              <a:t>-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Yearly stock market growth from 2002 to 2020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Yearly subscriber growth from 2018 to 2020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Yearly revenue growth from 2018 to 2020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Movies and shows ratings on different platforms like IMDB, Metacritic, </a:t>
            </a:r>
            <a:r>
              <a:rPr lang="en-IN" sz="2000" dirty="0" err="1"/>
              <a:t>HiddenGem</a:t>
            </a:r>
            <a:r>
              <a:rPr lang="en-IN" sz="2000" dirty="0"/>
              <a:t>, </a:t>
            </a:r>
            <a:r>
              <a:rPr lang="en-IN" sz="2000" dirty="0" err="1"/>
              <a:t>RottenTomatoes</a:t>
            </a:r>
            <a:r>
              <a:rPr lang="en-IN" sz="2000" dirty="0"/>
              <a:t> from 2017 to 2020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8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D4E8-0005-4178-A66E-46712CD8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099" y="151230"/>
            <a:ext cx="8596668" cy="665408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4715C6-A1DA-46A8-8560-1D14588AC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413376"/>
              </p:ext>
            </p:extLst>
          </p:nvPr>
        </p:nvGraphicFramePr>
        <p:xfrm>
          <a:off x="-12878" y="816638"/>
          <a:ext cx="12204878" cy="5922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0830">
                  <a:extLst>
                    <a:ext uri="{9D8B030D-6E8A-4147-A177-3AD203B41FA5}">
                      <a16:colId xmlns:a16="http://schemas.microsoft.com/office/drawing/2014/main" val="689579106"/>
                    </a:ext>
                  </a:extLst>
                </a:gridCol>
                <a:gridCol w="4684048">
                  <a:extLst>
                    <a:ext uri="{9D8B030D-6E8A-4147-A177-3AD203B41FA5}">
                      <a16:colId xmlns:a16="http://schemas.microsoft.com/office/drawing/2014/main" val="4265869045"/>
                    </a:ext>
                  </a:extLst>
                </a:gridCol>
              </a:tblGrid>
              <a:tr h="21367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Highest rated movie on IMDB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 festival - 9.7/10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5377282"/>
                  </a:ext>
                </a:extLst>
              </a:tr>
              <a:tr h="218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Highest rated movie on </a:t>
                      </a:r>
                      <a:r>
                        <a:rPr lang="en-GB" sz="1200" u="none" strike="noStrike" dirty="0" err="1">
                          <a:effectLst/>
                        </a:rPr>
                        <a:t>MetaCritic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The Godfather - 100/100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1034408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Highest rated movie on Rotten Tomatoes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The Godfather - 98/100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1855989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Highest rated movie on Hidden Gem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 festival - 9.8/10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8540688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Rating of maximum movies on IMDB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(5-6)/10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9891553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Rating of maximum movies on Rotten Tomatoes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(81-100)/100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8259308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Ratting of maximum movies on Meta Critic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(41-60)/100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0473903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Rating of maximum movies on Hidden Gem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(7-8)/100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9411617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Rating of maximum series on IMDB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(7-8)/100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1521607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Rating of maximum movies on Rotten tomatoes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(61-80)/100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3423743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Ratting of maximum movies on Meta Critic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(61-80)/101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4754158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Rating of maximum movies on Hidden Gem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(7-8)/100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5707402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Highest voted movie on IMDB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Shawshank Redemption - 2.3 Million Votes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1183271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Type of genre has most movies / series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Comedy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8636004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Which region generates maximum Revenue for Netflix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North America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1528061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Highest stock prize rise in which year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2020 ( $382.77 to $567.98 )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9014797"/>
                  </a:ext>
                </a:extLst>
              </a:tr>
              <a:tr h="25171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Lowest stock prize drop in which year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2019 ( $421.38 to $382.77)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1357254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Asian subscribers increment from 2018-2020 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8388704"/>
                  </a:ext>
                </a:extLst>
              </a:tr>
              <a:tr h="2841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European/ Middle East/</a:t>
                      </a:r>
                      <a:r>
                        <a:rPr lang="en-GB" sz="1200" u="none" strike="noStrike" dirty="0" err="1">
                          <a:effectLst/>
                        </a:rPr>
                        <a:t>africa</a:t>
                      </a:r>
                      <a:r>
                        <a:rPr lang="en-GB" sz="1200" u="none" strike="noStrike" dirty="0">
                          <a:effectLst/>
                        </a:rPr>
                        <a:t>  subscribers increment from 2018-2020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728455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Revenue from Asia increased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2% of Total Revenue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9826603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Reveue from European/ Middle East/africa increased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5% of Total Revenue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3495294"/>
                  </a:ext>
                </a:extLst>
              </a:tr>
              <a:tr h="2756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Maximum Revenue generated by North America in 2018+19+20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23875186000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402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32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560B3-4DE0-410F-8CDF-AAC3C2FA8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74"/>
            <a:ext cx="12192000" cy="5962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341B62-E192-46CF-B76A-55B1BC72D5E3}"/>
              </a:ext>
            </a:extLst>
          </p:cNvPr>
          <p:cNvSpPr txBox="1"/>
          <p:nvPr/>
        </p:nvSpPr>
        <p:spPr>
          <a:xfrm>
            <a:off x="4443211" y="244698"/>
            <a:ext cx="3696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Dashboard Visuals</a:t>
            </a:r>
          </a:p>
        </p:txBody>
      </p:sp>
    </p:spTree>
    <p:extLst>
      <p:ext uri="{BB962C8B-B14F-4D97-AF65-F5344CB8AC3E}">
        <p14:creationId xmlns:p14="http://schemas.microsoft.com/office/powerpoint/2010/main" val="182531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E2053-7D3C-4EED-92BF-AEB055252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0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0EFA6-DAAF-4C28-8B48-C2485010E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9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F1F76-0F30-48BF-BAC0-4B7B444E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01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641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EXCEL CAPSTONE PROJECT</vt:lpstr>
      <vt:lpstr>Contents of the Presentation</vt:lpstr>
      <vt:lpstr>Problem Statement</vt:lpstr>
      <vt:lpstr>Datasets Used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/ Outcome</vt:lpstr>
      <vt:lpstr>Conclusion</vt:lpstr>
      <vt:lpstr>Source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links</dc:title>
  <dc:creator>Kushagra Pathak</dc:creator>
  <cp:lastModifiedBy>Kushagra Pathak</cp:lastModifiedBy>
  <cp:revision>37</cp:revision>
  <dcterms:created xsi:type="dcterms:W3CDTF">2021-05-11T12:25:08Z</dcterms:created>
  <dcterms:modified xsi:type="dcterms:W3CDTF">2022-02-01T09:50:03Z</dcterms:modified>
</cp:coreProperties>
</file>