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95" d="100"/>
          <a:sy n="95" d="100"/>
        </p:scale>
        <p:origin x="-11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422336-1E0F-40B7-8D8A-305E0B7ABEE2}" type="datetimeFigureOut">
              <a:rPr lang="en-IN" smtClean="0"/>
              <a:t>01-12-2021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5064BC6-AE4E-4B36-B15C-8E25A04E219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019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22336-1E0F-40B7-8D8A-305E0B7ABEE2}"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64BC6-AE4E-4B36-B15C-8E25A04E219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73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22336-1E0F-40B7-8D8A-305E0B7ABEE2}"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64BC6-AE4E-4B36-B15C-8E25A04E219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4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22336-1E0F-40B7-8D8A-305E0B7ABEE2}"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64BC6-AE4E-4B36-B15C-8E25A04E219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046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22336-1E0F-40B7-8D8A-305E0B7ABEE2}"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64BC6-AE4E-4B36-B15C-8E25A04E219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790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22336-1E0F-40B7-8D8A-305E0B7ABEE2}"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64BC6-AE4E-4B36-B15C-8E25A04E219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295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22336-1E0F-40B7-8D8A-305E0B7ABEE2}" type="datetimeFigureOut">
              <a:rPr lang="en-IN" smtClean="0"/>
              <a:t>01-12-2021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064BC6-AE4E-4B36-B15C-8E25A04E219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092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422336-1E0F-40B7-8D8A-305E0B7ABEE2}" type="datetimeFigureOut">
              <a:rPr lang="en-IN" smtClean="0"/>
              <a:t>01-12-2021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064BC6-AE4E-4B36-B15C-8E25A04E219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926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22336-1E0F-40B7-8D8A-305E0B7ABEE2}" type="datetimeFigureOut">
              <a:rPr lang="en-IN" smtClean="0"/>
              <a:t>01-12-2021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064BC6-AE4E-4B36-B15C-8E25A04E2195}" type="slidenum">
              <a:rPr lang="en-IN" smtClean="0"/>
              <a:t>‹#›</a:t>
            </a:fld>
            <a:endParaRPr lang="en-IN"/>
          </a:p>
        </p:txBody>
      </p:sp>
    </p:spTree>
    <p:extLst>
      <p:ext uri="{BB962C8B-B14F-4D97-AF65-F5344CB8AC3E}">
        <p14:creationId xmlns:p14="http://schemas.microsoft.com/office/powerpoint/2010/main" val="30451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22336-1E0F-40B7-8D8A-305E0B7ABEE2}"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64BC6-AE4E-4B36-B15C-8E25A04E219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203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7422336-1E0F-40B7-8D8A-305E0B7ABEE2}" type="datetimeFigureOut">
              <a:rPr lang="en-IN" smtClean="0"/>
              <a:t>01-12-2021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5064BC6-AE4E-4B36-B15C-8E25A04E219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74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7422336-1E0F-40B7-8D8A-305E0B7ABEE2}" type="datetimeFigureOut">
              <a:rPr lang="en-IN" smtClean="0"/>
              <a:t>01-12-2021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5064BC6-AE4E-4B36-B15C-8E25A04E219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03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ontiersin.org/articles/10.3389/fpls.2016.01419/full#B23" TargetMode="External"/><Relationship Id="rId2" Type="http://schemas.openxmlformats.org/officeDocument/2006/relationships/hyperlink" Target="https://www.frontiersin.org/articles/10.3389/fpls.2016.01419/full#B32" TargetMode="External"/><Relationship Id="rId1" Type="http://schemas.openxmlformats.org/officeDocument/2006/relationships/slideLayout" Target="../slideLayouts/slideLayout2.xml"/><Relationship Id="rId5" Type="http://schemas.openxmlformats.org/officeDocument/2006/relationships/hyperlink" Target="https://www.frontiersin.org/articles/10.3389/fpls.2016.01419/full#B5" TargetMode="External"/><Relationship Id="rId4" Type="http://schemas.openxmlformats.org/officeDocument/2006/relationships/hyperlink" Target="https://www.frontiersin.org/articles/10.3389/fpls.2016.01419/full#B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5EE919-AE76-4FC3-8327-D4554077E73F}"/>
              </a:ext>
            </a:extLst>
          </p:cNvPr>
          <p:cNvSpPr>
            <a:spLocks noGrp="1"/>
          </p:cNvSpPr>
          <p:nvPr>
            <p:ph type="ctrTitle"/>
          </p:nvPr>
        </p:nvSpPr>
        <p:spPr/>
        <p:txBody>
          <a:bodyPr>
            <a:normAutofit fontScale="90000"/>
          </a:bodyPr>
          <a:lstStyle/>
          <a:p>
            <a:r>
              <a:rPr lang="en-IN" b="1" i="0" dirty="0">
                <a:solidFill>
                  <a:srgbClr val="020202"/>
                </a:solidFill>
                <a:effectLst/>
                <a:latin typeface="MuseoSans"/>
              </a:rPr>
              <a:t>Image-Based Plant Disease Detection</a:t>
            </a:r>
            <a:br>
              <a:rPr lang="en-IN" b="1" i="0" dirty="0">
                <a:solidFill>
                  <a:srgbClr val="020202"/>
                </a:solidFill>
                <a:effectLst/>
                <a:latin typeface="MuseoSans"/>
              </a:rPr>
            </a:br>
            <a:endParaRPr lang="en-IN" dirty="0"/>
          </a:p>
        </p:txBody>
      </p:sp>
      <p:sp>
        <p:nvSpPr>
          <p:cNvPr id="3" name="Subtitle 2">
            <a:extLst>
              <a:ext uri="{FF2B5EF4-FFF2-40B4-BE49-F238E27FC236}">
                <a16:creationId xmlns="" xmlns:a16="http://schemas.microsoft.com/office/drawing/2014/main" id="{3F66D100-C75A-45DD-912F-959332B366C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74257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71074"/>
            <a:ext cx="9603275" cy="682680"/>
          </a:xfrm>
        </p:spPr>
        <p:txBody>
          <a:bodyPr/>
          <a:lstStyle/>
          <a:p>
            <a:r>
              <a:rPr lang="en-IN" dirty="0">
                <a:solidFill>
                  <a:srgbClr val="232323"/>
                </a:solidFill>
                <a:latin typeface="Raleway" pitchFamily="2" charset="0"/>
              </a:rPr>
              <a:t>Existing work limitations</a:t>
            </a:r>
            <a:endParaRPr lang="en-IN" dirty="0"/>
          </a:p>
        </p:txBody>
      </p:sp>
      <p:sp>
        <p:nvSpPr>
          <p:cNvPr id="3" name="Content Placeholder 2"/>
          <p:cNvSpPr>
            <a:spLocks noGrp="1"/>
          </p:cNvSpPr>
          <p:nvPr>
            <p:ph idx="1"/>
          </p:nvPr>
        </p:nvSpPr>
        <p:spPr/>
        <p:txBody>
          <a:bodyPr/>
          <a:lstStyle/>
          <a:p>
            <a:r>
              <a:rPr lang="en-US" sz="1900" dirty="0">
                <a:latin typeface="Roboto"/>
              </a:rPr>
              <a:t>The second limitation is that we are currently constrained to the classification of single leaves, facing up, on a homogeneous background. While these are straightforward conditions, a real world application should be able to classify images of a disease as it presents itself directly on the plant. Indeed, many diseases don't present themselves on the upper side of leaves only (or at all), but on many different parts of the plant. Thus, new image collection efforts should try to obtain images from many different perspectives, and ideally from settings that are as realistic as possible.</a:t>
            </a:r>
          </a:p>
          <a:p>
            <a:endParaRPr lang="en-IN" dirty="0"/>
          </a:p>
        </p:txBody>
      </p:sp>
    </p:spTree>
    <p:extLst>
      <p:ext uri="{BB962C8B-B14F-4D97-AF65-F5344CB8AC3E}">
        <p14:creationId xmlns:p14="http://schemas.microsoft.com/office/powerpoint/2010/main" val="222795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latin typeface="Raleway" pitchFamily="2" charset="0"/>
              </a:rPr>
              <a:t>System Architecture</a:t>
            </a:r>
            <a:r>
              <a:rPr lang="en-IN" dirty="0">
                <a:solidFill>
                  <a:srgbClr val="232323"/>
                </a:solidFill>
                <a:latin typeface="Raleway" pitchFamily="2" charset="0"/>
              </a:rPr>
              <a:t/>
            </a:r>
            <a:br>
              <a:rPr lang="en-IN" dirty="0">
                <a:solidFill>
                  <a:srgbClr val="232323"/>
                </a:solidFill>
                <a:latin typeface="Raleway" pitchFamily="2" charset="0"/>
              </a:rPr>
            </a:br>
            <a:endParaRPr lang="en-IN" dirty="0"/>
          </a:p>
        </p:txBody>
      </p:sp>
      <p:sp>
        <p:nvSpPr>
          <p:cNvPr id="3" name="Content Placeholder 2"/>
          <p:cNvSpPr>
            <a:spLocks noGrp="1"/>
          </p:cNvSpPr>
          <p:nvPr>
            <p:ph idx="1"/>
          </p:nvPr>
        </p:nvSpPr>
        <p:spPr/>
        <p:txBody>
          <a:bodyPr>
            <a:normAutofit/>
          </a:bodyPr>
          <a:lstStyle/>
          <a:p>
            <a:r>
              <a:rPr lang="en-US" sz="1900" dirty="0">
                <a:latin typeface="Roboto"/>
              </a:rPr>
              <a:t>Since we are using Deep Learning algorithms and that too image analysis, for greater processing speed, generally, NVIDIA GPU 1050i version is recommended. Our project is done on Intel i7 GPU version processor. Intel too supports Deep Learning image analysis through its Graphic cards. The processing speed of Intel supported Graphic card for Deep Learning image analysis is as much as speed as NVIDIA processor. Since, the algorithm deals with large dataset of images, the iterations/Epochs will take some seconds to display the output because the images are of higher pixels. </a:t>
            </a:r>
            <a:endParaRPr lang="en-IN" sz="1900" dirty="0">
              <a:latin typeface="Roboto"/>
            </a:endParaRPr>
          </a:p>
        </p:txBody>
      </p:sp>
    </p:spTree>
    <p:extLst>
      <p:ext uri="{BB962C8B-B14F-4D97-AF65-F5344CB8AC3E}">
        <p14:creationId xmlns:p14="http://schemas.microsoft.com/office/powerpoint/2010/main" val="376583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C:\Users\Aditya\Downloads\Architecture-of-a-General-System-for-Detection-and-Recognition-of-Disease-in-Plant-Leaf.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7747" y="745957"/>
            <a:ext cx="9673390" cy="4732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70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75995-0713-40EE-A0B9-4024E73176E8}"/>
              </a:ext>
            </a:extLst>
          </p:cNvPr>
          <p:cNvSpPr>
            <a:spLocks noGrp="1"/>
          </p:cNvSpPr>
          <p:nvPr>
            <p:ph type="title"/>
          </p:nvPr>
        </p:nvSpPr>
        <p:spPr/>
        <p:txBody>
          <a:bodyPr/>
          <a:lstStyle/>
          <a:p>
            <a:r>
              <a:rPr lang="en-US" dirty="0"/>
              <a:t>                                  INDEX</a:t>
            </a:r>
            <a:endParaRPr lang="en-IN" dirty="0"/>
          </a:p>
        </p:txBody>
      </p:sp>
      <p:sp>
        <p:nvSpPr>
          <p:cNvPr id="3" name="Content Placeholder 2">
            <a:extLst>
              <a:ext uri="{FF2B5EF4-FFF2-40B4-BE49-F238E27FC236}">
                <a16:creationId xmlns="" xmlns:a16="http://schemas.microsoft.com/office/drawing/2014/main" id="{D68AD52C-2DEB-4C0F-9D28-3B6D459DE27F}"/>
              </a:ext>
            </a:extLst>
          </p:cNvPr>
          <p:cNvSpPr>
            <a:spLocks noGrp="1"/>
          </p:cNvSpPr>
          <p:nvPr>
            <p:ph idx="1"/>
          </p:nvPr>
        </p:nvSpPr>
        <p:spPr/>
        <p:txBody>
          <a:bodyPr>
            <a:normAutofit fontScale="92500" lnSpcReduction="20000"/>
          </a:bodyPr>
          <a:lstStyle/>
          <a:p>
            <a:pPr marL="0" indent="0">
              <a:buNone/>
            </a:pPr>
            <a:r>
              <a:rPr lang="en-IN" b="0" i="0" dirty="0">
                <a:solidFill>
                  <a:srgbClr val="232323"/>
                </a:solidFill>
                <a:effectLst/>
                <a:latin typeface="Raleway" panose="020B0604020202020204" pitchFamily="2" charset="0"/>
              </a:rPr>
              <a:t>1.Introduction</a:t>
            </a:r>
          </a:p>
          <a:p>
            <a:pPr marL="0" indent="0">
              <a:buNone/>
            </a:pPr>
            <a:r>
              <a:rPr lang="en-IN" dirty="0">
                <a:solidFill>
                  <a:srgbClr val="232323"/>
                </a:solidFill>
                <a:latin typeface="Raleway" panose="020B0604020202020204" pitchFamily="2" charset="0"/>
              </a:rPr>
              <a:t>2.Approach</a:t>
            </a:r>
            <a:endParaRPr lang="en-IN" b="0" i="0" dirty="0">
              <a:solidFill>
                <a:srgbClr val="232323"/>
              </a:solidFill>
              <a:effectLst/>
              <a:latin typeface="Raleway" panose="020B0604020202020204" pitchFamily="2" charset="0"/>
            </a:endParaRPr>
          </a:p>
          <a:p>
            <a:pPr marL="0" indent="0">
              <a:buNone/>
            </a:pPr>
            <a:r>
              <a:rPr lang="en-IN" dirty="0">
                <a:solidFill>
                  <a:srgbClr val="232323"/>
                </a:solidFill>
                <a:latin typeface="Raleway" panose="020B0604020202020204" pitchFamily="2" charset="0"/>
              </a:rPr>
              <a:t>3.</a:t>
            </a:r>
            <a:r>
              <a:rPr lang="en-IN" b="0" i="0" dirty="0">
                <a:solidFill>
                  <a:srgbClr val="232323"/>
                </a:solidFill>
                <a:effectLst/>
                <a:latin typeface="Raleway" pitchFamily="2" charset="0"/>
              </a:rPr>
              <a:t> Aim &amp; Objective</a:t>
            </a:r>
            <a:endParaRPr lang="en-IN" dirty="0">
              <a:solidFill>
                <a:srgbClr val="232323"/>
              </a:solidFill>
              <a:latin typeface="Raleway" panose="020B0604020202020204" pitchFamily="2" charset="0"/>
            </a:endParaRPr>
          </a:p>
          <a:p>
            <a:pPr marL="0" indent="0">
              <a:buNone/>
            </a:pPr>
            <a:r>
              <a:rPr lang="en-IN" dirty="0">
                <a:solidFill>
                  <a:srgbClr val="232323"/>
                </a:solidFill>
                <a:latin typeface="Raleway" panose="020B0604020202020204" pitchFamily="2" charset="0"/>
              </a:rPr>
              <a:t>4.</a:t>
            </a:r>
            <a:r>
              <a:rPr lang="en-IN" b="0" i="0" dirty="0">
                <a:solidFill>
                  <a:srgbClr val="232323"/>
                </a:solidFill>
                <a:effectLst/>
                <a:latin typeface="Raleway" pitchFamily="2" charset="0"/>
              </a:rPr>
              <a:t> </a:t>
            </a:r>
            <a:r>
              <a:rPr lang="en-IN" dirty="0">
                <a:solidFill>
                  <a:srgbClr val="232323"/>
                </a:solidFill>
                <a:latin typeface="Raleway" pitchFamily="2" charset="0"/>
              </a:rPr>
              <a:t>Application</a:t>
            </a:r>
            <a:endParaRPr lang="en-IN" b="0" i="0" dirty="0">
              <a:solidFill>
                <a:srgbClr val="232323"/>
              </a:solidFill>
              <a:effectLst/>
              <a:latin typeface="Raleway" pitchFamily="2" charset="0"/>
            </a:endParaRPr>
          </a:p>
          <a:p>
            <a:pPr marL="0" indent="0">
              <a:buNone/>
            </a:pPr>
            <a:r>
              <a:rPr lang="en-IN" dirty="0">
                <a:solidFill>
                  <a:srgbClr val="232323"/>
                </a:solidFill>
                <a:latin typeface="Raleway" pitchFamily="2" charset="0"/>
              </a:rPr>
              <a:t>5.</a:t>
            </a:r>
            <a:r>
              <a:rPr lang="en-IN" b="0" i="0" dirty="0">
                <a:solidFill>
                  <a:srgbClr val="232323"/>
                </a:solidFill>
                <a:effectLst/>
                <a:latin typeface="Raleway" pitchFamily="2" charset="0"/>
              </a:rPr>
              <a:t> Tools Used</a:t>
            </a:r>
          </a:p>
          <a:p>
            <a:pPr marL="0" indent="0">
              <a:buNone/>
            </a:pPr>
            <a:r>
              <a:rPr lang="en-IN" dirty="0">
                <a:solidFill>
                  <a:srgbClr val="232323"/>
                </a:solidFill>
                <a:latin typeface="Raleway" pitchFamily="2" charset="0"/>
              </a:rPr>
              <a:t>6.</a:t>
            </a:r>
            <a:r>
              <a:rPr lang="en-IN" b="0" i="0" dirty="0">
                <a:solidFill>
                  <a:srgbClr val="232323"/>
                </a:solidFill>
                <a:effectLst/>
                <a:latin typeface="Raleway" pitchFamily="2" charset="0"/>
              </a:rPr>
              <a:t> </a:t>
            </a:r>
            <a:r>
              <a:rPr lang="en-IN" b="0" i="0" dirty="0" smtClean="0">
                <a:solidFill>
                  <a:srgbClr val="232323"/>
                </a:solidFill>
                <a:effectLst/>
                <a:latin typeface="Raleway" pitchFamily="2" charset="0"/>
              </a:rPr>
              <a:t>Existing work limitations</a:t>
            </a:r>
            <a:endParaRPr lang="en-IN" b="0" i="0" dirty="0">
              <a:solidFill>
                <a:srgbClr val="232323"/>
              </a:solidFill>
              <a:effectLst/>
              <a:latin typeface="Raleway" pitchFamily="2" charset="0"/>
            </a:endParaRPr>
          </a:p>
          <a:p>
            <a:pPr marL="0" indent="0">
              <a:buNone/>
            </a:pPr>
            <a:r>
              <a:rPr lang="en-IN" dirty="0">
                <a:solidFill>
                  <a:srgbClr val="232323"/>
                </a:solidFill>
                <a:latin typeface="Raleway" pitchFamily="2" charset="0"/>
              </a:rPr>
              <a:t>7.</a:t>
            </a:r>
            <a:r>
              <a:rPr lang="en-IN" b="0" i="0" dirty="0">
                <a:solidFill>
                  <a:srgbClr val="000000"/>
                </a:solidFill>
                <a:effectLst/>
                <a:latin typeface="Source Sans Pro" panose="020B0503030403020204" pitchFamily="34" charset="0"/>
              </a:rPr>
              <a:t> Process</a:t>
            </a:r>
            <a:endParaRPr lang="en-IN" dirty="0">
              <a:solidFill>
                <a:srgbClr val="232323"/>
              </a:solidFill>
              <a:latin typeface="Raleway" pitchFamily="2" charset="0"/>
            </a:endParaRPr>
          </a:p>
          <a:p>
            <a:pPr marL="0" indent="0">
              <a:buNone/>
            </a:pPr>
            <a:r>
              <a:rPr lang="en-IN" dirty="0">
                <a:solidFill>
                  <a:srgbClr val="232323"/>
                </a:solidFill>
                <a:latin typeface="Raleway" pitchFamily="2" charset="0"/>
              </a:rPr>
              <a:t>8.</a:t>
            </a:r>
            <a:r>
              <a:rPr lang="en-IN" b="0" i="0" dirty="0">
                <a:solidFill>
                  <a:srgbClr val="000000"/>
                </a:solidFill>
                <a:effectLst/>
                <a:latin typeface="Raleway" pitchFamily="2" charset="0"/>
              </a:rPr>
              <a:t> System Architecture</a:t>
            </a:r>
            <a:endParaRPr lang="en-IN" b="0" i="0" dirty="0">
              <a:solidFill>
                <a:srgbClr val="232323"/>
              </a:solidFill>
              <a:effectLst/>
              <a:latin typeface="Raleway" pitchFamily="2" charset="0"/>
            </a:endParaRPr>
          </a:p>
          <a:p>
            <a:pPr marL="0" indent="0">
              <a:buNone/>
            </a:pPr>
            <a:endParaRPr lang="en-IN" dirty="0"/>
          </a:p>
        </p:txBody>
      </p:sp>
    </p:spTree>
    <p:extLst>
      <p:ext uri="{BB962C8B-B14F-4D97-AF65-F5344CB8AC3E}">
        <p14:creationId xmlns:p14="http://schemas.microsoft.com/office/powerpoint/2010/main" val="280012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C98B2B-0992-4F2F-80AE-D6AE01290754}"/>
              </a:ext>
            </a:extLst>
          </p:cNvPr>
          <p:cNvSpPr>
            <a:spLocks noGrp="1"/>
          </p:cNvSpPr>
          <p:nvPr>
            <p:ph type="title"/>
          </p:nvPr>
        </p:nvSpPr>
        <p:spPr/>
        <p:txBody>
          <a:bodyPr/>
          <a:lstStyle/>
          <a:p>
            <a:r>
              <a:rPr lang="en-US" dirty="0"/>
              <a:t>                  Introduction</a:t>
            </a:r>
            <a:endParaRPr lang="en-IN" dirty="0"/>
          </a:p>
        </p:txBody>
      </p:sp>
      <p:sp>
        <p:nvSpPr>
          <p:cNvPr id="3" name="Content Placeholder 2">
            <a:extLst>
              <a:ext uri="{FF2B5EF4-FFF2-40B4-BE49-F238E27FC236}">
                <a16:creationId xmlns="" xmlns:a16="http://schemas.microsoft.com/office/drawing/2014/main" id="{0C32E763-9E3B-4D37-92C8-5C16977D164E}"/>
              </a:ext>
            </a:extLst>
          </p:cNvPr>
          <p:cNvSpPr>
            <a:spLocks noGrp="1"/>
          </p:cNvSpPr>
          <p:nvPr>
            <p:ph idx="1"/>
          </p:nvPr>
        </p:nvSpPr>
        <p:spPr/>
        <p:txBody>
          <a:bodyPr>
            <a:normAutofit fontScale="62500" lnSpcReduction="20000"/>
          </a:bodyPr>
          <a:lstStyle/>
          <a:p>
            <a:r>
              <a:rPr lang="en-US" b="0" i="0" dirty="0">
                <a:solidFill>
                  <a:srgbClr val="3E3D40"/>
                </a:solidFill>
                <a:effectLst/>
                <a:latin typeface="Georgia" panose="02040502050405020303" pitchFamily="18" charset="0"/>
              </a:rPr>
              <a:t>Modern technologies have given human society the ability to produce enough food to meet the demand of more than 7 billion people. However, food security remains threatened by a number of factors including climate change (</a:t>
            </a:r>
            <a:r>
              <a:rPr lang="en-US" b="0" i="0" u="none" strike="noStrike" dirty="0">
                <a:solidFill>
                  <a:srgbClr val="D54449"/>
                </a:solidFill>
                <a:effectLst/>
                <a:latin typeface="Georgia" panose="02040502050405020303" pitchFamily="18" charset="0"/>
                <a:hlinkClick r:id="rId2"/>
              </a:rPr>
              <a:t>Tai et al., 2014</a:t>
            </a:r>
            <a:r>
              <a:rPr lang="en-US" b="0" i="0" dirty="0">
                <a:solidFill>
                  <a:srgbClr val="3E3D40"/>
                </a:solidFill>
                <a:effectLst/>
                <a:latin typeface="Georgia" panose="02040502050405020303" pitchFamily="18" charset="0"/>
              </a:rPr>
              <a:t>), the decline in pollinators (</a:t>
            </a:r>
            <a:r>
              <a:rPr lang="en-US" b="0" i="0" u="none" strike="noStrike" dirty="0">
                <a:solidFill>
                  <a:srgbClr val="D54449"/>
                </a:solidFill>
                <a:effectLst/>
                <a:latin typeface="Georgia" panose="02040502050405020303" pitchFamily="18" charset="0"/>
                <a:hlinkClick r:id="rId3"/>
              </a:rPr>
              <a:t>Report of the Plenary of the Intergovernmental Science-</a:t>
            </a:r>
            <a:r>
              <a:rPr lang="en-US" b="0" i="0" u="none" strike="noStrike" dirty="0" err="1">
                <a:solidFill>
                  <a:srgbClr val="D54449"/>
                </a:solidFill>
                <a:effectLst/>
                <a:latin typeface="Georgia" panose="02040502050405020303" pitchFamily="18" charset="0"/>
                <a:hlinkClick r:id="rId3"/>
              </a:rPr>
              <a:t>PolicyPlatform</a:t>
            </a:r>
            <a:r>
              <a:rPr lang="en-US" b="0" i="0" u="none" strike="noStrike" dirty="0">
                <a:solidFill>
                  <a:srgbClr val="D54449"/>
                </a:solidFill>
                <a:effectLst/>
                <a:latin typeface="Georgia" panose="02040502050405020303" pitchFamily="18" charset="0"/>
                <a:hlinkClick r:id="rId3"/>
              </a:rPr>
              <a:t> on Biodiversity Ecosystem and Services on the work of its fourth session, 2016</a:t>
            </a:r>
            <a:r>
              <a:rPr lang="en-US" b="0" i="0" dirty="0">
                <a:solidFill>
                  <a:srgbClr val="3E3D40"/>
                </a:solidFill>
                <a:effectLst/>
                <a:latin typeface="Georgia" panose="02040502050405020303" pitchFamily="18" charset="0"/>
              </a:rPr>
              <a:t>), plant diseases (</a:t>
            </a:r>
            <a:r>
              <a:rPr lang="en-US" b="0" i="0" u="none" strike="noStrike" dirty="0">
                <a:solidFill>
                  <a:srgbClr val="D54449"/>
                </a:solidFill>
                <a:effectLst/>
                <a:latin typeface="Georgia" panose="02040502050405020303" pitchFamily="18" charset="0"/>
                <a:hlinkClick r:id="rId4"/>
              </a:rPr>
              <a:t>Strange and Scott, 2005</a:t>
            </a:r>
            <a:r>
              <a:rPr lang="en-US" b="0" i="0" dirty="0">
                <a:solidFill>
                  <a:srgbClr val="3E3D40"/>
                </a:solidFill>
                <a:effectLst/>
                <a:latin typeface="Georgia" panose="02040502050405020303" pitchFamily="18" charset="0"/>
              </a:rPr>
              <a:t>), and others. Plant diseases are not only a threat to food security at the global scale, but can also have disastrous consequences for smallholder farmers whose livelihoods depend on healthy crops. </a:t>
            </a:r>
          </a:p>
          <a:p>
            <a:r>
              <a:rPr lang="en-US" b="0" i="0" dirty="0">
                <a:solidFill>
                  <a:srgbClr val="3E3D40"/>
                </a:solidFill>
                <a:effectLst/>
                <a:latin typeface="Georgia" panose="02040502050405020303" pitchFamily="18" charset="0"/>
              </a:rPr>
              <a:t>Various efforts have been developed to prevent crop loss due to diseases. Historical approaches of widespread application of pesticides have in the past decade increasingly been supplemented by integrated pest management (IPM) approaches (</a:t>
            </a:r>
            <a:r>
              <a:rPr lang="en-US" b="0" i="0" u="none" strike="noStrike" dirty="0" err="1">
                <a:solidFill>
                  <a:srgbClr val="D54449"/>
                </a:solidFill>
                <a:effectLst/>
                <a:latin typeface="Georgia" panose="02040502050405020303" pitchFamily="18" charset="0"/>
                <a:hlinkClick r:id="rId5"/>
              </a:rPr>
              <a:t>Ehler</a:t>
            </a:r>
            <a:r>
              <a:rPr lang="en-US" b="0" i="0" u="none" strike="noStrike" dirty="0">
                <a:solidFill>
                  <a:srgbClr val="D54449"/>
                </a:solidFill>
                <a:effectLst/>
                <a:latin typeface="Georgia" panose="02040502050405020303" pitchFamily="18" charset="0"/>
                <a:hlinkClick r:id="rId5"/>
              </a:rPr>
              <a:t>, 2006</a:t>
            </a:r>
            <a:r>
              <a:rPr lang="en-US" b="0" i="0" dirty="0">
                <a:solidFill>
                  <a:srgbClr val="3E3D40"/>
                </a:solidFill>
                <a:effectLst/>
                <a:latin typeface="Georgia" panose="02040502050405020303" pitchFamily="18" charset="0"/>
              </a:rPr>
              <a:t>). Independent of the approach, identifying a disease correctly when it first appears is a crucial step for efficient disease management. Historically, disease identification has been supported by agricultural extension organizations or other institutions, such as local plant clinics. In more recent times, such efforts have additionally been supported by providing information for disease diagnosis online, leveraging the increasing Internet penetration worldwide.</a:t>
            </a:r>
          </a:p>
          <a:p>
            <a:r>
              <a:rPr lang="en-US" b="0" i="0" dirty="0">
                <a:solidFill>
                  <a:srgbClr val="3E3D40"/>
                </a:solidFill>
                <a:effectLst/>
                <a:latin typeface="Georgia" panose="02040502050405020303" pitchFamily="18" charset="0"/>
              </a:rPr>
              <a:t>Smartphones in particular offer very novel approaches to help identify diseases because of their computing power, high-resolution displays, and extensive built-in sets of accessories, such as advanced HD cameras. </a:t>
            </a:r>
            <a:endParaRPr lang="en-IN" dirty="0"/>
          </a:p>
        </p:txBody>
      </p:sp>
    </p:spTree>
    <p:extLst>
      <p:ext uri="{BB962C8B-B14F-4D97-AF65-F5344CB8AC3E}">
        <p14:creationId xmlns:p14="http://schemas.microsoft.com/office/powerpoint/2010/main" val="7906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F98F28-8D34-4446-A341-BE45B9A6C125}"/>
              </a:ext>
            </a:extLst>
          </p:cNvPr>
          <p:cNvSpPr>
            <a:spLocks noGrp="1"/>
          </p:cNvSpPr>
          <p:nvPr>
            <p:ph type="title"/>
          </p:nvPr>
        </p:nvSpPr>
        <p:spPr/>
        <p:txBody>
          <a:bodyPr/>
          <a:lstStyle/>
          <a:p>
            <a:r>
              <a:rPr lang="en-IN" dirty="0">
                <a:solidFill>
                  <a:srgbClr val="232323"/>
                </a:solidFill>
                <a:latin typeface="Raleway" panose="020B0604020202020204" pitchFamily="2" charset="0"/>
              </a:rPr>
              <a:t>                               Approach</a:t>
            </a:r>
            <a:r>
              <a:rPr lang="en-IN" b="0" i="0" dirty="0">
                <a:solidFill>
                  <a:srgbClr val="232323"/>
                </a:solidFill>
                <a:effectLst/>
                <a:latin typeface="Raleway" panose="020B0604020202020204" pitchFamily="2" charset="0"/>
              </a:rPr>
              <a:t/>
            </a:r>
            <a:br>
              <a:rPr lang="en-IN" b="0" i="0" dirty="0">
                <a:solidFill>
                  <a:srgbClr val="232323"/>
                </a:solidFill>
                <a:effectLst/>
                <a:latin typeface="Raleway" panose="020B0604020202020204" pitchFamily="2" charset="0"/>
              </a:rPr>
            </a:br>
            <a:endParaRPr lang="en-IN" dirty="0"/>
          </a:p>
        </p:txBody>
      </p:sp>
      <p:sp>
        <p:nvSpPr>
          <p:cNvPr id="3" name="Content Placeholder 2">
            <a:extLst>
              <a:ext uri="{FF2B5EF4-FFF2-40B4-BE49-F238E27FC236}">
                <a16:creationId xmlns="" xmlns:a16="http://schemas.microsoft.com/office/drawing/2014/main" id="{6AAC75B8-0C7C-4C1F-ADCF-FCE255F0A0D4}"/>
              </a:ext>
            </a:extLst>
          </p:cNvPr>
          <p:cNvSpPr>
            <a:spLocks noGrp="1"/>
          </p:cNvSpPr>
          <p:nvPr>
            <p:ph idx="1"/>
          </p:nvPr>
        </p:nvSpPr>
        <p:spPr/>
        <p:txBody>
          <a:bodyPr>
            <a:normAutofit fontScale="85000" lnSpcReduction="10000"/>
          </a:bodyPr>
          <a:lstStyle/>
          <a:p>
            <a:r>
              <a:rPr lang="en-US" b="0" i="0" dirty="0">
                <a:solidFill>
                  <a:srgbClr val="3E3D40"/>
                </a:solidFill>
                <a:effectLst/>
                <a:latin typeface="Georgia" panose="02040502050405020303" pitchFamily="18" charset="0"/>
              </a:rPr>
              <a:t>Crop diseases are a major threat to food security, but their rapid identification remains difficult in many parts of the world due to the lack of the necessary infrastructure. The combination of increasing global smartphone penetration and recent advances in computer vision made possible by deep learning has paved the way for smartphone-assisted disease diagnosis. Using a public dataset of more than 50,000  images of diseased and healthy plant leaves collected under controlled conditions, we train a deep convolutional neural network to identify 10 + crop species and 26 diseases (or absence thereof). The trained model achieves an accuracy more than 90% on a held-out test set, demonstrating the feasibility of this approach. Overall, the approach of training deep learning models on increasingly large and publicly available image datasets presents a clear path toward smartphone-assisted crop disease diagnosis on a massive global scale.</a:t>
            </a:r>
            <a:endParaRPr lang="en-IN" dirty="0"/>
          </a:p>
        </p:txBody>
      </p:sp>
    </p:spTree>
    <p:extLst>
      <p:ext uri="{BB962C8B-B14F-4D97-AF65-F5344CB8AC3E}">
        <p14:creationId xmlns:p14="http://schemas.microsoft.com/office/powerpoint/2010/main" val="408006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186148-2BC7-466C-9F0F-B2F44C9950F9}"/>
              </a:ext>
            </a:extLst>
          </p:cNvPr>
          <p:cNvSpPr>
            <a:spLocks noGrp="1"/>
          </p:cNvSpPr>
          <p:nvPr>
            <p:ph type="title"/>
          </p:nvPr>
        </p:nvSpPr>
        <p:spPr/>
        <p:txBody>
          <a:bodyPr>
            <a:normAutofit fontScale="90000"/>
          </a:bodyPr>
          <a:lstStyle/>
          <a:p>
            <a:r>
              <a:rPr lang="en-IN" b="0" i="0" dirty="0">
                <a:solidFill>
                  <a:srgbClr val="232323"/>
                </a:solidFill>
                <a:effectLst/>
                <a:latin typeface="Raleway" pitchFamily="2" charset="0"/>
              </a:rPr>
              <a:t>                         Aim &amp; Objective</a:t>
            </a:r>
            <a:br>
              <a:rPr lang="en-IN" b="0" i="0" dirty="0">
                <a:solidFill>
                  <a:srgbClr val="232323"/>
                </a:solidFill>
                <a:effectLst/>
                <a:latin typeface="Raleway" pitchFamily="2" charset="0"/>
              </a:rPr>
            </a:br>
            <a:r>
              <a:rPr lang="en-IN" dirty="0">
                <a:solidFill>
                  <a:srgbClr val="232323"/>
                </a:solidFill>
                <a:latin typeface="Raleway" panose="020B0604020202020204" pitchFamily="2" charset="0"/>
              </a:rPr>
              <a:t/>
            </a:r>
            <a:br>
              <a:rPr lang="en-IN" dirty="0">
                <a:solidFill>
                  <a:srgbClr val="232323"/>
                </a:solidFill>
                <a:latin typeface="Raleway" panose="020B0604020202020204" pitchFamily="2" charset="0"/>
              </a:rPr>
            </a:br>
            <a:endParaRPr lang="en-IN" dirty="0"/>
          </a:p>
        </p:txBody>
      </p:sp>
      <p:sp>
        <p:nvSpPr>
          <p:cNvPr id="3" name="Content Placeholder 2">
            <a:extLst>
              <a:ext uri="{FF2B5EF4-FFF2-40B4-BE49-F238E27FC236}">
                <a16:creationId xmlns="" xmlns:a16="http://schemas.microsoft.com/office/drawing/2014/main" id="{CAD9514D-91E6-4F65-B332-A7F1A7920143}"/>
              </a:ext>
            </a:extLst>
          </p:cNvPr>
          <p:cNvSpPr>
            <a:spLocks noGrp="1"/>
          </p:cNvSpPr>
          <p:nvPr>
            <p:ph idx="1"/>
          </p:nvPr>
        </p:nvSpPr>
        <p:spPr/>
        <p:txBody>
          <a:bodyPr>
            <a:normAutofit lnSpcReduction="10000"/>
          </a:bodyPr>
          <a:lstStyle/>
          <a:p>
            <a:r>
              <a:rPr lang="en-US" b="0" i="0" dirty="0">
                <a:solidFill>
                  <a:srgbClr val="444444"/>
                </a:solidFill>
                <a:effectLst/>
                <a:latin typeface="Roboto" panose="02000000000000000000" pitchFamily="2" charset="0"/>
              </a:rPr>
              <a:t>Insects and pests damage the crops and, thus, are very dangerous for the overall growth of the crop. One method to protect the crop is early pest detection so that the crop can be protected from pest attack. The best way to know about the health of the crop is the timely examination of the crop.</a:t>
            </a:r>
          </a:p>
          <a:p>
            <a:r>
              <a:rPr lang="en-US" b="0" i="0" dirty="0">
                <a:solidFill>
                  <a:srgbClr val="444444"/>
                </a:solidFill>
                <a:effectLst/>
                <a:latin typeface="Roboto" panose="02000000000000000000" pitchFamily="2" charset="0"/>
              </a:rPr>
              <a:t>As deep convolutional neural networks (DCNN) and transfer learning has been successfully applied in various fields, it has freshly moved in the domain of just-in-time crop disease detection. The aim of this research is to develop an AI-based banana disease and pest detection system using a DCNN to support banana farmers</a:t>
            </a:r>
            <a:endParaRPr lang="en-IN" dirty="0"/>
          </a:p>
        </p:txBody>
      </p:sp>
    </p:spTree>
    <p:extLst>
      <p:ext uri="{BB962C8B-B14F-4D97-AF65-F5344CB8AC3E}">
        <p14:creationId xmlns:p14="http://schemas.microsoft.com/office/powerpoint/2010/main" val="272691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F7B08B-887A-4EE5-A7B5-678740C957E2}"/>
              </a:ext>
            </a:extLst>
          </p:cNvPr>
          <p:cNvSpPr>
            <a:spLocks noGrp="1"/>
          </p:cNvSpPr>
          <p:nvPr>
            <p:ph type="title"/>
          </p:nvPr>
        </p:nvSpPr>
        <p:spPr/>
        <p:txBody>
          <a:bodyPr/>
          <a:lstStyle/>
          <a:p>
            <a:r>
              <a:rPr lang="en-IN" b="0" i="0" dirty="0">
                <a:solidFill>
                  <a:srgbClr val="232323"/>
                </a:solidFill>
                <a:effectLst/>
                <a:latin typeface="Raleway" pitchFamily="2" charset="0"/>
              </a:rPr>
              <a:t>                           APPLICATION</a:t>
            </a:r>
            <a:endParaRPr lang="en-IN" dirty="0"/>
          </a:p>
        </p:txBody>
      </p:sp>
      <p:sp>
        <p:nvSpPr>
          <p:cNvPr id="3" name="Content Placeholder 2">
            <a:extLst>
              <a:ext uri="{FF2B5EF4-FFF2-40B4-BE49-F238E27FC236}">
                <a16:creationId xmlns="" xmlns:a16="http://schemas.microsoft.com/office/drawing/2014/main" id="{9818B2B0-73EB-4873-8271-9F27E7E94AB3}"/>
              </a:ext>
            </a:extLst>
          </p:cNvPr>
          <p:cNvSpPr>
            <a:spLocks noGrp="1"/>
          </p:cNvSpPr>
          <p:nvPr>
            <p:ph idx="1"/>
          </p:nvPr>
        </p:nvSpPr>
        <p:spPr/>
        <p:txBody>
          <a:bodyPr/>
          <a:lstStyle/>
          <a:p>
            <a:r>
              <a:rPr lang="en-US" b="0" i="0" dirty="0">
                <a:solidFill>
                  <a:srgbClr val="444444"/>
                </a:solidFill>
                <a:effectLst/>
                <a:latin typeface="Roboto" panose="02000000000000000000" pitchFamily="2" charset="0"/>
              </a:rPr>
              <a:t> The use of Crop Monitoring software in precision farming gives agrarians a possibility to take preventive measures as to protecting their crop yield from possible damages caused by weather extremes. High-precision weather forecasts can help growers decide what ag practices they can perform.</a:t>
            </a:r>
          </a:p>
          <a:p>
            <a:r>
              <a:rPr lang="en-US" b="0" i="0" dirty="0">
                <a:solidFill>
                  <a:srgbClr val="444444"/>
                </a:solidFill>
                <a:effectLst/>
                <a:latin typeface="Roboto" panose="02000000000000000000" pitchFamily="2" charset="0"/>
              </a:rPr>
              <a:t>Automated systems of air temperature and odor sensors can provide crop disease detection, treatment, and prevention. Air quality sensors can also test and monitor Co2 levels. Leaf wetness sensors mimic real leaves and allow for trace amounts of water or ice on a leaf’s surface to be detected.</a:t>
            </a:r>
            <a:endParaRPr lang="en-IN" dirty="0"/>
          </a:p>
        </p:txBody>
      </p:sp>
    </p:spTree>
    <p:extLst>
      <p:ext uri="{BB962C8B-B14F-4D97-AF65-F5344CB8AC3E}">
        <p14:creationId xmlns:p14="http://schemas.microsoft.com/office/powerpoint/2010/main" val="235876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F1487-2A06-4FAB-8905-C9756AA554E4}"/>
              </a:ext>
            </a:extLst>
          </p:cNvPr>
          <p:cNvSpPr>
            <a:spLocks noGrp="1"/>
          </p:cNvSpPr>
          <p:nvPr>
            <p:ph type="title"/>
          </p:nvPr>
        </p:nvSpPr>
        <p:spPr/>
        <p:txBody>
          <a:bodyPr/>
          <a:lstStyle/>
          <a:p>
            <a:r>
              <a:rPr lang="en-IN" b="0" i="0" dirty="0">
                <a:solidFill>
                  <a:srgbClr val="232323"/>
                </a:solidFill>
                <a:effectLst/>
                <a:latin typeface="Raleway" pitchFamily="2" charset="0"/>
              </a:rPr>
              <a:t>                                Tools Used</a:t>
            </a:r>
            <a:br>
              <a:rPr lang="en-IN" b="0" i="0" dirty="0">
                <a:solidFill>
                  <a:srgbClr val="232323"/>
                </a:solidFill>
                <a:effectLst/>
                <a:latin typeface="Raleway" pitchFamily="2" charset="0"/>
              </a:rPr>
            </a:br>
            <a:endParaRPr lang="en-IN" dirty="0"/>
          </a:p>
        </p:txBody>
      </p:sp>
      <p:sp>
        <p:nvSpPr>
          <p:cNvPr id="3" name="Content Placeholder 2">
            <a:extLst>
              <a:ext uri="{FF2B5EF4-FFF2-40B4-BE49-F238E27FC236}">
                <a16:creationId xmlns="" xmlns:a16="http://schemas.microsoft.com/office/drawing/2014/main" id="{578F0506-B34B-4C11-AD68-BD421434C2DD}"/>
              </a:ext>
            </a:extLst>
          </p:cNvPr>
          <p:cNvSpPr>
            <a:spLocks noGrp="1"/>
          </p:cNvSpPr>
          <p:nvPr>
            <p:ph idx="1"/>
          </p:nvPr>
        </p:nvSpPr>
        <p:spPr/>
        <p:txBody>
          <a:bodyPr/>
          <a:lstStyle/>
          <a:p>
            <a:r>
              <a:rPr lang="en-US" dirty="0"/>
              <a:t>Matplotlib : </a:t>
            </a:r>
            <a:r>
              <a:rPr lang="en-US" b="0" i="0" dirty="0">
                <a:solidFill>
                  <a:srgbClr val="444444"/>
                </a:solidFill>
                <a:effectLst/>
                <a:latin typeface="Roboto" panose="02000000000000000000" pitchFamily="2" charset="0"/>
              </a:rPr>
              <a:t>Matplotlib is a plotting library available for the Python programming language as a component of NumPy, a big data numerical handling resource. Matplotlib uses an object oriented API to embed plots in Python applications.</a:t>
            </a:r>
          </a:p>
          <a:p>
            <a:r>
              <a:rPr lang="en-US" dirty="0">
                <a:solidFill>
                  <a:srgbClr val="444444"/>
                </a:solidFill>
                <a:latin typeface="Roboto" panose="02000000000000000000" pitchFamily="2" charset="0"/>
              </a:rPr>
              <a:t>Import </a:t>
            </a:r>
            <a:r>
              <a:rPr lang="en-US" dirty="0" err="1">
                <a:solidFill>
                  <a:srgbClr val="444444"/>
                </a:solidFill>
                <a:latin typeface="Roboto" panose="02000000000000000000" pitchFamily="2" charset="0"/>
              </a:rPr>
              <a:t>matplotlib.pyplot</a:t>
            </a:r>
            <a:r>
              <a:rPr lang="en-US" dirty="0">
                <a:solidFill>
                  <a:srgbClr val="444444"/>
                </a:solidFill>
                <a:latin typeface="Roboto" panose="02000000000000000000" pitchFamily="2" charset="0"/>
              </a:rPr>
              <a:t> as </a:t>
            </a:r>
            <a:r>
              <a:rPr lang="en-US" dirty="0" err="1">
                <a:solidFill>
                  <a:srgbClr val="444444"/>
                </a:solidFill>
                <a:latin typeface="Roboto" panose="02000000000000000000" pitchFamily="2" charset="0"/>
              </a:rPr>
              <a:t>plt</a:t>
            </a:r>
            <a:endParaRPr lang="en-US" b="0" i="0" dirty="0">
              <a:solidFill>
                <a:srgbClr val="444444"/>
              </a:solidFill>
              <a:effectLst/>
              <a:latin typeface="Roboto" panose="02000000000000000000" pitchFamily="2" charset="0"/>
            </a:endParaRPr>
          </a:p>
          <a:p>
            <a:r>
              <a:rPr lang="en-US" dirty="0" err="1">
                <a:solidFill>
                  <a:srgbClr val="444444"/>
                </a:solidFill>
                <a:latin typeface="Roboto" panose="02000000000000000000" pitchFamily="2" charset="0"/>
              </a:rPr>
              <a:t>NumPy:</a:t>
            </a:r>
            <a:r>
              <a:rPr lang="en-US" b="0" i="0" dirty="0" err="1">
                <a:solidFill>
                  <a:srgbClr val="444444"/>
                </a:solidFill>
                <a:effectLst/>
                <a:latin typeface="Roboto" panose="02000000000000000000" pitchFamily="2" charset="0"/>
              </a:rPr>
              <a:t>NumPy</a:t>
            </a:r>
            <a:r>
              <a:rPr lang="en-US" b="0" i="0" dirty="0">
                <a:solidFill>
                  <a:srgbClr val="444444"/>
                </a:solidFill>
                <a:effectLst/>
                <a:latin typeface="Roboto" panose="02000000000000000000" pitchFamily="2" charset="0"/>
              </a:rPr>
              <a:t> is a Python package which stands for ‘Numerical Python’. It is the core library for scientific computing, which contains a powerful n-dimensional array object, provide tools for integrating C, C++ etc.</a:t>
            </a:r>
          </a:p>
          <a:p>
            <a:r>
              <a:rPr lang="en-US" dirty="0">
                <a:solidFill>
                  <a:srgbClr val="444444"/>
                </a:solidFill>
                <a:latin typeface="Roboto" panose="02000000000000000000" pitchFamily="2" charset="0"/>
              </a:rPr>
              <a:t>Import </a:t>
            </a:r>
            <a:r>
              <a:rPr lang="en-US" dirty="0" err="1">
                <a:solidFill>
                  <a:srgbClr val="444444"/>
                </a:solidFill>
                <a:latin typeface="Roboto" panose="02000000000000000000" pitchFamily="2" charset="0"/>
              </a:rPr>
              <a:t>numpy</a:t>
            </a:r>
            <a:r>
              <a:rPr lang="en-US" dirty="0">
                <a:solidFill>
                  <a:srgbClr val="444444"/>
                </a:solidFill>
                <a:latin typeface="Roboto" panose="02000000000000000000" pitchFamily="2" charset="0"/>
              </a:rPr>
              <a:t> as np</a:t>
            </a:r>
            <a:endParaRPr lang="en-IN" dirty="0"/>
          </a:p>
        </p:txBody>
      </p:sp>
    </p:spTree>
    <p:extLst>
      <p:ext uri="{BB962C8B-B14F-4D97-AF65-F5344CB8AC3E}">
        <p14:creationId xmlns:p14="http://schemas.microsoft.com/office/powerpoint/2010/main" val="203762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B28D8C-D1C9-40AF-A466-1D1DF1CFC416}"/>
              </a:ext>
            </a:extLst>
          </p:cNvPr>
          <p:cNvSpPr>
            <a:spLocks noGrp="1"/>
          </p:cNvSpPr>
          <p:nvPr>
            <p:ph type="title"/>
          </p:nvPr>
        </p:nvSpPr>
        <p:spPr/>
        <p:txBody>
          <a:bodyPr/>
          <a:lstStyle/>
          <a:p>
            <a:r>
              <a:rPr lang="en-IN" b="0" i="0" dirty="0">
                <a:solidFill>
                  <a:srgbClr val="232323"/>
                </a:solidFill>
                <a:effectLst/>
                <a:latin typeface="Raleway" pitchFamily="2" charset="0"/>
              </a:rPr>
              <a:t>                                  Tools Used</a:t>
            </a:r>
            <a:endParaRPr lang="en-IN" dirty="0"/>
          </a:p>
        </p:txBody>
      </p:sp>
      <p:sp>
        <p:nvSpPr>
          <p:cNvPr id="3" name="Content Placeholder 2">
            <a:extLst>
              <a:ext uri="{FF2B5EF4-FFF2-40B4-BE49-F238E27FC236}">
                <a16:creationId xmlns="" xmlns:a16="http://schemas.microsoft.com/office/drawing/2014/main" id="{DC098ECC-F1EA-4AFB-89D7-5DFF789A4B77}"/>
              </a:ext>
            </a:extLst>
          </p:cNvPr>
          <p:cNvSpPr>
            <a:spLocks noGrp="1"/>
          </p:cNvSpPr>
          <p:nvPr>
            <p:ph idx="1"/>
          </p:nvPr>
        </p:nvSpPr>
        <p:spPr/>
        <p:txBody>
          <a:bodyPr>
            <a:normAutofit fontScale="92500" lnSpcReduction="20000"/>
          </a:bodyPr>
          <a:lstStyle/>
          <a:p>
            <a:r>
              <a:rPr lang="en-US" dirty="0" err="1"/>
              <a:t>Keras</a:t>
            </a:r>
            <a:r>
              <a:rPr lang="en-US" dirty="0"/>
              <a:t> : </a:t>
            </a:r>
            <a:r>
              <a:rPr lang="en-US" b="0" i="0" dirty="0" err="1">
                <a:solidFill>
                  <a:srgbClr val="444444"/>
                </a:solidFill>
                <a:effectLst/>
                <a:latin typeface="Roboto" panose="02000000000000000000" pitchFamily="2" charset="0"/>
              </a:rPr>
              <a:t>Keras</a:t>
            </a:r>
            <a:r>
              <a:rPr lang="en-US" b="0" i="0" dirty="0">
                <a:solidFill>
                  <a:srgbClr val="444444"/>
                </a:solidFill>
                <a:effectLst/>
                <a:latin typeface="Roboto" panose="02000000000000000000" pitchFamily="2" charset="0"/>
              </a:rPr>
              <a:t> is a neural network Application Programming Interface (API) for Python that is tightly integrated with TensorFlow, which is used to build machine learning models.</a:t>
            </a:r>
          </a:p>
          <a:p>
            <a:r>
              <a:rPr lang="en-US" dirty="0" err="1">
                <a:solidFill>
                  <a:srgbClr val="444444"/>
                </a:solidFill>
                <a:latin typeface="Roboto" panose="02000000000000000000" pitchFamily="2" charset="0"/>
              </a:rPr>
              <a:t>Tensorflow</a:t>
            </a:r>
            <a:r>
              <a:rPr lang="en-US" dirty="0">
                <a:solidFill>
                  <a:srgbClr val="444444"/>
                </a:solidFill>
                <a:latin typeface="Roboto" panose="02000000000000000000" pitchFamily="2" charset="0"/>
              </a:rPr>
              <a:t> : </a:t>
            </a:r>
            <a:r>
              <a:rPr lang="en-US" b="0" i="0" dirty="0" err="1">
                <a:solidFill>
                  <a:srgbClr val="111111"/>
                </a:solidFill>
                <a:effectLst/>
                <a:latin typeface="Roboto" panose="02000000000000000000" pitchFamily="2" charset="0"/>
              </a:rPr>
              <a:t>Tensorflow</a:t>
            </a:r>
            <a:r>
              <a:rPr lang="en-US" b="0" i="0" dirty="0">
                <a:solidFill>
                  <a:srgbClr val="111111"/>
                </a:solidFill>
                <a:effectLst/>
                <a:latin typeface="Roboto" panose="02000000000000000000" pitchFamily="2" charset="0"/>
              </a:rPr>
              <a:t> is a symbolic math library based on dataflow and differentiable programming. It is used for both research and production at Google. TensorFlow was developed by the Google Brain team for internal Google use.</a:t>
            </a:r>
          </a:p>
          <a:p>
            <a:r>
              <a:rPr lang="en-US" dirty="0">
                <a:solidFill>
                  <a:srgbClr val="111111"/>
                </a:solidFill>
                <a:latin typeface="Roboto" panose="02000000000000000000" pitchFamily="2" charset="0"/>
              </a:rPr>
              <a:t>We will use </a:t>
            </a:r>
            <a:r>
              <a:rPr lang="en-US" dirty="0" err="1">
                <a:solidFill>
                  <a:srgbClr val="111111"/>
                </a:solidFill>
                <a:latin typeface="Roboto" panose="02000000000000000000" pitchFamily="2" charset="0"/>
              </a:rPr>
              <a:t>Keras</a:t>
            </a:r>
            <a:r>
              <a:rPr lang="en-US" dirty="0">
                <a:solidFill>
                  <a:srgbClr val="111111"/>
                </a:solidFill>
                <a:latin typeface="Roboto" panose="02000000000000000000" pitchFamily="2" charset="0"/>
              </a:rPr>
              <a:t> and </a:t>
            </a:r>
            <a:r>
              <a:rPr lang="en-US" dirty="0" err="1">
                <a:solidFill>
                  <a:srgbClr val="111111"/>
                </a:solidFill>
                <a:latin typeface="Roboto" panose="02000000000000000000" pitchFamily="2" charset="0"/>
              </a:rPr>
              <a:t>tensorflow</a:t>
            </a:r>
            <a:r>
              <a:rPr lang="en-US" dirty="0">
                <a:solidFill>
                  <a:srgbClr val="111111"/>
                </a:solidFill>
                <a:latin typeface="Roboto" panose="02000000000000000000" pitchFamily="2" charset="0"/>
              </a:rPr>
              <a:t> to build our CNN Model for Crop disease detection.</a:t>
            </a:r>
          </a:p>
          <a:p>
            <a:r>
              <a:rPr lang="en-US" dirty="0">
                <a:solidFill>
                  <a:srgbClr val="111111"/>
                </a:solidFill>
                <a:latin typeface="Roboto" panose="02000000000000000000" pitchFamily="2" charset="0"/>
              </a:rPr>
              <a:t>Import </a:t>
            </a:r>
            <a:r>
              <a:rPr lang="en-US" dirty="0" err="1">
                <a:solidFill>
                  <a:srgbClr val="111111"/>
                </a:solidFill>
                <a:latin typeface="Roboto" panose="02000000000000000000" pitchFamily="2" charset="0"/>
              </a:rPr>
              <a:t>tensorflow</a:t>
            </a:r>
            <a:r>
              <a:rPr lang="en-US" dirty="0">
                <a:solidFill>
                  <a:srgbClr val="111111"/>
                </a:solidFill>
                <a:latin typeface="Roboto" panose="02000000000000000000" pitchFamily="2" charset="0"/>
              </a:rPr>
              <a:t> as </a:t>
            </a:r>
            <a:r>
              <a:rPr lang="en-US" dirty="0" err="1">
                <a:solidFill>
                  <a:srgbClr val="111111"/>
                </a:solidFill>
                <a:latin typeface="Roboto" panose="02000000000000000000" pitchFamily="2" charset="0"/>
              </a:rPr>
              <a:t>tf</a:t>
            </a:r>
            <a:endParaRPr lang="en-US" dirty="0">
              <a:solidFill>
                <a:srgbClr val="111111"/>
              </a:solidFill>
              <a:latin typeface="Roboto" panose="02000000000000000000" pitchFamily="2" charset="0"/>
            </a:endParaRPr>
          </a:p>
          <a:p>
            <a:r>
              <a:rPr lang="en-US" dirty="0">
                <a:solidFill>
                  <a:srgbClr val="111111"/>
                </a:solidFill>
                <a:latin typeface="Roboto" panose="02000000000000000000" pitchFamily="2" charset="0"/>
              </a:rPr>
              <a:t>from </a:t>
            </a:r>
            <a:r>
              <a:rPr lang="en-US" dirty="0" err="1">
                <a:solidFill>
                  <a:srgbClr val="111111"/>
                </a:solidFill>
                <a:latin typeface="Roboto" panose="02000000000000000000" pitchFamily="2" charset="0"/>
              </a:rPr>
              <a:t>tensorflow.keras</a:t>
            </a:r>
            <a:r>
              <a:rPr lang="en-US" dirty="0">
                <a:solidFill>
                  <a:srgbClr val="111111"/>
                </a:solidFill>
                <a:latin typeface="Roboto" panose="02000000000000000000" pitchFamily="2" charset="0"/>
              </a:rPr>
              <a:t> import </a:t>
            </a:r>
            <a:r>
              <a:rPr lang="en-US" dirty="0" err="1">
                <a:solidFill>
                  <a:srgbClr val="111111"/>
                </a:solidFill>
                <a:latin typeface="Roboto" panose="02000000000000000000" pitchFamily="2" charset="0"/>
              </a:rPr>
              <a:t>datasets,layers,models</a:t>
            </a:r>
            <a:r>
              <a:rPr lang="en-US" dirty="0">
                <a:solidFill>
                  <a:srgbClr val="111111"/>
                </a:solidFill>
                <a:latin typeface="Roboto" panose="02000000000000000000" pitchFamily="2" charset="0"/>
              </a:rPr>
              <a:t>.</a:t>
            </a:r>
          </a:p>
          <a:p>
            <a:endParaRPr lang="en-IN" dirty="0"/>
          </a:p>
        </p:txBody>
      </p:sp>
    </p:spTree>
    <p:extLst>
      <p:ext uri="{BB962C8B-B14F-4D97-AF65-F5344CB8AC3E}">
        <p14:creationId xmlns:p14="http://schemas.microsoft.com/office/powerpoint/2010/main" val="235140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5E1E46-7EB4-4820-AAFA-1B729F277904}"/>
              </a:ext>
            </a:extLst>
          </p:cNvPr>
          <p:cNvSpPr>
            <a:spLocks noGrp="1"/>
          </p:cNvSpPr>
          <p:nvPr>
            <p:ph type="title"/>
          </p:nvPr>
        </p:nvSpPr>
        <p:spPr>
          <a:xfrm>
            <a:off x="1451579" y="1037131"/>
            <a:ext cx="9603275" cy="623228"/>
          </a:xfrm>
        </p:spPr>
        <p:txBody>
          <a:bodyPr>
            <a:normAutofit fontScale="90000"/>
          </a:bodyPr>
          <a:lstStyle/>
          <a:p>
            <a:r>
              <a:rPr lang="en-IN" dirty="0">
                <a:solidFill>
                  <a:srgbClr val="232323"/>
                </a:solidFill>
                <a:latin typeface="Raleway" pitchFamily="2" charset="0"/>
              </a:rPr>
              <a:t>Existing work limitations</a:t>
            </a:r>
            <a:br>
              <a:rPr lang="en-IN" dirty="0">
                <a:solidFill>
                  <a:srgbClr val="232323"/>
                </a:solidFill>
                <a:latin typeface="Raleway" pitchFamily="2" charset="0"/>
              </a:rPr>
            </a:br>
            <a:endParaRPr lang="en-IN" dirty="0"/>
          </a:p>
        </p:txBody>
      </p:sp>
      <p:sp>
        <p:nvSpPr>
          <p:cNvPr id="3" name="Content Placeholder 2">
            <a:extLst>
              <a:ext uri="{FF2B5EF4-FFF2-40B4-BE49-F238E27FC236}">
                <a16:creationId xmlns="" xmlns:a16="http://schemas.microsoft.com/office/drawing/2014/main" id="{50D2D284-78CA-4937-8063-6AA161E8F687}"/>
              </a:ext>
            </a:extLst>
          </p:cNvPr>
          <p:cNvSpPr>
            <a:spLocks noGrp="1"/>
          </p:cNvSpPr>
          <p:nvPr>
            <p:ph idx="1"/>
          </p:nvPr>
        </p:nvSpPr>
        <p:spPr>
          <a:xfrm>
            <a:off x="1451579" y="2053388"/>
            <a:ext cx="9603275" cy="3412957"/>
          </a:xfrm>
        </p:spPr>
        <p:txBody>
          <a:bodyPr>
            <a:normAutofit/>
          </a:bodyPr>
          <a:lstStyle/>
          <a:p>
            <a:r>
              <a:rPr lang="en-US" dirty="0"/>
              <a:t> </a:t>
            </a:r>
            <a:r>
              <a:rPr lang="en-US" sz="1900" dirty="0">
                <a:latin typeface="Roboto"/>
              </a:rPr>
              <a:t>T</a:t>
            </a:r>
            <a:r>
              <a:rPr lang="en-US" sz="1900" dirty="0" smtClean="0">
                <a:latin typeface="Roboto"/>
              </a:rPr>
              <a:t>here are a number of limitations at the current stage that need to be addressed in future work. First limitation, when tested on a set of images taken under conditions different from the images used for training, the model's accuracy is reduced substantially, to just above 31%. It's important to note that this accuracy is much higher than the one based on random selection of 38 classes (2.6%), but nevertheless, a more diverse set of training data is needed to improve the accuracy. Our current results indicate that more (and more variable) data alone will be sufficient to substantially increase the accuracy, and corresponding data collection efforts are underway</a:t>
            </a:r>
            <a:r>
              <a:rPr lang="en-US" dirty="0" smtClean="0"/>
              <a:t>.</a:t>
            </a:r>
            <a:endParaRPr lang="en-US" dirty="0"/>
          </a:p>
          <a:p>
            <a:endParaRPr lang="en-IN" dirty="0"/>
          </a:p>
        </p:txBody>
      </p:sp>
    </p:spTree>
    <p:extLst>
      <p:ext uri="{BB962C8B-B14F-4D97-AF65-F5344CB8AC3E}">
        <p14:creationId xmlns:p14="http://schemas.microsoft.com/office/powerpoint/2010/main" val="6585314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141</TotalTime>
  <Words>830</Words>
  <Application>Microsoft Office PowerPoint</Application>
  <PresentationFormat>Custom</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Image-Based Plant Disease Detection </vt:lpstr>
      <vt:lpstr>                                  INDEX</vt:lpstr>
      <vt:lpstr>                  Introduction</vt:lpstr>
      <vt:lpstr>                               Approach </vt:lpstr>
      <vt:lpstr>                         Aim &amp; Objective  </vt:lpstr>
      <vt:lpstr>                           APPLICATION</vt:lpstr>
      <vt:lpstr>                                Tools Used </vt:lpstr>
      <vt:lpstr>                                  Tools Used</vt:lpstr>
      <vt:lpstr>Existing work limitations </vt:lpstr>
      <vt:lpstr>Existing work limitations</vt:lpstr>
      <vt:lpstr>System Architecture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Image-Based Plant Disease Detection</dc:title>
  <dc:creator>19BAI10053</dc:creator>
  <cp:lastModifiedBy>Aditya Bhardwaj</cp:lastModifiedBy>
  <cp:revision>6</cp:revision>
  <dcterms:created xsi:type="dcterms:W3CDTF">2021-11-28T16:37:15Z</dcterms:created>
  <dcterms:modified xsi:type="dcterms:W3CDTF">2021-12-01T15:24:03Z</dcterms:modified>
</cp:coreProperties>
</file>