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64" r:id="rId4"/>
    <p:sldId id="265" r:id="rId5"/>
    <p:sldId id="259" r:id="rId6"/>
    <p:sldId id="266" r:id="rId7"/>
    <p:sldId id="267" r:id="rId8"/>
    <p:sldId id="268" r:id="rId9"/>
    <p:sldId id="269" r:id="rId10"/>
    <p:sldId id="260" r:id="rId11"/>
    <p:sldId id="261" r:id="rId12"/>
    <p:sldId id="263" r:id="rId13"/>
    <p:sldId id="262"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5019869" y="3130420"/>
            <a:ext cx="6049231" cy="1200329"/>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E-Waste Generation Classification</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33DA41D9-3E4D-EA9A-C2D7-23723248F0F0}"/>
              </a:ext>
            </a:extLst>
          </p:cNvPr>
          <p:cNvSpPr txBox="1"/>
          <p:nvPr/>
        </p:nvSpPr>
        <p:spPr>
          <a:xfrm>
            <a:off x="512018" y="1632469"/>
            <a:ext cx="10277474" cy="2246769"/>
          </a:xfrm>
          <a:prstGeom prst="rect">
            <a:avLst/>
          </a:prstGeom>
          <a:noFill/>
        </p:spPr>
        <p:txBody>
          <a:bodyPr wrap="square" rtlCol="0">
            <a:spAutoFit/>
          </a:bodyPr>
          <a:lstStyle/>
          <a:p>
            <a:r>
              <a:rPr lang="en-US" sz="2000" dirty="0"/>
              <a:t>Electronic waste (e-waste) is a rapidly growing global concern for both environmental and public health. Discarded electronic devices contain both valuable resources and hazardous substances, leading to contamination and health risks if improperly processed. Manual classification for recycling is labor-intensive, prone to errors, and inefficient. This project aims to establish an automated e-waste classification system using artificial intelligence and machine learning, enabling accurate and rapid identification to streamline recycling and promote sustainable waste management.</a:t>
            </a:r>
          </a:p>
        </p:txBody>
      </p:sp>
    </p:spTree>
    <p:extLst>
      <p:ext uri="{BB962C8B-B14F-4D97-AF65-F5344CB8AC3E}">
        <p14:creationId xmlns:p14="http://schemas.microsoft.com/office/powerpoint/2010/main" val="31965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TextBox 1">
            <a:extLst>
              <a:ext uri="{FF2B5EF4-FFF2-40B4-BE49-F238E27FC236}">
                <a16:creationId xmlns:a16="http://schemas.microsoft.com/office/drawing/2014/main" id="{7DF3B933-F8AB-8795-3285-5961EB07B74E}"/>
              </a:ext>
            </a:extLst>
          </p:cNvPr>
          <p:cNvSpPr txBox="1"/>
          <p:nvPr/>
        </p:nvSpPr>
        <p:spPr>
          <a:xfrm>
            <a:off x="457200" y="1604865"/>
            <a:ext cx="10991461" cy="4093428"/>
          </a:xfrm>
          <a:prstGeom prst="rect">
            <a:avLst/>
          </a:prstGeom>
          <a:noFill/>
        </p:spPr>
        <p:txBody>
          <a:bodyPr wrap="square" rtlCol="0">
            <a:spAutoFit/>
          </a:bodyPr>
          <a:lstStyle/>
          <a:p>
            <a:r>
              <a:rPr lang="en-US" sz="2000" dirty="0"/>
              <a:t>To solve the problem of E-Waste Generation Classification, we develop a highly accurate and dependable E-Waste Image Classification model for categorizing electronic waste based on visual data. This advanced model will leverage transfer learning with the </a:t>
            </a:r>
            <a:r>
              <a:rPr lang="en-US" sz="2000" b="1" dirty="0"/>
              <a:t>EfficientNetV2S</a:t>
            </a:r>
            <a:r>
              <a:rPr lang="en-US" sz="2000" dirty="0"/>
              <a:t> algorithm, a state-of-the-art convolutional neural network. Automating e-waste identification will facilitate efficient sorting and recycling, representing a pivotal advancement towards a circular economy for electronics, promoting environmental stewardship, and safeguarding public health.</a:t>
            </a:r>
          </a:p>
          <a:p>
            <a:endParaRPr lang="en-US" sz="2000" dirty="0"/>
          </a:p>
          <a:p>
            <a:r>
              <a:rPr lang="en-US" sz="2000" dirty="0"/>
              <a:t>This project aims to develop an automated e-waste classification system using advanced deep learning techniques, specifically leveraging </a:t>
            </a:r>
            <a:r>
              <a:rPr lang="en-US" sz="2000" b="1" dirty="0"/>
              <a:t>EfficientNetV2S</a:t>
            </a:r>
            <a:r>
              <a:rPr lang="en-US" sz="2000" dirty="0"/>
              <a:t>. By accurately categorizing electronic waste from images, the model will streamline sorting processes for efficient recycling. This initiative seeks to mitigate environmental and health risks associated with improper e-waste disposal. This is a reliable tool that contributes significantly to sustainable waste management and environmental protection. </a:t>
            </a:r>
          </a:p>
        </p:txBody>
      </p:sp>
    </p:spTree>
    <p:extLst>
      <p:ext uri="{BB962C8B-B14F-4D97-AF65-F5344CB8AC3E}">
        <p14:creationId xmlns:p14="http://schemas.microsoft.com/office/powerpoint/2010/main" val="3002968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F691E55C-1F5E-5078-F383-0D4775CF96F1}"/>
              </a:ext>
            </a:extLst>
          </p:cNvPr>
          <p:cNvPicPr>
            <a:picLocks noChangeAspect="1"/>
          </p:cNvPicPr>
          <p:nvPr/>
        </p:nvPicPr>
        <p:blipFill>
          <a:blip r:embed="rId2"/>
          <a:srcRect l="5208" r="1071" b="13407"/>
          <a:stretch>
            <a:fillRect/>
          </a:stretch>
        </p:blipFill>
        <p:spPr>
          <a:xfrm>
            <a:off x="255104" y="2094038"/>
            <a:ext cx="11688080" cy="4278772"/>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29CF050A-391A-DBE7-AF11-9694E7AB9A1D}"/>
              </a:ext>
            </a:extLst>
          </p:cNvPr>
          <p:cNvSpPr txBox="1"/>
          <p:nvPr/>
        </p:nvSpPr>
        <p:spPr>
          <a:xfrm>
            <a:off x="428625" y="1676400"/>
            <a:ext cx="11115676" cy="3924300"/>
          </a:xfrm>
          <a:prstGeom prst="rect">
            <a:avLst/>
          </a:prstGeom>
          <a:noFill/>
        </p:spPr>
        <p:txBody>
          <a:bodyPr wrap="square" rtlCol="0">
            <a:spAutoFit/>
          </a:bodyPr>
          <a:lstStyle/>
          <a:p>
            <a:r>
              <a:rPr lang="en-US" sz="2000" dirty="0"/>
              <a:t>This project successfully developed an accurate and reliable E-Waste Image Classification model utilizing </a:t>
            </a:r>
            <a:r>
              <a:rPr lang="en-US" sz="2000" b="1" dirty="0"/>
              <a:t>EfficientNetV2S</a:t>
            </a:r>
            <a:r>
              <a:rPr lang="en-US" sz="2000" dirty="0"/>
              <a:t> and transfer learning techniques. The model demonstrated strong performance across both training and testing phases, achieving high accuracy and robust classification metrics for all 10 distinct e-waste categories, indicating its excellent ability to generalize to new, unseen image data. </a:t>
            </a:r>
          </a:p>
          <a:p>
            <a:endParaRPr lang="en-US" sz="2000" dirty="0"/>
          </a:p>
          <a:p>
            <a:r>
              <a:rPr lang="en-US" sz="2000" dirty="0"/>
              <a:t>The project highlights the efficiency of transfer learning for image classification, especially with limited datasets, and the efficiency of the </a:t>
            </a:r>
            <a:r>
              <a:rPr lang="en-US" sz="2000" b="1" dirty="0"/>
              <a:t>EfficientNetV2S</a:t>
            </a:r>
            <a:r>
              <a:rPr lang="en-US" sz="2000" dirty="0"/>
              <a:t> architecture. The developed model, coupled with its user-friendly </a:t>
            </a:r>
            <a:r>
              <a:rPr lang="en-US" sz="2000" b="1" dirty="0" err="1"/>
              <a:t>Gradio</a:t>
            </a:r>
            <a:r>
              <a:rPr lang="en-US" sz="2000" dirty="0"/>
              <a:t> interface, can serve as a valuable tool for automating e-waste sorting, thereby supporting efficient recycling processes and promoting sustainable waste management efforts. Further enhancements could involve advanced hyperparameter tuning or exploring alternative EfficientNetV2 variants for even greater robustness.</a:t>
            </a:r>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730AB57B-DC82-DE24-1EAB-1498ADF8C042}"/>
              </a:ext>
            </a:extLst>
          </p:cNvPr>
          <p:cNvSpPr txBox="1"/>
          <p:nvPr/>
        </p:nvSpPr>
        <p:spPr>
          <a:xfrm>
            <a:off x="283993" y="1442720"/>
            <a:ext cx="7061688" cy="4442736"/>
          </a:xfrm>
          <a:prstGeom prst="rect">
            <a:avLst/>
          </a:prstGeom>
          <a:noFill/>
        </p:spPr>
        <p:txBody>
          <a:bodyPr wrap="square" rtlCol="0">
            <a:spAutoFit/>
          </a:bodyPr>
          <a:lstStyle/>
          <a:p>
            <a:r>
              <a:rPr lang="en-US" sz="2000" dirty="0"/>
              <a:t>The learning objectives for this project are:</a:t>
            </a:r>
          </a:p>
          <a:p>
            <a:endParaRPr lang="en-US" sz="2000" dirty="0"/>
          </a:p>
          <a:p>
            <a:r>
              <a:rPr lang="en-US" sz="2000" dirty="0"/>
              <a:t>● Data Understanding and Pre-processing</a:t>
            </a:r>
          </a:p>
          <a:p>
            <a:endParaRPr lang="en-US" sz="2000" dirty="0"/>
          </a:p>
          <a:p>
            <a:r>
              <a:rPr lang="en-US" sz="2000" dirty="0"/>
              <a:t>● Exploratory Data Analysis</a:t>
            </a:r>
          </a:p>
          <a:p>
            <a:endParaRPr lang="en-US" sz="2000" dirty="0"/>
          </a:p>
          <a:p>
            <a:r>
              <a:rPr lang="en-US" sz="2000" dirty="0"/>
              <a:t>● Feature Engineering (Implicit via Transfer Learning)</a:t>
            </a:r>
          </a:p>
          <a:p>
            <a:endParaRPr lang="en-US" sz="2000" dirty="0"/>
          </a:p>
          <a:p>
            <a:r>
              <a:rPr lang="en-US" sz="2000" dirty="0"/>
              <a:t>● Machine Learning Algorithm Application (Deep Learning with Transfer Learning)</a:t>
            </a:r>
          </a:p>
          <a:p>
            <a:endParaRPr lang="en-US" sz="2000" dirty="0"/>
          </a:p>
          <a:p>
            <a:r>
              <a:rPr lang="en-US" sz="2000" dirty="0"/>
              <a:t>● Model Training and Evaluation</a:t>
            </a:r>
          </a:p>
          <a:p>
            <a:endParaRPr lang="en-US" sz="2000" dirty="0"/>
          </a:p>
          <a:p>
            <a:r>
              <a:rPr lang="en-US" sz="2000" dirty="0"/>
              <a:t>● Model Deployment (using </a:t>
            </a:r>
            <a:r>
              <a:rPr lang="en-US" sz="2000" dirty="0" err="1"/>
              <a:t>Gradio</a:t>
            </a:r>
            <a:r>
              <a:rPr lang="en-US" sz="2000" dirty="0"/>
              <a:t>)</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2D065A-B836-FBFB-C6D5-8A3FD02B9E2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1E59310-BA56-C985-1DC6-F146765E7DA6}"/>
              </a:ext>
            </a:extLst>
          </p:cNvPr>
          <p:cNvSpPr txBox="1"/>
          <p:nvPr/>
        </p:nvSpPr>
        <p:spPr>
          <a:xfrm>
            <a:off x="191817" y="965027"/>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a:extLst>
              <a:ext uri="{FF2B5EF4-FFF2-40B4-BE49-F238E27FC236}">
                <a16:creationId xmlns:a16="http://schemas.microsoft.com/office/drawing/2014/main" id="{D9625579-C021-F570-2D84-70EF3303CE71}"/>
              </a:ext>
            </a:extLst>
          </p:cNvPr>
          <p:cNvSpPr txBox="1"/>
          <p:nvPr/>
        </p:nvSpPr>
        <p:spPr>
          <a:xfrm>
            <a:off x="348866" y="1536174"/>
            <a:ext cx="11494268" cy="3785652"/>
          </a:xfrm>
          <a:prstGeom prst="rect">
            <a:avLst/>
          </a:prstGeom>
          <a:noFill/>
        </p:spPr>
        <p:txBody>
          <a:bodyPr wrap="square" rtlCol="0">
            <a:spAutoFit/>
          </a:bodyPr>
          <a:lstStyle/>
          <a:p>
            <a:r>
              <a:rPr lang="en-US" sz="2000" b="1" dirty="0"/>
              <a:t>1. Python :</a:t>
            </a:r>
          </a:p>
          <a:p>
            <a:r>
              <a:rPr lang="en-US" sz="2000" dirty="0"/>
              <a:t> Used as the primary programming language for data preprocessing, exploratory data analysis, and implementation of machine learning algorithms. Python's libraries, such as </a:t>
            </a:r>
            <a:r>
              <a:rPr lang="en-US" sz="2000" b="1" dirty="0" err="1"/>
              <a:t>numpy</a:t>
            </a:r>
            <a:r>
              <a:rPr lang="en-US" sz="2000" dirty="0"/>
              <a:t>, </a:t>
            </a:r>
            <a:r>
              <a:rPr lang="en-US" sz="2000" b="1" dirty="0"/>
              <a:t>matplotlib</a:t>
            </a:r>
            <a:r>
              <a:rPr lang="en-US" sz="2000" dirty="0"/>
              <a:t>, </a:t>
            </a:r>
            <a:r>
              <a:rPr lang="en-US" sz="2000" b="1" dirty="0"/>
              <a:t>scikit-learn</a:t>
            </a:r>
            <a:r>
              <a:rPr lang="en-US" sz="2000" dirty="0"/>
              <a:t>, and others, facilitated efficient data manipulation, visualization, and model development.</a:t>
            </a:r>
          </a:p>
          <a:p>
            <a:endParaRPr lang="en-US" sz="2000" dirty="0"/>
          </a:p>
          <a:p>
            <a:r>
              <a:rPr lang="en-US" sz="2000" b="1" dirty="0"/>
              <a:t>2. TensorFlow &amp; </a:t>
            </a:r>
            <a:r>
              <a:rPr lang="en-US" sz="2000" b="1" dirty="0" err="1"/>
              <a:t>Keras</a:t>
            </a:r>
            <a:r>
              <a:rPr lang="en-US" sz="2000" b="1" dirty="0"/>
              <a:t> :</a:t>
            </a:r>
          </a:p>
          <a:p>
            <a:r>
              <a:rPr lang="en-US" sz="2000" dirty="0"/>
              <a:t>Used for constructing, training, and fine-tuning deep learning models. The </a:t>
            </a:r>
            <a:r>
              <a:rPr lang="en-US" sz="2000" b="1" dirty="0"/>
              <a:t>EfficientNetV2S</a:t>
            </a:r>
            <a:r>
              <a:rPr lang="en-US" sz="2000" dirty="0"/>
              <a:t> architecture was implemented using </a:t>
            </a:r>
            <a:r>
              <a:rPr lang="en-US" sz="2000" b="1" dirty="0" err="1"/>
              <a:t>Keras</a:t>
            </a:r>
            <a:r>
              <a:rPr lang="en-US" sz="2000" dirty="0"/>
              <a:t> within the </a:t>
            </a:r>
            <a:r>
              <a:rPr lang="en-US" sz="2000" b="1" dirty="0"/>
              <a:t>TensorFlow</a:t>
            </a:r>
            <a:r>
              <a:rPr lang="en-US" sz="2000" dirty="0"/>
              <a:t> framework. </a:t>
            </a:r>
          </a:p>
          <a:p>
            <a:endParaRPr lang="en-US" sz="2000" dirty="0"/>
          </a:p>
          <a:p>
            <a:r>
              <a:rPr lang="en-US" sz="2000" b="1" dirty="0"/>
              <a:t>3. Pillow (PIL) :</a:t>
            </a:r>
          </a:p>
          <a:p>
            <a:r>
              <a:rPr lang="en-US" sz="2000" dirty="0"/>
              <a:t>Used for loading image files and performing basic image processing operations (PIL / pillow). </a:t>
            </a:r>
          </a:p>
        </p:txBody>
      </p:sp>
    </p:spTree>
    <p:extLst>
      <p:ext uri="{BB962C8B-B14F-4D97-AF65-F5344CB8AC3E}">
        <p14:creationId xmlns:p14="http://schemas.microsoft.com/office/powerpoint/2010/main" val="1336104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42E11B-C15C-3FC0-17D5-F16ADE3C8B9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3419E52-08BF-DF77-0A39-7C846AB5E0ED}"/>
              </a:ext>
            </a:extLst>
          </p:cNvPr>
          <p:cNvSpPr txBox="1"/>
          <p:nvPr/>
        </p:nvSpPr>
        <p:spPr>
          <a:xfrm>
            <a:off x="191817" y="965027"/>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a:extLst>
              <a:ext uri="{FF2B5EF4-FFF2-40B4-BE49-F238E27FC236}">
                <a16:creationId xmlns:a16="http://schemas.microsoft.com/office/drawing/2014/main" id="{F5DEF738-6401-FD5A-5F05-BFC352B0DD8B}"/>
              </a:ext>
            </a:extLst>
          </p:cNvPr>
          <p:cNvSpPr txBox="1"/>
          <p:nvPr/>
        </p:nvSpPr>
        <p:spPr>
          <a:xfrm>
            <a:off x="313876" y="1645058"/>
            <a:ext cx="11564247" cy="2246769"/>
          </a:xfrm>
          <a:prstGeom prst="rect">
            <a:avLst/>
          </a:prstGeom>
          <a:noFill/>
        </p:spPr>
        <p:txBody>
          <a:bodyPr wrap="square" rtlCol="0">
            <a:spAutoFit/>
          </a:bodyPr>
          <a:lstStyle/>
          <a:p>
            <a:r>
              <a:rPr lang="en-US" sz="2000" b="1" dirty="0"/>
              <a:t>4. </a:t>
            </a:r>
            <a:r>
              <a:rPr lang="en-US" sz="2000" b="1" dirty="0" err="1"/>
              <a:t>Gradio</a:t>
            </a:r>
            <a:r>
              <a:rPr lang="en-US" sz="2000" b="1" dirty="0"/>
              <a:t> :</a:t>
            </a:r>
          </a:p>
          <a:p>
            <a:r>
              <a:rPr lang="en-US" sz="2000" dirty="0"/>
              <a:t>Used the </a:t>
            </a:r>
            <a:r>
              <a:rPr lang="en-US" sz="2000" dirty="0" err="1"/>
              <a:t>gradio</a:t>
            </a:r>
            <a:r>
              <a:rPr lang="en-US" sz="2000" dirty="0"/>
              <a:t> library to develop user-friendly web interfaces for deploying and interactively testing machine learning models. </a:t>
            </a:r>
          </a:p>
          <a:p>
            <a:endParaRPr lang="en-US" sz="2000" dirty="0"/>
          </a:p>
          <a:p>
            <a:r>
              <a:rPr lang="en-US" sz="2000" b="1" dirty="0"/>
              <a:t>5. </a:t>
            </a:r>
            <a:r>
              <a:rPr lang="en-US" sz="2000" b="1" dirty="0" err="1"/>
              <a:t>Jupyter</a:t>
            </a:r>
            <a:r>
              <a:rPr lang="en-US" sz="2000" b="1" dirty="0"/>
              <a:t> Notebook :</a:t>
            </a:r>
          </a:p>
          <a:p>
            <a:r>
              <a:rPr lang="en-US" sz="2000" dirty="0"/>
              <a:t>Used for an interactive and collaborative coding environment. </a:t>
            </a:r>
            <a:r>
              <a:rPr lang="en-US" sz="2000" dirty="0" err="1"/>
              <a:t>Jupyter</a:t>
            </a:r>
            <a:r>
              <a:rPr lang="en-US" sz="2000" dirty="0"/>
              <a:t> Notebook provided a seamless platform for code execution, visualization, and documentation. </a:t>
            </a:r>
          </a:p>
        </p:txBody>
      </p:sp>
    </p:spTree>
    <p:extLst>
      <p:ext uri="{BB962C8B-B14F-4D97-AF65-F5344CB8AC3E}">
        <p14:creationId xmlns:p14="http://schemas.microsoft.com/office/powerpoint/2010/main" val="2263260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B2B58BC0-2637-056F-226A-308243913223}"/>
              </a:ext>
            </a:extLst>
          </p:cNvPr>
          <p:cNvSpPr txBox="1"/>
          <p:nvPr/>
        </p:nvSpPr>
        <p:spPr>
          <a:xfrm>
            <a:off x="268356" y="1732007"/>
            <a:ext cx="11544199" cy="4247317"/>
          </a:xfrm>
          <a:prstGeom prst="rect">
            <a:avLst/>
          </a:prstGeom>
          <a:noFill/>
        </p:spPr>
        <p:txBody>
          <a:bodyPr wrap="square" rtlCol="0">
            <a:spAutoFit/>
          </a:bodyPr>
          <a:lstStyle/>
          <a:p>
            <a:r>
              <a:rPr lang="en-US" sz="1800" b="1" dirty="0"/>
              <a:t>Data Exploration:</a:t>
            </a:r>
          </a:p>
          <a:p>
            <a:endParaRPr lang="en-US" sz="1800" b="1" dirty="0"/>
          </a:p>
          <a:p>
            <a:r>
              <a:rPr lang="en-US" sz="1800" dirty="0"/>
              <a:t>● The project utilized a folder-based image classification dataset comprising images of 10 e-waste categories: PCB, Player, Battery, Microwave, Mobile, Mouse, Printer, Television, Washing Machine, and Keyboard.</a:t>
            </a:r>
          </a:p>
          <a:p>
            <a:endParaRPr lang="en-US" sz="1800" dirty="0"/>
          </a:p>
          <a:p>
            <a:r>
              <a:rPr lang="en-US" sz="1800" dirty="0"/>
              <a:t>● The dataset was organized into three directories:</a:t>
            </a:r>
          </a:p>
          <a:p>
            <a:r>
              <a:rPr lang="en-US" sz="1800" dirty="0"/>
              <a:t>-Train/: 2,400 images (240 images per class)</a:t>
            </a:r>
          </a:p>
          <a:p>
            <a:r>
              <a:rPr lang="en-US" sz="1800" dirty="0"/>
              <a:t>- Validation/: 300 images (30 images per class)</a:t>
            </a:r>
          </a:p>
          <a:p>
            <a:r>
              <a:rPr lang="en-US" sz="1800" dirty="0"/>
              <a:t>-Test/: 300 images (30 images per class)</a:t>
            </a:r>
          </a:p>
          <a:p>
            <a:pPr marL="342900" indent="-342900">
              <a:buFontTx/>
              <a:buChar char="-"/>
            </a:pPr>
            <a:endParaRPr lang="en-US" sz="1800" dirty="0"/>
          </a:p>
          <a:p>
            <a:r>
              <a:rPr lang="en-US" sz="1800" dirty="0"/>
              <a:t>● All classes are equally balanced across the training, validation, and test sets, ensuring no class bias during model training or evaluation.</a:t>
            </a:r>
          </a:p>
          <a:p>
            <a:endParaRPr lang="en-US" sz="1800" dirty="0"/>
          </a:p>
          <a:p>
            <a:r>
              <a:rPr lang="en-US" sz="1800" dirty="0"/>
              <a:t>● Exploratory data analysis confirmed that each subfolder accurately represented its respective class, and sample image visualizations revealed consistent labeling and distinguishable visual features across categories.</a:t>
            </a:r>
          </a:p>
        </p:txBody>
      </p:sp>
    </p:spTree>
    <p:extLst>
      <p:ext uri="{BB962C8B-B14F-4D97-AF65-F5344CB8AC3E}">
        <p14:creationId xmlns:p14="http://schemas.microsoft.com/office/powerpoint/2010/main" val="2706790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0E25D-2155-E85D-2216-F087F648558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B04F4A4-27E4-2A65-EC6D-8004805226E5}"/>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0AB6293D-222B-6C7E-1E17-D33C7921E96C}"/>
              </a:ext>
            </a:extLst>
          </p:cNvPr>
          <p:cNvSpPr txBox="1"/>
          <p:nvPr/>
        </p:nvSpPr>
        <p:spPr>
          <a:xfrm>
            <a:off x="381000" y="1720840"/>
            <a:ext cx="11430000" cy="3416320"/>
          </a:xfrm>
          <a:prstGeom prst="rect">
            <a:avLst/>
          </a:prstGeom>
          <a:noFill/>
        </p:spPr>
        <p:txBody>
          <a:bodyPr wrap="square" rtlCol="0">
            <a:spAutoFit/>
          </a:bodyPr>
          <a:lstStyle/>
          <a:p>
            <a:r>
              <a:rPr lang="en-US" sz="1800" b="1" dirty="0"/>
              <a:t>Data Preprocessing:</a:t>
            </a:r>
          </a:p>
          <a:p>
            <a:endParaRPr lang="en-US" sz="1800" dirty="0"/>
          </a:p>
          <a:p>
            <a:r>
              <a:rPr lang="en-US" sz="1800" dirty="0"/>
              <a:t>For image data, the preprocessing steps involved:</a:t>
            </a:r>
          </a:p>
          <a:p>
            <a:endParaRPr lang="en-US" sz="1800" dirty="0"/>
          </a:p>
          <a:p>
            <a:r>
              <a:rPr lang="en-US" sz="1800" dirty="0"/>
              <a:t>●</a:t>
            </a:r>
            <a:r>
              <a:rPr lang="en-US" sz="1800" b="1" dirty="0"/>
              <a:t> Image Resizing and Rescaling: </a:t>
            </a:r>
            <a:r>
              <a:rPr lang="en-US" sz="1800" dirty="0"/>
              <a:t>Images were uniformly resized (e.g., 128×128 pixels) and pixel values were rescaled (e.g., 0-255 to 0-1) for consistent model input and improved convergence.</a:t>
            </a:r>
          </a:p>
          <a:p>
            <a:endParaRPr lang="en-US" sz="1800" dirty="0"/>
          </a:p>
          <a:p>
            <a:r>
              <a:rPr lang="en-US" sz="1800" dirty="0"/>
              <a:t>● </a:t>
            </a:r>
            <a:r>
              <a:rPr lang="en-US" sz="1800" b="1" dirty="0"/>
              <a:t>Data Augmentation: </a:t>
            </a:r>
            <a:r>
              <a:rPr lang="en-US" sz="1800" dirty="0"/>
              <a:t>Techniques like </a:t>
            </a:r>
            <a:r>
              <a:rPr lang="en-US" sz="1800" b="1" dirty="0" err="1"/>
              <a:t>RandomFlip</a:t>
            </a:r>
            <a:r>
              <a:rPr lang="en-US" sz="1800" dirty="0"/>
              <a:t>, </a:t>
            </a:r>
            <a:r>
              <a:rPr lang="en-US" sz="1800" b="1" dirty="0" err="1"/>
              <a:t>RandomRotation</a:t>
            </a:r>
            <a:r>
              <a:rPr lang="en-US" sz="1800" dirty="0"/>
              <a:t>, and </a:t>
            </a:r>
            <a:r>
              <a:rPr lang="en-US" sz="1800" b="1" dirty="0" err="1"/>
              <a:t>RandomZoom</a:t>
            </a:r>
            <a:r>
              <a:rPr lang="en-US" sz="1800" dirty="0"/>
              <a:t> were applied to the training data. This expanded the dataset, enhancing feature learning and reducing overfitting.</a:t>
            </a:r>
          </a:p>
          <a:p>
            <a:endParaRPr lang="en-US" sz="1800" dirty="0"/>
          </a:p>
          <a:p>
            <a:r>
              <a:rPr lang="en-US" sz="1800" dirty="0"/>
              <a:t>● </a:t>
            </a:r>
            <a:r>
              <a:rPr lang="en-US" sz="1800" b="1" dirty="0"/>
              <a:t>Image Normalization: </a:t>
            </a:r>
            <a:r>
              <a:rPr lang="en-US" sz="1800" dirty="0"/>
              <a:t>Images were normalized using </a:t>
            </a:r>
            <a:r>
              <a:rPr lang="en-US" sz="1800" b="1" dirty="0" err="1"/>
              <a:t>preprocess_input</a:t>
            </a:r>
            <a:r>
              <a:rPr lang="en-US" sz="1800" b="1" dirty="0"/>
              <a:t> </a:t>
            </a:r>
            <a:r>
              <a:rPr lang="en-US" sz="1800" dirty="0"/>
              <a:t>to match the specific input requirements of the pre-trained </a:t>
            </a:r>
            <a:r>
              <a:rPr lang="en-US" sz="1800" b="1" dirty="0" err="1"/>
              <a:t>EfficientNet</a:t>
            </a:r>
            <a:r>
              <a:rPr lang="en-US" sz="1800" dirty="0"/>
              <a:t> model, crucial for effective transfer learning.</a:t>
            </a:r>
          </a:p>
        </p:txBody>
      </p:sp>
    </p:spTree>
    <p:extLst>
      <p:ext uri="{BB962C8B-B14F-4D97-AF65-F5344CB8AC3E}">
        <p14:creationId xmlns:p14="http://schemas.microsoft.com/office/powerpoint/2010/main" val="2710121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071CB0-4C5B-9FF8-E047-6B598A54F0F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1A015F1-5C16-C143-4AED-ABA32F7525D5}"/>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55B6A59D-7DA5-383C-D9F4-A1F4D9B93655}"/>
              </a:ext>
            </a:extLst>
          </p:cNvPr>
          <p:cNvSpPr txBox="1"/>
          <p:nvPr/>
        </p:nvSpPr>
        <p:spPr>
          <a:xfrm>
            <a:off x="268356" y="1483567"/>
            <a:ext cx="11513976" cy="4247317"/>
          </a:xfrm>
          <a:prstGeom prst="rect">
            <a:avLst/>
          </a:prstGeom>
          <a:noFill/>
        </p:spPr>
        <p:txBody>
          <a:bodyPr wrap="square" rtlCol="0">
            <a:spAutoFit/>
          </a:bodyPr>
          <a:lstStyle/>
          <a:p>
            <a:r>
              <a:rPr lang="en-US" sz="1800" b="1" dirty="0"/>
              <a:t>Model Development :</a:t>
            </a:r>
          </a:p>
          <a:p>
            <a:endParaRPr lang="en-US" sz="1800" b="1" dirty="0"/>
          </a:p>
          <a:p>
            <a:r>
              <a:rPr lang="en-US" sz="1800" dirty="0"/>
              <a:t>The e-waste classification model was developed using a transfer learning approach, leveraging the robust features of the pre-trained </a:t>
            </a:r>
            <a:r>
              <a:rPr lang="en-US" sz="1800" b="1" dirty="0"/>
              <a:t>EfficientNetV2S</a:t>
            </a:r>
            <a:r>
              <a:rPr lang="en-US" sz="1800" dirty="0"/>
              <a:t> neural network. This powerful model, initially trained on a massive dataset, served as the backbone, with its top classification layers removed.</a:t>
            </a:r>
          </a:p>
          <a:p>
            <a:endParaRPr lang="en-US" sz="1800" dirty="0"/>
          </a:p>
          <a:p>
            <a:r>
              <a:rPr lang="en-US" sz="1800" dirty="0"/>
              <a:t>A new, custom classification head was then added, consisting of a </a:t>
            </a:r>
            <a:r>
              <a:rPr lang="en-US" sz="1800" b="1" dirty="0"/>
              <a:t>GlobalAveragePooling2D</a:t>
            </a:r>
            <a:r>
              <a:rPr lang="en-US" sz="1800" dirty="0"/>
              <a:t> layer to condense image features, a </a:t>
            </a:r>
            <a:r>
              <a:rPr lang="en-US" sz="1800" b="1" dirty="0"/>
              <a:t>Dropout</a:t>
            </a:r>
            <a:r>
              <a:rPr lang="en-US" sz="1800" dirty="0"/>
              <a:t> layer (with a 20% dropout rate) to prevent the model from memorizing the training data too closely, and a </a:t>
            </a:r>
            <a:r>
              <a:rPr lang="en-US" sz="1800" b="1" dirty="0"/>
              <a:t>Dense</a:t>
            </a:r>
            <a:r>
              <a:rPr lang="en-US" sz="1800" dirty="0"/>
              <a:t> layer with </a:t>
            </a:r>
            <a:r>
              <a:rPr lang="en-US" sz="1800" b="1" dirty="0" err="1"/>
              <a:t>softmax</a:t>
            </a:r>
            <a:r>
              <a:rPr lang="en-US" sz="1800" dirty="0"/>
              <a:t> activation to output probabilities for the 10 distinct e-waste categories. An explicit </a:t>
            </a:r>
            <a:r>
              <a:rPr lang="en-US" sz="1800" b="1" dirty="0"/>
              <a:t>Input</a:t>
            </a:r>
            <a:r>
              <a:rPr lang="en-US" sz="1800" dirty="0"/>
              <a:t> layer defined the expected image size of 128×128 pixels.</a:t>
            </a:r>
          </a:p>
          <a:p>
            <a:endParaRPr lang="en-US" sz="1800" dirty="0"/>
          </a:p>
          <a:p>
            <a:r>
              <a:rPr lang="en-US" sz="1800" dirty="0"/>
              <a:t>The training strategy involved a crucial fine-tuning step. While the entire </a:t>
            </a:r>
            <a:r>
              <a:rPr lang="en-US" sz="1800" b="1" dirty="0"/>
              <a:t>EfficientNetV2S</a:t>
            </a:r>
            <a:r>
              <a:rPr lang="en-US" sz="1800" dirty="0"/>
              <a:t> backbone was initially set to be trainable, the first 100 layers were then specifically frozen. This allowed the model to retain the generalized low-level features learned from ImageNet, while enabling the higher-level features and the newly added classification head to adapt and learn patterns specific to the e-waste images.</a:t>
            </a:r>
          </a:p>
        </p:txBody>
      </p:sp>
    </p:spTree>
    <p:extLst>
      <p:ext uri="{BB962C8B-B14F-4D97-AF65-F5344CB8AC3E}">
        <p14:creationId xmlns:p14="http://schemas.microsoft.com/office/powerpoint/2010/main" val="978680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63B9E5-B0EF-EF40-1C2E-08930B996C6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B6D2CC3-10EC-AB54-114A-4EBFD16DB450}"/>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5E392A43-1EB0-22EE-DFB1-375FF5BC71A7}"/>
              </a:ext>
            </a:extLst>
          </p:cNvPr>
          <p:cNvSpPr txBox="1"/>
          <p:nvPr/>
        </p:nvSpPr>
        <p:spPr>
          <a:xfrm>
            <a:off x="268356" y="1604865"/>
            <a:ext cx="11553530" cy="3970318"/>
          </a:xfrm>
          <a:prstGeom prst="rect">
            <a:avLst/>
          </a:prstGeom>
          <a:noFill/>
        </p:spPr>
        <p:txBody>
          <a:bodyPr wrap="square" rtlCol="0">
            <a:spAutoFit/>
          </a:bodyPr>
          <a:lstStyle/>
          <a:p>
            <a:r>
              <a:rPr lang="en-US" sz="1800" dirty="0"/>
              <a:t>The model was then compiled using the </a:t>
            </a:r>
            <a:r>
              <a:rPr lang="en-US" sz="1800" b="1" dirty="0"/>
              <a:t>Adam</a:t>
            </a:r>
            <a:r>
              <a:rPr lang="en-US" sz="1800" dirty="0"/>
              <a:t> optimizer with a learning rate of </a:t>
            </a:r>
            <a:r>
              <a:rPr lang="en-US" sz="1800" b="1" dirty="0"/>
              <a:t>0.0001</a:t>
            </a:r>
            <a:r>
              <a:rPr lang="en-US" sz="1800" dirty="0"/>
              <a:t>, which is a common and effective choice for deep learning. </a:t>
            </a:r>
            <a:r>
              <a:rPr lang="en-US" sz="1800" b="1" dirty="0" err="1"/>
              <a:t>SparseCategoricalCrossentropy</a:t>
            </a:r>
            <a:r>
              <a:rPr lang="en-US" sz="1800" dirty="0"/>
              <a:t> was chosen as the loss function, suitable for multi-class classification problems where labels are integers, and </a:t>
            </a:r>
            <a:r>
              <a:rPr lang="en-US" sz="1800" b="1" dirty="0"/>
              <a:t>Accuracy</a:t>
            </a:r>
            <a:r>
              <a:rPr lang="en-US" sz="1800" dirty="0"/>
              <a:t> was set as the primary metric to track performance during training.</a:t>
            </a:r>
          </a:p>
          <a:p>
            <a:endParaRPr lang="en-US" sz="1800" dirty="0"/>
          </a:p>
          <a:p>
            <a:r>
              <a:rPr lang="en-US" sz="1800" dirty="0"/>
              <a:t>The model was trained for a maximum of 10 epochs, processing images in batches of 100. To ensure efficient training and prevent overfitting, an </a:t>
            </a:r>
            <a:r>
              <a:rPr lang="en-US" sz="1800" b="1" dirty="0" err="1"/>
              <a:t>EarlyStopping</a:t>
            </a:r>
            <a:r>
              <a:rPr lang="en-US" sz="1800" dirty="0"/>
              <a:t> callback was implemented.</a:t>
            </a:r>
          </a:p>
          <a:p>
            <a:endParaRPr lang="en-US" sz="1800" dirty="0"/>
          </a:p>
          <a:p>
            <a:r>
              <a:rPr lang="en-US" sz="1800" dirty="0"/>
              <a:t>This callback continuously monitored the </a:t>
            </a:r>
            <a:r>
              <a:rPr lang="en-US" sz="1800" b="1" dirty="0" err="1"/>
              <a:t>val_loss</a:t>
            </a:r>
            <a:r>
              <a:rPr lang="en-US" sz="1800" b="1" dirty="0"/>
              <a:t> </a:t>
            </a:r>
            <a:r>
              <a:rPr lang="en-US" sz="1800" dirty="0"/>
              <a:t>(validation loss). If the validation loss did not show improvement for 3 consecutive epochs </a:t>
            </a:r>
            <a:r>
              <a:rPr lang="en-US" sz="1800" b="1" dirty="0"/>
              <a:t>(patience=3), </a:t>
            </a:r>
            <a:r>
              <a:rPr lang="en-US" sz="1800" dirty="0"/>
              <a:t>training would automatically stop. Furthermore, </a:t>
            </a:r>
            <a:r>
              <a:rPr lang="en-US" sz="1800" b="1" dirty="0" err="1"/>
              <a:t>restore_best_weights</a:t>
            </a:r>
            <a:r>
              <a:rPr lang="en-US" sz="1800" b="1" dirty="0"/>
              <a:t>=True </a:t>
            </a:r>
            <a:r>
              <a:rPr lang="en-US" sz="1800" dirty="0"/>
              <a:t>ensured that the model's weights from the epoch with the lowest validation loss were preserved, guaranteeing that the final saved model was the best-performing version on unseen data. This comprehensive setup aimed to achieve high classification accuracy and strong generalization for the e-waste sorting task.</a:t>
            </a:r>
          </a:p>
        </p:txBody>
      </p:sp>
    </p:spTree>
    <p:extLst>
      <p:ext uri="{BB962C8B-B14F-4D97-AF65-F5344CB8AC3E}">
        <p14:creationId xmlns:p14="http://schemas.microsoft.com/office/powerpoint/2010/main" val="3180992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9DB376-AD63-B8D8-87C1-644EF6E236E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943E4C3-AFC0-CC1E-B306-C8AC7A175A0D}"/>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B08BD03C-2007-251F-05E1-FEA8CDA50245}"/>
              </a:ext>
            </a:extLst>
          </p:cNvPr>
          <p:cNvSpPr txBox="1"/>
          <p:nvPr/>
        </p:nvSpPr>
        <p:spPr>
          <a:xfrm>
            <a:off x="268356" y="1604865"/>
            <a:ext cx="11553530" cy="4811638"/>
          </a:xfrm>
          <a:prstGeom prst="rect">
            <a:avLst/>
          </a:prstGeom>
          <a:noFill/>
        </p:spPr>
        <p:txBody>
          <a:bodyPr wrap="square" rtlCol="0">
            <a:spAutoFit/>
          </a:bodyPr>
          <a:lstStyle/>
          <a:p>
            <a:r>
              <a:rPr lang="en-US" sz="1800" b="1" dirty="0"/>
              <a:t>Evaluation :</a:t>
            </a:r>
          </a:p>
          <a:p>
            <a:endParaRPr lang="en-US" sz="1800" dirty="0"/>
          </a:p>
          <a:p>
            <a:r>
              <a:rPr lang="en-US" sz="1800" dirty="0"/>
              <a:t>Over 10 training epochs, the model exhibited rapid learning and strong performance, achieving high training accuracy (</a:t>
            </a:r>
            <a:r>
              <a:rPr lang="en-US" dirty="0"/>
              <a:t>0.9843</a:t>
            </a:r>
            <a:r>
              <a:rPr lang="en-US" sz="1800" dirty="0"/>
              <a:t>) and consistent validation accuracy (</a:t>
            </a:r>
            <a:r>
              <a:rPr lang="en-US" dirty="0"/>
              <a:t>0.9667</a:t>
            </a:r>
            <a:r>
              <a:rPr lang="en-US" sz="1800" dirty="0"/>
              <a:t>).</a:t>
            </a:r>
          </a:p>
          <a:p>
            <a:endParaRPr lang="en-US" sz="1800" dirty="0"/>
          </a:p>
          <a:p>
            <a:r>
              <a:rPr lang="en-US" sz="1800" dirty="0"/>
              <a:t>The final evaluation on the unseen test dataset confirmed the model's robustness, yielding a high test accuracy of 0.9467 and a low test loss of 0.1738. Detailed analysis through the classification report and confusion matrix further demonstrated excellent precision, recall, and F1-scores across all 10 distinct e-waste categories, indicating the model's strong generalization capabilities and effectiveness in differentiating various electronic waste types.</a:t>
            </a:r>
          </a:p>
          <a:p>
            <a:endParaRPr lang="en-US" sz="1800" dirty="0"/>
          </a:p>
          <a:p>
            <a:r>
              <a:rPr lang="en-US" sz="1800" b="1" dirty="0"/>
              <a:t>Key Points derived from the classification report:</a:t>
            </a:r>
          </a:p>
          <a:p>
            <a:r>
              <a:rPr lang="en-US" sz="1800" dirty="0"/>
              <a:t>● High Overall Accuracy</a:t>
            </a:r>
          </a:p>
          <a:p>
            <a:r>
              <a:rPr lang="en-US" sz="1800" dirty="0"/>
              <a:t>● Excellent Performance for Specific Classes</a:t>
            </a:r>
          </a:p>
          <a:p>
            <a:r>
              <a:rPr lang="en-US" sz="1800" dirty="0"/>
              <a:t>● Robust Performance Across All Classes</a:t>
            </a:r>
          </a:p>
          <a:p>
            <a:r>
              <a:rPr lang="en-US" sz="1800" dirty="0"/>
              <a:t>● Balanced Test Set</a:t>
            </a:r>
          </a:p>
          <a:p>
            <a:r>
              <a:rPr lang="en-US" sz="1800" dirty="0"/>
              <a:t>● Strong Generalization</a:t>
            </a:r>
          </a:p>
        </p:txBody>
      </p:sp>
    </p:spTree>
    <p:extLst>
      <p:ext uri="{BB962C8B-B14F-4D97-AF65-F5344CB8AC3E}">
        <p14:creationId xmlns:p14="http://schemas.microsoft.com/office/powerpoint/2010/main" val="4153859273"/>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136</TotalTime>
  <Words>1357</Words>
  <Application>Microsoft Office PowerPoint</Application>
  <PresentationFormat>Widescreen</PresentationFormat>
  <Paragraphs>94</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Kushagra Verma</cp:lastModifiedBy>
  <cp:revision>6</cp:revision>
  <dcterms:created xsi:type="dcterms:W3CDTF">2024-12-31T09:40:01Z</dcterms:created>
  <dcterms:modified xsi:type="dcterms:W3CDTF">2025-07-04T15:31:11Z</dcterms:modified>
</cp:coreProperties>
</file>