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8"/>
  </p:notesMasterIdLst>
  <p:sldIdLst>
    <p:sldId id="256" r:id="rId5"/>
    <p:sldId id="2146847054" r:id="rId6"/>
    <p:sldId id="262" r:id="rId7"/>
    <p:sldId id="265" r:id="rId8"/>
    <p:sldId id="266" r:id="rId9"/>
    <p:sldId id="267" r:id="rId10"/>
    <p:sldId id="2146847057" r:id="rId11"/>
    <p:sldId id="2146847056" r:id="rId12"/>
    <p:sldId id="2146847058" r:id="rId13"/>
    <p:sldId id="268" r:id="rId14"/>
    <p:sldId id="2146847055" r:id="rId15"/>
    <p:sldId id="269" r:id="rId16"/>
    <p:sldId id="25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7C3D9CC-52A4-7BB9-5926-A17EAD909109}" v="32" dt="2024-12-19T12:09:51.90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52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4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20-07-2025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7/20/2025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7/20/2025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7/20/2025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7/20/2025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7/20/2025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7/20/2025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7/20/2025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7/20/2025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7/20/2025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7/20/2025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7/20/2025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7/20/2025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EMPLOYEE SALARY PREDICTION USING MACHINE LEARNING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70741" y="3780121"/>
            <a:ext cx="7980183" cy="175432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endParaRPr lang="en-US" sz="800" b="1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Name:   Kushagra Verma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AICTE ID: STU683b1c79e9afb1748704377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University/College Name:  University of Lucknow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5E46AB-32C4-4B57-A2B1-50738A64B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5435" indent="-305435"/>
            <a:r>
              <a:rPr lang="en-US" sz="2800" dirty="0"/>
              <a:t>Data preparation and feature engineering</a:t>
            </a:r>
          </a:p>
          <a:p>
            <a:pPr marL="305435" indent="-305435"/>
            <a:r>
              <a:rPr lang="en-US" sz="2800" dirty="0"/>
              <a:t>Selecting and training a suitable algorithm</a:t>
            </a:r>
          </a:p>
          <a:p>
            <a:pPr marL="305435" indent="-305435"/>
            <a:r>
              <a:rPr lang="en-US" sz="2800" dirty="0"/>
              <a:t>Evaluating model performance</a:t>
            </a:r>
          </a:p>
          <a:p>
            <a:pPr marL="305435" indent="-305435"/>
            <a:r>
              <a:rPr lang="en-US" sz="2800" dirty="0"/>
              <a:t>Deploying the model in a production-ready environment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1833151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374953"/>
            <a:ext cx="11029615" cy="489802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b="1" u="sng" dirty="0"/>
              <a:t>Potential Developments</a:t>
            </a:r>
            <a:r>
              <a:rPr lang="en-US" sz="2400" b="1" dirty="0"/>
              <a:t>:</a:t>
            </a:r>
          </a:p>
          <a:p>
            <a:r>
              <a:rPr lang="en-US" sz="2000" b="1" dirty="0"/>
              <a:t>Increased accuracy: Improved algorithms and data quality</a:t>
            </a:r>
          </a:p>
          <a:p>
            <a:r>
              <a:rPr lang="en-US" sz="2000" b="1" dirty="0"/>
              <a:t>Integration with HR systems: Seamless salary prediction and management</a:t>
            </a:r>
          </a:p>
          <a:p>
            <a:r>
              <a:rPr lang="en-US" sz="2000" b="1" dirty="0"/>
              <a:t>Real-time predictions: Dynamic salary forecasting and adjustments</a:t>
            </a:r>
          </a:p>
          <a:p>
            <a:r>
              <a:rPr lang="en-US" sz="2000" b="1" dirty="0"/>
              <a:t>Explainable AI: Transparent and interpretable salary predictions</a:t>
            </a:r>
          </a:p>
          <a:p>
            <a:endParaRPr lang="en-US" sz="1000" b="1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400" b="1" u="sng" dirty="0"/>
              <a:t>Emerging Trends:</a:t>
            </a:r>
          </a:p>
          <a:p>
            <a:r>
              <a:rPr lang="en-US" sz="2000" b="1" dirty="0"/>
              <a:t>AI-powered HR: Automated HR processes and decision-making</a:t>
            </a:r>
          </a:p>
          <a:p>
            <a:r>
              <a:rPr lang="en-US" sz="2000" b="1" dirty="0"/>
              <a:t>Predictive analytics: Forecasting employee turnover, performance, and development</a:t>
            </a:r>
          </a:p>
          <a:p>
            <a:r>
              <a:rPr lang="en-US" sz="2000" b="1" dirty="0"/>
              <a:t>Personalized compensation: Tailored salary packages and benefits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scope(Optional)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References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57C38BC-22B3-37B2-E0C3-812020A76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5435" indent="-305435"/>
            <a:r>
              <a:rPr lang="en-US" sz="2400" dirty="0"/>
              <a:t>Online Resources</a:t>
            </a:r>
          </a:p>
          <a:p>
            <a:pPr marL="305435" indent="-305435"/>
            <a:r>
              <a:rPr lang="en-US" sz="2400" dirty="0"/>
              <a:t>Kaggle: Machine learning competitions and datasets</a:t>
            </a:r>
          </a:p>
          <a:p>
            <a:pPr marL="305435" indent="-305435"/>
            <a:r>
              <a:rPr lang="en-US" sz="2400" dirty="0"/>
              <a:t>GitHub: Open-source machine learning projects and code</a:t>
            </a:r>
          </a:p>
          <a:p>
            <a:pPr marL="305435" indent="-305435"/>
            <a:r>
              <a:rPr lang="en-US" sz="2400" dirty="0"/>
              <a:t>Books</a:t>
            </a:r>
          </a:p>
          <a:p>
            <a:pPr marL="305435" indent="-305435"/>
            <a:r>
              <a:rPr lang="en-US" sz="2400" dirty="0"/>
              <a:t>"Python Machine Learning" by Sebastian Raschka</a:t>
            </a:r>
          </a:p>
          <a:p>
            <a:pPr marL="305435" indent="-305435"/>
            <a:r>
              <a:rPr lang="en-US" sz="2400" dirty="0"/>
              <a:t>"Hands-On Machine Learning with Scikit-Learn, </a:t>
            </a:r>
            <a:r>
              <a:rPr lang="en-US" sz="2400" dirty="0" err="1"/>
              <a:t>Keras</a:t>
            </a:r>
            <a:r>
              <a:rPr lang="en-US" sz="2400" dirty="0"/>
              <a:t>, and TensorFlow" by Aurélien Géron</a:t>
            </a:r>
          </a:p>
        </p:txBody>
      </p:sp>
    </p:spTree>
    <p:extLst>
      <p:ext uri="{BB962C8B-B14F-4D97-AF65-F5344CB8AC3E}">
        <p14:creationId xmlns:p14="http://schemas.microsoft.com/office/powerpoint/2010/main" val="7289502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051" y="3162748"/>
            <a:ext cx="10087897" cy="532504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573" y="2054941"/>
            <a:ext cx="11019020" cy="3313472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  <a:r>
              <a:rPr lang="en-US" sz="2000" dirty="0">
                <a:latin typeface="Arial"/>
                <a:ea typeface="+mn-lt"/>
                <a:cs typeface="Arial"/>
              </a:rPr>
              <a:t>(Should not include solution)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Calibri"/>
              </a:rPr>
              <a:t>System </a:t>
            </a:r>
            <a:r>
              <a:rPr lang="en-US" sz="2000" b="1" dirty="0">
                <a:latin typeface="Arial"/>
                <a:ea typeface="+mn-lt"/>
                <a:cs typeface="+mn-lt"/>
              </a:rPr>
              <a:t>Development Approach </a:t>
            </a:r>
            <a:r>
              <a:rPr lang="en-US" sz="2000" dirty="0">
                <a:latin typeface="Arial"/>
                <a:ea typeface="+mn-lt"/>
                <a:cs typeface="+mn-lt"/>
              </a:rPr>
              <a:t>(Technology Used) </a:t>
            </a:r>
            <a:endParaRPr lang="en-US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Algorithm &amp; Deployment (Step by Step  Procedure) </a:t>
            </a:r>
            <a:endParaRPr lang="en-US" dirty="0">
              <a:latin typeface="Arial"/>
              <a:cs typeface="Calibri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Conclusion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Future Scope(Optional)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References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>
            <a:normAutofit fontScale="92500" lnSpcReduction="10000"/>
          </a:bodyPr>
          <a:lstStyle/>
          <a:p>
            <a:pPr marL="305435" indent="-305435"/>
            <a:r>
              <a:rPr lang="en-US" sz="2800" b="1" dirty="0"/>
              <a:t>Employee salary prediction using machine learning involves developing a model that can accurately forecast salaries based on various factors such as job title, experience, education, location, and industry. Some potential machine learning algorithms for this task include:</a:t>
            </a:r>
          </a:p>
          <a:p>
            <a:pPr marL="305435" indent="-305435"/>
            <a:r>
              <a:rPr lang="en-US" sz="2800" b="1" dirty="0"/>
              <a:t>Collecting and preprocessing relevant data.</a:t>
            </a:r>
          </a:p>
          <a:p>
            <a:pPr marL="305435" indent="-305435"/>
            <a:r>
              <a:rPr lang="en-US" sz="2800" b="1" dirty="0"/>
              <a:t>Exploring feature engineering techniques.</a:t>
            </a:r>
          </a:p>
          <a:p>
            <a:pPr marL="305435" indent="-305435"/>
            <a:r>
              <a:rPr lang="en-US" sz="2800" b="1" dirty="0"/>
              <a:t>Selecting and training a suitable model.</a:t>
            </a:r>
          </a:p>
          <a:p>
            <a:pPr marL="305435" indent="-305435"/>
            <a:r>
              <a:rPr lang="en-US" sz="2800" b="1" dirty="0"/>
              <a:t>Evaluating model performance and tuning hyperparameters.</a:t>
            </a:r>
          </a:p>
          <a:p>
            <a:pPr marL="0" indent="0">
              <a:buNone/>
            </a:pPr>
            <a:r>
              <a:rPr lang="en-US" sz="2800" b="1" dirty="0"/>
              <a:t> </a:t>
            </a: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Approach</a:t>
            </a:r>
            <a:endParaRPr lang="en-US" sz="440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465006"/>
            <a:ext cx="11029615" cy="4647995"/>
          </a:xfrm>
        </p:spPr>
        <p:txBody>
          <a:bodyPr>
            <a:normAutofit fontScale="77500" lnSpcReduction="2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3100" b="1" u="sng" dirty="0">
                <a:solidFill>
                  <a:srgbClr val="0F0F0F"/>
                </a:solidFill>
              </a:rPr>
              <a:t>System Requirements</a:t>
            </a:r>
            <a:r>
              <a:rPr lang="en-US" sz="2800" b="1" dirty="0">
                <a:solidFill>
                  <a:srgbClr val="0F0F0F"/>
                </a:solidFill>
              </a:rPr>
              <a:t>:</a:t>
            </a:r>
          </a:p>
          <a:p>
            <a:r>
              <a:rPr lang="en-US" sz="2800" b="1" dirty="0">
                <a:solidFill>
                  <a:srgbClr val="0F0F0F"/>
                </a:solidFill>
              </a:rPr>
              <a:t>Processor- 12th Gen Intel(R) Core(TM) i5-12450H   2.00 GHz</a:t>
            </a:r>
          </a:p>
          <a:p>
            <a:r>
              <a:rPr lang="en-US" sz="2800" b="1" dirty="0">
                <a:solidFill>
                  <a:srgbClr val="0F0F0F"/>
                </a:solidFill>
              </a:rPr>
              <a:t>RAM- 16GB</a:t>
            </a:r>
          </a:p>
          <a:p>
            <a:r>
              <a:rPr lang="en-US" sz="2800" b="1" dirty="0">
                <a:solidFill>
                  <a:srgbClr val="0F0F0F"/>
                </a:solidFill>
              </a:rPr>
              <a:t>System type- 64-bit operating system, x64-based processor</a:t>
            </a:r>
          </a:p>
          <a:p>
            <a:pPr marL="0" indent="0">
              <a:buNone/>
            </a:pPr>
            <a:endParaRPr lang="en-US" sz="2800" b="1" dirty="0">
              <a:solidFill>
                <a:srgbClr val="0F0F0F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3100" b="1" u="sng" dirty="0">
                <a:solidFill>
                  <a:srgbClr val="0F0F0F"/>
                </a:solidFill>
              </a:rPr>
              <a:t>Library required to build the model</a:t>
            </a:r>
            <a:r>
              <a:rPr lang="en-US" sz="2800" b="1" dirty="0">
                <a:solidFill>
                  <a:srgbClr val="0F0F0F"/>
                </a:solidFill>
              </a:rPr>
              <a:t>:</a:t>
            </a:r>
          </a:p>
          <a:p>
            <a:r>
              <a:rPr lang="en-US" sz="2800" b="1" dirty="0">
                <a:solidFill>
                  <a:srgbClr val="0F0F0F"/>
                </a:solidFill>
              </a:rPr>
              <a:t>Scikit-learn: Python library for machine learning.</a:t>
            </a:r>
          </a:p>
          <a:p>
            <a:r>
              <a:rPr lang="en-US" sz="2800" b="1" dirty="0" err="1">
                <a:solidFill>
                  <a:srgbClr val="0F0F0F"/>
                </a:solidFill>
              </a:rPr>
              <a:t>Jupyter</a:t>
            </a:r>
            <a:r>
              <a:rPr lang="en-US" sz="2800" b="1" dirty="0">
                <a:solidFill>
                  <a:srgbClr val="0F0F0F"/>
                </a:solidFill>
              </a:rPr>
              <a:t> Notebook: Interactive environment for data science and machine learning.</a:t>
            </a:r>
          </a:p>
          <a:p>
            <a:r>
              <a:rPr lang="en-US" sz="2800" b="1" dirty="0">
                <a:solidFill>
                  <a:srgbClr val="0F0F0F"/>
                </a:solidFill>
              </a:rPr>
              <a:t>Pandas: Python library for data manipulation and analysis.</a:t>
            </a:r>
          </a:p>
          <a:p>
            <a:r>
              <a:rPr lang="en-US" sz="2800" b="1" dirty="0">
                <a:solidFill>
                  <a:srgbClr val="0F0F0F"/>
                </a:solidFill>
              </a:rPr>
              <a:t>NumPy: Python library for numerical computing.</a:t>
            </a:r>
          </a:p>
          <a:p>
            <a:pPr marL="514350" indent="-514350">
              <a:buAutoNum type="arabicPeriod"/>
            </a:pPr>
            <a:endParaRPr lang="en-IN" sz="2800" b="1" dirty="0">
              <a:solidFill>
                <a:srgbClr val="0F0F0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7F0871F-2198-9E37-C96F-3611AA199B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386348"/>
            <a:ext cx="11029615" cy="5220928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3100" b="1" u="sng" dirty="0"/>
              <a:t>Algorithm</a:t>
            </a:r>
            <a:r>
              <a:rPr lang="en-US" sz="2800" b="1" dirty="0"/>
              <a:t>:</a:t>
            </a:r>
          </a:p>
          <a:p>
            <a:pPr marL="305435" indent="-305435"/>
            <a:r>
              <a:rPr lang="en-US" sz="2600" b="1" dirty="0"/>
              <a:t>Loading the dataset in </a:t>
            </a:r>
            <a:r>
              <a:rPr lang="en-US" sz="2600" b="1" dirty="0" err="1"/>
              <a:t>Jupyter</a:t>
            </a:r>
            <a:r>
              <a:rPr lang="en-US" sz="2600" b="1" dirty="0"/>
              <a:t> file.</a:t>
            </a:r>
          </a:p>
          <a:p>
            <a:pPr marL="305435" indent="-305435"/>
            <a:r>
              <a:rPr lang="en-US" sz="2600" b="1" dirty="0"/>
              <a:t>Removing the redundant data from the dataset.</a:t>
            </a:r>
          </a:p>
          <a:p>
            <a:pPr marL="305435" indent="-305435"/>
            <a:r>
              <a:rPr lang="en-US" sz="2600" b="1" dirty="0"/>
              <a:t>Importing and installing the libraries.</a:t>
            </a:r>
          </a:p>
          <a:p>
            <a:pPr marL="305435" indent="-305435"/>
            <a:r>
              <a:rPr lang="en-US" sz="2600" b="1" dirty="0"/>
              <a:t>Making the Outlier.</a:t>
            </a:r>
          </a:p>
          <a:p>
            <a:pPr marL="305435" indent="-305435"/>
            <a:r>
              <a:rPr lang="en-US" sz="2600" b="1" dirty="0"/>
              <a:t>Label encoding the dataset.</a:t>
            </a:r>
          </a:p>
          <a:p>
            <a:pPr marL="305435" indent="-305435"/>
            <a:r>
              <a:rPr lang="en-US" sz="2600" b="1" dirty="0"/>
              <a:t>Training the model using various machine learning algorithms.</a:t>
            </a:r>
          </a:p>
          <a:p>
            <a:pPr marL="305435" indent="-305435"/>
            <a:r>
              <a:rPr lang="en-US" sz="2600" b="1" dirty="0"/>
              <a:t>Selecting and saving the best model.</a:t>
            </a:r>
          </a:p>
          <a:p>
            <a:pPr marL="0" indent="0">
              <a:buNone/>
            </a:pPr>
            <a:endParaRPr lang="en-US" sz="2400" b="1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3100" b="1" u="sng" dirty="0"/>
              <a:t>Deployment</a:t>
            </a:r>
            <a:r>
              <a:rPr lang="en-US" sz="2400" b="1" dirty="0"/>
              <a:t>:</a:t>
            </a:r>
          </a:p>
          <a:p>
            <a:pPr marL="305435" indent="-305435"/>
            <a:r>
              <a:rPr lang="en-US" sz="2600" b="1" dirty="0"/>
              <a:t>Deploying the model using </a:t>
            </a:r>
            <a:r>
              <a:rPr lang="en-US" sz="2600" b="1" dirty="0" err="1"/>
              <a:t>streamlit</a:t>
            </a:r>
            <a:r>
              <a:rPr lang="en-US" sz="2600" b="1" dirty="0"/>
              <a:t> and </a:t>
            </a:r>
            <a:r>
              <a:rPr lang="en-US" sz="2600" b="1" dirty="0" err="1"/>
              <a:t>pynrok</a:t>
            </a:r>
            <a:r>
              <a:rPr lang="en-US" sz="24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54508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30425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CCFC71A-B9CF-8CCE-CDDB-1BD079D581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0746" y="1750669"/>
            <a:ext cx="4720454" cy="4319913"/>
          </a:xfrm>
          <a:effectLst>
            <a:softEdge rad="0"/>
          </a:effectLst>
          <a:scene3d>
            <a:camera prst="orthographicFront"/>
            <a:lightRig rig="threePt" dir="t"/>
          </a:scene3d>
          <a:sp3d prstMaterial="matte"/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ED66D62-059F-3424-FF1B-2BC668695F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160721"/>
            <a:ext cx="4720454" cy="5300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293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A72147-8136-86A8-A875-7499BB1CC4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0E22A83-F42A-8AC7-B267-5E0783765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FB8419A-DC54-B370-BA97-0C93B7528D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986" r="1429"/>
          <a:stretch>
            <a:fillRect/>
          </a:stretch>
        </p:blipFill>
        <p:spPr>
          <a:xfrm>
            <a:off x="2772696" y="1022555"/>
            <a:ext cx="6027175" cy="5550504"/>
          </a:xfrm>
        </p:spPr>
      </p:pic>
    </p:spTree>
    <p:extLst>
      <p:ext uri="{BB962C8B-B14F-4D97-AF65-F5344CB8AC3E}">
        <p14:creationId xmlns:p14="http://schemas.microsoft.com/office/powerpoint/2010/main" val="40438244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558E17-025F-BEE6-3808-6C26A8CDEC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A6438F0-AF30-0040-743B-0B6FB8C00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0E69182-64B2-28B6-7349-C57909AF1D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1452" y="1232452"/>
            <a:ext cx="10829095" cy="5129571"/>
          </a:xfrm>
        </p:spPr>
      </p:pic>
    </p:spTree>
    <p:extLst>
      <p:ext uri="{BB962C8B-B14F-4D97-AF65-F5344CB8AC3E}">
        <p14:creationId xmlns:p14="http://schemas.microsoft.com/office/powerpoint/2010/main" val="31857836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3E1935-C882-6017-8783-AAAE9686E9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9DB3D6C-7D04-DCA7-53D5-6E14C274A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29587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E1B072-1B78-1313-E9DF-E51438DD7C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557032"/>
            <a:ext cx="11029615" cy="132735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800" b="1" u="sng" dirty="0"/>
              <a:t>GitHub Link </a:t>
            </a:r>
            <a:r>
              <a:rPr lang="en-US" sz="2800" dirty="0"/>
              <a:t>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https://github.com/Kushagra-webdev/Employee-salary-prediction.git</a:t>
            </a:r>
          </a:p>
        </p:txBody>
      </p:sp>
    </p:spTree>
    <p:extLst>
      <p:ext uri="{BB962C8B-B14F-4D97-AF65-F5344CB8AC3E}">
        <p14:creationId xmlns:p14="http://schemas.microsoft.com/office/powerpoint/2010/main" val="239498973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9162bd5b-4ed9-4da3-b376-05204580ba3f" xsi:nil="true"/>
    <_activity xmlns="9162bd5b-4ed9-4da3-b376-05204580ba3f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7" ma:contentTypeDescription="Create a new document." ma:contentTypeScope="" ma:versionID="55a158675e089c6a85ab0f83b89e1a15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b35f082308864fa161c4a0a9eca35eff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D289AE2-D2AE-49D1-AFAC-3A79F6794255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c0fa2617-96bd-425d-8578-e93563fe37c5"/>
    <ds:schemaRef ds:uri="9162bd5b-4ed9-4da3-b376-05204580ba3f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6E816721-11E4-4989-8472-AB5A7EC20404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104</TotalTime>
  <Words>423</Words>
  <Application>Microsoft Office PowerPoint</Application>
  <PresentationFormat>Widescreen</PresentationFormat>
  <Paragraphs>75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Calibri Light</vt:lpstr>
      <vt:lpstr>Franklin Gothic Book</vt:lpstr>
      <vt:lpstr>Franklin Gothic Demi</vt:lpstr>
      <vt:lpstr>Wingdings</vt:lpstr>
      <vt:lpstr>Wingdings 2</vt:lpstr>
      <vt:lpstr>DividendVTI</vt:lpstr>
      <vt:lpstr>EMPLOYEE SALARY PREDICTION USING MACHINE LEARNING</vt:lpstr>
      <vt:lpstr>OUTLINE</vt:lpstr>
      <vt:lpstr>Problem Statement</vt:lpstr>
      <vt:lpstr>System  Approach</vt:lpstr>
      <vt:lpstr>Algorithm &amp; Deployment</vt:lpstr>
      <vt:lpstr>Result</vt:lpstr>
      <vt:lpstr>Result</vt:lpstr>
      <vt:lpstr>Result</vt:lpstr>
      <vt:lpstr>Result</vt:lpstr>
      <vt:lpstr>Conclusion</vt:lpstr>
      <vt:lpstr>PowerPoint Presentation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Kushagra Verma</cp:lastModifiedBy>
  <cp:revision>40</cp:revision>
  <dcterms:created xsi:type="dcterms:W3CDTF">2021-05-26T16:50:10Z</dcterms:created>
  <dcterms:modified xsi:type="dcterms:W3CDTF">2025-07-20T09:38:17Z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