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65e9e38a74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65e9e38a74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5e9e38a74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5e9e38a74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5e9e38a74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5e9e38a74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5e9e38a74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5e9e38a74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5e9e38a74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65e9e38a74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65e9e38a74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65e9e38a74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65e9e38a74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65e9e38a74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65e9e38a74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65e9e38a74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65e9e38a74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65e9e38a74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5e9e38a74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65e9e38a74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5e9e38a74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5e9e38a74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5e9e38a74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5e9e38a74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65e9e38a74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65e9e38a74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65e9e38a74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65e9e38a74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65e9e38a74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65e9e38a74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65e9e38a74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65e9e38a74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65e9e38a74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65e9e38a74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65e9e38a74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65e9e38a74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65e9e38a74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65e9e38a74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65e9e38a74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65e9e38a74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65e9e38a74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65e9e38a74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5e9e38a74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5e9e38a74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65e9e38a74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65e9e38a74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65e9e38a74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65e9e38a74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65e9e38a74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65e9e38a74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5e9e38a74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5e9e38a74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65e9e38a74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5e9e38a74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5e9e38a7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5e9e38a7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65e9e38a74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65e9e38a74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65e9e38a74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65e9e38a74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5e9e38a74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5e9e38a74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1200"/>
              </a:spcBef>
              <a:spcAft>
                <a:spcPts val="0"/>
              </a:spcAft>
              <a:buNone/>
            </a:pPr>
            <a:r>
              <a:rPr lang="en-GB"/>
              <a:t>Diabetes Prediction with Machine Learning</a:t>
            </a:r>
            <a:endParaRPr/>
          </a:p>
          <a:p>
            <a:pPr indent="0" lvl="0" marL="0" rtl="0" algn="ctr">
              <a:spcBef>
                <a:spcPts val="120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None/>
            </a:pPr>
            <a:r>
              <a:rPr lang="en-GB" sz="1800"/>
              <a:t>Early Detection Using Medical and Demographic Data</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nvSpPr>
        <p:spPr>
          <a:xfrm>
            <a:off x="1157475" y="0"/>
            <a:ext cx="6666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dk2"/>
                </a:solidFill>
              </a:rPr>
              <a:t>Numerical Distribution</a:t>
            </a:r>
            <a:endParaRPr b="1" sz="1800">
              <a:solidFill>
                <a:schemeClr val="dk2"/>
              </a:solidFill>
            </a:endParaRPr>
          </a:p>
        </p:txBody>
      </p:sp>
      <p:pic>
        <p:nvPicPr>
          <p:cNvPr id="104" name="Google Shape;104;p22"/>
          <p:cNvPicPr preferRelativeResize="0"/>
          <p:nvPr/>
        </p:nvPicPr>
        <p:blipFill>
          <a:blip r:embed="rId3">
            <a:alphaModFix/>
          </a:blip>
          <a:stretch>
            <a:fillRect/>
          </a:stretch>
        </p:blipFill>
        <p:spPr>
          <a:xfrm>
            <a:off x="152400" y="614100"/>
            <a:ext cx="8839202" cy="40933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nvSpPr>
        <p:spPr>
          <a:xfrm>
            <a:off x="1782450" y="0"/>
            <a:ext cx="5579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dk2"/>
                </a:solidFill>
              </a:rPr>
              <a:t>Numerical Boxplots</a:t>
            </a:r>
            <a:endParaRPr b="1" sz="1800">
              <a:solidFill>
                <a:schemeClr val="dk2"/>
              </a:solidFill>
            </a:endParaRPr>
          </a:p>
        </p:txBody>
      </p:sp>
      <p:pic>
        <p:nvPicPr>
          <p:cNvPr id="110" name="Google Shape;110;p23"/>
          <p:cNvPicPr preferRelativeResize="0"/>
          <p:nvPr/>
        </p:nvPicPr>
        <p:blipFill>
          <a:blip r:embed="rId3">
            <a:alphaModFix/>
          </a:blip>
          <a:stretch>
            <a:fillRect/>
          </a:stretch>
        </p:blipFill>
        <p:spPr>
          <a:xfrm>
            <a:off x="152400" y="614100"/>
            <a:ext cx="8839203" cy="40960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nvSpPr>
        <p:spPr>
          <a:xfrm>
            <a:off x="1076450" y="0"/>
            <a:ext cx="6666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dk2"/>
                </a:solidFill>
              </a:rPr>
              <a:t>Categorical Distribution</a:t>
            </a:r>
            <a:endParaRPr b="1" sz="1800">
              <a:solidFill>
                <a:schemeClr val="dk2"/>
              </a:solidFill>
            </a:endParaRPr>
          </a:p>
        </p:txBody>
      </p:sp>
      <p:pic>
        <p:nvPicPr>
          <p:cNvPr id="116" name="Google Shape;116;p24"/>
          <p:cNvPicPr preferRelativeResize="0"/>
          <p:nvPr/>
        </p:nvPicPr>
        <p:blipFill>
          <a:blip r:embed="rId3">
            <a:alphaModFix/>
          </a:blip>
          <a:stretch>
            <a:fillRect/>
          </a:stretch>
        </p:blipFill>
        <p:spPr>
          <a:xfrm>
            <a:off x="1127150" y="509925"/>
            <a:ext cx="6565500" cy="4633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nvSpPr>
        <p:spPr>
          <a:xfrm>
            <a:off x="1435275" y="0"/>
            <a:ext cx="6666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dk2"/>
                </a:solidFill>
              </a:rPr>
              <a:t>Categorical features by Diabetes</a:t>
            </a:r>
            <a:endParaRPr b="1" sz="1800">
              <a:solidFill>
                <a:schemeClr val="dk2"/>
              </a:solidFill>
            </a:endParaRPr>
          </a:p>
        </p:txBody>
      </p:sp>
      <p:pic>
        <p:nvPicPr>
          <p:cNvPr id="122" name="Google Shape;122;p25"/>
          <p:cNvPicPr preferRelativeResize="0"/>
          <p:nvPr/>
        </p:nvPicPr>
        <p:blipFill>
          <a:blip r:embed="rId3">
            <a:alphaModFix/>
          </a:blip>
          <a:stretch>
            <a:fillRect/>
          </a:stretch>
        </p:blipFill>
        <p:spPr>
          <a:xfrm>
            <a:off x="152400" y="614100"/>
            <a:ext cx="8991601" cy="452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nvSpPr>
        <p:spPr>
          <a:xfrm>
            <a:off x="0" y="0"/>
            <a:ext cx="9062700" cy="360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0"/>
              </a:spcAft>
              <a:buNone/>
            </a:pPr>
            <a:r>
              <a:rPr b="1" lang="en-GB" sz="1800">
                <a:solidFill>
                  <a:schemeClr val="dk1"/>
                </a:solidFill>
                <a:latin typeface="Times New Roman"/>
                <a:ea typeface="Times New Roman"/>
                <a:cs typeface="Times New Roman"/>
                <a:sym typeface="Times New Roman"/>
              </a:rPr>
              <a:t>Key EDA Insights</a:t>
            </a:r>
            <a:endParaRPr b="1" sz="1800">
              <a:solidFill>
                <a:schemeClr val="dk1"/>
              </a:solidFill>
              <a:latin typeface="Times New Roman"/>
              <a:ea typeface="Times New Roman"/>
              <a:cs typeface="Times New Roman"/>
              <a:sym typeface="Times New Roman"/>
            </a:endParaRPr>
          </a:p>
          <a:p>
            <a:pPr indent="0" lvl="0" marL="0" rtl="0" algn="ctr">
              <a:lnSpc>
                <a:spcPct val="115000"/>
              </a:lnSpc>
              <a:spcBef>
                <a:spcPts val="1400"/>
              </a:spcBef>
              <a:spcAft>
                <a:spcPts val="0"/>
              </a:spcAft>
              <a:buNone/>
            </a:pPr>
            <a:r>
              <a:t/>
            </a:r>
            <a:endParaRPr b="1" sz="1800">
              <a:solidFill>
                <a:schemeClr val="dk1"/>
              </a:solidFill>
              <a:latin typeface="Times New Roman"/>
              <a:ea typeface="Times New Roman"/>
              <a:cs typeface="Times New Roman"/>
              <a:sym typeface="Times New Roman"/>
            </a:endParaRPr>
          </a:p>
          <a:p>
            <a:pPr indent="-317500" lvl="0" marL="457200" rtl="0" algn="just">
              <a:lnSpc>
                <a:spcPct val="115000"/>
              </a:lnSpc>
              <a:spcBef>
                <a:spcPts val="120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Class Imbalance</a:t>
            </a:r>
            <a:r>
              <a:rPr lang="en-GB">
                <a:solidFill>
                  <a:schemeClr val="dk1"/>
                </a:solidFill>
                <a:latin typeface="Times New Roman"/>
                <a:ea typeface="Times New Roman"/>
                <a:cs typeface="Times New Roman"/>
                <a:sym typeface="Times New Roman"/>
              </a:rPr>
              <a:t>: The 91.5% vs. 8.5% split in diabetes status confirms the need for imbalance handling (e.g., SMOTE) to improve model performance on the minority class.</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Feature Importance</a:t>
            </a:r>
            <a:r>
              <a:rPr lang="en-GB">
                <a:solidFill>
                  <a:schemeClr val="dk1"/>
                </a:solidFill>
                <a:latin typeface="Times New Roman"/>
                <a:ea typeface="Times New Roman"/>
                <a:cs typeface="Times New Roman"/>
                <a:sym typeface="Times New Roman"/>
              </a:rPr>
              <a:t>: HbA1c_level and blood_glucose_level show the strongest correlations with diabetes, followed by age, bmi, hypertension, and heart_disease. These features should be prioritized in modeling.</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Categorical Features</a:t>
            </a:r>
            <a:r>
              <a:rPr lang="en-GB">
                <a:solidFill>
                  <a:schemeClr val="dk1"/>
                </a:solidFill>
                <a:latin typeface="Times New Roman"/>
                <a:ea typeface="Times New Roman"/>
                <a:cs typeface="Times New Roman"/>
                <a:sym typeface="Times New Roman"/>
              </a:rPr>
              <a:t>: hypertension, heart disease, and certain smoking history categories (e.g., Ever, Former) significantly increase diabetes risk, while gender shows a weaker effect.</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Data Quality</a:t>
            </a:r>
            <a:r>
              <a:rPr lang="en-GB">
                <a:solidFill>
                  <a:schemeClr val="dk1"/>
                </a:solidFill>
                <a:latin typeface="Times New Roman"/>
                <a:ea typeface="Times New Roman"/>
                <a:cs typeface="Times New Roman"/>
                <a:sym typeface="Times New Roman"/>
              </a:rPr>
              <a:t>: The presence of 3,854 duplicates and 35.82% "No Info" in smoking_history highlights the need for deduplication and handling of missing/unknown data.</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Age Consideration</a:t>
            </a:r>
            <a:r>
              <a:rPr lang="en-GB">
                <a:solidFill>
                  <a:schemeClr val="dk1"/>
                </a:solidFill>
                <a:latin typeface="Times New Roman"/>
                <a:ea typeface="Times New Roman"/>
                <a:cs typeface="Times New Roman"/>
                <a:sym typeface="Times New Roman"/>
              </a:rPr>
              <a:t>: Patients under 1 year are not relevant for diabetes prediction and may be excluded to improve model focus.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nvSpPr>
        <p:spPr>
          <a:xfrm>
            <a:off x="2813625" y="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t>Data Pre‑processing </a:t>
            </a:r>
            <a:endParaRPr b="1" sz="1800"/>
          </a:p>
        </p:txBody>
      </p:sp>
      <p:sp>
        <p:nvSpPr>
          <p:cNvPr id="133" name="Google Shape;133;p27"/>
          <p:cNvSpPr txBox="1"/>
          <p:nvPr/>
        </p:nvSpPr>
        <p:spPr>
          <a:xfrm>
            <a:off x="0" y="661450"/>
            <a:ext cx="91440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Categorical → Numeric</a:t>
            </a:r>
            <a:br>
              <a:rPr b="1" lang="en-GB">
                <a:solidFill>
                  <a:schemeClr val="dk1"/>
                </a:solidFill>
              </a:rPr>
            </a:br>
            <a:r>
              <a:rPr lang="en-GB">
                <a:solidFill>
                  <a:schemeClr val="dk1"/>
                </a:solidFill>
              </a:rPr>
              <a:t> • Label‑encoded </a:t>
            </a:r>
            <a:r>
              <a:rPr i="1" lang="en-GB">
                <a:solidFill>
                  <a:schemeClr val="dk1"/>
                </a:solidFill>
              </a:rPr>
              <a:t>gender</a:t>
            </a:r>
            <a:r>
              <a:rPr lang="en-GB">
                <a:solidFill>
                  <a:schemeClr val="dk1"/>
                </a:solidFill>
              </a:rPr>
              <a:t> &amp; </a:t>
            </a:r>
            <a:r>
              <a:rPr i="1" lang="en-GB">
                <a:solidFill>
                  <a:schemeClr val="dk1"/>
                </a:solidFill>
              </a:rPr>
              <a:t>smoking_history</a:t>
            </a:r>
            <a:r>
              <a:rPr lang="en-GB">
                <a:solidFill>
                  <a:schemeClr val="dk1"/>
                </a:solidFill>
              </a:rPr>
              <a:t> for model compatibility.</a:t>
            </a:r>
            <a:br>
              <a:rPr lang="en-GB">
                <a:solidFill>
                  <a:schemeClr val="dk1"/>
                </a:solidFill>
              </a:rPr>
            </a:br>
            <a:endParaRPr>
              <a:solidFill>
                <a:schemeClr val="dk1"/>
              </a:solidFill>
            </a:endParaRPr>
          </a:p>
          <a:p>
            <a:pPr indent="0" lvl="0" marL="0" rtl="0" algn="l">
              <a:spcBef>
                <a:spcPts val="0"/>
              </a:spcBef>
              <a:spcAft>
                <a:spcPts val="0"/>
              </a:spcAft>
              <a:buNone/>
            </a:pPr>
            <a:r>
              <a:rPr b="1" lang="en-GB">
                <a:solidFill>
                  <a:schemeClr val="dk1"/>
                </a:solidFill>
              </a:rPr>
              <a:t>Handle “No Info” in </a:t>
            </a:r>
            <a:r>
              <a:rPr b="1" i="1" lang="en-GB">
                <a:solidFill>
                  <a:schemeClr val="dk1"/>
                </a:solidFill>
              </a:rPr>
              <a:t>smoking_history</a:t>
            </a:r>
            <a:br>
              <a:rPr b="1" i="1" lang="en-GB">
                <a:solidFill>
                  <a:schemeClr val="dk1"/>
                </a:solidFill>
              </a:rPr>
            </a:br>
            <a:r>
              <a:rPr lang="en-GB">
                <a:solidFill>
                  <a:schemeClr val="dk1"/>
                </a:solidFill>
              </a:rPr>
              <a:t> • Recast as NaN → KNN imputation (k = 5, scaled features) → realistic mix (Never 56.6%, Ever 21.3%, etc.).</a:t>
            </a:r>
            <a:br>
              <a:rPr lang="en-GB">
                <a:solidFill>
                  <a:schemeClr val="dk1"/>
                </a:solidFill>
              </a:rPr>
            </a:br>
            <a:endParaRPr>
              <a:solidFill>
                <a:schemeClr val="dk1"/>
              </a:solidFill>
            </a:endParaRPr>
          </a:p>
          <a:p>
            <a:pPr indent="0" lvl="0" marL="0" rtl="0" algn="l">
              <a:spcBef>
                <a:spcPts val="0"/>
              </a:spcBef>
              <a:spcAft>
                <a:spcPts val="0"/>
              </a:spcAft>
              <a:buNone/>
            </a:pPr>
            <a:r>
              <a:rPr b="1" lang="en-GB">
                <a:solidFill>
                  <a:schemeClr val="dk1"/>
                </a:solidFill>
              </a:rPr>
              <a:t>Remove Irrelevant Ages</a:t>
            </a:r>
            <a:br>
              <a:rPr b="1" lang="en-GB">
                <a:solidFill>
                  <a:schemeClr val="dk1"/>
                </a:solidFill>
              </a:rPr>
            </a:br>
            <a:r>
              <a:rPr lang="en-GB">
                <a:solidFill>
                  <a:schemeClr val="dk1"/>
                </a:solidFill>
              </a:rPr>
              <a:t> • Filtered out rows with </a:t>
            </a:r>
            <a:r>
              <a:rPr b="1" lang="en-GB">
                <a:solidFill>
                  <a:schemeClr val="dk1"/>
                </a:solidFill>
              </a:rPr>
              <a:t>age &lt; 1</a:t>
            </a:r>
            <a:r>
              <a:rPr lang="en-GB">
                <a:solidFill>
                  <a:schemeClr val="dk1"/>
                </a:solidFill>
              </a:rPr>
              <a:t> (911 infants, 0 diabetes cases).</a:t>
            </a:r>
            <a:br>
              <a:rPr lang="en-GB">
                <a:solidFill>
                  <a:schemeClr val="dk1"/>
                </a:solidFill>
              </a:rPr>
            </a:br>
            <a:endParaRPr>
              <a:solidFill>
                <a:schemeClr val="dk1"/>
              </a:solidFill>
            </a:endParaRPr>
          </a:p>
          <a:p>
            <a:pPr indent="0" lvl="0" marL="0" rtl="0" algn="l">
              <a:spcBef>
                <a:spcPts val="0"/>
              </a:spcBef>
              <a:spcAft>
                <a:spcPts val="0"/>
              </a:spcAft>
              <a:buNone/>
            </a:pPr>
            <a:r>
              <a:rPr b="1" lang="en-GB">
                <a:solidFill>
                  <a:schemeClr val="dk1"/>
                </a:solidFill>
              </a:rPr>
              <a:t>Train‑Test Split (80/20)</a:t>
            </a:r>
            <a:br>
              <a:rPr b="1" lang="en-GB">
                <a:solidFill>
                  <a:schemeClr val="dk1"/>
                </a:solidFill>
              </a:rPr>
            </a:br>
            <a:r>
              <a:rPr lang="en-GB">
                <a:solidFill>
                  <a:schemeClr val="dk1"/>
                </a:solidFill>
              </a:rPr>
              <a:t> • Train 79 272 rows → </a:t>
            </a:r>
            <a:r>
              <a:rPr b="1" lang="en-GB">
                <a:solidFill>
                  <a:schemeClr val="dk1"/>
                </a:solidFill>
              </a:rPr>
              <a:t>SMOTE</a:t>
            </a:r>
            <a:r>
              <a:rPr lang="en-GB">
                <a:solidFill>
                  <a:schemeClr val="dk1"/>
                </a:solidFill>
              </a:rPr>
              <a:t> oversample to 144 936 (balanced 50/50).</a:t>
            </a:r>
            <a:br>
              <a:rPr lang="en-GB">
                <a:solidFill>
                  <a:schemeClr val="dk1"/>
                </a:solidFill>
              </a:rPr>
            </a:br>
            <a:r>
              <a:rPr lang="en-GB">
                <a:solidFill>
                  <a:schemeClr val="dk1"/>
                </a:solidFill>
              </a:rPr>
              <a:t> • Test 19 818 rows kept untouched to avoid leakage.</a:t>
            </a:r>
            <a:br>
              <a:rPr lang="en-GB">
                <a:solidFill>
                  <a:schemeClr val="dk1"/>
                </a:solidFill>
              </a:rPr>
            </a:br>
            <a:endParaRPr>
              <a:solidFill>
                <a:schemeClr val="dk1"/>
              </a:solidFill>
            </a:endParaRPr>
          </a:p>
          <a:p>
            <a:pPr indent="0" lvl="0" marL="0" rtl="0" algn="l">
              <a:spcBef>
                <a:spcPts val="0"/>
              </a:spcBef>
              <a:spcAft>
                <a:spcPts val="0"/>
              </a:spcAft>
              <a:buNone/>
            </a:pPr>
            <a:r>
              <a:rPr b="1" lang="en-GB">
                <a:solidFill>
                  <a:schemeClr val="dk1"/>
                </a:solidFill>
              </a:rPr>
              <a:t>Feature Scaling</a:t>
            </a:r>
            <a:br>
              <a:rPr b="1" lang="en-GB">
                <a:solidFill>
                  <a:schemeClr val="dk1"/>
                </a:solidFill>
              </a:rPr>
            </a:br>
            <a:r>
              <a:rPr lang="en-GB">
                <a:solidFill>
                  <a:schemeClr val="dk1"/>
                </a:solidFill>
              </a:rPr>
              <a:t> • Standard‑scaled numeric columns (age, BMI, HbA1c, glucose) for algorithms like Logistic Reg &amp; SVC.</a:t>
            </a:r>
            <a:br>
              <a:rPr lang="en-GB">
                <a:solidFill>
                  <a:schemeClr val="dk1"/>
                </a:solidFill>
              </a:rPr>
            </a:br>
            <a:endParaRPr>
              <a:solidFill>
                <a:schemeClr val="dk1"/>
              </a:solidFill>
            </a:endParaRPr>
          </a:p>
          <a:p>
            <a:pPr indent="0" lvl="0" marL="0" rtl="0" algn="l">
              <a:spcBef>
                <a:spcPts val="0"/>
              </a:spcBef>
              <a:spcAft>
                <a:spcPts val="0"/>
              </a:spcAft>
              <a:buNone/>
            </a:pPr>
            <a:r>
              <a:rPr b="1" lang="en-GB">
                <a:solidFill>
                  <a:schemeClr val="dk1"/>
                </a:solidFill>
              </a:rPr>
              <a:t>Outcome</a:t>
            </a:r>
            <a:br>
              <a:rPr b="1" lang="en-GB">
                <a:solidFill>
                  <a:schemeClr val="dk1"/>
                </a:solidFill>
              </a:rPr>
            </a:br>
            <a:r>
              <a:rPr lang="en-GB">
                <a:solidFill>
                  <a:schemeClr val="dk1"/>
                </a:solidFill>
              </a:rPr>
              <a:t> • Clean, balanced dataset primed for modeling; note 3 854 duplicates slated for future removal.</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nvSpPr>
        <p:spPr>
          <a:xfrm>
            <a:off x="3072000" y="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t>Model Training</a:t>
            </a:r>
            <a:endParaRPr b="1" sz="1800"/>
          </a:p>
        </p:txBody>
      </p:sp>
      <p:sp>
        <p:nvSpPr>
          <p:cNvPr id="139" name="Google Shape;139;p28"/>
          <p:cNvSpPr txBox="1"/>
          <p:nvPr/>
        </p:nvSpPr>
        <p:spPr>
          <a:xfrm>
            <a:off x="35700" y="671325"/>
            <a:ext cx="9072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Char char="●"/>
            </a:pPr>
            <a:r>
              <a:rPr b="1" lang="en-GB">
                <a:solidFill>
                  <a:schemeClr val="dk1"/>
                </a:solidFill>
              </a:rPr>
              <a:t>Models Used (No Tuning, Default Params)</a:t>
            </a:r>
            <a:br>
              <a:rPr b="1" lang="en-GB">
                <a:solidFill>
                  <a:schemeClr val="dk1"/>
                </a:solidFill>
              </a:rPr>
            </a:br>
            <a:r>
              <a:rPr lang="en-GB">
                <a:solidFill>
                  <a:schemeClr val="dk1"/>
                </a:solidFill>
              </a:rPr>
              <a:t> • </a:t>
            </a:r>
            <a:r>
              <a:rPr b="1" lang="en-GB">
                <a:solidFill>
                  <a:schemeClr val="dk1"/>
                </a:solidFill>
              </a:rPr>
              <a:t>Random Forest</a:t>
            </a:r>
            <a:r>
              <a:rPr lang="en-GB">
                <a:solidFill>
                  <a:schemeClr val="dk1"/>
                </a:solidFill>
              </a:rPr>
              <a:t> – Handles non-linear patterns, robust with SMOTE, gives feature importance</a:t>
            </a:r>
            <a:br>
              <a:rPr lang="en-GB">
                <a:solidFill>
                  <a:schemeClr val="dk1"/>
                </a:solidFill>
              </a:rPr>
            </a:br>
            <a:r>
              <a:rPr lang="en-GB">
                <a:solidFill>
                  <a:schemeClr val="dk1"/>
                </a:solidFill>
              </a:rPr>
              <a:t> • </a:t>
            </a:r>
            <a:r>
              <a:rPr b="1" lang="en-GB">
                <a:solidFill>
                  <a:schemeClr val="dk1"/>
                </a:solidFill>
              </a:rPr>
              <a:t>Logistic Regression</a:t>
            </a:r>
            <a:r>
              <a:rPr lang="en-GB">
                <a:solidFill>
                  <a:schemeClr val="dk1"/>
                </a:solidFill>
              </a:rPr>
              <a:t> – Simple, interpretable baseline for comparison</a:t>
            </a:r>
            <a:br>
              <a:rPr lang="en-GB">
                <a:solidFill>
                  <a:schemeClr val="dk1"/>
                </a:solidFill>
              </a:rPr>
            </a:br>
            <a:r>
              <a:rPr lang="en-GB">
                <a:solidFill>
                  <a:schemeClr val="dk1"/>
                </a:solidFill>
              </a:rPr>
              <a:t> • </a:t>
            </a:r>
            <a:r>
              <a:rPr b="1" lang="en-GB">
                <a:solidFill>
                  <a:schemeClr val="dk1"/>
                </a:solidFill>
              </a:rPr>
              <a:t>SVC (SVM)</a:t>
            </a:r>
            <a:r>
              <a:rPr lang="en-GB">
                <a:solidFill>
                  <a:schemeClr val="dk1"/>
                </a:solidFill>
              </a:rPr>
              <a:t> – Good for high-dimensional, non-linear patterns; benefits from scaling</a:t>
            </a:r>
            <a:br>
              <a:rPr lang="en-GB">
                <a:solidFill>
                  <a:schemeClr val="dk1"/>
                </a:solidFill>
              </a:rPr>
            </a:br>
            <a:r>
              <a:rPr lang="en-GB">
                <a:solidFill>
                  <a:schemeClr val="dk1"/>
                </a:solidFill>
              </a:rPr>
              <a:t> • </a:t>
            </a:r>
            <a:r>
              <a:rPr b="1" lang="en-GB">
                <a:solidFill>
                  <a:schemeClr val="dk1"/>
                </a:solidFill>
              </a:rPr>
              <a:t>XGBoost</a:t>
            </a:r>
            <a:r>
              <a:rPr lang="en-GB">
                <a:solidFill>
                  <a:schemeClr val="dk1"/>
                </a:solidFill>
              </a:rPr>
              <a:t> – High-performance gradient boosting, handles complex interactions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Training Setup</a:t>
            </a:r>
            <a:br>
              <a:rPr b="1" lang="en-GB">
                <a:solidFill>
                  <a:schemeClr val="dk1"/>
                </a:solidFill>
              </a:rPr>
            </a:br>
            <a:r>
              <a:rPr lang="en-GB">
                <a:solidFill>
                  <a:schemeClr val="dk1"/>
                </a:solidFill>
              </a:rPr>
              <a:t> • </a:t>
            </a:r>
            <a:r>
              <a:rPr b="1" lang="en-GB">
                <a:solidFill>
                  <a:schemeClr val="dk1"/>
                </a:solidFill>
              </a:rPr>
              <a:t>Train set</a:t>
            </a:r>
            <a:r>
              <a:rPr lang="en-GB">
                <a:solidFill>
                  <a:schemeClr val="dk1"/>
                </a:solidFill>
              </a:rPr>
              <a:t>: 144,936 (SMOTE-balanced, 50/50 diabetes)</a:t>
            </a:r>
            <a:br>
              <a:rPr lang="en-GB">
                <a:solidFill>
                  <a:schemeClr val="dk1"/>
                </a:solidFill>
              </a:rPr>
            </a:br>
            <a:r>
              <a:rPr lang="en-GB">
                <a:solidFill>
                  <a:schemeClr val="dk1"/>
                </a:solidFill>
              </a:rPr>
              <a:t> • </a:t>
            </a:r>
            <a:r>
              <a:rPr b="1" lang="en-GB">
                <a:solidFill>
                  <a:schemeClr val="dk1"/>
                </a:solidFill>
              </a:rPr>
              <a:t>Test set</a:t>
            </a:r>
            <a:r>
              <a:rPr lang="en-GB">
                <a:solidFill>
                  <a:schemeClr val="dk1"/>
                </a:solidFill>
              </a:rPr>
              <a:t>: 19,818 (unaltered)</a:t>
            </a:r>
            <a:br>
              <a:rPr lang="en-GB">
                <a:solidFill>
                  <a:schemeClr val="dk1"/>
                </a:solidFill>
              </a:rPr>
            </a:br>
            <a:r>
              <a:rPr lang="en-GB">
                <a:solidFill>
                  <a:schemeClr val="dk1"/>
                </a:solidFill>
              </a:rPr>
              <a:t> • </a:t>
            </a:r>
            <a:r>
              <a:rPr b="1" lang="en-GB">
                <a:solidFill>
                  <a:schemeClr val="dk1"/>
                </a:solidFill>
              </a:rPr>
              <a:t>Features</a:t>
            </a:r>
            <a:r>
              <a:rPr lang="en-GB">
                <a:solidFill>
                  <a:schemeClr val="dk1"/>
                </a:solidFill>
              </a:rPr>
              <a:t>: 8 total, scaled numeric inputs for model compatibility</a:t>
            </a:r>
            <a:br>
              <a:rPr lang="en-GB">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GB">
                <a:solidFill>
                  <a:schemeClr val="dk1"/>
                </a:solidFill>
              </a:rPr>
              <a:t>Evaluation Metrics</a:t>
            </a:r>
            <a:br>
              <a:rPr b="1" lang="en-GB">
                <a:solidFill>
                  <a:schemeClr val="dk1"/>
                </a:solidFill>
              </a:rPr>
            </a:br>
            <a:r>
              <a:rPr lang="en-GB">
                <a:solidFill>
                  <a:schemeClr val="dk1"/>
                </a:solidFill>
              </a:rPr>
              <a:t> • </a:t>
            </a:r>
            <a:r>
              <a:rPr b="1" lang="en-GB">
                <a:solidFill>
                  <a:schemeClr val="dk1"/>
                </a:solidFill>
              </a:rPr>
              <a:t>Accuracy</a:t>
            </a:r>
            <a:r>
              <a:rPr lang="en-GB">
                <a:solidFill>
                  <a:schemeClr val="dk1"/>
                </a:solidFill>
              </a:rPr>
              <a:t> – Overall correctness</a:t>
            </a:r>
            <a:br>
              <a:rPr lang="en-GB">
                <a:solidFill>
                  <a:schemeClr val="dk1"/>
                </a:solidFill>
              </a:rPr>
            </a:br>
            <a:r>
              <a:rPr lang="en-GB">
                <a:solidFill>
                  <a:schemeClr val="dk1"/>
                </a:solidFill>
              </a:rPr>
              <a:t> • </a:t>
            </a:r>
            <a:r>
              <a:rPr b="1" lang="en-GB">
                <a:solidFill>
                  <a:schemeClr val="dk1"/>
                </a:solidFill>
              </a:rPr>
              <a:t>Precision</a:t>
            </a:r>
            <a:r>
              <a:rPr lang="en-GB">
                <a:solidFill>
                  <a:schemeClr val="dk1"/>
                </a:solidFill>
              </a:rPr>
              <a:t> – Avoid false positives</a:t>
            </a:r>
            <a:br>
              <a:rPr lang="en-GB">
                <a:solidFill>
                  <a:schemeClr val="dk1"/>
                </a:solidFill>
              </a:rPr>
            </a:br>
            <a:r>
              <a:rPr lang="en-GB">
                <a:solidFill>
                  <a:schemeClr val="dk1"/>
                </a:solidFill>
              </a:rPr>
              <a:t> • </a:t>
            </a:r>
            <a:r>
              <a:rPr b="1" lang="en-GB">
                <a:solidFill>
                  <a:schemeClr val="dk1"/>
                </a:solidFill>
              </a:rPr>
              <a:t>Recall</a:t>
            </a:r>
            <a:r>
              <a:rPr lang="en-GB">
                <a:solidFill>
                  <a:schemeClr val="dk1"/>
                </a:solidFill>
              </a:rPr>
              <a:t> – Catch all true positives (critical in healthcare)</a:t>
            </a:r>
            <a:br>
              <a:rPr lang="en-GB">
                <a:solidFill>
                  <a:schemeClr val="dk1"/>
                </a:solidFill>
              </a:rPr>
            </a:br>
            <a:r>
              <a:rPr lang="en-GB">
                <a:solidFill>
                  <a:schemeClr val="dk1"/>
                </a:solidFill>
              </a:rPr>
              <a:t> • </a:t>
            </a:r>
            <a:r>
              <a:rPr b="1" lang="en-GB">
                <a:solidFill>
                  <a:schemeClr val="dk1"/>
                </a:solidFill>
              </a:rPr>
              <a:t>F1-Score</a:t>
            </a:r>
            <a:r>
              <a:rPr lang="en-GB">
                <a:solidFill>
                  <a:schemeClr val="dk1"/>
                </a:solidFill>
              </a:rPr>
              <a:t> – Balance of precision &amp; recall</a:t>
            </a:r>
            <a:br>
              <a:rPr lang="en-GB">
                <a:solidFill>
                  <a:schemeClr val="dk1"/>
                </a:solidFill>
              </a:rPr>
            </a:br>
            <a:r>
              <a:rPr lang="en-GB">
                <a:solidFill>
                  <a:schemeClr val="dk1"/>
                </a:solidFill>
              </a:rPr>
              <a:t> • </a:t>
            </a:r>
            <a:r>
              <a:rPr b="1" lang="en-GB">
                <a:solidFill>
                  <a:schemeClr val="dk1"/>
                </a:solidFill>
              </a:rPr>
              <a:t>ROC-AUC</a:t>
            </a:r>
            <a:r>
              <a:rPr lang="en-GB">
                <a:solidFill>
                  <a:schemeClr val="dk1"/>
                </a:solidFill>
              </a:rPr>
              <a:t> – Class separation ability, robust to imbalance</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nvSpPr>
        <p:spPr>
          <a:xfrm>
            <a:off x="2576700" y="0"/>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800"/>
              </a:spcBef>
              <a:spcAft>
                <a:spcPts val="400"/>
              </a:spcAft>
              <a:buNone/>
            </a:pPr>
            <a:r>
              <a:rPr b="1" lang="en-GB" sz="1800">
                <a:solidFill>
                  <a:schemeClr val="dk1"/>
                </a:solidFill>
                <a:latin typeface="Times New Roman"/>
                <a:ea typeface="Times New Roman"/>
                <a:cs typeface="Times New Roman"/>
                <a:sym typeface="Times New Roman"/>
              </a:rPr>
              <a:t>Model Comparison</a:t>
            </a:r>
            <a:endParaRPr b="1" sz="1800">
              <a:solidFill>
                <a:schemeClr val="dk1"/>
              </a:solidFill>
              <a:latin typeface="Times New Roman"/>
              <a:ea typeface="Times New Roman"/>
              <a:cs typeface="Times New Roman"/>
              <a:sym typeface="Times New Roman"/>
            </a:endParaRPr>
          </a:p>
        </p:txBody>
      </p:sp>
      <p:sp>
        <p:nvSpPr>
          <p:cNvPr id="145" name="Google Shape;145;p29"/>
          <p:cNvSpPr txBox="1"/>
          <p:nvPr/>
        </p:nvSpPr>
        <p:spPr>
          <a:xfrm>
            <a:off x="0" y="379475"/>
            <a:ext cx="9144000" cy="581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GB" sz="1200">
                <a:solidFill>
                  <a:schemeClr val="dk1"/>
                </a:solidFill>
                <a:latin typeface="Times New Roman"/>
                <a:ea typeface="Times New Roman"/>
                <a:cs typeface="Times New Roman"/>
                <a:sym typeface="Times New Roman"/>
              </a:rPr>
              <a:t>The performance of the four models was evaluated on both the training and testing sets using the metrics defined above. The results are summarized in the table below.</a:t>
            </a:r>
            <a:endParaRPr sz="1200">
              <a:solidFill>
                <a:schemeClr val="dk1"/>
              </a:solidFill>
              <a:latin typeface="Times New Roman"/>
              <a:ea typeface="Times New Roman"/>
              <a:cs typeface="Times New Roman"/>
              <a:sym typeface="Times New Roman"/>
            </a:endParaRPr>
          </a:p>
        </p:txBody>
      </p:sp>
      <p:pic>
        <p:nvPicPr>
          <p:cNvPr id="146" name="Google Shape;146;p29"/>
          <p:cNvPicPr preferRelativeResize="0"/>
          <p:nvPr/>
        </p:nvPicPr>
        <p:blipFill>
          <a:blip r:embed="rId3">
            <a:alphaModFix/>
          </a:blip>
          <a:stretch>
            <a:fillRect/>
          </a:stretch>
        </p:blipFill>
        <p:spPr>
          <a:xfrm>
            <a:off x="152400" y="1113575"/>
            <a:ext cx="8839199" cy="2805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30"/>
          <p:cNvPicPr preferRelativeResize="0"/>
          <p:nvPr/>
        </p:nvPicPr>
        <p:blipFill>
          <a:blip r:embed="rId3">
            <a:alphaModFix/>
          </a:blip>
          <a:stretch>
            <a:fillRect/>
          </a:stretch>
        </p:blipFill>
        <p:spPr>
          <a:xfrm>
            <a:off x="31050" y="0"/>
            <a:ext cx="4404075" cy="5143500"/>
          </a:xfrm>
          <a:prstGeom prst="rect">
            <a:avLst/>
          </a:prstGeom>
          <a:noFill/>
          <a:ln>
            <a:noFill/>
          </a:ln>
        </p:spPr>
      </p:pic>
      <p:pic>
        <p:nvPicPr>
          <p:cNvPr id="152" name="Google Shape;152;p30"/>
          <p:cNvPicPr preferRelativeResize="0"/>
          <p:nvPr/>
        </p:nvPicPr>
        <p:blipFill>
          <a:blip r:embed="rId4">
            <a:alphaModFix/>
          </a:blip>
          <a:stretch>
            <a:fillRect/>
          </a:stretch>
        </p:blipFill>
        <p:spPr>
          <a:xfrm>
            <a:off x="4587525" y="0"/>
            <a:ext cx="4556475"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31"/>
          <p:cNvPicPr preferRelativeResize="0"/>
          <p:nvPr/>
        </p:nvPicPr>
        <p:blipFill>
          <a:blip r:embed="rId3">
            <a:alphaModFix/>
          </a:blip>
          <a:stretch>
            <a:fillRect/>
          </a:stretch>
        </p:blipFill>
        <p:spPr>
          <a:xfrm>
            <a:off x="0" y="0"/>
            <a:ext cx="4432699" cy="5143500"/>
          </a:xfrm>
          <a:prstGeom prst="rect">
            <a:avLst/>
          </a:prstGeom>
          <a:noFill/>
          <a:ln>
            <a:noFill/>
          </a:ln>
        </p:spPr>
      </p:pic>
      <p:pic>
        <p:nvPicPr>
          <p:cNvPr id="158" name="Google Shape;158;p31"/>
          <p:cNvPicPr preferRelativeResize="0"/>
          <p:nvPr/>
        </p:nvPicPr>
        <p:blipFill>
          <a:blip r:embed="rId4">
            <a:alphaModFix/>
          </a:blip>
          <a:stretch>
            <a:fillRect/>
          </a:stretch>
        </p:blipFill>
        <p:spPr>
          <a:xfrm>
            <a:off x="4482050" y="0"/>
            <a:ext cx="4620275"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1800"/>
              </a:spcBef>
              <a:spcAft>
                <a:spcPts val="0"/>
              </a:spcAft>
              <a:buClr>
                <a:schemeClr val="dk1"/>
              </a:buClr>
              <a:buSzPts val="1100"/>
              <a:buFont typeface="Arial"/>
              <a:buNone/>
            </a:pPr>
            <a:r>
              <a:rPr b="1" lang="en-GB" sz="1800">
                <a:latin typeface="Times New Roman"/>
                <a:ea typeface="Times New Roman"/>
                <a:cs typeface="Times New Roman"/>
                <a:sym typeface="Times New Roman"/>
              </a:rPr>
              <a:t>Problem Statement</a:t>
            </a:r>
            <a:endParaRPr b="1" sz="1800">
              <a:latin typeface="Times New Roman"/>
              <a:ea typeface="Times New Roman"/>
              <a:cs typeface="Times New Roman"/>
              <a:sym typeface="Times New Roman"/>
            </a:endParaRPr>
          </a:p>
          <a:p>
            <a:pPr indent="0" lvl="0" marL="0" rtl="0" algn="l">
              <a:spcBef>
                <a:spcPts val="400"/>
              </a:spcBef>
              <a:spcAft>
                <a:spcPts val="0"/>
              </a:spcAft>
              <a:buNone/>
            </a:pPr>
            <a:r>
              <a:t/>
            </a:r>
            <a:endParaRPr sz="18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0"/>
              </a:spcAft>
              <a:buClr>
                <a:schemeClr val="dk1"/>
              </a:buClr>
              <a:buSzPts val="1100"/>
              <a:buFont typeface="Arial"/>
              <a:buNone/>
            </a:pPr>
            <a:r>
              <a:rPr lang="en-GB" sz="1400">
                <a:solidFill>
                  <a:schemeClr val="dk1"/>
                </a:solidFill>
                <a:latin typeface="Times New Roman"/>
                <a:ea typeface="Times New Roman"/>
                <a:cs typeface="Times New Roman"/>
                <a:sym typeface="Times New Roman"/>
              </a:rPr>
              <a:t>The objective of this project is to develop a machine learning model to </a:t>
            </a:r>
            <a:r>
              <a:rPr b="1" lang="en-GB" sz="1400">
                <a:solidFill>
                  <a:schemeClr val="dk1"/>
                </a:solidFill>
                <a:latin typeface="Times New Roman"/>
                <a:ea typeface="Times New Roman"/>
                <a:cs typeface="Times New Roman"/>
                <a:sym typeface="Times New Roman"/>
              </a:rPr>
              <a:t>predict whether a patient has diabetes</a:t>
            </a:r>
            <a:r>
              <a:rPr lang="en-GB" sz="1400">
                <a:solidFill>
                  <a:schemeClr val="dk1"/>
                </a:solidFill>
                <a:latin typeface="Times New Roman"/>
                <a:ea typeface="Times New Roman"/>
                <a:cs typeface="Times New Roman"/>
                <a:sym typeface="Times New Roman"/>
              </a:rPr>
              <a:t> (binary classification: 0 for no diabetes, 1 for diabetes) based on medical and demographic features. The dataset includes key indicators such as HbA1c level (a level above 6.5% typically indicates diabetes), blood glucose level, BMI, age, gender, hypertension, heart disease, and smoking history, which are known to influence diabetes risk. This problem is critical for:</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1200"/>
              </a:spcBef>
              <a:spcAft>
                <a:spcPts val="0"/>
              </a:spcAft>
              <a:buClr>
                <a:schemeClr val="dk1"/>
              </a:buClr>
              <a:buSzPts val="1400"/>
              <a:buFont typeface="Times New Roman"/>
              <a:buChar char="●"/>
            </a:pPr>
            <a:r>
              <a:rPr b="1" lang="en-GB" sz="1400">
                <a:solidFill>
                  <a:schemeClr val="dk1"/>
                </a:solidFill>
                <a:latin typeface="Times New Roman"/>
                <a:ea typeface="Times New Roman"/>
                <a:cs typeface="Times New Roman"/>
                <a:sym typeface="Times New Roman"/>
              </a:rPr>
              <a:t>Healthcare Applications</a:t>
            </a:r>
            <a:r>
              <a:rPr lang="en-GB" sz="1400">
                <a:solidFill>
                  <a:schemeClr val="dk1"/>
                </a:solidFill>
                <a:latin typeface="Times New Roman"/>
                <a:ea typeface="Times New Roman"/>
                <a:cs typeface="Times New Roman"/>
                <a:sym typeface="Times New Roman"/>
              </a:rPr>
              <a:t>: Enabling early identification of at-risk patients to facilitate timely interventions and tailored treatment plans.</a:t>
            </a:r>
            <a:endParaRPr sz="14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sz="1400">
                <a:solidFill>
                  <a:schemeClr val="dk1"/>
                </a:solidFill>
                <a:latin typeface="Times New Roman"/>
                <a:ea typeface="Times New Roman"/>
                <a:cs typeface="Times New Roman"/>
                <a:sym typeface="Times New Roman"/>
              </a:rPr>
              <a:t>Research Purposes</a:t>
            </a:r>
            <a:r>
              <a:rPr lang="en-GB" sz="1400">
                <a:solidFill>
                  <a:schemeClr val="dk1"/>
                </a:solidFill>
                <a:latin typeface="Times New Roman"/>
                <a:ea typeface="Times New Roman"/>
                <a:cs typeface="Times New Roman"/>
                <a:sym typeface="Times New Roman"/>
              </a:rPr>
              <a:t>: Investigating the relationships between medical/demographic factors and diabetes likelihood to inform preventive strategies. The challenge lies in handling class imbalance (only ~8.5% of patients have diabetes), ensuring model generalizability, and addressing data quality issues like duplicates (3,854 detected) to build a reliable and interpretable predictive system.</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2"/>
          <p:cNvPicPr preferRelativeResize="0"/>
          <p:nvPr/>
        </p:nvPicPr>
        <p:blipFill>
          <a:blip r:embed="rId3">
            <a:alphaModFix/>
          </a:blip>
          <a:stretch>
            <a:fillRect/>
          </a:stretch>
        </p:blipFill>
        <p:spPr>
          <a:xfrm>
            <a:off x="2" y="15875"/>
            <a:ext cx="4684450" cy="5111751"/>
          </a:xfrm>
          <a:prstGeom prst="rect">
            <a:avLst/>
          </a:prstGeom>
          <a:noFill/>
          <a:ln>
            <a:noFill/>
          </a:ln>
        </p:spPr>
      </p:pic>
      <p:pic>
        <p:nvPicPr>
          <p:cNvPr id="164" name="Google Shape;164;p32"/>
          <p:cNvPicPr preferRelativeResize="0"/>
          <p:nvPr/>
        </p:nvPicPr>
        <p:blipFill>
          <a:blip r:embed="rId4">
            <a:alphaModFix/>
          </a:blip>
          <a:stretch>
            <a:fillRect/>
          </a:stretch>
        </p:blipFill>
        <p:spPr>
          <a:xfrm>
            <a:off x="4788100" y="15875"/>
            <a:ext cx="4355900" cy="5111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3"/>
          <p:cNvPicPr preferRelativeResize="0"/>
          <p:nvPr/>
        </p:nvPicPr>
        <p:blipFill>
          <a:blip r:embed="rId3">
            <a:alphaModFix/>
          </a:blip>
          <a:stretch>
            <a:fillRect/>
          </a:stretch>
        </p:blipFill>
        <p:spPr>
          <a:xfrm>
            <a:off x="0" y="0"/>
            <a:ext cx="4462300" cy="5143500"/>
          </a:xfrm>
          <a:prstGeom prst="rect">
            <a:avLst/>
          </a:prstGeom>
          <a:noFill/>
          <a:ln>
            <a:noFill/>
          </a:ln>
        </p:spPr>
      </p:pic>
      <p:pic>
        <p:nvPicPr>
          <p:cNvPr id="170" name="Google Shape;170;p33"/>
          <p:cNvPicPr preferRelativeResize="0"/>
          <p:nvPr/>
        </p:nvPicPr>
        <p:blipFill>
          <a:blip r:embed="rId4">
            <a:alphaModFix/>
          </a:blip>
          <a:stretch>
            <a:fillRect/>
          </a:stretch>
        </p:blipFill>
        <p:spPr>
          <a:xfrm>
            <a:off x="4614700" y="0"/>
            <a:ext cx="45293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nvSpPr>
        <p:spPr>
          <a:xfrm>
            <a:off x="0" y="0"/>
            <a:ext cx="9144000" cy="5229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0"/>
              </a:spcAft>
              <a:buNone/>
            </a:pPr>
            <a:r>
              <a:rPr b="1" lang="en-GB" sz="1800">
                <a:solidFill>
                  <a:schemeClr val="dk1"/>
                </a:solidFill>
                <a:latin typeface="Times New Roman"/>
                <a:ea typeface="Times New Roman"/>
                <a:cs typeface="Times New Roman"/>
                <a:sym typeface="Times New Roman"/>
              </a:rPr>
              <a:t>Observations</a:t>
            </a:r>
            <a:endParaRPr b="1" sz="1800">
              <a:solidFill>
                <a:schemeClr val="dk1"/>
              </a:solidFill>
              <a:latin typeface="Times New Roman"/>
              <a:ea typeface="Times New Roman"/>
              <a:cs typeface="Times New Roman"/>
              <a:sym typeface="Times New Roman"/>
            </a:endParaRPr>
          </a:p>
          <a:p>
            <a:pPr indent="-311150" lvl="0" marL="457200" rtl="0" algn="l">
              <a:lnSpc>
                <a:spcPct val="115000"/>
              </a:lnSpc>
              <a:spcBef>
                <a:spcPts val="120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Training Performance</a:t>
            </a:r>
            <a:r>
              <a:rPr lang="en-GB"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Random Forest</a:t>
            </a:r>
            <a:r>
              <a:rPr lang="en-GB" sz="1300">
                <a:solidFill>
                  <a:schemeClr val="dk1"/>
                </a:solidFill>
                <a:latin typeface="Times New Roman"/>
                <a:ea typeface="Times New Roman"/>
                <a:cs typeface="Times New Roman"/>
                <a:sym typeface="Times New Roman"/>
              </a:rPr>
              <a:t>: Near-perfect scores across all metrics (Accuracy: 0.9993, ROC-AUC: 1.0000), indicating potential overfitting.</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XGBoost</a:t>
            </a:r>
            <a:r>
              <a:rPr lang="en-GB" sz="1300">
                <a:solidFill>
                  <a:schemeClr val="dk1"/>
                </a:solidFill>
                <a:latin typeface="Times New Roman"/>
                <a:ea typeface="Times New Roman"/>
                <a:cs typeface="Times New Roman"/>
                <a:sym typeface="Times New Roman"/>
              </a:rPr>
              <a:t>: High performance (Accuracy: 0.9821, F1-Score: 0.9818), but slightly lower than Random Forest, suggesting less overfitting.</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Logistic Regression and SVM</a:t>
            </a:r>
            <a:r>
              <a:rPr lang="en-GB" sz="1300">
                <a:solidFill>
                  <a:schemeClr val="dk1"/>
                </a:solidFill>
                <a:latin typeface="Times New Roman"/>
                <a:ea typeface="Times New Roman"/>
                <a:cs typeface="Times New Roman"/>
                <a:sym typeface="Times New Roman"/>
              </a:rPr>
              <a:t>: Similar performance (Accuracy ~0.89, ROC-AUC ~0.964), but significantly lower than tree-based models, likely due to their inability to capture </a:t>
            </a:r>
            <a:r>
              <a:rPr lang="en-GB" sz="1300">
                <a:solidFill>
                  <a:schemeClr val="dk1"/>
                </a:solidFill>
                <a:latin typeface="Times New Roman"/>
                <a:ea typeface="Times New Roman"/>
                <a:cs typeface="Times New Roman"/>
                <a:sym typeface="Times New Roman"/>
              </a:rPr>
              <a:t>nonlinear</a:t>
            </a:r>
            <a:r>
              <a:rPr lang="en-GB" sz="1300">
                <a:solidFill>
                  <a:schemeClr val="dk1"/>
                </a:solidFill>
                <a:latin typeface="Times New Roman"/>
                <a:ea typeface="Times New Roman"/>
                <a:cs typeface="Times New Roman"/>
                <a:sym typeface="Times New Roman"/>
              </a:rPr>
              <a:t> patterns effectively.</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Testing Performance</a:t>
            </a:r>
            <a:r>
              <a:rPr lang="en-GB"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XGBoost</a:t>
            </a:r>
            <a:r>
              <a:rPr lang="en-GB" sz="1300">
                <a:solidFill>
                  <a:schemeClr val="dk1"/>
                </a:solidFill>
                <a:latin typeface="Times New Roman"/>
                <a:ea typeface="Times New Roman"/>
                <a:cs typeface="Times New Roman"/>
                <a:sym typeface="Times New Roman"/>
              </a:rPr>
              <a:t>: Best overall test performance (Accuracy: 0.9695, F1-Score: 0.8000, ROC-AUC: 0.9777), with the highest precision (0.9131), indicating fewer false positives.</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Random Forest</a:t>
            </a:r>
            <a:r>
              <a:rPr lang="en-GB" sz="1300">
                <a:solidFill>
                  <a:schemeClr val="dk1"/>
                </a:solidFill>
                <a:latin typeface="Times New Roman"/>
                <a:ea typeface="Times New Roman"/>
                <a:cs typeface="Times New Roman"/>
                <a:sym typeface="Times New Roman"/>
              </a:rPr>
              <a:t>: High test accuracy (0.9654) but lower recall (0.7130) and F1-Score (0.7791) compared to XGBoost, suggesting it misses more diabetes cases.</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Logistic Regression and SVM</a:t>
            </a:r>
            <a:r>
              <a:rPr lang="en-GB" sz="1300">
                <a:solidFill>
                  <a:schemeClr val="dk1"/>
                </a:solidFill>
                <a:latin typeface="Times New Roman"/>
                <a:ea typeface="Times New Roman"/>
                <a:cs typeface="Times New Roman"/>
                <a:sym typeface="Times New Roman"/>
              </a:rPr>
              <a:t>: Similar test accuracy (~0.889), but very low precision (~0.428) despite high recall (~0.86), leading to poor F1-Scores (~0.573). This indicates many false positives, making them less reliable for medical applications.</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Overfitting</a:t>
            </a:r>
            <a:r>
              <a:rPr lang="en-GB"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Random Forest and XGBoost show significant drops in performance from training to testing (e.g., Random Forest F1-Score: 0.9993 to 0.7791), indicating overfitting, though XGBoost is less affected.</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GB" sz="1300">
                <a:solidFill>
                  <a:schemeClr val="dk1"/>
                </a:solidFill>
                <a:latin typeface="Times New Roman"/>
                <a:ea typeface="Times New Roman"/>
                <a:cs typeface="Times New Roman"/>
                <a:sym typeface="Times New Roman"/>
              </a:rPr>
              <a:t>Logistic Regression and SVM show minimal overfitting, with stable performance between training and testing, but their overall performance is suboptimal.</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nvSpPr>
        <p:spPr>
          <a:xfrm>
            <a:off x="0" y="0"/>
            <a:ext cx="9144000" cy="5229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0"/>
              </a:spcAft>
              <a:buNone/>
            </a:pPr>
            <a:r>
              <a:rPr b="1" lang="en-GB" sz="1800">
                <a:solidFill>
                  <a:schemeClr val="dk1"/>
                </a:solidFill>
                <a:latin typeface="Times New Roman"/>
                <a:ea typeface="Times New Roman"/>
                <a:cs typeface="Times New Roman"/>
                <a:sym typeface="Times New Roman"/>
              </a:rPr>
              <a:t>Model Performance Analysis</a:t>
            </a:r>
            <a:endParaRPr b="1" sz="1800">
              <a:solidFill>
                <a:schemeClr val="dk1"/>
              </a:solidFill>
              <a:latin typeface="Times New Roman"/>
              <a:ea typeface="Times New Roman"/>
              <a:cs typeface="Times New Roman"/>
              <a:sym typeface="Times New Roman"/>
            </a:endParaRPr>
          </a:p>
          <a:p>
            <a:pPr indent="-311150" lvl="0" marL="457200" rtl="0" algn="l">
              <a:lnSpc>
                <a:spcPct val="115000"/>
              </a:lnSpc>
              <a:spcBef>
                <a:spcPts val="120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XGBoost</a:t>
            </a:r>
            <a:r>
              <a:rPr lang="en-GB"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Strengths</a:t>
            </a:r>
            <a:r>
              <a:rPr lang="en-GB" sz="1300">
                <a:solidFill>
                  <a:schemeClr val="dk1"/>
                </a:solidFill>
                <a:latin typeface="Times New Roman"/>
                <a:ea typeface="Times New Roman"/>
                <a:cs typeface="Times New Roman"/>
                <a:sym typeface="Times New Roman"/>
              </a:rPr>
              <a:t>: Highest test accuracy (0.9695), precision (0.9131), and ROC-AUC (0.9777), making it the most reliable model for distinguishing between diabetic and non-diabetic patients. Its F1-Score (0.8000) balances precision and recall effectively.</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Weaknesses</a:t>
            </a:r>
            <a:r>
              <a:rPr lang="en-GB" sz="1300">
                <a:solidFill>
                  <a:schemeClr val="dk1"/>
                </a:solidFill>
                <a:latin typeface="Times New Roman"/>
                <a:ea typeface="Times New Roman"/>
                <a:cs typeface="Times New Roman"/>
                <a:sym typeface="Times New Roman"/>
              </a:rPr>
              <a:t>: Recall (0.7118) is slightly lower than Logistic Regression and SVM, meaning it misses some diabetes cases. Some overfitting is evident (train F1-Score: 0.9818 vs. test: 0.8000).</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Suitability</a:t>
            </a:r>
            <a:r>
              <a:rPr lang="en-GB" sz="1300">
                <a:solidFill>
                  <a:schemeClr val="dk1"/>
                </a:solidFill>
                <a:latin typeface="Times New Roman"/>
                <a:ea typeface="Times New Roman"/>
                <a:cs typeface="Times New Roman"/>
                <a:sym typeface="Times New Roman"/>
              </a:rPr>
              <a:t>: Best overall model for this task, especially in medical contexts where high precision (fewer false positives) is crucial to avoid unnecessary interventions.</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Random Forest</a:t>
            </a:r>
            <a:r>
              <a:rPr lang="en-GB"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Strengths</a:t>
            </a:r>
            <a:r>
              <a:rPr lang="en-GB" sz="1300">
                <a:solidFill>
                  <a:schemeClr val="dk1"/>
                </a:solidFill>
                <a:latin typeface="Times New Roman"/>
                <a:ea typeface="Times New Roman"/>
                <a:cs typeface="Times New Roman"/>
                <a:sym typeface="Times New Roman"/>
              </a:rPr>
              <a:t>: High test accuracy (0.9654) and ROC-AUC (0.9668), indicating good overall performance. Precision (0.8588) is strong, though lower than XGBoost.</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Weaknesses</a:t>
            </a:r>
            <a:r>
              <a:rPr lang="en-GB" sz="1300">
                <a:solidFill>
                  <a:schemeClr val="dk1"/>
                </a:solidFill>
                <a:latin typeface="Times New Roman"/>
                <a:ea typeface="Times New Roman"/>
                <a:cs typeface="Times New Roman"/>
                <a:sym typeface="Times New Roman"/>
              </a:rPr>
              <a:t>: Lower recall (0.7130) and F1-Score (0.7791) compared to XGBoost, meaning it misses more diabetes cases. Significant overfitting (train Accuracy: 0.9993 vs. test: 0.9654).</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Suitability</a:t>
            </a:r>
            <a:r>
              <a:rPr lang="en-GB" sz="1300">
                <a:solidFill>
                  <a:schemeClr val="dk1"/>
                </a:solidFill>
                <a:latin typeface="Times New Roman"/>
                <a:ea typeface="Times New Roman"/>
                <a:cs typeface="Times New Roman"/>
                <a:sym typeface="Times New Roman"/>
              </a:rPr>
              <a:t>: A strong contender but less effective than XGBoost due to lower recall and more pronounced overfitting.</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Logistic Regression and SVM</a:t>
            </a:r>
            <a:r>
              <a:rPr lang="en-GB"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Strengths</a:t>
            </a:r>
            <a:r>
              <a:rPr lang="en-GB" sz="1300">
                <a:solidFill>
                  <a:schemeClr val="dk1"/>
                </a:solidFill>
                <a:latin typeface="Times New Roman"/>
                <a:ea typeface="Times New Roman"/>
                <a:cs typeface="Times New Roman"/>
                <a:sym typeface="Times New Roman"/>
              </a:rPr>
              <a:t>: High recall (~0.86–0.87), ensuring most diabetes cases are identified. Minimal overfitting (stable performance between train and test).</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Weaknesses</a:t>
            </a:r>
            <a:r>
              <a:rPr lang="en-GB" sz="1300">
                <a:solidFill>
                  <a:schemeClr val="dk1"/>
                </a:solidFill>
                <a:latin typeface="Times New Roman"/>
                <a:ea typeface="Times New Roman"/>
                <a:cs typeface="Times New Roman"/>
                <a:sym typeface="Times New Roman"/>
              </a:rPr>
              <a:t>: Very low precision (~0.428), leading to many false positives and poor F1-Scores (~0.573). This makes them unreliable for clinical use, as false positives can lead to unnecessary treatments.</a:t>
            </a:r>
            <a:endParaRPr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b="1" lang="en-GB" sz="1300">
                <a:solidFill>
                  <a:schemeClr val="dk1"/>
                </a:solidFill>
                <a:latin typeface="Times New Roman"/>
                <a:ea typeface="Times New Roman"/>
                <a:cs typeface="Times New Roman"/>
                <a:sym typeface="Times New Roman"/>
              </a:rPr>
              <a:t>Suitability</a:t>
            </a:r>
            <a:r>
              <a:rPr lang="en-GB" sz="1300">
                <a:solidFill>
                  <a:schemeClr val="dk1"/>
                </a:solidFill>
                <a:latin typeface="Times New Roman"/>
                <a:ea typeface="Times New Roman"/>
                <a:cs typeface="Times New Roman"/>
                <a:sym typeface="Times New Roman"/>
              </a:rPr>
              <a:t>: Not suitable for this task due to poor precision and overall performance, despite high recall.</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6"/>
          <p:cNvPicPr preferRelativeResize="0"/>
          <p:nvPr/>
        </p:nvPicPr>
        <p:blipFill>
          <a:blip r:embed="rId3">
            <a:alphaModFix/>
          </a:blip>
          <a:stretch>
            <a:fillRect/>
          </a:stretch>
        </p:blipFill>
        <p:spPr>
          <a:xfrm>
            <a:off x="0" y="152400"/>
            <a:ext cx="9144000"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7"/>
          <p:cNvPicPr preferRelativeResize="0"/>
          <p:nvPr/>
        </p:nvPicPr>
        <p:blipFill>
          <a:blip r:embed="rId3">
            <a:alphaModFix/>
          </a:blip>
          <a:stretch>
            <a:fillRect/>
          </a:stretch>
        </p:blipFill>
        <p:spPr>
          <a:xfrm>
            <a:off x="0" y="152400"/>
            <a:ext cx="9144000"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8"/>
          <p:cNvPicPr preferRelativeResize="0"/>
          <p:nvPr/>
        </p:nvPicPr>
        <p:blipFill>
          <a:blip r:embed="rId3">
            <a:alphaModFix/>
          </a:blip>
          <a:stretch>
            <a:fillRect/>
          </a:stretch>
        </p:blipFill>
        <p:spPr>
          <a:xfrm>
            <a:off x="0" y="152400"/>
            <a:ext cx="9144000"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9"/>
          <p:cNvPicPr preferRelativeResize="0"/>
          <p:nvPr/>
        </p:nvPicPr>
        <p:blipFill>
          <a:blip r:embed="rId3">
            <a:alphaModFix/>
          </a:blip>
          <a:stretch>
            <a:fillRect/>
          </a:stretch>
        </p:blipFill>
        <p:spPr>
          <a:xfrm>
            <a:off x="0" y="152400"/>
            <a:ext cx="9144000"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40"/>
          <p:cNvPicPr preferRelativeResize="0"/>
          <p:nvPr/>
        </p:nvPicPr>
        <p:blipFill>
          <a:blip r:embed="rId3">
            <a:alphaModFix/>
          </a:blip>
          <a:stretch>
            <a:fillRect/>
          </a:stretch>
        </p:blipFill>
        <p:spPr>
          <a:xfrm>
            <a:off x="0" y="152400"/>
            <a:ext cx="9144000"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1"/>
          <p:cNvPicPr preferRelativeResize="0"/>
          <p:nvPr/>
        </p:nvPicPr>
        <p:blipFill>
          <a:blip r:embed="rId3">
            <a:alphaModFix/>
          </a:blip>
          <a:stretch>
            <a:fillRect/>
          </a:stretch>
        </p:blipFill>
        <p:spPr>
          <a:xfrm>
            <a:off x="0" y="152400"/>
            <a:ext cx="9144000"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1800"/>
              </a:spcBef>
              <a:spcAft>
                <a:spcPts val="0"/>
              </a:spcAft>
              <a:buClr>
                <a:schemeClr val="dk1"/>
              </a:buClr>
              <a:buSzPts val="1100"/>
              <a:buFont typeface="Arial"/>
              <a:buNone/>
            </a:pPr>
            <a:r>
              <a:rPr b="1" lang="en-GB" sz="1800">
                <a:latin typeface="Times New Roman"/>
                <a:ea typeface="Times New Roman"/>
                <a:cs typeface="Times New Roman"/>
                <a:sym typeface="Times New Roman"/>
              </a:rPr>
              <a:t>Data Information</a:t>
            </a:r>
            <a:endParaRPr b="1" sz="1800">
              <a:latin typeface="Times New Roman"/>
              <a:ea typeface="Times New Roman"/>
              <a:cs typeface="Times New Roman"/>
              <a:sym typeface="Times New Roman"/>
            </a:endParaRPr>
          </a:p>
          <a:p>
            <a:pPr indent="0" lvl="0" marL="0" rtl="0" algn="l">
              <a:spcBef>
                <a:spcPts val="400"/>
              </a:spcBef>
              <a:spcAft>
                <a:spcPts val="0"/>
              </a:spcAft>
              <a:buNone/>
            </a:pPr>
            <a:r>
              <a:t/>
            </a:r>
            <a:endParaRPr sz="2688"/>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None/>
            </a:pPr>
            <a:r>
              <a:rPr lang="en-GB" sz="1400">
                <a:solidFill>
                  <a:schemeClr val="dk1"/>
                </a:solidFill>
                <a:latin typeface="Times New Roman"/>
                <a:ea typeface="Times New Roman"/>
                <a:cs typeface="Times New Roman"/>
                <a:sym typeface="Times New Roman"/>
              </a:rPr>
              <a:t>The </a:t>
            </a:r>
            <a:r>
              <a:rPr b="1" lang="en-GB" sz="1400">
                <a:solidFill>
                  <a:schemeClr val="dk1"/>
                </a:solidFill>
                <a:latin typeface="Times New Roman"/>
                <a:ea typeface="Times New Roman"/>
                <a:cs typeface="Times New Roman"/>
                <a:sym typeface="Times New Roman"/>
              </a:rPr>
              <a:t>Diabetes Prediction Dataset</a:t>
            </a:r>
            <a:r>
              <a:rPr lang="en-GB" sz="1400">
                <a:solidFill>
                  <a:schemeClr val="dk1"/>
                </a:solidFill>
                <a:latin typeface="Times New Roman"/>
                <a:ea typeface="Times New Roman"/>
                <a:cs typeface="Times New Roman"/>
                <a:sym typeface="Times New Roman"/>
              </a:rPr>
              <a:t> is a collection of medical and demographic data from patients, designed to predict diabetes status (positive or negative). It contains </a:t>
            </a:r>
            <a:r>
              <a:rPr b="1" lang="en-GB" sz="1400">
                <a:solidFill>
                  <a:schemeClr val="dk1"/>
                </a:solidFill>
                <a:latin typeface="Times New Roman"/>
                <a:ea typeface="Times New Roman"/>
                <a:cs typeface="Times New Roman"/>
                <a:sym typeface="Times New Roman"/>
              </a:rPr>
              <a:t>100,000 entries</a:t>
            </a:r>
            <a:r>
              <a:rPr lang="en-GB" sz="1400">
                <a:solidFill>
                  <a:schemeClr val="dk1"/>
                </a:solidFill>
                <a:latin typeface="Times New Roman"/>
                <a:ea typeface="Times New Roman"/>
                <a:cs typeface="Times New Roman"/>
                <a:sym typeface="Times New Roman"/>
              </a:rPr>
              <a:t> with </a:t>
            </a:r>
            <a:r>
              <a:rPr b="1" lang="en-GB" sz="1400">
                <a:solidFill>
                  <a:schemeClr val="dk1"/>
                </a:solidFill>
                <a:latin typeface="Times New Roman"/>
                <a:ea typeface="Times New Roman"/>
                <a:cs typeface="Times New Roman"/>
                <a:sym typeface="Times New Roman"/>
              </a:rPr>
              <a:t>9 columns</a:t>
            </a:r>
            <a:r>
              <a:rPr lang="en-GB" sz="1400">
                <a:solidFill>
                  <a:schemeClr val="dk1"/>
                </a:solidFill>
                <a:latin typeface="Times New Roman"/>
                <a:ea typeface="Times New Roman"/>
                <a:cs typeface="Times New Roman"/>
                <a:sym typeface="Times New Roman"/>
              </a:rPr>
              <a:t>, comprising numerical and categorical features. The dataset is valuable for building machine learning models to identify at-risk patients and for researching the relationships between various factors and diabetes likelihood. Below is a detailed description of the features, combining source information and analysis from the Jupyter notebook:</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42"/>
          <p:cNvPicPr preferRelativeResize="0"/>
          <p:nvPr/>
        </p:nvPicPr>
        <p:blipFill>
          <a:blip r:embed="rId3">
            <a:alphaModFix/>
          </a:blip>
          <a:stretch>
            <a:fillRect/>
          </a:stretch>
        </p:blipFill>
        <p:spPr>
          <a:xfrm>
            <a:off x="0" y="152400"/>
            <a:ext cx="9144000"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3"/>
          <p:cNvPicPr preferRelativeResize="0"/>
          <p:nvPr/>
        </p:nvPicPr>
        <p:blipFill>
          <a:blip r:embed="rId3">
            <a:alphaModFix/>
          </a:blip>
          <a:stretch>
            <a:fillRect/>
          </a:stretch>
        </p:blipFill>
        <p:spPr>
          <a:xfrm>
            <a:off x="0" y="152400"/>
            <a:ext cx="9144000"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44"/>
          <p:cNvPicPr preferRelativeResize="0"/>
          <p:nvPr/>
        </p:nvPicPr>
        <p:blipFill>
          <a:blip r:embed="rId3">
            <a:alphaModFix/>
          </a:blip>
          <a:stretch>
            <a:fillRect/>
          </a:stretch>
        </p:blipFill>
        <p:spPr>
          <a:xfrm>
            <a:off x="89125" y="830350"/>
            <a:ext cx="8839204" cy="2257277"/>
          </a:xfrm>
          <a:prstGeom prst="rect">
            <a:avLst/>
          </a:prstGeom>
          <a:noFill/>
          <a:ln>
            <a:noFill/>
          </a:ln>
        </p:spPr>
      </p:pic>
      <p:sp>
        <p:nvSpPr>
          <p:cNvPr id="226" name="Google Shape;226;p44"/>
          <p:cNvSpPr txBox="1"/>
          <p:nvPr/>
        </p:nvSpPr>
        <p:spPr>
          <a:xfrm>
            <a:off x="0" y="3380775"/>
            <a:ext cx="9144000" cy="100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rPr lang="en-GB" sz="1200">
                <a:solidFill>
                  <a:schemeClr val="dk1"/>
                </a:solidFill>
                <a:latin typeface="Times New Roman"/>
                <a:ea typeface="Times New Roman"/>
                <a:cs typeface="Times New Roman"/>
                <a:sym typeface="Times New Roman"/>
              </a:rPr>
              <a:t>XGBoost is the best-performing model for diabetes prediction in this study, with a test accuracy of 0.9695, precision of 0.9131, and ROC-AUC of 0.9777. It effectively identifies at-risk patients, supporting early intervention and personalized treatment planning in healthcare settings. However, addressing overfitting, duplicates, and interpretability is crucial before deployment. The model also enables researchers to explore the impact of medical and demographic factors on diabetes, with HbA1c_level and blood_glucose_level confirmed as key predictors.</a:t>
            </a:r>
            <a:endParaRPr sz="1200">
              <a:solidFill>
                <a:schemeClr val="dk1"/>
              </a:solidFill>
              <a:latin typeface="Times New Roman"/>
              <a:ea typeface="Times New Roman"/>
              <a:cs typeface="Times New Roman"/>
              <a:sym typeface="Times New Roman"/>
            </a:endParaRPr>
          </a:p>
        </p:txBody>
      </p:sp>
      <p:sp>
        <p:nvSpPr>
          <p:cNvPr id="227" name="Google Shape;227;p44"/>
          <p:cNvSpPr txBox="1"/>
          <p:nvPr/>
        </p:nvSpPr>
        <p:spPr>
          <a:xfrm>
            <a:off x="1780800" y="0"/>
            <a:ext cx="5206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dk2"/>
                </a:solidFill>
              </a:rPr>
              <a:t>Conclusion</a:t>
            </a:r>
            <a:endParaRPr b="1"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0" y="0"/>
            <a:ext cx="9144000" cy="4519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GB">
                <a:solidFill>
                  <a:schemeClr val="dk1"/>
                </a:solidFill>
                <a:latin typeface="Times New Roman"/>
                <a:ea typeface="Times New Roman"/>
                <a:cs typeface="Times New Roman"/>
                <a:sym typeface="Times New Roman"/>
              </a:rPr>
              <a:t>Features</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120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gender</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Type</a:t>
            </a:r>
            <a:r>
              <a:rPr lang="en-GB">
                <a:solidFill>
                  <a:schemeClr val="dk1"/>
                </a:solidFill>
                <a:latin typeface="Times New Roman"/>
                <a:ea typeface="Times New Roman"/>
                <a:cs typeface="Times New Roman"/>
                <a:sym typeface="Times New Roman"/>
              </a:rPr>
              <a:t>: Categorical (object), encoded numerically using LabelEncoder (e.g., 0: Female, 1: Male, 2: Other).</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Description</a:t>
            </a:r>
            <a:r>
              <a:rPr lang="en-GB">
                <a:solidFill>
                  <a:schemeClr val="dk1"/>
                </a:solidFill>
                <a:latin typeface="Times New Roman"/>
                <a:ea typeface="Times New Roman"/>
                <a:cs typeface="Times New Roman"/>
                <a:sym typeface="Times New Roman"/>
              </a:rPr>
              <a:t>: Represents the biological sex of the individual, which influences diabetes susceptibility. Categories: Male, Female, Other.</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age</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Type</a:t>
            </a:r>
            <a:r>
              <a:rPr lang="en-GB">
                <a:solidFill>
                  <a:schemeClr val="dk1"/>
                </a:solidFill>
                <a:latin typeface="Times New Roman"/>
                <a:ea typeface="Times New Roman"/>
                <a:cs typeface="Times New Roman"/>
                <a:sym typeface="Times New Roman"/>
              </a:rPr>
              <a:t>: Numerical (float64).</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Description</a:t>
            </a:r>
            <a:r>
              <a:rPr lang="en-GB">
                <a:solidFill>
                  <a:schemeClr val="dk1"/>
                </a:solidFill>
                <a:latin typeface="Times New Roman"/>
                <a:ea typeface="Times New Roman"/>
                <a:cs typeface="Times New Roman"/>
                <a:sym typeface="Times New Roman"/>
              </a:rPr>
              <a:t>: Patient's age in years, ranging from 0.08 to 80 (mean: 41.89, std: 22.52). Diabetes is more prevalent in older adults.</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hypertension</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Type</a:t>
            </a:r>
            <a:r>
              <a:rPr lang="en-GB">
                <a:solidFill>
                  <a:schemeClr val="dk1"/>
                </a:solidFill>
                <a:latin typeface="Times New Roman"/>
                <a:ea typeface="Times New Roman"/>
                <a:cs typeface="Times New Roman"/>
                <a:sym typeface="Times New Roman"/>
              </a:rPr>
              <a:t>: Binary (int64).</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Description</a:t>
            </a:r>
            <a:r>
              <a:rPr lang="en-GB">
                <a:solidFill>
                  <a:schemeClr val="dk1"/>
                </a:solidFill>
                <a:latin typeface="Times New Roman"/>
                <a:ea typeface="Times New Roman"/>
                <a:cs typeface="Times New Roman"/>
                <a:sym typeface="Times New Roman"/>
              </a:rPr>
              <a:t>: Indicates persistently elevated blood pressure, a risk factor for diabetes. Values: 0 (No hypertension), 1 (Hypertension; prevalence: ~7.5%).</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heart_disease</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Type</a:t>
            </a:r>
            <a:r>
              <a:rPr lang="en-GB">
                <a:solidFill>
                  <a:schemeClr val="dk1"/>
                </a:solidFill>
                <a:latin typeface="Times New Roman"/>
                <a:ea typeface="Times New Roman"/>
                <a:cs typeface="Times New Roman"/>
                <a:sym typeface="Times New Roman"/>
              </a:rPr>
              <a:t>: Binary (int64).</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Description</a:t>
            </a:r>
            <a:r>
              <a:rPr lang="en-GB">
                <a:solidFill>
                  <a:schemeClr val="dk1"/>
                </a:solidFill>
                <a:latin typeface="Times New Roman"/>
                <a:ea typeface="Times New Roman"/>
                <a:cs typeface="Times New Roman"/>
                <a:sym typeface="Times New Roman"/>
              </a:rPr>
              <a:t>: Indicates the presence of heart disease, associated with increased diabetes risk. Values: 0 (No heart disease), 1 (Heart disease; prevalence: ~3.9%).</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0" y="0"/>
            <a:ext cx="9144000" cy="51087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120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smoking_history</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Type</a:t>
            </a:r>
            <a:r>
              <a:rPr lang="en-GB">
                <a:solidFill>
                  <a:schemeClr val="dk1"/>
                </a:solidFill>
                <a:latin typeface="Times New Roman"/>
                <a:ea typeface="Times New Roman"/>
                <a:cs typeface="Times New Roman"/>
                <a:sym typeface="Times New Roman"/>
              </a:rPr>
              <a:t>: Categorical (object), encoded numerically (e.g., 0: No Info, 1: Current, 4: Never).</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Description</a:t>
            </a:r>
            <a:r>
              <a:rPr lang="en-GB">
                <a:solidFill>
                  <a:schemeClr val="dk1"/>
                </a:solidFill>
                <a:latin typeface="Times New Roman"/>
                <a:ea typeface="Times New Roman"/>
                <a:cs typeface="Times New Roman"/>
                <a:sym typeface="Times New Roman"/>
              </a:rPr>
              <a:t>: Represents smoking status, which can exacerbate diabetes complications. Categories: Not Current, Former, No Info, Current, Never, Ever.</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bmi</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Type</a:t>
            </a:r>
            <a:r>
              <a:rPr lang="en-GB">
                <a:solidFill>
                  <a:schemeClr val="dk1"/>
                </a:solidFill>
                <a:latin typeface="Times New Roman"/>
                <a:ea typeface="Times New Roman"/>
                <a:cs typeface="Times New Roman"/>
                <a:sym typeface="Times New Roman"/>
              </a:rPr>
              <a:t>: Numerical (float64).</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Description</a:t>
            </a:r>
            <a:r>
              <a:rPr lang="en-GB">
                <a:solidFill>
                  <a:schemeClr val="dk1"/>
                </a:solidFill>
                <a:latin typeface="Times New Roman"/>
                <a:ea typeface="Times New Roman"/>
                <a:cs typeface="Times New Roman"/>
                <a:sym typeface="Times New Roman"/>
              </a:rPr>
              <a:t>: Body Mass Index, measuring body fat based on weight and height, ranging from 10.01 to 95.69 (mean: 27.32, std: 6.64). Categories: &lt;18.5 (Underweight), 18.5–24.9 (Normal), 25–29.9 (Overweight), ≥30 (Obese). Higher BMI is linked to increased diabetes risk.</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HbA1c_level</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Type</a:t>
            </a:r>
            <a:r>
              <a:rPr lang="en-GB">
                <a:solidFill>
                  <a:schemeClr val="dk1"/>
                </a:solidFill>
                <a:latin typeface="Times New Roman"/>
                <a:ea typeface="Times New Roman"/>
                <a:cs typeface="Times New Roman"/>
                <a:sym typeface="Times New Roman"/>
              </a:rPr>
              <a:t>: Numerical (float64).</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Description</a:t>
            </a:r>
            <a:r>
              <a:rPr lang="en-GB">
                <a:solidFill>
                  <a:schemeClr val="dk1"/>
                </a:solidFill>
                <a:latin typeface="Times New Roman"/>
                <a:ea typeface="Times New Roman"/>
                <a:cs typeface="Times New Roman"/>
                <a:sym typeface="Times New Roman"/>
              </a:rPr>
              <a:t>: Hemoglobin A1c level, reflecting average blood sugar over 2–3 months, ranging from 3.5 to 9.0% (mean: 5.53, std: 1.07). Levels &gt;6.5% typically indicate diabetes.</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blood_glucose_level</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Type</a:t>
            </a:r>
            <a:r>
              <a:rPr lang="en-GB">
                <a:solidFill>
                  <a:schemeClr val="dk1"/>
                </a:solidFill>
                <a:latin typeface="Times New Roman"/>
                <a:ea typeface="Times New Roman"/>
                <a:cs typeface="Times New Roman"/>
                <a:sym typeface="Times New Roman"/>
              </a:rPr>
              <a:t>: Numerical (int64).</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Description</a:t>
            </a:r>
            <a:r>
              <a:rPr lang="en-GB">
                <a:solidFill>
                  <a:schemeClr val="dk1"/>
                </a:solidFill>
                <a:latin typeface="Times New Roman"/>
                <a:ea typeface="Times New Roman"/>
                <a:cs typeface="Times New Roman"/>
                <a:sym typeface="Times New Roman"/>
              </a:rPr>
              <a:t>: Blood glucose level at a given time, ranging from 80 to 300 (mean: 138.06, std: 40.71). High levels are a key diabetes indicator.</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diabetes</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Type</a:t>
            </a:r>
            <a:r>
              <a:rPr lang="en-GB">
                <a:solidFill>
                  <a:schemeClr val="dk1"/>
                </a:solidFill>
                <a:latin typeface="Times New Roman"/>
                <a:ea typeface="Times New Roman"/>
                <a:cs typeface="Times New Roman"/>
                <a:sym typeface="Times New Roman"/>
              </a:rPr>
              <a:t>: Binary target variable (int64).</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Description</a:t>
            </a:r>
            <a:r>
              <a:rPr lang="en-GB">
                <a:solidFill>
                  <a:schemeClr val="dk1"/>
                </a:solidFill>
                <a:latin typeface="Times New Roman"/>
                <a:ea typeface="Times New Roman"/>
                <a:cs typeface="Times New Roman"/>
                <a:sym typeface="Times New Roman"/>
              </a:rPr>
              <a:t>: Indicates diabetes status. Values: 0 (No diabetes), 1 (Diabetes; prevalence: ~8.5%).</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nvSpPr>
        <p:spPr>
          <a:xfrm>
            <a:off x="0" y="0"/>
            <a:ext cx="9051300" cy="4590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GB" sz="1800">
                <a:solidFill>
                  <a:schemeClr val="dk1"/>
                </a:solidFill>
                <a:latin typeface="Times New Roman"/>
                <a:ea typeface="Times New Roman"/>
                <a:cs typeface="Times New Roman"/>
                <a:sym typeface="Times New Roman"/>
              </a:rPr>
              <a:t>Data Characteristics</a:t>
            </a:r>
            <a:endParaRPr b="1" sz="1800">
              <a:solidFill>
                <a:schemeClr val="dk1"/>
              </a:solidFill>
              <a:latin typeface="Times New Roman"/>
              <a:ea typeface="Times New Roman"/>
              <a:cs typeface="Times New Roman"/>
              <a:sym typeface="Times New Roman"/>
            </a:endParaRPr>
          </a:p>
          <a:p>
            <a:pPr indent="-317500" lvl="0" marL="457200" rtl="0" algn="just">
              <a:lnSpc>
                <a:spcPct val="115000"/>
              </a:lnSpc>
              <a:spcBef>
                <a:spcPts val="120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Data Types</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Categorical</a:t>
            </a:r>
            <a:r>
              <a:rPr lang="en-GB">
                <a:solidFill>
                  <a:schemeClr val="dk1"/>
                </a:solidFill>
                <a:latin typeface="Times New Roman"/>
                <a:ea typeface="Times New Roman"/>
                <a:cs typeface="Times New Roman"/>
                <a:sym typeface="Times New Roman"/>
              </a:rPr>
              <a:t>: gender, smoking_history (converted to numerical via label encoding).</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Numerical</a:t>
            </a:r>
            <a:r>
              <a:rPr lang="en-GB">
                <a:solidFill>
                  <a:schemeClr val="dk1"/>
                </a:solidFill>
                <a:latin typeface="Times New Roman"/>
                <a:ea typeface="Times New Roman"/>
                <a:cs typeface="Times New Roman"/>
                <a:sym typeface="Times New Roman"/>
              </a:rPr>
              <a:t>: age, BMI, HbA1c_level, blood_glucose_level.</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Binary</a:t>
            </a:r>
            <a:r>
              <a:rPr lang="en-GB">
                <a:solidFill>
                  <a:schemeClr val="dk1"/>
                </a:solidFill>
                <a:latin typeface="Times New Roman"/>
                <a:ea typeface="Times New Roman"/>
                <a:cs typeface="Times New Roman"/>
                <a:sym typeface="Times New Roman"/>
              </a:rPr>
              <a:t>: hypertension, heart_disease, diabetes.</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Missing Values</a:t>
            </a:r>
            <a:r>
              <a:rPr lang="en-GB">
                <a:solidFill>
                  <a:schemeClr val="dk1"/>
                </a:solidFill>
                <a:latin typeface="Times New Roman"/>
                <a:ea typeface="Times New Roman"/>
                <a:cs typeface="Times New Roman"/>
                <a:sym typeface="Times New Roman"/>
              </a:rPr>
              <a:t>: No missing values (isnull().sum() returns 0 for all columns).</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Duplicates</a:t>
            </a:r>
            <a:r>
              <a:rPr lang="en-GB">
                <a:solidFill>
                  <a:schemeClr val="dk1"/>
                </a:solidFill>
                <a:latin typeface="Times New Roman"/>
                <a:ea typeface="Times New Roman"/>
                <a:cs typeface="Times New Roman"/>
                <a:sym typeface="Times New Roman"/>
              </a:rPr>
              <a:t>: 3,854 duplicated rows, which may inflate model performance if not addressed.</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Shape</a:t>
            </a:r>
            <a:r>
              <a:rPr lang="en-GB">
                <a:solidFill>
                  <a:schemeClr val="dk1"/>
                </a:solidFill>
                <a:latin typeface="Times New Roman"/>
                <a:ea typeface="Times New Roman"/>
                <a:cs typeface="Times New Roman"/>
                <a:sym typeface="Times New Roman"/>
              </a:rPr>
              <a:t>: (100,000 rows, 9 columns).</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Class Imbalance</a:t>
            </a:r>
            <a:r>
              <a:rPr lang="en-GB">
                <a:solidFill>
                  <a:schemeClr val="dk1"/>
                </a:solidFill>
                <a:latin typeface="Times New Roman"/>
                <a:ea typeface="Times New Roman"/>
                <a:cs typeface="Times New Roman"/>
                <a:sym typeface="Times New Roman"/>
              </a:rPr>
              <a:t>: The target variable, diabetes, has a mean of 0.085, indicating only 8.5% of patients have diabetes, necessitating techniques like SMOTE for balanced modeling.</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Statistical Summary</a:t>
            </a:r>
            <a:r>
              <a:rPr lang="en-GB">
                <a:solidFill>
                  <a:schemeClr val="dk1"/>
                </a:solidFill>
                <a:latin typeface="Times New Roman"/>
                <a:ea typeface="Times New Roman"/>
                <a:cs typeface="Times New Roman"/>
                <a:sym typeface="Times New Roman"/>
              </a:rPr>
              <a:t> (from data.describe()):</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Age</a:t>
            </a:r>
            <a:r>
              <a:rPr lang="en-GB">
                <a:solidFill>
                  <a:schemeClr val="dk1"/>
                </a:solidFill>
                <a:latin typeface="Times New Roman"/>
                <a:ea typeface="Times New Roman"/>
                <a:cs typeface="Times New Roman"/>
                <a:sym typeface="Times New Roman"/>
              </a:rPr>
              <a:t>: Mean 41.89, median 43, indicating a slightly right-skewed distribution.</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BMI</a:t>
            </a:r>
            <a:r>
              <a:rPr lang="en-GB">
                <a:solidFill>
                  <a:schemeClr val="dk1"/>
                </a:solidFill>
                <a:latin typeface="Times New Roman"/>
                <a:ea typeface="Times New Roman"/>
                <a:cs typeface="Times New Roman"/>
                <a:sym typeface="Times New Roman"/>
              </a:rPr>
              <a:t>: Mean 27.32, median 27.32, with a wide range suggesting diverse body compositions.</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HbA1c_level</a:t>
            </a:r>
            <a:r>
              <a:rPr lang="en-GB">
                <a:solidFill>
                  <a:schemeClr val="dk1"/>
                </a:solidFill>
                <a:latin typeface="Times New Roman"/>
                <a:ea typeface="Times New Roman"/>
                <a:cs typeface="Times New Roman"/>
                <a:sym typeface="Times New Roman"/>
              </a:rPr>
              <a:t>: Mean 5.53, with 75% of values ≤6.2, aligning with non-diabetic ranges.</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Blood_glucose_level</a:t>
            </a:r>
            <a:r>
              <a:rPr lang="en-GB">
                <a:solidFill>
                  <a:schemeClr val="dk1"/>
                </a:solidFill>
                <a:latin typeface="Times New Roman"/>
                <a:ea typeface="Times New Roman"/>
                <a:cs typeface="Times New Roman"/>
                <a:sym typeface="Times New Roman"/>
              </a:rPr>
              <a:t>: Mean 138.06, with a broad range indicating variability in glucose control.</a:t>
            </a:r>
            <a:endParaRPr>
              <a:solidFill>
                <a:schemeClr val="dk1"/>
              </a:solidFill>
              <a:latin typeface="Times New Roman"/>
              <a:ea typeface="Times New Roman"/>
              <a:cs typeface="Times New Roman"/>
              <a:sym typeface="Times New Roman"/>
            </a:endParaRPr>
          </a:p>
          <a:p>
            <a:pPr indent="-317500" lvl="1" marL="914400" rtl="0" algn="just">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Hypertension and Heart Disease</a:t>
            </a:r>
            <a:r>
              <a:rPr lang="en-GB">
                <a:solidFill>
                  <a:schemeClr val="dk1"/>
                </a:solidFill>
                <a:latin typeface="Times New Roman"/>
                <a:ea typeface="Times New Roman"/>
                <a:cs typeface="Times New Roman"/>
                <a:sym typeface="Times New Roman"/>
              </a:rPr>
              <a:t>: Low prevalence (7.5% and 3.9%, respectively), suggesting sparse positive cases.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nvSpPr>
        <p:spPr>
          <a:xfrm>
            <a:off x="0" y="0"/>
            <a:ext cx="3703800" cy="5171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800"/>
              </a:spcBef>
              <a:spcAft>
                <a:spcPts val="0"/>
              </a:spcAft>
              <a:buNone/>
            </a:pPr>
            <a:r>
              <a:rPr b="1" lang="en-GB" sz="1800">
                <a:solidFill>
                  <a:schemeClr val="dk1"/>
                </a:solidFill>
                <a:latin typeface="Times New Roman"/>
                <a:ea typeface="Times New Roman"/>
                <a:cs typeface="Times New Roman"/>
                <a:sym typeface="Times New Roman"/>
              </a:rPr>
              <a:t>Exploratory Data Analysis (EDA)</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a:solidFill>
                  <a:schemeClr val="dk1"/>
                </a:solidFill>
                <a:latin typeface="Times New Roman"/>
                <a:ea typeface="Times New Roman"/>
                <a:cs typeface="Times New Roman"/>
                <a:sym typeface="Times New Roman"/>
              </a:rPr>
              <a:t>The EDA section examines the dataset's characteristics, distributions, and relationships between features to inform preprocessing and modeling decisions. The analysis includes class distribution, cross-tabulations, a correlation matrix, and specific insights into age and smoking history.</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1400"/>
              </a:spcBef>
              <a:spcAft>
                <a:spcPts val="0"/>
              </a:spcAft>
              <a:buNone/>
            </a:pPr>
            <a:r>
              <a:rPr b="1" lang="en-GB">
                <a:solidFill>
                  <a:schemeClr val="dk1"/>
                </a:solidFill>
                <a:latin typeface="Times New Roman"/>
                <a:ea typeface="Times New Roman"/>
                <a:cs typeface="Times New Roman"/>
                <a:sym typeface="Times New Roman"/>
              </a:rPr>
              <a:t>1. Class Distribution</a:t>
            </a:r>
            <a:endParaRPr b="1">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Diabetes Class Distribution</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0 (No diabetes): 91.5%</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GB">
                <a:solidFill>
                  <a:schemeClr val="dk1"/>
                </a:solidFill>
                <a:latin typeface="Times New Roman"/>
                <a:ea typeface="Times New Roman"/>
                <a:cs typeface="Times New Roman"/>
                <a:sym typeface="Times New Roman"/>
              </a:rPr>
              <a:t>1 (Diabetes): 8.5%</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Insight</a:t>
            </a:r>
            <a:r>
              <a:rPr lang="en-GB">
                <a:solidFill>
                  <a:schemeClr val="dk1"/>
                </a:solidFill>
                <a:latin typeface="Times New Roman"/>
                <a:ea typeface="Times New Roman"/>
                <a:cs typeface="Times New Roman"/>
                <a:sym typeface="Times New Roman"/>
              </a:rPr>
              <a:t>: The dataset is highly imbalanced, with only 8.5% of patients having diabetes. This necessitates techniques like SMOTE to oversample the minority class, ensuring models do not overly favor the majority class and miss diabetes cases.</a:t>
            </a:r>
            <a:endParaRPr>
              <a:solidFill>
                <a:schemeClr val="dk1"/>
              </a:solidFill>
              <a:latin typeface="Times New Roman"/>
              <a:ea typeface="Times New Roman"/>
              <a:cs typeface="Times New Roman"/>
              <a:sym typeface="Times New Roman"/>
            </a:endParaRPr>
          </a:p>
        </p:txBody>
      </p:sp>
      <p:pic>
        <p:nvPicPr>
          <p:cNvPr id="88" name="Google Shape;88;p19"/>
          <p:cNvPicPr preferRelativeResize="0"/>
          <p:nvPr/>
        </p:nvPicPr>
        <p:blipFill>
          <a:blip r:embed="rId3">
            <a:alphaModFix/>
          </a:blip>
          <a:stretch>
            <a:fillRect/>
          </a:stretch>
        </p:blipFill>
        <p:spPr>
          <a:xfrm>
            <a:off x="3856200" y="152400"/>
            <a:ext cx="5135400" cy="499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nvSpPr>
        <p:spPr>
          <a:xfrm>
            <a:off x="0" y="0"/>
            <a:ext cx="9028200" cy="5239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GB" sz="1800">
                <a:solidFill>
                  <a:schemeClr val="dk1"/>
                </a:solidFill>
                <a:latin typeface="Times New Roman"/>
                <a:ea typeface="Times New Roman"/>
                <a:cs typeface="Times New Roman"/>
                <a:sym typeface="Times New Roman"/>
              </a:rPr>
              <a:t> Correlation Matrix</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GB">
                <a:solidFill>
                  <a:schemeClr val="dk1"/>
                </a:solidFill>
                <a:latin typeface="Times New Roman"/>
                <a:ea typeface="Times New Roman"/>
                <a:cs typeface="Times New Roman"/>
                <a:sym typeface="Times New Roman"/>
              </a:rPr>
              <a:t>The correlation matrix (using Pearson correlation) reveals relationships between numerical features after encoding categorical variables (gender, smoking_history):</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Strong Positive Correlations</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diabetes and HbA1c_level</a:t>
            </a:r>
            <a:r>
              <a:rPr lang="en-GB">
                <a:solidFill>
                  <a:schemeClr val="dk1"/>
                </a:solidFill>
                <a:latin typeface="Times New Roman"/>
                <a:ea typeface="Times New Roman"/>
                <a:cs typeface="Times New Roman"/>
                <a:sym typeface="Times New Roman"/>
              </a:rPr>
              <a:t>: 0.40. Higher HbA1c levels (&gt;6.5% indicates diabetes) are strongly associated with diabetes, aligning with medical knowledge.</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diabetes and blood_glucose_level</a:t>
            </a:r>
            <a:r>
              <a:rPr lang="en-GB">
                <a:solidFill>
                  <a:schemeClr val="dk1"/>
                </a:solidFill>
                <a:latin typeface="Times New Roman"/>
                <a:ea typeface="Times New Roman"/>
                <a:cs typeface="Times New Roman"/>
                <a:sym typeface="Times New Roman"/>
              </a:rPr>
              <a:t>: 0.42. Elevated blood glucose levels are a key indicator of diabetes.</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age and BMI</a:t>
            </a:r>
            <a:r>
              <a:rPr lang="en-GB">
                <a:solidFill>
                  <a:schemeClr val="dk1"/>
                </a:solidFill>
                <a:latin typeface="Times New Roman"/>
                <a:ea typeface="Times New Roman"/>
                <a:cs typeface="Times New Roman"/>
                <a:sym typeface="Times New Roman"/>
              </a:rPr>
              <a:t>: 0.34. Older patients tend to have higher BMI, both of which are risk factors for diabetes.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Moderate Positive Correlations</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diabetes and age</a:t>
            </a:r>
            <a:r>
              <a:rPr lang="en-GB">
                <a:solidFill>
                  <a:schemeClr val="dk1"/>
                </a:solidFill>
                <a:latin typeface="Times New Roman"/>
                <a:ea typeface="Times New Roman"/>
                <a:cs typeface="Times New Roman"/>
                <a:sym typeface="Times New Roman"/>
              </a:rPr>
              <a:t>: 0.26. Diabetes prevalence increases with age.</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diabetes and hypertension</a:t>
            </a:r>
            <a:r>
              <a:rPr lang="en-GB">
                <a:solidFill>
                  <a:schemeClr val="dk1"/>
                </a:solidFill>
                <a:latin typeface="Times New Roman"/>
                <a:ea typeface="Times New Roman"/>
                <a:cs typeface="Times New Roman"/>
                <a:sym typeface="Times New Roman"/>
              </a:rPr>
              <a:t>: 0.20. Hypertension is a known risk factor for diabetes.</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diabetes and heart_disease</a:t>
            </a:r>
            <a:r>
              <a:rPr lang="en-GB">
                <a:solidFill>
                  <a:schemeClr val="dk1"/>
                </a:solidFill>
                <a:latin typeface="Times New Roman"/>
                <a:ea typeface="Times New Roman"/>
                <a:cs typeface="Times New Roman"/>
                <a:sym typeface="Times New Roman"/>
              </a:rPr>
              <a:t>: 0.17. Heart disease is associated with higher diabetes risk.</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diabetes and BMI</a:t>
            </a:r>
            <a:r>
              <a:rPr lang="en-GB">
                <a:solidFill>
                  <a:schemeClr val="dk1"/>
                </a:solidFill>
                <a:latin typeface="Times New Roman"/>
                <a:ea typeface="Times New Roman"/>
                <a:cs typeface="Times New Roman"/>
                <a:sym typeface="Times New Roman"/>
              </a:rPr>
              <a:t>: 0.21. Higher BMI increases diabetes likelihood.</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Weak Correlations</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gender, smoking_history</a:t>
            </a:r>
            <a:r>
              <a:rPr lang="en-GB">
                <a:solidFill>
                  <a:schemeClr val="dk1"/>
                </a:solidFill>
                <a:latin typeface="Times New Roman"/>
                <a:ea typeface="Times New Roman"/>
                <a:cs typeface="Times New Roman"/>
                <a:sym typeface="Times New Roman"/>
              </a:rPr>
              <a:t>: Show negligible correlations with diabetes (0.04 and 0.09, respectively), suggesting limited direct influence.</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b="1" lang="en-GB">
                <a:solidFill>
                  <a:schemeClr val="dk1"/>
                </a:solidFill>
                <a:latin typeface="Times New Roman"/>
                <a:ea typeface="Times New Roman"/>
                <a:cs typeface="Times New Roman"/>
                <a:sym typeface="Times New Roman"/>
              </a:rPr>
              <a:t>Insight</a:t>
            </a:r>
            <a:r>
              <a:rPr lang="en-GB">
                <a:solidFill>
                  <a:schemeClr val="dk1"/>
                </a:solidFill>
                <a:latin typeface="Times New Roman"/>
                <a:ea typeface="Times New Roman"/>
                <a:cs typeface="Times New Roman"/>
                <a:sym typeface="Times New Roman"/>
              </a:rPr>
              <a:t>: HbA1c_level and blood_glucose_level are the strongest predictors of diabetes, followed by age, BMI, hypertension, and heart_disease. The weak correlations for gender and smoking history suggest they may have less direct impact, though cross-tabulations provide further context.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1"/>
          <p:cNvPicPr preferRelativeResize="0"/>
          <p:nvPr/>
        </p:nvPicPr>
        <p:blipFill>
          <a:blip r:embed="rId3">
            <a:alphaModFix/>
          </a:blip>
          <a:stretch>
            <a:fillRect/>
          </a:stretch>
        </p:blipFill>
        <p:spPr>
          <a:xfrm>
            <a:off x="583275" y="0"/>
            <a:ext cx="7423626" cy="4991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