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5"/>
  </p:notesMasterIdLst>
  <p:sldIdLst>
    <p:sldId id="256" r:id="rId2"/>
    <p:sldId id="295" r:id="rId3"/>
    <p:sldId id="320" r:id="rId4"/>
    <p:sldId id="321" r:id="rId5"/>
    <p:sldId id="296"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316" r:id="rId26"/>
    <p:sldId id="317" r:id="rId27"/>
    <p:sldId id="318" r:id="rId28"/>
    <p:sldId id="322" r:id="rId29"/>
    <p:sldId id="319" r:id="rId30"/>
    <p:sldId id="323" r:id="rId31"/>
    <p:sldId id="324" r:id="rId32"/>
    <p:sldId id="325" r:id="rId33"/>
    <p:sldId id="326" r:id="rId34"/>
  </p:sldIdLst>
  <p:sldSz cx="9144000" cy="5143500" type="screen16x9"/>
  <p:notesSz cx="6858000" cy="9144000"/>
  <p:embeddedFontLst>
    <p:embeddedFont>
      <p:font typeface="Montserrat"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9D65BA1-6D69-4548-B479-736EBF70C33D}">
  <a:tblStyle styleId="{B9D65BA1-6D69-4548-B479-736EBF70C33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2065233-25E1-4989-AD35-E11AE04927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9" d="100"/>
          <a:sy n="89" d="100"/>
        </p:scale>
        <p:origin x="-1258" y="-43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2885994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818063" y="805650"/>
            <a:ext cx="7507875" cy="3532200"/>
          </a:xfrm>
          <a:custGeom>
            <a:avLst/>
            <a:gdLst/>
            <a:ahLst/>
            <a:cxnLst/>
            <a:rect l="l" t="t" r="r" b="b"/>
            <a:pathLst>
              <a:path w="300315" h="141288" extrusionOk="0">
                <a:moveTo>
                  <a:pt x="121105" y="0"/>
                </a:moveTo>
                <a:lnTo>
                  <a:pt x="0" y="0"/>
                </a:lnTo>
                <a:lnTo>
                  <a:pt x="0" y="141288"/>
                </a:lnTo>
                <a:lnTo>
                  <a:pt x="300315" y="141288"/>
                </a:lnTo>
                <a:lnTo>
                  <a:pt x="300315" y="305"/>
                </a:lnTo>
                <a:lnTo>
                  <a:pt x="179211" y="305"/>
                </a:lnTo>
              </a:path>
            </a:pathLst>
          </a:custGeom>
          <a:noFill/>
          <a:ln w="152400" cap="flat" cmpd="sng">
            <a:solidFill>
              <a:schemeClr val="lt1"/>
            </a:solidFill>
            <a:prstDash val="solid"/>
            <a:miter lim="8000"/>
            <a:headEnd type="none" w="med" len="med"/>
            <a:tailEnd type="none" w="med" len="med"/>
          </a:ln>
        </p:spPr>
      </p:sp>
      <p:sp>
        <p:nvSpPr>
          <p:cNvPr id="11" name="Google Shape;11;p2"/>
          <p:cNvSpPr txBox="1">
            <a:spLocks noGrp="1"/>
          </p:cNvSpPr>
          <p:nvPr>
            <p:ph type="ctrTitle"/>
          </p:nvPr>
        </p:nvSpPr>
        <p:spPr>
          <a:xfrm>
            <a:off x="2296350" y="1991850"/>
            <a:ext cx="4551300" cy="11598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3000"/>
              <a:buNone/>
              <a:defRPr sz="3000">
                <a:solidFill>
                  <a:schemeClr val="dk1"/>
                </a:solidFill>
              </a:defRPr>
            </a:lvl1pPr>
            <a:lvl2pPr lvl="1" algn="ctr">
              <a:spcBef>
                <a:spcPts val="0"/>
              </a:spcBef>
              <a:spcAft>
                <a:spcPts val="0"/>
              </a:spcAft>
              <a:buClr>
                <a:schemeClr val="dk1"/>
              </a:buClr>
              <a:buSzPts val="3000"/>
              <a:buNone/>
              <a:defRPr sz="3000">
                <a:solidFill>
                  <a:schemeClr val="dk1"/>
                </a:solidFill>
              </a:defRPr>
            </a:lvl2pPr>
            <a:lvl3pPr lvl="2" algn="ctr">
              <a:spcBef>
                <a:spcPts val="0"/>
              </a:spcBef>
              <a:spcAft>
                <a:spcPts val="0"/>
              </a:spcAft>
              <a:buClr>
                <a:schemeClr val="dk1"/>
              </a:buClr>
              <a:buSzPts val="3000"/>
              <a:buNone/>
              <a:defRPr sz="3000">
                <a:solidFill>
                  <a:schemeClr val="dk1"/>
                </a:solidFill>
              </a:defRPr>
            </a:lvl3pPr>
            <a:lvl4pPr lvl="3" algn="ctr">
              <a:spcBef>
                <a:spcPts val="0"/>
              </a:spcBef>
              <a:spcAft>
                <a:spcPts val="0"/>
              </a:spcAft>
              <a:buClr>
                <a:schemeClr val="dk1"/>
              </a:buClr>
              <a:buSzPts val="3000"/>
              <a:buNone/>
              <a:defRPr sz="3000">
                <a:solidFill>
                  <a:schemeClr val="dk1"/>
                </a:solidFill>
              </a:defRPr>
            </a:lvl4pPr>
            <a:lvl5pPr lvl="4" algn="ctr">
              <a:spcBef>
                <a:spcPts val="0"/>
              </a:spcBef>
              <a:spcAft>
                <a:spcPts val="0"/>
              </a:spcAft>
              <a:buClr>
                <a:schemeClr val="dk1"/>
              </a:buClr>
              <a:buSzPts val="3000"/>
              <a:buNone/>
              <a:defRPr sz="3000">
                <a:solidFill>
                  <a:schemeClr val="dk1"/>
                </a:solidFill>
              </a:defRPr>
            </a:lvl5pPr>
            <a:lvl6pPr lvl="5" algn="ctr">
              <a:spcBef>
                <a:spcPts val="0"/>
              </a:spcBef>
              <a:spcAft>
                <a:spcPts val="0"/>
              </a:spcAft>
              <a:buClr>
                <a:schemeClr val="dk1"/>
              </a:buClr>
              <a:buSzPts val="3000"/>
              <a:buNone/>
              <a:defRPr sz="3000">
                <a:solidFill>
                  <a:schemeClr val="dk1"/>
                </a:solidFill>
              </a:defRPr>
            </a:lvl6pPr>
            <a:lvl7pPr lvl="6" algn="ctr">
              <a:spcBef>
                <a:spcPts val="0"/>
              </a:spcBef>
              <a:spcAft>
                <a:spcPts val="0"/>
              </a:spcAft>
              <a:buClr>
                <a:schemeClr val="dk1"/>
              </a:buClr>
              <a:buSzPts val="3000"/>
              <a:buNone/>
              <a:defRPr sz="3000">
                <a:solidFill>
                  <a:schemeClr val="dk1"/>
                </a:solidFill>
              </a:defRPr>
            </a:lvl7pPr>
            <a:lvl8pPr lvl="7" algn="ctr">
              <a:spcBef>
                <a:spcPts val="0"/>
              </a:spcBef>
              <a:spcAft>
                <a:spcPts val="0"/>
              </a:spcAft>
              <a:buClr>
                <a:schemeClr val="dk1"/>
              </a:buClr>
              <a:buSzPts val="3000"/>
              <a:buNone/>
              <a:defRPr sz="3000">
                <a:solidFill>
                  <a:schemeClr val="dk1"/>
                </a:solidFill>
              </a:defRPr>
            </a:lvl8pPr>
            <a:lvl9pPr lvl="8" algn="ctr">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2"/>
        <p:cNvGrpSpPr/>
        <p:nvPr/>
      </p:nvGrpSpPr>
      <p:grpSpPr>
        <a:xfrm>
          <a:off x="0" y="0"/>
          <a:ext cx="0" cy="0"/>
          <a:chOff x="0" y="0"/>
          <a:chExt cx="0" cy="0"/>
        </a:xfrm>
      </p:grpSpPr>
      <p:sp>
        <p:nvSpPr>
          <p:cNvPr id="13" name="Google Shape;13;p3"/>
          <p:cNvSpPr/>
          <p:nvPr/>
        </p:nvSpPr>
        <p:spPr>
          <a:xfrm>
            <a:off x="818063" y="805650"/>
            <a:ext cx="7507875" cy="3532200"/>
          </a:xfrm>
          <a:custGeom>
            <a:avLst/>
            <a:gdLst/>
            <a:ahLst/>
            <a:cxnLst/>
            <a:rect l="l" t="t" r="r" b="b"/>
            <a:pathLst>
              <a:path w="300315" h="141288" extrusionOk="0">
                <a:moveTo>
                  <a:pt x="121105" y="0"/>
                </a:moveTo>
                <a:lnTo>
                  <a:pt x="0" y="0"/>
                </a:lnTo>
                <a:lnTo>
                  <a:pt x="0" y="141288"/>
                </a:lnTo>
                <a:lnTo>
                  <a:pt x="300315" y="141288"/>
                </a:lnTo>
                <a:lnTo>
                  <a:pt x="300315" y="305"/>
                </a:lnTo>
                <a:lnTo>
                  <a:pt x="179211" y="305"/>
                </a:lnTo>
              </a:path>
            </a:pathLst>
          </a:custGeom>
          <a:noFill/>
          <a:ln w="76200" cap="flat" cmpd="sng">
            <a:solidFill>
              <a:schemeClr val="lt1"/>
            </a:solidFill>
            <a:prstDash val="solid"/>
            <a:miter lim="8000"/>
            <a:headEnd type="none" w="med" len="med"/>
            <a:tailEnd type="none" w="med" len="med"/>
          </a:ln>
        </p:spPr>
      </p:sp>
      <p:sp>
        <p:nvSpPr>
          <p:cNvPr id="14" name="Google Shape;14;p3"/>
          <p:cNvSpPr txBox="1">
            <a:spLocks noGrp="1"/>
          </p:cNvSpPr>
          <p:nvPr>
            <p:ph type="ctrTitle"/>
          </p:nvPr>
        </p:nvSpPr>
        <p:spPr>
          <a:xfrm>
            <a:off x="1933200" y="2189999"/>
            <a:ext cx="5277600" cy="447600"/>
          </a:xfrm>
          <a:prstGeom prst="rect">
            <a:avLst/>
          </a:prstGeom>
        </p:spPr>
        <p:txBody>
          <a:bodyPr spcFirstLastPara="1" wrap="square" lIns="0" tIns="0" rIns="0" bIns="0" anchor="b" anchorCtr="0">
            <a:noAutofit/>
          </a:bodyPr>
          <a:lstStyle>
            <a:lvl1pPr lvl="0" algn="ctr" rtl="0">
              <a:spcBef>
                <a:spcPts val="0"/>
              </a:spcBef>
              <a:spcAft>
                <a:spcPts val="0"/>
              </a:spcAft>
              <a:buClr>
                <a:schemeClr val="dk1"/>
              </a:buClr>
              <a:buSzPts val="2400"/>
              <a:buNone/>
              <a:defRPr sz="2400" b="0">
                <a:solidFill>
                  <a:schemeClr val="dk1"/>
                </a:solidFill>
              </a:defRPr>
            </a:lvl1pPr>
            <a:lvl2pPr lvl="1" algn="ctr" rtl="0">
              <a:spcBef>
                <a:spcPts val="0"/>
              </a:spcBef>
              <a:spcAft>
                <a:spcPts val="0"/>
              </a:spcAft>
              <a:buClr>
                <a:schemeClr val="dk1"/>
              </a:buClr>
              <a:buSzPts val="2400"/>
              <a:buNone/>
              <a:defRPr sz="2400" b="0">
                <a:solidFill>
                  <a:schemeClr val="dk1"/>
                </a:solidFill>
              </a:defRPr>
            </a:lvl2pPr>
            <a:lvl3pPr lvl="2" algn="ctr" rtl="0">
              <a:spcBef>
                <a:spcPts val="0"/>
              </a:spcBef>
              <a:spcAft>
                <a:spcPts val="0"/>
              </a:spcAft>
              <a:buClr>
                <a:schemeClr val="dk1"/>
              </a:buClr>
              <a:buSzPts val="2400"/>
              <a:buNone/>
              <a:defRPr sz="2400" b="0">
                <a:solidFill>
                  <a:schemeClr val="dk1"/>
                </a:solidFill>
              </a:defRPr>
            </a:lvl3pPr>
            <a:lvl4pPr lvl="3" algn="ctr" rtl="0">
              <a:spcBef>
                <a:spcPts val="0"/>
              </a:spcBef>
              <a:spcAft>
                <a:spcPts val="0"/>
              </a:spcAft>
              <a:buClr>
                <a:schemeClr val="dk1"/>
              </a:buClr>
              <a:buSzPts val="2400"/>
              <a:buNone/>
              <a:defRPr sz="2400" b="0">
                <a:solidFill>
                  <a:schemeClr val="dk1"/>
                </a:solidFill>
              </a:defRPr>
            </a:lvl4pPr>
            <a:lvl5pPr lvl="4" algn="ctr" rtl="0">
              <a:spcBef>
                <a:spcPts val="0"/>
              </a:spcBef>
              <a:spcAft>
                <a:spcPts val="0"/>
              </a:spcAft>
              <a:buClr>
                <a:schemeClr val="dk1"/>
              </a:buClr>
              <a:buSzPts val="2400"/>
              <a:buNone/>
              <a:defRPr sz="2400" b="0">
                <a:solidFill>
                  <a:schemeClr val="dk1"/>
                </a:solidFill>
              </a:defRPr>
            </a:lvl5pPr>
            <a:lvl6pPr lvl="5" algn="ctr" rtl="0">
              <a:spcBef>
                <a:spcPts val="0"/>
              </a:spcBef>
              <a:spcAft>
                <a:spcPts val="0"/>
              </a:spcAft>
              <a:buClr>
                <a:schemeClr val="dk1"/>
              </a:buClr>
              <a:buSzPts val="2400"/>
              <a:buNone/>
              <a:defRPr sz="2400" b="0">
                <a:solidFill>
                  <a:schemeClr val="dk1"/>
                </a:solidFill>
              </a:defRPr>
            </a:lvl6pPr>
            <a:lvl7pPr lvl="6" algn="ctr" rtl="0">
              <a:spcBef>
                <a:spcPts val="0"/>
              </a:spcBef>
              <a:spcAft>
                <a:spcPts val="0"/>
              </a:spcAft>
              <a:buClr>
                <a:schemeClr val="dk1"/>
              </a:buClr>
              <a:buSzPts val="2400"/>
              <a:buNone/>
              <a:defRPr sz="2400" b="0">
                <a:solidFill>
                  <a:schemeClr val="dk1"/>
                </a:solidFill>
              </a:defRPr>
            </a:lvl7pPr>
            <a:lvl8pPr lvl="7" algn="ctr" rtl="0">
              <a:spcBef>
                <a:spcPts val="0"/>
              </a:spcBef>
              <a:spcAft>
                <a:spcPts val="0"/>
              </a:spcAft>
              <a:buClr>
                <a:schemeClr val="dk1"/>
              </a:buClr>
              <a:buSzPts val="2400"/>
              <a:buNone/>
              <a:defRPr sz="2400" b="0">
                <a:solidFill>
                  <a:schemeClr val="dk1"/>
                </a:solidFill>
              </a:defRPr>
            </a:lvl8pPr>
            <a:lvl9pPr lvl="8" algn="ctr" rtl="0">
              <a:spcBef>
                <a:spcPts val="0"/>
              </a:spcBef>
              <a:spcAft>
                <a:spcPts val="0"/>
              </a:spcAft>
              <a:buClr>
                <a:schemeClr val="dk1"/>
              </a:buClr>
              <a:buSzPts val="2400"/>
              <a:buNone/>
              <a:defRPr sz="2400" b="0">
                <a:solidFill>
                  <a:schemeClr val="dk1"/>
                </a:solidFill>
              </a:defRPr>
            </a:lvl9pPr>
          </a:lstStyle>
          <a:p>
            <a:endParaRPr/>
          </a:p>
        </p:txBody>
      </p:sp>
      <p:sp>
        <p:nvSpPr>
          <p:cNvPr id="15" name="Google Shape;15;p3"/>
          <p:cNvSpPr txBox="1">
            <a:spLocks noGrp="1"/>
          </p:cNvSpPr>
          <p:nvPr>
            <p:ph type="subTitle" idx="1"/>
          </p:nvPr>
        </p:nvSpPr>
        <p:spPr>
          <a:xfrm>
            <a:off x="685800" y="2505901"/>
            <a:ext cx="77724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a:solidFill>
                  <a:schemeClr val="lt1"/>
                </a:solidFill>
              </a:defRPr>
            </a:lvl4pPr>
            <a:lvl5pPr lvl="4" algn="ctr" rtl="0">
              <a:spcBef>
                <a:spcPts val="0"/>
              </a:spcBef>
              <a:spcAft>
                <a:spcPts val="0"/>
              </a:spcAft>
              <a:buClr>
                <a:schemeClr val="lt1"/>
              </a:buClr>
              <a:buSzPts val="1800"/>
              <a:buNone/>
              <a:defRPr>
                <a:solidFill>
                  <a:schemeClr val="lt1"/>
                </a:solidFill>
              </a:defRPr>
            </a:lvl5pPr>
            <a:lvl6pPr lvl="5" algn="ctr" rtl="0">
              <a:spcBef>
                <a:spcPts val="0"/>
              </a:spcBef>
              <a:spcAft>
                <a:spcPts val="0"/>
              </a:spcAft>
              <a:buClr>
                <a:schemeClr val="lt1"/>
              </a:buClr>
              <a:buSzPts val="1800"/>
              <a:buNone/>
              <a:defRPr>
                <a:solidFill>
                  <a:schemeClr val="lt1"/>
                </a:solidFill>
              </a:defRPr>
            </a:lvl6pPr>
            <a:lvl7pPr lvl="6" algn="ctr" rtl="0">
              <a:spcBef>
                <a:spcPts val="0"/>
              </a:spcBef>
              <a:spcAft>
                <a:spcPts val="0"/>
              </a:spcAft>
              <a:buClr>
                <a:schemeClr val="lt1"/>
              </a:buClr>
              <a:buSzPts val="1800"/>
              <a:buNone/>
              <a:defRPr>
                <a:solidFill>
                  <a:schemeClr val="lt1"/>
                </a:solidFill>
              </a:defRPr>
            </a:lvl7pPr>
            <a:lvl8pPr lvl="7" algn="ctr" rtl="0">
              <a:spcBef>
                <a:spcPts val="0"/>
              </a:spcBef>
              <a:spcAft>
                <a:spcPts val="0"/>
              </a:spcAft>
              <a:buClr>
                <a:schemeClr val="lt1"/>
              </a:buClr>
              <a:buSzPts val="1800"/>
              <a:buNone/>
              <a:defRPr>
                <a:solidFill>
                  <a:schemeClr val="lt1"/>
                </a:solidFill>
              </a:defRPr>
            </a:lvl8pPr>
            <a:lvl9pPr lvl="8" algn="ctr" rtl="0">
              <a:spcBef>
                <a:spcPts val="0"/>
              </a:spcBef>
              <a:spcAft>
                <a:spcPts val="0"/>
              </a:spcAft>
              <a:buClr>
                <a:schemeClr val="lt1"/>
              </a:buClr>
              <a:buSzPts val="1800"/>
              <a:buNone/>
              <a:defRPr>
                <a:solidFill>
                  <a:schemeClr val="lt1"/>
                </a:solidFill>
              </a:defRPr>
            </a:lvl9pPr>
          </a:lstStyle>
          <a:p>
            <a:endParaRPr/>
          </a:p>
        </p:txBody>
      </p:sp>
      <p:sp>
        <p:nvSpPr>
          <p:cNvPr id="16" name="Google Shape;16;p3"/>
          <p:cNvSpPr txBox="1">
            <a:spLocks noGrp="1"/>
          </p:cNvSpPr>
          <p:nvPr>
            <p:ph type="sldNum" idx="12"/>
          </p:nvPr>
        </p:nvSpPr>
        <p:spPr>
          <a:xfrm>
            <a:off x="-125" y="4337850"/>
            <a:ext cx="9144000" cy="8055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dk1"/>
        </a:solidFill>
        <a:effectLst/>
      </p:bgPr>
    </p:bg>
    <p:spTree>
      <p:nvGrpSpPr>
        <p:cNvPr id="1" name="Shape 17"/>
        <p:cNvGrpSpPr/>
        <p:nvPr/>
      </p:nvGrpSpPr>
      <p:grpSpPr>
        <a:xfrm>
          <a:off x="0" y="0"/>
          <a:ext cx="0" cy="0"/>
          <a:chOff x="0" y="0"/>
          <a:chExt cx="0" cy="0"/>
        </a:xfrm>
      </p:grpSpPr>
      <p:sp>
        <p:nvSpPr>
          <p:cNvPr id="18" name="Google Shape;18;p4"/>
          <p:cNvSpPr/>
          <p:nvPr/>
        </p:nvSpPr>
        <p:spPr>
          <a:xfrm>
            <a:off x="818063" y="805650"/>
            <a:ext cx="7507875" cy="3532200"/>
          </a:xfrm>
          <a:custGeom>
            <a:avLst/>
            <a:gdLst/>
            <a:ahLst/>
            <a:cxnLst/>
            <a:rect l="l" t="t" r="r" b="b"/>
            <a:pathLst>
              <a:path w="300315" h="141288" extrusionOk="0">
                <a:moveTo>
                  <a:pt x="121105" y="0"/>
                </a:moveTo>
                <a:lnTo>
                  <a:pt x="0" y="0"/>
                </a:lnTo>
                <a:lnTo>
                  <a:pt x="0" y="141288"/>
                </a:lnTo>
                <a:lnTo>
                  <a:pt x="300315" y="141288"/>
                </a:lnTo>
                <a:lnTo>
                  <a:pt x="300315" y="305"/>
                </a:lnTo>
                <a:lnTo>
                  <a:pt x="179211" y="305"/>
                </a:lnTo>
              </a:path>
            </a:pathLst>
          </a:custGeom>
          <a:noFill/>
          <a:ln w="76200" cap="flat" cmpd="sng">
            <a:solidFill>
              <a:schemeClr val="accent1"/>
            </a:solidFill>
            <a:prstDash val="solid"/>
            <a:miter lim="8000"/>
            <a:headEnd type="none" w="med" len="med"/>
            <a:tailEnd type="none" w="med" len="med"/>
          </a:ln>
        </p:spPr>
      </p:sp>
      <p:sp>
        <p:nvSpPr>
          <p:cNvPr id="19" name="Google Shape;19;p4"/>
          <p:cNvSpPr txBox="1">
            <a:spLocks noGrp="1"/>
          </p:cNvSpPr>
          <p:nvPr>
            <p:ph type="body" idx="1"/>
          </p:nvPr>
        </p:nvSpPr>
        <p:spPr>
          <a:xfrm>
            <a:off x="2037600" y="2161800"/>
            <a:ext cx="5068800" cy="819900"/>
          </a:xfrm>
          <a:prstGeom prst="rect">
            <a:avLst/>
          </a:prstGeom>
        </p:spPr>
        <p:txBody>
          <a:bodyPr spcFirstLastPara="1" wrap="square" lIns="91425" tIns="91425" rIns="91425" bIns="91425" anchor="ctr" anchorCtr="0">
            <a:noAutofit/>
          </a:bodyPr>
          <a:lstStyle>
            <a:lvl1pPr marL="457200" lvl="0" indent="-342900" algn="ctr" rtl="0">
              <a:spcBef>
                <a:spcPts val="600"/>
              </a:spcBef>
              <a:spcAft>
                <a:spcPts val="0"/>
              </a:spcAft>
              <a:buSzPts val="1800"/>
              <a:buChar char="⊡"/>
              <a:defRPr sz="1800" i="1">
                <a:solidFill>
                  <a:srgbClr val="CCCCCC"/>
                </a:solidFill>
              </a:defRPr>
            </a:lvl1pPr>
            <a:lvl2pPr marL="914400" lvl="1" indent="-342900" algn="ctr" rtl="0">
              <a:spcBef>
                <a:spcPts val="0"/>
              </a:spcBef>
              <a:spcAft>
                <a:spcPts val="0"/>
              </a:spcAft>
              <a:buSzPts val="1800"/>
              <a:buChar char="□"/>
              <a:defRPr sz="1800" i="1">
                <a:solidFill>
                  <a:srgbClr val="CCCCCC"/>
                </a:solidFill>
              </a:defRPr>
            </a:lvl2pPr>
            <a:lvl3pPr marL="1371600" lvl="2" indent="-342900" algn="ctr" rtl="0">
              <a:spcBef>
                <a:spcPts val="0"/>
              </a:spcBef>
              <a:spcAft>
                <a:spcPts val="0"/>
              </a:spcAft>
              <a:buSzPts val="1800"/>
              <a:buChar char="■"/>
              <a:defRPr sz="1800" i="1">
                <a:solidFill>
                  <a:srgbClr val="CCCCCC"/>
                </a:solidFill>
              </a:defRPr>
            </a:lvl3pPr>
            <a:lvl4pPr marL="1828800" lvl="3" indent="-342900" algn="ctr" rtl="0">
              <a:spcBef>
                <a:spcPts val="0"/>
              </a:spcBef>
              <a:spcAft>
                <a:spcPts val="0"/>
              </a:spcAft>
              <a:buSzPts val="1800"/>
              <a:buChar char="●"/>
              <a:defRPr i="1">
                <a:solidFill>
                  <a:srgbClr val="CCCCCC"/>
                </a:solidFill>
              </a:defRPr>
            </a:lvl4pPr>
            <a:lvl5pPr marL="2286000" lvl="4" indent="-342900" algn="ctr" rtl="0">
              <a:spcBef>
                <a:spcPts val="0"/>
              </a:spcBef>
              <a:spcAft>
                <a:spcPts val="0"/>
              </a:spcAft>
              <a:buSzPts val="1800"/>
              <a:buChar char="○"/>
              <a:defRPr i="1">
                <a:solidFill>
                  <a:srgbClr val="CCCCCC"/>
                </a:solidFill>
              </a:defRPr>
            </a:lvl5pPr>
            <a:lvl6pPr marL="2743200" lvl="5" indent="-342900" algn="ctr" rtl="0">
              <a:spcBef>
                <a:spcPts val="0"/>
              </a:spcBef>
              <a:spcAft>
                <a:spcPts val="0"/>
              </a:spcAft>
              <a:buClr>
                <a:srgbClr val="CCCCCC"/>
              </a:buClr>
              <a:buSzPts val="1800"/>
              <a:buChar char="■"/>
              <a:defRPr i="1">
                <a:solidFill>
                  <a:srgbClr val="CCCCCC"/>
                </a:solidFill>
              </a:defRPr>
            </a:lvl6pPr>
            <a:lvl7pPr marL="3200400" lvl="6" indent="-342900" algn="ctr" rtl="0">
              <a:spcBef>
                <a:spcPts val="0"/>
              </a:spcBef>
              <a:spcAft>
                <a:spcPts val="0"/>
              </a:spcAft>
              <a:buClr>
                <a:srgbClr val="CCCCCC"/>
              </a:buClr>
              <a:buSzPts val="1800"/>
              <a:buChar char="●"/>
              <a:defRPr i="1">
                <a:solidFill>
                  <a:srgbClr val="CCCCCC"/>
                </a:solidFill>
              </a:defRPr>
            </a:lvl7pPr>
            <a:lvl8pPr marL="3657600" lvl="7" indent="-342900" algn="ctr" rtl="0">
              <a:spcBef>
                <a:spcPts val="0"/>
              </a:spcBef>
              <a:spcAft>
                <a:spcPts val="0"/>
              </a:spcAft>
              <a:buClr>
                <a:srgbClr val="CCCCCC"/>
              </a:buClr>
              <a:buSzPts val="1800"/>
              <a:buChar char="○"/>
              <a:defRPr i="1">
                <a:solidFill>
                  <a:srgbClr val="CCCCCC"/>
                </a:solidFill>
              </a:defRPr>
            </a:lvl8pPr>
            <a:lvl9pPr marL="4114800" lvl="8" indent="-342900" algn="ctr">
              <a:spcBef>
                <a:spcPts val="0"/>
              </a:spcBef>
              <a:spcAft>
                <a:spcPts val="0"/>
              </a:spcAft>
              <a:buClr>
                <a:srgbClr val="CCCCCC"/>
              </a:buClr>
              <a:buSzPts val="1800"/>
              <a:buChar char="■"/>
              <a:defRPr i="1">
                <a:solidFill>
                  <a:srgbClr val="CCCCCC"/>
                </a:solidFill>
              </a:defRPr>
            </a:lvl9pPr>
          </a:lstStyle>
          <a:p>
            <a:endParaRPr/>
          </a:p>
        </p:txBody>
      </p:sp>
      <p:sp>
        <p:nvSpPr>
          <p:cNvPr id="20" name="Google Shape;20;p4"/>
          <p:cNvSpPr txBox="1"/>
          <p:nvPr/>
        </p:nvSpPr>
        <p:spPr>
          <a:xfrm>
            <a:off x="3853200" y="293593"/>
            <a:ext cx="14376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1"/>
                </a:solidFill>
                <a:latin typeface="Montserrat"/>
                <a:ea typeface="Montserrat"/>
                <a:cs typeface="Montserrat"/>
                <a:sym typeface="Montserrat"/>
              </a:rPr>
              <a:t>“</a:t>
            </a:r>
            <a:endParaRPr sz="9600">
              <a:solidFill>
                <a:schemeClr val="accent1"/>
              </a:solidFill>
              <a:latin typeface="Montserrat"/>
              <a:ea typeface="Montserrat"/>
              <a:cs typeface="Montserrat"/>
              <a:sym typeface="Montserrat"/>
            </a:endParaRPr>
          </a:p>
        </p:txBody>
      </p:sp>
      <p:sp>
        <p:nvSpPr>
          <p:cNvPr id="21" name="Google Shape;21;p4"/>
          <p:cNvSpPr txBox="1">
            <a:spLocks noGrp="1"/>
          </p:cNvSpPr>
          <p:nvPr>
            <p:ph type="sldNum" idx="12"/>
          </p:nvPr>
        </p:nvSpPr>
        <p:spPr>
          <a:xfrm>
            <a:off x="-125" y="4337850"/>
            <a:ext cx="9144000" cy="805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24" name="Google Shape;24;p5"/>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25" name="Google Shape;25;p5"/>
          <p:cNvSpPr txBox="1">
            <a:spLocks noGrp="1"/>
          </p:cNvSpPr>
          <p:nvPr>
            <p:ph type="body" idx="1"/>
          </p:nvPr>
        </p:nvSpPr>
        <p:spPr>
          <a:xfrm>
            <a:off x="916650" y="950850"/>
            <a:ext cx="7310700" cy="32418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26" name="Google Shape;26;p5"/>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42" name="Google Shape;42;p8"/>
          <p:cNvSpPr/>
          <p:nvPr/>
        </p:nvSpPr>
        <p:spPr>
          <a:xfrm>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43" name="Google Shape;43;p8"/>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41650" y="99105"/>
            <a:ext cx="2660700" cy="360300"/>
          </a:xfrm>
          <a:prstGeom prst="rect">
            <a:avLst/>
          </a:prstGeom>
          <a:noFill/>
          <a:ln>
            <a:noFill/>
          </a:ln>
        </p:spPr>
        <p:txBody>
          <a:bodyPr spcFirstLastPara="1" wrap="square" lIns="0" tIns="0" rIns="0" bIns="0" anchor="ctr" anchorCtr="0">
            <a:noAutofit/>
          </a:bodyPr>
          <a:lstStyle>
            <a:lvl1pPr lvl="0"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1pPr>
            <a:lvl2pPr lvl="1"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2pPr>
            <a:lvl3pPr lvl="2"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3pPr>
            <a:lvl4pPr lvl="3"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4pPr>
            <a:lvl5pPr lvl="4"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5pPr>
            <a:lvl6pPr lvl="5"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6pPr>
            <a:lvl7pPr lvl="6"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7pPr>
            <a:lvl8pPr lvl="7"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8pPr>
            <a:lvl9pPr lvl="8"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16650" y="950850"/>
            <a:ext cx="7310700" cy="32418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dk2"/>
              </a:buClr>
              <a:buSzPts val="2400"/>
              <a:buFont typeface="Droid Serif"/>
              <a:buChar char="⊡"/>
              <a:defRPr sz="3000">
                <a:solidFill>
                  <a:schemeClr val="dk1"/>
                </a:solidFill>
                <a:latin typeface="Droid Serif"/>
                <a:ea typeface="Droid Serif"/>
                <a:cs typeface="Droid Serif"/>
                <a:sym typeface="Droid Serif"/>
              </a:defRPr>
            </a:lvl1pPr>
            <a:lvl2pPr marL="914400" lvl="1" indent="-342900">
              <a:spcBef>
                <a:spcPts val="0"/>
              </a:spcBef>
              <a:spcAft>
                <a:spcPts val="0"/>
              </a:spcAft>
              <a:buClr>
                <a:schemeClr val="dk2"/>
              </a:buClr>
              <a:buSzPts val="1800"/>
              <a:buFont typeface="Droid Serif"/>
              <a:buChar char="□"/>
              <a:defRPr sz="2400">
                <a:solidFill>
                  <a:schemeClr val="dk1"/>
                </a:solidFill>
                <a:latin typeface="Droid Serif"/>
                <a:ea typeface="Droid Serif"/>
                <a:cs typeface="Droid Serif"/>
                <a:sym typeface="Droid Serif"/>
              </a:defRPr>
            </a:lvl2pPr>
            <a:lvl3pPr marL="1371600" lvl="2" indent="-381000">
              <a:spcBef>
                <a:spcPts val="0"/>
              </a:spcBef>
              <a:spcAft>
                <a:spcPts val="0"/>
              </a:spcAft>
              <a:buClr>
                <a:schemeClr val="dk2"/>
              </a:buClr>
              <a:buSzPts val="2400"/>
              <a:buFont typeface="Droid Serif"/>
              <a:buChar char="■"/>
              <a:defRPr sz="2400">
                <a:solidFill>
                  <a:schemeClr val="dk1"/>
                </a:solidFill>
                <a:latin typeface="Droid Serif"/>
                <a:ea typeface="Droid Serif"/>
                <a:cs typeface="Droid Serif"/>
                <a:sym typeface="Droid Serif"/>
              </a:defRPr>
            </a:lvl3pPr>
            <a:lvl4pPr marL="1828800" lvl="3" indent="-342900">
              <a:spcBef>
                <a:spcPts val="0"/>
              </a:spcBef>
              <a:spcAft>
                <a:spcPts val="0"/>
              </a:spcAft>
              <a:buClr>
                <a:schemeClr val="dk2"/>
              </a:buClr>
              <a:buSzPts val="1800"/>
              <a:buFont typeface="Droid Serif"/>
              <a:buChar char="●"/>
              <a:defRPr sz="1800">
                <a:solidFill>
                  <a:schemeClr val="dk1"/>
                </a:solidFill>
                <a:latin typeface="Droid Serif"/>
                <a:ea typeface="Droid Serif"/>
                <a:cs typeface="Droid Serif"/>
                <a:sym typeface="Droid Serif"/>
              </a:defRPr>
            </a:lvl4pPr>
            <a:lvl5pPr marL="2286000" lvl="4"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5pPr>
            <a:lvl6pPr marL="2743200" lvl="5"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6pPr>
            <a:lvl7pPr marL="3200400" lvl="6"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7pPr>
            <a:lvl8pPr marL="3657600" lvl="7"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8pPr>
            <a:lvl9pPr marL="4114800" lvl="8"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9pPr>
          </a:lstStyle>
          <a:p>
            <a:endParaRPr/>
          </a:p>
        </p:txBody>
      </p:sp>
      <p:sp>
        <p:nvSpPr>
          <p:cNvPr id="8" name="Google Shape;8;p1"/>
          <p:cNvSpPr txBox="1">
            <a:spLocks noGrp="1"/>
          </p:cNvSpPr>
          <p:nvPr>
            <p:ph type="sldNum" idx="12"/>
          </p:nvPr>
        </p:nvSpPr>
        <p:spPr>
          <a:xfrm>
            <a:off x="-125" y="4869225"/>
            <a:ext cx="9144000" cy="274200"/>
          </a:xfrm>
          <a:prstGeom prst="rect">
            <a:avLst/>
          </a:prstGeom>
          <a:noFill/>
          <a:ln>
            <a:noFill/>
          </a:ln>
        </p:spPr>
        <p:txBody>
          <a:bodyPr spcFirstLastPara="1" wrap="square" lIns="91425" tIns="91425" rIns="91425" bIns="91425" anchor="ctr" anchorCtr="0">
            <a:noAutofit/>
          </a:bodyPr>
          <a:lstStyle>
            <a:lvl1pPr lvl="0" algn="ctr">
              <a:buNone/>
              <a:defRPr sz="800" b="1">
                <a:solidFill>
                  <a:schemeClr val="accent1"/>
                </a:solidFill>
                <a:latin typeface="Montserrat"/>
                <a:ea typeface="Montserrat"/>
                <a:cs typeface="Montserrat"/>
                <a:sym typeface="Montserrat"/>
              </a:defRPr>
            </a:lvl1pPr>
            <a:lvl2pPr lvl="1" algn="ctr">
              <a:buNone/>
              <a:defRPr sz="800" b="1">
                <a:solidFill>
                  <a:schemeClr val="accent1"/>
                </a:solidFill>
                <a:latin typeface="Montserrat"/>
                <a:ea typeface="Montserrat"/>
                <a:cs typeface="Montserrat"/>
                <a:sym typeface="Montserrat"/>
              </a:defRPr>
            </a:lvl2pPr>
            <a:lvl3pPr lvl="2" algn="ctr">
              <a:buNone/>
              <a:defRPr sz="800" b="1">
                <a:solidFill>
                  <a:schemeClr val="accent1"/>
                </a:solidFill>
                <a:latin typeface="Montserrat"/>
                <a:ea typeface="Montserrat"/>
                <a:cs typeface="Montserrat"/>
                <a:sym typeface="Montserrat"/>
              </a:defRPr>
            </a:lvl3pPr>
            <a:lvl4pPr lvl="3" algn="ctr">
              <a:buNone/>
              <a:defRPr sz="800" b="1">
                <a:solidFill>
                  <a:schemeClr val="accent1"/>
                </a:solidFill>
                <a:latin typeface="Montserrat"/>
                <a:ea typeface="Montserrat"/>
                <a:cs typeface="Montserrat"/>
                <a:sym typeface="Montserrat"/>
              </a:defRPr>
            </a:lvl4pPr>
            <a:lvl5pPr lvl="4" algn="ctr">
              <a:buNone/>
              <a:defRPr sz="800" b="1">
                <a:solidFill>
                  <a:schemeClr val="accent1"/>
                </a:solidFill>
                <a:latin typeface="Montserrat"/>
                <a:ea typeface="Montserrat"/>
                <a:cs typeface="Montserrat"/>
                <a:sym typeface="Montserrat"/>
              </a:defRPr>
            </a:lvl5pPr>
            <a:lvl6pPr lvl="5" algn="ctr">
              <a:buNone/>
              <a:defRPr sz="800" b="1">
                <a:solidFill>
                  <a:schemeClr val="accent1"/>
                </a:solidFill>
                <a:latin typeface="Montserrat"/>
                <a:ea typeface="Montserrat"/>
                <a:cs typeface="Montserrat"/>
                <a:sym typeface="Montserrat"/>
              </a:defRPr>
            </a:lvl6pPr>
            <a:lvl7pPr lvl="6" algn="ctr">
              <a:buNone/>
              <a:defRPr sz="800" b="1">
                <a:solidFill>
                  <a:schemeClr val="accent1"/>
                </a:solidFill>
                <a:latin typeface="Montserrat"/>
                <a:ea typeface="Montserrat"/>
                <a:cs typeface="Montserrat"/>
                <a:sym typeface="Montserrat"/>
              </a:defRPr>
            </a:lvl7pPr>
            <a:lvl8pPr lvl="7" algn="ctr">
              <a:buNone/>
              <a:defRPr sz="800" b="1">
                <a:solidFill>
                  <a:schemeClr val="accent1"/>
                </a:solidFill>
                <a:latin typeface="Montserrat"/>
                <a:ea typeface="Montserrat"/>
                <a:cs typeface="Montserrat"/>
                <a:sym typeface="Montserrat"/>
              </a:defRPr>
            </a:lvl8pPr>
            <a:lvl9pPr lvl="8" algn="ctr">
              <a:buNone/>
              <a:defRPr sz="800" b="1">
                <a:solidFill>
                  <a:schemeClr val="accent1"/>
                </a:solidFill>
                <a:latin typeface="Montserrat"/>
                <a:ea typeface="Montserrat"/>
                <a:cs typeface="Montserrat"/>
                <a:sym typeface="Montserra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xfrm>
            <a:off x="2296350" y="1991850"/>
            <a:ext cx="4551300" cy="1159800"/>
          </a:xfrm>
          <a:prstGeom prst="rect">
            <a:avLst/>
          </a:prstGeom>
        </p:spPr>
        <p:txBody>
          <a:bodyPr spcFirstLastPara="1" wrap="square" lIns="0" tIns="0" rIns="0" bIns="0" anchor="ctr" anchorCtr="0">
            <a:noAutofit/>
          </a:bodyPr>
          <a:lstStyle/>
          <a:p>
            <a:pPr lvl="0"/>
            <a:r>
              <a:rPr lang="en-IN" dirty="0"/>
              <a:t>TESTCASE MINIMISATION TOOL (TMT)</a:t>
            </a:r>
            <a:endParaRPr dirty="0"/>
          </a:p>
        </p:txBody>
      </p:sp>
      <p:sp>
        <p:nvSpPr>
          <p:cNvPr id="59" name="Google Shape;59;p12"/>
          <p:cNvSpPr/>
          <p:nvPr/>
        </p:nvSpPr>
        <p:spPr>
          <a:xfrm>
            <a:off x="4255105" y="512098"/>
            <a:ext cx="633840" cy="57650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RELIABILITY</a:t>
            </a:r>
            <a:endParaRPr lang="en-IN" dirty="0"/>
          </a:p>
        </p:txBody>
      </p:sp>
      <p:sp>
        <p:nvSpPr>
          <p:cNvPr id="3" name="Text Placeholder 2"/>
          <p:cNvSpPr>
            <a:spLocks noGrp="1"/>
          </p:cNvSpPr>
          <p:nvPr>
            <p:ph type="body" idx="1"/>
          </p:nvPr>
        </p:nvSpPr>
        <p:spPr>
          <a:xfrm>
            <a:off x="899592" y="1131590"/>
            <a:ext cx="7310700" cy="3241800"/>
          </a:xfrm>
        </p:spPr>
        <p:txBody>
          <a:bodyPr/>
          <a:lstStyle/>
          <a:p>
            <a:pPr marL="76200" indent="0">
              <a:buNone/>
            </a:pPr>
            <a:r>
              <a:rPr lang="en-US" sz="1800" dirty="0"/>
              <a:t>Reliability in the </a:t>
            </a:r>
            <a:r>
              <a:rPr lang="en-US" sz="1800" dirty="0" err="1"/>
              <a:t>Testcase</a:t>
            </a:r>
            <a:r>
              <a:rPr lang="en-US" sz="1800" dirty="0"/>
              <a:t> </a:t>
            </a:r>
            <a:r>
              <a:rPr lang="en-US" sz="1800" dirty="0" err="1"/>
              <a:t>Minimisation</a:t>
            </a:r>
            <a:r>
              <a:rPr lang="en-US" sz="1800" dirty="0"/>
              <a:t> Tool will be ensured by thorough unit, milestone, and release testing. Comprehensive test scenarios and acceptance criteria will be established to reflect the necessary level reliability required of the </a:t>
            </a:r>
            <a:r>
              <a:rPr lang="en-US" sz="1800" dirty="0" err="1"/>
              <a:t>Testcase</a:t>
            </a:r>
            <a:r>
              <a:rPr lang="en-US" sz="1800" dirty="0"/>
              <a:t> </a:t>
            </a:r>
            <a:r>
              <a:rPr lang="en-US" sz="1800" dirty="0" err="1"/>
              <a:t>Minimisation</a:t>
            </a:r>
            <a:r>
              <a:rPr lang="en-US" sz="1800" dirty="0"/>
              <a:t> Tool. The all delivered source code will be thoroughly tested using the established test scenarios until the acceptance criteria are satisfied by the </a:t>
            </a:r>
            <a:r>
              <a:rPr lang="en-US" sz="1800" dirty="0" err="1"/>
              <a:t>Testcase</a:t>
            </a:r>
            <a:r>
              <a:rPr lang="en-US" sz="1800" dirty="0"/>
              <a:t> </a:t>
            </a:r>
            <a:r>
              <a:rPr lang="en-US" sz="1800" dirty="0" err="1"/>
              <a:t>Minimisation</a:t>
            </a:r>
            <a:r>
              <a:rPr lang="en-US" sz="1800" dirty="0"/>
              <a:t> Tool.</a:t>
            </a:r>
            <a:endParaRPr lang="en-IN" sz="18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3891446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a:t>
            </a:r>
            <a:endParaRPr lang="en-IN" dirty="0"/>
          </a:p>
        </p:txBody>
      </p:sp>
      <p:sp>
        <p:nvSpPr>
          <p:cNvPr id="3" name="Text Placeholder 2"/>
          <p:cNvSpPr>
            <a:spLocks noGrp="1"/>
          </p:cNvSpPr>
          <p:nvPr>
            <p:ph type="body" idx="1"/>
          </p:nvPr>
        </p:nvSpPr>
        <p:spPr>
          <a:xfrm>
            <a:off x="899592" y="1347614"/>
            <a:ext cx="7310700" cy="3241800"/>
          </a:xfrm>
        </p:spPr>
        <p:txBody>
          <a:bodyPr/>
          <a:lstStyle/>
          <a:p>
            <a:pPr marL="76200" indent="0">
              <a:buNone/>
            </a:pPr>
            <a:r>
              <a:rPr lang="en-US" sz="1800" dirty="0"/>
              <a:t>The </a:t>
            </a:r>
            <a:r>
              <a:rPr lang="en-US" sz="1800" dirty="0" err="1"/>
              <a:t>Testcase</a:t>
            </a:r>
            <a:r>
              <a:rPr lang="en-US" sz="1800" dirty="0"/>
              <a:t> </a:t>
            </a:r>
            <a:r>
              <a:rPr lang="en-US" sz="1800" dirty="0" err="1"/>
              <a:t>Minimisation</a:t>
            </a:r>
            <a:r>
              <a:rPr lang="en-US" sz="1800" dirty="0"/>
              <a:t> Tool will utilize Public / Private key encryption. This will provide test cases that are as secure as the public / private key encryption method is secure. </a:t>
            </a:r>
            <a:endParaRPr lang="en-IN" sz="18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955759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MAINTAINABILITY</a:t>
            </a:r>
            <a:endParaRPr lang="en-IN" dirty="0"/>
          </a:p>
        </p:txBody>
      </p:sp>
      <p:sp>
        <p:nvSpPr>
          <p:cNvPr id="3" name="Text Placeholder 2"/>
          <p:cNvSpPr>
            <a:spLocks noGrp="1"/>
          </p:cNvSpPr>
          <p:nvPr>
            <p:ph type="body" idx="1"/>
          </p:nvPr>
        </p:nvSpPr>
        <p:spPr/>
        <p:txBody>
          <a:bodyPr/>
          <a:lstStyle/>
          <a:p>
            <a:pPr marL="76200" indent="0">
              <a:buNone/>
            </a:pPr>
            <a:r>
              <a:rPr lang="en-US" sz="1800" dirty="0"/>
              <a:t>The </a:t>
            </a:r>
            <a:r>
              <a:rPr lang="en-US" sz="1800" dirty="0" err="1"/>
              <a:t>Testcase</a:t>
            </a:r>
            <a:r>
              <a:rPr lang="en-US" sz="1800" dirty="0"/>
              <a:t> </a:t>
            </a:r>
            <a:r>
              <a:rPr lang="en-US" sz="1800" dirty="0" err="1"/>
              <a:t>Minimisation</a:t>
            </a:r>
            <a:r>
              <a:rPr lang="en-US" sz="1800" dirty="0"/>
              <a:t> Tool is written in C programming language. C promotes good design practices due to the inherent structure of a C program. </a:t>
            </a:r>
            <a:endParaRPr lang="en-US" sz="1800" dirty="0" smtClean="0"/>
          </a:p>
          <a:p>
            <a:pPr marL="76200" indent="0">
              <a:buNone/>
            </a:pPr>
            <a:r>
              <a:rPr lang="en-US" sz="1800" dirty="0" smtClean="0"/>
              <a:t>Along </a:t>
            </a:r>
            <a:r>
              <a:rPr lang="en-US" sz="1800" dirty="0"/>
              <a:t>with the well-formed programming enforced by C, best practice development conventions will be enforced for the construction of the </a:t>
            </a:r>
            <a:r>
              <a:rPr lang="en-US" sz="1800" dirty="0" err="1"/>
              <a:t>Testcase</a:t>
            </a:r>
            <a:r>
              <a:rPr lang="en-US" sz="1800" dirty="0"/>
              <a:t> </a:t>
            </a:r>
            <a:r>
              <a:rPr lang="en-US" sz="1800" dirty="0" err="1"/>
              <a:t>Minimisation</a:t>
            </a:r>
            <a:r>
              <a:rPr lang="en-US" sz="1800" dirty="0"/>
              <a:t> Tool. Consistent variable naming conventions will be used by all the programmers. Consistent spacing will be used in the source code by all the programmers. The design of the source code will use the principles of Object Oriented Design and the source code will be programmed using Object Oriented Programming. Object-Oriented Design and Object-Oriented programming will make the code easier to understand.</a:t>
            </a:r>
            <a:endParaRPr lang="en-IN" sz="18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3551440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PORTABILITY</a:t>
            </a:r>
            <a:endParaRPr lang="en-IN" dirty="0"/>
          </a:p>
        </p:txBody>
      </p:sp>
      <p:sp>
        <p:nvSpPr>
          <p:cNvPr id="3" name="Text Placeholder 2"/>
          <p:cNvSpPr>
            <a:spLocks noGrp="1"/>
          </p:cNvSpPr>
          <p:nvPr>
            <p:ph type="body" idx="1"/>
          </p:nvPr>
        </p:nvSpPr>
        <p:spPr/>
        <p:txBody>
          <a:bodyPr/>
          <a:lstStyle/>
          <a:p>
            <a:pPr marL="76200" indent="0">
              <a:buNone/>
            </a:pPr>
            <a:r>
              <a:rPr lang="en-US" sz="1800" dirty="0"/>
              <a:t>It is safe to say that the implementation of the </a:t>
            </a:r>
            <a:r>
              <a:rPr lang="en-US" sz="1800" dirty="0" err="1"/>
              <a:t>Testcase</a:t>
            </a:r>
            <a:r>
              <a:rPr lang="en-US" sz="1800" dirty="0"/>
              <a:t> </a:t>
            </a:r>
            <a:r>
              <a:rPr lang="en-US" sz="1800" dirty="0" err="1"/>
              <a:t>Minimisation</a:t>
            </a:r>
            <a:r>
              <a:rPr lang="en-US" sz="1800" dirty="0"/>
              <a:t> Tool will be able to be ported to other system platforms that accept C/C++ applications with little to no changes required. It is not safe to say that the </a:t>
            </a:r>
            <a:r>
              <a:rPr lang="en-US" sz="1800" dirty="0" err="1"/>
              <a:t>Testcase</a:t>
            </a:r>
            <a:r>
              <a:rPr lang="en-US" sz="1800" dirty="0"/>
              <a:t> </a:t>
            </a:r>
            <a:r>
              <a:rPr lang="en-US" sz="1800" dirty="0" err="1"/>
              <a:t>Minimisation</a:t>
            </a:r>
            <a:r>
              <a:rPr lang="en-US" sz="1800" dirty="0"/>
              <a:t> Tool will execute properly on the other system platforms with little or no change. Significant changes to the </a:t>
            </a:r>
            <a:r>
              <a:rPr lang="en-US" sz="1800" dirty="0" err="1"/>
              <a:t>Testcase</a:t>
            </a:r>
            <a:r>
              <a:rPr lang="en-US" sz="1800" dirty="0"/>
              <a:t> </a:t>
            </a:r>
            <a:r>
              <a:rPr lang="en-US" sz="1800" dirty="0" err="1"/>
              <a:t>Minimisation</a:t>
            </a:r>
            <a:r>
              <a:rPr lang="en-US" sz="1800" dirty="0"/>
              <a:t> Tool may be required to ensure proper execution on other system platforms.</a:t>
            </a:r>
            <a:endParaRPr lang="en-IN" sz="18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212808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14300" indent="0">
              <a:buNone/>
            </a:pPr>
            <a:r>
              <a:rPr lang="en-IN" dirty="0" smtClean="0"/>
              <a:t>DESIGN APPROACH AND DETAILS</a:t>
            </a:r>
            <a:endParaRPr lang="en-IN"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452565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ARCHITECTURAL DIAGRAM</a:t>
            </a:r>
            <a:endParaRPr lang="en-IN"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571500"/>
            <a:ext cx="41529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8159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SWIMLANE ACTIVITY DIAGRAM</a:t>
            </a:r>
            <a:endParaRPr lang="en-IN"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3025" y="479425"/>
            <a:ext cx="3917950" cy="418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031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CASE DIAGRAM</a:t>
            </a:r>
            <a:endParaRPr lang="en-IN"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3650" y="342900"/>
            <a:ext cx="407670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1483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 DIAGRAM</a:t>
            </a:r>
            <a:endParaRPr lang="en-IN"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719138"/>
            <a:ext cx="6248400"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1613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FLOW DIAGRAM</a:t>
            </a:r>
            <a:br>
              <a:rPr lang="en-IN" dirty="0" smtClean="0"/>
            </a:br>
            <a:r>
              <a:rPr lang="en-IN" dirty="0" smtClean="0"/>
              <a:t>(LEVEL 0)</a:t>
            </a:r>
            <a:endParaRPr lang="en-IN"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1547813"/>
            <a:ext cx="7734300"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3593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7704" y="2787774"/>
            <a:ext cx="5277600" cy="447600"/>
          </a:xfrm>
        </p:spPr>
        <p:txBody>
          <a:bodyPr/>
          <a:lstStyle/>
          <a:p>
            <a:r>
              <a:rPr lang="en-IN" dirty="0"/>
              <a:t>SUBMITTED BY: </a:t>
            </a:r>
            <a:r>
              <a:rPr lang="en-IN" dirty="0" smtClean="0"/>
              <a:t/>
            </a:r>
            <a:br>
              <a:rPr lang="en-IN" dirty="0" smtClean="0"/>
            </a:br>
            <a:r>
              <a:rPr lang="en-IN" dirty="0" smtClean="0"/>
              <a:t>Kushagra </a:t>
            </a:r>
            <a:r>
              <a:rPr lang="en-IN" dirty="0"/>
              <a:t>Singhal (</a:t>
            </a:r>
            <a:r>
              <a:rPr lang="en-IN" dirty="0" smtClean="0"/>
              <a:t>19BCE0716)</a:t>
            </a:r>
            <a:br>
              <a:rPr lang="en-IN" dirty="0" smtClean="0"/>
            </a:br>
            <a:r>
              <a:rPr lang="en-IN" dirty="0" smtClean="0"/>
              <a:t>Priyasha </a:t>
            </a:r>
            <a:r>
              <a:rPr lang="en-IN" dirty="0"/>
              <a:t>Thacker (</a:t>
            </a:r>
            <a:r>
              <a:rPr lang="en-IN" dirty="0" smtClean="0"/>
              <a:t>19BCE2267)</a:t>
            </a:r>
            <a:br>
              <a:rPr lang="en-IN" dirty="0" smtClean="0"/>
            </a:br>
            <a:r>
              <a:rPr lang="en-IN" dirty="0" smtClean="0"/>
              <a:t>Manav </a:t>
            </a:r>
            <a:r>
              <a:rPr lang="en-IN" dirty="0"/>
              <a:t>Kulshrestha (19BCE0718)</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2867532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FLOW DIAGRAM</a:t>
            </a:r>
            <a:br>
              <a:rPr lang="en-IN" dirty="0" smtClean="0"/>
            </a:br>
            <a:r>
              <a:rPr lang="en-IN" dirty="0" smtClean="0"/>
              <a:t>(LEVEL 1)</a:t>
            </a:r>
            <a:endParaRPr lang="en-IN"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20</a:t>
            </a:fld>
            <a:endParaRPr lang="e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923925"/>
            <a:ext cx="7162800"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5136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STATE TRANSITION DIAGRAM</a:t>
            </a:r>
            <a:endParaRPr lang="en-IN"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5" y="590550"/>
            <a:ext cx="748665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5085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14300" indent="0">
              <a:buNone/>
            </a:pPr>
            <a:r>
              <a:rPr lang="en-IN" dirty="0" smtClean="0"/>
              <a:t>SEQUENCE AND COLLABORATION DIAGRAMS</a:t>
            </a:r>
            <a:endParaRPr lang="en-IN"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775949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CONFIGURATION MODULE</a:t>
            </a:r>
            <a:endParaRPr lang="en-IN"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23</a:t>
            </a:fld>
            <a:endParaRPr lang="en"/>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915566"/>
            <a:ext cx="3900766" cy="316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828132"/>
            <a:ext cx="4034531" cy="3338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6129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INPUT TESTCASES MODULE</a:t>
            </a:r>
            <a:endParaRPr lang="en-IN"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24</a:t>
            </a:fld>
            <a:endParaRPr lang="en"/>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788" y="915566"/>
            <a:ext cx="4475244" cy="355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059582"/>
            <a:ext cx="3946966" cy="3049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4193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PROCESSING TESTCASES MODULE</a:t>
            </a:r>
            <a:endParaRPr lang="en-IN"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25</a:t>
            </a:fld>
            <a:endParaRPr lang="en"/>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469057"/>
            <a:ext cx="5904656" cy="41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4685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PROCESSING TESTCASES MODULE</a:t>
            </a:r>
            <a:endParaRPr lang="en-IN"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26</a:t>
            </a:fld>
            <a:endParaRPr lang="en"/>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175" y="557213"/>
            <a:ext cx="7105650"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6210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 TESTCASES MODULE</a:t>
            </a:r>
            <a:endParaRPr lang="en-IN"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27</a:t>
            </a:fld>
            <a:endParaRPr lang="en"/>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306" y="699542"/>
            <a:ext cx="4460726" cy="3626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3800" y="808952"/>
            <a:ext cx="3872656" cy="3407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6729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14300" indent="0">
              <a:buNone/>
            </a:pPr>
            <a:r>
              <a:rPr lang="en-IN" dirty="0" smtClean="0"/>
              <a:t>SCHEDULES, TASKS AND MILESTONES</a:t>
            </a:r>
            <a:endParaRPr lang="en-IN"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1997638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GANTT CHART</a:t>
            </a:r>
            <a:endParaRPr lang="en-IN"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29</a:t>
            </a:fld>
            <a:endParaRPr lang="e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895350"/>
            <a:ext cx="76962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698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Text Placeholder 2"/>
          <p:cNvSpPr>
            <a:spLocks noGrp="1"/>
          </p:cNvSpPr>
          <p:nvPr>
            <p:ph type="body" idx="1"/>
          </p:nvPr>
        </p:nvSpPr>
        <p:spPr/>
        <p:txBody>
          <a:bodyPr/>
          <a:lstStyle/>
          <a:p>
            <a:pPr marL="76200" indent="0">
              <a:buNone/>
            </a:pPr>
            <a:r>
              <a:rPr lang="en-US" sz="1800" dirty="0"/>
              <a:t>Software testing is most expensive phase of development. It becomes unfeasible to execute all the test cases. Test case minimization techniques are used to minimize the testing cost in terms of execution time, resources etc. The main purpose of test case minimization techniques is to remove test cases that become redundant and obsolete over time. Lastly, the purpose of this document is to communicate the system attributes of the </a:t>
            </a:r>
            <a:r>
              <a:rPr lang="en-US" sz="1800" dirty="0" err="1"/>
              <a:t>Testcase</a:t>
            </a:r>
            <a:r>
              <a:rPr lang="en-US" sz="1800" dirty="0"/>
              <a:t> </a:t>
            </a:r>
            <a:r>
              <a:rPr lang="en-US" sz="1800" dirty="0" err="1"/>
              <a:t>Minimisation</a:t>
            </a:r>
            <a:r>
              <a:rPr lang="en-US" sz="1800" dirty="0"/>
              <a:t> Tool software. These system attributes include reliability, availability, scalability, maintainability, and portability.</a:t>
            </a:r>
            <a:endParaRPr lang="en-IN" sz="18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1058264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GANTT CHART</a:t>
            </a:r>
            <a:endParaRPr lang="en-IN"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30</a:t>
            </a:fld>
            <a:endParaRPr lang="e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 y="738188"/>
            <a:ext cx="7829550"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6840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TIMELINE NETWORK</a:t>
            </a:r>
            <a:endParaRPr lang="en-IN"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31</a:t>
            </a:fld>
            <a:endParaRPr lang="e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059581"/>
            <a:ext cx="8496944" cy="2769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72247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ACTIVITY NETWORK DIAGRAM</a:t>
            </a:r>
            <a:br>
              <a:rPr lang="en-IN" dirty="0" smtClean="0"/>
            </a:br>
            <a:r>
              <a:rPr lang="en-IN" dirty="0" smtClean="0"/>
              <a:t>(PROCESS BASED)</a:t>
            </a:r>
            <a:endParaRPr lang="en-IN"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32</a:t>
            </a:fld>
            <a:endParaRPr lang="e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815303"/>
            <a:ext cx="2781300"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1609725"/>
            <a:ext cx="4810125"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4103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ACTIVITY NETWORK DIAGRAM</a:t>
            </a:r>
            <a:br>
              <a:rPr lang="en-IN" dirty="0" smtClean="0"/>
            </a:br>
            <a:r>
              <a:rPr lang="en-IN" dirty="0" smtClean="0"/>
              <a:t>(PRODUCT BASED)</a:t>
            </a:r>
            <a:endParaRPr lang="en-IN"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33</a:t>
            </a:fld>
            <a:endParaRPr lang="e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619125"/>
            <a:ext cx="2190750" cy="39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1465370"/>
            <a:ext cx="5889401" cy="2114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7662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MOTIVATION</a:t>
            </a:r>
            <a:endParaRPr lang="en-IN" dirty="0"/>
          </a:p>
        </p:txBody>
      </p:sp>
      <p:sp>
        <p:nvSpPr>
          <p:cNvPr id="3" name="Text Placeholder 2"/>
          <p:cNvSpPr>
            <a:spLocks noGrp="1"/>
          </p:cNvSpPr>
          <p:nvPr>
            <p:ph type="body" idx="1"/>
          </p:nvPr>
        </p:nvSpPr>
        <p:spPr/>
        <p:txBody>
          <a:bodyPr/>
          <a:lstStyle/>
          <a:p>
            <a:pPr marL="76200" indent="0">
              <a:buNone/>
            </a:pPr>
            <a:r>
              <a:rPr lang="en-US" sz="1800" dirty="0"/>
              <a:t>Every project begins with a requirement. Understanding the types of users and their requirements is the most important part of a project. As mentioned in the objective, it sometimes becomes unfeasible to execute all the </a:t>
            </a:r>
            <a:r>
              <a:rPr lang="en-US" sz="1800" dirty="0" err="1"/>
              <a:t>testcases</a:t>
            </a:r>
            <a:r>
              <a:rPr lang="en-US" sz="1800" dirty="0"/>
              <a:t>, there we opt for the Test case </a:t>
            </a:r>
            <a:r>
              <a:rPr lang="en-US" sz="1800" dirty="0" err="1"/>
              <a:t>Minimisation</a:t>
            </a:r>
            <a:r>
              <a:rPr lang="en-US" sz="1800" dirty="0"/>
              <a:t> Tool. It is outside the scope of this document to describe certain technology or the general problem with test cases. It is also outside the scope of this document to describe in any detail at all how certain mentioned standards or technologies work and operate. For future scope, the next version will allow the level of pessimism to be controlled at runtime</a:t>
            </a:r>
            <a:endParaRPr lang="en-IN" sz="18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492246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 BREAKDOWN STRUCTURE</a:t>
            </a:r>
            <a:endParaRPr lang="en-IN"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495300"/>
            <a:ext cx="7372350"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7831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 MODEL</a:t>
            </a:r>
            <a:endParaRPr lang="en-IN" dirty="0"/>
          </a:p>
        </p:txBody>
      </p:sp>
      <p:sp>
        <p:nvSpPr>
          <p:cNvPr id="3" name="Text Placeholder 2"/>
          <p:cNvSpPr>
            <a:spLocks noGrp="1"/>
          </p:cNvSpPr>
          <p:nvPr>
            <p:ph type="body" idx="1"/>
          </p:nvPr>
        </p:nvSpPr>
        <p:spPr>
          <a:xfrm>
            <a:off x="899592" y="987574"/>
            <a:ext cx="7310700" cy="3241800"/>
          </a:xfrm>
        </p:spPr>
        <p:txBody>
          <a:bodyPr/>
          <a:lstStyle/>
          <a:p>
            <a:r>
              <a:rPr lang="en-US" sz="1800" dirty="0"/>
              <a:t>We have chosen the Waterfall model for our project because the requirements are </a:t>
            </a:r>
            <a:r>
              <a:rPr lang="en-US" sz="1800" dirty="0" smtClean="0"/>
              <a:t>clear and </a:t>
            </a:r>
            <a:r>
              <a:rPr lang="en-US" sz="1800" dirty="0"/>
              <a:t>easy to understand. The workflow is well and fine and the process aspects are clear.</a:t>
            </a:r>
          </a:p>
          <a:p>
            <a:r>
              <a:rPr lang="en-US" sz="1800" dirty="0"/>
              <a:t>This model is also referred to as a linear-sequential life cycle model. It is very </a:t>
            </a:r>
            <a:r>
              <a:rPr lang="en-US" sz="1800" dirty="0" smtClean="0"/>
              <a:t>simple to </a:t>
            </a:r>
            <a:r>
              <a:rPr lang="en-US" sz="1800" dirty="0"/>
              <a:t>understand and use. In a waterfall model, each phase must be completed </a:t>
            </a:r>
            <a:r>
              <a:rPr lang="en-US" sz="1800" dirty="0" smtClean="0"/>
              <a:t>before the </a:t>
            </a:r>
            <a:r>
              <a:rPr lang="en-US" sz="1800" dirty="0"/>
              <a:t>next phase can begin and there is no overlapping in the phases. </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9676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WATERFALL MODEL</a:t>
            </a:r>
            <a:endParaRPr lang="en-IN"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627535"/>
            <a:ext cx="8211811" cy="3634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3696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WATERFALL MODEL?</a:t>
            </a:r>
            <a:endParaRPr lang="en-IN" dirty="0"/>
          </a:p>
        </p:txBody>
      </p:sp>
      <p:sp>
        <p:nvSpPr>
          <p:cNvPr id="3" name="Text Placeholder 2"/>
          <p:cNvSpPr>
            <a:spLocks noGrp="1"/>
          </p:cNvSpPr>
          <p:nvPr>
            <p:ph type="body" idx="1"/>
          </p:nvPr>
        </p:nvSpPr>
        <p:spPr>
          <a:xfrm>
            <a:off x="899592" y="627534"/>
            <a:ext cx="7310700" cy="3241800"/>
          </a:xfrm>
        </p:spPr>
        <p:txBody>
          <a:bodyPr/>
          <a:lstStyle/>
          <a:p>
            <a:pPr marL="76200" indent="0">
              <a:buNone/>
            </a:pPr>
            <a:r>
              <a:rPr lang="en-US" sz="1800" dirty="0"/>
              <a:t>• It is a sequential approach which would be comfortable to work with. </a:t>
            </a:r>
            <a:endParaRPr lang="en-US" sz="1800" dirty="0" smtClean="0"/>
          </a:p>
          <a:p>
            <a:pPr marL="76200" indent="0">
              <a:buNone/>
            </a:pPr>
            <a:r>
              <a:rPr lang="en-US" sz="1800" dirty="0" smtClean="0"/>
              <a:t>• </a:t>
            </a:r>
            <a:r>
              <a:rPr lang="en-US" sz="1800" dirty="0"/>
              <a:t>It is easy to manage due to the rigidity of the model. </a:t>
            </a:r>
            <a:endParaRPr lang="en-US" sz="1800" dirty="0" smtClean="0"/>
          </a:p>
          <a:p>
            <a:pPr marL="76200" indent="0">
              <a:buNone/>
            </a:pPr>
            <a:r>
              <a:rPr lang="en-US" sz="1800" dirty="0" smtClean="0"/>
              <a:t>• </a:t>
            </a:r>
            <a:r>
              <a:rPr lang="en-US" sz="1800" dirty="0"/>
              <a:t>Each of its phase has some specific deliverables and a review process. </a:t>
            </a:r>
            <a:endParaRPr lang="en-US" sz="1800" dirty="0" smtClean="0"/>
          </a:p>
          <a:p>
            <a:pPr marL="76200" indent="0">
              <a:buNone/>
            </a:pPr>
            <a:r>
              <a:rPr lang="en-US" sz="1800" dirty="0" smtClean="0"/>
              <a:t>• </a:t>
            </a:r>
            <a:r>
              <a:rPr lang="en-US" sz="1800" dirty="0"/>
              <a:t>Here, the phases are processed and completed one at a time. </a:t>
            </a:r>
            <a:endParaRPr lang="en-US" sz="1800" dirty="0" smtClean="0"/>
          </a:p>
          <a:p>
            <a:pPr marL="76200" indent="0">
              <a:buNone/>
            </a:pPr>
            <a:r>
              <a:rPr lang="en-US" sz="1800" dirty="0" smtClean="0"/>
              <a:t>• </a:t>
            </a:r>
            <a:r>
              <a:rPr lang="en-US" sz="1800" dirty="0"/>
              <a:t>It works well for smaller projects where requirements are very well understood. </a:t>
            </a:r>
            <a:endParaRPr lang="en-US" sz="1800" dirty="0" smtClean="0"/>
          </a:p>
          <a:p>
            <a:pPr marL="76200" indent="0">
              <a:buNone/>
            </a:pPr>
            <a:r>
              <a:rPr lang="en-US" sz="1800" dirty="0" smtClean="0"/>
              <a:t>• </a:t>
            </a:r>
            <a:r>
              <a:rPr lang="en-US" sz="1800" dirty="0"/>
              <a:t>The technology is easily understood and is not dynamic. </a:t>
            </a:r>
            <a:endParaRPr lang="en-US" sz="1800" dirty="0" smtClean="0"/>
          </a:p>
          <a:p>
            <a:pPr marL="76200" indent="0">
              <a:buNone/>
            </a:pPr>
            <a:r>
              <a:rPr lang="en-US" sz="1800" dirty="0" smtClean="0"/>
              <a:t>• </a:t>
            </a:r>
            <a:r>
              <a:rPr lang="en-US" sz="1800" dirty="0"/>
              <a:t>There are no ambiguous requirements. </a:t>
            </a:r>
            <a:endParaRPr lang="en-US" sz="1800" dirty="0" smtClean="0"/>
          </a:p>
          <a:p>
            <a:pPr marL="76200" indent="0">
              <a:buNone/>
            </a:pPr>
            <a:r>
              <a:rPr lang="en-US" sz="1800" dirty="0" smtClean="0"/>
              <a:t>• </a:t>
            </a:r>
            <a:r>
              <a:rPr lang="en-US" sz="1800" dirty="0"/>
              <a:t>The stages are clearly defined. </a:t>
            </a:r>
            <a:endParaRPr lang="en-US" sz="1800" dirty="0" smtClean="0"/>
          </a:p>
          <a:p>
            <a:pPr marL="76200" indent="0">
              <a:buNone/>
            </a:pPr>
            <a:r>
              <a:rPr lang="en-US" sz="1800" dirty="0" smtClean="0"/>
              <a:t>• </a:t>
            </a:r>
            <a:r>
              <a:rPr lang="en-US" sz="1800" dirty="0"/>
              <a:t>The process and the results are well documented. </a:t>
            </a:r>
            <a:endParaRPr lang="en-IN" sz="18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814424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14300" indent="0">
              <a:buNone/>
            </a:pPr>
            <a:r>
              <a:rPr lang="en-IN" dirty="0" smtClean="0"/>
              <a:t>SOFTWARE SYSTEM  ATTRIBUTES</a:t>
            </a:r>
            <a:endParaRPr lang="en-IN"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742791867"/>
      </p:ext>
    </p:extLst>
  </p:cSld>
  <p:clrMapOvr>
    <a:masterClrMapping/>
  </p:clrMapOvr>
</p:sld>
</file>

<file path=ppt/theme/theme1.xml><?xml version="1.0" encoding="utf-8"?>
<a:theme xmlns:a="http://schemas.openxmlformats.org/drawingml/2006/main" name="Perdita template">
  <a:themeElements>
    <a:clrScheme name="Custom 347">
      <a:dk1>
        <a:srgbClr val="434343"/>
      </a:dk1>
      <a:lt1>
        <a:srgbClr val="FFFFFF"/>
      </a:lt1>
      <a:dk2>
        <a:srgbClr val="999999"/>
      </a:dk2>
      <a:lt2>
        <a:srgbClr val="EFEFEF"/>
      </a:lt2>
      <a:accent1>
        <a:srgbClr val="FF9E00"/>
      </a:accent1>
      <a:accent2>
        <a:srgbClr val="FF6F00"/>
      </a:accent2>
      <a:accent3>
        <a:srgbClr val="8A827D"/>
      </a:accent3>
      <a:accent4>
        <a:srgbClr val="443F3D"/>
      </a:accent4>
      <a:accent5>
        <a:srgbClr val="A0BEDA"/>
      </a:accent5>
      <a:accent6>
        <a:srgbClr val="5E86AC"/>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806</Words>
  <Application>Microsoft Office PowerPoint</Application>
  <PresentationFormat>On-screen Show (16:9)</PresentationFormat>
  <Paragraphs>83</Paragraphs>
  <Slides>33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Montserrat</vt:lpstr>
      <vt:lpstr>Droid Serif</vt:lpstr>
      <vt:lpstr>Perdita template</vt:lpstr>
      <vt:lpstr>TESTCASE MINIMISATION TOOL (TMT)</vt:lpstr>
      <vt:lpstr>SUBMITTED BY:  Kushagra Singhal (19BCE0716) Priyasha Thacker (19BCE2267) Manav Kulshrestha (19BCE0718)</vt:lpstr>
      <vt:lpstr>OBJECTIVE</vt:lpstr>
      <vt:lpstr>MOTIVATION</vt:lpstr>
      <vt:lpstr>WORK BREAKDOWN STRUCTURE</vt:lpstr>
      <vt:lpstr>PROCESS MODEL</vt:lpstr>
      <vt:lpstr>WATERFALL MODEL</vt:lpstr>
      <vt:lpstr>WHY WATERFALL MODEL?</vt:lpstr>
      <vt:lpstr>PowerPoint Presentation</vt:lpstr>
      <vt:lpstr>RELIABILITY</vt:lpstr>
      <vt:lpstr>SECURITY</vt:lpstr>
      <vt:lpstr>MAINTAINABILITY</vt:lpstr>
      <vt:lpstr>PORTABILITY</vt:lpstr>
      <vt:lpstr>PowerPoint Presentation</vt:lpstr>
      <vt:lpstr>ARCHITECTURAL DIAGRAM</vt:lpstr>
      <vt:lpstr>SWIMLANE ACTIVITY DIAGRAM</vt:lpstr>
      <vt:lpstr>USE CASE DIAGRAM</vt:lpstr>
      <vt:lpstr>CLASS DIAGRAM</vt:lpstr>
      <vt:lpstr>DATA FLOW DIAGRAM (LEVEL 0)</vt:lpstr>
      <vt:lpstr>DATA FLOW DIAGRAM (LEVEL 1)</vt:lpstr>
      <vt:lpstr>STATE TRANSITION DIAGRAM</vt:lpstr>
      <vt:lpstr>PowerPoint Presentation</vt:lpstr>
      <vt:lpstr>CONFIGURATION MODULE</vt:lpstr>
      <vt:lpstr>INPUT TESTCASES MODULE</vt:lpstr>
      <vt:lpstr>PROCESSING TESTCASES MODULE</vt:lpstr>
      <vt:lpstr>PROCESSING TESTCASES MODULE</vt:lpstr>
      <vt:lpstr>OUTPUT TESTCASES MODULE</vt:lpstr>
      <vt:lpstr>PowerPoint Presentation</vt:lpstr>
      <vt:lpstr>GANTT CHART</vt:lpstr>
      <vt:lpstr>GANTT CHART</vt:lpstr>
      <vt:lpstr>TIMELINE NETWORK</vt:lpstr>
      <vt:lpstr>ACTIVITY NETWORK DIAGRAM (PROCESS BASED)</vt:lpstr>
      <vt:lpstr>ACTIVITY NETWORK DIAGRAM (PRODUCT BASED)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TESTCASE MINIMISATION TOOL (TMT)</dc:title>
  <cp:lastModifiedBy>manavkulshrestha120@gmail.com</cp:lastModifiedBy>
  <cp:revision>9</cp:revision>
  <dcterms:modified xsi:type="dcterms:W3CDTF">2021-06-02T16:21:04Z</dcterms:modified>
</cp:coreProperties>
</file>