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7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41" r:id="rId16"/>
    <p:sldId id="299" r:id="rId17"/>
    <p:sldId id="300" r:id="rId18"/>
    <p:sldId id="30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4" r:id="rId53"/>
    <p:sldId id="315" r:id="rId54"/>
    <p:sldId id="325" r:id="rId55"/>
    <p:sldId id="345" r:id="rId56"/>
    <p:sldId id="344" r:id="rId57"/>
    <p:sldId id="318" r:id="rId58"/>
    <p:sldId id="312" r:id="rId59"/>
    <p:sldId id="319" r:id="rId60"/>
    <p:sldId id="343" r:id="rId61"/>
    <p:sldId id="320" r:id="rId62"/>
    <p:sldId id="321" r:id="rId63"/>
    <p:sldId id="322" r:id="rId64"/>
    <p:sldId id="33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0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heshkumarraghav/Desktop/College/Sem%203/FSA/Project/EXCEL%20GRAPHS%20ULTRATEC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GROSS 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'GP MARGIN'!$A$2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'GP MARGIN'!$B$1:$F$1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'GP MARGIN'!$B$2:$F$2</c:f>
              <c:numCache>
                <c:formatCode>0.00%</c:formatCode>
                <c:ptCount val="5"/>
                <c:pt idx="0">
                  <c:v>0.51449999999999996</c:v>
                </c:pt>
                <c:pt idx="1">
                  <c:v>0.54500000000000004</c:v>
                </c:pt>
                <c:pt idx="2">
                  <c:v>0.56540000000000001</c:v>
                </c:pt>
                <c:pt idx="3">
                  <c:v>0.57609999999999995</c:v>
                </c:pt>
                <c:pt idx="4">
                  <c:v>0.55710000000000004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AE-4B4D-9666-1356706ECE18}"/>
            </c:ext>
          </c:extLst>
        </c:ser>
        <c:ser>
          <c:idx val="1"/>
          <c:order val="1"/>
          <c:tx>
            <c:strRef>
              <c:f>'GP MARGIN'!$A$3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'GP MARGIN'!$B$1:$F$1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'GP MARGIN'!$B$3:$F$3</c:f>
              <c:numCache>
                <c:formatCode>0.00%</c:formatCode>
                <c:ptCount val="5"/>
                <c:pt idx="0">
                  <c:v>0.53649999999999998</c:v>
                </c:pt>
                <c:pt idx="1">
                  <c:v>0.55479999999999996</c:v>
                </c:pt>
                <c:pt idx="2">
                  <c:v>0.56030000000000002</c:v>
                </c:pt>
                <c:pt idx="3">
                  <c:v>0.59760000000000002</c:v>
                </c:pt>
                <c:pt idx="4">
                  <c:v>0.57830000000000004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AE-4B4D-9666-1356706ECE1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3334511"/>
        <c:axId val="153336191"/>
      </c:lineChart>
      <c:catAx>
        <c:axId val="15333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36191"/>
        <c:crosses val="autoZero"/>
        <c:auto val="1"/>
        <c:lblAlgn val="ctr"/>
        <c:lblOffset val="100"/>
        <c:noMultiLvlLbl val="0"/>
      </c:catAx>
      <c:valAx>
        <c:axId val="15333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3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DEBTORS TURNOVER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DTR!$A$2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DTR!$B$1:$F$1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DTR!$B$2:$F$2</c:f>
              <c:numCache>
                <c:formatCode>General</c:formatCode>
                <c:ptCount val="5"/>
                <c:pt idx="0">
                  <c:v>14.39</c:v>
                </c:pt>
                <c:pt idx="1">
                  <c:v>14.79</c:v>
                </c:pt>
                <c:pt idx="2">
                  <c:v>14.02</c:v>
                </c:pt>
                <c:pt idx="3">
                  <c:v>13.77</c:v>
                </c:pt>
                <c:pt idx="4">
                  <c:v>15.76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3B-EF48-BC1E-7F57BE29390F}"/>
            </c:ext>
          </c:extLst>
        </c:ser>
        <c:ser>
          <c:idx val="1"/>
          <c:order val="1"/>
          <c:tx>
            <c:strRef>
              <c:f>DTR!$A$3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DTR!$B$1:$F$1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DTR!$B$3:$F$3</c:f>
              <c:numCache>
                <c:formatCode>General</c:formatCode>
                <c:ptCount val="5"/>
                <c:pt idx="0">
                  <c:v>21.77</c:v>
                </c:pt>
                <c:pt idx="1">
                  <c:v>18.579999999999998</c:v>
                </c:pt>
                <c:pt idx="2">
                  <c:v>17.22</c:v>
                </c:pt>
                <c:pt idx="3">
                  <c:v>18.579999999999998</c:v>
                </c:pt>
                <c:pt idx="4">
                  <c:v>16.29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3B-EF48-BC1E-7F57BE29390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3799263"/>
        <c:axId val="153410655"/>
      </c:lineChart>
      <c:dateAx>
        <c:axId val="153799263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10655"/>
        <c:crosses val="autoZero"/>
        <c:auto val="1"/>
        <c:lblOffset val="100"/>
        <c:baseTimeUnit val="days"/>
      </c:dateAx>
      <c:valAx>
        <c:axId val="15341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9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DEBTORS COLLECTION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'DTR PERIOD'!$A$2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'DTR PERIOD'!$B$1:$F$1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'DTR PERIOD'!$B$2:$F$2</c:f>
              <c:numCache>
                <c:formatCode>General</c:formatCode>
                <c:ptCount val="5"/>
                <c:pt idx="0">
                  <c:v>25.36</c:v>
                </c:pt>
                <c:pt idx="1">
                  <c:v>24.67</c:v>
                </c:pt>
                <c:pt idx="2">
                  <c:v>26.02</c:v>
                </c:pt>
                <c:pt idx="3">
                  <c:v>26.5</c:v>
                </c:pt>
                <c:pt idx="4">
                  <c:v>23.15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9F-034D-B9CF-F963576CDF09}"/>
            </c:ext>
          </c:extLst>
        </c:ser>
        <c:ser>
          <c:idx val="1"/>
          <c:order val="1"/>
          <c:tx>
            <c:strRef>
              <c:f>'DTR PERIOD'!$A$3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'DTR PERIOD'!$B$1:$F$1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'DTR PERIOD'!$B$3:$F$3</c:f>
              <c:numCache>
                <c:formatCode>General</c:formatCode>
                <c:ptCount val="5"/>
                <c:pt idx="0">
                  <c:v>16.760000000000002</c:v>
                </c:pt>
                <c:pt idx="1">
                  <c:v>19.64</c:v>
                </c:pt>
                <c:pt idx="2">
                  <c:v>21.19</c:v>
                </c:pt>
                <c:pt idx="3">
                  <c:v>19.64</c:v>
                </c:pt>
                <c:pt idx="4">
                  <c:v>22.4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9F-034D-B9CF-F963576CDF0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889215"/>
        <c:axId val="152890895"/>
      </c:lineChart>
      <c:dateAx>
        <c:axId val="152889215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90895"/>
        <c:crosses val="autoZero"/>
        <c:auto val="1"/>
        <c:lblOffset val="100"/>
        <c:baseTimeUnit val="days"/>
      </c:dateAx>
      <c:valAx>
        <c:axId val="15289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8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CREDITORS TURNOVER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CTR!$H$2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CTR!$I$1:$M$1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CTR!$I$2:$M$2</c:f>
              <c:numCache>
                <c:formatCode>General</c:formatCode>
                <c:ptCount val="5"/>
                <c:pt idx="0">
                  <c:v>7.76</c:v>
                </c:pt>
                <c:pt idx="1">
                  <c:v>12.42</c:v>
                </c:pt>
                <c:pt idx="2">
                  <c:v>13.11</c:v>
                </c:pt>
                <c:pt idx="3">
                  <c:v>12.78</c:v>
                </c:pt>
                <c:pt idx="4">
                  <c:v>11.43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62-5148-A54C-9239E8F1032A}"/>
            </c:ext>
          </c:extLst>
        </c:ser>
        <c:ser>
          <c:idx val="1"/>
          <c:order val="1"/>
          <c:tx>
            <c:strRef>
              <c:f>CTR!$H$3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CTR!$I$1:$M$1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CTR!$I$3:$M$3</c:f>
              <c:numCache>
                <c:formatCode>General</c:formatCode>
                <c:ptCount val="5"/>
                <c:pt idx="0">
                  <c:v>13.41</c:v>
                </c:pt>
                <c:pt idx="1">
                  <c:v>13.41</c:v>
                </c:pt>
                <c:pt idx="2">
                  <c:v>12.87</c:v>
                </c:pt>
                <c:pt idx="3">
                  <c:v>13.94</c:v>
                </c:pt>
                <c:pt idx="4">
                  <c:v>11.33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62-5148-A54C-9239E8F1032A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7504047"/>
        <c:axId val="207505727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CTR!$H$4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CTR!$I$1:$M$1</c15:sqref>
                        </c15:formulaRef>
                      </c:ext>
                    </c:extLst>
                    <c:numCache>
                      <c:formatCode>d\-mmm</c:formatCode>
                      <c:ptCount val="5"/>
                      <c:pt idx="0">
                        <c:v>43173</c:v>
                      </c:pt>
                      <c:pt idx="1">
                        <c:v>43174</c:v>
                      </c:pt>
                      <c:pt idx="2">
                        <c:v>43175</c:v>
                      </c:pt>
                      <c:pt idx="3">
                        <c:v>43176</c:v>
                      </c:pt>
                      <c:pt idx="4">
                        <c:v>43177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CTR!$I$4:$M$4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F62-5148-A54C-9239E8F1032A}"/>
                  </c:ext>
                </c:extLst>
              </c15:ser>
            </c15:filteredLineSeries>
          </c:ext>
        </c:extLst>
      </c:lineChart>
      <c:dateAx>
        <c:axId val="20750404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05727"/>
        <c:crosses val="autoZero"/>
        <c:auto val="1"/>
        <c:lblOffset val="100"/>
        <c:baseTimeUnit val="days"/>
      </c:dateAx>
      <c:valAx>
        <c:axId val="20750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0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CREDITORS</a:t>
            </a:r>
            <a:r>
              <a:rPr lang="en-US" baseline="0"/>
              <a:t> PAYMENT PERIOD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Sheet12!$I$2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Sheet12!$J$1:$N$1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Sheet12!$J$2:$N$2</c:f>
              <c:numCache>
                <c:formatCode>General</c:formatCode>
                <c:ptCount val="5"/>
                <c:pt idx="0">
                  <c:v>47.03</c:v>
                </c:pt>
                <c:pt idx="1">
                  <c:v>29.38</c:v>
                </c:pt>
                <c:pt idx="2">
                  <c:v>27.84</c:v>
                </c:pt>
                <c:pt idx="3">
                  <c:v>28.56</c:v>
                </c:pt>
                <c:pt idx="4">
                  <c:v>31.94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D-AD45-BCE4-8A708F1C7655}"/>
            </c:ext>
          </c:extLst>
        </c:ser>
        <c:ser>
          <c:idx val="1"/>
          <c:order val="1"/>
          <c:tx>
            <c:strRef>
              <c:f>Sheet12!$I$3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Sheet12!$J$1:$N$1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Sheet12!$J$3:$N$3</c:f>
              <c:numCache>
                <c:formatCode>General</c:formatCode>
                <c:ptCount val="5"/>
                <c:pt idx="0">
                  <c:v>27.22</c:v>
                </c:pt>
                <c:pt idx="1">
                  <c:v>27.22</c:v>
                </c:pt>
                <c:pt idx="2">
                  <c:v>28.36</c:v>
                </c:pt>
                <c:pt idx="3">
                  <c:v>26.12</c:v>
                </c:pt>
                <c:pt idx="4">
                  <c:v>32.22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D-AD45-BCE4-8A708F1C765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7837087"/>
        <c:axId val="97912847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Sheet12!$I$4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Sheet12!$J$1:$N$1</c15:sqref>
                        </c15:formulaRef>
                      </c:ext>
                    </c:extLst>
                    <c:numCache>
                      <c:formatCode>d\-mmm</c:formatCode>
                      <c:ptCount val="5"/>
                      <c:pt idx="0">
                        <c:v>43173</c:v>
                      </c:pt>
                      <c:pt idx="1">
                        <c:v>43174</c:v>
                      </c:pt>
                      <c:pt idx="2">
                        <c:v>43175</c:v>
                      </c:pt>
                      <c:pt idx="3">
                        <c:v>43176</c:v>
                      </c:pt>
                      <c:pt idx="4">
                        <c:v>43177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Sheet12!$J$4:$N$4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C6D-AD45-BCE4-8A708F1C7655}"/>
                  </c:ext>
                </c:extLst>
              </c15:ser>
            </c15:filteredLineSeries>
          </c:ext>
        </c:extLst>
      </c:lineChart>
      <c:dateAx>
        <c:axId val="9783708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12847"/>
        <c:crosses val="autoZero"/>
        <c:auto val="1"/>
        <c:lblOffset val="100"/>
        <c:baseTimeUnit val="days"/>
      </c:dateAx>
      <c:valAx>
        <c:axId val="9791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WORKING CAPITAL CYCLE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WCC!$A$7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WCC!$B$6:$F$6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WCC!$B$7:$F$7</c:f>
              <c:numCache>
                <c:formatCode>General</c:formatCode>
                <c:ptCount val="5"/>
                <c:pt idx="0">
                  <c:v>25.1</c:v>
                </c:pt>
                <c:pt idx="1">
                  <c:v>36.75</c:v>
                </c:pt>
                <c:pt idx="2">
                  <c:v>37.39</c:v>
                </c:pt>
                <c:pt idx="3">
                  <c:v>32.86</c:v>
                </c:pt>
                <c:pt idx="4">
                  <c:v>24.14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7E-0040-83C1-48574AA360A2}"/>
            </c:ext>
          </c:extLst>
        </c:ser>
        <c:ser>
          <c:idx val="1"/>
          <c:order val="1"/>
          <c:tx>
            <c:strRef>
              <c:f>WCC!$A$8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WCC!$B$6:$F$6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WCC!$B$8:$F$8</c:f>
              <c:numCache>
                <c:formatCode>General</c:formatCode>
                <c:ptCount val="5"/>
                <c:pt idx="0">
                  <c:v>38.01</c:v>
                </c:pt>
                <c:pt idx="1">
                  <c:v>36.64</c:v>
                </c:pt>
                <c:pt idx="2">
                  <c:v>36.61</c:v>
                </c:pt>
                <c:pt idx="3">
                  <c:v>32.86</c:v>
                </c:pt>
                <c:pt idx="4">
                  <c:v>31.56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7E-0040-83C1-48574AA360A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5205823"/>
        <c:axId val="2144910656"/>
      </c:lineChart>
      <c:dateAx>
        <c:axId val="205205823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910656"/>
        <c:crosses val="autoZero"/>
        <c:auto val="1"/>
        <c:lblOffset val="100"/>
        <c:baseTimeUnit val="days"/>
      </c:dateAx>
      <c:valAx>
        <c:axId val="214491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0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/>
              <a:t>DEBT EQUITY</a:t>
            </a:r>
            <a:r>
              <a:rPr lang="en-US" b="0" baseline="0"/>
              <a:t> RATIO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DE!$B$1:$F$1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DE!$B$2:$F$2</c:f>
              <c:numCache>
                <c:formatCode>General</c:formatCode>
                <c:ptCount val="5"/>
                <c:pt idx="0">
                  <c:v>0.42699999999999999</c:v>
                </c:pt>
                <c:pt idx="1">
                  <c:v>0.51600000000000001</c:v>
                </c:pt>
                <c:pt idx="2">
                  <c:v>0.48399999999999999</c:v>
                </c:pt>
                <c:pt idx="3">
                  <c:v>0.34699999999999998</c:v>
                </c:pt>
                <c:pt idx="4">
                  <c:v>0.73799999999999999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22-554B-934E-E1CF79D70BC9}"/>
            </c:ext>
          </c:extLst>
        </c:ser>
        <c:ser>
          <c:idx val="1"/>
          <c:order val="1"/>
          <c:tx>
            <c:strRef>
              <c:f>DE!$A$3</c:f>
              <c:strCache>
                <c:ptCount val="1"/>
                <c:pt idx="0">
                  <c:v>INDUSTRY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DE!$B$1:$F$1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DE!$B$3:$F$3</c:f>
              <c:numCache>
                <c:formatCode>General</c:formatCode>
                <c:ptCount val="5"/>
                <c:pt idx="0">
                  <c:v>0.5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0.43</c:v>
                </c:pt>
                <c:pt idx="4">
                  <c:v>0.56000000000000005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22-554B-934E-E1CF79D70BC9}"/>
            </c:ext>
          </c:extLst>
        </c:ser>
        <c:ser>
          <c:idx val="2"/>
          <c:order val="2"/>
          <c:tx>
            <c:strRef>
              <c:f>DE!$A$4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DE!$B$1:$F$1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DE!$B$4:$F$4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22-554B-934E-E1CF79D70BC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857103"/>
        <c:axId val="152929999"/>
      </c:lineChart>
      <c:dateAx>
        <c:axId val="152857103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29999"/>
        <c:crosses val="autoZero"/>
        <c:auto val="1"/>
        <c:lblOffset val="100"/>
        <c:baseTimeUnit val="days"/>
      </c:dateAx>
      <c:valAx>
        <c:axId val="15292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5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DEBT</a:t>
            </a:r>
            <a:r>
              <a:rPr lang="en-US" baseline="0"/>
              <a:t> SERVICE COVERAGE RATIO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dscr!$A$2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dscr!$B$1:$F$1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dscr!$B$2:$F$2</c:f>
              <c:numCache>
                <c:formatCode>General</c:formatCode>
                <c:ptCount val="5"/>
                <c:pt idx="0">
                  <c:v>2.2200000000000002</c:v>
                </c:pt>
                <c:pt idx="1">
                  <c:v>0.72</c:v>
                </c:pt>
                <c:pt idx="2">
                  <c:v>0.7</c:v>
                </c:pt>
                <c:pt idx="3">
                  <c:v>1.71</c:v>
                </c:pt>
                <c:pt idx="4">
                  <c:v>1.07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6B-F741-89EF-4A3F53CD2B98}"/>
            </c:ext>
          </c:extLst>
        </c:ser>
        <c:ser>
          <c:idx val="1"/>
          <c:order val="1"/>
          <c:tx>
            <c:strRef>
              <c:f>dscr!$A$3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dscr!$B$1:$F$1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dscr!$B$3:$F$3</c:f>
              <c:numCache>
                <c:formatCode>General</c:formatCode>
                <c:ptCount val="5"/>
                <c:pt idx="0">
                  <c:v>10.829000000000001</c:v>
                </c:pt>
                <c:pt idx="1">
                  <c:v>5.1120000000000001</c:v>
                </c:pt>
                <c:pt idx="2">
                  <c:v>5.6680000000000001</c:v>
                </c:pt>
                <c:pt idx="3">
                  <c:v>5.4390000000000001</c:v>
                </c:pt>
                <c:pt idx="4">
                  <c:v>1.17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6B-F741-89EF-4A3F53CD2B9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3556751"/>
        <c:axId val="153399583"/>
      </c:lineChart>
      <c:dateAx>
        <c:axId val="153556751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99583"/>
        <c:crosses val="autoZero"/>
        <c:auto val="1"/>
        <c:lblOffset val="100"/>
        <c:baseTimeUnit val="days"/>
      </c:dateAx>
      <c:valAx>
        <c:axId val="15339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5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NET ASSEST</a:t>
            </a:r>
            <a:r>
              <a:rPr lang="en-US" baseline="0"/>
              <a:t> TURNOVER RATIO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FATR!$A$2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FATR!$B$1:$F$1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FATR!$B$2:$F$2</c:f>
              <c:numCache>
                <c:formatCode>General</c:formatCode>
                <c:ptCount val="5"/>
                <c:pt idx="0">
                  <c:v>1.2</c:v>
                </c:pt>
                <c:pt idx="1">
                  <c:v>1.04</c:v>
                </c:pt>
                <c:pt idx="2">
                  <c:v>0.99</c:v>
                </c:pt>
                <c:pt idx="3">
                  <c:v>0.98</c:v>
                </c:pt>
                <c:pt idx="4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2-384D-8E34-F4BA252B4E1C}"/>
            </c:ext>
          </c:extLst>
        </c:ser>
        <c:ser>
          <c:idx val="1"/>
          <c:order val="1"/>
          <c:tx>
            <c:strRef>
              <c:f>FATR!$A$3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FATR!$B$1:$F$1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FATR!$B$3:$F$3</c:f>
              <c:numCache>
                <c:formatCode>General</c:formatCode>
                <c:ptCount val="5"/>
                <c:pt idx="0">
                  <c:v>1.02</c:v>
                </c:pt>
                <c:pt idx="1">
                  <c:v>0.98</c:v>
                </c:pt>
                <c:pt idx="2">
                  <c:v>0.89</c:v>
                </c:pt>
                <c:pt idx="3">
                  <c:v>1.22</c:v>
                </c:pt>
                <c:pt idx="4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B2-384D-8E34-F4BA252B4E1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1598879"/>
        <c:axId val="159268927"/>
      </c:lineChart>
      <c:dateAx>
        <c:axId val="151598879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68927"/>
        <c:crosses val="autoZero"/>
        <c:auto val="1"/>
        <c:lblOffset val="100"/>
        <c:baseTimeUnit val="days"/>
      </c:dateAx>
      <c:valAx>
        <c:axId val="15926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9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RETURN ON CAPITAL EMPLOYED (POST-TAX)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ROCE!$A$2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ROCE!$B$1:$F$1</c:f>
              <c:strCache>
                <c:ptCount val="5"/>
                <c:pt idx="0">
                  <c:v>MARCH 14(12)</c:v>
                </c:pt>
                <c:pt idx="1">
                  <c:v>MARCH 15(12)</c:v>
                </c:pt>
                <c:pt idx="2">
                  <c:v>MARCH 16(12)</c:v>
                </c:pt>
                <c:pt idx="3">
                  <c:v>MARCH 17(12)</c:v>
                </c:pt>
                <c:pt idx="4">
                  <c:v>MARCH 18(12)</c:v>
                </c:pt>
              </c:strCache>
            </c:strRef>
          </c:cat>
          <c:val>
            <c:numRef>
              <c:f>ROCE!$B$2:$F$2</c:f>
              <c:numCache>
                <c:formatCode>0.00%</c:formatCode>
                <c:ptCount val="5"/>
                <c:pt idx="0">
                  <c:v>0.1154</c:v>
                </c:pt>
                <c:pt idx="1">
                  <c:v>0.1011</c:v>
                </c:pt>
                <c:pt idx="2">
                  <c:v>9.4700000000000006E-2</c:v>
                </c:pt>
                <c:pt idx="3">
                  <c:v>0.11650000000000001</c:v>
                </c:pt>
                <c:pt idx="4">
                  <c:v>9.7900000000000001E-2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13-9547-9B3D-11B578E9FB3B}"/>
            </c:ext>
          </c:extLst>
        </c:ser>
        <c:ser>
          <c:idx val="1"/>
          <c:order val="1"/>
          <c:tx>
            <c:strRef>
              <c:f>ROCE!$A$3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ROCE!$B$1:$F$1</c:f>
              <c:strCache>
                <c:ptCount val="5"/>
                <c:pt idx="0">
                  <c:v>MARCH 14(12)</c:v>
                </c:pt>
                <c:pt idx="1">
                  <c:v>MARCH 15(12)</c:v>
                </c:pt>
                <c:pt idx="2">
                  <c:v>MARCH 16(12)</c:v>
                </c:pt>
                <c:pt idx="3">
                  <c:v>MARCH 17(12)</c:v>
                </c:pt>
                <c:pt idx="4">
                  <c:v>MARCH 18(12)</c:v>
                </c:pt>
              </c:strCache>
            </c:strRef>
          </c:cat>
          <c:val>
            <c:numRef>
              <c:f>ROCE!$B$3:$F$3</c:f>
              <c:numCache>
                <c:formatCode>0.00%</c:formatCode>
                <c:ptCount val="5"/>
                <c:pt idx="0">
                  <c:v>0.1028</c:v>
                </c:pt>
                <c:pt idx="1">
                  <c:v>9.5200000000000007E-2</c:v>
                </c:pt>
                <c:pt idx="2">
                  <c:v>9.4899999999999998E-2</c:v>
                </c:pt>
                <c:pt idx="3">
                  <c:v>9.7500000000000003E-2</c:v>
                </c:pt>
                <c:pt idx="4">
                  <c:v>7.8200000000000006E-2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13-9547-9B3D-11B578E9F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86095"/>
        <c:axId val="157208543"/>
      </c:lineChart>
      <c:catAx>
        <c:axId val="17628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8543"/>
        <c:crosses val="autoZero"/>
        <c:auto val="1"/>
        <c:lblAlgn val="ctr"/>
        <c:lblOffset val="100"/>
        <c:noMultiLvlLbl val="0"/>
      </c:catAx>
      <c:valAx>
        <c:axId val="15720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8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RETURN ON EQUITY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ROE!$A$2</c:f>
              <c:strCache>
                <c:ptCount val="1"/>
                <c:pt idx="0">
                  <c:v>Industry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ROE!$B$1:$F$1</c:f>
              <c:strCache>
                <c:ptCount val="5"/>
                <c:pt idx="0">
                  <c:v>March 14(12)</c:v>
                </c:pt>
                <c:pt idx="1">
                  <c:v>March 15(12)</c:v>
                </c:pt>
                <c:pt idx="2">
                  <c:v>March 16(12)</c:v>
                </c:pt>
                <c:pt idx="3">
                  <c:v>March 17(12)</c:v>
                </c:pt>
                <c:pt idx="4">
                  <c:v>March 18(12)</c:v>
                </c:pt>
              </c:strCache>
            </c:strRef>
          </c:cat>
          <c:val>
            <c:numRef>
              <c:f>ROE!$B$2:$F$2</c:f>
              <c:numCache>
                <c:formatCode>0.00%</c:formatCode>
                <c:ptCount val="5"/>
                <c:pt idx="0" formatCode="0%">
                  <c:v>0.12</c:v>
                </c:pt>
                <c:pt idx="1">
                  <c:v>8.3299999999999999E-2</c:v>
                </c:pt>
                <c:pt idx="2">
                  <c:v>7.5999999999999998E-2</c:v>
                </c:pt>
                <c:pt idx="3">
                  <c:v>9.7600000000000006E-2</c:v>
                </c:pt>
                <c:pt idx="4">
                  <c:v>7.7499999999999999E-2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75-F34F-86F1-F44E58F14302}"/>
            </c:ext>
          </c:extLst>
        </c:ser>
        <c:ser>
          <c:idx val="1"/>
          <c:order val="1"/>
          <c:tx>
            <c:strRef>
              <c:f>ROE!$A$3</c:f>
              <c:strCache>
                <c:ptCount val="1"/>
                <c:pt idx="0">
                  <c:v>Ultratech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ROE!$B$1:$F$1</c:f>
              <c:strCache>
                <c:ptCount val="5"/>
                <c:pt idx="0">
                  <c:v>March 14(12)</c:v>
                </c:pt>
                <c:pt idx="1">
                  <c:v>March 15(12)</c:v>
                </c:pt>
                <c:pt idx="2">
                  <c:v>March 16(12)</c:v>
                </c:pt>
                <c:pt idx="3">
                  <c:v>March 17(12)</c:v>
                </c:pt>
                <c:pt idx="4">
                  <c:v>March 18(12)</c:v>
                </c:pt>
              </c:strCache>
            </c:strRef>
          </c:cat>
          <c:val>
            <c:numRef>
              <c:f>ROE!$B$3:$F$3</c:f>
              <c:numCache>
                <c:formatCode>0.00%</c:formatCode>
                <c:ptCount val="5"/>
                <c:pt idx="0">
                  <c:v>0.1179</c:v>
                </c:pt>
                <c:pt idx="1">
                  <c:v>0.1069</c:v>
                </c:pt>
                <c:pt idx="2">
                  <c:v>0.1187</c:v>
                </c:pt>
                <c:pt idx="3">
                  <c:v>0.11509999999999999</c:v>
                </c:pt>
                <c:pt idx="4">
                  <c:v>9.3600000000000003E-2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75-F34F-86F1-F44E58F14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793951"/>
        <c:axId val="176795631"/>
      </c:lineChart>
      <c:catAx>
        <c:axId val="176793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95631"/>
        <c:crosses val="autoZero"/>
        <c:auto val="1"/>
        <c:lblAlgn val="ctr"/>
        <c:lblOffset val="100"/>
        <c:noMultiLvlLbl val="0"/>
      </c:catAx>
      <c:valAx>
        <c:axId val="17679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93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EBITDA MARGINS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ULTRATECH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Sheet1!$B$2:$F$2</c:f>
              <c:numCache>
                <c:formatCode>0.00%</c:formatCode>
                <c:ptCount val="5"/>
                <c:pt idx="0">
                  <c:v>0.18640000000000001</c:v>
                </c:pt>
                <c:pt idx="1">
                  <c:v>0.18179999999999999</c:v>
                </c:pt>
                <c:pt idx="2">
                  <c:v>0.1948</c:v>
                </c:pt>
                <c:pt idx="3">
                  <c:v>0.2054</c:v>
                </c:pt>
                <c:pt idx="4">
                  <c:v>0.18459999999999999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BB-A941-BC01-6BC24C02AAE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Sheet1!$B$4:$F$4</c:f>
              <c:numCache>
                <c:formatCode>0.00%</c:formatCode>
                <c:ptCount val="5"/>
                <c:pt idx="0">
                  <c:v>0.15329999999999999</c:v>
                </c:pt>
                <c:pt idx="1">
                  <c:v>0.1429</c:v>
                </c:pt>
                <c:pt idx="2">
                  <c:v>0.15129999999999999</c:v>
                </c:pt>
                <c:pt idx="3">
                  <c:v>0.1792</c:v>
                </c:pt>
                <c:pt idx="4">
                  <c:v>0.18659999999999999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BB-A941-BC01-6BC24C02AAE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0001231"/>
        <c:axId val="150005215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CEMENT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strCache>
                      <c:ptCount val="5"/>
                      <c:pt idx="0">
                        <c:v>Mar 14 (12)</c:v>
                      </c:pt>
                      <c:pt idx="1">
                        <c:v>Mar 15 (12) </c:v>
                      </c:pt>
                      <c:pt idx="2">
                        <c:v>Mar 16 (12) </c:v>
                      </c:pt>
                      <c:pt idx="3">
                        <c:v>Mar 17 (12) </c:v>
                      </c:pt>
                      <c:pt idx="4">
                        <c:v>Mar 18 (12)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2BB-A941-BC01-6BC24C02AAEF}"/>
                  </c:ext>
                </c:extLst>
              </c15:ser>
            </c15:filteredLineSeries>
          </c:ext>
        </c:extLst>
      </c:lineChart>
      <c:catAx>
        <c:axId val="15000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05215"/>
        <c:crosses val="autoZero"/>
        <c:auto val="1"/>
        <c:lblAlgn val="ctr"/>
        <c:lblOffset val="100"/>
        <c:noMultiLvlLbl val="0"/>
      </c:catAx>
      <c:valAx>
        <c:axId val="15000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01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EBIT MARGINS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ULTRATECH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Sheet2!$B$2:$F$2</c:f>
              <c:numCache>
                <c:formatCode>0.00%</c:formatCode>
                <c:ptCount val="5"/>
                <c:pt idx="0">
                  <c:v>0.1338</c:v>
                </c:pt>
                <c:pt idx="1">
                  <c:v>0.13239999999999999</c:v>
                </c:pt>
                <c:pt idx="2">
                  <c:v>0.1401</c:v>
                </c:pt>
                <c:pt idx="3">
                  <c:v>0.15229999999999999</c:v>
                </c:pt>
                <c:pt idx="4">
                  <c:v>0.1258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1F-EF4E-91C9-68007BB59CA9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CEMENT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Sheet2!$B$3:$F$3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1F-EF4E-91C9-68007BB59CA9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Sheet2!$B$4:$F$4</c:f>
              <c:numCache>
                <c:formatCode>0.00%</c:formatCode>
                <c:ptCount val="5"/>
                <c:pt idx="0">
                  <c:v>0.10440000000000001</c:v>
                </c:pt>
                <c:pt idx="1">
                  <c:v>9.1800000000000007E-2</c:v>
                </c:pt>
                <c:pt idx="2">
                  <c:v>9.4600000000000004E-2</c:v>
                </c:pt>
                <c:pt idx="3">
                  <c:v>0.127</c:v>
                </c:pt>
                <c:pt idx="4">
                  <c:v>0.1326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1F-EF4E-91C9-68007BB59CA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0614367"/>
        <c:axId val="149952159"/>
      </c:lineChart>
      <c:catAx>
        <c:axId val="1506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52159"/>
        <c:crosses val="autoZero"/>
        <c:auto val="1"/>
        <c:lblAlgn val="ctr"/>
        <c:lblOffset val="100"/>
        <c:noMultiLvlLbl val="0"/>
      </c:catAx>
      <c:valAx>
        <c:axId val="149952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PAT MARGINS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Sheet3!$B$2:$F$2</c:f>
              <c:numCache>
                <c:formatCode>0.00%</c:formatCode>
                <c:ptCount val="5"/>
                <c:pt idx="0">
                  <c:v>0.1022</c:v>
                </c:pt>
                <c:pt idx="1">
                  <c:v>8.6400000000000005E-2</c:v>
                </c:pt>
                <c:pt idx="2">
                  <c:v>9.8599999999999993E-2</c:v>
                </c:pt>
                <c:pt idx="3">
                  <c:v>0.1069</c:v>
                </c:pt>
                <c:pt idx="4">
                  <c:v>7.0800000000000002E-2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31-064B-9280-22B284B53A68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Sheet3!$B$3:$F$3</c:f>
              <c:numCache>
                <c:formatCode>0.00%</c:formatCode>
                <c:ptCount val="5"/>
                <c:pt idx="0">
                  <c:v>5.3699999999999998E-2</c:v>
                </c:pt>
                <c:pt idx="1">
                  <c:v>4.9099999999999998E-2</c:v>
                </c:pt>
                <c:pt idx="2">
                  <c:v>5.9299999999999999E-2</c:v>
                </c:pt>
                <c:pt idx="3">
                  <c:v>5.45E-2</c:v>
                </c:pt>
                <c:pt idx="4">
                  <c:v>5.3999999999999999E-2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31-064B-9280-22B284B53A6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0454031"/>
        <c:axId val="150455711"/>
      </c:lineChart>
      <c:catAx>
        <c:axId val="15045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55711"/>
        <c:crosses val="autoZero"/>
        <c:auto val="1"/>
        <c:lblAlgn val="ctr"/>
        <c:lblOffset val="100"/>
        <c:noMultiLvlLbl val="0"/>
      </c:catAx>
      <c:valAx>
        <c:axId val="15045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5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INTREST COVERAGE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ICR!$A$2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ICR!$B$1:$F$1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ICR!$B$2:$F$2</c:f>
              <c:numCache>
                <c:formatCode>General</c:formatCode>
                <c:ptCount val="5"/>
                <c:pt idx="0">
                  <c:v>8.92</c:v>
                </c:pt>
                <c:pt idx="1">
                  <c:v>6.1</c:v>
                </c:pt>
                <c:pt idx="2">
                  <c:v>7.05</c:v>
                </c:pt>
                <c:pt idx="3">
                  <c:v>7.05</c:v>
                </c:pt>
                <c:pt idx="4">
                  <c:v>3.68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21-EF45-9D1C-E60E1E66E324}"/>
            </c:ext>
          </c:extLst>
        </c:ser>
        <c:ser>
          <c:idx val="1"/>
          <c:order val="1"/>
          <c:tx>
            <c:strRef>
              <c:f>ICR!$A$3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ICR!$B$1:$F$1</c:f>
              <c:strCache>
                <c:ptCount val="5"/>
                <c:pt idx="0">
                  <c:v>Mar 14 (12)</c:v>
                </c:pt>
                <c:pt idx="1">
                  <c:v>Mar 15 (12) </c:v>
                </c:pt>
                <c:pt idx="2">
                  <c:v>Mar 16 (12) </c:v>
                </c:pt>
                <c:pt idx="3">
                  <c:v>Mar 17 (12) </c:v>
                </c:pt>
                <c:pt idx="4">
                  <c:v>Mar 18 (12) </c:v>
                </c:pt>
              </c:strCache>
            </c:strRef>
          </c:cat>
          <c:val>
            <c:numRef>
              <c:f>ICR!$B$3:$F$3</c:f>
              <c:numCache>
                <c:formatCode>General</c:formatCode>
                <c:ptCount val="5"/>
                <c:pt idx="0">
                  <c:v>4.8</c:v>
                </c:pt>
                <c:pt idx="1">
                  <c:v>3.37</c:v>
                </c:pt>
                <c:pt idx="2">
                  <c:v>3.22</c:v>
                </c:pt>
                <c:pt idx="3">
                  <c:v>4.53</c:v>
                </c:pt>
                <c:pt idx="4">
                  <c:v>3.39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21-EF45-9D1C-E60E1E66E324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1569999"/>
        <c:axId val="151571679"/>
      </c:lineChart>
      <c:catAx>
        <c:axId val="15156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71679"/>
        <c:crosses val="autoZero"/>
        <c:auto val="1"/>
        <c:lblAlgn val="ctr"/>
        <c:lblOffset val="100"/>
        <c:noMultiLvlLbl val="0"/>
      </c:catAx>
      <c:valAx>
        <c:axId val="151571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6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CURRENT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CR!$B$2:$F$2</c:f>
              <c:numCache>
                <c:formatCode>General</c:formatCode>
                <c:ptCount val="5"/>
                <c:pt idx="0">
                  <c:v>1.35</c:v>
                </c:pt>
                <c:pt idx="1">
                  <c:v>1.29</c:v>
                </c:pt>
                <c:pt idx="2">
                  <c:v>1.58</c:v>
                </c:pt>
                <c:pt idx="3">
                  <c:v>1.4</c:v>
                </c:pt>
                <c:pt idx="4">
                  <c:v>1.36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84-BC46-B136-7591D968CF6D}"/>
            </c:ext>
          </c:extLst>
        </c:ser>
        <c:ser>
          <c:idx val="1"/>
          <c:order val="1"/>
          <c:tx>
            <c:strRef>
              <c:f>CR!$A$3</c:f>
              <c:strCache>
                <c:ptCount val="1"/>
                <c:pt idx="0">
                  <c:v>INDUSTRY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CR!$B$3:$F$3</c:f>
              <c:numCache>
                <c:formatCode>General</c:formatCode>
                <c:ptCount val="5"/>
                <c:pt idx="0">
                  <c:v>1.24</c:v>
                </c:pt>
                <c:pt idx="1">
                  <c:v>1.23</c:v>
                </c:pt>
                <c:pt idx="2">
                  <c:v>1.2</c:v>
                </c:pt>
                <c:pt idx="3">
                  <c:v>1.24</c:v>
                </c:pt>
                <c:pt idx="4">
                  <c:v>1.21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84-BC46-B136-7591D968CF6D}"/>
            </c:ext>
          </c:extLst>
        </c:ser>
        <c:ser>
          <c:idx val="2"/>
          <c:order val="2"/>
          <c:tx>
            <c:strRef>
              <c:f>CR!$A$4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CR!$B$4:$F$4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84-BC46-B136-7591D968CF6D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3112879"/>
        <c:axId val="153114559"/>
      </c:lineChart>
      <c:dateAx>
        <c:axId val="153112879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14559"/>
        <c:crosses val="autoZero"/>
        <c:auto val="1"/>
        <c:lblOffset val="100"/>
        <c:baseTimeUnit val="days"/>
      </c:dateAx>
      <c:valAx>
        <c:axId val="15311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1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QUICK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QR!$A$2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QR!$B$2:$F$2</c:f>
              <c:numCache>
                <c:formatCode>General</c:formatCode>
                <c:ptCount val="5"/>
                <c:pt idx="0">
                  <c:v>0.85</c:v>
                </c:pt>
                <c:pt idx="1">
                  <c:v>0.81</c:v>
                </c:pt>
                <c:pt idx="2">
                  <c:v>1.1599999999999999</c:v>
                </c:pt>
                <c:pt idx="3">
                  <c:v>1.01</c:v>
                </c:pt>
                <c:pt idx="4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3D-9A47-96B6-D418CB2F70D5}"/>
            </c:ext>
          </c:extLst>
        </c:ser>
        <c:ser>
          <c:idx val="1"/>
          <c:order val="1"/>
          <c:tx>
            <c:strRef>
              <c:f>QR!$A$3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QR!$B$3:$F$3</c:f>
              <c:numCache>
                <c:formatCode>General</c:formatCode>
                <c:ptCount val="5"/>
                <c:pt idx="0">
                  <c:v>0.85399999999999998</c:v>
                </c:pt>
                <c:pt idx="1">
                  <c:v>0.83799999999999997</c:v>
                </c:pt>
                <c:pt idx="2">
                  <c:v>0.96599999999999997</c:v>
                </c:pt>
                <c:pt idx="3">
                  <c:v>0.85199999999999998</c:v>
                </c:pt>
                <c:pt idx="4">
                  <c:v>0.91700000000000004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3D-9A47-96B6-D418CB2F70D5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6782831"/>
        <c:axId val="153837135"/>
      </c:lineChart>
      <c:dateAx>
        <c:axId val="146782831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37135"/>
        <c:crosses val="autoZero"/>
        <c:auto val="1"/>
        <c:lblOffset val="100"/>
        <c:baseTimeUnit val="days"/>
      </c:dateAx>
      <c:valAx>
        <c:axId val="15383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8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/>
              <a:t>INVETORY TURNOVER</a:t>
            </a:r>
            <a:r>
              <a:rPr lang="en-US" b="1" baseline="0"/>
              <a:t>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ITR!$A$2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ITR!$B$1:$F$1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ITR!$B$2:$F$2</c:f>
              <c:numCache>
                <c:formatCode>General</c:formatCode>
                <c:ptCount val="5"/>
                <c:pt idx="0">
                  <c:v>7.8</c:v>
                </c:pt>
                <c:pt idx="1">
                  <c:v>8.8000000000000007</c:v>
                </c:pt>
                <c:pt idx="2">
                  <c:v>9.31</c:v>
                </c:pt>
                <c:pt idx="3">
                  <c:v>10.45</c:v>
                </c:pt>
                <c:pt idx="4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C7-944E-A6F0-057058587E10}"/>
            </c:ext>
          </c:extLst>
        </c:ser>
        <c:ser>
          <c:idx val="1"/>
          <c:order val="1"/>
          <c:tx>
            <c:strRef>
              <c:f>ITR!$A$3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ITR!$B$1:$F$1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ITR!$B$3:$F$3</c:f>
              <c:numCache>
                <c:formatCode>General</c:formatCode>
                <c:ptCount val="5"/>
                <c:pt idx="0">
                  <c:v>7.53</c:v>
                </c:pt>
                <c:pt idx="1">
                  <c:v>8.26</c:v>
                </c:pt>
                <c:pt idx="2">
                  <c:v>8.34</c:v>
                </c:pt>
                <c:pt idx="3">
                  <c:v>9.26</c:v>
                </c:pt>
                <c:pt idx="4">
                  <c:v>8.82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C7-944E-A6F0-057058587E1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6370303"/>
        <c:axId val="156371983"/>
      </c:lineChart>
      <c:dateAx>
        <c:axId val="156370303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71983"/>
        <c:crosses val="autoZero"/>
        <c:auto val="1"/>
        <c:lblOffset val="100"/>
        <c:baseTimeUnit val="days"/>
      </c:dateAx>
      <c:valAx>
        <c:axId val="15637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7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INVENTORY HOLDING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'ITR HOLDING'!$A$2</c:f>
              <c:strCache>
                <c:ptCount val="1"/>
                <c:pt idx="0">
                  <c:v>ULTRATECH CEMENT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'ITR HOLDING'!$B$1:$F$1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'ITR HOLDING'!$B$2:$F$2</c:f>
              <c:numCache>
                <c:formatCode>General</c:formatCode>
                <c:ptCount val="5"/>
                <c:pt idx="0">
                  <c:v>46.77</c:v>
                </c:pt>
                <c:pt idx="1">
                  <c:v>41.45</c:v>
                </c:pt>
                <c:pt idx="2">
                  <c:v>39.200000000000003</c:v>
                </c:pt>
                <c:pt idx="3">
                  <c:v>35.15</c:v>
                </c:pt>
                <c:pt idx="4">
                  <c:v>32.93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2-764E-A249-B458214712F6}"/>
            </c:ext>
          </c:extLst>
        </c:ser>
        <c:ser>
          <c:idx val="1"/>
          <c:order val="1"/>
          <c:tx>
            <c:strRef>
              <c:f>'ITR HOLDING'!$A$3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'ITR HOLDING'!$B$1:$F$1</c:f>
              <c:numCache>
                <c:formatCode>d\-mmm</c:formatCode>
                <c:ptCount val="5"/>
                <c:pt idx="0">
                  <c:v>43173</c:v>
                </c:pt>
                <c:pt idx="1">
                  <c:v>43174</c:v>
                </c:pt>
                <c:pt idx="2">
                  <c:v>43175</c:v>
                </c:pt>
                <c:pt idx="3">
                  <c:v>43176</c:v>
                </c:pt>
                <c:pt idx="4">
                  <c:v>43177</c:v>
                </c:pt>
              </c:numCache>
            </c:numRef>
          </c:cat>
          <c:val>
            <c:numRef>
              <c:f>'ITR HOLDING'!$B$3:$F$3</c:f>
              <c:numCache>
                <c:formatCode>General</c:formatCode>
                <c:ptCount val="5"/>
                <c:pt idx="0">
                  <c:v>48.46</c:v>
                </c:pt>
                <c:pt idx="1">
                  <c:v>44.2</c:v>
                </c:pt>
                <c:pt idx="2">
                  <c:v>43.75</c:v>
                </c:pt>
                <c:pt idx="3">
                  <c:v>39.409999999999997</c:v>
                </c:pt>
                <c:pt idx="4">
                  <c:v>41.31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72-764E-A249-B45821471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618975"/>
        <c:axId val="151123919"/>
      </c:lineChart>
      <c:dateAx>
        <c:axId val="157618975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23919"/>
        <c:crosses val="autoZero"/>
        <c:auto val="1"/>
        <c:lblOffset val="100"/>
        <c:baseTimeUnit val="days"/>
      </c:dateAx>
      <c:valAx>
        <c:axId val="15112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1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1B2A4-8BB2-D94A-8D14-A3347809868E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8EAA3-B900-DD47-A9FF-D5041A1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9DF95A-1349-554F-B719-4E73040D033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4889BAD-63B3-8744-A0EE-A08AB364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ULTRATECH CEMENT LTD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SY BSC FINANCE B</a:t>
            </a:r>
          </a:p>
        </p:txBody>
      </p:sp>
    </p:spTree>
    <p:extLst>
      <p:ext uri="{BB962C8B-B14F-4D97-AF65-F5344CB8AC3E}">
        <p14:creationId xmlns:p14="http://schemas.microsoft.com/office/powerpoint/2010/main" val="237232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9CCF8B-4E0E-984F-81A9-01BE1D0DB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662054"/>
              </p:ext>
            </p:extLst>
          </p:nvPr>
        </p:nvGraphicFramePr>
        <p:xfrm>
          <a:off x="1665888" y="1204905"/>
          <a:ext cx="8339960" cy="480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88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 MARGINS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30113"/>
              </p:ext>
            </p:extLst>
          </p:nvPr>
        </p:nvGraphicFramePr>
        <p:xfrm>
          <a:off x="1964515" y="2639398"/>
          <a:ext cx="8262970" cy="350046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9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68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Year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14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15 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16 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17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18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8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ULTRATECH CEMENT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8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INDUSTRY</a:t>
                      </a:r>
                      <a:r>
                        <a:rPr lang="en-IN" sz="2000" u="none" strike="noStrike" baseline="0" dirty="0"/>
                        <a:t> AVERAGE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5.37%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4.91%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5.93%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5.45%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5.40%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0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2F1127-9107-4143-97C8-A12C297C7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732787"/>
              </p:ext>
            </p:extLst>
          </p:nvPr>
        </p:nvGraphicFramePr>
        <p:xfrm>
          <a:off x="2065282" y="1037895"/>
          <a:ext cx="8287408" cy="4931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76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 COVERAGE RATIO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24335"/>
              </p:ext>
            </p:extLst>
          </p:nvPr>
        </p:nvGraphicFramePr>
        <p:xfrm>
          <a:off x="2166911" y="2626754"/>
          <a:ext cx="7858177" cy="371477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7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8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Year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14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15 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16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18 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ULTRATECH CEMENT</a:t>
                      </a:r>
                    </a:p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INDUSTRY</a:t>
                      </a:r>
                      <a:r>
                        <a:rPr lang="en-IN" sz="2000" u="none" strike="noStrike" baseline="0" dirty="0"/>
                        <a:t> AVERAGE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              4.80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               3.37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            3.22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            4.53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            3.39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6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6A0BFB-1D86-F145-B074-D288ADEB8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042330"/>
              </p:ext>
            </p:extLst>
          </p:nvPr>
        </p:nvGraphicFramePr>
        <p:xfrm>
          <a:off x="2381223" y="714355"/>
          <a:ext cx="7592510" cy="5288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08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IN" dirty="0"/>
              <a:t>NET DEBT TO EBITDA RATIO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81243"/>
              </p:ext>
            </p:extLst>
          </p:nvPr>
        </p:nvGraphicFramePr>
        <p:xfrm>
          <a:off x="2166911" y="2626754"/>
          <a:ext cx="7858177" cy="371477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7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8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Year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14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15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16 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17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18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ULTRATECH CEMENT</a:t>
                      </a:r>
                    </a:p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INDUSTRY</a:t>
                      </a:r>
                      <a:r>
                        <a:rPr lang="en-IN" sz="2000" u="none" strike="noStrike" baseline="0" dirty="0"/>
                        <a:t> AVERAGE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29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 SHEET ANALYSIS</a:t>
            </a:r>
          </a:p>
        </p:txBody>
      </p:sp>
    </p:spTree>
    <p:extLst>
      <p:ext uri="{BB962C8B-B14F-4D97-AF65-F5344CB8AC3E}">
        <p14:creationId xmlns:p14="http://schemas.microsoft.com/office/powerpoint/2010/main" val="248529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60195"/>
            <a:ext cx="7729728" cy="1188720"/>
          </a:xfrm>
        </p:spPr>
        <p:txBody>
          <a:bodyPr/>
          <a:lstStyle/>
          <a:p>
            <a:r>
              <a:rPr lang="en-IN" dirty="0"/>
              <a:t>BALANCE SHEET LIABILITIES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0C019F5-840A-B446-AB77-B024E840F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460738"/>
              </p:ext>
            </p:extLst>
          </p:nvPr>
        </p:nvGraphicFramePr>
        <p:xfrm>
          <a:off x="2669627" y="1996966"/>
          <a:ext cx="6978867" cy="4361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342">
                  <a:extLst>
                    <a:ext uri="{9D8B030D-6E8A-4147-A177-3AD203B41FA5}">
                      <a16:colId xmlns:a16="http://schemas.microsoft.com/office/drawing/2014/main" val="2441126927"/>
                    </a:ext>
                  </a:extLst>
                </a:gridCol>
                <a:gridCol w="934905">
                  <a:extLst>
                    <a:ext uri="{9D8B030D-6E8A-4147-A177-3AD203B41FA5}">
                      <a16:colId xmlns:a16="http://schemas.microsoft.com/office/drawing/2014/main" val="1284022051"/>
                    </a:ext>
                  </a:extLst>
                </a:gridCol>
                <a:gridCol w="934905">
                  <a:extLst>
                    <a:ext uri="{9D8B030D-6E8A-4147-A177-3AD203B41FA5}">
                      <a16:colId xmlns:a16="http://schemas.microsoft.com/office/drawing/2014/main" val="359657030"/>
                    </a:ext>
                  </a:extLst>
                </a:gridCol>
                <a:gridCol w="934905">
                  <a:extLst>
                    <a:ext uri="{9D8B030D-6E8A-4147-A177-3AD203B41FA5}">
                      <a16:colId xmlns:a16="http://schemas.microsoft.com/office/drawing/2014/main" val="686316158"/>
                    </a:ext>
                  </a:extLst>
                </a:gridCol>
                <a:gridCol w="934905">
                  <a:extLst>
                    <a:ext uri="{9D8B030D-6E8A-4147-A177-3AD203B41FA5}">
                      <a16:colId xmlns:a16="http://schemas.microsoft.com/office/drawing/2014/main" val="2991156297"/>
                    </a:ext>
                  </a:extLst>
                </a:gridCol>
                <a:gridCol w="934905">
                  <a:extLst>
                    <a:ext uri="{9D8B030D-6E8A-4147-A177-3AD203B41FA5}">
                      <a16:colId xmlns:a16="http://schemas.microsoft.com/office/drawing/2014/main" val="1128343720"/>
                    </a:ext>
                  </a:extLst>
                </a:gridCol>
              </a:tblGrid>
              <a:tr h="210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 14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 15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 16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 17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 18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256865212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Shareholder's Funds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213725807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Share Capital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274.24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274.43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274.51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274.61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1618255984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Reserves and Surplus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16907.66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18766.78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21671.2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24117.38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26106.55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1903114079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17181.9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19041.18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21945.63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24391.89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26381.16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210889206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17886543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 Term Borrowings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108734259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 Term Debts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7331.86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9829.14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10615.99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8474.49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19480.22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418107016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2054650696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Deferred Tax Liabilities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2498.2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3169.09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3685.85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3959.54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4640.43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60029801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Long Term Debts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150.19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195.23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286.32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335.48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375.41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225795632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 term Provision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9754.44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11566.73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1301.8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2594.34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4366.48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41304440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19734.69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24760.19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15889.96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15363.85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28862.54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3147286976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193514052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Short term Borrowings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3987335710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Short term Debts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3026665388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Trade Payables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2789.62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1959.26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1918.67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1985.64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2748.94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163299641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short term Liabilities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1580.57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3074.8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3338.35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3508.28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4217.19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392707903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Short term provisions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843.54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1149.74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641.82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756.03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89174069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5213.73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6183.8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5898.84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6224.96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7722.16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342837078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Minority 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237697443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LIABILITIES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42146.96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50003.36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43749.88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45990.41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62981.88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9" marR="7029" marT="7029" marB="0" anchor="b"/>
                </a:tc>
                <a:extLst>
                  <a:ext uri="{0D108BD9-81ED-4DB2-BD59-A6C34878D82A}">
                    <a16:rowId xmlns:a16="http://schemas.microsoft.com/office/drawing/2014/main" val="1238409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1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 SHEET ASSETS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3B157D-8A56-1646-8F1F-565EA0040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16956"/>
              </p:ext>
            </p:extLst>
          </p:nvPr>
        </p:nvGraphicFramePr>
        <p:xfrm>
          <a:off x="2799598" y="2491280"/>
          <a:ext cx="6701753" cy="3846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2843">
                  <a:extLst>
                    <a:ext uri="{9D8B030D-6E8A-4147-A177-3AD203B41FA5}">
                      <a16:colId xmlns:a16="http://schemas.microsoft.com/office/drawing/2014/main" val="2853464465"/>
                    </a:ext>
                  </a:extLst>
                </a:gridCol>
                <a:gridCol w="897782">
                  <a:extLst>
                    <a:ext uri="{9D8B030D-6E8A-4147-A177-3AD203B41FA5}">
                      <a16:colId xmlns:a16="http://schemas.microsoft.com/office/drawing/2014/main" val="653831499"/>
                    </a:ext>
                  </a:extLst>
                </a:gridCol>
                <a:gridCol w="897782">
                  <a:extLst>
                    <a:ext uri="{9D8B030D-6E8A-4147-A177-3AD203B41FA5}">
                      <a16:colId xmlns:a16="http://schemas.microsoft.com/office/drawing/2014/main" val="741511898"/>
                    </a:ext>
                  </a:extLst>
                </a:gridCol>
                <a:gridCol w="897782">
                  <a:extLst>
                    <a:ext uri="{9D8B030D-6E8A-4147-A177-3AD203B41FA5}">
                      <a16:colId xmlns:a16="http://schemas.microsoft.com/office/drawing/2014/main" val="902328612"/>
                    </a:ext>
                  </a:extLst>
                </a:gridCol>
                <a:gridCol w="897782">
                  <a:extLst>
                    <a:ext uri="{9D8B030D-6E8A-4147-A177-3AD203B41FA5}">
                      <a16:colId xmlns:a16="http://schemas.microsoft.com/office/drawing/2014/main" val="481961475"/>
                    </a:ext>
                  </a:extLst>
                </a:gridCol>
                <a:gridCol w="897782">
                  <a:extLst>
                    <a:ext uri="{9D8B030D-6E8A-4147-A177-3AD203B41FA5}">
                      <a16:colId xmlns:a16="http://schemas.microsoft.com/office/drawing/2014/main" val="2040531422"/>
                    </a:ext>
                  </a:extLst>
                </a:gridCol>
              </a:tblGrid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Long term assets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MAR 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MAR 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MAR 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MAR 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 18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951704426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 Assets/Net Block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27854.14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34909.58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26611.22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28498.09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44081.78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2860658009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Capital work In Progress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2185.86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2250.01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1469.09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921.48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1511.21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640025312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Non-current Investments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4861.85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4500.02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5095.18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6690.51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5446.9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1761987049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Deferred tax assets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207.84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383.22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1254.97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1186.96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1467.16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3285104991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Long term loans and 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2200078794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 long term assets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2571209686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35109.69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42042.83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34430.46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37297.04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52507.05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144919165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1890625553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Short term assets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3697523372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Current Investments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2880433484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Inventories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2580.35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2949.12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2454.58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2400.64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3267.59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3284350222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Trade Recievables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1632.06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1658.82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1928.21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1757.09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2227.96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186981734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Cash and Cash Equivalents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348.49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2266.96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2248.78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218.77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1928555100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Short term loans and 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1158.83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1519.05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1508.15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1805.02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2894275731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 current assets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1275.87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1823.16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1150.62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778.71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2955.49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1514496953"/>
                  </a:ext>
                </a:extLst>
              </a:tr>
              <a:tr h="2129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7037.27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7960.53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9319.42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8693.37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10474.83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3621037459"/>
                  </a:ext>
                </a:extLst>
              </a:tr>
              <a:tr h="227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ASSETS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42146.96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50003.36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43749.88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45990.41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62981.88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b"/>
                </a:tc>
                <a:extLst>
                  <a:ext uri="{0D108BD9-81ED-4DB2-BD59-A6C34878D82A}">
                    <a16:rowId xmlns:a16="http://schemas.microsoft.com/office/drawing/2014/main" val="30412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5E40-E005-4FCC-8D0B-1F2EFD14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RATIO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0BBE9E-F23F-43AE-91B5-99B3635A5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85799"/>
              </p:ext>
            </p:extLst>
          </p:nvPr>
        </p:nvGraphicFramePr>
        <p:xfrm>
          <a:off x="1952626" y="2462048"/>
          <a:ext cx="8286748" cy="279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904">
                  <a:extLst>
                    <a:ext uri="{9D8B030D-6E8A-4147-A177-3AD203B41FA5}">
                      <a16:colId xmlns:a16="http://schemas.microsoft.com/office/drawing/2014/main" val="3929879224"/>
                    </a:ext>
                  </a:extLst>
                </a:gridCol>
                <a:gridCol w="1177159">
                  <a:extLst>
                    <a:ext uri="{9D8B030D-6E8A-4147-A177-3AD203B41FA5}">
                      <a16:colId xmlns:a16="http://schemas.microsoft.com/office/drawing/2014/main" val="1613189785"/>
                    </a:ext>
                  </a:extLst>
                </a:gridCol>
                <a:gridCol w="1211059">
                  <a:extLst>
                    <a:ext uri="{9D8B030D-6E8A-4147-A177-3AD203B41FA5}">
                      <a16:colId xmlns:a16="http://schemas.microsoft.com/office/drawing/2014/main" val="577859685"/>
                    </a:ext>
                  </a:extLst>
                </a:gridCol>
                <a:gridCol w="1448542">
                  <a:extLst>
                    <a:ext uri="{9D8B030D-6E8A-4147-A177-3AD203B41FA5}">
                      <a16:colId xmlns:a16="http://schemas.microsoft.com/office/drawing/2014/main" val="1064769125"/>
                    </a:ext>
                  </a:extLst>
                </a:gridCol>
                <a:gridCol w="1448542">
                  <a:extLst>
                    <a:ext uri="{9D8B030D-6E8A-4147-A177-3AD203B41FA5}">
                      <a16:colId xmlns:a16="http://schemas.microsoft.com/office/drawing/2014/main" val="1188188137"/>
                    </a:ext>
                  </a:extLst>
                </a:gridCol>
                <a:gridCol w="1448542">
                  <a:extLst>
                    <a:ext uri="{9D8B030D-6E8A-4147-A177-3AD203B41FA5}">
                      <a16:colId xmlns:a16="http://schemas.microsoft.com/office/drawing/2014/main" val="1571778010"/>
                    </a:ext>
                  </a:extLst>
                </a:gridCol>
              </a:tblGrid>
              <a:tr h="90160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812171466"/>
                  </a:ext>
                </a:extLst>
              </a:tr>
              <a:tr h="98763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8847174"/>
                  </a:ext>
                </a:extLst>
              </a:tr>
              <a:tr h="90160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</a:t>
                      </a:r>
                    </a:p>
                    <a:p>
                      <a:pPr algn="ctr"/>
                      <a:r>
                        <a:rPr lang="en-IN" sz="2000" dirty="0"/>
                        <a:t>AVERAGE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1.23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1.20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1.24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1.21</a:t>
                      </a:r>
                    </a:p>
                  </a:txBody>
                  <a:tcPr marL="7144" marR="7144" marT="9525" marB="0" anchor="ctr"/>
                </a:tc>
                <a:extLst>
                  <a:ext uri="{0D108BD9-81ED-4DB2-BD59-A6C34878D82A}">
                    <a16:rowId xmlns:a16="http://schemas.microsoft.com/office/drawing/2014/main" val="22813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00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AND LOSS ANALYSIS</a:t>
            </a:r>
          </a:p>
        </p:txBody>
      </p:sp>
    </p:spTree>
    <p:extLst>
      <p:ext uri="{BB962C8B-B14F-4D97-AF65-F5344CB8AC3E}">
        <p14:creationId xmlns:p14="http://schemas.microsoft.com/office/powerpoint/2010/main" val="383229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FB1D-A27C-40B4-A087-02428A50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RATIO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1C9186-A8E5-284D-BACC-6085E9521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046445"/>
              </p:ext>
            </p:extLst>
          </p:nvPr>
        </p:nvGraphicFramePr>
        <p:xfrm>
          <a:off x="2231136" y="2315780"/>
          <a:ext cx="7729728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31B4-F2DC-DD4E-A50D-AECE787B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9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F27-3489-40B3-A756-8A7B3907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4FB505-7A86-40DE-B8C6-3A5BDDD6F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788543"/>
              </p:ext>
            </p:extLst>
          </p:nvPr>
        </p:nvGraphicFramePr>
        <p:xfrm>
          <a:off x="2231136" y="2722402"/>
          <a:ext cx="7981948" cy="25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67">
                  <a:extLst>
                    <a:ext uri="{9D8B030D-6E8A-4147-A177-3AD203B41FA5}">
                      <a16:colId xmlns:a16="http://schemas.microsoft.com/office/drawing/2014/main" val="1460703812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1031645091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3222283050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997814676"/>
                    </a:ext>
                  </a:extLst>
                </a:gridCol>
                <a:gridCol w="1260914">
                  <a:extLst>
                    <a:ext uri="{9D8B030D-6E8A-4147-A177-3AD203B41FA5}">
                      <a16:colId xmlns:a16="http://schemas.microsoft.com/office/drawing/2014/main" val="1245079110"/>
                    </a:ext>
                  </a:extLst>
                </a:gridCol>
                <a:gridCol w="1353205">
                  <a:extLst>
                    <a:ext uri="{9D8B030D-6E8A-4147-A177-3AD203B41FA5}">
                      <a16:colId xmlns:a16="http://schemas.microsoft.com/office/drawing/2014/main" val="36038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781099082"/>
                  </a:ext>
                </a:extLst>
              </a:tr>
              <a:tr h="8376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0.85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0.81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1.16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1.01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0.93 </a:t>
                      </a:r>
                    </a:p>
                  </a:txBody>
                  <a:tcPr marL="7144" marR="7144" marT="9525" marB="0" anchor="ctr"/>
                </a:tc>
                <a:extLst>
                  <a:ext uri="{0D108BD9-81ED-4DB2-BD59-A6C34878D82A}">
                    <a16:rowId xmlns:a16="http://schemas.microsoft.com/office/drawing/2014/main" val="263490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 AVERAGE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10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3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C255-05FC-4D78-9751-934CB1D4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31C9-058D-BF4B-9B5D-9BB081B4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11F811-22CA-3D41-B65D-9A79D8C22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80291"/>
              </p:ext>
            </p:extLst>
          </p:nvPr>
        </p:nvGraphicFramePr>
        <p:xfrm>
          <a:off x="2231136" y="2336799"/>
          <a:ext cx="7729728" cy="355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948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F07-0F37-45B7-8760-822E9B20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TURNOVER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8606E2-F666-4571-91E4-8D235C095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21971"/>
              </p:ext>
            </p:extLst>
          </p:nvPr>
        </p:nvGraphicFramePr>
        <p:xfrm>
          <a:off x="2231136" y="2655942"/>
          <a:ext cx="78867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057">
                  <a:extLst>
                    <a:ext uri="{9D8B030D-6E8A-4147-A177-3AD203B41FA5}">
                      <a16:colId xmlns:a16="http://schemas.microsoft.com/office/drawing/2014/main" val="1484684634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2745609548"/>
                    </a:ext>
                  </a:extLst>
                </a:gridCol>
                <a:gridCol w="1266155">
                  <a:extLst>
                    <a:ext uri="{9D8B030D-6E8A-4147-A177-3AD203B41FA5}">
                      <a16:colId xmlns:a16="http://schemas.microsoft.com/office/drawing/2014/main" val="30436288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983359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021692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68887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75747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7.8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8.8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9.31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10.45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11.08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07505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 AVERAGE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7.53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8.26 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8.34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        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8.82</a:t>
                      </a:r>
                    </a:p>
                  </a:txBody>
                  <a:tcPr marL="7144" marR="7144" marT="9525" marB="0" anchor="ctr"/>
                </a:tc>
                <a:extLst>
                  <a:ext uri="{0D108BD9-81ED-4DB2-BD59-A6C34878D82A}">
                    <a16:rowId xmlns:a16="http://schemas.microsoft.com/office/drawing/2014/main" val="33671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4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DBA9-E712-4129-918C-FB2F1146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TURNOVER RATIO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291DF4-A0F6-9547-AF5C-6A5217A859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520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4E9E-7B55-4064-BB50-C3A0CB94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HOLDING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EE95-6201-4E80-8CAB-2E6BC391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0986AD-21E7-48FA-9A50-6805A1FAF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43528"/>
              </p:ext>
            </p:extLst>
          </p:nvPr>
        </p:nvGraphicFramePr>
        <p:xfrm>
          <a:off x="1866900" y="2638044"/>
          <a:ext cx="84582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999">
                  <a:extLst>
                    <a:ext uri="{9D8B030D-6E8A-4147-A177-3AD203B41FA5}">
                      <a16:colId xmlns:a16="http://schemas.microsoft.com/office/drawing/2014/main" val="1785692178"/>
                    </a:ext>
                  </a:extLst>
                </a:gridCol>
                <a:gridCol w="1328793">
                  <a:extLst>
                    <a:ext uri="{9D8B030D-6E8A-4147-A177-3AD203B41FA5}">
                      <a16:colId xmlns:a16="http://schemas.microsoft.com/office/drawing/2014/main" val="2156499709"/>
                    </a:ext>
                  </a:extLst>
                </a:gridCol>
                <a:gridCol w="1226576">
                  <a:extLst>
                    <a:ext uri="{9D8B030D-6E8A-4147-A177-3AD203B41FA5}">
                      <a16:colId xmlns:a16="http://schemas.microsoft.com/office/drawing/2014/main" val="2263495986"/>
                    </a:ext>
                  </a:extLst>
                </a:gridCol>
                <a:gridCol w="1533221">
                  <a:extLst>
                    <a:ext uri="{9D8B030D-6E8A-4147-A177-3AD203B41FA5}">
                      <a16:colId xmlns:a16="http://schemas.microsoft.com/office/drawing/2014/main" val="1945770061"/>
                    </a:ext>
                  </a:extLst>
                </a:gridCol>
                <a:gridCol w="1431009">
                  <a:extLst>
                    <a:ext uri="{9D8B030D-6E8A-4147-A177-3AD203B41FA5}">
                      <a16:colId xmlns:a16="http://schemas.microsoft.com/office/drawing/2014/main" val="3372719009"/>
                    </a:ext>
                  </a:extLst>
                </a:gridCol>
                <a:gridCol w="1170602">
                  <a:extLst>
                    <a:ext uri="{9D8B030D-6E8A-4147-A177-3AD203B41FA5}">
                      <a16:colId xmlns:a16="http://schemas.microsoft.com/office/drawing/2014/main" val="348085242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616605289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ULTRATECH CEMENT</a:t>
                      </a:r>
                    </a:p>
                    <a:p>
                      <a:pPr algn="ctr"/>
                      <a:endParaRPr lang="en-IN" sz="1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2760415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INDUSTRY AVERAGE</a:t>
                      </a:r>
                    </a:p>
                    <a:p>
                      <a:pPr algn="ctr"/>
                      <a:endParaRPr lang="en-IN" sz="1800" dirty="0"/>
                    </a:p>
                    <a:p>
                      <a:pPr algn="ctr"/>
                      <a:endParaRPr lang="en-IN" sz="1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046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45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388-3DC5-4325-BD19-990E53F0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HOLDING PERIOD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DF1827-EAE1-FD4B-986E-510795956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859915"/>
              </p:ext>
            </p:extLst>
          </p:nvPr>
        </p:nvGraphicFramePr>
        <p:xfrm>
          <a:off x="2230438" y="264893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276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D93-0ED6-4868-87C6-DF874E2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DEBTORS TURNOVER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EF6861-2922-4547-BF2D-6DC397019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91040"/>
              </p:ext>
            </p:extLst>
          </p:nvPr>
        </p:nvGraphicFramePr>
        <p:xfrm>
          <a:off x="2333980" y="2813597"/>
          <a:ext cx="78867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03">
                  <a:extLst>
                    <a:ext uri="{9D8B030D-6E8A-4147-A177-3AD203B41FA5}">
                      <a16:colId xmlns:a16="http://schemas.microsoft.com/office/drawing/2014/main" val="3030137762"/>
                    </a:ext>
                  </a:extLst>
                </a:gridCol>
                <a:gridCol w="1221197">
                  <a:extLst>
                    <a:ext uri="{9D8B030D-6E8A-4147-A177-3AD203B41FA5}">
                      <a16:colId xmlns:a16="http://schemas.microsoft.com/office/drawing/2014/main" val="41043606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6005131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96750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197205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8804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5162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ULTRATECH CEMENT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14.39   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14.79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14.02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13.77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15.76 </a:t>
                      </a:r>
                    </a:p>
                  </a:txBody>
                  <a:tcPr marL="7144" marR="7144" marT="9525" marB="0" anchor="ctr"/>
                </a:tc>
                <a:extLst>
                  <a:ext uri="{0D108BD9-81ED-4DB2-BD59-A6C34878D82A}">
                    <a16:rowId xmlns:a16="http://schemas.microsoft.com/office/drawing/2014/main" val="25621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INDUSTRY AVERAGE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21.77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18.58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17.22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18.58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16.29 </a:t>
                      </a:r>
                    </a:p>
                  </a:txBody>
                  <a:tcPr marL="7144" marR="7144" marT="9525" marB="0" anchor="ctr"/>
                </a:tc>
                <a:extLst>
                  <a:ext uri="{0D108BD9-81ED-4DB2-BD59-A6C34878D82A}">
                    <a16:rowId xmlns:a16="http://schemas.microsoft.com/office/drawing/2014/main" val="146612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30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F7CD-D957-4965-9571-584591B7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DEBTORS TURNOVER RATIO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49F6CC-3BF1-884E-AB35-2F99E5603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6126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7E81-BE3F-4770-A8C5-0353A3BB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DEBTOR COLLECTION PERIOD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0C990B-47F3-4B73-BB54-A1A67C993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034892"/>
              </p:ext>
            </p:extLst>
          </p:nvPr>
        </p:nvGraphicFramePr>
        <p:xfrm>
          <a:off x="2143125" y="2592881"/>
          <a:ext cx="790575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006">
                  <a:extLst>
                    <a:ext uri="{9D8B030D-6E8A-4147-A177-3AD203B41FA5}">
                      <a16:colId xmlns:a16="http://schemas.microsoft.com/office/drawing/2014/main" val="3727661626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1255850601"/>
                    </a:ext>
                  </a:extLst>
                </a:gridCol>
                <a:gridCol w="1270766">
                  <a:extLst>
                    <a:ext uri="{9D8B030D-6E8A-4147-A177-3AD203B41FA5}">
                      <a16:colId xmlns:a16="http://schemas.microsoft.com/office/drawing/2014/main" val="24130244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330320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734581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477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6520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25.36             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230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 AVERAGE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5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3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26" y="271009"/>
            <a:ext cx="7729728" cy="1188720"/>
          </a:xfrm>
        </p:spPr>
        <p:txBody>
          <a:bodyPr/>
          <a:lstStyle/>
          <a:p>
            <a:r>
              <a:rPr lang="en-IN" dirty="0"/>
              <a:t>PROFIT AND LOSS – FY14 TO FY18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F6F2EA6-0737-744B-AB10-D17F731C2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138705"/>
              </p:ext>
            </p:extLst>
          </p:nvPr>
        </p:nvGraphicFramePr>
        <p:xfrm>
          <a:off x="2207171" y="1459729"/>
          <a:ext cx="7729730" cy="5430071"/>
        </p:xfrm>
        <a:graphic>
          <a:graphicData uri="http://schemas.openxmlformats.org/drawingml/2006/table">
            <a:tbl>
              <a:tblPr/>
              <a:tblGrid>
                <a:gridCol w="3046675">
                  <a:extLst>
                    <a:ext uri="{9D8B030D-6E8A-4147-A177-3AD203B41FA5}">
                      <a16:colId xmlns:a16="http://schemas.microsoft.com/office/drawing/2014/main" val="4239453932"/>
                    </a:ext>
                  </a:extLst>
                </a:gridCol>
                <a:gridCol w="936611">
                  <a:extLst>
                    <a:ext uri="{9D8B030D-6E8A-4147-A177-3AD203B41FA5}">
                      <a16:colId xmlns:a16="http://schemas.microsoft.com/office/drawing/2014/main" val="2540979931"/>
                    </a:ext>
                  </a:extLst>
                </a:gridCol>
                <a:gridCol w="936611">
                  <a:extLst>
                    <a:ext uri="{9D8B030D-6E8A-4147-A177-3AD203B41FA5}">
                      <a16:colId xmlns:a16="http://schemas.microsoft.com/office/drawing/2014/main" val="1061260963"/>
                    </a:ext>
                  </a:extLst>
                </a:gridCol>
                <a:gridCol w="936611">
                  <a:extLst>
                    <a:ext uri="{9D8B030D-6E8A-4147-A177-3AD203B41FA5}">
                      <a16:colId xmlns:a16="http://schemas.microsoft.com/office/drawing/2014/main" val="3896530699"/>
                    </a:ext>
                  </a:extLst>
                </a:gridCol>
                <a:gridCol w="936611">
                  <a:extLst>
                    <a:ext uri="{9D8B030D-6E8A-4147-A177-3AD203B41FA5}">
                      <a16:colId xmlns:a16="http://schemas.microsoft.com/office/drawing/2014/main" val="1496680941"/>
                    </a:ext>
                  </a:extLst>
                </a:gridCol>
                <a:gridCol w="936611">
                  <a:extLst>
                    <a:ext uri="{9D8B030D-6E8A-4147-A177-3AD203B41FA5}">
                      <a16:colId xmlns:a16="http://schemas.microsoft.com/office/drawing/2014/main" val="3041351793"/>
                    </a:ext>
                  </a:extLst>
                </a:gridCol>
              </a:tblGrid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Year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14 (12)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15 (12)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16 (12)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17 (12)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18 (12)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89021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 INCOME :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29397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From Operations [Gross]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24,376.75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27,402.67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28,391.59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28,645.93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32,304.63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983722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Excise/Sevice Tax/Other Levies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2,725.25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3,062.69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3,238.35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3,270.99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893.83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045646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From Operations [Net]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21,651.50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24,339.98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25,153.24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25,374.94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31,410.80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346238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Operating Revenues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90443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Operating Revenues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21,651.50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24,339.98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25,153.24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25,374.94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31,410.80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30866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Y-0-Y GROWTH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12.42%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0.88%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23.79%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90501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CAGR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9.75%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030642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EXPENSES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03909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Raw Materials 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3,649.78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4,151.05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4,436.12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4,416.90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5,399.98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11160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Stock Adjustments 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-98.76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100.88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-75.69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05385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Power &amp; Fuel Cost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4,523.12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5,115.68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4,579.25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4,271.98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6,334.07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75594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Other Manufacturing Expenses 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2,240.62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1,908.68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1,933.88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1,991.28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2,289.53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0455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11,139.22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13,265.45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14,222.60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14,619.09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17,498.42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74079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Employee Cost 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1,102.78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1,308.29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1,444.97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1,522.34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1,810.24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027848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Selling and Administration Expenses 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5,482.68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6,965.50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7,221.99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7,174.55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8,774.03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602640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Miscellaneous Expenses 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518.59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566.18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654.67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709.76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1,115.59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69910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4,035.17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4,425.48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4,900.97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5,212.44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5,798.56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31919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Depreciation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1,139.00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1,203.42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1,377.17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1,348.41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1,847.93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98191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2,896.17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3,222.06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3,523.80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3,864.03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3,950.63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65839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Interest 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360.95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586.51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566.3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640.1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1,232.75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70427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Other Income 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322.38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463.81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648.12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583.59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728480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PBT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2,857.60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2,985.63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3,421.31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3,872.05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3,301.47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819527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Tax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254.96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632.95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816.95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684.56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72703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Deferred Tax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389.86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862.03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308.74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341.59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392.45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109641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Tax Expense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644.82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883.52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941.69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1158.54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1077.01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131267"/>
                  </a:ext>
                </a:extLst>
              </a:tr>
              <a:tr h="18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2,212.78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2,102.11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2,479.62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2,713.51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2,224.46</a:t>
                      </a:r>
                    </a:p>
                  </a:txBody>
                  <a:tcPr marL="5193" marR="5193" marT="5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2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686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8254-B8CF-4CC8-8E4B-51F4C851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DEBTOR COLLECTION PERIOD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EB8725-D93D-6A44-AAA1-189E929E14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273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D60A-B297-405A-A5D5-CB76A092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CREDITORS TURNOVER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CAF73B-169B-4B58-B8B5-AAB1D4492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524047"/>
              </p:ext>
            </p:extLst>
          </p:nvPr>
        </p:nvGraphicFramePr>
        <p:xfrm>
          <a:off x="2152650" y="2676963"/>
          <a:ext cx="78867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460">
                  <a:extLst>
                    <a:ext uri="{9D8B030D-6E8A-4147-A177-3AD203B41FA5}">
                      <a16:colId xmlns:a16="http://schemas.microsoft.com/office/drawing/2014/main" val="4137387777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1502253079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26124449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4053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44328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7243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25940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07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</a:t>
                      </a:r>
                    </a:p>
                    <a:p>
                      <a:pPr algn="ctr"/>
                      <a:r>
                        <a:rPr lang="en-IN" sz="2000" dirty="0"/>
                        <a:t>AVERAGE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13.41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17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4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A39E-26BF-462A-B0A0-6FD68F1B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CREDITORS TURNOVER RATIO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B09150B-E0DA-7B4C-B523-54C049ECC6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986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5C03-DFD4-46E5-92D2-53576AF6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CREDITORS PAYMENT PERIOD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13189-E3AC-4757-A50B-94E44C8A9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568202"/>
              </p:ext>
            </p:extLst>
          </p:nvPr>
        </p:nvGraphicFramePr>
        <p:xfrm>
          <a:off x="2152650" y="2582369"/>
          <a:ext cx="78867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81">
                  <a:extLst>
                    <a:ext uri="{9D8B030D-6E8A-4147-A177-3AD203B41FA5}">
                      <a16:colId xmlns:a16="http://schemas.microsoft.com/office/drawing/2014/main" val="3176107393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2784891421"/>
                    </a:ext>
                  </a:extLst>
                </a:gridCol>
                <a:gridCol w="1303283">
                  <a:extLst>
                    <a:ext uri="{9D8B030D-6E8A-4147-A177-3AD203B41FA5}">
                      <a16:colId xmlns:a16="http://schemas.microsoft.com/office/drawing/2014/main" val="34813616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403309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717760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1727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5853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06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</a:t>
                      </a:r>
                    </a:p>
                    <a:p>
                      <a:pPr algn="ctr"/>
                      <a:r>
                        <a:rPr lang="en-IN" sz="2000" dirty="0"/>
                        <a:t>AVERAGE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169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14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351D-6B1A-420E-8A90-A17FB5A1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CREDITORS PAYMENT PERIOD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1E252F-8CD3-4B49-9913-50BD0EFE42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69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EB0F-C5F0-46D1-BF76-D0090550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CAPITAL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7808C-82CB-4206-B068-5E94C3B57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7046"/>
              </p:ext>
            </p:extLst>
          </p:nvPr>
        </p:nvGraphicFramePr>
        <p:xfrm>
          <a:off x="2066925" y="2666452"/>
          <a:ext cx="80581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1303920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922737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0809831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649023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30553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9279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80776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93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 AVERAGE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6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01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2E78-598B-4CF4-B152-4C8B2ABB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CAPITAL CYCLE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FC2819-79DE-3040-9EE9-C03689AE6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82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77BC-0A4D-4598-96A4-3E89D74B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 EQUITY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343C-74AC-43F2-82AB-F4E9B38D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135FB-60FC-47E3-B408-5729C35A3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163930"/>
              </p:ext>
            </p:extLst>
          </p:nvPr>
        </p:nvGraphicFramePr>
        <p:xfrm>
          <a:off x="2066925" y="2784185"/>
          <a:ext cx="8058150" cy="25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146070381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0316450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2228305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978146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450791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038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781099082"/>
                  </a:ext>
                </a:extLst>
              </a:tr>
              <a:tr h="8376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490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</a:t>
                      </a:r>
                    </a:p>
                    <a:p>
                      <a:pPr algn="ctr"/>
                      <a:r>
                        <a:rPr lang="en-IN" sz="2000" dirty="0"/>
                        <a:t>AVERAGE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0.50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0.55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0.53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0.43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0.56 </a:t>
                      </a:r>
                    </a:p>
                  </a:txBody>
                  <a:tcPr marL="7144" marR="7144" marT="9525" marB="0" anchor="ctr"/>
                </a:tc>
                <a:extLst>
                  <a:ext uri="{0D108BD9-81ED-4DB2-BD59-A6C34878D82A}">
                    <a16:rowId xmlns:a16="http://schemas.microsoft.com/office/drawing/2014/main" val="5010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821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79C2-AE6F-4F38-8C2B-FC7CB50F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 EQUITY ratio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E75516-177D-9041-9381-EE33F373E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746732"/>
              </p:ext>
            </p:extLst>
          </p:nvPr>
        </p:nvGraphicFramePr>
        <p:xfrm>
          <a:off x="2230438" y="2638425"/>
          <a:ext cx="7731125" cy="34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3258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A9A1-A2CC-4F3B-BD46-A8C56E2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 SERVICE COVERAGE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9BE4-1204-410E-AB1F-C27E9C3E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6AF912-AF75-4ADD-A26A-CA310CEA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13322"/>
              </p:ext>
            </p:extLst>
          </p:nvPr>
        </p:nvGraphicFramePr>
        <p:xfrm>
          <a:off x="2348345" y="2527875"/>
          <a:ext cx="7495309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993">
                  <a:extLst>
                    <a:ext uri="{9D8B030D-6E8A-4147-A177-3AD203B41FA5}">
                      <a16:colId xmlns:a16="http://schemas.microsoft.com/office/drawing/2014/main" val="3795741419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2773859875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2392394085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1592857200"/>
                    </a:ext>
                  </a:extLst>
                </a:gridCol>
                <a:gridCol w="1208689">
                  <a:extLst>
                    <a:ext uri="{9D8B030D-6E8A-4147-A177-3AD203B41FA5}">
                      <a16:colId xmlns:a16="http://schemas.microsoft.com/office/drawing/2014/main" val="135086810"/>
                    </a:ext>
                  </a:extLst>
                </a:gridCol>
                <a:gridCol w="1151599">
                  <a:extLst>
                    <a:ext uri="{9D8B030D-6E8A-4147-A177-3AD203B41FA5}">
                      <a16:colId xmlns:a16="http://schemas.microsoft.com/office/drawing/2014/main" val="371167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MARCH 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49470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2.22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0.72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0.70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1.71 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1.07 </a:t>
                      </a:r>
                    </a:p>
                  </a:txBody>
                  <a:tcPr marL="7144" marR="7144" marT="9525" marB="0" anchor="ctr"/>
                </a:tc>
                <a:extLst>
                  <a:ext uri="{0D108BD9-81ED-4DB2-BD59-A6C34878D82A}">
                    <a16:rowId xmlns:a16="http://schemas.microsoft.com/office/drawing/2014/main" val="398069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 AVERAGE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22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03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31135" y="386623"/>
            <a:ext cx="7729728" cy="1188720"/>
          </a:xfrm>
        </p:spPr>
        <p:txBody>
          <a:bodyPr/>
          <a:lstStyle/>
          <a:p>
            <a:r>
              <a:rPr lang="en-IN" dirty="0"/>
              <a:t>COST AS % OF SALES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665FCA-8F80-764A-93F6-5BE2D4CB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92234"/>
              </p:ext>
            </p:extLst>
          </p:nvPr>
        </p:nvGraphicFramePr>
        <p:xfrm>
          <a:off x="2231134" y="1695744"/>
          <a:ext cx="7729729" cy="1551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0109">
                  <a:extLst>
                    <a:ext uri="{9D8B030D-6E8A-4147-A177-3AD203B41FA5}">
                      <a16:colId xmlns:a16="http://schemas.microsoft.com/office/drawing/2014/main" val="591942205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3012351279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662429993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182893694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55665148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210150502"/>
                    </a:ext>
                  </a:extLst>
                </a:gridCol>
              </a:tblGrid>
              <a:tr h="23589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COST AS A % OF SALES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53980"/>
                  </a:ext>
                </a:extLst>
              </a:tr>
              <a:tr h="1986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14-Mar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15-Mar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16-Mar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17-Mar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Mar 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085506"/>
                  </a:ext>
                </a:extLst>
              </a:tr>
              <a:tr h="186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Raw Materials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17.054%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17.636%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17.407%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17.191%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983389"/>
                  </a:ext>
                </a:extLst>
              </a:tr>
              <a:tr h="186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Power &amp; Fuel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20.891%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21.018%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18.205%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16.835%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20.165%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149017"/>
                  </a:ext>
                </a:extLst>
              </a:tr>
              <a:tr h="186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Employee Cost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5.999%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1539"/>
                  </a:ext>
                </a:extLst>
              </a:tr>
              <a:tr h="186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Other Manufacturing Expenses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10.349%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7.842%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7.688%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7.289%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878263"/>
                  </a:ext>
                </a:extLst>
              </a:tr>
              <a:tr h="186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Selling and Administration Expenses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25.322%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28.618%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28.712%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28.274%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27.933%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5807005"/>
                  </a:ext>
                </a:extLst>
              </a:tr>
              <a:tr h="186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Miscellaneous Expenses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3.552%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673174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1A34C7-AD65-094B-B971-2EE23245A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51271"/>
              </p:ext>
            </p:extLst>
          </p:nvPr>
        </p:nvGraphicFramePr>
        <p:xfrm>
          <a:off x="2038118" y="4981745"/>
          <a:ext cx="8115759" cy="142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Worksheet" r:id="rId3" imgW="6921500" imgH="1219200" progId="Excel.Sheet.12">
                  <p:embed/>
                </p:oleObj>
              </mc:Choice>
              <mc:Fallback>
                <p:oleObj name="Worksheet" r:id="rId3" imgW="6921500" imgH="12192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3A5025C-5460-6147-A63E-ECCF54EEFC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118" y="4981745"/>
                        <a:ext cx="8115759" cy="1429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9">
            <a:extLst>
              <a:ext uri="{FF2B5EF4-FFF2-40B4-BE49-F238E27FC236}">
                <a16:creationId xmlns:a16="http://schemas.microsoft.com/office/drawing/2014/main" id="{0DE04723-A220-354D-B2EB-A4AA13DEA024}"/>
              </a:ext>
            </a:extLst>
          </p:cNvPr>
          <p:cNvSpPr txBox="1">
            <a:spLocks/>
          </p:cNvSpPr>
          <p:nvPr/>
        </p:nvSpPr>
        <p:spPr bwMode="black">
          <a:xfrm>
            <a:off x="2231135" y="3509244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Y-O-Y SALES</a:t>
            </a:r>
          </a:p>
        </p:txBody>
      </p:sp>
    </p:spTree>
    <p:extLst>
      <p:ext uri="{BB962C8B-B14F-4D97-AF65-F5344CB8AC3E}">
        <p14:creationId xmlns:p14="http://schemas.microsoft.com/office/powerpoint/2010/main" val="1246630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3DD8-8DC0-47FA-B591-B195E49B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 SERVICE COVERAGE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FAA7F5-D7CB-144C-AA65-E8C724003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225501"/>
              </p:ext>
            </p:extLst>
          </p:nvPr>
        </p:nvGraphicFramePr>
        <p:xfrm>
          <a:off x="2230438" y="2638425"/>
          <a:ext cx="7731125" cy="3646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2629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2B13-0515-4879-822A-3021720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 ASSETS TURNOVER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9CBF16-0E48-440C-91A6-53BEA6683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31652"/>
              </p:ext>
            </p:extLst>
          </p:nvPr>
        </p:nvGraphicFramePr>
        <p:xfrm>
          <a:off x="2066925" y="2571859"/>
          <a:ext cx="805815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54">
                  <a:extLst>
                    <a:ext uri="{9D8B030D-6E8A-4147-A177-3AD203B41FA5}">
                      <a16:colId xmlns:a16="http://schemas.microsoft.com/office/drawing/2014/main" val="1426594946"/>
                    </a:ext>
                  </a:extLst>
                </a:gridCol>
                <a:gridCol w="1230696">
                  <a:extLst>
                    <a:ext uri="{9D8B030D-6E8A-4147-A177-3AD203B41FA5}">
                      <a16:colId xmlns:a16="http://schemas.microsoft.com/office/drawing/2014/main" val="19892137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9404961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639365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899962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7428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18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96416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ULTRATECH CEMENT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144" marR="7144" marT="9525" marB="0" anchor="ctr"/>
                </a:tc>
                <a:extLst>
                  <a:ext uri="{0D108BD9-81ED-4DB2-BD59-A6C34878D82A}">
                    <a16:rowId xmlns:a16="http://schemas.microsoft.com/office/drawing/2014/main" val="2222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INDUSTRY AVERAGE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endParaRPr lang="en-IN" sz="20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57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42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39F3-023E-40ED-88A0-C2609054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 ASSETS TURNOVER RATIO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4FCCDF-67CE-F343-B987-8809C95C0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33590"/>
              </p:ext>
            </p:extLst>
          </p:nvPr>
        </p:nvGraphicFramePr>
        <p:xfrm>
          <a:off x="2230438" y="2638425"/>
          <a:ext cx="7731125" cy="358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4518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160" y="1030014"/>
            <a:ext cx="7849919" cy="124032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RETURN ON CAPITAL EMPLOYED (Post Tax)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371632"/>
              </p:ext>
            </p:extLst>
          </p:nvPr>
        </p:nvGraphicFramePr>
        <p:xfrm>
          <a:off x="2101160" y="3112082"/>
          <a:ext cx="7976948" cy="26368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419">
                  <a:extLst>
                    <a:ext uri="{9D8B030D-6E8A-4147-A177-3AD203B41FA5}">
                      <a16:colId xmlns:a16="http://schemas.microsoft.com/office/drawing/2014/main" val="1450429203"/>
                    </a:ext>
                  </a:extLst>
                </a:gridCol>
                <a:gridCol w="133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8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YEAR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dirty="0">
                          <a:effectLst/>
                        </a:rPr>
                        <a:t>MARCH 14(12)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MARCH 15(12)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MARCH 16(12)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MARCH 17(12)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MARCH 18(12)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INDUSTRY AVERAGE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ULTRATECH CEMENT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10.28%</a:t>
                      </a:r>
                    </a:p>
                  </a:txBody>
                  <a:tcPr marL="4763" marR="476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9.52%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9.49%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9.75%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38" marR="476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7.82%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71438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79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381000"/>
            <a:ext cx="8229600" cy="1600200"/>
          </a:xfrm>
        </p:spPr>
        <p:txBody>
          <a:bodyPr>
            <a:normAutofit/>
          </a:bodyPr>
          <a:lstStyle/>
          <a:p>
            <a:r>
              <a:rPr lang="en-IN" b="1" dirty="0"/>
              <a:t>RETURN ON CAPITAL EMPLOYED (Post Tax)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8C2D8D-B92B-B340-9D45-537A2FB3C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822142"/>
              </p:ext>
            </p:extLst>
          </p:nvPr>
        </p:nvGraphicFramePr>
        <p:xfrm>
          <a:off x="1905000" y="1697475"/>
          <a:ext cx="8229600" cy="454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1981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160" y="437555"/>
            <a:ext cx="7877081" cy="7122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RETURN ON EQUITY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51294"/>
              </p:ext>
            </p:extLst>
          </p:nvPr>
        </p:nvGraphicFramePr>
        <p:xfrm>
          <a:off x="1974127" y="2572406"/>
          <a:ext cx="8131146" cy="26232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5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191">
                  <a:extLst>
                    <a:ext uri="{9D8B030D-6E8A-4147-A177-3AD203B41FA5}">
                      <a16:colId xmlns:a16="http://schemas.microsoft.com/office/drawing/2014/main" val="351517578"/>
                    </a:ext>
                  </a:extLst>
                </a:gridCol>
                <a:gridCol w="1355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Year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>
                          <a:effectLst/>
                        </a:rPr>
                        <a:t>March 14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March 15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March 16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March 17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March 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7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Industry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7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Ultratech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11.79%</a:t>
                      </a: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10.69%</a:t>
                      </a: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11.87%</a:t>
                      </a: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11.51%</a:t>
                      </a:r>
                    </a:p>
                  </a:txBody>
                  <a:tcPr marL="71438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9.36%</a:t>
                      </a:r>
                    </a:p>
                  </a:txBody>
                  <a:tcPr marL="4763" marR="71438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24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RETURN ON EQUITY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4E3D8E-8995-9942-ACBD-019A839BE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980500"/>
              </p:ext>
            </p:extLst>
          </p:nvPr>
        </p:nvGraphicFramePr>
        <p:xfrm>
          <a:off x="2231136" y="2407595"/>
          <a:ext cx="7729728" cy="4139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3065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010" y="165950"/>
            <a:ext cx="7767024" cy="94762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EARNING PER SHARE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231261-0869-F344-9693-6AC9779C8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028624"/>
              </p:ext>
            </p:extLst>
          </p:nvPr>
        </p:nvGraphicFramePr>
        <p:xfrm>
          <a:off x="1981200" y="2895600"/>
          <a:ext cx="8229600" cy="144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2094512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0795377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408979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985847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67114126"/>
                    </a:ext>
                  </a:extLst>
                </a:gridCol>
              </a:tblGrid>
              <a:tr h="72258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15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18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41775"/>
                  </a:ext>
                </a:extLst>
              </a:tr>
              <a:tr h="7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76.47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80.92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711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484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PRICE TO EARNING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1"/>
            <a:ext cx="8229600" cy="3611563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dirty="0"/>
              <a:t>Ultratech Cement= 49.3790</a:t>
            </a:r>
          </a:p>
          <a:p>
            <a:pPr marL="0" indent="0" algn="ctr">
              <a:buNone/>
            </a:pPr>
            <a:r>
              <a:rPr lang="en-IN" sz="3600" dirty="0"/>
              <a:t>Industry Average = 36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754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PRICE TO BOOK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1"/>
            <a:ext cx="8229600" cy="361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Ultratech Cement= 4.159</a:t>
            </a:r>
          </a:p>
          <a:p>
            <a:pPr marL="0" indent="0" algn="ctr">
              <a:buNone/>
            </a:pPr>
            <a:r>
              <a:rPr lang="en-IN" sz="3600" dirty="0"/>
              <a:t>Industry Average = 4.28</a:t>
            </a:r>
          </a:p>
        </p:txBody>
      </p:sp>
    </p:spTree>
    <p:extLst>
      <p:ext uri="{BB962C8B-B14F-4D97-AF65-F5344CB8AC3E}">
        <p14:creationId xmlns:p14="http://schemas.microsoft.com/office/powerpoint/2010/main" val="290047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GROSS PROFIT MARGIN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63021"/>
              </p:ext>
            </p:extLst>
          </p:nvPr>
        </p:nvGraphicFramePr>
        <p:xfrm>
          <a:off x="2415206" y="2600253"/>
          <a:ext cx="7500991" cy="189793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Year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14 (12)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15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16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17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18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8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ULTRATECH CEMENT</a:t>
                      </a:r>
                    </a:p>
                    <a:p>
                      <a:pPr algn="ctr" fontAlgn="b"/>
                      <a:endParaRPr lang="en-IN" sz="2000" b="0" i="0" u="none" strike="noStrike" baseline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40510"/>
              </p:ext>
            </p:extLst>
          </p:nvPr>
        </p:nvGraphicFramePr>
        <p:xfrm>
          <a:off x="2391242" y="4498185"/>
          <a:ext cx="7543799" cy="107157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2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15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INDUSTRY AVERAGE</a:t>
                      </a:r>
                    </a:p>
                    <a:p>
                      <a:pPr algn="ctr" fontAlgn="b"/>
                      <a:endParaRPr lang="en-IN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73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DIVIDENT PAYOUT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1"/>
            <a:ext cx="8229600" cy="361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Ultratech Cement= 12.30%</a:t>
            </a:r>
          </a:p>
        </p:txBody>
      </p:sp>
    </p:spTree>
    <p:extLst>
      <p:ext uri="{BB962C8B-B14F-4D97-AF65-F5344CB8AC3E}">
        <p14:creationId xmlns:p14="http://schemas.microsoft.com/office/powerpoint/2010/main" val="3240035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DIVIDEND YIELD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1"/>
            <a:ext cx="8229600" cy="3382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Ultratech Cement= 0.46%</a:t>
            </a:r>
          </a:p>
        </p:txBody>
      </p:sp>
    </p:spTree>
    <p:extLst>
      <p:ext uri="{BB962C8B-B14F-4D97-AF65-F5344CB8AC3E}">
        <p14:creationId xmlns:p14="http://schemas.microsoft.com/office/powerpoint/2010/main" val="2972470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VALUATION</a:t>
            </a:r>
          </a:p>
        </p:txBody>
      </p:sp>
    </p:spTree>
    <p:extLst>
      <p:ext uri="{BB962C8B-B14F-4D97-AF65-F5344CB8AC3E}">
        <p14:creationId xmlns:p14="http://schemas.microsoft.com/office/powerpoint/2010/main" val="2430203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PROJECTIONS</a:t>
            </a:r>
          </a:p>
        </p:txBody>
      </p:sp>
    </p:spTree>
    <p:extLst>
      <p:ext uri="{BB962C8B-B14F-4D97-AF65-F5344CB8AC3E}">
        <p14:creationId xmlns:p14="http://schemas.microsoft.com/office/powerpoint/2010/main" val="3107914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305800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PROFIT AND LOSS FY14 TO FY23e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C93A9-C45C-6E42-A49F-36D0B9E3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17F94-3756-E54D-84CC-5436790D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9" y="1744717"/>
            <a:ext cx="3784600" cy="383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4C29F-0669-1240-9A93-5542920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93" y="1744717"/>
            <a:ext cx="7283231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31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FREE CASH FLOW TO firm</a:t>
            </a:r>
          </a:p>
        </p:txBody>
      </p:sp>
    </p:spTree>
    <p:extLst>
      <p:ext uri="{BB962C8B-B14F-4D97-AF65-F5344CB8AC3E}">
        <p14:creationId xmlns:p14="http://schemas.microsoft.com/office/powerpoint/2010/main" val="2518433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72402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COMPUTATION OF </a:t>
            </a:r>
            <a:r>
              <a:rPr lang="en-IN" dirty="0" err="1"/>
              <a:t>FCFf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4A57-BA08-C941-BB45-95F99DE2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10" y="1381671"/>
            <a:ext cx="9139944" cy="44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5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FREE CASH FLOW TO EQUITY</a:t>
            </a:r>
          </a:p>
        </p:txBody>
      </p:sp>
    </p:spTree>
    <p:extLst>
      <p:ext uri="{BB962C8B-B14F-4D97-AF65-F5344CB8AC3E}">
        <p14:creationId xmlns:p14="http://schemas.microsoft.com/office/powerpoint/2010/main" val="3247163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72402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COMPUTATION OF FCFE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7AFC4-883D-E44E-AB1F-0727B3AB8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2" y="1471447"/>
            <a:ext cx="11430439" cy="40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5334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COMPARABLE COMPANY MARKET METHOD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33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C39A9F-9CCE-EF42-8663-09AD4DA42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105985"/>
              </p:ext>
            </p:extLst>
          </p:nvPr>
        </p:nvGraphicFramePr>
        <p:xfrm>
          <a:off x="1298028" y="848710"/>
          <a:ext cx="9559158" cy="532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9700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86623"/>
            <a:ext cx="7729728" cy="1188720"/>
          </a:xfrm>
        </p:spPr>
        <p:txBody>
          <a:bodyPr/>
          <a:lstStyle/>
          <a:p>
            <a:r>
              <a:rPr lang="en-IN" dirty="0" err="1"/>
              <a:t>Comparables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20A52-53DC-FB43-A245-5253A7E15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52017"/>
              </p:ext>
            </p:extLst>
          </p:nvPr>
        </p:nvGraphicFramePr>
        <p:xfrm>
          <a:off x="928413" y="1938865"/>
          <a:ext cx="10433268" cy="418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317">
                  <a:extLst>
                    <a:ext uri="{9D8B030D-6E8A-4147-A177-3AD203B41FA5}">
                      <a16:colId xmlns:a16="http://schemas.microsoft.com/office/drawing/2014/main" val="841691337"/>
                    </a:ext>
                  </a:extLst>
                </a:gridCol>
                <a:gridCol w="2608317">
                  <a:extLst>
                    <a:ext uri="{9D8B030D-6E8A-4147-A177-3AD203B41FA5}">
                      <a16:colId xmlns:a16="http://schemas.microsoft.com/office/drawing/2014/main" val="1692132307"/>
                    </a:ext>
                  </a:extLst>
                </a:gridCol>
                <a:gridCol w="2608317">
                  <a:extLst>
                    <a:ext uri="{9D8B030D-6E8A-4147-A177-3AD203B41FA5}">
                      <a16:colId xmlns:a16="http://schemas.microsoft.com/office/drawing/2014/main" val="1705401180"/>
                    </a:ext>
                  </a:extLst>
                </a:gridCol>
                <a:gridCol w="2608317">
                  <a:extLst>
                    <a:ext uri="{9D8B030D-6E8A-4147-A177-3AD203B41FA5}">
                      <a16:colId xmlns:a16="http://schemas.microsoft.com/office/drawing/2014/main" val="386119924"/>
                    </a:ext>
                  </a:extLst>
                </a:gridCol>
              </a:tblGrid>
              <a:tr h="523583">
                <a:tc>
                  <a:txBody>
                    <a:bodyPr/>
                    <a:lstStyle/>
                    <a:p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12511"/>
                  </a:ext>
                </a:extLst>
              </a:tr>
              <a:tr h="5235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ULTRATECH 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1,12,754.5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2202"/>
                  </a:ext>
                </a:extLst>
              </a:tr>
              <a:tr h="5235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SHREE 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60,977.66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98846"/>
                  </a:ext>
                </a:extLst>
              </a:tr>
              <a:tr h="5235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AMBUJA 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44,825.94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40509"/>
                  </a:ext>
                </a:extLst>
              </a:tr>
              <a:tr h="5235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 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29,762.4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98566"/>
                  </a:ext>
                </a:extLst>
              </a:tr>
              <a:tr h="52358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JK CEMENTS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36701"/>
                  </a:ext>
                </a:extLst>
              </a:tr>
              <a:tr h="52358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 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3712.83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1052"/>
                  </a:ext>
                </a:extLst>
              </a:tr>
              <a:tr h="52358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PRISM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963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86623"/>
            <a:ext cx="7729728" cy="1188720"/>
          </a:xfrm>
        </p:spPr>
        <p:txBody>
          <a:bodyPr/>
          <a:lstStyle/>
          <a:p>
            <a:r>
              <a:rPr lang="en-IN" dirty="0"/>
              <a:t>COMPUTATION OF MULTIPLES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86C58-9370-144D-93E6-B1AADD2D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945"/>
            <a:ext cx="12192000" cy="3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59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36634"/>
            <a:ext cx="8153400" cy="93016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COMPUTATION OF THE EQUITY VALUES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CA3343-B9F7-0142-A254-C3827A5D1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03706"/>
              </p:ext>
            </p:extLst>
          </p:nvPr>
        </p:nvGraphicFramePr>
        <p:xfrm>
          <a:off x="2057399" y="1045780"/>
          <a:ext cx="8153401" cy="579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3" imgW="6426200" imgH="5727700" progId="Excel.Sheet.12">
                  <p:embed/>
                </p:oleObj>
              </mc:Choice>
              <mc:Fallback>
                <p:oleObj name="Worksheet" r:id="rId3" imgW="6426200" imgH="572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399" y="1045780"/>
                        <a:ext cx="8153401" cy="5791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141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FINAL AVERAGES OF EQUITY VALUES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FB48A79-4E14-DB4B-9A13-8F8F4D3F4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378200"/>
              </p:ext>
            </p:extLst>
          </p:nvPr>
        </p:nvGraphicFramePr>
        <p:xfrm>
          <a:off x="1768681" y="2619539"/>
          <a:ext cx="8816159" cy="333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Worksheet" r:id="rId3" imgW="4559300" imgH="1727200" progId="Excel.Sheet.12">
                  <p:embed/>
                </p:oleObj>
              </mc:Choice>
              <mc:Fallback>
                <p:oleObj name="Worksheet" r:id="rId3" imgW="4559300" imgH="1727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8681" y="2619539"/>
                        <a:ext cx="8816159" cy="3339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529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089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EBITDA MARGINS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19448"/>
              </p:ext>
            </p:extLst>
          </p:nvPr>
        </p:nvGraphicFramePr>
        <p:xfrm>
          <a:off x="2231136" y="2616243"/>
          <a:ext cx="7715308" cy="314327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0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Year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14 (12)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15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16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17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18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ULTRATECH</a:t>
                      </a:r>
                    </a:p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INDUSTRY</a:t>
                      </a:r>
                      <a:r>
                        <a:rPr lang="en-IN" sz="2000" u="none" strike="noStrike" baseline="0" dirty="0"/>
                        <a:t> AVERAGE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15.33%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14.29%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15.13%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/>
                        <a:t>17.92%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/>
                        <a:t>18.66%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8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E42B54-7E73-4942-B565-BE010692E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5069"/>
              </p:ext>
            </p:extLst>
          </p:nvPr>
        </p:nvGraphicFramePr>
        <p:xfrm>
          <a:off x="1647966" y="1006365"/>
          <a:ext cx="8526047" cy="493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0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EBIT MARGINS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82593"/>
              </p:ext>
            </p:extLst>
          </p:nvPr>
        </p:nvGraphicFramePr>
        <p:xfrm>
          <a:off x="2059754" y="2556082"/>
          <a:ext cx="8072491" cy="35004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8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9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Year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14 (12)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/>
                        <a:t>Mar 15 (12)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/>
                        <a:t>Mar 16 (12)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/>
                        <a:t>Mar 17 (12)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Mar 18 (12)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ULTRATECH </a:t>
                      </a:r>
                    </a:p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CEMENT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INDUSTRY</a:t>
                      </a:r>
                      <a:r>
                        <a:rPr lang="en-IN" sz="2000" u="none" strike="noStrike" baseline="0" dirty="0"/>
                        <a:t> AVERAGE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10.44%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9.18%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9.46%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12.70%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13.26%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573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{4A290996-0630-4142-81AF-6DD39A4E8A5F}tf10001120</Template>
  <TotalTime>1769</TotalTime>
  <Words>1664</Words>
  <Application>Microsoft Macintosh PowerPoint</Application>
  <PresentationFormat>Widescreen</PresentationFormat>
  <Paragraphs>946</Paragraphs>
  <Slides>64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Gill Sans MT</vt:lpstr>
      <vt:lpstr>Helvetica</vt:lpstr>
      <vt:lpstr>Parcel</vt:lpstr>
      <vt:lpstr>Worksheet</vt:lpstr>
      <vt:lpstr>ULTRATECH CEMENT LTD</vt:lpstr>
      <vt:lpstr>PROFIT AND LOSS ANALYSIS</vt:lpstr>
      <vt:lpstr>PROFIT AND LOSS – FY14 TO FY18</vt:lpstr>
      <vt:lpstr>COST AS % OF SALES</vt:lpstr>
      <vt:lpstr>GROSS PROFIT MARGIN</vt:lpstr>
      <vt:lpstr>PowerPoint Presentation</vt:lpstr>
      <vt:lpstr>EBITDA MARGINS</vt:lpstr>
      <vt:lpstr>PowerPoint Presentation</vt:lpstr>
      <vt:lpstr>EBIT MARGINS</vt:lpstr>
      <vt:lpstr>PowerPoint Presentation</vt:lpstr>
      <vt:lpstr>PAT MARGINS</vt:lpstr>
      <vt:lpstr>PowerPoint Presentation</vt:lpstr>
      <vt:lpstr>INTEREST COVERAGE RATIO</vt:lpstr>
      <vt:lpstr>PowerPoint Presentation</vt:lpstr>
      <vt:lpstr>NET DEBT TO EBITDA RATIO</vt:lpstr>
      <vt:lpstr>BALANCE SHEET ANALYSIS</vt:lpstr>
      <vt:lpstr>BALANCE SHEET LIABILITIES</vt:lpstr>
      <vt:lpstr>BALANCE SHEET ASSETS</vt:lpstr>
      <vt:lpstr>CURRENT RATIO</vt:lpstr>
      <vt:lpstr>CURRENT RATIO</vt:lpstr>
      <vt:lpstr>QUICK RATIO</vt:lpstr>
      <vt:lpstr>QUICK RATIO</vt:lpstr>
      <vt:lpstr>INVENTORY TURNOVER RATIO</vt:lpstr>
      <vt:lpstr>INVENTORY TURNOVER RATIO</vt:lpstr>
      <vt:lpstr>INVENTORY HOLDING PERIOD</vt:lpstr>
      <vt:lpstr>INVENTORY HOLDING PERIOD</vt:lpstr>
      <vt:lpstr>DEBTORS TURNOVER RATIO</vt:lpstr>
      <vt:lpstr>DEBTORS TURNOVER RATIO</vt:lpstr>
      <vt:lpstr>DEBTOR COLLECTION PERIOD</vt:lpstr>
      <vt:lpstr>DEBTOR COLLECTION PERIOD</vt:lpstr>
      <vt:lpstr>CREDITORS TURNOVER RATIO</vt:lpstr>
      <vt:lpstr>CREDITORS TURNOVER RATIO</vt:lpstr>
      <vt:lpstr>CREDITORS PAYMENT PERIOD</vt:lpstr>
      <vt:lpstr>CREDITORS PAYMENT PERIOD</vt:lpstr>
      <vt:lpstr>WORKING CAPITAL CYCLE</vt:lpstr>
      <vt:lpstr>WORKING CAPITAL CYCLE</vt:lpstr>
      <vt:lpstr>DEBT EQUITY ratio</vt:lpstr>
      <vt:lpstr>DEBT EQUITY ratio</vt:lpstr>
      <vt:lpstr>DEBT SERVICE COVERAGE RATIO</vt:lpstr>
      <vt:lpstr>DEBT SERVICE COVERAGE RATIO</vt:lpstr>
      <vt:lpstr>FIXED ASSETS TURNOVER RATIO</vt:lpstr>
      <vt:lpstr>FIXED ASSETS TURNOVER RATIO</vt:lpstr>
      <vt:lpstr>RETURN ON CAPITAL EMPLOYED (Post Tax)</vt:lpstr>
      <vt:lpstr>RETURN ON CAPITAL EMPLOYED (Post Tax)</vt:lpstr>
      <vt:lpstr>RETURN ON EQUITY</vt:lpstr>
      <vt:lpstr>RETURN ON EQUITY</vt:lpstr>
      <vt:lpstr>EARNING PER SHARE</vt:lpstr>
      <vt:lpstr>PRICE TO EARNING RATIO</vt:lpstr>
      <vt:lpstr>PRICE TO BOOK RATIO</vt:lpstr>
      <vt:lpstr>DIVIDENT PAYOUT RATIO</vt:lpstr>
      <vt:lpstr>DIVIDEND YIELD RATIO</vt:lpstr>
      <vt:lpstr>BUSINESS VALUATION</vt:lpstr>
      <vt:lpstr>PROJECTIONS</vt:lpstr>
      <vt:lpstr>PROFIT AND LOSS FY14 TO FY23e</vt:lpstr>
      <vt:lpstr> FREE CASH FLOW TO firm</vt:lpstr>
      <vt:lpstr>COMPUTATION OF FCFf</vt:lpstr>
      <vt:lpstr> FREE CASH FLOW TO EQUITY</vt:lpstr>
      <vt:lpstr>COMPUTATION OF FCFE</vt:lpstr>
      <vt:lpstr>COMPARABLE COMPANY MARKET METHOD </vt:lpstr>
      <vt:lpstr>Comparables</vt:lpstr>
      <vt:lpstr>COMPUTATION OF MULTIPLES</vt:lpstr>
      <vt:lpstr>COMPUTATION OF THE EQUITY VALUES</vt:lpstr>
      <vt:lpstr>FINAL AVERAGES OF EQUITY VALUES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kushagraghav17@gmail.com</dc:creator>
  <cp:lastModifiedBy>kushagraghav17@gmail.com</cp:lastModifiedBy>
  <cp:revision>58</cp:revision>
  <dcterms:created xsi:type="dcterms:W3CDTF">2018-09-16T14:25:56Z</dcterms:created>
  <dcterms:modified xsi:type="dcterms:W3CDTF">2021-07-12T05:40:21Z</dcterms:modified>
</cp:coreProperties>
</file>