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1187" autoAdjust="0"/>
  </p:normalViewPr>
  <p:slideViewPr>
    <p:cSldViewPr snapToGrid="0">
      <p:cViewPr varScale="1">
        <p:scale>
          <a:sx n="104" d="100"/>
          <a:sy n="104" d="100"/>
        </p:scale>
        <p:origin x="8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993EC-5BA9-454B-9892-CDF56081A066}" type="datetimeFigureOut">
              <a:rPr lang="en-US" smtClean="0"/>
              <a:t>11/25/2020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19245-F2ED-4807-B980-5C6693A1EC46}" type="slidenum">
              <a:rPr lang="en-US" smtClean="0"/>
              <a:t>‹#›</a:t>
            </a:fld>
            <a:endParaRPr lang="en-US"/>
          </a:p>
        </p:txBody>
      </p:sp>
    </p:spTree>
    <p:extLst>
      <p:ext uri="{BB962C8B-B14F-4D97-AF65-F5344CB8AC3E}">
        <p14:creationId xmlns:p14="http://schemas.microsoft.com/office/powerpoint/2010/main" val="3390121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Overfits on variable name because </a:t>
            </a:r>
            <a:r>
              <a:rPr lang="en-US" sz="1800" dirty="0">
                <a:effectLst/>
                <a:latin typeface="Calibri" panose="020F0502020204030204" pitchFamily="34" charset="0"/>
              </a:rPr>
              <a:t>the model is trained on projects from </a:t>
            </a:r>
            <a:r>
              <a:rPr lang="en-US" sz="1800" dirty="0" err="1">
                <a:effectLst/>
                <a:latin typeface="Calibri" panose="020F0502020204030204" pitchFamily="34" charset="0"/>
              </a:rPr>
              <a:t>Github</a:t>
            </a:r>
            <a:r>
              <a:rPr lang="en-US" sz="1800" dirty="0">
                <a:effectLst/>
                <a:latin typeface="Calibri" panose="020F0502020204030204" pitchFamily="34" charset="0"/>
              </a:rPr>
              <a:t> where conventional variable names are used which are predictive in nature.</a:t>
            </a:r>
            <a:endParaRPr lang="en-US" dirty="0"/>
          </a:p>
        </p:txBody>
      </p:sp>
      <p:sp>
        <p:nvSpPr>
          <p:cNvPr id="4" name="Slide Number Placeholder 3"/>
          <p:cNvSpPr>
            <a:spLocks noGrp="1"/>
          </p:cNvSpPr>
          <p:nvPr>
            <p:ph type="sldNum" sz="quarter" idx="5"/>
          </p:nvPr>
        </p:nvSpPr>
        <p:spPr/>
        <p:txBody>
          <a:bodyPr/>
          <a:lstStyle/>
          <a:p>
            <a:fld id="{69719245-F2ED-4807-B980-5C6693A1EC46}" type="slidenum">
              <a:rPr lang="en-US" smtClean="0"/>
              <a:t>3</a:t>
            </a:fld>
            <a:endParaRPr lang="en-US"/>
          </a:p>
        </p:txBody>
      </p:sp>
    </p:spTree>
    <p:extLst>
      <p:ext uri="{BB962C8B-B14F-4D97-AF65-F5344CB8AC3E}">
        <p14:creationId xmlns:p14="http://schemas.microsoft.com/office/powerpoint/2010/main" val="80398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p>
        </p:txBody>
      </p:sp>
      <p:sp>
        <p:nvSpPr>
          <p:cNvPr id="4" name="Slide Number Placeholder 3"/>
          <p:cNvSpPr>
            <a:spLocks noGrp="1"/>
          </p:cNvSpPr>
          <p:nvPr>
            <p:ph type="sldNum" sz="quarter" idx="5"/>
          </p:nvPr>
        </p:nvSpPr>
        <p:spPr/>
        <p:txBody>
          <a:bodyPr/>
          <a:lstStyle/>
          <a:p>
            <a:fld id="{69719245-F2ED-4807-B980-5C6693A1EC46}" type="slidenum">
              <a:rPr lang="en-US" smtClean="0"/>
              <a:t>18</a:t>
            </a:fld>
            <a:endParaRPr lang="en-US"/>
          </a:p>
        </p:txBody>
      </p:sp>
    </p:spTree>
    <p:extLst>
      <p:ext uri="{BB962C8B-B14F-4D97-AF65-F5344CB8AC3E}">
        <p14:creationId xmlns:p14="http://schemas.microsoft.com/office/powerpoint/2010/main" val="2021093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Better performance of obfuscated dataset in algo classification shows that the model is learning the structure of the code which is giving it better predictions. </a:t>
            </a:r>
          </a:p>
          <a:p>
            <a:endParaRPr lang="en-US" dirty="0"/>
          </a:p>
          <a:p>
            <a:r>
              <a:rPr lang="en-US" dirty="0"/>
              <a:t>Java files with bugs were semantically similar to files without bugs. Since model was using the semantic structure to make the embeddings and not analyzing the bug prone areas, the accuracy is low here.</a:t>
            </a:r>
          </a:p>
          <a:p>
            <a:endParaRPr lang="en-US" dirty="0"/>
          </a:p>
          <a:p>
            <a:r>
              <a:rPr lang="en-US" dirty="0"/>
              <a:t>Since every author has their own way of naming their variables, variable names are a important feature for predicting authors from code. However since that is obfuscated in the models, we get a lower accuracy.</a:t>
            </a:r>
          </a:p>
        </p:txBody>
      </p:sp>
      <p:sp>
        <p:nvSpPr>
          <p:cNvPr id="4" name="Slide Number Placeholder 3"/>
          <p:cNvSpPr>
            <a:spLocks noGrp="1"/>
          </p:cNvSpPr>
          <p:nvPr>
            <p:ph type="sldNum" sz="quarter" idx="5"/>
          </p:nvPr>
        </p:nvSpPr>
        <p:spPr/>
        <p:txBody>
          <a:bodyPr/>
          <a:lstStyle/>
          <a:p>
            <a:fld id="{69719245-F2ED-4807-B980-5C6693A1EC46}" type="slidenum">
              <a:rPr lang="en-US" smtClean="0"/>
              <a:t>19</a:t>
            </a:fld>
            <a:endParaRPr lang="en-US"/>
          </a:p>
        </p:txBody>
      </p:sp>
    </p:spTree>
    <p:extLst>
      <p:ext uri="{BB962C8B-B14F-4D97-AF65-F5344CB8AC3E}">
        <p14:creationId xmlns:p14="http://schemas.microsoft.com/office/powerpoint/2010/main" val="3480530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a model trained on no obfuscation leverages variable names for method name prediction instead of the code structure, the accuracy of the baseline decreases when tested on a obfuscated test set. The accuracy of the obfuscated dataset remains similar regardless of the test set as it learns the code structure and uses that to make the embeddings. </a:t>
            </a:r>
          </a:p>
        </p:txBody>
      </p:sp>
      <p:sp>
        <p:nvSpPr>
          <p:cNvPr id="4" name="Slide Number Placeholder 3"/>
          <p:cNvSpPr>
            <a:spLocks noGrp="1"/>
          </p:cNvSpPr>
          <p:nvPr>
            <p:ph type="sldNum" sz="quarter" idx="5"/>
          </p:nvPr>
        </p:nvSpPr>
        <p:spPr/>
        <p:txBody>
          <a:bodyPr/>
          <a:lstStyle/>
          <a:p>
            <a:fld id="{69719245-F2ED-4807-B980-5C6693A1EC46}" type="slidenum">
              <a:rPr lang="en-US" smtClean="0"/>
              <a:t>20</a:t>
            </a:fld>
            <a:endParaRPr lang="en-US"/>
          </a:p>
        </p:txBody>
      </p:sp>
    </p:spTree>
    <p:extLst>
      <p:ext uri="{BB962C8B-B14F-4D97-AF65-F5344CB8AC3E}">
        <p14:creationId xmlns:p14="http://schemas.microsoft.com/office/powerpoint/2010/main" val="31716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 the information that the model gets from variables by obfuscating them, forcing the model to analyze the code structure leading to better generalization in prediction. Multiple ways of obfuscation that we will see in a moment.</a:t>
            </a:r>
          </a:p>
          <a:p>
            <a:endParaRPr lang="en-US" dirty="0"/>
          </a:p>
          <a:p>
            <a:r>
              <a:rPr lang="en-US" dirty="0"/>
              <a:t>As for aggregations, how to do aggregations of method vectors </a:t>
            </a:r>
            <a:r>
              <a:rPr lang="en-US" sz="1200" dirty="0">
                <a:effectLst/>
                <a:latin typeface="Arial" panose="020B0604020202020204" pitchFamily="34" charset="0"/>
              </a:rPr>
              <a:t>in a Java class to accurately describe the class as a single entity?</a:t>
            </a:r>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69719245-F2ED-4807-B980-5C6693A1EC46}" type="slidenum">
              <a:rPr lang="en-US" smtClean="0"/>
              <a:t>4</a:t>
            </a:fld>
            <a:endParaRPr lang="en-US"/>
          </a:p>
        </p:txBody>
      </p:sp>
    </p:spTree>
    <p:extLst>
      <p:ext uri="{BB962C8B-B14F-4D97-AF65-F5344CB8AC3E}">
        <p14:creationId xmlns:p14="http://schemas.microsoft.com/office/powerpoint/2010/main" val="174019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syntactic structure of the code defines the code’s functionality. </a:t>
            </a:r>
          </a:p>
        </p:txBody>
      </p:sp>
      <p:sp>
        <p:nvSpPr>
          <p:cNvPr id="4" name="Slide Number Placeholder 3"/>
          <p:cNvSpPr>
            <a:spLocks noGrp="1"/>
          </p:cNvSpPr>
          <p:nvPr>
            <p:ph type="sldNum" sz="quarter" idx="5"/>
          </p:nvPr>
        </p:nvSpPr>
        <p:spPr/>
        <p:txBody>
          <a:bodyPr/>
          <a:lstStyle/>
          <a:p>
            <a:fld id="{69719245-F2ED-4807-B980-5C6693A1EC46}" type="slidenum">
              <a:rPr lang="en-US" smtClean="0"/>
              <a:t>5</a:t>
            </a:fld>
            <a:endParaRPr lang="en-US"/>
          </a:p>
        </p:txBody>
      </p:sp>
    </p:spTree>
    <p:extLst>
      <p:ext uri="{BB962C8B-B14F-4D97-AF65-F5344CB8AC3E}">
        <p14:creationId xmlns:p14="http://schemas.microsoft.com/office/powerpoint/2010/main" val="239445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X_s= starting point of the path </a:t>
            </a:r>
          </a:p>
          <a:p>
            <a:r>
              <a:rPr lang="en-US" dirty="0"/>
              <a:t>p=path itself</a:t>
            </a:r>
          </a:p>
          <a:p>
            <a:r>
              <a:rPr lang="en-US" dirty="0" err="1"/>
              <a:t>X_t</a:t>
            </a:r>
            <a:r>
              <a:rPr lang="en-US" dirty="0"/>
              <a:t>=ending node of the path</a:t>
            </a:r>
          </a:p>
        </p:txBody>
      </p:sp>
      <p:sp>
        <p:nvSpPr>
          <p:cNvPr id="4" name="Slide Number Placeholder 3"/>
          <p:cNvSpPr>
            <a:spLocks noGrp="1"/>
          </p:cNvSpPr>
          <p:nvPr>
            <p:ph type="sldNum" sz="quarter" idx="5"/>
          </p:nvPr>
        </p:nvSpPr>
        <p:spPr/>
        <p:txBody>
          <a:bodyPr/>
          <a:lstStyle/>
          <a:p>
            <a:fld id="{69719245-F2ED-4807-B980-5C6693A1EC46}" type="slidenum">
              <a:rPr lang="en-US" smtClean="0"/>
              <a:t>6</a:t>
            </a:fld>
            <a:endParaRPr lang="en-US"/>
          </a:p>
        </p:txBody>
      </p:sp>
    </p:spTree>
    <p:extLst>
      <p:ext uri="{BB962C8B-B14F-4D97-AF65-F5344CB8AC3E}">
        <p14:creationId xmlns:p14="http://schemas.microsoft.com/office/powerpoint/2010/main" val="1991153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r>
              <a:rPr lang="en-US" baseline="30000" dirty="0"/>
              <a:t>rd</a:t>
            </a:r>
            <a:r>
              <a:rPr lang="en-US" dirty="0"/>
              <a:t> point: Thus it allows the model to identify the parts of the AST that are more predictive in nature and ignore those that are not. </a:t>
            </a:r>
          </a:p>
          <a:p>
            <a:r>
              <a:rPr lang="en-US" dirty="0"/>
              <a:t>4</a:t>
            </a:r>
            <a:r>
              <a:rPr lang="en-US" baseline="30000" dirty="0"/>
              <a:t>th</a:t>
            </a:r>
            <a:r>
              <a:rPr lang="en-US" dirty="0"/>
              <a:t> Point: Loss of accuracy is seen when test sample has typos or obfuscation in variable names </a:t>
            </a:r>
          </a:p>
        </p:txBody>
      </p:sp>
      <p:sp>
        <p:nvSpPr>
          <p:cNvPr id="4" name="Slide Number Placeholder 3"/>
          <p:cNvSpPr>
            <a:spLocks noGrp="1"/>
          </p:cNvSpPr>
          <p:nvPr>
            <p:ph type="sldNum" sz="quarter" idx="5"/>
          </p:nvPr>
        </p:nvSpPr>
        <p:spPr/>
        <p:txBody>
          <a:bodyPr/>
          <a:lstStyle/>
          <a:p>
            <a:fld id="{69719245-F2ED-4807-B980-5C6693A1EC46}" type="slidenum">
              <a:rPr lang="en-US" smtClean="0"/>
              <a:t>7</a:t>
            </a:fld>
            <a:endParaRPr lang="en-US"/>
          </a:p>
        </p:txBody>
      </p:sp>
    </p:spTree>
    <p:extLst>
      <p:ext uri="{BB962C8B-B14F-4D97-AF65-F5344CB8AC3E}">
        <p14:creationId xmlns:p14="http://schemas.microsoft.com/office/powerpoint/2010/main" val="3870946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the code2vec authors did a study in which they removed the variable name info only at test time Hence they trained on full path contexts and tested on limited path contexts which led to bad results. Here we do both training and testing on obfuscated data.</a:t>
            </a:r>
          </a:p>
        </p:txBody>
      </p:sp>
      <p:sp>
        <p:nvSpPr>
          <p:cNvPr id="4" name="Slide Number Placeholder 3"/>
          <p:cNvSpPr>
            <a:spLocks noGrp="1"/>
          </p:cNvSpPr>
          <p:nvPr>
            <p:ph type="sldNum" sz="quarter" idx="5"/>
          </p:nvPr>
        </p:nvSpPr>
        <p:spPr/>
        <p:txBody>
          <a:bodyPr/>
          <a:lstStyle/>
          <a:p>
            <a:fld id="{69719245-F2ED-4807-B980-5C6693A1EC46}" type="slidenum">
              <a:rPr lang="en-US" smtClean="0"/>
              <a:t>8</a:t>
            </a:fld>
            <a:endParaRPr lang="en-US"/>
          </a:p>
        </p:txBody>
      </p:sp>
    </p:spTree>
    <p:extLst>
      <p:ext uri="{BB962C8B-B14F-4D97-AF65-F5344CB8AC3E}">
        <p14:creationId xmlns:p14="http://schemas.microsoft.com/office/powerpoint/2010/main" val="408882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the files were originally hand labelled as having with the number of bugs, dataset was altered to be a 2 class obfuscation problem. </a:t>
            </a:r>
          </a:p>
          <a:p>
            <a:endParaRPr lang="en-US" dirty="0"/>
          </a:p>
          <a:p>
            <a:r>
              <a:rPr lang="en-US" dirty="0"/>
              <a:t>The duplicate dataset had 3 labels for duplication: Yes, No, Maybe. “Maybe” categories were removed. Aggregated Embeddings for each pair were made and  subtracted if ~0 values were obtained, classify it as duplicate.</a:t>
            </a:r>
          </a:p>
        </p:txBody>
      </p:sp>
      <p:sp>
        <p:nvSpPr>
          <p:cNvPr id="4" name="Slide Number Placeholder 3"/>
          <p:cNvSpPr>
            <a:spLocks noGrp="1"/>
          </p:cNvSpPr>
          <p:nvPr>
            <p:ph type="sldNum" sz="quarter" idx="5"/>
          </p:nvPr>
        </p:nvSpPr>
        <p:spPr/>
        <p:txBody>
          <a:bodyPr/>
          <a:lstStyle/>
          <a:p>
            <a:fld id="{69719245-F2ED-4807-B980-5C6693A1EC46}" type="slidenum">
              <a:rPr lang="en-US" smtClean="0"/>
              <a:t>14</a:t>
            </a:fld>
            <a:endParaRPr lang="en-US"/>
          </a:p>
        </p:txBody>
      </p:sp>
    </p:spTree>
    <p:extLst>
      <p:ext uri="{BB962C8B-B14F-4D97-AF65-F5344CB8AC3E}">
        <p14:creationId xmlns:p14="http://schemas.microsoft.com/office/powerpoint/2010/main" val="318194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Baseline model performed best with similar accuracy by reduced model. Obfuscated models performed worse in method prediction which was to be expected given the previous study by the code2vec authors.</a:t>
            </a:r>
          </a:p>
          <a:p>
            <a:endParaRPr lang="en-US" dirty="0"/>
          </a:p>
          <a:p>
            <a:endParaRPr lang="en-US" dirty="0"/>
          </a:p>
        </p:txBody>
      </p:sp>
      <p:sp>
        <p:nvSpPr>
          <p:cNvPr id="4" name="Slide Number Placeholder 3"/>
          <p:cNvSpPr>
            <a:spLocks noGrp="1"/>
          </p:cNvSpPr>
          <p:nvPr>
            <p:ph type="sldNum" sz="quarter" idx="5"/>
          </p:nvPr>
        </p:nvSpPr>
        <p:spPr/>
        <p:txBody>
          <a:bodyPr/>
          <a:lstStyle/>
          <a:p>
            <a:fld id="{69719245-F2ED-4807-B980-5C6693A1EC46}" type="slidenum">
              <a:rPr lang="en-US" smtClean="0"/>
              <a:t>15</a:t>
            </a:fld>
            <a:endParaRPr lang="en-US"/>
          </a:p>
        </p:txBody>
      </p:sp>
    </p:spTree>
    <p:extLst>
      <p:ext uri="{BB962C8B-B14F-4D97-AF65-F5344CB8AC3E}">
        <p14:creationId xmlns:p14="http://schemas.microsoft.com/office/powerpoint/2010/main" val="1683603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selection methods were found to be All, and Top K with in [2,5]</a:t>
            </a:r>
          </a:p>
        </p:txBody>
      </p:sp>
      <p:sp>
        <p:nvSpPr>
          <p:cNvPr id="4" name="Slide Number Placeholder 3"/>
          <p:cNvSpPr>
            <a:spLocks noGrp="1"/>
          </p:cNvSpPr>
          <p:nvPr>
            <p:ph type="sldNum" sz="quarter" idx="5"/>
          </p:nvPr>
        </p:nvSpPr>
        <p:spPr/>
        <p:txBody>
          <a:bodyPr/>
          <a:lstStyle/>
          <a:p>
            <a:fld id="{69719245-F2ED-4807-B980-5C6693A1EC46}" type="slidenum">
              <a:rPr lang="en-US" smtClean="0"/>
              <a:t>16</a:t>
            </a:fld>
            <a:endParaRPr lang="en-US"/>
          </a:p>
        </p:txBody>
      </p:sp>
    </p:spTree>
    <p:extLst>
      <p:ext uri="{BB962C8B-B14F-4D97-AF65-F5344CB8AC3E}">
        <p14:creationId xmlns:p14="http://schemas.microsoft.com/office/powerpoint/2010/main" val="1670580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9546C9-D2C1-4CF8-98DF-49A82C7F891D}"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D9FCA-8C07-4BE8-A52D-FCAD1DC0DC0C}" type="slidenum">
              <a:rPr lang="en-US" smtClean="0"/>
              <a:t>‹#›</a:t>
            </a:fld>
            <a:endParaRPr lang="en-US"/>
          </a:p>
        </p:txBody>
      </p:sp>
    </p:spTree>
    <p:extLst>
      <p:ext uri="{BB962C8B-B14F-4D97-AF65-F5344CB8AC3E}">
        <p14:creationId xmlns:p14="http://schemas.microsoft.com/office/powerpoint/2010/main" val="397910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546C9-D2C1-4CF8-98DF-49A82C7F891D}"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D9FCA-8C07-4BE8-A52D-FCAD1DC0DC0C}" type="slidenum">
              <a:rPr lang="en-US" smtClean="0"/>
              <a:t>‹#›</a:t>
            </a:fld>
            <a:endParaRPr lang="en-US"/>
          </a:p>
        </p:txBody>
      </p:sp>
    </p:spTree>
    <p:extLst>
      <p:ext uri="{BB962C8B-B14F-4D97-AF65-F5344CB8AC3E}">
        <p14:creationId xmlns:p14="http://schemas.microsoft.com/office/powerpoint/2010/main" val="7237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079546C9-D2C1-4CF8-98DF-49A82C7F891D}"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D9FCA-8C07-4BE8-A52D-FCAD1DC0DC0C}" type="slidenum">
              <a:rPr lang="en-US" smtClean="0"/>
              <a:t>‹#›</a:t>
            </a:fld>
            <a:endParaRPr lang="en-US"/>
          </a:p>
        </p:txBody>
      </p:sp>
    </p:spTree>
    <p:extLst>
      <p:ext uri="{BB962C8B-B14F-4D97-AF65-F5344CB8AC3E}">
        <p14:creationId xmlns:p14="http://schemas.microsoft.com/office/powerpoint/2010/main" val="720870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079546C9-D2C1-4CF8-98DF-49A82C7F891D}"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FD9FCA-8C07-4BE8-A52D-FCAD1DC0DC0C}" type="slidenum">
              <a:rPr lang="en-US" smtClean="0"/>
              <a:t>‹#›</a:t>
            </a:fld>
            <a:endParaRPr lang="en-US"/>
          </a:p>
        </p:txBody>
      </p:sp>
    </p:spTree>
    <p:extLst>
      <p:ext uri="{BB962C8B-B14F-4D97-AF65-F5344CB8AC3E}">
        <p14:creationId xmlns:p14="http://schemas.microsoft.com/office/powerpoint/2010/main" val="1107607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546C9-D2C1-4CF8-98DF-49A82C7F891D}"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D9FCA-8C07-4BE8-A52D-FCAD1DC0DC0C}" type="slidenum">
              <a:rPr lang="en-US" smtClean="0"/>
              <a:t>‹#›</a:t>
            </a:fld>
            <a:endParaRPr lang="en-US"/>
          </a:p>
        </p:txBody>
      </p:sp>
    </p:spTree>
    <p:extLst>
      <p:ext uri="{BB962C8B-B14F-4D97-AF65-F5344CB8AC3E}">
        <p14:creationId xmlns:p14="http://schemas.microsoft.com/office/powerpoint/2010/main" val="998432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546C9-D2C1-4CF8-98DF-49A82C7F891D}"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D9FCA-8C07-4BE8-A52D-FCAD1DC0DC0C}" type="slidenum">
              <a:rPr lang="en-US" smtClean="0"/>
              <a:t>‹#›</a:t>
            </a:fld>
            <a:endParaRPr lang="en-US"/>
          </a:p>
        </p:txBody>
      </p:sp>
    </p:spTree>
    <p:extLst>
      <p:ext uri="{BB962C8B-B14F-4D97-AF65-F5344CB8AC3E}">
        <p14:creationId xmlns:p14="http://schemas.microsoft.com/office/powerpoint/2010/main" val="17083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546C9-D2C1-4CF8-98DF-49A82C7F891D}"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D9FCA-8C07-4BE8-A52D-FCAD1DC0DC0C}" type="slidenum">
              <a:rPr lang="en-US" smtClean="0"/>
              <a:t>‹#›</a:t>
            </a:fld>
            <a:endParaRPr lang="en-US"/>
          </a:p>
        </p:txBody>
      </p:sp>
    </p:spTree>
    <p:extLst>
      <p:ext uri="{BB962C8B-B14F-4D97-AF65-F5344CB8AC3E}">
        <p14:creationId xmlns:p14="http://schemas.microsoft.com/office/powerpoint/2010/main" val="214618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9546C9-D2C1-4CF8-98DF-49A82C7F891D}"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D9FCA-8C07-4BE8-A52D-FCAD1DC0DC0C}" type="slidenum">
              <a:rPr lang="en-US" smtClean="0"/>
              <a:t>‹#›</a:t>
            </a:fld>
            <a:endParaRPr lang="en-US"/>
          </a:p>
        </p:txBody>
      </p:sp>
    </p:spTree>
    <p:extLst>
      <p:ext uri="{BB962C8B-B14F-4D97-AF65-F5344CB8AC3E}">
        <p14:creationId xmlns:p14="http://schemas.microsoft.com/office/powerpoint/2010/main" val="284167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9546C9-D2C1-4CF8-98DF-49A82C7F891D}"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D9FCA-8C07-4BE8-A52D-FCAD1DC0DC0C}" type="slidenum">
              <a:rPr lang="en-US" smtClean="0"/>
              <a:t>‹#›</a:t>
            </a:fld>
            <a:endParaRPr lang="en-US"/>
          </a:p>
        </p:txBody>
      </p:sp>
    </p:spTree>
    <p:extLst>
      <p:ext uri="{BB962C8B-B14F-4D97-AF65-F5344CB8AC3E}">
        <p14:creationId xmlns:p14="http://schemas.microsoft.com/office/powerpoint/2010/main" val="99758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9546C9-D2C1-4CF8-98DF-49A82C7F891D}"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FD9FCA-8C07-4BE8-A52D-FCAD1DC0DC0C}" type="slidenum">
              <a:rPr lang="en-US" smtClean="0"/>
              <a:t>‹#›</a:t>
            </a:fld>
            <a:endParaRPr lang="en-US"/>
          </a:p>
        </p:txBody>
      </p:sp>
    </p:spTree>
    <p:extLst>
      <p:ext uri="{BB962C8B-B14F-4D97-AF65-F5344CB8AC3E}">
        <p14:creationId xmlns:p14="http://schemas.microsoft.com/office/powerpoint/2010/main" val="534110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9546C9-D2C1-4CF8-98DF-49A82C7F891D}"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FD9FCA-8C07-4BE8-A52D-FCAD1DC0DC0C}" type="slidenum">
              <a:rPr lang="en-US" smtClean="0"/>
              <a:t>‹#›</a:t>
            </a:fld>
            <a:endParaRPr lang="en-US"/>
          </a:p>
        </p:txBody>
      </p:sp>
    </p:spTree>
    <p:extLst>
      <p:ext uri="{BB962C8B-B14F-4D97-AF65-F5344CB8AC3E}">
        <p14:creationId xmlns:p14="http://schemas.microsoft.com/office/powerpoint/2010/main" val="1142984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546C9-D2C1-4CF8-98DF-49A82C7F891D}"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FD9FCA-8C07-4BE8-A52D-FCAD1DC0DC0C}" type="slidenum">
              <a:rPr lang="en-US" smtClean="0"/>
              <a:t>‹#›</a:t>
            </a:fld>
            <a:endParaRPr lang="en-US"/>
          </a:p>
        </p:txBody>
      </p:sp>
    </p:spTree>
    <p:extLst>
      <p:ext uri="{BB962C8B-B14F-4D97-AF65-F5344CB8AC3E}">
        <p14:creationId xmlns:p14="http://schemas.microsoft.com/office/powerpoint/2010/main" val="335554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546C9-D2C1-4CF8-98DF-49A82C7F891D}"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D9FCA-8C07-4BE8-A52D-FCAD1DC0DC0C}" type="slidenum">
              <a:rPr lang="en-US" smtClean="0"/>
              <a:t>‹#›</a:t>
            </a:fld>
            <a:endParaRPr lang="en-US"/>
          </a:p>
        </p:txBody>
      </p:sp>
    </p:spTree>
    <p:extLst>
      <p:ext uri="{BB962C8B-B14F-4D97-AF65-F5344CB8AC3E}">
        <p14:creationId xmlns:p14="http://schemas.microsoft.com/office/powerpoint/2010/main" val="308312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79546C9-D2C1-4CF8-98DF-49A82C7F891D}" type="datetimeFigureOut">
              <a:rPr lang="en-US" smtClean="0"/>
              <a:t>11/25/2020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90FD9FCA-8C07-4BE8-A52D-FCAD1DC0DC0C}" type="slidenum">
              <a:rPr lang="en-US" smtClean="0"/>
              <a:t>‹#›</a:t>
            </a:fld>
            <a:endParaRPr lang="en-US"/>
          </a:p>
        </p:txBody>
      </p:sp>
    </p:spTree>
    <p:extLst>
      <p:ext uri="{BB962C8B-B14F-4D97-AF65-F5344CB8AC3E}">
        <p14:creationId xmlns:p14="http://schemas.microsoft.com/office/powerpoint/2010/main" val="324883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79546C9-D2C1-4CF8-98DF-49A82C7F891D}" type="datetimeFigureOut">
              <a:rPr lang="en-US" smtClean="0"/>
              <a:t>11/25/2020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0FD9FCA-8C07-4BE8-A52D-FCAD1DC0DC0C}" type="slidenum">
              <a:rPr lang="en-US" smtClean="0"/>
              <a:t>‹#›</a:t>
            </a:fld>
            <a:endParaRPr lang="en-US"/>
          </a:p>
        </p:txBody>
      </p:sp>
    </p:spTree>
    <p:extLst>
      <p:ext uri="{BB962C8B-B14F-4D97-AF65-F5344CB8AC3E}">
        <p14:creationId xmlns:p14="http://schemas.microsoft.com/office/powerpoint/2010/main" val="407840550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C8C2-8513-4E45-AB01-E4A4FB48A5EA}"/>
              </a:ext>
            </a:extLst>
          </p:cNvPr>
          <p:cNvSpPr>
            <a:spLocks noGrp="1"/>
          </p:cNvSpPr>
          <p:nvPr>
            <p:ph type="ctrTitle"/>
          </p:nvPr>
        </p:nvSpPr>
        <p:spPr>
          <a:xfrm>
            <a:off x="1524000" y="2776538"/>
            <a:ext cx="9144000" cy="1381188"/>
          </a:xfrm>
        </p:spPr>
        <p:txBody>
          <a:bodyPr anchor="ctr">
            <a:normAutofit fontScale="90000"/>
          </a:bodyPr>
          <a:lstStyle/>
          <a:p>
            <a:r>
              <a:rPr lang="en-US" sz="4000" dirty="0">
                <a:solidFill>
                  <a:schemeClr val="bg2"/>
                </a:solidFill>
              </a:rPr>
              <a:t>Embedding Java Classes with code2vec: Improvements from Variable Obfuscation</a:t>
            </a:r>
          </a:p>
        </p:txBody>
      </p:sp>
      <p:sp>
        <p:nvSpPr>
          <p:cNvPr id="3" name="Subtitle 2">
            <a:extLst>
              <a:ext uri="{FF2B5EF4-FFF2-40B4-BE49-F238E27FC236}">
                <a16:creationId xmlns:a16="http://schemas.microsoft.com/office/drawing/2014/main" id="{A8562CC0-9100-4E37-B0EA-D8B05727056C}"/>
              </a:ext>
            </a:extLst>
          </p:cNvPr>
          <p:cNvSpPr>
            <a:spLocks noGrp="1"/>
          </p:cNvSpPr>
          <p:nvPr>
            <p:ph type="subTitle" idx="1"/>
          </p:nvPr>
        </p:nvSpPr>
        <p:spPr>
          <a:xfrm>
            <a:off x="1524000" y="5308600"/>
            <a:ext cx="9144000" cy="762000"/>
          </a:xfrm>
        </p:spPr>
        <p:txBody>
          <a:bodyPr>
            <a:normAutofit lnSpcReduction="10000"/>
          </a:bodyPr>
          <a:lstStyle/>
          <a:p>
            <a:r>
              <a:rPr lang="en-US" sz="1800" dirty="0"/>
              <a:t>A paper by Rhys Compton, </a:t>
            </a:r>
            <a:r>
              <a:rPr lang="en-US" sz="1800" dirty="0" err="1"/>
              <a:t>Eibe</a:t>
            </a:r>
            <a:r>
              <a:rPr lang="en-US" sz="1800" dirty="0"/>
              <a:t> Frank, </a:t>
            </a:r>
            <a:r>
              <a:rPr lang="en-US" sz="1800" dirty="0" err="1"/>
              <a:t>Panos</a:t>
            </a:r>
            <a:r>
              <a:rPr lang="en-US" sz="1800" dirty="0"/>
              <a:t> </a:t>
            </a:r>
            <a:r>
              <a:rPr lang="en-US" sz="1800" dirty="0" err="1"/>
              <a:t>Patros</a:t>
            </a:r>
            <a:r>
              <a:rPr lang="en-US" sz="1800" dirty="0"/>
              <a:t> and Abigail </a:t>
            </a:r>
            <a:r>
              <a:rPr lang="en-US" sz="1800" dirty="0" err="1"/>
              <a:t>Koay</a:t>
            </a:r>
            <a:r>
              <a:rPr lang="en-US" sz="1800" dirty="0"/>
              <a:t> </a:t>
            </a:r>
          </a:p>
          <a:p>
            <a:r>
              <a:rPr lang="en-US" sz="1800" dirty="0"/>
              <a:t>Presentation By Kushagra Chaturvedy</a:t>
            </a:r>
          </a:p>
        </p:txBody>
      </p:sp>
    </p:spTree>
    <p:extLst>
      <p:ext uri="{BB962C8B-B14F-4D97-AF65-F5344CB8AC3E}">
        <p14:creationId xmlns:p14="http://schemas.microsoft.com/office/powerpoint/2010/main" val="272255678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BA3AE5-0FB8-4948-A421-5CEE1A5E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9">
            <a:extLst>
              <a:ext uri="{FF2B5EF4-FFF2-40B4-BE49-F238E27FC236}">
                <a16:creationId xmlns:a16="http://schemas.microsoft.com/office/drawing/2014/main" id="{615FFFBF-F0D2-4BB8-BB9E-3ADC47E3B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3F0248-1652-47C2-897A-329D2A1C7047}"/>
              </a:ext>
            </a:extLst>
          </p:cNvPr>
          <p:cNvSpPr>
            <a:spLocks noGrp="1"/>
          </p:cNvSpPr>
          <p:nvPr>
            <p:ph type="title"/>
          </p:nvPr>
        </p:nvSpPr>
        <p:spPr>
          <a:xfrm>
            <a:off x="810000" y="447188"/>
            <a:ext cx="5039035" cy="1559412"/>
          </a:xfrm>
        </p:spPr>
        <p:txBody>
          <a:bodyPr>
            <a:normAutofit/>
          </a:bodyPr>
          <a:lstStyle/>
          <a:p>
            <a:r>
              <a:rPr lang="en-US" dirty="0"/>
              <a:t>Dataset Pipeline</a:t>
            </a:r>
          </a:p>
        </p:txBody>
      </p:sp>
      <p:sp>
        <p:nvSpPr>
          <p:cNvPr id="3" name="Content Placeholder 2">
            <a:extLst>
              <a:ext uri="{FF2B5EF4-FFF2-40B4-BE49-F238E27FC236}">
                <a16:creationId xmlns:a16="http://schemas.microsoft.com/office/drawing/2014/main" id="{35A33127-BE9D-419B-9622-11204B842CFE}"/>
              </a:ext>
            </a:extLst>
          </p:cNvPr>
          <p:cNvSpPr>
            <a:spLocks noGrp="1"/>
          </p:cNvSpPr>
          <p:nvPr>
            <p:ph idx="1"/>
          </p:nvPr>
        </p:nvSpPr>
        <p:spPr>
          <a:xfrm>
            <a:off x="818712" y="2413000"/>
            <a:ext cx="5016259" cy="3632200"/>
          </a:xfrm>
        </p:spPr>
        <p:txBody>
          <a:bodyPr>
            <a:normAutofit/>
          </a:bodyPr>
          <a:lstStyle/>
          <a:p>
            <a:r>
              <a:rPr lang="en-US" dirty="0">
                <a:solidFill>
                  <a:srgbClr val="FFFFFF"/>
                </a:solidFill>
              </a:rPr>
              <a:t>To make class level embeddings, method level embeddings were combined using different aggregation functions</a:t>
            </a:r>
          </a:p>
          <a:p>
            <a:r>
              <a:rPr lang="en-US" dirty="0">
                <a:solidFill>
                  <a:srgbClr val="FFFFFF"/>
                </a:solidFill>
              </a:rPr>
              <a:t>To compare performance with different embedding models and aggregation methods, a dataset pipeline was made.</a:t>
            </a:r>
          </a:p>
          <a:p>
            <a:r>
              <a:rPr lang="en-US" dirty="0">
                <a:solidFill>
                  <a:srgbClr val="FFFFFF"/>
                </a:solidFill>
              </a:rPr>
              <a:t>Quality of the embeddings judged by accuracy given by the WEKA classifier</a:t>
            </a:r>
          </a:p>
          <a:p>
            <a:endParaRPr lang="en-US" dirty="0">
              <a:solidFill>
                <a:srgbClr val="FFFFFF"/>
              </a:solidFill>
            </a:endParaRPr>
          </a:p>
        </p:txBody>
      </p:sp>
      <p:sp>
        <p:nvSpPr>
          <p:cNvPr id="13" name="Rounded Rectangle 17">
            <a:extLst>
              <a:ext uri="{FF2B5EF4-FFF2-40B4-BE49-F238E27FC236}">
                <a16:creationId xmlns:a16="http://schemas.microsoft.com/office/drawing/2014/main" id="{FD056B7E-FBD7-4858-966D-9C4DEDA7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79BC9C-758D-4127-A321-F8DB9FD8D9A9}"/>
              </a:ext>
            </a:extLst>
          </p:cNvPr>
          <p:cNvPicPr>
            <a:picLocks noChangeAspect="1"/>
          </p:cNvPicPr>
          <p:nvPr/>
        </p:nvPicPr>
        <p:blipFill>
          <a:blip r:embed="rId2"/>
          <a:stretch>
            <a:fillRect/>
          </a:stretch>
        </p:blipFill>
        <p:spPr>
          <a:xfrm>
            <a:off x="7833201" y="967353"/>
            <a:ext cx="3115978" cy="1717542"/>
          </a:xfrm>
          <a:prstGeom prst="rect">
            <a:avLst/>
          </a:prstGeom>
        </p:spPr>
      </p:pic>
      <p:pic>
        <p:nvPicPr>
          <p:cNvPr id="5" name="Picture 4">
            <a:extLst>
              <a:ext uri="{FF2B5EF4-FFF2-40B4-BE49-F238E27FC236}">
                <a16:creationId xmlns:a16="http://schemas.microsoft.com/office/drawing/2014/main" id="{E3B57FB7-CD5D-42F7-AC3C-1CB99CC9CAE8}"/>
              </a:ext>
            </a:extLst>
          </p:cNvPr>
          <p:cNvPicPr>
            <a:picLocks noChangeAspect="1"/>
          </p:cNvPicPr>
          <p:nvPr/>
        </p:nvPicPr>
        <p:blipFill>
          <a:blip r:embed="rId3"/>
          <a:stretch>
            <a:fillRect/>
          </a:stretch>
        </p:blipFill>
        <p:spPr>
          <a:xfrm>
            <a:off x="7557371" y="2533413"/>
            <a:ext cx="3667637" cy="3391373"/>
          </a:xfrm>
          <a:prstGeom prst="rect">
            <a:avLst/>
          </a:prstGeom>
        </p:spPr>
      </p:pic>
    </p:spTree>
    <p:extLst>
      <p:ext uri="{BB962C8B-B14F-4D97-AF65-F5344CB8AC3E}">
        <p14:creationId xmlns:p14="http://schemas.microsoft.com/office/powerpoint/2010/main" val="77275887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8C4A-0189-4ED8-8C2F-232209BE7DBA}"/>
              </a:ext>
            </a:extLst>
          </p:cNvPr>
          <p:cNvSpPr>
            <a:spLocks noGrp="1"/>
          </p:cNvSpPr>
          <p:nvPr>
            <p:ph type="title"/>
          </p:nvPr>
        </p:nvSpPr>
        <p:spPr/>
        <p:txBody>
          <a:bodyPr/>
          <a:lstStyle/>
          <a:p>
            <a:r>
              <a:rPr lang="en-US" dirty="0"/>
              <a:t>Selection Method and Dimensionality Reduction</a:t>
            </a:r>
          </a:p>
        </p:txBody>
      </p:sp>
      <p:sp>
        <p:nvSpPr>
          <p:cNvPr id="3" name="Content Placeholder 2">
            <a:extLst>
              <a:ext uri="{FF2B5EF4-FFF2-40B4-BE49-F238E27FC236}">
                <a16:creationId xmlns:a16="http://schemas.microsoft.com/office/drawing/2014/main" id="{C2EB325C-09EF-4A74-B2B3-1A3130880369}"/>
              </a:ext>
            </a:extLst>
          </p:cNvPr>
          <p:cNvSpPr>
            <a:spLocks noGrp="1"/>
          </p:cNvSpPr>
          <p:nvPr>
            <p:ph idx="1"/>
          </p:nvPr>
        </p:nvSpPr>
        <p:spPr/>
        <p:txBody>
          <a:bodyPr/>
          <a:lstStyle/>
          <a:p>
            <a:r>
              <a:rPr lang="en-US" dirty="0"/>
              <a:t>Experiment with different methods of selecting method embeddings for aggregation:</a:t>
            </a:r>
          </a:p>
          <a:p>
            <a:pPr lvl="1"/>
            <a:r>
              <a:rPr lang="en-US" b="1" u="sng" dirty="0"/>
              <a:t>All:</a:t>
            </a:r>
            <a:r>
              <a:rPr lang="en-US" dirty="0"/>
              <a:t> All methods selected for aggregation</a:t>
            </a:r>
          </a:p>
          <a:p>
            <a:pPr lvl="1"/>
            <a:r>
              <a:rPr lang="en-US" b="1" u="sng" dirty="0"/>
              <a:t>Top K:</a:t>
            </a:r>
            <a:r>
              <a:rPr lang="en-US" dirty="0"/>
              <a:t> Select top K methods based on method’s LOC</a:t>
            </a:r>
          </a:p>
          <a:p>
            <a:pPr lvl="1"/>
            <a:r>
              <a:rPr lang="en-US" b="1" u="sng" dirty="0"/>
              <a:t>Random K:</a:t>
            </a:r>
            <a:r>
              <a:rPr lang="en-US" dirty="0"/>
              <a:t> Randomly select K methods </a:t>
            </a:r>
          </a:p>
          <a:p>
            <a:r>
              <a:rPr lang="en-US" dirty="0"/>
              <a:t>Dimensionality reduction applied to reduce features of resulting class vectors/embeddings to improve accuracy. Done using UMAP.</a:t>
            </a:r>
          </a:p>
        </p:txBody>
      </p:sp>
    </p:spTree>
    <p:extLst>
      <p:ext uri="{BB962C8B-B14F-4D97-AF65-F5344CB8AC3E}">
        <p14:creationId xmlns:p14="http://schemas.microsoft.com/office/powerpoint/2010/main" val="316473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5E3E-E8C4-4233-9350-B3003D8AEED3}"/>
              </a:ext>
            </a:extLst>
          </p:cNvPr>
          <p:cNvSpPr>
            <a:spLocks noGrp="1"/>
          </p:cNvSpPr>
          <p:nvPr>
            <p:ph type="title"/>
          </p:nvPr>
        </p:nvSpPr>
        <p:spPr>
          <a:xfrm>
            <a:off x="810000" y="447188"/>
            <a:ext cx="10571998" cy="970450"/>
          </a:xfrm>
        </p:spPr>
        <p:txBody>
          <a:bodyPr>
            <a:normAutofit/>
          </a:bodyPr>
          <a:lstStyle/>
          <a:p>
            <a:r>
              <a:rPr lang="en-US" dirty="0"/>
              <a:t>Aggregation Methods</a:t>
            </a:r>
          </a:p>
        </p:txBody>
      </p:sp>
      <p:sp>
        <p:nvSpPr>
          <p:cNvPr id="3" name="Content Placeholder 2">
            <a:extLst>
              <a:ext uri="{FF2B5EF4-FFF2-40B4-BE49-F238E27FC236}">
                <a16:creationId xmlns:a16="http://schemas.microsoft.com/office/drawing/2014/main" id="{88B71D06-917C-4C59-AD76-16F8F7E44428}"/>
              </a:ext>
            </a:extLst>
          </p:cNvPr>
          <p:cNvSpPr>
            <a:spLocks noGrp="1"/>
          </p:cNvSpPr>
          <p:nvPr>
            <p:ph idx="1"/>
          </p:nvPr>
        </p:nvSpPr>
        <p:spPr>
          <a:xfrm>
            <a:off x="818713" y="2413000"/>
            <a:ext cx="3835583" cy="3632200"/>
          </a:xfrm>
        </p:spPr>
        <p:txBody>
          <a:bodyPr>
            <a:normAutofit/>
          </a:bodyPr>
          <a:lstStyle/>
          <a:p>
            <a:pPr>
              <a:lnSpc>
                <a:spcPct val="90000"/>
              </a:lnSpc>
            </a:pPr>
            <a:r>
              <a:rPr lang="en-US" sz="1500" dirty="0"/>
              <a:t>Aggregation methods are applied column-wise across method vectors to make the class vectors.</a:t>
            </a:r>
          </a:p>
          <a:p>
            <a:pPr>
              <a:lnSpc>
                <a:spcPct val="90000"/>
              </a:lnSpc>
            </a:pPr>
            <a:r>
              <a:rPr lang="en-US" sz="1500" dirty="0"/>
              <a:t>Max, min, median, mean, and standard deviation were used.</a:t>
            </a:r>
          </a:p>
          <a:p>
            <a:pPr>
              <a:lnSpc>
                <a:spcPct val="90000"/>
              </a:lnSpc>
            </a:pPr>
            <a:r>
              <a:rPr lang="en-US" sz="1500" dirty="0"/>
              <a:t>Aggregation functions combined in pairs by concatenating results(</a:t>
            </a:r>
            <a:r>
              <a:rPr lang="en-US" sz="1500" dirty="0" err="1"/>
              <a:t>meanMax</a:t>
            </a:r>
            <a:r>
              <a:rPr lang="en-US" sz="1500" dirty="0"/>
              <a:t>).</a:t>
            </a:r>
          </a:p>
          <a:p>
            <a:pPr>
              <a:lnSpc>
                <a:spcPct val="90000"/>
              </a:lnSpc>
            </a:pPr>
            <a:r>
              <a:rPr lang="en-US" sz="1500" dirty="0"/>
              <a:t>Another function made by combining all aggregation functions(</a:t>
            </a:r>
            <a:r>
              <a:rPr lang="en-GB" sz="1500" dirty="0" err="1"/>
              <a:t>minMaxMeanMedianStddevSum</a:t>
            </a:r>
            <a:r>
              <a:rPr lang="en-US" sz="1500" dirty="0"/>
              <a:t>).  </a:t>
            </a:r>
          </a:p>
          <a:p>
            <a:pPr>
              <a:lnSpc>
                <a:spcPct val="90000"/>
              </a:lnSpc>
            </a:pPr>
            <a:r>
              <a:rPr lang="en-US" sz="1500" dirty="0"/>
              <a:t>Leaves us with 23 aggregation functions </a:t>
            </a:r>
          </a:p>
          <a:p>
            <a:pPr>
              <a:lnSpc>
                <a:spcPct val="90000"/>
              </a:lnSpc>
            </a:pPr>
            <a:endParaRPr lang="en-US" sz="1500" dirty="0"/>
          </a:p>
        </p:txBody>
      </p:sp>
      <p:pic>
        <p:nvPicPr>
          <p:cNvPr id="1026" name="Picture 2" descr="Iss. &#10;[7.2%2031 &#10;Figure 7: Example aggregation function Of on &#10;three small Vectors. Note that this Can scale to any number &#10;Of Vectors Of any Size, as long as each Vector is Of the same ">
            <a:extLst>
              <a:ext uri="{FF2B5EF4-FFF2-40B4-BE49-F238E27FC236}">
                <a16:creationId xmlns:a16="http://schemas.microsoft.com/office/drawing/2014/main" id="{FBB0E1A0-250F-49B7-B041-2512723619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01851" y="2755637"/>
            <a:ext cx="6277349" cy="3031063"/>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24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0714-D868-4DBB-9392-72D3CD28D4D4}"/>
              </a:ext>
            </a:extLst>
          </p:cNvPr>
          <p:cNvSpPr>
            <a:spLocks noGrp="1"/>
          </p:cNvSpPr>
          <p:nvPr>
            <p:ph type="title"/>
          </p:nvPr>
        </p:nvSpPr>
        <p:spPr/>
        <p:txBody>
          <a:bodyPr/>
          <a:lstStyle/>
          <a:p>
            <a:r>
              <a:rPr lang="en-US" dirty="0"/>
              <a:t>Evaluation datasets</a:t>
            </a:r>
          </a:p>
        </p:txBody>
      </p:sp>
      <p:sp>
        <p:nvSpPr>
          <p:cNvPr id="3" name="Content Placeholder 2">
            <a:extLst>
              <a:ext uri="{FF2B5EF4-FFF2-40B4-BE49-F238E27FC236}">
                <a16:creationId xmlns:a16="http://schemas.microsoft.com/office/drawing/2014/main" id="{1F0A91F3-B71C-42F7-AC01-480002EC4073}"/>
              </a:ext>
            </a:extLst>
          </p:cNvPr>
          <p:cNvSpPr>
            <a:spLocks noGrp="1"/>
          </p:cNvSpPr>
          <p:nvPr>
            <p:ph idx="1"/>
          </p:nvPr>
        </p:nvSpPr>
        <p:spPr/>
        <p:txBody>
          <a:bodyPr/>
          <a:lstStyle/>
          <a:p>
            <a:r>
              <a:rPr lang="en-US" dirty="0"/>
              <a:t>Seven evaluation datasets were used to test the quality of the models:</a:t>
            </a:r>
          </a:p>
          <a:p>
            <a:pPr>
              <a:buFont typeface="+mj-lt"/>
              <a:buAutoNum type="arabicPeriod"/>
            </a:pPr>
            <a:r>
              <a:rPr lang="en-US" b="1" u="sng" dirty="0"/>
              <a:t>OpenCV/Spring:</a:t>
            </a:r>
            <a:r>
              <a:rPr lang="en-US" dirty="0"/>
              <a:t> 2 types of java files with contrasting workflows. Check contrast in embeddings. Taken from files on </a:t>
            </a:r>
            <a:r>
              <a:rPr lang="en-US" dirty="0" err="1"/>
              <a:t>Github</a:t>
            </a:r>
            <a:endParaRPr lang="en-US" dirty="0"/>
          </a:p>
          <a:p>
            <a:pPr>
              <a:buFont typeface="+mj-lt"/>
              <a:buAutoNum type="arabicPeriod"/>
            </a:pPr>
            <a:r>
              <a:rPr lang="en-US" b="1" u="sng" dirty="0"/>
              <a:t>Algorithm classification:</a:t>
            </a:r>
            <a:r>
              <a:rPr lang="en-US" dirty="0"/>
              <a:t> Java files of various algorithms hosted on “Java Algorithms and Clients” by Princeton University</a:t>
            </a:r>
          </a:p>
          <a:p>
            <a:pPr>
              <a:buFont typeface="+mj-lt"/>
              <a:buAutoNum type="arabicPeriod"/>
            </a:pPr>
            <a:r>
              <a:rPr lang="en-US" b="1" u="sng" dirty="0"/>
              <a:t>Code author attribution:</a:t>
            </a:r>
            <a:r>
              <a:rPr lang="en-US" dirty="0"/>
              <a:t> Predict author of code given set of predefined authors. Useful for cybersecurity and plagiarism. Solutions of </a:t>
            </a:r>
            <a:r>
              <a:rPr lang="en-US" dirty="0" err="1"/>
              <a:t>Leetcode</a:t>
            </a:r>
            <a:r>
              <a:rPr lang="en-US" dirty="0"/>
              <a:t> questions hosted on </a:t>
            </a:r>
            <a:r>
              <a:rPr lang="en-US" dirty="0" err="1"/>
              <a:t>Github</a:t>
            </a:r>
            <a:r>
              <a:rPr lang="en-US" dirty="0"/>
              <a:t> were used. </a:t>
            </a:r>
            <a:endParaRPr lang="en-US" b="1" u="sng" dirty="0"/>
          </a:p>
        </p:txBody>
      </p:sp>
    </p:spTree>
    <p:extLst>
      <p:ext uri="{BB962C8B-B14F-4D97-AF65-F5344CB8AC3E}">
        <p14:creationId xmlns:p14="http://schemas.microsoft.com/office/powerpoint/2010/main" val="1992807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E1AB-0DEC-42A2-B27A-CEC5BBDA7F44}"/>
              </a:ext>
            </a:extLst>
          </p:cNvPr>
          <p:cNvSpPr>
            <a:spLocks noGrp="1"/>
          </p:cNvSpPr>
          <p:nvPr>
            <p:ph type="title"/>
          </p:nvPr>
        </p:nvSpPr>
        <p:spPr/>
        <p:txBody>
          <a:bodyPr/>
          <a:lstStyle/>
          <a:p>
            <a:r>
              <a:rPr lang="en-US" dirty="0"/>
              <a:t>Evaluation Datasets</a:t>
            </a:r>
          </a:p>
        </p:txBody>
      </p:sp>
      <p:sp>
        <p:nvSpPr>
          <p:cNvPr id="3" name="Content Placeholder 2">
            <a:extLst>
              <a:ext uri="{FF2B5EF4-FFF2-40B4-BE49-F238E27FC236}">
                <a16:creationId xmlns:a16="http://schemas.microsoft.com/office/drawing/2014/main" id="{ED0AA870-9196-4097-B838-C7B0123F9672}"/>
              </a:ext>
            </a:extLst>
          </p:cNvPr>
          <p:cNvSpPr>
            <a:spLocks noGrp="1"/>
          </p:cNvSpPr>
          <p:nvPr>
            <p:ph idx="1"/>
          </p:nvPr>
        </p:nvSpPr>
        <p:spPr/>
        <p:txBody>
          <a:bodyPr/>
          <a:lstStyle/>
          <a:p>
            <a:pPr>
              <a:buFont typeface="+mj-lt"/>
              <a:buAutoNum type="arabicPeriod" startAt="4"/>
            </a:pPr>
            <a:r>
              <a:rPr lang="en-US" b="1" u="sng" dirty="0"/>
              <a:t>Bug Detection:</a:t>
            </a:r>
            <a:r>
              <a:rPr lang="en-US" dirty="0"/>
              <a:t> Classify a java file as having at least one bug or no bugs at all. The Public Unified Bug Dataset(~43k files) was used as a source.</a:t>
            </a:r>
          </a:p>
          <a:p>
            <a:pPr>
              <a:buFont typeface="+mj-lt"/>
              <a:buAutoNum type="arabicPeriod" startAt="4"/>
            </a:pPr>
            <a:r>
              <a:rPr lang="en-US" b="1" u="sng" dirty="0"/>
              <a:t>Duplicate Detection:</a:t>
            </a:r>
            <a:r>
              <a:rPr lang="en-US" dirty="0"/>
              <a:t> Dataset of pairs of duplicate methods and duplicate files curated by Source{d}. The datasets for pairs of files and pairs of methods was made into 2 separate datasets.</a:t>
            </a:r>
          </a:p>
          <a:p>
            <a:pPr>
              <a:buFont typeface="+mj-lt"/>
              <a:buAutoNum type="arabicPeriod" startAt="4"/>
            </a:pPr>
            <a:r>
              <a:rPr lang="en-US" b="1" u="sng" dirty="0"/>
              <a:t>Malware Classification: </a:t>
            </a:r>
            <a:r>
              <a:rPr lang="en-US" dirty="0"/>
              <a:t>Classifying code into various classes of malware. Android Malware dataset containing 24k samples of APKs with 10 malware classes was used as source. APKs decompiled using JADX. 3 classes of malware used: </a:t>
            </a:r>
            <a:r>
              <a:rPr lang="en-GB" dirty="0"/>
              <a:t>adware, ransomware, and trojan</a:t>
            </a:r>
            <a:endParaRPr lang="en-US" dirty="0"/>
          </a:p>
          <a:p>
            <a:pPr>
              <a:buFont typeface="+mj-lt"/>
              <a:buAutoNum type="arabicPeriod" startAt="4"/>
            </a:pPr>
            <a:endParaRPr lang="en-US" b="1" u="sng" dirty="0"/>
          </a:p>
        </p:txBody>
      </p:sp>
    </p:spTree>
    <p:extLst>
      <p:ext uri="{BB962C8B-B14F-4D97-AF65-F5344CB8AC3E}">
        <p14:creationId xmlns:p14="http://schemas.microsoft.com/office/powerpoint/2010/main" val="1525998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3EBC95-279C-4E5E-9CEC-F5EE3DB618AD}"/>
              </a:ext>
            </a:extLst>
          </p:cNvPr>
          <p:cNvSpPr>
            <a:spLocks noGrp="1"/>
          </p:cNvSpPr>
          <p:nvPr>
            <p:ph type="title"/>
          </p:nvPr>
        </p:nvSpPr>
        <p:spPr>
          <a:xfrm>
            <a:off x="451515" y="447188"/>
            <a:ext cx="3675318" cy="5468700"/>
          </a:xfrm>
        </p:spPr>
        <p:txBody>
          <a:bodyPr anchor="ctr">
            <a:normAutofit/>
          </a:bodyPr>
          <a:lstStyle/>
          <a:p>
            <a:r>
              <a:rPr lang="en-US" sz="3200"/>
              <a:t>Experimental Results – Method Prediction</a:t>
            </a:r>
          </a:p>
        </p:txBody>
      </p:sp>
      <p:sp>
        <p:nvSpPr>
          <p:cNvPr id="3" name="Content Placeholder 2">
            <a:extLst>
              <a:ext uri="{FF2B5EF4-FFF2-40B4-BE49-F238E27FC236}">
                <a16:creationId xmlns:a16="http://schemas.microsoft.com/office/drawing/2014/main" id="{08FC48AA-71A1-4112-B3B8-E2C293D1A1A0}"/>
              </a:ext>
            </a:extLst>
          </p:cNvPr>
          <p:cNvSpPr>
            <a:spLocks noGrp="1"/>
          </p:cNvSpPr>
          <p:nvPr>
            <p:ph idx="1"/>
          </p:nvPr>
        </p:nvSpPr>
        <p:spPr>
          <a:xfrm>
            <a:off x="4989143" y="447188"/>
            <a:ext cx="6585235" cy="3395469"/>
          </a:xfrm>
          <a:effectLst/>
        </p:spPr>
        <p:txBody>
          <a:bodyPr>
            <a:normAutofit/>
          </a:bodyPr>
          <a:lstStyle/>
          <a:p>
            <a:r>
              <a:rPr lang="en-US" sz="1600"/>
              <a:t>Compare the performance of all 4 embedding models using F score:</a:t>
            </a:r>
          </a:p>
        </p:txBody>
      </p:sp>
      <p:pic>
        <p:nvPicPr>
          <p:cNvPr id="1026" name="Picture 2" descr="Table 1: code2vec FI Score on validation Set and test Set for &#10;method name prediction. &#10;val set &#10;Test Set &#10;Std &#10;0.399 &#10;0.433 &#10;0.396 &#10;0.431 &#10;T obf &#10;0.337 &#10;0.389 &#10;Rand• Obf &#10;0355 &#10;0386 ">
            <a:extLst>
              <a:ext uri="{FF2B5EF4-FFF2-40B4-BE49-F238E27FC236}">
                <a16:creationId xmlns:a16="http://schemas.microsoft.com/office/drawing/2014/main" id="{6D54CAEC-026F-4B15-BDAC-3DF24D549B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9143" y="4079388"/>
            <a:ext cx="6299450" cy="1899237"/>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29205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11C1-58AA-4243-A328-5313F5EA2B2F}"/>
              </a:ext>
            </a:extLst>
          </p:cNvPr>
          <p:cNvSpPr>
            <a:spLocks noGrp="1"/>
          </p:cNvSpPr>
          <p:nvPr>
            <p:ph type="title"/>
          </p:nvPr>
        </p:nvSpPr>
        <p:spPr>
          <a:xfrm>
            <a:off x="810000" y="447188"/>
            <a:ext cx="10571998" cy="970450"/>
          </a:xfrm>
        </p:spPr>
        <p:txBody>
          <a:bodyPr>
            <a:normAutofit/>
          </a:bodyPr>
          <a:lstStyle/>
          <a:p>
            <a:r>
              <a:rPr lang="en-US" dirty="0"/>
              <a:t>Selection Method</a:t>
            </a:r>
          </a:p>
        </p:txBody>
      </p:sp>
      <p:sp>
        <p:nvSpPr>
          <p:cNvPr id="3" name="Content Placeholder 2">
            <a:extLst>
              <a:ext uri="{FF2B5EF4-FFF2-40B4-BE49-F238E27FC236}">
                <a16:creationId xmlns:a16="http://schemas.microsoft.com/office/drawing/2014/main" id="{B5A70E78-01C3-4613-8689-99B2A3323997}"/>
              </a:ext>
            </a:extLst>
          </p:cNvPr>
          <p:cNvSpPr>
            <a:spLocks noGrp="1"/>
          </p:cNvSpPr>
          <p:nvPr>
            <p:ph idx="1"/>
          </p:nvPr>
        </p:nvSpPr>
        <p:spPr>
          <a:xfrm>
            <a:off x="818713" y="2413000"/>
            <a:ext cx="3835583" cy="3632200"/>
          </a:xfrm>
        </p:spPr>
        <p:txBody>
          <a:bodyPr>
            <a:normAutofit lnSpcReduction="10000"/>
          </a:bodyPr>
          <a:lstStyle/>
          <a:p>
            <a:pPr>
              <a:lnSpc>
                <a:spcPct val="90000"/>
              </a:lnSpc>
            </a:pPr>
            <a:r>
              <a:rPr lang="en-US" sz="1600" dirty="0"/>
              <a:t>Kappa statistic used to compare accuracy. Better than % accuracy.</a:t>
            </a:r>
          </a:p>
          <a:p>
            <a:pPr>
              <a:lnSpc>
                <a:spcPct val="90000"/>
              </a:lnSpc>
            </a:pPr>
            <a:r>
              <a:rPr lang="en-US" sz="1600" dirty="0"/>
              <a:t>Selection methods tested on OpenCV/Spring Dataset and Algorithms Dataset</a:t>
            </a:r>
          </a:p>
          <a:p>
            <a:pPr>
              <a:lnSpc>
                <a:spcPct val="90000"/>
              </a:lnSpc>
            </a:pPr>
            <a:r>
              <a:rPr lang="en-US" sz="1600" dirty="0"/>
              <a:t>3 Selection methods: All, Top K and Random K</a:t>
            </a:r>
          </a:p>
          <a:p>
            <a:pPr>
              <a:lnSpc>
                <a:spcPct val="90000"/>
              </a:lnSpc>
            </a:pPr>
            <a:r>
              <a:rPr lang="en-US" sz="1600" dirty="0"/>
              <a:t>Difference in Algorithm dataset due to large number of methods per class.</a:t>
            </a:r>
          </a:p>
          <a:p>
            <a:pPr>
              <a:lnSpc>
                <a:spcPct val="90000"/>
              </a:lnSpc>
            </a:pPr>
            <a:r>
              <a:rPr lang="en-US" sz="1600" dirty="0"/>
              <a:t>Selecting longest methods more informative</a:t>
            </a:r>
          </a:p>
          <a:p>
            <a:pPr>
              <a:lnSpc>
                <a:spcPct val="90000"/>
              </a:lnSpc>
            </a:pPr>
            <a:r>
              <a:rPr lang="en-US" sz="1600" dirty="0"/>
              <a:t>All, Top K with K=[2,5]</a:t>
            </a:r>
          </a:p>
        </p:txBody>
      </p:sp>
      <p:pic>
        <p:nvPicPr>
          <p:cNvPr id="2050" name="Picture 2" descr="Table 2: Comparing selection methods by average kappa &#10;over 10 runs Of IO•fold cross-validation With LibLlNEAR, &#10;over the 23 aggregation methods, using embeddings from &#10;the Reduced model. Highest kappa bolded. &#10;Selection OpenCV/Spring Algorithm Classification &#10;Top I &#10;Top 2 &#10;Top 3 &#10;Top 5 &#10;0.923 &#10;0.823 &#10;0.898 &#10;0.912 &#10;0.915 &#10;0.918 &#10;0.926 &#10;0.923 &#10;0_925 &#10;0.555 &#10;0.356 &#10;0.493 &#10;0.527 &#10;0.412 &#10;0.536 &#10;0.558 ">
            <a:extLst>
              <a:ext uri="{FF2B5EF4-FFF2-40B4-BE49-F238E27FC236}">
                <a16:creationId xmlns:a16="http://schemas.microsoft.com/office/drawing/2014/main" id="{A41CC3AF-E056-4DC9-BECD-FBB9ACDFE6B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77150" y="2413000"/>
            <a:ext cx="5326750" cy="371633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699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138D-0340-4725-9C79-F423F865D358}"/>
              </a:ext>
            </a:extLst>
          </p:cNvPr>
          <p:cNvSpPr>
            <a:spLocks noGrp="1"/>
          </p:cNvSpPr>
          <p:nvPr>
            <p:ph type="title"/>
          </p:nvPr>
        </p:nvSpPr>
        <p:spPr>
          <a:xfrm>
            <a:off x="810000" y="447188"/>
            <a:ext cx="10571998" cy="970450"/>
          </a:xfrm>
        </p:spPr>
        <p:txBody>
          <a:bodyPr>
            <a:normAutofit/>
          </a:bodyPr>
          <a:lstStyle/>
          <a:p>
            <a:r>
              <a:rPr lang="en-US" dirty="0"/>
              <a:t>Dimensionality Reduction</a:t>
            </a:r>
          </a:p>
        </p:txBody>
      </p:sp>
      <p:sp>
        <p:nvSpPr>
          <p:cNvPr id="3" name="Content Placeholder 2">
            <a:extLst>
              <a:ext uri="{FF2B5EF4-FFF2-40B4-BE49-F238E27FC236}">
                <a16:creationId xmlns:a16="http://schemas.microsoft.com/office/drawing/2014/main" id="{CB5EDCF6-81C6-47F0-B0E5-24B783A63898}"/>
              </a:ext>
            </a:extLst>
          </p:cNvPr>
          <p:cNvSpPr>
            <a:spLocks noGrp="1"/>
          </p:cNvSpPr>
          <p:nvPr>
            <p:ph idx="1"/>
          </p:nvPr>
        </p:nvSpPr>
        <p:spPr>
          <a:xfrm>
            <a:off x="818713" y="2413000"/>
            <a:ext cx="3835583" cy="3632200"/>
          </a:xfrm>
        </p:spPr>
        <p:txBody>
          <a:bodyPr>
            <a:normAutofit/>
          </a:bodyPr>
          <a:lstStyle/>
          <a:p>
            <a:r>
              <a:rPr lang="en-US" sz="1600"/>
              <a:t>UMAP was used for dimensionality reduction</a:t>
            </a:r>
          </a:p>
          <a:p>
            <a:r>
              <a:rPr lang="en-US" sz="1600"/>
              <a:t>Size reduced from 384 to 25, 50, 100 and 250 dimensions</a:t>
            </a:r>
          </a:p>
          <a:p>
            <a:r>
              <a:rPr lang="en-US" sz="1600"/>
              <a:t>Doing so in every case reduced the accuracy by a large amount</a:t>
            </a:r>
          </a:p>
          <a:p>
            <a:r>
              <a:rPr lang="en-US" sz="1600"/>
              <a:t>Hence dimensionality reduction deemed unnecessary. </a:t>
            </a:r>
          </a:p>
        </p:txBody>
      </p:sp>
      <p:pic>
        <p:nvPicPr>
          <p:cNvPr id="3074" name="Picture 2" descr="Table 3: Comparing dimensionality reduction levels, With &#10;the average kappa over 10 runs Of IO•fold cross-validation &#10;With LibLINEAR, over the 23 aggregation methods, using &#10;embeddings from the Reduced model. &#10;Reduction OpenCV/Spring Algorithm Classification &#10;UMAP • 50 &#10;UMAP • 100 &#10;UMAP • 250 &#10;0.924 &#10;0.876 &#10;0.869 &#10;0.884 &#10;0.882 &#10;0.672 &#10;0526 &#10;0.537 &#10;0510 &#10;0.529 ">
            <a:extLst>
              <a:ext uri="{FF2B5EF4-FFF2-40B4-BE49-F238E27FC236}">
                <a16:creationId xmlns:a16="http://schemas.microsoft.com/office/drawing/2014/main" id="{6B001B74-1BB4-4231-BBE4-6A0BD65EE3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01851" y="2581113"/>
            <a:ext cx="6277349" cy="3380111"/>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071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874E-AC56-4764-9720-CD0DC8377E34}"/>
              </a:ext>
            </a:extLst>
          </p:cNvPr>
          <p:cNvSpPr>
            <a:spLocks noGrp="1"/>
          </p:cNvSpPr>
          <p:nvPr>
            <p:ph type="title"/>
          </p:nvPr>
        </p:nvSpPr>
        <p:spPr>
          <a:xfrm>
            <a:off x="810000" y="447188"/>
            <a:ext cx="10571998" cy="970450"/>
          </a:xfrm>
        </p:spPr>
        <p:txBody>
          <a:bodyPr>
            <a:normAutofit/>
          </a:bodyPr>
          <a:lstStyle/>
          <a:p>
            <a:r>
              <a:rPr lang="en-US" dirty="0"/>
              <a:t>Aggregation methods</a:t>
            </a:r>
          </a:p>
        </p:txBody>
      </p:sp>
      <p:sp>
        <p:nvSpPr>
          <p:cNvPr id="3" name="Content Placeholder 2">
            <a:extLst>
              <a:ext uri="{FF2B5EF4-FFF2-40B4-BE49-F238E27FC236}">
                <a16:creationId xmlns:a16="http://schemas.microsoft.com/office/drawing/2014/main" id="{0501F5C9-0551-4C45-A76F-414F2B04DD2A}"/>
              </a:ext>
            </a:extLst>
          </p:cNvPr>
          <p:cNvSpPr>
            <a:spLocks noGrp="1"/>
          </p:cNvSpPr>
          <p:nvPr>
            <p:ph idx="1"/>
          </p:nvPr>
        </p:nvSpPr>
        <p:spPr>
          <a:xfrm>
            <a:off x="818713" y="2413000"/>
            <a:ext cx="7199220" cy="3632200"/>
          </a:xfrm>
        </p:spPr>
        <p:txBody>
          <a:bodyPr>
            <a:normAutofit lnSpcReduction="10000"/>
          </a:bodyPr>
          <a:lstStyle/>
          <a:p>
            <a:r>
              <a:rPr lang="en-US" dirty="0"/>
              <a:t>All 23 methods were used with all 4 embedding models and evaluated on all 7 datasets.</a:t>
            </a:r>
          </a:p>
          <a:p>
            <a:r>
              <a:rPr lang="en-US" dirty="0"/>
              <a:t>For each evaluation dataset and each embedding model, the average kappa for each aggregation method was calculated over the embedding models and the aggregation methods were ranked based on the average kappa.</a:t>
            </a:r>
          </a:p>
          <a:p>
            <a:r>
              <a:rPr lang="en-US" dirty="0"/>
              <a:t>The top 5 aggregation methods were given a score based on their rank.</a:t>
            </a:r>
          </a:p>
          <a:p>
            <a:r>
              <a:rPr lang="en-US" dirty="0"/>
              <a:t>This score was summed up for each aggregation method over all datasets</a:t>
            </a:r>
          </a:p>
          <a:p>
            <a:r>
              <a:rPr lang="en-US" dirty="0"/>
              <a:t>Mean, </a:t>
            </a:r>
            <a:r>
              <a:rPr lang="en-US" dirty="0" err="1"/>
              <a:t>meanMin</a:t>
            </a:r>
            <a:r>
              <a:rPr lang="en-US" dirty="0"/>
              <a:t> had overall best accuracy</a:t>
            </a:r>
          </a:p>
        </p:txBody>
      </p:sp>
      <p:pic>
        <p:nvPicPr>
          <p:cNvPr id="4098" name="Picture 2" descr="4: EXAlt1Ple SCOrit1g for &#10;Agg F111tctiot1 &#10;milLMea,1Max &#10;0.699 &#10;0.6gs &#10;o. 705 &#10;0.673 &#10;o. 701 &#10;Type &#10;0.751 &#10;0.751 &#10;0.724 &#10;0.764 &#10;0.726 &#10;Random SCOre &#10;o. 758 &#10;o. 764 &#10;0.762 &#10;a 750 &#10;o. 756 &#10;0.736 &#10;0.734 &#10;0.730 &#10;0.729 &#10;0.728 ">
            <a:extLst>
              <a:ext uri="{FF2B5EF4-FFF2-40B4-BE49-F238E27FC236}">
                <a16:creationId xmlns:a16="http://schemas.microsoft.com/office/drawing/2014/main" id="{15DBCC5F-C0A9-4C7D-8DBF-8C470F35F0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468936" y="2589908"/>
            <a:ext cx="2913062" cy="1422056"/>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pic>
        <p:nvPicPr>
          <p:cNvPr id="4102" name="Picture 6" descr="Aggreg MethOd ςιΙΙΙΙ Ot•e &#10;ΙΤΙ ">
            <a:extLst>
              <a:ext uri="{FF2B5EF4-FFF2-40B4-BE49-F238E27FC236}">
                <a16:creationId xmlns:a16="http://schemas.microsoft.com/office/drawing/2014/main" id="{58660D60-4209-4C13-8BEB-E713DFE1864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468936" y="4621508"/>
            <a:ext cx="2913062" cy="1239785"/>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600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4F5B-1A42-42B1-B1A3-B1EFC1892583}"/>
              </a:ext>
            </a:extLst>
          </p:cNvPr>
          <p:cNvSpPr>
            <a:spLocks noGrp="1"/>
          </p:cNvSpPr>
          <p:nvPr>
            <p:ph type="title"/>
          </p:nvPr>
        </p:nvSpPr>
        <p:spPr>
          <a:xfrm>
            <a:off x="810000" y="447188"/>
            <a:ext cx="10571998" cy="970450"/>
          </a:xfrm>
        </p:spPr>
        <p:txBody>
          <a:bodyPr>
            <a:normAutofit/>
          </a:bodyPr>
          <a:lstStyle/>
          <a:p>
            <a:pPr>
              <a:lnSpc>
                <a:spcPct val="90000"/>
              </a:lnSpc>
            </a:pPr>
            <a:r>
              <a:rPr lang="en-US" sz="3100"/>
              <a:t>Obfuscation Comparison over evaluation datasets</a:t>
            </a:r>
          </a:p>
        </p:txBody>
      </p:sp>
      <p:sp>
        <p:nvSpPr>
          <p:cNvPr id="3" name="Content Placeholder 2">
            <a:extLst>
              <a:ext uri="{FF2B5EF4-FFF2-40B4-BE49-F238E27FC236}">
                <a16:creationId xmlns:a16="http://schemas.microsoft.com/office/drawing/2014/main" id="{24591141-0AE1-42E8-A903-52B6F1749284}"/>
              </a:ext>
            </a:extLst>
          </p:cNvPr>
          <p:cNvSpPr>
            <a:spLocks noGrp="1"/>
          </p:cNvSpPr>
          <p:nvPr>
            <p:ph idx="1"/>
          </p:nvPr>
        </p:nvSpPr>
        <p:spPr>
          <a:xfrm>
            <a:off x="818713" y="2413000"/>
            <a:ext cx="3835583" cy="3632200"/>
          </a:xfrm>
        </p:spPr>
        <p:txBody>
          <a:bodyPr>
            <a:normAutofit/>
          </a:bodyPr>
          <a:lstStyle/>
          <a:p>
            <a:r>
              <a:rPr lang="en-US" sz="1600" dirty="0"/>
              <a:t>Embeddings compared using all 7 datasets</a:t>
            </a:r>
          </a:p>
          <a:p>
            <a:r>
              <a:rPr lang="en-US" sz="1600" dirty="0"/>
              <a:t>Random obfuscation performed better than type obfuscation in many cases.</a:t>
            </a:r>
          </a:p>
          <a:p>
            <a:r>
              <a:rPr lang="en-US" sz="1600" dirty="0"/>
              <a:t>Model learns code structure</a:t>
            </a:r>
          </a:p>
        </p:txBody>
      </p:sp>
      <p:pic>
        <p:nvPicPr>
          <p:cNvPr id="5122" name="Picture 2" descr="Table 6: Average kappa coefficient over 10 runs Of IO•fOld C V, Showing results for the most accurate aggregatit&quot;l method over &#10;all model types. Green/red cells indicate Statistically Significant over no obfuscation, respectively. &#10;Best Aggægation Type ObfuscatiMt &#10;nC V/Sp ring &#10;Al rit]un ific &#10;Duplicate Files &#10;Duplicate &#10;B ug Det &#10;Mal w Me &#10;Au r Attri b &#10;0.952 &#10;o. 699 &#10;0.938 &#10;0.265 &#10;0.448 &#10;0959 &#10;0.634 &#10;0.272 &#10;0424 &#10;0.926 &#10;0.449 ">
            <a:extLst>
              <a:ext uri="{FF2B5EF4-FFF2-40B4-BE49-F238E27FC236}">
                <a16:creationId xmlns:a16="http://schemas.microsoft.com/office/drawing/2014/main" id="{3FC1D7B4-A92C-4FD5-B0F3-C52968E30E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01851" y="3431574"/>
            <a:ext cx="6277349" cy="1679190"/>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560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A448-5091-44DB-A24F-AAD1AC9F30E3}"/>
              </a:ext>
            </a:extLst>
          </p:cNvPr>
          <p:cNvSpPr>
            <a:spLocks noGrp="1"/>
          </p:cNvSpPr>
          <p:nvPr>
            <p:ph type="title"/>
          </p:nvPr>
        </p:nvSpPr>
        <p:spPr/>
        <p:txBody>
          <a:bodyPr/>
          <a:lstStyle/>
          <a:p>
            <a:r>
              <a:rPr lang="en-US" dirty="0"/>
              <a:t>Code2vec</a:t>
            </a:r>
          </a:p>
        </p:txBody>
      </p:sp>
      <p:sp>
        <p:nvSpPr>
          <p:cNvPr id="3" name="Content Placeholder 2">
            <a:extLst>
              <a:ext uri="{FF2B5EF4-FFF2-40B4-BE49-F238E27FC236}">
                <a16:creationId xmlns:a16="http://schemas.microsoft.com/office/drawing/2014/main" id="{39425736-1825-4487-BBA0-E4BE58575FF0}"/>
              </a:ext>
            </a:extLst>
          </p:cNvPr>
          <p:cNvSpPr>
            <a:spLocks noGrp="1"/>
          </p:cNvSpPr>
          <p:nvPr>
            <p:ph idx="1"/>
          </p:nvPr>
        </p:nvSpPr>
        <p:spPr/>
        <p:txBody>
          <a:bodyPr>
            <a:normAutofit/>
          </a:bodyPr>
          <a:lstStyle/>
          <a:p>
            <a:r>
              <a:rPr lang="en-US" dirty="0"/>
              <a:t>Code2vec is a recently released embedding approach that uses the proxy task of method name prediction to map Java methods to feature vectors using neural networks.</a:t>
            </a:r>
          </a:p>
          <a:p>
            <a:r>
              <a:rPr lang="en-US" dirty="0"/>
              <a:t>Code2vec converts Java code into a set of paths from the code’s Abstract Syntax Tree (AST) and learns to combine these paths using an attention mechanism.</a:t>
            </a:r>
          </a:p>
          <a:p>
            <a:r>
              <a:rPr lang="en-US" dirty="0"/>
              <a:t>Embeddings capture information about code semantics</a:t>
            </a:r>
          </a:p>
          <a:p>
            <a:r>
              <a:rPr lang="en-US" dirty="0"/>
              <a:t>Can be useful for a variety of tasks such as author attribution, bug detection etc.</a:t>
            </a:r>
          </a:p>
          <a:p>
            <a:pPr marL="0" indent="0">
              <a:buNone/>
            </a:pPr>
            <a:endParaRPr lang="en-US" sz="1800" dirty="0">
              <a:effectLst/>
              <a:latin typeface="Arial" panose="020B0604020202020204" pitchFamily="34" charset="0"/>
            </a:endParaRPr>
          </a:p>
        </p:txBody>
      </p:sp>
    </p:spTree>
    <p:extLst>
      <p:ext uri="{BB962C8B-B14F-4D97-AF65-F5344CB8AC3E}">
        <p14:creationId xmlns:p14="http://schemas.microsoft.com/office/powerpoint/2010/main" val="376504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0584-4EF7-4591-A84B-BCAF1ABD38E1}"/>
              </a:ext>
            </a:extLst>
          </p:cNvPr>
          <p:cNvSpPr>
            <a:spLocks noGrp="1"/>
          </p:cNvSpPr>
          <p:nvPr>
            <p:ph type="title"/>
          </p:nvPr>
        </p:nvSpPr>
        <p:spPr/>
        <p:txBody>
          <a:bodyPr/>
          <a:lstStyle/>
          <a:p>
            <a:r>
              <a:rPr lang="en-US" dirty="0"/>
              <a:t>Training on complete information</a:t>
            </a:r>
          </a:p>
        </p:txBody>
      </p:sp>
      <p:sp>
        <p:nvSpPr>
          <p:cNvPr id="3" name="Content Placeholder 2">
            <a:extLst>
              <a:ext uri="{FF2B5EF4-FFF2-40B4-BE49-F238E27FC236}">
                <a16:creationId xmlns:a16="http://schemas.microsoft.com/office/drawing/2014/main" id="{0A76E3C4-45C2-4357-8F89-6CBF1BC23572}"/>
              </a:ext>
            </a:extLst>
          </p:cNvPr>
          <p:cNvSpPr>
            <a:spLocks noGrp="1"/>
          </p:cNvSpPr>
          <p:nvPr>
            <p:ph idx="1"/>
          </p:nvPr>
        </p:nvSpPr>
        <p:spPr/>
        <p:txBody>
          <a:bodyPr/>
          <a:lstStyle/>
          <a:p>
            <a:r>
              <a:rPr lang="en-US" dirty="0"/>
              <a:t>Model was trained and tested on limited AST information</a:t>
            </a:r>
          </a:p>
          <a:p>
            <a:r>
              <a:rPr lang="en-US" dirty="0"/>
              <a:t>Study by authors featured training on full information and testing on limited information, giving poor results in method prediction.</a:t>
            </a:r>
          </a:p>
          <a:p>
            <a:r>
              <a:rPr lang="en-US" dirty="0"/>
              <a:t>Hence model trained on non obfuscated data and evaluated on non obfuscated data to illustrate results.</a:t>
            </a:r>
          </a:p>
          <a:p>
            <a:endParaRPr lang="en-US" dirty="0"/>
          </a:p>
          <a:p>
            <a:endParaRPr lang="en-US" dirty="0"/>
          </a:p>
        </p:txBody>
      </p:sp>
      <p:pic>
        <p:nvPicPr>
          <p:cNvPr id="6146" name="Picture 2" descr="Table 7: Fl score the task Of prediction, Obtained &#10;on obfuscated and non •obfuscated testing data. &#10;Test Type &#10;No &#10;Ran 0b &#10;0.433 &#10;0.343 &#10;Reduced &#10;0.431 &#10;0.384 &#10;0343 ">
            <a:extLst>
              <a:ext uri="{FF2B5EF4-FFF2-40B4-BE49-F238E27FC236}">
                <a16:creationId xmlns:a16="http://schemas.microsoft.com/office/drawing/2014/main" id="{7573438B-4B0B-46A5-A809-CDDD50B2E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7337" y="4563253"/>
            <a:ext cx="4625949" cy="1541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980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9276-BF82-42F7-B5B4-C0CCCACD625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86E8ED0-1AB5-4859-BFA4-245321A74D0D}"/>
              </a:ext>
            </a:extLst>
          </p:cNvPr>
          <p:cNvSpPr>
            <a:spLocks noGrp="1"/>
          </p:cNvSpPr>
          <p:nvPr>
            <p:ph idx="1"/>
          </p:nvPr>
        </p:nvSpPr>
        <p:spPr/>
        <p:txBody>
          <a:bodyPr/>
          <a:lstStyle/>
          <a:p>
            <a:r>
              <a:rPr lang="en-US" dirty="0"/>
              <a:t>Obfuscation of variable names may give less accuracy on proxy task but the generated embeddings capture the structure and semantics of the code.</a:t>
            </a:r>
          </a:p>
          <a:p>
            <a:r>
              <a:rPr lang="en-US" dirty="0"/>
              <a:t>Best selection method for aggregation was to select all methods</a:t>
            </a:r>
          </a:p>
          <a:p>
            <a:r>
              <a:rPr lang="en-US" dirty="0"/>
              <a:t>Dimensionality reduction using UMAP was not useful</a:t>
            </a:r>
          </a:p>
          <a:p>
            <a:r>
              <a:rPr lang="en-US" dirty="0"/>
              <a:t>A combination of min/max and mean/median/</a:t>
            </a:r>
            <a:r>
              <a:rPr lang="en-US" dirty="0" err="1"/>
              <a:t>stddev</a:t>
            </a:r>
            <a:r>
              <a:rPr lang="en-US" dirty="0"/>
              <a:t> is the best aggregation function</a:t>
            </a:r>
          </a:p>
          <a:p>
            <a:r>
              <a:rPr lang="en-US" dirty="0"/>
              <a:t>Training on random obfuscation makes model generalize more and does not overfit on variable names. Hence variable name obfuscation can be used as a regularization.</a:t>
            </a:r>
          </a:p>
          <a:p>
            <a:r>
              <a:rPr lang="en-US" dirty="0"/>
              <a:t>However for tasks that rely on variable naming such as author attribution, the model should be trained on non-obfuscated variable names as they contain information for classifying.</a:t>
            </a:r>
          </a:p>
          <a:p>
            <a:endParaRPr lang="en-US" dirty="0"/>
          </a:p>
        </p:txBody>
      </p:sp>
    </p:spTree>
    <p:extLst>
      <p:ext uri="{BB962C8B-B14F-4D97-AF65-F5344CB8AC3E}">
        <p14:creationId xmlns:p14="http://schemas.microsoft.com/office/powerpoint/2010/main" val="2768010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21B3-1D6F-4059-9287-4EA2F1EB3BDF}"/>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A81BA17E-A4A0-484B-B6F8-D49605ACF67C}"/>
              </a:ext>
            </a:extLst>
          </p:cNvPr>
          <p:cNvSpPr>
            <a:spLocks noGrp="1"/>
          </p:cNvSpPr>
          <p:nvPr>
            <p:ph idx="1"/>
          </p:nvPr>
        </p:nvSpPr>
        <p:spPr/>
        <p:txBody>
          <a:bodyPr/>
          <a:lstStyle/>
          <a:p>
            <a:r>
              <a:rPr lang="en-US" dirty="0"/>
              <a:t>Class name predictions can also be used for determining embeddings instead of method name predictions</a:t>
            </a:r>
          </a:p>
          <a:p>
            <a:r>
              <a:rPr lang="en-US" dirty="0"/>
              <a:t>Instead of using aggregation functions for combining method embeddings to make class embeddings, neural networks can be utilized.</a:t>
            </a:r>
          </a:p>
          <a:p>
            <a:r>
              <a:rPr lang="en-US" dirty="0"/>
              <a:t>Obfuscation of method names can also be done along with the variable names.</a:t>
            </a:r>
          </a:p>
          <a:p>
            <a:r>
              <a:rPr lang="en-US" dirty="0" err="1"/>
              <a:t>Inlining</a:t>
            </a:r>
            <a:r>
              <a:rPr lang="en-US" dirty="0"/>
              <a:t> the method calls in the code can be done to better understand code behavior instead of analyzing the name of the called method.</a:t>
            </a:r>
          </a:p>
        </p:txBody>
      </p:sp>
    </p:spTree>
    <p:extLst>
      <p:ext uri="{BB962C8B-B14F-4D97-AF65-F5344CB8AC3E}">
        <p14:creationId xmlns:p14="http://schemas.microsoft.com/office/powerpoint/2010/main" val="4117795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FE35E-661D-4533-A044-302B61141631}"/>
              </a:ext>
            </a:extLst>
          </p:cNvPr>
          <p:cNvSpPr>
            <a:spLocks noGrp="1"/>
          </p:cNvSpPr>
          <p:nvPr>
            <p:ph type="title"/>
          </p:nvPr>
        </p:nvSpPr>
        <p:spPr>
          <a:xfrm>
            <a:off x="810001" y="2725271"/>
            <a:ext cx="10572000" cy="2189254"/>
          </a:xfrm>
          <a:effectLst/>
        </p:spPr>
        <p:txBody>
          <a:bodyPr vert="horz" lIns="91440" tIns="45720" rIns="91440" bIns="45720" rtlCol="0" anchor="t">
            <a:normAutofit/>
          </a:bodyPr>
          <a:lstStyle/>
          <a:p>
            <a:pPr algn="ctr"/>
            <a:r>
              <a:rPr lang="en-US" sz="5400">
                <a:solidFill>
                  <a:schemeClr val="tx1"/>
                </a:solidFill>
              </a:rPr>
              <a:t>Thank You</a:t>
            </a:r>
          </a:p>
        </p:txBody>
      </p:sp>
      <p:sp>
        <p:nvSpPr>
          <p:cNvPr id="21" name="Freeform: Shape 20">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16587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CCF29-3E84-4C41-A792-CE1330EB4CF3}"/>
              </a:ext>
            </a:extLst>
          </p:cNvPr>
          <p:cNvSpPr>
            <a:spLocks noGrp="1"/>
          </p:cNvSpPr>
          <p:nvPr>
            <p:ph type="title"/>
          </p:nvPr>
        </p:nvSpPr>
        <p:spPr>
          <a:xfrm>
            <a:off x="810000" y="447188"/>
            <a:ext cx="10571998" cy="970450"/>
          </a:xfrm>
        </p:spPr>
        <p:txBody>
          <a:bodyPr>
            <a:normAutofit/>
          </a:bodyPr>
          <a:lstStyle/>
          <a:p>
            <a:r>
              <a:rPr lang="en-US" dirty="0"/>
              <a:t>Problems and shortcomings</a:t>
            </a:r>
          </a:p>
        </p:txBody>
      </p:sp>
      <p:sp>
        <p:nvSpPr>
          <p:cNvPr id="3" name="Content Placeholder 2">
            <a:extLst>
              <a:ext uri="{FF2B5EF4-FFF2-40B4-BE49-F238E27FC236}">
                <a16:creationId xmlns:a16="http://schemas.microsoft.com/office/drawing/2014/main" id="{9C4ADF95-14A7-433D-BC75-73191CEF6DBF}"/>
              </a:ext>
            </a:extLst>
          </p:cNvPr>
          <p:cNvSpPr>
            <a:spLocks noGrp="1"/>
          </p:cNvSpPr>
          <p:nvPr>
            <p:ph idx="1"/>
          </p:nvPr>
        </p:nvSpPr>
        <p:spPr>
          <a:xfrm>
            <a:off x="818713" y="2413000"/>
            <a:ext cx="3835583" cy="3632200"/>
          </a:xfrm>
        </p:spPr>
        <p:txBody>
          <a:bodyPr>
            <a:normAutofit fontScale="92500" lnSpcReduction="20000"/>
          </a:bodyPr>
          <a:lstStyle/>
          <a:p>
            <a:pPr>
              <a:lnSpc>
                <a:spcPct val="90000"/>
              </a:lnSpc>
            </a:pPr>
            <a:r>
              <a:rPr lang="en-US" dirty="0"/>
              <a:t>However, since the AST contains variable names as leaves, experimentation with code2vec shows that it overfits on variable names for prediction.</a:t>
            </a:r>
          </a:p>
          <a:p>
            <a:pPr>
              <a:lnSpc>
                <a:spcPct val="90000"/>
              </a:lnSpc>
            </a:pPr>
            <a:r>
              <a:rPr lang="en-US" dirty="0"/>
              <a:t>Does not allow the model to generalize and affects the model’s classification accuracy if the variables are typos.</a:t>
            </a:r>
          </a:p>
          <a:p>
            <a:pPr>
              <a:lnSpc>
                <a:spcPct val="90000"/>
              </a:lnSpc>
            </a:pPr>
            <a:r>
              <a:rPr lang="en-US" dirty="0"/>
              <a:t>Moreover, it can only create embeddings for individual functions and methods and cannot summarize an entire Java class in a single vector</a:t>
            </a:r>
          </a:p>
        </p:txBody>
      </p:sp>
      <p:pic>
        <p:nvPicPr>
          <p:cNvPr id="2054" name="Picture 6" descr="] ρτο• ">
            <a:extLst>
              <a:ext uri="{FF2B5EF4-FFF2-40B4-BE49-F238E27FC236}">
                <a16:creationId xmlns:a16="http://schemas.microsoft.com/office/drawing/2014/main" id="{A9F6618F-FA7A-45D8-A357-9878CC5F3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7704" y="2145146"/>
            <a:ext cx="3835583" cy="4342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37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3687-7EBD-4FA7-A27E-68D1187947B4}"/>
              </a:ext>
            </a:extLst>
          </p:cNvPr>
          <p:cNvSpPr>
            <a:spLocks noGrp="1"/>
          </p:cNvSpPr>
          <p:nvPr>
            <p:ph type="title"/>
          </p:nvPr>
        </p:nvSpPr>
        <p:spPr/>
        <p:txBody>
          <a:bodyPr/>
          <a:lstStyle/>
          <a:p>
            <a:r>
              <a:rPr lang="en-US" dirty="0"/>
              <a:t>Solutions</a:t>
            </a:r>
          </a:p>
        </p:txBody>
      </p:sp>
      <p:sp>
        <p:nvSpPr>
          <p:cNvPr id="3" name="Content Placeholder 2">
            <a:extLst>
              <a:ext uri="{FF2B5EF4-FFF2-40B4-BE49-F238E27FC236}">
                <a16:creationId xmlns:a16="http://schemas.microsoft.com/office/drawing/2014/main" id="{F07C767B-9458-4E80-99BE-5F7471EE8E60}"/>
              </a:ext>
            </a:extLst>
          </p:cNvPr>
          <p:cNvSpPr>
            <a:spLocks noGrp="1"/>
          </p:cNvSpPr>
          <p:nvPr>
            <p:ph idx="1"/>
          </p:nvPr>
        </p:nvSpPr>
        <p:spPr/>
        <p:txBody>
          <a:bodyPr/>
          <a:lstStyle/>
          <a:p>
            <a:r>
              <a:rPr lang="en-US" b="1" u="sng" dirty="0"/>
              <a:t>Dependency on variable names</a:t>
            </a:r>
            <a:r>
              <a:rPr lang="en-US" dirty="0"/>
              <a:t>: Obfuscation to help the model focus more on code structure.</a:t>
            </a:r>
          </a:p>
          <a:p>
            <a:r>
              <a:rPr lang="en-US" b="1" u="sng" dirty="0"/>
              <a:t>Class level embeddings: </a:t>
            </a:r>
            <a:r>
              <a:rPr lang="en-US" dirty="0"/>
              <a:t>Aggregation of method level vectors to obtain class level embeddings.</a:t>
            </a:r>
          </a:p>
          <a:p>
            <a:pPr marL="0" marR="0">
              <a:spcBef>
                <a:spcPts val="0"/>
              </a:spcBef>
              <a:spcAft>
                <a:spcPts val="0"/>
              </a:spcAft>
            </a:pPr>
            <a:r>
              <a:rPr lang="en-US" dirty="0"/>
              <a:t>Does obfuscation of variable names yield an improved model of code semantics?</a:t>
            </a:r>
          </a:p>
          <a:p>
            <a:pPr>
              <a:spcBef>
                <a:spcPts val="500"/>
              </a:spcBef>
              <a:spcAft>
                <a:spcPts val="500"/>
              </a:spcAft>
            </a:pPr>
            <a:r>
              <a:rPr lang="en-US" dirty="0"/>
              <a:t>How should we aggregate embeddings for methods?</a:t>
            </a:r>
          </a:p>
          <a:p>
            <a:pPr marL="0" indent="0">
              <a:buNone/>
            </a:pPr>
            <a:endParaRPr lang="en-US" dirty="0"/>
          </a:p>
        </p:txBody>
      </p:sp>
    </p:spTree>
    <p:extLst>
      <p:ext uri="{BB962C8B-B14F-4D97-AF65-F5344CB8AC3E}">
        <p14:creationId xmlns:p14="http://schemas.microsoft.com/office/powerpoint/2010/main" val="257869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FD63-405F-41F1-82E1-2FE985348D39}"/>
              </a:ext>
            </a:extLst>
          </p:cNvPr>
          <p:cNvSpPr>
            <a:spLocks noGrp="1"/>
          </p:cNvSpPr>
          <p:nvPr>
            <p:ph type="title"/>
          </p:nvPr>
        </p:nvSpPr>
        <p:spPr/>
        <p:txBody>
          <a:bodyPr/>
          <a:lstStyle/>
          <a:p>
            <a:r>
              <a:rPr lang="en-US" dirty="0"/>
              <a:t>Learning code embeddings</a:t>
            </a:r>
          </a:p>
        </p:txBody>
      </p:sp>
      <p:sp>
        <p:nvSpPr>
          <p:cNvPr id="3" name="Content Placeholder 2">
            <a:extLst>
              <a:ext uri="{FF2B5EF4-FFF2-40B4-BE49-F238E27FC236}">
                <a16:creationId xmlns:a16="http://schemas.microsoft.com/office/drawing/2014/main" id="{FE8BD4CA-4E04-4A22-8EE5-E905E67F98A0}"/>
              </a:ext>
            </a:extLst>
          </p:cNvPr>
          <p:cNvSpPr>
            <a:spLocks noGrp="1"/>
          </p:cNvSpPr>
          <p:nvPr>
            <p:ph idx="1"/>
          </p:nvPr>
        </p:nvSpPr>
        <p:spPr/>
        <p:txBody>
          <a:bodyPr/>
          <a:lstStyle/>
          <a:p>
            <a:r>
              <a:rPr lang="en-US" dirty="0"/>
              <a:t>Code2vec extracts information from code using AST.</a:t>
            </a:r>
          </a:p>
          <a:p>
            <a:r>
              <a:rPr lang="en-US" dirty="0"/>
              <a:t>Contains the code’s syntactic structure </a:t>
            </a:r>
          </a:p>
          <a:p>
            <a:r>
              <a:rPr lang="en-US" dirty="0"/>
              <a:t>Model objective is to create similar embeddings for similar methods</a:t>
            </a:r>
          </a:p>
          <a:p>
            <a:r>
              <a:rPr lang="en-US" dirty="0"/>
              <a:t>To do so, it is trained by optimizing the accuracy of predicting method names </a:t>
            </a:r>
          </a:p>
        </p:txBody>
      </p:sp>
    </p:spTree>
    <p:extLst>
      <p:ext uri="{BB962C8B-B14F-4D97-AF65-F5344CB8AC3E}">
        <p14:creationId xmlns:p14="http://schemas.microsoft.com/office/powerpoint/2010/main" val="392917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2" name="Rectangle 74">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A5169-FFB4-4D23-A73C-54E06D2C29BC}"/>
              </a:ext>
            </a:extLst>
          </p:cNvPr>
          <p:cNvSpPr>
            <a:spLocks noGrp="1"/>
          </p:cNvSpPr>
          <p:nvPr>
            <p:ph type="title"/>
          </p:nvPr>
        </p:nvSpPr>
        <p:spPr>
          <a:xfrm>
            <a:off x="810000" y="447188"/>
            <a:ext cx="5039035" cy="1559412"/>
          </a:xfrm>
        </p:spPr>
        <p:txBody>
          <a:bodyPr>
            <a:normAutofit/>
          </a:bodyPr>
          <a:lstStyle/>
          <a:p>
            <a:pPr>
              <a:lnSpc>
                <a:spcPct val="90000"/>
              </a:lnSpc>
            </a:pPr>
            <a:r>
              <a:rPr lang="en-US" sz="3400"/>
              <a:t>Learning code embeddings - Terminology</a:t>
            </a:r>
          </a:p>
        </p:txBody>
      </p:sp>
      <p:sp>
        <p:nvSpPr>
          <p:cNvPr id="1030" name="Content Placeholder 1029">
            <a:extLst>
              <a:ext uri="{FF2B5EF4-FFF2-40B4-BE49-F238E27FC236}">
                <a16:creationId xmlns:a16="http://schemas.microsoft.com/office/drawing/2014/main" id="{4A68BC82-43D4-4F46-9039-5998E2D3116A}"/>
              </a:ext>
            </a:extLst>
          </p:cNvPr>
          <p:cNvSpPr>
            <a:spLocks noGrp="1"/>
          </p:cNvSpPr>
          <p:nvPr>
            <p:ph idx="1"/>
          </p:nvPr>
        </p:nvSpPr>
        <p:spPr>
          <a:xfrm>
            <a:off x="818712" y="2413000"/>
            <a:ext cx="5016259" cy="3632200"/>
          </a:xfrm>
        </p:spPr>
        <p:txBody>
          <a:bodyPr>
            <a:normAutofit/>
          </a:bodyPr>
          <a:lstStyle/>
          <a:p>
            <a:r>
              <a:rPr lang="en-US" dirty="0"/>
              <a:t>AST Path: Path between 2 leaves</a:t>
            </a:r>
          </a:p>
          <a:p>
            <a:r>
              <a:rPr lang="en-US" dirty="0"/>
              <a:t>Path Context: It is a triplet (</a:t>
            </a:r>
            <a:r>
              <a:rPr lang="en-US" dirty="0">
                <a:effectLst>
                  <a:outerShdw blurRad="38100" dist="38100" dir="2700000" algn="tl">
                    <a:srgbClr val="000000">
                      <a:alpha val="43137"/>
                    </a:srgbClr>
                  </a:outerShdw>
                </a:effectLst>
              </a:rPr>
              <a:t>X_s</a:t>
            </a:r>
            <a:r>
              <a:rPr lang="en-US" dirty="0"/>
              <a:t>, p, </a:t>
            </a:r>
            <a:r>
              <a:rPr lang="en-US" dirty="0" err="1"/>
              <a:t>X_t</a:t>
            </a:r>
            <a:r>
              <a:rPr lang="en-US" dirty="0"/>
              <a:t>)</a:t>
            </a:r>
          </a:p>
          <a:p>
            <a:r>
              <a:rPr lang="en-US" dirty="0"/>
              <a:t>Model learns an embedding of each and concatenates them into a single path context vector</a:t>
            </a:r>
          </a:p>
        </p:txBody>
      </p:sp>
      <p:sp>
        <p:nvSpPr>
          <p:cNvPr id="79"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3C0ECFB-70EA-4C86-AB04-F5FC381E47D3}"/>
              </a:ext>
            </a:extLst>
          </p:cNvPr>
          <p:cNvPicPr>
            <a:picLocks noChangeAspect="1"/>
          </p:cNvPicPr>
          <p:nvPr/>
        </p:nvPicPr>
        <p:blipFill>
          <a:blip r:embed="rId3"/>
          <a:stretch>
            <a:fillRect/>
          </a:stretch>
        </p:blipFill>
        <p:spPr>
          <a:xfrm>
            <a:off x="7575846" y="4532240"/>
            <a:ext cx="3778306" cy="1146802"/>
          </a:xfrm>
          <a:prstGeom prst="rect">
            <a:avLst/>
          </a:prstGeom>
        </p:spPr>
      </p:pic>
      <p:pic>
        <p:nvPicPr>
          <p:cNvPr id="1026" name="Picture 2" descr="int flint n) &#10;return n • ">
            <a:extLst>
              <a:ext uri="{FF2B5EF4-FFF2-40B4-BE49-F238E27FC236}">
                <a16:creationId xmlns:a16="http://schemas.microsoft.com/office/drawing/2014/main" id="{6D4DEF24-ECB5-4199-8696-1647C152A5B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60561" y="1067461"/>
            <a:ext cx="4387975" cy="3098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81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EAB8-724D-4C93-B88A-EB58AC7A3D08}"/>
              </a:ext>
            </a:extLst>
          </p:cNvPr>
          <p:cNvSpPr>
            <a:spLocks noGrp="1"/>
          </p:cNvSpPr>
          <p:nvPr>
            <p:ph type="title"/>
          </p:nvPr>
        </p:nvSpPr>
        <p:spPr>
          <a:xfrm>
            <a:off x="810000" y="447188"/>
            <a:ext cx="10571998" cy="970450"/>
          </a:xfrm>
        </p:spPr>
        <p:txBody>
          <a:bodyPr>
            <a:normAutofit/>
          </a:bodyPr>
          <a:lstStyle/>
          <a:p>
            <a:r>
              <a:rPr lang="en-US" sz="3700"/>
              <a:t>Learning code embeddings – PCV selection </a:t>
            </a:r>
          </a:p>
        </p:txBody>
      </p:sp>
      <p:sp>
        <p:nvSpPr>
          <p:cNvPr id="3" name="Content Placeholder 2">
            <a:extLst>
              <a:ext uri="{FF2B5EF4-FFF2-40B4-BE49-F238E27FC236}">
                <a16:creationId xmlns:a16="http://schemas.microsoft.com/office/drawing/2014/main" id="{E5C223E0-EBEB-4BEF-9F07-0267ADEE25E3}"/>
              </a:ext>
            </a:extLst>
          </p:cNvPr>
          <p:cNvSpPr>
            <a:spLocks noGrp="1"/>
          </p:cNvSpPr>
          <p:nvPr>
            <p:ph idx="1"/>
          </p:nvPr>
        </p:nvSpPr>
        <p:spPr>
          <a:xfrm>
            <a:off x="818713" y="2413000"/>
            <a:ext cx="3835583" cy="3632200"/>
          </a:xfrm>
        </p:spPr>
        <p:txBody>
          <a:bodyPr>
            <a:normAutofit/>
          </a:bodyPr>
          <a:lstStyle/>
          <a:p>
            <a:r>
              <a:rPr lang="en-US" sz="1600"/>
              <a:t>The embeddings of X_s, path p and X_t are learnt in training. Concatenated into a PCV. </a:t>
            </a:r>
          </a:p>
          <a:p>
            <a:r>
              <a:rPr lang="en-US" sz="1600"/>
              <a:t>Attention mechanism learns how to combine the PCVs</a:t>
            </a:r>
          </a:p>
          <a:p>
            <a:r>
              <a:rPr lang="en-US" sz="1600"/>
              <a:t>Puts focus on certain PCVs</a:t>
            </a:r>
          </a:p>
          <a:p>
            <a:r>
              <a:rPr lang="en-US" sz="1600"/>
              <a:t>However, makes it too dependent on variable names.</a:t>
            </a:r>
          </a:p>
        </p:txBody>
      </p:sp>
      <p:pic>
        <p:nvPicPr>
          <p:cNvPr id="4" name="Picture 3">
            <a:extLst>
              <a:ext uri="{FF2B5EF4-FFF2-40B4-BE49-F238E27FC236}">
                <a16:creationId xmlns:a16="http://schemas.microsoft.com/office/drawing/2014/main" id="{2D331E26-95DF-4369-BA7D-6659AE7AC605}"/>
              </a:ext>
            </a:extLst>
          </p:cNvPr>
          <p:cNvPicPr>
            <a:picLocks noChangeAspect="1"/>
          </p:cNvPicPr>
          <p:nvPr/>
        </p:nvPicPr>
        <p:blipFill>
          <a:blip r:embed="rId3"/>
          <a:stretch>
            <a:fillRect/>
          </a:stretch>
        </p:blipFill>
        <p:spPr>
          <a:xfrm>
            <a:off x="6600596" y="2752519"/>
            <a:ext cx="4772691" cy="2953162"/>
          </a:xfrm>
          <a:prstGeom prst="rect">
            <a:avLst/>
          </a:prstGeom>
        </p:spPr>
      </p:pic>
    </p:spTree>
    <p:extLst>
      <p:ext uri="{BB962C8B-B14F-4D97-AF65-F5344CB8AC3E}">
        <p14:creationId xmlns:p14="http://schemas.microsoft.com/office/powerpoint/2010/main" val="748467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0F6D-2E54-487D-8237-FF13CF4A6D3D}"/>
              </a:ext>
            </a:extLst>
          </p:cNvPr>
          <p:cNvSpPr>
            <a:spLocks noGrp="1"/>
          </p:cNvSpPr>
          <p:nvPr>
            <p:ph type="title"/>
          </p:nvPr>
        </p:nvSpPr>
        <p:spPr>
          <a:xfrm>
            <a:off x="810000" y="447188"/>
            <a:ext cx="10571998" cy="970450"/>
          </a:xfrm>
        </p:spPr>
        <p:txBody>
          <a:bodyPr>
            <a:normAutofit/>
          </a:bodyPr>
          <a:lstStyle/>
          <a:p>
            <a:r>
              <a:rPr lang="en-US" dirty="0"/>
              <a:t>Obfuscating variable names</a:t>
            </a:r>
          </a:p>
        </p:txBody>
      </p:sp>
      <p:sp>
        <p:nvSpPr>
          <p:cNvPr id="3" name="Content Placeholder 2">
            <a:extLst>
              <a:ext uri="{FF2B5EF4-FFF2-40B4-BE49-F238E27FC236}">
                <a16:creationId xmlns:a16="http://schemas.microsoft.com/office/drawing/2014/main" id="{057E3071-B8B3-48F5-A093-9F397168A276}"/>
              </a:ext>
            </a:extLst>
          </p:cNvPr>
          <p:cNvSpPr>
            <a:spLocks noGrp="1"/>
          </p:cNvSpPr>
          <p:nvPr>
            <p:ph idx="1"/>
          </p:nvPr>
        </p:nvSpPr>
        <p:spPr>
          <a:xfrm>
            <a:off x="818713" y="2413000"/>
            <a:ext cx="3835583" cy="3632200"/>
          </a:xfrm>
        </p:spPr>
        <p:txBody>
          <a:bodyPr>
            <a:normAutofit fontScale="85000" lnSpcReduction="10000"/>
          </a:bodyPr>
          <a:lstStyle/>
          <a:p>
            <a:pPr>
              <a:lnSpc>
                <a:spcPct val="90000"/>
              </a:lnSpc>
            </a:pPr>
            <a:r>
              <a:rPr lang="en-US" sz="1600" dirty="0"/>
              <a:t>Using conventional variable names made the model generalize poorly. Hence, we limit that information by obfuscating variable names</a:t>
            </a:r>
          </a:p>
          <a:p>
            <a:pPr>
              <a:lnSpc>
                <a:spcPct val="90000"/>
              </a:lnSpc>
            </a:pPr>
            <a:r>
              <a:rPr lang="en-US" sz="1600" dirty="0"/>
              <a:t>Two obfuscation methods were used:</a:t>
            </a:r>
          </a:p>
          <a:p>
            <a:pPr lvl="1">
              <a:lnSpc>
                <a:spcPct val="90000"/>
              </a:lnSpc>
            </a:pPr>
            <a:r>
              <a:rPr lang="en-US" b="1" u="sng" dirty="0"/>
              <a:t>Type obfuscation:</a:t>
            </a:r>
            <a:r>
              <a:rPr lang="en-US" dirty="0"/>
              <a:t> variable name indicates scope and type. Some info is given to aid learning.</a:t>
            </a:r>
          </a:p>
          <a:p>
            <a:pPr lvl="1">
              <a:lnSpc>
                <a:spcPct val="90000"/>
              </a:lnSpc>
            </a:pPr>
            <a:r>
              <a:rPr lang="en-US" b="1" u="sng" dirty="0"/>
              <a:t>Random Obfuscation: </a:t>
            </a:r>
            <a:r>
              <a:rPr lang="en-US" dirty="0"/>
              <a:t>variable name replaced with random string. No dependence on variable name</a:t>
            </a:r>
          </a:p>
          <a:p>
            <a:pPr>
              <a:lnSpc>
                <a:spcPct val="90000"/>
              </a:lnSpc>
            </a:pPr>
            <a:r>
              <a:rPr lang="en-US" dirty="0"/>
              <a:t>Utilize obfuscation for training AND testing.</a:t>
            </a:r>
          </a:p>
          <a:p>
            <a:pPr>
              <a:lnSpc>
                <a:spcPct val="90000"/>
              </a:lnSpc>
            </a:pPr>
            <a:r>
              <a:rPr lang="en-US" dirty="0"/>
              <a:t>Implemented using a command line tool called Spoon.</a:t>
            </a:r>
          </a:p>
        </p:txBody>
      </p:sp>
      <p:pic>
        <p:nvPicPr>
          <p:cNvPr id="4" name="Picture 3">
            <a:extLst>
              <a:ext uri="{FF2B5EF4-FFF2-40B4-BE49-F238E27FC236}">
                <a16:creationId xmlns:a16="http://schemas.microsoft.com/office/drawing/2014/main" id="{D59C207D-5293-4DA9-84E9-5742E4222DE6}"/>
              </a:ext>
            </a:extLst>
          </p:cNvPr>
          <p:cNvPicPr>
            <a:picLocks noChangeAspect="1"/>
          </p:cNvPicPr>
          <p:nvPr/>
        </p:nvPicPr>
        <p:blipFill>
          <a:blip r:embed="rId3"/>
          <a:stretch>
            <a:fillRect/>
          </a:stretch>
        </p:blipFill>
        <p:spPr>
          <a:xfrm>
            <a:off x="6215273" y="2413000"/>
            <a:ext cx="4050504"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00391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AAFF-9089-4E04-9526-1C52CA66D66A}"/>
              </a:ext>
            </a:extLst>
          </p:cNvPr>
          <p:cNvSpPr>
            <a:spLocks noGrp="1"/>
          </p:cNvSpPr>
          <p:nvPr>
            <p:ph type="title"/>
          </p:nvPr>
        </p:nvSpPr>
        <p:spPr/>
        <p:txBody>
          <a:bodyPr/>
          <a:lstStyle/>
          <a:p>
            <a:r>
              <a:rPr lang="en-US" dirty="0"/>
              <a:t>Code2vec training and embedding models</a:t>
            </a:r>
          </a:p>
        </p:txBody>
      </p:sp>
      <p:sp>
        <p:nvSpPr>
          <p:cNvPr id="3" name="Content Placeholder 2">
            <a:extLst>
              <a:ext uri="{FF2B5EF4-FFF2-40B4-BE49-F238E27FC236}">
                <a16:creationId xmlns:a16="http://schemas.microsoft.com/office/drawing/2014/main" id="{CC6ADC82-A27F-43C7-9083-02E1D26BE8A8}"/>
              </a:ext>
            </a:extLst>
          </p:cNvPr>
          <p:cNvSpPr>
            <a:spLocks noGrp="1"/>
          </p:cNvSpPr>
          <p:nvPr>
            <p:ph idx="1"/>
          </p:nvPr>
        </p:nvSpPr>
        <p:spPr/>
        <p:txBody>
          <a:bodyPr/>
          <a:lstStyle/>
          <a:p>
            <a:r>
              <a:rPr lang="en-US" dirty="0"/>
              <a:t>Java-large dataset was used for training(~15.3m examples) </a:t>
            </a:r>
          </a:p>
          <a:p>
            <a:r>
              <a:rPr lang="en-US" dirty="0"/>
              <a:t>Four embedding models were used based on obfuscation techniques:</a:t>
            </a:r>
          </a:p>
          <a:p>
            <a:pPr lvl="1"/>
            <a:r>
              <a:rPr lang="en-US" dirty="0"/>
              <a:t>Standard Baseline: No obfuscation(15.3m examples)</a:t>
            </a:r>
          </a:p>
          <a:p>
            <a:pPr lvl="1"/>
            <a:r>
              <a:rPr lang="en-US" dirty="0"/>
              <a:t>Type obfuscated: Type obfuscation(13.7m examples)</a:t>
            </a:r>
          </a:p>
          <a:p>
            <a:pPr lvl="1"/>
            <a:r>
              <a:rPr lang="en-US" dirty="0"/>
              <a:t>Random obfuscated: Random obfuscation(13.7m examples)</a:t>
            </a:r>
          </a:p>
          <a:p>
            <a:pPr lvl="1"/>
            <a:r>
              <a:rPr lang="en-US" dirty="0"/>
              <a:t>Reduced: has less amount of data points to account for smaller size of obfuscated datasets. No obfuscation(13.7m examples)</a:t>
            </a:r>
          </a:p>
          <a:p>
            <a:pPr lvl="1"/>
            <a:endParaRPr lang="en-US" dirty="0"/>
          </a:p>
        </p:txBody>
      </p:sp>
    </p:spTree>
    <p:extLst>
      <p:ext uri="{BB962C8B-B14F-4D97-AF65-F5344CB8AC3E}">
        <p14:creationId xmlns:p14="http://schemas.microsoft.com/office/powerpoint/2010/main" val="498534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1877</Words>
  <Application>Microsoft Office PowerPoint</Application>
  <PresentationFormat>Widescreen</PresentationFormat>
  <Paragraphs>146</Paragraphs>
  <Slides>23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2</vt:lpstr>
      <vt:lpstr>Quotable</vt:lpstr>
      <vt:lpstr>Embedding Java Classes with code2vec: Improvements from Variable Obfuscation</vt:lpstr>
      <vt:lpstr>Code2vec</vt:lpstr>
      <vt:lpstr>Problems and shortcomings</vt:lpstr>
      <vt:lpstr>Solutions</vt:lpstr>
      <vt:lpstr>Learning code embeddings</vt:lpstr>
      <vt:lpstr>Learning code embeddings - Terminology</vt:lpstr>
      <vt:lpstr>Learning code embeddings – PCV selection </vt:lpstr>
      <vt:lpstr>Obfuscating variable names</vt:lpstr>
      <vt:lpstr>Code2vec training and embedding models</vt:lpstr>
      <vt:lpstr>Dataset Pipeline</vt:lpstr>
      <vt:lpstr>Selection Method and Dimensionality Reduction</vt:lpstr>
      <vt:lpstr>Aggregation Methods</vt:lpstr>
      <vt:lpstr>Evaluation datasets</vt:lpstr>
      <vt:lpstr>Evaluation Datasets</vt:lpstr>
      <vt:lpstr>Experimental Results – Method Prediction</vt:lpstr>
      <vt:lpstr>Selection Method</vt:lpstr>
      <vt:lpstr>Dimensionality Reduction</vt:lpstr>
      <vt:lpstr>Aggregation methods</vt:lpstr>
      <vt:lpstr>Obfuscation Comparison over evaluation datasets</vt:lpstr>
      <vt:lpstr>Training on complete information</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Embedding Java Classes with code2vec: Improvements from Variable Obfuscation</dc:title>
  <dc:creator>Kushagra Chaturvedy</dc:creator>
  <cp:lastModifiedBy>Kushagra Chaturvedy</cp:lastModifiedBy>
  <cp:revision>10</cp:revision>
  <dcterms:created xsi:type="dcterms:W3CDTF">2020-11-25T06:31:51Z</dcterms:created>
  <dcterms:modified xsi:type="dcterms:W3CDTF">2020-11-25T11:10:46Z</dcterms:modified>
</cp:coreProperties>
</file>