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1563" r:id="rId2"/>
    <p:sldId id="535" r:id="rId3"/>
    <p:sldId id="409" r:id="rId4"/>
    <p:sldId id="406" r:id="rId5"/>
    <p:sldId id="410" r:id="rId6"/>
    <p:sldId id="411" r:id="rId7"/>
    <p:sldId id="412" r:id="rId8"/>
    <p:sldId id="413" r:id="rId9"/>
    <p:sldId id="414" r:id="rId10"/>
    <p:sldId id="1344" r:id="rId11"/>
    <p:sldId id="418" r:id="rId12"/>
    <p:sldId id="419" r:id="rId13"/>
    <p:sldId id="420" r:id="rId14"/>
    <p:sldId id="1345" r:id="rId15"/>
    <p:sldId id="422" r:id="rId16"/>
    <p:sldId id="423" r:id="rId17"/>
    <p:sldId id="1346" r:id="rId18"/>
    <p:sldId id="1348" r:id="rId19"/>
    <p:sldId id="1349" r:id="rId20"/>
    <p:sldId id="1350" r:id="rId21"/>
    <p:sldId id="428" r:id="rId22"/>
    <p:sldId id="429" r:id="rId23"/>
    <p:sldId id="430" r:id="rId24"/>
    <p:sldId id="431" r:id="rId25"/>
    <p:sldId id="1351"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1352" r:id="rId51"/>
    <p:sldId id="458" r:id="rId52"/>
    <p:sldId id="457" r:id="rId53"/>
    <p:sldId id="460" r:id="rId54"/>
    <p:sldId id="461" r:id="rId55"/>
    <p:sldId id="462" r:id="rId56"/>
    <p:sldId id="463" r:id="rId57"/>
    <p:sldId id="464" r:id="rId58"/>
    <p:sldId id="465" r:id="rId59"/>
    <p:sldId id="466" r:id="rId60"/>
    <p:sldId id="467" r:id="rId61"/>
    <p:sldId id="468" r:id="rId62"/>
    <p:sldId id="469" r:id="rId63"/>
    <p:sldId id="1354" r:id="rId64"/>
    <p:sldId id="471" r:id="rId65"/>
    <p:sldId id="1355" r:id="rId66"/>
    <p:sldId id="473" r:id="rId67"/>
    <p:sldId id="474" r:id="rId68"/>
    <p:sldId id="475" r:id="rId69"/>
    <p:sldId id="476" r:id="rId70"/>
    <p:sldId id="479" r:id="rId71"/>
    <p:sldId id="480" r:id="rId72"/>
    <p:sldId id="481" r:id="rId73"/>
    <p:sldId id="484" r:id="rId74"/>
    <p:sldId id="485" r:id="rId75"/>
    <p:sldId id="486" r:id="rId76"/>
    <p:sldId id="487" r:id="rId77"/>
    <p:sldId id="488" r:id="rId78"/>
    <p:sldId id="489" r:id="rId79"/>
    <p:sldId id="490" r:id="rId80"/>
    <p:sldId id="491" r:id="rId81"/>
    <p:sldId id="492" r:id="rId82"/>
    <p:sldId id="493" r:id="rId83"/>
    <p:sldId id="494" r:id="rId84"/>
    <p:sldId id="495" r:id="rId85"/>
    <p:sldId id="498" r:id="rId86"/>
    <p:sldId id="500" r:id="rId87"/>
    <p:sldId id="499" r:id="rId88"/>
    <p:sldId id="503" r:id="rId89"/>
    <p:sldId id="504" r:id="rId90"/>
    <p:sldId id="505" r:id="rId91"/>
    <p:sldId id="506" r:id="rId92"/>
    <p:sldId id="507" r:id="rId93"/>
    <p:sldId id="508" r:id="rId94"/>
    <p:sldId id="509" r:id="rId95"/>
    <p:sldId id="510" r:id="rId96"/>
    <p:sldId id="1353" r:id="rId97"/>
    <p:sldId id="511" r:id="rId98"/>
    <p:sldId id="512" r:id="rId99"/>
    <p:sldId id="513" r:id="rId100"/>
    <p:sldId id="514" r:id="rId101"/>
    <p:sldId id="515" r:id="rId102"/>
    <p:sldId id="516" r:id="rId103"/>
    <p:sldId id="517" r:id="rId104"/>
    <p:sldId id="518" r:id="rId105"/>
    <p:sldId id="519" r:id="rId106"/>
    <p:sldId id="521" r:id="rId107"/>
    <p:sldId id="1356" r:id="rId108"/>
    <p:sldId id="1357" r:id="rId109"/>
    <p:sldId id="1358" r:id="rId110"/>
    <p:sldId id="1141" r:id="rId111"/>
  </p:sldIdLst>
  <p:sldSz cx="9144000" cy="6858000" type="screen4x3"/>
  <p:notesSz cx="6858000" cy="9144000"/>
  <p:custDataLst>
    <p:tags r:id="rId113"/>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00FF"/>
    <a:srgbClr val="66FF3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6" autoAdjust="0"/>
    <p:restoredTop sz="82905" autoAdjust="0"/>
  </p:normalViewPr>
  <p:slideViewPr>
    <p:cSldViewPr>
      <p:cViewPr varScale="1">
        <p:scale>
          <a:sx n="81" d="100"/>
          <a:sy n="81" d="100"/>
        </p:scale>
        <p:origin x="24"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2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39682539682802E-2"/>
          <c:y val="9.8321342925660041E-2"/>
          <c:w val="0.67619047619048034"/>
          <c:h val="0.57793764988009588"/>
        </c:manualLayout>
      </c:layout>
      <c:lineChart>
        <c:grouping val="stacked"/>
        <c:varyColors val="0"/>
        <c:ser>
          <c:idx val="0"/>
          <c:order val="0"/>
          <c:tx>
            <c:strRef>
              <c:f>Sheet1!$A$2</c:f>
              <c:strCache>
                <c:ptCount val="1"/>
                <c:pt idx="0">
                  <c:v>speedup</c:v>
                </c:pt>
              </c:strCache>
            </c:strRef>
          </c:tx>
          <c:spPr>
            <a:ln w="40313">
              <a:solidFill>
                <a:srgbClr val="FF0000"/>
              </a:solidFill>
              <a:prstDash val="solid"/>
            </a:ln>
          </c:spPr>
          <c:marker>
            <c:symbol val="none"/>
          </c:marker>
          <c:cat>
            <c:strRef>
              <c:f>Sheet1!$B$1:$F$1</c:f>
              <c:strCache>
                <c:ptCount val="5"/>
                <c:pt idx="0">
                  <c:v>4</c:v>
                </c:pt>
                <c:pt idx="1">
                  <c:v>8</c:v>
                </c:pt>
                <c:pt idx="2">
                  <c:v>16</c:v>
                </c:pt>
                <c:pt idx="3">
                  <c:v>32</c:v>
                </c:pt>
                <c:pt idx="4">
                  <c:v>infinite</c:v>
                </c:pt>
              </c:strCache>
            </c:strRef>
          </c:cat>
          <c:val>
            <c:numRef>
              <c:f>Sheet1!$B$2:$F$2</c:f>
              <c:numCache>
                <c:formatCode>General</c:formatCode>
                <c:ptCount val="5"/>
                <c:pt idx="0">
                  <c:v>2.1</c:v>
                </c:pt>
                <c:pt idx="1">
                  <c:v>2.9</c:v>
                </c:pt>
                <c:pt idx="2">
                  <c:v>3.4</c:v>
                </c:pt>
                <c:pt idx="3">
                  <c:v>3.7</c:v>
                </c:pt>
                <c:pt idx="4">
                  <c:v>4</c:v>
                </c:pt>
              </c:numCache>
            </c:numRef>
          </c:val>
          <c:smooth val="0"/>
          <c:extLst>
            <c:ext xmlns:c16="http://schemas.microsoft.com/office/drawing/2014/chart" uri="{C3380CC4-5D6E-409C-BE32-E72D297353CC}">
              <c16:uniqueId val="{00000000-3BD0-4C93-943D-9841998CFE52}"/>
            </c:ext>
          </c:extLst>
        </c:ser>
        <c:dLbls>
          <c:showLegendKey val="0"/>
          <c:showVal val="0"/>
          <c:showCatName val="0"/>
          <c:showSerName val="0"/>
          <c:showPercent val="0"/>
          <c:showBubbleSize val="0"/>
        </c:dLbls>
        <c:smooth val="0"/>
        <c:axId val="395177768"/>
        <c:axId val="395178160"/>
      </c:lineChart>
      <c:catAx>
        <c:axId val="395177768"/>
        <c:scaling>
          <c:orientation val="minMax"/>
        </c:scaling>
        <c:delete val="0"/>
        <c:axPos val="b"/>
        <c:numFmt formatCode="General" sourceLinked="1"/>
        <c:majorTickMark val="out"/>
        <c:minorTickMark val="none"/>
        <c:tickLblPos val="nextTo"/>
        <c:spPr>
          <a:ln w="3359">
            <a:solidFill>
              <a:schemeClr val="tx1"/>
            </a:solidFill>
            <a:prstDash val="solid"/>
          </a:ln>
        </c:spPr>
        <c:txPr>
          <a:bodyPr rot="-2700000" vert="horz"/>
          <a:lstStyle/>
          <a:p>
            <a:pPr>
              <a:defRPr/>
            </a:pPr>
            <a:endParaRPr lang="en-US"/>
          </a:p>
        </c:txPr>
        <c:crossAx val="395178160"/>
        <c:crosses val="autoZero"/>
        <c:auto val="1"/>
        <c:lblAlgn val="ctr"/>
        <c:lblOffset val="100"/>
        <c:tickLblSkip val="1"/>
        <c:tickMarkSkip val="1"/>
        <c:noMultiLvlLbl val="0"/>
      </c:catAx>
      <c:valAx>
        <c:axId val="395178160"/>
        <c:scaling>
          <c:orientation val="minMax"/>
        </c:scaling>
        <c:delete val="0"/>
        <c:axPos val="l"/>
        <c:majorGridlines>
          <c:spPr>
            <a:ln w="3359">
              <a:solidFill>
                <a:schemeClr val="tx1"/>
              </a:solidFill>
              <a:prstDash val="solid"/>
            </a:ln>
          </c:spPr>
        </c:majorGridlines>
        <c:numFmt formatCode="General" sourceLinked="1"/>
        <c:majorTickMark val="out"/>
        <c:minorTickMark val="none"/>
        <c:tickLblPos val="nextTo"/>
        <c:spPr>
          <a:ln w="3359">
            <a:solidFill>
              <a:schemeClr val="tx1"/>
            </a:solidFill>
            <a:prstDash val="solid"/>
          </a:ln>
        </c:spPr>
        <c:txPr>
          <a:bodyPr rot="0" vert="horz"/>
          <a:lstStyle/>
          <a:p>
            <a:pPr>
              <a:defRPr/>
            </a:pPr>
            <a:endParaRPr lang="en-US"/>
          </a:p>
        </c:txPr>
        <c:crossAx val="395177768"/>
        <c:crosses val="autoZero"/>
        <c:crossBetween val="between"/>
      </c:valAx>
      <c:spPr>
        <a:noFill/>
        <a:ln w="13438">
          <a:solidFill>
            <a:schemeClr val="tx1"/>
          </a:solidFill>
          <a:prstDash val="solid"/>
        </a:ln>
      </c:spPr>
    </c:plotArea>
    <c:legend>
      <c:legendPos val="r"/>
      <c:layout>
        <c:manualLayout>
          <c:xMode val="edge"/>
          <c:yMode val="edge"/>
          <c:x val="0.7746031746031774"/>
          <c:y val="0.33333333333333331"/>
          <c:w val="0.21904761904761921"/>
          <c:h val="0.10551558752997602"/>
        </c:manualLayout>
      </c:layout>
      <c:overlay val="0"/>
      <c:spPr>
        <a:solidFill>
          <a:schemeClr val="bg1"/>
        </a:solidFill>
        <a:ln w="3359">
          <a:solidFill>
            <a:schemeClr val="tx1"/>
          </a:solidFill>
          <a:prstDash val="solid"/>
        </a:ln>
      </c:spPr>
    </c:legend>
    <c:plotVisOnly val="1"/>
    <c:dispBlanksAs val="zero"/>
    <c:showDLblsOverMax val="0"/>
  </c:chart>
  <c:spPr>
    <a:noFill/>
    <a:ln>
      <a:noFill/>
    </a:ln>
  </c:spPr>
  <c:txPr>
    <a:bodyPr/>
    <a:lstStyle/>
    <a:p>
      <a:pPr>
        <a:defRPr sz="1905" b="1" i="0" u="none" strike="noStrike" baseline="0">
          <a:solidFill>
            <a:schemeClr val="tx1"/>
          </a:solidFill>
          <a:latin typeface="+mj-lt"/>
          <a:ea typeface="Comic Sans MS"/>
          <a:cs typeface="Comic Sans M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FC4BF8B-20CA-4F44-9C02-81065A1544A7}" type="slidenum">
              <a:rPr lang="en-US"/>
              <a:pPr>
                <a:defRPr/>
              </a:pPr>
              <a:t>‹#›</a:t>
            </a:fld>
            <a:endParaRPr lang="en-US"/>
          </a:p>
        </p:txBody>
      </p:sp>
    </p:spTree>
    <p:extLst>
      <p:ext uri="{BB962C8B-B14F-4D97-AF65-F5344CB8AC3E}">
        <p14:creationId xmlns:p14="http://schemas.microsoft.com/office/powerpoint/2010/main" val="23202560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EE5583B-869E-4185-8923-BC0C4BD1D48D}" type="slidenum">
              <a:rPr lang="en-US"/>
              <a:pPr/>
              <a:t>5</a:t>
            </a:fld>
            <a:endParaRPr lang="en-US"/>
          </a:p>
        </p:txBody>
      </p:sp>
      <p:sp>
        <p:nvSpPr>
          <p:cNvPr id="8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D4BCE49-9AA7-4541-8867-64DAA0DAA278}" type="slidenum">
              <a:rPr lang="ar-SA" sz="1200">
                <a:solidFill>
                  <a:srgbClr val="0000FF"/>
                </a:solidFill>
                <a:latin typeface="Marlett" pitchFamily="2" charset="2"/>
              </a:rPr>
              <a:pPr algn="r" eaLnBrk="0" hangingPunct="0"/>
              <a:t>5</a:t>
            </a:fld>
            <a:endParaRPr lang="en-US" sz="1200">
              <a:solidFill>
                <a:srgbClr val="0000FF"/>
              </a:solidFill>
              <a:latin typeface="Marlett" pitchFamily="2" charset="2"/>
            </a:endParaRPr>
          </a:p>
        </p:txBody>
      </p:sp>
      <p:sp>
        <p:nvSpPr>
          <p:cNvPr id="8195" name="Rectangle 2"/>
          <p:cNvSpPr>
            <a:spLocks noGrp="1" noRot="1" noChangeAspect="1" noChangeArrowheads="1" noTextEdit="1"/>
          </p:cNvSpPr>
          <p:nvPr>
            <p:ph type="sldImg"/>
          </p:nvPr>
        </p:nvSpPr>
        <p:spPr>
          <a:xfrm>
            <a:off x="1144588" y="685800"/>
            <a:ext cx="4572000" cy="3429000"/>
          </a:xfrm>
          <a:ln/>
        </p:spPr>
      </p:sp>
      <p:sp>
        <p:nvSpPr>
          <p:cNvPr id="8196" name="Rectangle 3"/>
          <p:cNvSpPr>
            <a:spLocks noGrp="1" noChangeArrowheads="1"/>
          </p:cNvSpPr>
          <p:nvPr>
            <p:ph type="body" idx="1"/>
          </p:nvPr>
        </p:nvSpPr>
        <p:spPr>
          <a:xfrm>
            <a:off x="915988" y="4343400"/>
            <a:ext cx="5026025" cy="4114800"/>
          </a:xfrm>
        </p:spPr>
        <p:txBody>
          <a:bodyPr lIns="91432" tIns="45716" rIns="91432" bIns="45716"/>
          <a:lstStyle/>
          <a:p>
            <a:r>
              <a:rPr lang="en-US"/>
              <a:t>Most of you have probably heard of Moore’s law, which states that the number of transistors on a chip tends to double about every two years. Moore’s law has been the engine of growth for our field, and the reason you can buy a laptop for a few thousand dollars that would have cost millions a decade earlier. The green dots on this graph show</a:t>
            </a:r>
          </a:p>
        </p:txBody>
      </p:sp>
    </p:spTree>
    <p:extLst>
      <p:ext uri="{BB962C8B-B14F-4D97-AF65-F5344CB8AC3E}">
        <p14:creationId xmlns:p14="http://schemas.microsoft.com/office/powerpoint/2010/main" val="3613473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CB4E58D-F338-4195-A6BA-8E424556C312}" type="slidenum">
              <a:rPr lang="en-US"/>
              <a:pPr/>
              <a:t>15</a:t>
            </a:fld>
            <a:endParaRPr lang="en-US"/>
          </a:p>
        </p:txBody>
      </p:sp>
      <p:sp>
        <p:nvSpPr>
          <p:cNvPr id="327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062E75-65F1-4D61-A2F4-BB83D032D200}" type="slidenum">
              <a:rPr lang="ar-SA" sz="1200">
                <a:solidFill>
                  <a:srgbClr val="0000FF"/>
                </a:solidFill>
                <a:latin typeface="Marlett" pitchFamily="2" charset="2"/>
              </a:rPr>
              <a:pPr algn="r" eaLnBrk="0" hangingPunct="0"/>
              <a:t>15</a:t>
            </a:fld>
            <a:endParaRPr lang="en-US" sz="1200">
              <a:solidFill>
                <a:srgbClr val="0000FF"/>
              </a:solidFill>
              <a:latin typeface="Marlett" pitchFamily="2" charset="2"/>
            </a:endParaRPr>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28009573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a:p>
        </p:txBody>
      </p:sp>
      <p:sp>
        <p:nvSpPr>
          <p:cNvPr id="92164" name="Slide Number Placeholder 3"/>
          <p:cNvSpPr>
            <a:spLocks noGrp="1"/>
          </p:cNvSpPr>
          <p:nvPr>
            <p:ph type="sldNum" sz="quarter" idx="5"/>
          </p:nvPr>
        </p:nvSpPr>
        <p:spPr>
          <a:noFill/>
        </p:spPr>
        <p:txBody>
          <a:bodyPr/>
          <a:lstStyle/>
          <a:p>
            <a:fld id="{574991FA-6E5A-483A-8DE3-AA5B59432BBF}" type="slidenum">
              <a:rPr lang="en-US" smtClean="0"/>
              <a:pPr/>
              <a:t>105</a:t>
            </a:fld>
            <a:endParaRPr lang="en-US"/>
          </a:p>
        </p:txBody>
      </p:sp>
    </p:spTree>
    <p:extLst>
      <p:ext uri="{BB962C8B-B14F-4D97-AF65-F5344CB8AC3E}">
        <p14:creationId xmlns:p14="http://schemas.microsoft.com/office/powerpoint/2010/main" val="25358073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106</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106</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210131488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107</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107</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13571637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108</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108</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18835726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109</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109</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27549996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48751-9DD8-452E-AD27-0AAFC0D327AC}" type="slidenum">
              <a:rPr lang="en-US"/>
              <a:pPr/>
              <a:t>110</a:t>
            </a:fld>
            <a:endParaRPr lang="en-US"/>
          </a:p>
        </p:txBody>
      </p:sp>
      <p:sp>
        <p:nvSpPr>
          <p:cNvPr id="251906" name="Rectangle 2"/>
          <p:cNvSpPr>
            <a:spLocks noGrp="1" noRot="1" noChangeAspect="1" noChangeArrowheads="1" noTextEdit="1"/>
          </p:cNvSpPr>
          <p:nvPr>
            <p:ph type="sldImg"/>
          </p:nvPr>
        </p:nvSpPr>
        <p:spPr>
          <a:xfrm>
            <a:off x="865188" y="730250"/>
            <a:ext cx="4864100" cy="3648075"/>
          </a:xfrm>
          <a:ln/>
        </p:spPr>
      </p:sp>
      <p:sp>
        <p:nvSpPr>
          <p:cNvPr id="251907" name="Rectangle 3"/>
          <p:cNvSpPr>
            <a:spLocks noGrp="1" noChangeArrowheads="1"/>
          </p:cNvSpPr>
          <p:nvPr>
            <p:ph type="body" idx="1"/>
          </p:nvPr>
        </p:nvSpPr>
        <p:spPr>
          <a:xfrm>
            <a:off x="878840" y="4620895"/>
            <a:ext cx="4833620" cy="4377690"/>
          </a:xfrm>
        </p:spPr>
        <p:txBody>
          <a:bodyPr/>
          <a:lstStyle/>
          <a:p>
            <a:r>
              <a:rPr lang="en-US" dirty="0"/>
              <a:t>With 25% sequential,</a:t>
            </a:r>
            <a:r>
              <a:rPr lang="en-US" baseline="0" dirty="0"/>
              <a:t> cannot do more than </a:t>
            </a:r>
            <a:endParaRPr lang="en-US" dirty="0"/>
          </a:p>
        </p:txBody>
      </p:sp>
    </p:spTree>
    <p:extLst>
      <p:ext uri="{BB962C8B-B14F-4D97-AF65-F5344CB8AC3E}">
        <p14:creationId xmlns:p14="http://schemas.microsoft.com/office/powerpoint/2010/main" val="271339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03BB85-8A81-49C2-A261-41048A086931}" type="slidenum">
              <a:rPr lang="en-US"/>
              <a:pPr/>
              <a:t>16</a:t>
            </a:fld>
            <a:endParaRPr lang="en-US"/>
          </a:p>
        </p:txBody>
      </p:sp>
      <p:sp>
        <p:nvSpPr>
          <p:cNvPr id="348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754BEAA-02A2-4876-9809-98AB4EB0A802}" type="slidenum">
              <a:rPr lang="ar-SA" sz="1200">
                <a:solidFill>
                  <a:srgbClr val="0000FF"/>
                </a:solidFill>
                <a:latin typeface="Marlett" pitchFamily="2" charset="2"/>
              </a:rPr>
              <a:pPr algn="r" eaLnBrk="0" hangingPunct="0"/>
              <a:t>16</a:t>
            </a:fld>
            <a:endParaRPr lang="en-US" sz="1200">
              <a:solidFill>
                <a:srgbClr val="0000FF"/>
              </a:solidFill>
              <a:latin typeface="Marlett" pitchFamily="2" charset="2"/>
            </a:endParaRPr>
          </a:p>
        </p:txBody>
      </p:sp>
      <p:sp>
        <p:nvSpPr>
          <p:cNvPr id="34819" name="Rectangle 2"/>
          <p:cNvSpPr>
            <a:spLocks noGrp="1" noRot="1" noChangeAspect="1" noChangeArrowheads="1" noTextEdit="1"/>
          </p:cNvSpPr>
          <p:nvPr>
            <p:ph type="sldImg"/>
          </p:nvPr>
        </p:nvSpPr>
        <p:spPr>
          <a:xfrm>
            <a:off x="1144588" y="685800"/>
            <a:ext cx="4572000" cy="3429000"/>
          </a:xfrm>
          <a:ln/>
        </p:spPr>
      </p:sp>
      <p:sp>
        <p:nvSpPr>
          <p:cNvPr id="3482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261127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FEAC63B-B9B5-483F-A20B-4E67C4050CFA}" type="slidenum">
              <a:rPr lang="en-US"/>
              <a:pPr/>
              <a:t>17</a:t>
            </a:fld>
            <a:endParaRPr lang="en-US"/>
          </a:p>
        </p:txBody>
      </p:sp>
      <p:sp>
        <p:nvSpPr>
          <p:cNvPr id="368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49BBFD-CE67-4707-A6F9-A7DA0C7722E8}" type="slidenum">
              <a:rPr lang="ar-SA" sz="1200">
                <a:solidFill>
                  <a:srgbClr val="0000FF"/>
                </a:solidFill>
                <a:latin typeface="Marlett" pitchFamily="2" charset="2"/>
              </a:rPr>
              <a:pPr algn="r" eaLnBrk="0" hangingPunct="0"/>
              <a:t>17</a:t>
            </a:fld>
            <a:endParaRPr lang="en-US" sz="1200">
              <a:solidFill>
                <a:srgbClr val="0000FF"/>
              </a:solidFill>
              <a:latin typeface="Marlett" pitchFamily="2" charset="2"/>
            </a:endParaRPr>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endParaRPr lang="en-US"/>
          </a:p>
        </p:txBody>
      </p:sp>
    </p:spTree>
    <p:extLst>
      <p:ext uri="{BB962C8B-B14F-4D97-AF65-F5344CB8AC3E}">
        <p14:creationId xmlns:p14="http://schemas.microsoft.com/office/powerpoint/2010/main" val="150792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CD18D0-3D7D-4598-B318-DDD3639EFE08}" type="slidenum">
              <a:rPr lang="en-US"/>
              <a:pPr/>
              <a:t>18</a:t>
            </a:fld>
            <a:endParaRPr lang="en-US"/>
          </a:p>
        </p:txBody>
      </p:sp>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C308F7-FB2D-42D9-9222-4795855929B8}" type="slidenum">
              <a:rPr lang="ar-SA" sz="1200">
                <a:solidFill>
                  <a:srgbClr val="0000FF"/>
                </a:solidFill>
                <a:latin typeface="Marlett" pitchFamily="2" charset="2"/>
              </a:rPr>
              <a:pPr algn="r" eaLnBrk="0" hangingPunct="0"/>
              <a:t>18</a:t>
            </a:fld>
            <a:endParaRPr lang="en-US" sz="1200">
              <a:solidFill>
                <a:srgbClr val="0000FF"/>
              </a:solidFill>
              <a:latin typeface="Marlett" pitchFamily="2" charset="2"/>
            </a:endParaRPr>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121562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CD18D0-3D7D-4598-B318-DDD3639EFE08}" type="slidenum">
              <a:rPr lang="en-US"/>
              <a:pPr/>
              <a:t>19</a:t>
            </a:fld>
            <a:endParaRPr lang="en-US"/>
          </a:p>
        </p:txBody>
      </p:sp>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C308F7-FB2D-42D9-9222-4795855929B8}" type="slidenum">
              <a:rPr lang="ar-SA" sz="1200">
                <a:solidFill>
                  <a:srgbClr val="0000FF"/>
                </a:solidFill>
                <a:latin typeface="Marlett" pitchFamily="2" charset="2"/>
              </a:rPr>
              <a:pPr algn="r" eaLnBrk="0" hangingPunct="0"/>
              <a:t>19</a:t>
            </a:fld>
            <a:endParaRPr lang="en-US" sz="1200">
              <a:solidFill>
                <a:srgbClr val="0000FF"/>
              </a:solidFill>
              <a:latin typeface="Marlett" pitchFamily="2" charset="2"/>
            </a:endParaRPr>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66490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A862FF-20E9-4C64-9357-2540C080A52F}" type="slidenum">
              <a:rPr lang="en-US"/>
              <a:pPr/>
              <a:t>20</a:t>
            </a:fld>
            <a:endParaRPr lang="en-US"/>
          </a:p>
        </p:txBody>
      </p:sp>
      <p:sp>
        <p:nvSpPr>
          <p:cNvPr id="430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21586F-B21B-45CB-A342-2B2DCF17535C}" type="slidenum">
              <a:rPr lang="ar-SA" sz="1200">
                <a:solidFill>
                  <a:srgbClr val="0000FF"/>
                </a:solidFill>
                <a:latin typeface="Marlett" pitchFamily="2" charset="2"/>
              </a:rPr>
              <a:pPr algn="r" eaLnBrk="0" hangingPunct="0"/>
              <a:t>20</a:t>
            </a:fld>
            <a:endParaRPr lang="en-US" sz="1200">
              <a:solidFill>
                <a:srgbClr val="0000FF"/>
              </a:solidFill>
              <a:latin typeface="Marlett" pitchFamily="2" charset="2"/>
            </a:endParaRPr>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xfrm>
            <a:off x="914400" y="4343400"/>
            <a:ext cx="5029200" cy="4114800"/>
          </a:xfrm>
        </p:spPr>
        <p:txBody>
          <a:bodyPr lIns="91432" tIns="45716" rIns="91432" bIns="45716"/>
          <a:lstStyle/>
          <a:p>
            <a:r>
              <a:rPr lang="en-US"/>
              <a:t>We will use the terms above, even though there are also terms like strands, CPUs, chips etc also…</a:t>
            </a:r>
          </a:p>
        </p:txBody>
      </p:sp>
    </p:spTree>
    <p:extLst>
      <p:ext uri="{BB962C8B-B14F-4D97-AF65-F5344CB8AC3E}">
        <p14:creationId xmlns:p14="http://schemas.microsoft.com/office/powerpoint/2010/main" val="382616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F1FD7E-32A5-4D09-A268-FF3D5C42DDBF}" type="slidenum">
              <a:rPr lang="en-US"/>
              <a:pPr/>
              <a:t>21</a:t>
            </a:fld>
            <a:endParaRPr lang="en-US"/>
          </a:p>
        </p:txBody>
      </p:sp>
      <p:sp>
        <p:nvSpPr>
          <p:cNvPr id="450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F633DCB-C627-49F3-95CD-F17A652BB8A3}" type="slidenum">
              <a:rPr lang="ar-SA" sz="1200">
                <a:solidFill>
                  <a:srgbClr val="0000FF"/>
                </a:solidFill>
                <a:latin typeface="Marlett" pitchFamily="2" charset="2"/>
              </a:rPr>
              <a:pPr algn="r" eaLnBrk="0" hangingPunct="0"/>
              <a:t>21</a:t>
            </a:fld>
            <a:endParaRPr lang="en-US" sz="1200">
              <a:solidFill>
                <a:srgbClr val="0000FF"/>
              </a:solidFill>
              <a:latin typeface="Marlett" pitchFamily="2" charset="2"/>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p:spPr>
        <p:txBody>
          <a:bodyPr lIns="91432" tIns="45716" rIns="91432" bIns="45716"/>
          <a:lstStyle/>
          <a:p>
            <a:r>
              <a:rPr lang="en-US"/>
              <a:t>We want to look at the problem of printing the primes from 1 to 10^10 in some arbitrary order. </a:t>
            </a:r>
          </a:p>
        </p:txBody>
      </p:sp>
    </p:spTree>
    <p:extLst>
      <p:ext uri="{BB962C8B-B14F-4D97-AF65-F5344CB8AC3E}">
        <p14:creationId xmlns:p14="http://schemas.microsoft.com/office/powerpoint/2010/main" val="1211424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6DA14-C95D-43EE-93CC-9C239F28F595}" type="slidenum">
              <a:rPr lang="en-US"/>
              <a:pPr/>
              <a:t>22</a:t>
            </a:fld>
            <a:endParaRPr lang="en-US"/>
          </a:p>
        </p:txBody>
      </p:sp>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F5D8BD7-8514-4F5B-A03D-B5700B32973F}" type="slidenum">
              <a:rPr lang="ar-SA" sz="1200">
                <a:solidFill>
                  <a:srgbClr val="0000FF"/>
                </a:solidFill>
                <a:latin typeface="Marlett" pitchFamily="2" charset="2"/>
              </a:rPr>
              <a:pPr algn="r" eaLnBrk="0" hangingPunct="0"/>
              <a:t>22</a:t>
            </a:fld>
            <a:endParaRPr lang="en-US" sz="1200">
              <a:solidFill>
                <a:srgbClr val="0000FF"/>
              </a:solidFill>
              <a:latin typeface="Marlett" pitchFamily="2" charset="2"/>
            </a:endParaRPr>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xfrm>
            <a:off x="914400" y="4343400"/>
            <a:ext cx="5029200" cy="4114800"/>
          </a:xfrm>
        </p:spPr>
        <p:txBody>
          <a:bodyPr lIns="91432" tIns="45716" rIns="91432" bIns="45716"/>
          <a:lstStyle/>
          <a:p>
            <a:r>
              <a:rPr lang="en-US"/>
              <a:t>Split the range ahead of time</a:t>
            </a:r>
          </a:p>
        </p:txBody>
      </p:sp>
    </p:spTree>
    <p:extLst>
      <p:ext uri="{BB962C8B-B14F-4D97-AF65-F5344CB8AC3E}">
        <p14:creationId xmlns:p14="http://schemas.microsoft.com/office/powerpoint/2010/main" val="4036747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0FD710-CF36-417E-BA88-4552A2EEFC24}" type="slidenum">
              <a:rPr lang="en-US"/>
              <a:pPr/>
              <a:t>23</a:t>
            </a:fld>
            <a:endParaRPr lang="en-US"/>
          </a:p>
        </p:txBody>
      </p:sp>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1CC1261-AAAE-47AF-AD2F-00998070C1D7}" type="slidenum">
              <a:rPr lang="ar-SA" sz="1200">
                <a:solidFill>
                  <a:srgbClr val="0000FF"/>
                </a:solidFill>
                <a:latin typeface="Marlett" pitchFamily="2" charset="2"/>
              </a:rPr>
              <a:pPr algn="r" eaLnBrk="0" hangingPunct="0"/>
              <a:t>23</a:t>
            </a:fld>
            <a:endParaRPr lang="en-US" sz="1200">
              <a:solidFill>
                <a:srgbClr val="0000FF"/>
              </a:solidFill>
              <a:latin typeface="Marlett" pitchFamily="2" charset="2"/>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4400" y="4343400"/>
            <a:ext cx="5029200" cy="4114800"/>
          </a:xfrm>
        </p:spPr>
        <p:txBody>
          <a:bodyPr lIns="91432" tIns="45716" rIns="91432" bIns="45716"/>
          <a:lstStyle/>
          <a:p>
            <a:r>
              <a:rPr lang="en-US"/>
              <a:t>Code matches code in Chapter 1 of book. </a:t>
            </a:r>
          </a:p>
        </p:txBody>
      </p:sp>
    </p:spTree>
    <p:extLst>
      <p:ext uri="{BB962C8B-B14F-4D97-AF65-F5344CB8AC3E}">
        <p14:creationId xmlns:p14="http://schemas.microsoft.com/office/powerpoint/2010/main" val="138749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58AC94C-9939-4CB1-909F-6F30C18261E1}" type="slidenum">
              <a:rPr lang="en-US"/>
              <a:pPr/>
              <a:t>24</a:t>
            </a:fld>
            <a:endParaRPr lang="en-US"/>
          </a:p>
        </p:txBody>
      </p:sp>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EA79DA1-5DC6-43C9-93AA-79FA21FB8F56}" type="slidenum">
              <a:rPr lang="ar-SA" sz="1200">
                <a:solidFill>
                  <a:srgbClr val="0000FF"/>
                </a:solidFill>
                <a:latin typeface="Marlett" pitchFamily="2" charset="2"/>
              </a:rPr>
              <a:pPr algn="r" eaLnBrk="0" hangingPunct="0"/>
              <a:t>24</a:t>
            </a:fld>
            <a:endParaRPr lang="en-US" sz="1200">
              <a:solidFill>
                <a:srgbClr val="0000FF"/>
              </a:solidFill>
              <a:latin typeface="Marlett" pitchFamily="2" charset="2"/>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p:spPr>
        <p:txBody>
          <a:bodyPr lIns="91432" tIns="45716" rIns="91432" bIns="45716"/>
          <a:lstStyle/>
          <a:p>
            <a:r>
              <a:rPr lang="en-US" dirty="0"/>
              <a:t>You can mention that the use of prime() is a bit artificial since it makes sense to use earlier numbers detected as prime in testing whether a</a:t>
            </a:r>
            <a:r>
              <a:rPr lang="en-US" baseline="0" dirty="0"/>
              <a:t> </a:t>
            </a:r>
            <a:r>
              <a:rPr lang="en-US" dirty="0"/>
              <a:t>later number is prime. </a:t>
            </a:r>
          </a:p>
          <a:p>
            <a:endParaRPr lang="en-US" dirty="0"/>
          </a:p>
          <a:p>
            <a:r>
              <a:rPr lang="en-US" dirty="0"/>
              <a:t>Jean-Paul </a:t>
            </a:r>
            <a:r>
              <a:rPr lang="en-US" dirty="0" err="1"/>
              <a:t>Rigault</a:t>
            </a:r>
            <a:r>
              <a:rPr lang="en-US" dirty="0"/>
              <a:t> of</a:t>
            </a:r>
            <a:r>
              <a:rPr lang="en-US" baseline="0" dirty="0"/>
              <a:t> the</a:t>
            </a:r>
            <a:r>
              <a:rPr lang="en-US" dirty="0"/>
              <a:t> University of Nice Sophia </a:t>
            </a:r>
            <a:r>
              <a:rPr lang="en-US" dirty="0" err="1"/>
              <a:t>Antipolis</a:t>
            </a:r>
            <a:r>
              <a:rPr lang="en-US" baseline="0" dirty="0"/>
              <a:t> in </a:t>
            </a:r>
            <a:r>
              <a:rPr lang="en-US" dirty="0"/>
              <a:t>France tells</a:t>
            </a:r>
            <a:r>
              <a:rPr lang="en-US" baseline="0" dirty="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Overall 454 millions Primes between 1 and 10</a:t>
            </a:r>
            <a:r>
              <a:rPr lang="en-US" baseline="30000" dirty="0"/>
              <a:t>10</a:t>
            </a:r>
            <a:r>
              <a:rPr lang="en-US" baseline="0" dirty="0"/>
              <a:t>, </a:t>
            </a:r>
            <a:r>
              <a:rPr lang="en-US" dirty="0"/>
              <a:t>51 million</a:t>
            </a:r>
            <a:r>
              <a:rPr lang="en-US" baseline="0" dirty="0"/>
              <a:t> </a:t>
            </a:r>
            <a:r>
              <a:rPr lang="en-US" dirty="0"/>
              <a:t>of them between 0x10</a:t>
            </a:r>
            <a:r>
              <a:rPr lang="en-US" baseline="30000" dirty="0"/>
              <a:t>9</a:t>
            </a:r>
            <a:r>
              <a:rPr lang="en-US" dirty="0"/>
              <a:t> and 1x10</a:t>
            </a:r>
            <a:r>
              <a:rPr lang="en-US" baseline="30000" dirty="0"/>
              <a:t>9</a:t>
            </a:r>
            <a:r>
              <a:rPr lang="en-US" baseline="0" dirty="0"/>
              <a:t> and </a:t>
            </a:r>
            <a:r>
              <a:rPr lang="en-US" dirty="0"/>
              <a:t>43 million</a:t>
            </a:r>
            <a:r>
              <a:rPr lang="en-US" baseline="0" dirty="0"/>
              <a:t> of them </a:t>
            </a:r>
            <a:r>
              <a:rPr lang="en-US" dirty="0"/>
              <a:t>between 9x10</a:t>
            </a:r>
            <a:r>
              <a:rPr lang="en-US" baseline="30000" dirty="0"/>
              <a:t>9</a:t>
            </a:r>
            <a:r>
              <a:rPr lang="en-US" dirty="0"/>
              <a:t> and 10x10</a:t>
            </a:r>
            <a:r>
              <a:rPr lang="en-US" baseline="30000" dirty="0"/>
              <a:t>9</a:t>
            </a:r>
            <a:r>
              <a:rPr lang="en-US" baseline="0" dirty="0"/>
              <a:t>. </a:t>
            </a:r>
            <a:r>
              <a:rPr lang="en-US" dirty="0"/>
              <a:t>The</a:t>
            </a:r>
            <a:r>
              <a:rPr lang="en-US" baseline="0" dirty="0"/>
              <a:t> </a:t>
            </a:r>
            <a:r>
              <a:rPr lang="en-US" dirty="0"/>
              <a:t>primes seem rather uniformly distributed in the given range,</a:t>
            </a:r>
            <a:r>
              <a:rPr lang="en-US" baseline="0" dirty="0"/>
              <a:t> </a:t>
            </a:r>
            <a:r>
              <a:rPr lang="en-US" dirty="0"/>
              <a:t>although there are indeed fewer between 9x10</a:t>
            </a:r>
            <a:r>
              <a:rPr lang="en-US" baseline="30000" dirty="0"/>
              <a:t>9</a:t>
            </a:r>
            <a:r>
              <a:rPr lang="en-US" dirty="0"/>
              <a:t> and 10</a:t>
            </a:r>
            <a:r>
              <a:rPr lang="en-US" baseline="30000" dirty="0"/>
              <a:t>10</a:t>
            </a:r>
            <a:r>
              <a:rPr lang="en-US" dirty="0"/>
              <a:t> than between 1 and 10</a:t>
            </a:r>
            <a:r>
              <a:rPr lang="en-US" baseline="30000" dirty="0"/>
              <a:t>9</a:t>
            </a:r>
            <a:r>
              <a:rPr lang="en-US" baseline="0" dirty="0"/>
              <a:t> (</a:t>
            </a:r>
            <a:r>
              <a:rPr lang="en-US" dirty="0"/>
              <a:t>about 20% less).</a:t>
            </a:r>
          </a:p>
          <a:p>
            <a:endParaRPr lang="en-US" dirty="0"/>
          </a:p>
          <a:p>
            <a:r>
              <a:rPr lang="en-US" baseline="0" dirty="0"/>
              <a:t>He obtained </a:t>
            </a:r>
            <a:r>
              <a:rPr lang="en-US" dirty="0"/>
              <a:t>these numbers using</a:t>
            </a:r>
            <a:r>
              <a:rPr lang="en-US" baseline="0" dirty="0"/>
              <a:t> </a:t>
            </a:r>
            <a:r>
              <a:rPr lang="en-US" dirty="0"/>
              <a:t>a Python program implementing Legendre's approximation for pi(n), the number of primes less than n: pi(n) = n/(log n - 1). </a:t>
            </a:r>
          </a:p>
          <a:p>
            <a:endParaRPr lang="en-US"/>
          </a:p>
          <a:p>
            <a:endParaRPr lang="en-US" dirty="0"/>
          </a:p>
        </p:txBody>
      </p:sp>
    </p:spTree>
    <p:extLst>
      <p:ext uri="{BB962C8B-B14F-4D97-AF65-F5344CB8AC3E}">
        <p14:creationId xmlns:p14="http://schemas.microsoft.com/office/powerpoint/2010/main" val="28176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4A44F3-ACC6-43D4-B0DC-5E15CFF01F0D}" type="slidenum">
              <a:rPr lang="en-US"/>
              <a:pPr/>
              <a:t>7</a:t>
            </a:fld>
            <a:endParaRPr lang="en-US"/>
          </a:p>
        </p:txBody>
      </p:sp>
      <p:sp>
        <p:nvSpPr>
          <p:cNvPr id="102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9ADDF05-4173-45EF-B254-28875C9C38F7}" type="slidenum">
              <a:rPr lang="ar-SA" sz="1200">
                <a:solidFill>
                  <a:srgbClr val="0000FF"/>
                </a:solidFill>
                <a:latin typeface="Marlett" pitchFamily="2" charset="2"/>
              </a:rPr>
              <a:pPr algn="r" eaLnBrk="0" hangingPunct="0"/>
              <a:t>7</a:t>
            </a:fld>
            <a:endParaRPr lang="en-US" sz="1200">
              <a:solidFill>
                <a:srgbClr val="0000FF"/>
              </a:solidFill>
              <a:latin typeface="Marlett" pitchFamily="2" charset="2"/>
            </a:endParaRPr>
          </a:p>
        </p:txBody>
      </p:sp>
      <p:sp>
        <p:nvSpPr>
          <p:cNvPr id="10243" name="Rectangle 2"/>
          <p:cNvSpPr>
            <a:spLocks noGrp="1" noRot="1" noChangeAspect="1" noChangeArrowheads="1" noTextEdit="1"/>
          </p:cNvSpPr>
          <p:nvPr>
            <p:ph type="sldImg"/>
          </p:nvPr>
        </p:nvSpPr>
        <p:spPr>
          <a:xfrm>
            <a:off x="1144588" y="685800"/>
            <a:ext cx="4572000" cy="3429000"/>
          </a:xfrm>
          <a:ln/>
        </p:spPr>
      </p:sp>
      <p:sp>
        <p:nvSpPr>
          <p:cNvPr id="10244" name="Rectangle 3"/>
          <p:cNvSpPr>
            <a:spLocks noGrp="1" noChangeArrowheads="1"/>
          </p:cNvSpPr>
          <p:nvPr>
            <p:ph type="body" idx="1"/>
          </p:nvPr>
        </p:nvSpPr>
        <p:spPr>
          <a:xfrm>
            <a:off x="915988" y="4343400"/>
            <a:ext cx="5026025" cy="4114800"/>
          </a:xfrm>
        </p:spPr>
        <p:txBody>
          <a:bodyPr lIns="91432" tIns="45716" rIns="91432" bIns="45716"/>
          <a:lstStyle/>
          <a:p>
            <a:r>
              <a:rPr lang="en-US"/>
              <a:t>Traditionally, we have had inexpensive single processor with an associated memory on a chip, which we call a uniprocessor. </a:t>
            </a:r>
          </a:p>
        </p:txBody>
      </p:sp>
    </p:spTree>
    <p:extLst>
      <p:ext uri="{BB962C8B-B14F-4D97-AF65-F5344CB8AC3E}">
        <p14:creationId xmlns:p14="http://schemas.microsoft.com/office/powerpoint/2010/main" val="410356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58AC94C-9939-4CB1-909F-6F30C18261E1}" type="slidenum">
              <a:rPr lang="en-US"/>
              <a:pPr/>
              <a:t>25</a:t>
            </a:fld>
            <a:endParaRPr lang="en-US"/>
          </a:p>
        </p:txBody>
      </p:sp>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EA79DA1-5DC6-43C9-93AA-79FA21FB8F56}" type="slidenum">
              <a:rPr lang="ar-SA" sz="1200">
                <a:solidFill>
                  <a:srgbClr val="0000FF"/>
                </a:solidFill>
                <a:latin typeface="Marlett" pitchFamily="2" charset="2"/>
              </a:rPr>
              <a:pPr algn="r" eaLnBrk="0" hangingPunct="0"/>
              <a:t>25</a:t>
            </a:fld>
            <a:endParaRPr lang="en-US" sz="1200">
              <a:solidFill>
                <a:srgbClr val="0000FF"/>
              </a:solidFill>
              <a:latin typeface="Marlett" pitchFamily="2" charset="2"/>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p:spPr>
        <p:txBody>
          <a:bodyPr lIns="91432" tIns="45716" rIns="91432" bIns="45716"/>
          <a:lstStyle/>
          <a:p>
            <a:r>
              <a:rPr lang="en-US" dirty="0"/>
              <a:t>You can mention that the use of prime() is a bit artificial since it makes sense to use earlier numbers detected as prime in testing whether a</a:t>
            </a:r>
            <a:r>
              <a:rPr lang="en-US" baseline="0" dirty="0"/>
              <a:t> </a:t>
            </a:r>
            <a:r>
              <a:rPr lang="en-US" dirty="0"/>
              <a:t>later number is prime. </a:t>
            </a:r>
          </a:p>
          <a:p>
            <a:endParaRPr lang="en-US" dirty="0"/>
          </a:p>
          <a:p>
            <a:r>
              <a:rPr lang="en-US" dirty="0"/>
              <a:t>Jean-Paul </a:t>
            </a:r>
            <a:r>
              <a:rPr lang="en-US" dirty="0" err="1"/>
              <a:t>Rigault</a:t>
            </a:r>
            <a:r>
              <a:rPr lang="en-US" dirty="0"/>
              <a:t> of</a:t>
            </a:r>
            <a:r>
              <a:rPr lang="en-US" baseline="0" dirty="0"/>
              <a:t> the</a:t>
            </a:r>
            <a:r>
              <a:rPr lang="en-US" dirty="0"/>
              <a:t> University of Nice Sophia </a:t>
            </a:r>
            <a:r>
              <a:rPr lang="en-US" dirty="0" err="1"/>
              <a:t>Antipolis</a:t>
            </a:r>
            <a:r>
              <a:rPr lang="en-US" baseline="0" dirty="0"/>
              <a:t> in </a:t>
            </a:r>
            <a:r>
              <a:rPr lang="en-US" dirty="0"/>
              <a:t>France tells</a:t>
            </a:r>
            <a:r>
              <a:rPr lang="en-US" baseline="0" dirty="0"/>
              <a:t> us that there 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Overall 454 millions Primes between 1 and 10</a:t>
            </a:r>
            <a:r>
              <a:rPr lang="en-US" baseline="30000" dirty="0"/>
              <a:t>10</a:t>
            </a:r>
            <a:r>
              <a:rPr lang="en-US" baseline="0" dirty="0"/>
              <a:t>, </a:t>
            </a:r>
            <a:r>
              <a:rPr lang="en-US" dirty="0"/>
              <a:t>51 million</a:t>
            </a:r>
            <a:r>
              <a:rPr lang="en-US" baseline="0" dirty="0"/>
              <a:t> </a:t>
            </a:r>
            <a:r>
              <a:rPr lang="en-US" dirty="0"/>
              <a:t>of them between 0x10</a:t>
            </a:r>
            <a:r>
              <a:rPr lang="en-US" baseline="30000" dirty="0"/>
              <a:t>9</a:t>
            </a:r>
            <a:r>
              <a:rPr lang="en-US" dirty="0"/>
              <a:t> and 1x10</a:t>
            </a:r>
            <a:r>
              <a:rPr lang="en-US" baseline="30000" dirty="0"/>
              <a:t>9</a:t>
            </a:r>
            <a:r>
              <a:rPr lang="en-US" baseline="0" dirty="0"/>
              <a:t> and </a:t>
            </a:r>
            <a:r>
              <a:rPr lang="en-US" dirty="0"/>
              <a:t>43 million</a:t>
            </a:r>
            <a:r>
              <a:rPr lang="en-US" baseline="0" dirty="0"/>
              <a:t> of them </a:t>
            </a:r>
            <a:r>
              <a:rPr lang="en-US" dirty="0"/>
              <a:t>between 9x10</a:t>
            </a:r>
            <a:r>
              <a:rPr lang="en-US" baseline="30000" dirty="0"/>
              <a:t>9</a:t>
            </a:r>
            <a:r>
              <a:rPr lang="en-US" dirty="0"/>
              <a:t> and 10x10</a:t>
            </a:r>
            <a:r>
              <a:rPr lang="en-US" baseline="30000" dirty="0"/>
              <a:t>9</a:t>
            </a:r>
            <a:r>
              <a:rPr lang="en-US" baseline="0" dirty="0"/>
              <a:t>. </a:t>
            </a:r>
            <a:r>
              <a:rPr lang="en-US" dirty="0"/>
              <a:t>The</a:t>
            </a:r>
            <a:r>
              <a:rPr lang="en-US" baseline="0" dirty="0"/>
              <a:t> </a:t>
            </a:r>
            <a:r>
              <a:rPr lang="en-US" dirty="0"/>
              <a:t>primes seem rather uniformly distributed in the given range,</a:t>
            </a:r>
            <a:r>
              <a:rPr lang="en-US" baseline="0" dirty="0"/>
              <a:t> </a:t>
            </a:r>
            <a:r>
              <a:rPr lang="en-US" dirty="0"/>
              <a:t>although there are indeed fewer between 9x10</a:t>
            </a:r>
            <a:r>
              <a:rPr lang="en-US" baseline="30000" dirty="0"/>
              <a:t>9</a:t>
            </a:r>
            <a:r>
              <a:rPr lang="en-US" dirty="0"/>
              <a:t> and 10</a:t>
            </a:r>
            <a:r>
              <a:rPr lang="en-US" baseline="30000" dirty="0"/>
              <a:t>10</a:t>
            </a:r>
            <a:r>
              <a:rPr lang="en-US" dirty="0"/>
              <a:t> than between 1 and 10</a:t>
            </a:r>
            <a:r>
              <a:rPr lang="en-US" baseline="30000" dirty="0"/>
              <a:t>9</a:t>
            </a:r>
            <a:r>
              <a:rPr lang="en-US" baseline="0" dirty="0"/>
              <a:t> (</a:t>
            </a:r>
            <a:r>
              <a:rPr lang="en-US" dirty="0"/>
              <a:t>about 20% less).</a:t>
            </a:r>
          </a:p>
          <a:p>
            <a:endParaRPr lang="en-US" dirty="0"/>
          </a:p>
          <a:p>
            <a:r>
              <a:rPr lang="en-US" baseline="0" dirty="0"/>
              <a:t>He obtained </a:t>
            </a:r>
            <a:r>
              <a:rPr lang="en-US" dirty="0"/>
              <a:t>these numbers using</a:t>
            </a:r>
            <a:r>
              <a:rPr lang="en-US" baseline="0" dirty="0"/>
              <a:t> </a:t>
            </a:r>
            <a:r>
              <a:rPr lang="en-US" dirty="0"/>
              <a:t>a Python program implementing Legendre's approximation for pi(n), the number of primes less than n: pi(n) = n/(log n - 1). </a:t>
            </a:r>
          </a:p>
          <a:p>
            <a:endParaRPr lang="en-US"/>
          </a:p>
          <a:p>
            <a:endParaRPr lang="en-US" dirty="0"/>
          </a:p>
        </p:txBody>
      </p:sp>
    </p:spTree>
    <p:extLst>
      <p:ext uri="{BB962C8B-B14F-4D97-AF65-F5344CB8AC3E}">
        <p14:creationId xmlns:p14="http://schemas.microsoft.com/office/powerpoint/2010/main" val="190175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CEF75D-CF8D-4EE9-AA5B-5FE532DF7A33}" type="slidenum">
              <a:rPr lang="en-US"/>
              <a:pPr/>
              <a:t>26</a:t>
            </a:fld>
            <a:endParaRPr lang="en-US"/>
          </a:p>
        </p:txBody>
      </p:sp>
      <p:sp>
        <p:nvSpPr>
          <p:cNvPr id="55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D11503A-40BE-4A29-9E19-E24E15E985A1}" type="slidenum">
              <a:rPr lang="ar-SA" sz="1200">
                <a:solidFill>
                  <a:srgbClr val="0000FF"/>
                </a:solidFill>
                <a:latin typeface="Marlett" pitchFamily="2" charset="2"/>
              </a:rPr>
              <a:pPr algn="r" eaLnBrk="0" hangingPunct="0"/>
              <a:t>26</a:t>
            </a:fld>
            <a:endParaRPr lang="en-US" sz="1200">
              <a:solidFill>
                <a:srgbClr val="0000FF"/>
              </a:solidFill>
              <a:latin typeface="Marlett" pitchFamily="2" charset="2"/>
            </a:endParaRPr>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84086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C47417-AD08-47F9-B290-0FB91F2AAB2B}" type="slidenum">
              <a:rPr lang="en-US"/>
              <a:pPr/>
              <a:t>27</a:t>
            </a:fld>
            <a:endParaRPr lang="en-US"/>
          </a:p>
        </p:txBody>
      </p:sp>
      <p:sp>
        <p:nvSpPr>
          <p:cNvPr id="573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888EB6E-E595-469A-AC40-80D1C4EF58C8}" type="slidenum">
              <a:rPr lang="ar-SA" sz="1200">
                <a:solidFill>
                  <a:srgbClr val="0000FF"/>
                </a:solidFill>
                <a:latin typeface="Marlett" pitchFamily="2" charset="2"/>
              </a:rPr>
              <a:pPr algn="r" eaLnBrk="0" hangingPunct="0"/>
              <a:t>27</a:t>
            </a:fld>
            <a:endParaRPr lang="en-US" sz="1200">
              <a:solidFill>
                <a:srgbClr val="0000FF"/>
              </a:solidFill>
              <a:latin typeface="Marlett" pitchFamily="2" charset="2"/>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545609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8D7CDE-D80B-46C6-A2C9-7B70AB597EBD}" type="slidenum">
              <a:rPr lang="en-US"/>
              <a:pPr/>
              <a:t>28</a:t>
            </a:fld>
            <a:endParaRPr lang="en-US"/>
          </a:p>
        </p:txBody>
      </p:sp>
      <p:sp>
        <p:nvSpPr>
          <p:cNvPr id="593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1674B02-C666-4E1F-BA7C-C2099E8A6529}" type="slidenum">
              <a:rPr lang="ar-SA" sz="1200">
                <a:solidFill>
                  <a:srgbClr val="0000FF"/>
                </a:solidFill>
                <a:latin typeface="Marlett" pitchFamily="2" charset="2"/>
              </a:rPr>
              <a:pPr algn="r" eaLnBrk="0" hangingPunct="0"/>
              <a:t>28</a:t>
            </a:fld>
            <a:endParaRPr lang="en-US" sz="1200">
              <a:solidFill>
                <a:srgbClr val="0000FF"/>
              </a:solidFill>
              <a:latin typeface="Marlett" pitchFamily="2" charset="2"/>
            </a:endParaRPr>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16703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A3BB94-5C67-4EC2-910B-24501EB41344}" type="slidenum">
              <a:rPr lang="en-US"/>
              <a:pPr/>
              <a:t>29</a:t>
            </a:fld>
            <a:endParaRPr lang="en-US"/>
          </a:p>
        </p:txBody>
      </p:sp>
      <p:sp>
        <p:nvSpPr>
          <p:cNvPr id="614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6604432-1A4E-4495-ABB5-483F84986597}" type="slidenum">
              <a:rPr lang="ar-SA" sz="1200">
                <a:solidFill>
                  <a:srgbClr val="0000FF"/>
                </a:solidFill>
                <a:latin typeface="Marlett" pitchFamily="2" charset="2"/>
              </a:rPr>
              <a:pPr algn="r" eaLnBrk="0" hangingPunct="0"/>
              <a:t>29</a:t>
            </a:fld>
            <a:endParaRPr lang="en-US" sz="1200">
              <a:solidFill>
                <a:srgbClr val="0000FF"/>
              </a:solidFill>
              <a:latin typeface="Marlett" pitchFamily="2" charset="2"/>
            </a:endParaRPr>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5988" y="4343400"/>
            <a:ext cx="5026025" cy="4114800"/>
          </a:xfrm>
        </p:spPr>
        <p:txBody>
          <a:bodyPr lIns="91432" tIns="45716" rIns="91432" bIns="45716"/>
          <a:lstStyle/>
          <a:p>
            <a:r>
              <a:rPr lang="en-US"/>
              <a:t>Need this slide since some students do not understand where the counter resides, where the shared variables reside, and where the code resides etc. This is our opportunity to explain. </a:t>
            </a:r>
          </a:p>
        </p:txBody>
      </p:sp>
    </p:spTree>
    <p:extLst>
      <p:ext uri="{BB962C8B-B14F-4D97-AF65-F5344CB8AC3E}">
        <p14:creationId xmlns:p14="http://schemas.microsoft.com/office/powerpoint/2010/main" val="138588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05FF5C-1E14-4AE6-8C0E-175629B4A1CA}" type="slidenum">
              <a:rPr lang="en-US"/>
              <a:pPr/>
              <a:t>30</a:t>
            </a:fld>
            <a:endParaRPr lang="en-US"/>
          </a:p>
        </p:txBody>
      </p:sp>
      <p:sp>
        <p:nvSpPr>
          <p:cNvPr id="634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601BBC0-3BCD-417E-8E75-81B4AD1CBA1A}" type="slidenum">
              <a:rPr lang="ar-SA" sz="1200">
                <a:solidFill>
                  <a:srgbClr val="0000FF"/>
                </a:solidFill>
                <a:latin typeface="Marlett" pitchFamily="2" charset="2"/>
              </a:rPr>
              <a:pPr algn="r" eaLnBrk="0" hangingPunct="0"/>
              <a:t>30</a:t>
            </a:fld>
            <a:endParaRPr lang="en-US" sz="1200">
              <a:solidFill>
                <a:srgbClr val="0000FF"/>
              </a:solidFill>
              <a:latin typeface="Marlett" pitchFamily="2" charset="2"/>
            </a:endParaRPr>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345206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B6EBF0-2367-4C1B-A86B-52AF58001C91}" type="slidenum">
              <a:rPr lang="en-US"/>
              <a:pPr/>
              <a:t>31</a:t>
            </a:fld>
            <a:endParaRPr lang="en-US"/>
          </a:p>
        </p:txBody>
      </p:sp>
      <p:sp>
        <p:nvSpPr>
          <p:cNvPr id="655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C3007C7-C4A4-491A-A65E-F005CF45FFED}" type="slidenum">
              <a:rPr lang="ar-SA" sz="1200">
                <a:solidFill>
                  <a:srgbClr val="0000FF"/>
                </a:solidFill>
                <a:latin typeface="Marlett" pitchFamily="2" charset="2"/>
              </a:rPr>
              <a:pPr algn="r" eaLnBrk="0" hangingPunct="0"/>
              <a:t>31</a:t>
            </a:fld>
            <a:endParaRPr lang="en-US" sz="1200">
              <a:solidFill>
                <a:srgbClr val="0000FF"/>
              </a:solidFill>
              <a:latin typeface="Marlett" pitchFamily="2" charset="2"/>
            </a:endParaRPr>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828825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12ACD2-C191-4946-B12D-A55FC3E0C49A}" type="slidenum">
              <a:rPr lang="en-US"/>
              <a:pPr/>
              <a:t>32</a:t>
            </a:fld>
            <a:endParaRPr lang="en-US"/>
          </a:p>
        </p:txBody>
      </p:sp>
      <p:sp>
        <p:nvSpPr>
          <p:cNvPr id="675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8FBF32-8BD7-49F5-A41D-A2ABC859FCA4}" type="slidenum">
              <a:rPr lang="ar-SA" sz="1200">
                <a:solidFill>
                  <a:srgbClr val="0000FF"/>
                </a:solidFill>
                <a:latin typeface="Marlett" pitchFamily="2" charset="2"/>
              </a:rPr>
              <a:pPr algn="r" eaLnBrk="0" hangingPunct="0"/>
              <a:t>32</a:t>
            </a:fld>
            <a:endParaRPr lang="en-US" sz="1200">
              <a:solidFill>
                <a:srgbClr val="0000FF"/>
              </a:solidFill>
              <a:latin typeface="Marlett" pitchFamily="2" charset="2"/>
            </a:endParaRPr>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650264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A13116-17CA-4DFC-8F6A-6D34E55F3D40}" type="slidenum">
              <a:rPr lang="en-US"/>
              <a:pPr/>
              <a:t>33</a:t>
            </a:fld>
            <a:endParaRPr lang="en-US"/>
          </a:p>
        </p:txBody>
      </p:sp>
      <p:sp>
        <p:nvSpPr>
          <p:cNvPr id="69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4A5041F-9ED8-4AE1-A4F3-69F755DAC522}" type="slidenum">
              <a:rPr lang="ar-SA" sz="1200">
                <a:solidFill>
                  <a:srgbClr val="0000FF"/>
                </a:solidFill>
                <a:latin typeface="Marlett" pitchFamily="2" charset="2"/>
              </a:rPr>
              <a:pPr algn="r" eaLnBrk="0" hangingPunct="0"/>
              <a:t>33</a:t>
            </a:fld>
            <a:endParaRPr lang="en-US" sz="1200">
              <a:solidFill>
                <a:srgbClr val="0000FF"/>
              </a:solidFill>
              <a:latin typeface="Marlett" pitchFamily="2" charset="2"/>
            </a:endParaRPr>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971327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F4D5DE-0ACF-4104-A491-3F1CB60B1E0E}" type="slidenum">
              <a:rPr lang="en-US"/>
              <a:pPr/>
              <a:t>34</a:t>
            </a:fld>
            <a:endParaRPr lang="en-US"/>
          </a:p>
        </p:txBody>
      </p:sp>
      <p:sp>
        <p:nvSpPr>
          <p:cNvPr id="716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78111D-F547-4FE5-B661-56FA44374699}" type="slidenum">
              <a:rPr lang="ar-SA" sz="1200">
                <a:solidFill>
                  <a:srgbClr val="0000FF"/>
                </a:solidFill>
                <a:latin typeface="Marlett" pitchFamily="2" charset="2"/>
              </a:rPr>
              <a:pPr algn="r" eaLnBrk="0" hangingPunct="0"/>
              <a:t>34</a:t>
            </a:fld>
            <a:endParaRPr lang="en-US" sz="1200">
              <a:solidFill>
                <a:srgbClr val="0000FF"/>
              </a:solidFill>
              <a:latin typeface="Marlett" pitchFamily="2" charset="2"/>
            </a:endParaRPr>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4753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0AF0A50-D1D2-4259-A5EB-194D8B5ED85D}" type="slidenum">
              <a:rPr lang="en-US"/>
              <a:pPr/>
              <a:t>8</a:t>
            </a:fld>
            <a:endParaRPr lang="en-US"/>
          </a:p>
        </p:txBody>
      </p:sp>
      <p:sp>
        <p:nvSpPr>
          <p:cNvPr id="12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3B69649-7898-4BEC-8BB9-DA186164DB6A}" type="slidenum">
              <a:rPr lang="ar-SA" sz="1200">
                <a:solidFill>
                  <a:srgbClr val="0000FF"/>
                </a:solidFill>
                <a:latin typeface="Marlett" pitchFamily="2" charset="2"/>
              </a:rPr>
              <a:pPr algn="r" eaLnBrk="0" hangingPunct="0"/>
              <a:t>8</a:t>
            </a:fld>
            <a:endParaRPr lang="en-US" sz="1200">
              <a:solidFill>
                <a:srgbClr val="0000FF"/>
              </a:solidFill>
              <a:latin typeface="Marlett" pitchFamily="2" charset="2"/>
            </a:endParaRPr>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xfrm>
            <a:off x="915988" y="4343400"/>
            <a:ext cx="5026025" cy="4114800"/>
          </a:xfrm>
        </p:spPr>
        <p:txBody>
          <a:bodyPr lIns="91432" tIns="45716" rIns="91432" bIns="45716"/>
          <a:lstStyle/>
          <a:p>
            <a:r>
              <a:rPr lang="en-US" dirty="0"/>
              <a:t>And we had expensive multiprocessor chips in the enterprise, that is, in server farms, high performance computing centers and so on. The </a:t>
            </a:r>
          </a:p>
          <a:p>
            <a:r>
              <a:rPr lang="en-US" dirty="0"/>
              <a:t>Shared memory multiprocessor (SMP) consists of multiple CPUs connected by a bus or interconnect network to a shared memory. </a:t>
            </a:r>
          </a:p>
        </p:txBody>
      </p:sp>
    </p:spTree>
    <p:extLst>
      <p:ext uri="{BB962C8B-B14F-4D97-AF65-F5344CB8AC3E}">
        <p14:creationId xmlns:p14="http://schemas.microsoft.com/office/powerpoint/2010/main" val="255515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E5BBF21-AF2F-4419-BED8-C4B5171AEB40}" type="slidenum">
              <a:rPr lang="en-US"/>
              <a:pPr/>
              <a:t>35</a:t>
            </a:fld>
            <a:endParaRPr lang="en-US"/>
          </a:p>
        </p:txBody>
      </p:sp>
      <p:sp>
        <p:nvSpPr>
          <p:cNvPr id="737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39CB59-CB44-447B-AD27-AAB9BBEE71ED}" type="slidenum">
              <a:rPr lang="ar-SA" sz="1200">
                <a:solidFill>
                  <a:srgbClr val="0000FF"/>
                </a:solidFill>
                <a:latin typeface="Marlett" pitchFamily="2" charset="2"/>
              </a:rPr>
              <a:pPr algn="r" eaLnBrk="0" hangingPunct="0"/>
              <a:t>35</a:t>
            </a:fld>
            <a:endParaRPr lang="en-US" sz="1200">
              <a:solidFill>
                <a:srgbClr val="0000FF"/>
              </a:solidFill>
              <a:latin typeface="Marlett" pitchFamily="2" charset="2"/>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070289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EE4738-6F40-4F1B-8B18-A07972C863EE}" type="slidenum">
              <a:rPr lang="en-US"/>
              <a:pPr/>
              <a:t>36</a:t>
            </a:fld>
            <a:endParaRPr lang="en-US"/>
          </a:p>
        </p:txBody>
      </p:sp>
      <p:sp>
        <p:nvSpPr>
          <p:cNvPr id="757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78DDBDB-7A5D-4241-B2B5-6D1FEFE42379}" type="slidenum">
              <a:rPr lang="ar-SA" sz="1200">
                <a:solidFill>
                  <a:srgbClr val="0000FF"/>
                </a:solidFill>
                <a:latin typeface="Marlett" pitchFamily="2" charset="2"/>
              </a:rPr>
              <a:pPr algn="r" eaLnBrk="0" hangingPunct="0"/>
              <a:t>36</a:t>
            </a:fld>
            <a:endParaRPr lang="en-US" sz="1200">
              <a:solidFill>
                <a:srgbClr val="0000FF"/>
              </a:solidFill>
              <a:latin typeface="Marlett" pitchFamily="2" charset="2"/>
            </a:endParaRPr>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p:spPr>
        <p:txBody>
          <a:bodyPr lIns="91432" tIns="45716" rIns="91432" bIns="45716"/>
          <a:lstStyle/>
          <a:p>
            <a:r>
              <a:rPr lang="en-US"/>
              <a:t>Time goes from left to right. The Blue thread might read 1 from  \fValue{}, but before</a:t>
            </a:r>
          </a:p>
          <a:p>
            <a:r>
              <a:rPr lang="en-US"/>
              <a:t>it sets \fValue{} to 2, the Red thread would go through the</a:t>
            </a:r>
          </a:p>
          <a:p>
            <a:r>
              <a:rPr lang="en-US"/>
              <a:t>increment loop several times, reading 1 and setting to 2, reading</a:t>
            </a:r>
          </a:p>
          <a:p>
            <a:r>
              <a:rPr lang="en-US"/>
              <a:t>2 and setting to 3. When the Blue thread finally completes its</a:t>
            </a:r>
          </a:p>
          <a:p>
            <a:r>
              <a:rPr lang="en-US"/>
              <a:t>operation and sets \fValue{} to 2, it will actually be setting</a:t>
            </a:r>
          </a:p>
          <a:p>
            <a:r>
              <a:rPr lang="en-US"/>
              <a:t>the counter back from 3 to 2.</a:t>
            </a:r>
          </a:p>
          <a:p>
            <a:endParaRPr lang="en-US"/>
          </a:p>
        </p:txBody>
      </p:sp>
    </p:spTree>
    <p:extLst>
      <p:ext uri="{BB962C8B-B14F-4D97-AF65-F5344CB8AC3E}">
        <p14:creationId xmlns:p14="http://schemas.microsoft.com/office/powerpoint/2010/main" val="249808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4587B4F-8D8F-4C56-9274-5B5B60D75F21}" type="slidenum">
              <a:rPr lang="en-US"/>
              <a:pPr/>
              <a:t>37</a:t>
            </a:fld>
            <a:endParaRPr lang="en-US"/>
          </a:p>
        </p:txBody>
      </p:sp>
      <p:sp>
        <p:nvSpPr>
          <p:cNvPr id="778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B980333-03C6-4D43-AC49-A6DFB13487A2}" type="slidenum">
              <a:rPr lang="ar-SA" sz="1200">
                <a:solidFill>
                  <a:srgbClr val="0000FF"/>
                </a:solidFill>
                <a:latin typeface="Marlett" pitchFamily="2" charset="2"/>
              </a:rPr>
              <a:pPr algn="r" eaLnBrk="0" hangingPunct="0"/>
              <a:t>37</a:t>
            </a:fld>
            <a:endParaRPr lang="en-US" sz="1200">
              <a:solidFill>
                <a:srgbClr val="0000FF"/>
              </a:solidFill>
              <a:latin typeface="Marlett" pitchFamily="2" charset="2"/>
            </a:endParaRPr>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p:spPr>
        <p:txBody>
          <a:bodyPr lIns="91432" tIns="45716" rIns="91432" bIns="45716"/>
          <a:lstStyle/>
          <a:p>
            <a:pPr>
              <a:lnSpc>
                <a:spcPct val="80000"/>
              </a:lnSpc>
            </a:pPr>
            <a:r>
              <a:rPr lang="en-US" sz="800">
                <a:solidFill>
                  <a:srgbClr val="000000"/>
                </a:solidFill>
                <a:cs typeface="Times New Roman" pitchFamily="18" charset="0"/>
              </a:rPr>
              <a:t>Is this phenomena inherent or is there a better implementation we are missing? </a:t>
            </a:r>
          </a:p>
          <a:p>
            <a:pPr>
              <a:lnSpc>
                <a:spcPct val="80000"/>
              </a:lnSpc>
            </a:pPr>
            <a:r>
              <a:rPr lang="en-US" sz="800">
                <a:solidFill>
                  <a:srgbClr val="000000"/>
                </a:solidFill>
                <a:cs typeface="Times New Roman" pitchFamily="18" charset="0"/>
              </a:rPr>
              <a:t>To understand why such bad interleavings can always happen, consider</a:t>
            </a:r>
          </a:p>
          <a:p>
            <a:pPr>
              <a:lnSpc>
                <a:spcPct val="80000"/>
              </a:lnSpc>
            </a:pPr>
            <a:r>
              <a:rPr lang="en-US" sz="800">
                <a:solidFill>
                  <a:srgbClr val="000000"/>
                </a:solidFill>
                <a:cs typeface="Times New Roman" pitchFamily="18" charset="0"/>
              </a:rPr>
              <a:t>the following situation that all of us run into every once in a while.</a:t>
            </a:r>
          </a:p>
          <a:p>
            <a:pPr>
              <a:lnSpc>
                <a:spcPct val="80000"/>
              </a:lnSpc>
            </a:pPr>
            <a:r>
              <a:rPr lang="en-US" sz="800">
                <a:solidFill>
                  <a:srgbClr val="000000"/>
                </a:solidFill>
                <a:cs typeface="Times New Roman" pitchFamily="18" charset="0"/>
              </a:rPr>
              <a:t>You are walking down the street, and</a:t>
            </a:r>
          </a:p>
          <a:p>
            <a:pPr>
              <a:lnSpc>
                <a:spcPct val="80000"/>
              </a:lnSpc>
            </a:pPr>
            <a:r>
              <a:rPr lang="en-US" sz="800">
                <a:solidFill>
                  <a:srgbClr val="000000"/>
                </a:solidFill>
                <a:cs typeface="Times New Roman" pitchFamily="18" charset="0"/>
              </a:rPr>
              <a:t>suddenly someone is coming straight at you. You move to the right, and they</a:t>
            </a:r>
          </a:p>
          <a:p>
            <a:pPr>
              <a:lnSpc>
                <a:spcPct val="80000"/>
              </a:lnSpc>
            </a:pPr>
            <a:r>
              <a:rPr lang="en-US" sz="800">
                <a:solidFill>
                  <a:srgbClr val="000000"/>
                </a:solidFill>
                <a:cs typeface="Times New Roman" pitchFamily="18" charset="0"/>
              </a:rPr>
              <a:t>move to the right, so you move to the left, and they happen to do the</a:t>
            </a:r>
          </a:p>
          <a:p>
            <a:pPr>
              <a:lnSpc>
                <a:spcPct val="80000"/>
              </a:lnSpc>
            </a:pPr>
            <a:r>
              <a:rPr lang="en-US" sz="800">
                <a:solidFill>
                  <a:srgbClr val="000000"/>
                </a:solidFill>
                <a:cs typeface="Times New Roman" pitchFamily="18" charset="0"/>
              </a:rPr>
              <a:t>same, now you try and make a final break to either left or right, many</a:t>
            </a:r>
          </a:p>
          <a:p>
            <a:pPr>
              <a:lnSpc>
                <a:spcPct val="80000"/>
              </a:lnSpc>
            </a:pPr>
            <a:r>
              <a:rPr lang="en-US" sz="800">
                <a:solidFill>
                  <a:srgbClr val="000000"/>
                </a:solidFill>
                <a:cs typeface="Times New Roman" pitchFamily="18" charset="0"/>
              </a:rPr>
              <a:t>times you manage not to bump, but sometimes you do. Are these</a:t>
            </a:r>
          </a:p>
          <a:p>
            <a:pPr>
              <a:lnSpc>
                <a:spcPct val="80000"/>
              </a:lnSpc>
            </a:pPr>
            <a:r>
              <a:rPr lang="en-US" sz="800">
                <a:solidFill>
                  <a:srgbClr val="000000"/>
                </a:solidFill>
                <a:cs typeface="Times New Roman" pitchFamily="18" charset="0"/>
              </a:rPr>
              <a:t>collisions avoidable? Can we think of a protocol to follow in order to</a:t>
            </a:r>
          </a:p>
          <a:p>
            <a:pPr>
              <a:lnSpc>
                <a:spcPct val="80000"/>
              </a:lnSpc>
            </a:pPr>
            <a:r>
              <a:rPr lang="en-US" sz="800">
                <a:solidFill>
                  <a:srgbClr val="000000"/>
                </a:solidFill>
                <a:cs typeface="Times New Roman" pitchFamily="18" charset="0"/>
              </a:rPr>
              <a:t>prevent people from ever colliding?</a:t>
            </a:r>
          </a:p>
          <a:p>
            <a:pPr>
              <a:lnSpc>
                <a:spcPct val="80000"/>
              </a:lnSpc>
            </a:pPr>
            <a:r>
              <a:rPr lang="en-US" sz="800">
                <a:solidFill>
                  <a:srgbClr val="000000"/>
                </a:solidFill>
                <a:cs typeface="Times New Roman" pitchFamily="18" charset="0"/>
              </a:rPr>
              <a:t> </a:t>
            </a:r>
          </a:p>
          <a:p>
            <a:pPr>
              <a:lnSpc>
                <a:spcPct val="80000"/>
              </a:lnSpc>
            </a:pPr>
            <a:r>
              <a:rPr lang="en-US" sz="800">
                <a:solidFill>
                  <a:srgbClr val="000000"/>
                </a:solidFill>
                <a:cs typeface="Times New Roman" pitchFamily="18" charset="0"/>
              </a:rPr>
              <a:t>The answer is NO! \footnote{One might think that you</a:t>
            </a:r>
          </a:p>
          <a:p>
            <a:pPr>
              <a:lnSpc>
                <a:spcPct val="80000"/>
              </a:lnSpc>
            </a:pPr>
            <a:r>
              <a:rPr lang="en-US" sz="800">
                <a:solidFill>
                  <a:srgbClr val="000000"/>
                </a:solidFill>
                <a:cs typeface="Times New Roman" pitchFamily="18" charset="0"/>
              </a:rPr>
              <a:t>can agree to always move to the right, to which you can answer ``but</a:t>
            </a:r>
          </a:p>
          <a:p>
            <a:pPr>
              <a:lnSpc>
                <a:spcPct val="80000"/>
              </a:lnSpc>
            </a:pPr>
            <a:r>
              <a:rPr lang="en-US" sz="800">
                <a:solidFill>
                  <a:srgbClr val="000000"/>
                </a:solidFill>
                <a:cs typeface="Times New Roman" pitchFamily="18" charset="0"/>
              </a:rPr>
              <a:t>what if the other person is British?'' Alternately, </a:t>
            </a:r>
          </a:p>
          <a:p>
            <a:pPr>
              <a:lnSpc>
                <a:spcPct val="80000"/>
              </a:lnSpc>
            </a:pPr>
            <a:r>
              <a:rPr lang="en-US" sz="800">
                <a:solidFill>
                  <a:srgbClr val="000000"/>
                </a:solidFill>
                <a:cs typeface="Times New Roman" pitchFamily="18" charset="0"/>
              </a:rPr>
              <a:t>think of Atlantis and Mir flying one towards the other in space, where</a:t>
            </a:r>
          </a:p>
          <a:p>
            <a:pPr>
              <a:lnSpc>
                <a:spcPct val="80000"/>
              </a:lnSpc>
            </a:pPr>
            <a:r>
              <a:rPr lang="en-US" sz="800">
                <a:solidFill>
                  <a:srgbClr val="000000"/>
                </a:solidFill>
                <a:cs typeface="Times New Roman" pitchFamily="18" charset="0"/>
              </a:rPr>
              <a:t>the is no predefined ``right side.''}  It can be mathematically shown</a:t>
            </a:r>
          </a:p>
          <a:p>
            <a:pPr>
              <a:lnSpc>
                <a:spcPct val="80000"/>
              </a:lnSpc>
            </a:pPr>
            <a:r>
              <a:rPr lang="en-US" sz="800">
                <a:solidFill>
                  <a:srgbClr val="000000"/>
                </a:solidFill>
                <a:cs typeface="Times New Roman" pitchFamily="18" charset="0"/>
              </a:rPr>
              <a:t>that there is always a sequence of moves that will result in people</a:t>
            </a:r>
          </a:p>
          <a:p>
            <a:pPr>
              <a:lnSpc>
                <a:spcPct val="80000"/>
              </a:lnSpc>
            </a:pPr>
            <a:r>
              <a:rPr lang="en-US" sz="800">
                <a:solidFill>
                  <a:srgbClr val="000000"/>
                </a:solidFill>
                <a:cs typeface="Times New Roman" pitchFamily="18" charset="0"/>
              </a:rPr>
              <a:t>bumping (this is the famous result of Fischer, Lynch, and Paterson we will</a:t>
            </a:r>
          </a:p>
          <a:p>
            <a:pPr>
              <a:lnSpc>
                <a:spcPct val="80000"/>
              </a:lnSpc>
            </a:pPr>
            <a:r>
              <a:rPr lang="en-US" sz="800">
                <a:solidFill>
                  <a:srgbClr val="000000"/>
                </a:solidFill>
                <a:cs typeface="Times New Roman" pitchFamily="18" charset="0"/>
              </a:rPr>
              <a:t>Study later in the course).</a:t>
            </a:r>
          </a:p>
          <a:p>
            <a:pPr>
              <a:lnSpc>
                <a:spcPct val="80000"/>
              </a:lnSpc>
            </a:pPr>
            <a:r>
              <a:rPr lang="en-US" sz="800">
                <a:solidFill>
                  <a:srgbClr val="000000"/>
                </a:solidFill>
                <a:cs typeface="Times New Roman" pitchFamily="18" charset="0"/>
              </a:rPr>
              <a:t>The problem arises from the fact that ``looking'' at the other person</a:t>
            </a:r>
          </a:p>
          <a:p>
            <a:pPr>
              <a:lnSpc>
                <a:spcPct val="80000"/>
              </a:lnSpc>
            </a:pPr>
            <a:r>
              <a:rPr lang="en-US" sz="800">
                <a:solidFill>
                  <a:srgbClr val="000000"/>
                </a:solidFill>
                <a:cs typeface="Times New Roman" pitchFamily="18" charset="0"/>
              </a:rPr>
              <a:t>and ``moving'' aside to avoid him are two separate operations. If one</a:t>
            </a:r>
          </a:p>
          <a:p>
            <a:pPr>
              <a:lnSpc>
                <a:spcPct val="80000"/>
              </a:lnSpc>
            </a:pPr>
            <a:r>
              <a:rPr lang="en-US" sz="800">
                <a:solidFill>
                  <a:srgbClr val="000000"/>
                </a:solidFill>
                <a:cs typeface="Times New Roman" pitchFamily="18" charset="0"/>
              </a:rPr>
              <a:t>could ``look-and-jump'' instantaneously the problem could be avoided.</a:t>
            </a:r>
          </a:p>
          <a:p>
            <a:pPr>
              <a:lnSpc>
                <a:spcPct val="80000"/>
              </a:lnSpc>
            </a:pPr>
            <a:endParaRPr lang="en-US" sz="800">
              <a:solidFill>
                <a:srgbClr val="000000"/>
              </a:solidFill>
              <a:cs typeface="Times New Roman" pitchFamily="18" charset="0"/>
            </a:endParaRPr>
          </a:p>
          <a:p>
            <a:pPr>
              <a:lnSpc>
                <a:spcPct val="80000"/>
              </a:lnSpc>
            </a:pPr>
            <a:r>
              <a:rPr lang="en-US" sz="800">
                <a:solidFill>
                  <a:srgbClr val="000000"/>
                </a:solidFill>
                <a:cs typeface="Times New Roman" pitchFamily="18" charset="0"/>
              </a:rPr>
              <a:t>In the same way that people compete for the right to pass, computers</a:t>
            </a:r>
          </a:p>
          <a:p>
            <a:pPr>
              <a:lnSpc>
                <a:spcPct val="80000"/>
              </a:lnSpc>
            </a:pPr>
            <a:r>
              <a:rPr lang="en-US" sz="800">
                <a:solidFill>
                  <a:srgbClr val="000000"/>
                </a:solidFill>
                <a:cs typeface="Times New Roman" pitchFamily="18" charset="0"/>
              </a:rPr>
              <a:t>compete to gain access to shared locations in memory. In the case of</a:t>
            </a:r>
          </a:p>
          <a:p>
            <a:pPr>
              <a:lnSpc>
                <a:spcPct val="80000"/>
              </a:lnSpc>
            </a:pPr>
            <a:r>
              <a:rPr lang="en-US" sz="800">
                <a:solidFill>
                  <a:srgbClr val="000000"/>
                </a:solidFill>
                <a:cs typeface="Times New Roman" pitchFamily="18" charset="0"/>
              </a:rPr>
              <a:t>our {\tt shared-counter}, processors are in a competition where the</a:t>
            </a:r>
          </a:p>
          <a:p>
            <a:pPr>
              <a:lnSpc>
                <a:spcPct val="80000"/>
              </a:lnSpc>
            </a:pPr>
            <a:r>
              <a:rPr lang="en-US" sz="800">
                <a:solidFill>
                  <a:srgbClr val="000000"/>
                </a:solidFill>
                <a:cs typeface="Times New Roman" pitchFamily="18" charset="0"/>
              </a:rPr>
              <a:t>winner gets the lower counter value and the looser gets the higher</a:t>
            </a:r>
          </a:p>
          <a:p>
            <a:pPr>
              <a:lnSpc>
                <a:spcPct val="80000"/>
              </a:lnSpc>
            </a:pPr>
            <a:r>
              <a:rPr lang="en-US" sz="800">
                <a:solidFill>
                  <a:srgbClr val="000000"/>
                </a:solidFill>
                <a:cs typeface="Times New Roman" pitchFamily="18" charset="0"/>
              </a:rPr>
              <a:t>one. The moral of the ``people in the street'' example is that we need</a:t>
            </a:r>
          </a:p>
          <a:p>
            <a:pPr>
              <a:lnSpc>
                <a:spcPct val="80000"/>
              </a:lnSpc>
            </a:pPr>
            <a:r>
              <a:rPr lang="en-US" sz="800">
                <a:solidFill>
                  <a:srgbClr val="000000"/>
                </a:solidFill>
                <a:cs typeface="Times New Roman" pitchFamily="18" charset="0"/>
              </a:rPr>
              <a:t>to ``glue together'' the {\tt get} and {\tt increment} operations to</a:t>
            </a:r>
          </a:p>
          <a:p>
            <a:pPr>
              <a:lnSpc>
                <a:spcPct val="80000"/>
              </a:lnSpc>
            </a:pPr>
            <a:r>
              <a:rPr lang="en-US" sz="800">
                <a:solidFill>
                  <a:srgbClr val="000000"/>
                </a:solidFill>
                <a:cs typeface="Times New Roman" pitchFamily="18" charset="0"/>
              </a:rPr>
              <a:t>get an ``instantaneous'' {\tt get-and-increment}.  This operation</a:t>
            </a:r>
          </a:p>
          <a:p>
            <a:pPr>
              <a:lnSpc>
                <a:spcPct val="80000"/>
              </a:lnSpc>
            </a:pPr>
            <a:r>
              <a:rPr lang="en-US" sz="800">
                <a:solidFill>
                  <a:srgbClr val="000000"/>
                </a:solidFill>
                <a:cs typeface="Times New Roman" pitchFamily="18" charset="0"/>
              </a:rPr>
              <a:t>would execute the {\tt get} and the {\tt increment} instructions</a:t>
            </a:r>
          </a:p>
          <a:p>
            <a:pPr>
              <a:lnSpc>
                <a:spcPct val="80000"/>
              </a:lnSpc>
            </a:pPr>
            <a:r>
              <a:rPr lang="en-US" sz="800">
                <a:solidFill>
                  <a:srgbClr val="000000"/>
                </a:solidFill>
                <a:cs typeface="Times New Roman" pitchFamily="18" charset="0"/>
              </a:rPr>
              <a:t>like one indivisible operation with no other operation taking place</a:t>
            </a:r>
          </a:p>
          <a:p>
            <a:pPr>
              <a:lnSpc>
                <a:spcPct val="80000"/>
              </a:lnSpc>
            </a:pPr>
            <a:r>
              <a:rPr lang="en-US" sz="800">
                <a:solidFill>
                  <a:srgbClr val="000000"/>
                </a:solidFill>
                <a:cs typeface="Times New Roman" pitchFamily="18" charset="0"/>
              </a:rPr>
              <a:t>between the start of the {\tt get} and the end of the {\tt</a:t>
            </a:r>
          </a:p>
          <a:p>
            <a:pPr>
              <a:lnSpc>
                <a:spcPct val="80000"/>
              </a:lnSpc>
            </a:pPr>
            <a:r>
              <a:rPr lang="en-US" sz="800">
                <a:solidFill>
                  <a:srgbClr val="000000"/>
                </a:solidFill>
                <a:cs typeface="Times New Roman" pitchFamily="18" charset="0"/>
              </a:rPr>
              <a:t>increment}. If we have such an operation then the following is a</a:t>
            </a:r>
          </a:p>
          <a:p>
            <a:pPr>
              <a:lnSpc>
                <a:spcPct val="80000"/>
              </a:lnSpc>
            </a:pPr>
            <a:r>
              <a:rPr lang="en-US" sz="800">
                <a:solidFill>
                  <a:srgbClr val="000000"/>
                </a:solidFill>
                <a:cs typeface="Times New Roman" pitchFamily="18" charset="0"/>
              </a:rPr>
              <a:t>correct and efficient solution to the prime printing problem.</a:t>
            </a:r>
          </a:p>
          <a:p>
            <a:pPr>
              <a:lnSpc>
                <a:spcPct val="80000"/>
              </a:lnSpc>
            </a:pPr>
            <a:endParaRPr lang="en-US" sz="800">
              <a:solidFill>
                <a:srgbClr val="000000"/>
              </a:solidFill>
              <a:cs typeface="Times New Roman" pitchFamily="18" charset="0"/>
            </a:endParaRPr>
          </a:p>
          <a:p>
            <a:pPr>
              <a:lnSpc>
                <a:spcPct val="80000"/>
              </a:lnSpc>
            </a:pPr>
            <a:endParaRPr lang="en-US" sz="800"/>
          </a:p>
        </p:txBody>
      </p:sp>
    </p:spTree>
    <p:extLst>
      <p:ext uri="{BB962C8B-B14F-4D97-AF65-F5344CB8AC3E}">
        <p14:creationId xmlns:p14="http://schemas.microsoft.com/office/powerpoint/2010/main" val="11330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F0C74B-5525-46E1-9C7E-4C2F7482DC28}" type="slidenum">
              <a:rPr lang="en-US"/>
              <a:pPr/>
              <a:t>38</a:t>
            </a:fld>
            <a:endParaRPr lang="en-US"/>
          </a:p>
        </p:txBody>
      </p:sp>
      <p:sp>
        <p:nvSpPr>
          <p:cNvPr id="798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4113DF-67F1-4A1F-9204-5FC6FFD679C7}" type="slidenum">
              <a:rPr lang="ar-SA" sz="1200">
                <a:solidFill>
                  <a:srgbClr val="0000FF"/>
                </a:solidFill>
                <a:latin typeface="Marlett" pitchFamily="2" charset="2"/>
              </a:rPr>
              <a:pPr algn="r" eaLnBrk="0" hangingPunct="0"/>
              <a:t>38</a:t>
            </a:fld>
            <a:endParaRPr lang="en-US" sz="1200">
              <a:solidFill>
                <a:srgbClr val="0000FF"/>
              </a:solidFill>
              <a:latin typeface="Marlett" pitchFamily="2" charset="2"/>
            </a:endParaRPr>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914887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AFFEE4-23B8-4AA4-88E8-8B429D5115DD}" type="slidenum">
              <a:rPr lang="en-US"/>
              <a:pPr/>
              <a:t>39</a:t>
            </a:fld>
            <a:endParaRPr lang="en-US"/>
          </a:p>
        </p:txBody>
      </p:sp>
      <p:sp>
        <p:nvSpPr>
          <p:cNvPr id="819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5279D32-3EE1-46C3-8BC5-904A01291710}" type="slidenum">
              <a:rPr lang="ar-SA" sz="1200">
                <a:solidFill>
                  <a:srgbClr val="0000FF"/>
                </a:solidFill>
                <a:latin typeface="Marlett" pitchFamily="2" charset="2"/>
              </a:rPr>
              <a:pPr algn="r" eaLnBrk="0" hangingPunct="0"/>
              <a:t>39</a:t>
            </a:fld>
            <a:endParaRPr lang="en-US" sz="1200">
              <a:solidFill>
                <a:srgbClr val="0000FF"/>
              </a:solidFill>
              <a:latin typeface="Marlett" pitchFamily="2" charset="2"/>
            </a:endParaRPr>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418814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33EB49-ACF0-4E16-BA3F-19F3D83B47A8}" type="slidenum">
              <a:rPr lang="en-US"/>
              <a:pPr/>
              <a:t>40</a:t>
            </a:fld>
            <a:endParaRPr lang="en-US"/>
          </a:p>
        </p:txBody>
      </p:sp>
      <p:sp>
        <p:nvSpPr>
          <p:cNvPr id="839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51CBC60-5905-4274-B668-B7534A539DCF}" type="slidenum">
              <a:rPr lang="ar-SA" sz="1200">
                <a:solidFill>
                  <a:srgbClr val="0000FF"/>
                </a:solidFill>
                <a:latin typeface="Marlett" pitchFamily="2" charset="2"/>
              </a:rPr>
              <a:pPr algn="r" eaLnBrk="0" hangingPunct="0"/>
              <a:t>40</a:t>
            </a:fld>
            <a:endParaRPr lang="en-US" sz="1200">
              <a:solidFill>
                <a:srgbClr val="0000FF"/>
              </a:solidFill>
              <a:latin typeface="Marlett" pitchFamily="2" charset="2"/>
            </a:endParaRPr>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xfrm>
            <a:off x="914400" y="4343400"/>
            <a:ext cx="5029200" cy="4114800"/>
          </a:xfrm>
        </p:spPr>
        <p:txBody>
          <a:bodyPr lIns="91432" tIns="45716" rIns="91432" bIns="45716"/>
          <a:lstStyle/>
          <a:p>
            <a:r>
              <a:rPr lang="en-US"/>
              <a:t>We will see later that modern multiprcessors provide special types of readModiftWrite() instructions to allow us to overcome the </a:t>
            </a:r>
          </a:p>
          <a:p>
            <a:r>
              <a:rPr lang="en-US"/>
              <a:t>problem at hand. But how do we solve this problem in software? </a:t>
            </a:r>
          </a:p>
        </p:txBody>
      </p:sp>
    </p:spTree>
    <p:extLst>
      <p:ext uri="{BB962C8B-B14F-4D97-AF65-F5344CB8AC3E}">
        <p14:creationId xmlns:p14="http://schemas.microsoft.com/office/powerpoint/2010/main" val="149658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F6FE00-8781-425D-B848-06899A989B35}" type="slidenum">
              <a:rPr lang="en-US"/>
              <a:pPr/>
              <a:t>41</a:t>
            </a:fld>
            <a:endParaRPr lang="en-US"/>
          </a:p>
        </p:txBody>
      </p:sp>
      <p:sp>
        <p:nvSpPr>
          <p:cNvPr id="860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A05E753-F5D9-4C28-A274-6565127298C2}" type="slidenum">
              <a:rPr lang="ar-SA" sz="1200">
                <a:solidFill>
                  <a:srgbClr val="0000FF"/>
                </a:solidFill>
                <a:latin typeface="Marlett" pitchFamily="2" charset="2"/>
              </a:rPr>
              <a:pPr algn="r" eaLnBrk="0" hangingPunct="0"/>
              <a:t>41</a:t>
            </a:fld>
            <a:endParaRPr lang="en-US" sz="1200">
              <a:solidFill>
                <a:srgbClr val="0000FF"/>
              </a:solidFill>
              <a:latin typeface="Marlett" pitchFamily="2" charset="2"/>
            </a:endParaRPr>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05396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87AC8A-1025-49F6-8DC0-5DE6DADE3B3E}" type="slidenum">
              <a:rPr lang="en-US"/>
              <a:pPr/>
              <a:t>42</a:t>
            </a:fld>
            <a:endParaRPr lang="en-US"/>
          </a:p>
        </p:txBody>
      </p:sp>
      <p:sp>
        <p:nvSpPr>
          <p:cNvPr id="880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61DD28-B777-4838-BF8D-2C9F822EABF8}" type="slidenum">
              <a:rPr lang="ar-SA" sz="1200">
                <a:solidFill>
                  <a:srgbClr val="0000FF"/>
                </a:solidFill>
                <a:latin typeface="Marlett" pitchFamily="2" charset="2"/>
              </a:rPr>
              <a:pPr algn="r" eaLnBrk="0" hangingPunct="0"/>
              <a:t>42</a:t>
            </a:fld>
            <a:endParaRPr lang="en-US" sz="1200">
              <a:solidFill>
                <a:srgbClr val="0000FF"/>
              </a:solidFill>
              <a:latin typeface="Marlett" pitchFamily="2" charset="2"/>
            </a:endParaRPr>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572754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B30D48-5774-44B2-B98C-6EA1A2EF9386}" type="slidenum">
              <a:rPr lang="en-US"/>
              <a:pPr/>
              <a:t>43</a:t>
            </a:fld>
            <a:endParaRPr lang="en-US"/>
          </a:p>
        </p:txBody>
      </p:sp>
      <p:sp>
        <p:nvSpPr>
          <p:cNvPr id="901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08CAA7-7C2C-4FF1-959C-7A9F0F6C0B06}" type="slidenum">
              <a:rPr lang="ar-SA" sz="1200">
                <a:solidFill>
                  <a:srgbClr val="0000FF"/>
                </a:solidFill>
                <a:latin typeface="Marlett" pitchFamily="2" charset="2"/>
              </a:rPr>
              <a:pPr algn="r" eaLnBrk="0" hangingPunct="0"/>
              <a:t>43</a:t>
            </a:fld>
            <a:endParaRPr lang="en-US" sz="1200">
              <a:solidFill>
                <a:srgbClr val="0000FF"/>
              </a:solidFill>
              <a:latin typeface="Marlett" pitchFamily="2" charset="2"/>
            </a:endParaRPr>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xfrm>
            <a:off x="914400" y="4343400"/>
            <a:ext cx="5029200" cy="4114800"/>
          </a:xfrm>
        </p:spPr>
        <p:txBody>
          <a:bodyPr lIns="91432" tIns="45716" rIns="91432" bIns="45716"/>
          <a:lstStyle/>
          <a:p>
            <a:r>
              <a:rPr lang="en-US"/>
              <a:t>Java provides us with a solution: mutual exclusion in software…lets try and understand how this is done</a:t>
            </a:r>
          </a:p>
        </p:txBody>
      </p:sp>
    </p:spTree>
    <p:extLst>
      <p:ext uri="{BB962C8B-B14F-4D97-AF65-F5344CB8AC3E}">
        <p14:creationId xmlns:p14="http://schemas.microsoft.com/office/powerpoint/2010/main" val="3046496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66316D-6424-44EE-BF3C-6B1D7E5D72D9}" type="slidenum">
              <a:rPr lang="en-US"/>
              <a:pPr/>
              <a:t>44</a:t>
            </a:fld>
            <a:endParaRPr lang="en-US"/>
          </a:p>
        </p:txBody>
      </p:sp>
      <p:sp>
        <p:nvSpPr>
          <p:cNvPr id="921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FC99C0-D22A-4766-AC71-11AEB99DA852}" type="slidenum">
              <a:rPr lang="ar-SA" sz="1200">
                <a:solidFill>
                  <a:srgbClr val="0000FF"/>
                </a:solidFill>
                <a:latin typeface="Marlett" pitchFamily="2" charset="2"/>
              </a:rPr>
              <a:pPr algn="r" eaLnBrk="0" hangingPunct="0"/>
              <a:t>44</a:t>
            </a:fld>
            <a:endParaRPr lang="en-US" sz="1200">
              <a:solidFill>
                <a:srgbClr val="0000FF"/>
              </a:solidFill>
              <a:latin typeface="Marlett" pitchFamily="2" charset="2"/>
            </a:endParaRPr>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xfrm>
            <a:off x="914400" y="4343400"/>
            <a:ext cx="5029200" cy="4114800"/>
          </a:xfrm>
        </p:spPr>
        <p:txBody>
          <a:bodyPr lIns="91432" tIns="45716" rIns="91432" bIns="45716"/>
          <a:lstStyle/>
          <a:p>
            <a:r>
              <a:rPr lang="en-US"/>
              <a:t>We now present a sequence of fables, illustrating some of the basic problems.</a:t>
            </a:r>
          </a:p>
          <a:p>
            <a:r>
              <a:rPr lang="en-US"/>
              <a:t>Like most authors of fables, we retell stories mostly invented by others. The following story was told by a famous </a:t>
            </a:r>
          </a:p>
          <a:p>
            <a:r>
              <a:rPr lang="en-US"/>
              <a:t>Multiprocessing pioneer, Leslie Lamport. </a:t>
            </a:r>
          </a:p>
          <a:p>
            <a:endParaRPr lang="en-US"/>
          </a:p>
          <a:p>
            <a:r>
              <a:rPr lang="en-US"/>
              <a:t>See story outline in the Introduction Chapter of the Book. </a:t>
            </a:r>
          </a:p>
        </p:txBody>
      </p:sp>
    </p:spTree>
    <p:extLst>
      <p:ext uri="{BB962C8B-B14F-4D97-AF65-F5344CB8AC3E}">
        <p14:creationId xmlns:p14="http://schemas.microsoft.com/office/powerpoint/2010/main" val="335894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C5BC42-C72D-4EFE-AE5D-9D4BFD6461F0}" type="slidenum">
              <a:rPr lang="en-US"/>
              <a:pPr/>
              <a:t>9</a:t>
            </a:fld>
            <a:endParaRPr lang="en-US"/>
          </a:p>
        </p:txBody>
      </p:sp>
      <p:sp>
        <p:nvSpPr>
          <p:cNvPr id="143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97DE201F-87C3-4A5C-9FF5-D3C2452727FC}" type="slidenum">
              <a:rPr lang="ar-SA" sz="1200">
                <a:solidFill>
                  <a:srgbClr val="0000FF"/>
                </a:solidFill>
                <a:latin typeface="Marlett" pitchFamily="2" charset="2"/>
              </a:rPr>
              <a:pPr algn="r" eaLnBrk="0" hangingPunct="0"/>
              <a:t>9</a:t>
            </a:fld>
            <a:endParaRPr lang="en-US" sz="1200">
              <a:solidFill>
                <a:srgbClr val="0000FF"/>
              </a:solidFill>
              <a:latin typeface="Marlett" pitchFamily="2" charset="2"/>
            </a:endParaRPr>
          </a:p>
        </p:txBody>
      </p:sp>
      <p:sp>
        <p:nvSpPr>
          <p:cNvPr id="14339" name="Rectangle 2"/>
          <p:cNvSpPr>
            <a:spLocks noGrp="1" noRot="1" noChangeAspect="1" noChangeArrowheads="1" noTextEdit="1"/>
          </p:cNvSpPr>
          <p:nvPr>
            <p:ph type="sldImg"/>
          </p:nvPr>
        </p:nvSpPr>
        <p:spPr>
          <a:xfrm>
            <a:off x="1144588" y="685800"/>
            <a:ext cx="4572000" cy="3429000"/>
          </a:xfrm>
          <a:ln/>
        </p:spPr>
      </p:sp>
      <p:sp>
        <p:nvSpPr>
          <p:cNvPr id="14340" name="Rectangle 3"/>
          <p:cNvSpPr>
            <a:spLocks noGrp="1" noChangeArrowheads="1"/>
          </p:cNvSpPr>
          <p:nvPr>
            <p:ph type="body" idx="1"/>
          </p:nvPr>
        </p:nvSpPr>
        <p:spPr>
          <a:xfrm>
            <a:off x="915988" y="4343400"/>
            <a:ext cx="5026025" cy="4114800"/>
          </a:xfrm>
        </p:spPr>
        <p:txBody>
          <a:bodyPr lIns="91432" tIns="45716" rIns="91432" bIns="45716"/>
          <a:lstStyle/>
          <a:p>
            <a:r>
              <a:rPr lang="en-US"/>
              <a:t>The revolution we are going through is that the desktop is now becoming a multiprocessor also. We call this type of processor a system-on-a-chip or a multicore machine or a chip multiprocessor (CMP). The chip you see here is the Sun T2000 Niagara CMP that has 8 cores and shared cache and memory. We will learn about the Niagara in more detail later. It is the machine you will be using for your homework assignments. </a:t>
            </a:r>
          </a:p>
        </p:txBody>
      </p:sp>
    </p:spTree>
    <p:extLst>
      <p:ext uri="{BB962C8B-B14F-4D97-AF65-F5344CB8AC3E}">
        <p14:creationId xmlns:p14="http://schemas.microsoft.com/office/powerpoint/2010/main" val="1512081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47E5DE-4563-4797-A4C5-03051EF8845D}" type="slidenum">
              <a:rPr lang="en-US"/>
              <a:pPr/>
              <a:t>45</a:t>
            </a:fld>
            <a:endParaRPr lang="en-US"/>
          </a:p>
        </p:txBody>
      </p:sp>
      <p:sp>
        <p:nvSpPr>
          <p:cNvPr id="942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05AC8E9-29E5-4F62-8318-1B3503E36242}" type="slidenum">
              <a:rPr lang="ar-SA" sz="1200">
                <a:solidFill>
                  <a:srgbClr val="0000FF"/>
                </a:solidFill>
                <a:latin typeface="Marlett" pitchFamily="2" charset="2"/>
              </a:rPr>
              <a:pPr algn="r" eaLnBrk="0" hangingPunct="0"/>
              <a:t>45</a:t>
            </a:fld>
            <a:endParaRPr lang="en-US" sz="1200">
              <a:solidFill>
                <a:srgbClr val="0000FF"/>
              </a:solidFill>
              <a:latin typeface="Marlett" pitchFamily="2" charset="2"/>
            </a:endParaRPr>
          </a:p>
        </p:txBody>
      </p:sp>
      <p:sp>
        <p:nvSpPr>
          <p:cNvPr id="94211" name="Rectangle 2"/>
          <p:cNvSpPr>
            <a:spLocks noGrp="1" noRot="1" noChangeAspect="1" noChangeArrowheads="1" noTextEdit="1"/>
          </p:cNvSpPr>
          <p:nvPr>
            <p:ph type="sldImg"/>
          </p:nvPr>
        </p:nvSpPr>
        <p:spPr>
          <a:xfrm>
            <a:off x="1144588" y="685800"/>
            <a:ext cx="4572000" cy="3429000"/>
          </a:xfrm>
          <a:ln/>
        </p:spPr>
      </p:sp>
      <p:sp>
        <p:nvSpPr>
          <p:cNvPr id="9421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177599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FE54EF-653E-42DD-8120-D6D8B546E5F1}" type="slidenum">
              <a:rPr lang="en-US"/>
              <a:pPr/>
              <a:t>46</a:t>
            </a:fld>
            <a:endParaRPr lang="en-US"/>
          </a:p>
        </p:txBody>
      </p:sp>
      <p:sp>
        <p:nvSpPr>
          <p:cNvPr id="962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4C09814-87BB-4A84-9321-96F7D3F970F2}" type="slidenum">
              <a:rPr lang="ar-SA" sz="1200">
                <a:solidFill>
                  <a:srgbClr val="0000FF"/>
                </a:solidFill>
                <a:latin typeface="Marlett" pitchFamily="2" charset="2"/>
              </a:rPr>
              <a:pPr algn="r" eaLnBrk="0" hangingPunct="0"/>
              <a:t>46</a:t>
            </a:fld>
            <a:endParaRPr lang="en-US" sz="1200">
              <a:solidFill>
                <a:srgbClr val="0000FF"/>
              </a:solidFill>
              <a:latin typeface="Marlett" pitchFamily="2" charset="2"/>
            </a:endParaRPr>
          </a:p>
        </p:txBody>
      </p:sp>
      <p:sp>
        <p:nvSpPr>
          <p:cNvPr id="96259" name="Rectangle 2"/>
          <p:cNvSpPr>
            <a:spLocks noGrp="1" noRot="1" noChangeAspect="1" noChangeArrowheads="1" noTextEdit="1"/>
          </p:cNvSpPr>
          <p:nvPr>
            <p:ph type="sldImg"/>
          </p:nvPr>
        </p:nvSpPr>
        <p:spPr>
          <a:xfrm>
            <a:off x="1144588" y="685800"/>
            <a:ext cx="4572000" cy="3429000"/>
          </a:xfrm>
          <a:ln/>
        </p:spPr>
      </p:sp>
      <p:sp>
        <p:nvSpPr>
          <p:cNvPr id="962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9568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70707E-927F-4054-875B-EDA36C8E1BC8}" type="slidenum">
              <a:rPr lang="en-US"/>
              <a:pPr/>
              <a:t>47</a:t>
            </a:fld>
            <a:endParaRPr lang="en-US"/>
          </a:p>
        </p:txBody>
      </p:sp>
      <p:sp>
        <p:nvSpPr>
          <p:cNvPr id="983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C6D067D-DCAC-4D70-A762-FC6D2BEF24B3}" type="slidenum">
              <a:rPr lang="ar-SA" sz="1200">
                <a:solidFill>
                  <a:srgbClr val="0000FF"/>
                </a:solidFill>
                <a:latin typeface="Marlett" pitchFamily="2" charset="2"/>
              </a:rPr>
              <a:pPr algn="r" eaLnBrk="0" hangingPunct="0"/>
              <a:t>47</a:t>
            </a:fld>
            <a:endParaRPr lang="en-US" sz="1200">
              <a:solidFill>
                <a:srgbClr val="0000FF"/>
              </a:solidFill>
              <a:latin typeface="Marlett" pitchFamily="2" charset="2"/>
            </a:endParaRPr>
          </a:p>
        </p:txBody>
      </p:sp>
      <p:sp>
        <p:nvSpPr>
          <p:cNvPr id="98307" name="Rectangle 2"/>
          <p:cNvSpPr>
            <a:spLocks noGrp="1" noRot="1" noChangeAspect="1" noChangeArrowheads="1" noTextEdit="1"/>
          </p:cNvSpPr>
          <p:nvPr>
            <p:ph type="sldImg"/>
          </p:nvPr>
        </p:nvSpPr>
        <p:spPr>
          <a:xfrm>
            <a:off x="1144588" y="685800"/>
            <a:ext cx="4572000" cy="3429000"/>
          </a:xfrm>
          <a:ln/>
        </p:spPr>
      </p:sp>
      <p:sp>
        <p:nvSpPr>
          <p:cNvPr id="9830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713037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4E633E-E10E-4569-A1AF-C246CAD113CA}" type="slidenum">
              <a:rPr lang="en-US"/>
              <a:pPr/>
              <a:t>48</a:t>
            </a:fld>
            <a:endParaRPr lang="en-US"/>
          </a:p>
        </p:txBody>
      </p:sp>
      <p:sp>
        <p:nvSpPr>
          <p:cNvPr id="1003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F3D2CE4-C3DB-4E60-8095-3CAB66E970DC}" type="slidenum">
              <a:rPr lang="ar-SA" sz="1200">
                <a:solidFill>
                  <a:srgbClr val="0000FF"/>
                </a:solidFill>
                <a:latin typeface="Marlett" pitchFamily="2" charset="2"/>
              </a:rPr>
              <a:pPr algn="r" eaLnBrk="0" hangingPunct="0"/>
              <a:t>48</a:t>
            </a:fld>
            <a:endParaRPr lang="en-US" sz="1200">
              <a:solidFill>
                <a:srgbClr val="0000FF"/>
              </a:solidFill>
              <a:latin typeface="Marlett" pitchFamily="2" charset="2"/>
            </a:endParaRPr>
          </a:p>
        </p:txBody>
      </p:sp>
      <p:sp>
        <p:nvSpPr>
          <p:cNvPr id="100355" name="Rectangle 2"/>
          <p:cNvSpPr>
            <a:spLocks noGrp="1" noRot="1" noChangeAspect="1" noChangeArrowheads="1" noTextEdit="1"/>
          </p:cNvSpPr>
          <p:nvPr>
            <p:ph type="sldImg"/>
          </p:nvPr>
        </p:nvSpPr>
        <p:spPr>
          <a:xfrm>
            <a:off x="1144588" y="685800"/>
            <a:ext cx="4572000" cy="3429000"/>
          </a:xfrm>
          <a:ln/>
        </p:spPr>
      </p:sp>
      <p:sp>
        <p:nvSpPr>
          <p:cNvPr id="10035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137582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F2711A-4CC7-4C0C-B924-6401C1F421C0}" type="slidenum">
              <a:rPr lang="en-US"/>
              <a:pPr/>
              <a:t>49</a:t>
            </a:fld>
            <a:endParaRPr lang="en-US"/>
          </a:p>
        </p:txBody>
      </p:sp>
      <p:sp>
        <p:nvSpPr>
          <p:cNvPr id="1024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30C53B-467C-477E-8F44-85E7ECF276D3}" type="slidenum">
              <a:rPr lang="ar-SA" sz="1200">
                <a:solidFill>
                  <a:srgbClr val="0000FF"/>
                </a:solidFill>
                <a:latin typeface="Marlett" pitchFamily="2" charset="2"/>
              </a:rPr>
              <a:pPr algn="r" eaLnBrk="0" hangingPunct="0"/>
              <a:t>49</a:t>
            </a:fld>
            <a:endParaRPr lang="en-US" sz="1200">
              <a:solidFill>
                <a:srgbClr val="0000FF"/>
              </a:solidFill>
              <a:latin typeface="Marlett" pitchFamily="2" charset="2"/>
            </a:endParaRPr>
          </a:p>
        </p:txBody>
      </p:sp>
      <p:sp>
        <p:nvSpPr>
          <p:cNvPr id="102403" name="Rectangle 2"/>
          <p:cNvSpPr>
            <a:spLocks noGrp="1" noRot="1" noChangeAspect="1" noChangeArrowheads="1" noTextEdit="1"/>
          </p:cNvSpPr>
          <p:nvPr>
            <p:ph type="sldImg"/>
          </p:nvPr>
        </p:nvSpPr>
        <p:spPr>
          <a:xfrm>
            <a:off x="1144588" y="685800"/>
            <a:ext cx="4572000" cy="3429000"/>
          </a:xfrm>
          <a:ln/>
        </p:spPr>
      </p:sp>
      <p:sp>
        <p:nvSpPr>
          <p:cNvPr id="102404" name="Rectangle 3"/>
          <p:cNvSpPr>
            <a:spLocks noGrp="1" noChangeArrowheads="1"/>
          </p:cNvSpPr>
          <p:nvPr>
            <p:ph type="body" idx="1"/>
          </p:nvPr>
        </p:nvSpPr>
        <p:spPr>
          <a:xfrm>
            <a:off x="914400" y="4343400"/>
            <a:ext cx="5029200" cy="4114800"/>
          </a:xfrm>
        </p:spPr>
        <p:txBody>
          <a:bodyPr lIns="91432" tIns="45716" rIns="91432" bIns="45716"/>
          <a:lstStyle/>
          <a:p>
            <a:r>
              <a:rPr lang="en-US"/>
              <a:t>Notice that we use the term deadlock and not livelock though some people would use both to describe the </a:t>
            </a:r>
          </a:p>
          <a:p>
            <a:r>
              <a:rPr lang="en-US"/>
              <a:t>Requirement. They are not the same thing. Deadlock is used to denote that Alice and Bob are stuck and no amount of retry (backoff) will help, while livelock means backoff can help. In any case both are different from “no starvation” which is the stronger requirement that means that every request always succeeds. </a:t>
            </a:r>
          </a:p>
        </p:txBody>
      </p:sp>
    </p:spTree>
    <p:extLst>
      <p:ext uri="{BB962C8B-B14F-4D97-AF65-F5344CB8AC3E}">
        <p14:creationId xmlns:p14="http://schemas.microsoft.com/office/powerpoint/2010/main" val="1681249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9C33D3-C5FE-48C2-B0A2-70469D42409B}" type="slidenum">
              <a:rPr lang="en-US"/>
              <a:pPr/>
              <a:t>50</a:t>
            </a:fld>
            <a:endParaRPr lang="en-US"/>
          </a:p>
        </p:txBody>
      </p:sp>
      <p:sp>
        <p:nvSpPr>
          <p:cNvPr id="1044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70B848-CF9B-4BD4-A0FD-85D99B3B456A}" type="slidenum">
              <a:rPr lang="ar-SA" sz="1200">
                <a:solidFill>
                  <a:srgbClr val="0000FF"/>
                </a:solidFill>
                <a:latin typeface="Marlett" pitchFamily="2" charset="2"/>
              </a:rPr>
              <a:pPr algn="r" eaLnBrk="0" hangingPunct="0"/>
              <a:t>50</a:t>
            </a:fld>
            <a:endParaRPr lang="en-US" sz="1200">
              <a:solidFill>
                <a:srgbClr val="0000FF"/>
              </a:solidFill>
              <a:latin typeface="Marlett" pitchFamily="2" charset="2"/>
            </a:endParaRPr>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xfrm>
            <a:off x="914400" y="4343400"/>
            <a:ext cx="5029200" cy="4114800"/>
          </a:xfrm>
        </p:spPr>
        <p:txBody>
          <a:bodyPr lIns="91432" tIns="45716" rIns="91432" bIns="45716"/>
          <a:lstStyle/>
          <a:p>
            <a:r>
              <a:rPr lang="en-US"/>
              <a:t>In the following versions of the protocol, we try and show the students which solutions will not work. </a:t>
            </a:r>
          </a:p>
          <a:p>
            <a:r>
              <a:rPr lang="en-US"/>
              <a:t>Can ask students for help in the solution by showing the first part of the slide (the Idea part) and then show the </a:t>
            </a:r>
          </a:p>
          <a:p>
            <a:r>
              <a:rPr lang="en-US"/>
              <a:t>Gotcha part once they have suggested solutions. This is true for all the next set of suggested solutions. </a:t>
            </a:r>
          </a:p>
          <a:p>
            <a:endParaRPr lang="en-US"/>
          </a:p>
        </p:txBody>
      </p:sp>
    </p:spTree>
    <p:extLst>
      <p:ext uri="{BB962C8B-B14F-4D97-AF65-F5344CB8AC3E}">
        <p14:creationId xmlns:p14="http://schemas.microsoft.com/office/powerpoint/2010/main" val="541155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5E2CD3-C379-4FAE-9201-3596514B382B}" type="slidenum">
              <a:rPr lang="en-US"/>
              <a:pPr/>
              <a:t>51</a:t>
            </a:fld>
            <a:endParaRPr lang="en-US"/>
          </a:p>
        </p:txBody>
      </p:sp>
      <p:sp>
        <p:nvSpPr>
          <p:cNvPr id="1064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2FC085A-FB62-4A57-ABD0-41A8D40163E8}" type="slidenum">
              <a:rPr lang="ar-SA" sz="1200">
                <a:solidFill>
                  <a:srgbClr val="0000FF"/>
                </a:solidFill>
                <a:latin typeface="Marlett" pitchFamily="2" charset="2"/>
              </a:rPr>
              <a:pPr algn="r" eaLnBrk="0" hangingPunct="0"/>
              <a:t>51</a:t>
            </a:fld>
            <a:endParaRPr lang="en-US" sz="1200">
              <a:solidFill>
                <a:srgbClr val="0000FF"/>
              </a:solidFill>
              <a:latin typeface="Marlett" pitchFamily="2" charset="2"/>
            </a:endParaRPr>
          </a:p>
        </p:txBody>
      </p:sp>
      <p:sp>
        <p:nvSpPr>
          <p:cNvPr id="106499" name="Rectangle 2"/>
          <p:cNvSpPr>
            <a:spLocks noGrp="1" noRot="1" noChangeAspect="1" noChangeArrowheads="1" noTextEdit="1"/>
          </p:cNvSpPr>
          <p:nvPr>
            <p:ph type="sldImg"/>
          </p:nvPr>
        </p:nvSpPr>
        <p:spPr>
          <a:xfrm>
            <a:off x="1144588" y="685800"/>
            <a:ext cx="4572000" cy="3429000"/>
          </a:xfrm>
          <a:ln/>
        </p:spPr>
      </p:sp>
      <p:sp>
        <p:nvSpPr>
          <p:cNvPr id="1065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35264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9C33D3-C5FE-48C2-B0A2-70469D42409B}" type="slidenum">
              <a:rPr lang="en-US"/>
              <a:pPr/>
              <a:t>52</a:t>
            </a:fld>
            <a:endParaRPr lang="en-US"/>
          </a:p>
        </p:txBody>
      </p:sp>
      <p:sp>
        <p:nvSpPr>
          <p:cNvPr id="1044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970B848-CF9B-4BD4-A0FD-85D99B3B456A}" type="slidenum">
              <a:rPr lang="ar-SA" sz="1200">
                <a:solidFill>
                  <a:srgbClr val="0000FF"/>
                </a:solidFill>
                <a:latin typeface="Marlett" pitchFamily="2" charset="2"/>
              </a:rPr>
              <a:pPr algn="r" eaLnBrk="0" hangingPunct="0"/>
              <a:t>52</a:t>
            </a:fld>
            <a:endParaRPr lang="en-US" sz="1200">
              <a:solidFill>
                <a:srgbClr val="0000FF"/>
              </a:solidFill>
              <a:latin typeface="Marlett" pitchFamily="2" charset="2"/>
            </a:endParaRPr>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xfrm>
            <a:off x="914400" y="4343400"/>
            <a:ext cx="5029200" cy="4114800"/>
          </a:xfrm>
        </p:spPr>
        <p:txBody>
          <a:bodyPr lIns="91432" tIns="45716" rIns="91432" bIns="45716"/>
          <a:lstStyle/>
          <a:p>
            <a:r>
              <a:rPr lang="en-US"/>
              <a:t>In the following versions of the protocol, we try and show the students which solutions will not work. </a:t>
            </a:r>
          </a:p>
          <a:p>
            <a:r>
              <a:rPr lang="en-US"/>
              <a:t>Can ask students for help in the solution by showing the first part of the slide (the Idea part) and then show the </a:t>
            </a:r>
          </a:p>
          <a:p>
            <a:r>
              <a:rPr lang="en-US"/>
              <a:t>Gotcha part once they have suggested solutions. This is true for all the next set of suggested solutions. </a:t>
            </a:r>
          </a:p>
          <a:p>
            <a:endParaRPr lang="en-US"/>
          </a:p>
        </p:txBody>
      </p:sp>
    </p:spTree>
    <p:extLst>
      <p:ext uri="{BB962C8B-B14F-4D97-AF65-F5344CB8AC3E}">
        <p14:creationId xmlns:p14="http://schemas.microsoft.com/office/powerpoint/2010/main" val="491247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FB258C-1AE5-481A-84F4-4D2EB2393058}" type="slidenum">
              <a:rPr lang="en-US"/>
              <a:pPr/>
              <a:t>53</a:t>
            </a:fld>
            <a:endParaRPr lang="en-US"/>
          </a:p>
        </p:txBody>
      </p:sp>
      <p:sp>
        <p:nvSpPr>
          <p:cNvPr id="1105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9AACC7F-7710-406F-A17B-B21A5D17E5D0}" type="slidenum">
              <a:rPr lang="ar-SA" sz="1200">
                <a:solidFill>
                  <a:srgbClr val="0000FF"/>
                </a:solidFill>
                <a:latin typeface="Marlett" pitchFamily="2" charset="2"/>
              </a:rPr>
              <a:pPr algn="r" eaLnBrk="0" hangingPunct="0"/>
              <a:t>53</a:t>
            </a:fld>
            <a:endParaRPr lang="en-US" sz="1200">
              <a:solidFill>
                <a:srgbClr val="0000FF"/>
              </a:solidFill>
              <a:latin typeface="Marlett" pitchFamily="2" charset="2"/>
            </a:endParaRPr>
          </a:p>
        </p:txBody>
      </p:sp>
      <p:sp>
        <p:nvSpPr>
          <p:cNvPr id="110595" name="Rectangle 2"/>
          <p:cNvSpPr>
            <a:spLocks noGrp="1" noRot="1" noChangeAspect="1" noChangeArrowheads="1" noTextEdit="1"/>
          </p:cNvSpPr>
          <p:nvPr>
            <p:ph type="sldImg"/>
          </p:nvPr>
        </p:nvSpPr>
        <p:spPr>
          <a:xfrm>
            <a:off x="1144588" y="685800"/>
            <a:ext cx="4572000" cy="3429000"/>
          </a:xfrm>
          <a:ln/>
        </p:spPr>
      </p:sp>
      <p:sp>
        <p:nvSpPr>
          <p:cNvPr id="1105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596069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4FF01A-7937-403C-BD44-98C0BDA76C21}" type="slidenum">
              <a:rPr lang="en-US"/>
              <a:pPr/>
              <a:t>54</a:t>
            </a:fld>
            <a:endParaRPr lang="en-US"/>
          </a:p>
        </p:txBody>
      </p:sp>
      <p:sp>
        <p:nvSpPr>
          <p:cNvPr id="1126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81CA6A3-5C45-4498-9694-7E89DCFBCC27}" type="slidenum">
              <a:rPr lang="ar-SA" sz="1200">
                <a:solidFill>
                  <a:srgbClr val="0000FF"/>
                </a:solidFill>
                <a:latin typeface="Marlett" pitchFamily="2" charset="2"/>
              </a:rPr>
              <a:pPr algn="r" eaLnBrk="0" hangingPunct="0"/>
              <a:t>54</a:t>
            </a:fld>
            <a:endParaRPr lang="en-US" sz="1200">
              <a:solidFill>
                <a:srgbClr val="0000FF"/>
              </a:solidFill>
              <a:latin typeface="Marlett" pitchFamily="2" charset="2"/>
            </a:endParaRPr>
          </a:p>
        </p:txBody>
      </p:sp>
      <p:sp>
        <p:nvSpPr>
          <p:cNvPr id="112643" name="Rectangle 2"/>
          <p:cNvSpPr>
            <a:spLocks noGrp="1" noRot="1" noChangeAspect="1" noChangeArrowheads="1" noTextEdit="1"/>
          </p:cNvSpPr>
          <p:nvPr>
            <p:ph type="sldImg"/>
          </p:nvPr>
        </p:nvSpPr>
        <p:spPr>
          <a:xfrm>
            <a:off x="1144588" y="685800"/>
            <a:ext cx="4572000" cy="3429000"/>
          </a:xfrm>
          <a:ln/>
        </p:spPr>
      </p:sp>
      <p:sp>
        <p:nvSpPr>
          <p:cNvPr id="1126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40240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C4BF8B-20CA-4F44-9C02-81065A1544A7}" type="slidenum">
              <a:rPr lang="en-US" smtClean="0"/>
              <a:pPr>
                <a:defRPr/>
              </a:pPr>
              <a:t>10</a:t>
            </a:fld>
            <a:endParaRPr lang="en-US"/>
          </a:p>
        </p:txBody>
      </p:sp>
    </p:spTree>
    <p:extLst>
      <p:ext uri="{BB962C8B-B14F-4D97-AF65-F5344CB8AC3E}">
        <p14:creationId xmlns:p14="http://schemas.microsoft.com/office/powerpoint/2010/main" val="3015913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6277E5-DB6C-4537-BE5B-DE32B2FD98F6}" type="slidenum">
              <a:rPr lang="en-US"/>
              <a:pPr/>
              <a:t>55</a:t>
            </a:fld>
            <a:endParaRPr lang="en-US"/>
          </a:p>
        </p:txBody>
      </p:sp>
      <p:sp>
        <p:nvSpPr>
          <p:cNvPr id="1146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A091D0-8465-4CA7-9122-B1A63F2BC386}" type="slidenum">
              <a:rPr lang="ar-SA" sz="1200">
                <a:solidFill>
                  <a:srgbClr val="0000FF"/>
                </a:solidFill>
                <a:latin typeface="Marlett" pitchFamily="2" charset="2"/>
              </a:rPr>
              <a:pPr algn="r" eaLnBrk="0" hangingPunct="0"/>
              <a:t>55</a:t>
            </a:fld>
            <a:endParaRPr lang="en-US" sz="1200">
              <a:solidFill>
                <a:srgbClr val="0000FF"/>
              </a:solidFill>
              <a:latin typeface="Marlett" pitchFamily="2" charset="2"/>
            </a:endParaRPr>
          </a:p>
        </p:txBody>
      </p:sp>
      <p:sp>
        <p:nvSpPr>
          <p:cNvPr id="114691" name="Rectangle 2"/>
          <p:cNvSpPr>
            <a:spLocks noGrp="1" noRot="1" noChangeAspect="1" noChangeArrowheads="1" noTextEdit="1"/>
          </p:cNvSpPr>
          <p:nvPr>
            <p:ph type="sldImg"/>
          </p:nvPr>
        </p:nvSpPr>
        <p:spPr>
          <a:xfrm>
            <a:off x="1144588" y="685800"/>
            <a:ext cx="4572000" cy="3429000"/>
          </a:xfrm>
          <a:ln/>
        </p:spPr>
      </p:sp>
      <p:sp>
        <p:nvSpPr>
          <p:cNvPr id="1146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1480899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9866AC-888B-4ED8-96FF-11F2C5D5A46E}" type="slidenum">
              <a:rPr lang="en-US"/>
              <a:pPr/>
              <a:t>56</a:t>
            </a:fld>
            <a:endParaRPr lang="en-US"/>
          </a:p>
        </p:txBody>
      </p:sp>
      <p:sp>
        <p:nvSpPr>
          <p:cNvPr id="1167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9EFF3AE-2B1F-4559-AB2C-230512C691A8}" type="slidenum">
              <a:rPr lang="ar-SA" sz="1200">
                <a:solidFill>
                  <a:srgbClr val="0000FF"/>
                </a:solidFill>
                <a:latin typeface="Marlett" pitchFamily="2" charset="2"/>
              </a:rPr>
              <a:pPr algn="r" eaLnBrk="0" hangingPunct="0"/>
              <a:t>56</a:t>
            </a:fld>
            <a:endParaRPr lang="en-US" sz="1200">
              <a:solidFill>
                <a:srgbClr val="0000FF"/>
              </a:solidFill>
              <a:latin typeface="Marlett" pitchFamily="2" charset="2"/>
            </a:endParaRPr>
          </a:p>
        </p:txBody>
      </p:sp>
      <p:sp>
        <p:nvSpPr>
          <p:cNvPr id="116739" name="Rectangle 2"/>
          <p:cNvSpPr>
            <a:spLocks noGrp="1" noRot="1" noChangeAspect="1" noChangeArrowheads="1" noTextEdit="1"/>
          </p:cNvSpPr>
          <p:nvPr>
            <p:ph type="sldImg"/>
          </p:nvPr>
        </p:nvSpPr>
        <p:spPr>
          <a:xfrm>
            <a:off x="1144588" y="685800"/>
            <a:ext cx="4572000" cy="3429000"/>
          </a:xfrm>
          <a:ln/>
        </p:spPr>
      </p:sp>
      <p:sp>
        <p:nvSpPr>
          <p:cNvPr id="1167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6873802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7307A7-6C9B-4F8B-931E-55C472144573}" type="slidenum">
              <a:rPr lang="en-US"/>
              <a:pPr/>
              <a:t>57</a:t>
            </a:fld>
            <a:endParaRPr lang="en-US"/>
          </a:p>
        </p:txBody>
      </p:sp>
      <p:sp>
        <p:nvSpPr>
          <p:cNvPr id="1187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BF7503E-5390-49EE-9B69-52F4FB982495}" type="slidenum">
              <a:rPr lang="ar-SA" sz="1200">
                <a:solidFill>
                  <a:srgbClr val="0000FF"/>
                </a:solidFill>
                <a:latin typeface="Marlett" pitchFamily="2" charset="2"/>
              </a:rPr>
              <a:pPr algn="r" eaLnBrk="0" hangingPunct="0"/>
              <a:t>57</a:t>
            </a:fld>
            <a:endParaRPr lang="en-US" sz="1200">
              <a:solidFill>
                <a:srgbClr val="0000FF"/>
              </a:solidFill>
              <a:latin typeface="Marlett" pitchFamily="2" charset="2"/>
            </a:endParaRPr>
          </a:p>
        </p:txBody>
      </p:sp>
      <p:sp>
        <p:nvSpPr>
          <p:cNvPr id="118787" name="Rectangle 2"/>
          <p:cNvSpPr>
            <a:spLocks noGrp="1" noRot="1" noChangeAspect="1" noChangeArrowheads="1" noTextEdit="1"/>
          </p:cNvSpPr>
          <p:nvPr>
            <p:ph type="sldImg"/>
          </p:nvPr>
        </p:nvSpPr>
        <p:spPr>
          <a:xfrm>
            <a:off x="1144588" y="685800"/>
            <a:ext cx="4572000" cy="3429000"/>
          </a:xfrm>
          <a:ln/>
        </p:spPr>
      </p:sp>
      <p:sp>
        <p:nvSpPr>
          <p:cNvPr id="1187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582317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EC4AF1-E00A-426B-8596-8DD0E66B737A}" type="slidenum">
              <a:rPr lang="en-US"/>
              <a:pPr/>
              <a:t>58</a:t>
            </a:fld>
            <a:endParaRPr lang="en-US"/>
          </a:p>
        </p:txBody>
      </p:sp>
      <p:sp>
        <p:nvSpPr>
          <p:cNvPr id="1208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0A72636-97A7-49E6-B145-433A615F2952}" type="slidenum">
              <a:rPr lang="ar-SA" sz="1200">
                <a:solidFill>
                  <a:srgbClr val="0000FF"/>
                </a:solidFill>
                <a:latin typeface="Marlett" pitchFamily="2" charset="2"/>
              </a:rPr>
              <a:pPr algn="r" eaLnBrk="0" hangingPunct="0"/>
              <a:t>58</a:t>
            </a:fld>
            <a:endParaRPr lang="en-US" sz="1200">
              <a:solidFill>
                <a:srgbClr val="0000FF"/>
              </a:solidFill>
              <a:latin typeface="Marlett" pitchFamily="2" charset="2"/>
            </a:endParaRPr>
          </a:p>
        </p:txBody>
      </p:sp>
      <p:sp>
        <p:nvSpPr>
          <p:cNvPr id="120835" name="Rectangle 2"/>
          <p:cNvSpPr>
            <a:spLocks noGrp="1" noRot="1" noChangeAspect="1" noChangeArrowheads="1" noTextEdit="1"/>
          </p:cNvSpPr>
          <p:nvPr>
            <p:ph type="sldImg"/>
          </p:nvPr>
        </p:nvSpPr>
        <p:spPr>
          <a:xfrm>
            <a:off x="1144588" y="685800"/>
            <a:ext cx="4572000" cy="3429000"/>
          </a:xfrm>
          <a:ln/>
        </p:spPr>
      </p:sp>
      <p:sp>
        <p:nvSpPr>
          <p:cNvPr id="120836" name="Rectangle 3"/>
          <p:cNvSpPr>
            <a:spLocks noGrp="1" noChangeArrowheads="1"/>
          </p:cNvSpPr>
          <p:nvPr>
            <p:ph type="body" idx="1"/>
          </p:nvPr>
        </p:nvSpPr>
        <p:spPr>
          <a:xfrm>
            <a:off x="914400" y="4343400"/>
            <a:ext cx="5029200" cy="4114800"/>
          </a:xfrm>
        </p:spPr>
        <p:txBody>
          <a:bodyPr lIns="91432" tIns="45716" rIns="91432" bIns="45716"/>
          <a:lstStyle/>
          <a:p>
            <a:pPr lvl="1"/>
            <a:r>
              <a:rPr lang="en-US"/>
              <a:t>Notice that the point here is that it can be used as a solution but takes an unbounded number of inturrupt bits. This is not the case with the next solution…</a:t>
            </a:r>
          </a:p>
          <a:p>
            <a:endParaRPr lang="en-US"/>
          </a:p>
        </p:txBody>
      </p:sp>
    </p:spTree>
    <p:extLst>
      <p:ext uri="{BB962C8B-B14F-4D97-AF65-F5344CB8AC3E}">
        <p14:creationId xmlns:p14="http://schemas.microsoft.com/office/powerpoint/2010/main" val="27629116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3D7C2D2-8C8A-4DC8-8A9E-F6A76B62AD4C}" type="slidenum">
              <a:rPr lang="en-US"/>
              <a:pPr/>
              <a:t>59</a:t>
            </a:fld>
            <a:endParaRPr lang="en-US"/>
          </a:p>
        </p:txBody>
      </p:sp>
      <p:sp>
        <p:nvSpPr>
          <p:cNvPr id="1228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7B5549B-49F5-4AC7-82E5-E45E31CC34F8}" type="slidenum">
              <a:rPr lang="ar-SA" sz="1200">
                <a:solidFill>
                  <a:srgbClr val="0000FF"/>
                </a:solidFill>
                <a:latin typeface="Marlett" pitchFamily="2" charset="2"/>
              </a:rPr>
              <a:pPr algn="r" eaLnBrk="0" hangingPunct="0"/>
              <a:t>59</a:t>
            </a:fld>
            <a:endParaRPr lang="en-US" sz="1200">
              <a:solidFill>
                <a:srgbClr val="0000FF"/>
              </a:solidFill>
              <a:latin typeface="Marlett" pitchFamily="2" charset="2"/>
            </a:endParaRPr>
          </a:p>
        </p:txBody>
      </p:sp>
      <p:sp>
        <p:nvSpPr>
          <p:cNvPr id="122883" name="Rectangle 2"/>
          <p:cNvSpPr>
            <a:spLocks noGrp="1" noRot="1" noChangeAspect="1" noChangeArrowheads="1" noTextEdit="1"/>
          </p:cNvSpPr>
          <p:nvPr>
            <p:ph type="sldImg"/>
          </p:nvPr>
        </p:nvSpPr>
        <p:spPr>
          <a:xfrm>
            <a:off x="1144588" y="685800"/>
            <a:ext cx="4572000" cy="3429000"/>
          </a:xfrm>
          <a:ln/>
        </p:spPr>
      </p:sp>
      <p:sp>
        <p:nvSpPr>
          <p:cNvPr id="122884" name="Rectangle 3"/>
          <p:cNvSpPr>
            <a:spLocks noGrp="1" noChangeArrowheads="1"/>
          </p:cNvSpPr>
          <p:nvPr>
            <p:ph type="body" idx="1"/>
          </p:nvPr>
        </p:nvSpPr>
        <p:spPr>
          <a:xfrm>
            <a:off x="914400" y="4343400"/>
            <a:ext cx="5029200" cy="4114800"/>
          </a:xfrm>
        </p:spPr>
        <p:txBody>
          <a:bodyPr lIns="91432" tIns="45716" rIns="91432" bIns="45716"/>
          <a:lstStyle/>
          <a:p>
            <a:r>
              <a:rPr lang="en-US"/>
              <a:t>Here is a solution that does not suffer from the problems of the former ones…</a:t>
            </a:r>
          </a:p>
        </p:txBody>
      </p:sp>
    </p:spTree>
    <p:extLst>
      <p:ext uri="{BB962C8B-B14F-4D97-AF65-F5344CB8AC3E}">
        <p14:creationId xmlns:p14="http://schemas.microsoft.com/office/powerpoint/2010/main" val="13400083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88C934-114D-470F-9C74-E862F23CC17C}" type="slidenum">
              <a:rPr lang="en-US"/>
              <a:pPr/>
              <a:t>60</a:t>
            </a:fld>
            <a:endParaRPr lang="en-US"/>
          </a:p>
        </p:txBody>
      </p:sp>
      <p:sp>
        <p:nvSpPr>
          <p:cNvPr id="1249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79B5325-9752-4032-9430-4BCBB5978578}" type="slidenum">
              <a:rPr lang="ar-SA" sz="1200">
                <a:solidFill>
                  <a:srgbClr val="0000FF"/>
                </a:solidFill>
                <a:latin typeface="Marlett" pitchFamily="2" charset="2"/>
              </a:rPr>
              <a:pPr algn="r" eaLnBrk="0" hangingPunct="0"/>
              <a:t>60</a:t>
            </a:fld>
            <a:endParaRPr lang="en-US" sz="1200">
              <a:solidFill>
                <a:srgbClr val="0000FF"/>
              </a:solidFill>
              <a:latin typeface="Marlett" pitchFamily="2" charset="2"/>
            </a:endParaRPr>
          </a:p>
        </p:txBody>
      </p:sp>
      <p:sp>
        <p:nvSpPr>
          <p:cNvPr id="124931" name="Rectangle 2"/>
          <p:cNvSpPr>
            <a:spLocks noGrp="1" noRot="1" noChangeAspect="1" noChangeArrowheads="1" noTextEdit="1"/>
          </p:cNvSpPr>
          <p:nvPr>
            <p:ph type="sldImg"/>
          </p:nvPr>
        </p:nvSpPr>
        <p:spPr>
          <a:xfrm>
            <a:off x="1144588" y="685800"/>
            <a:ext cx="4572000" cy="3429000"/>
          </a:xfrm>
          <a:ln/>
        </p:spPr>
      </p:sp>
      <p:sp>
        <p:nvSpPr>
          <p:cNvPr id="1249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7543701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9828D32-BF0E-4FC1-B368-7C29B41473A7}" type="slidenum">
              <a:rPr lang="en-US"/>
              <a:pPr/>
              <a:t>61</a:t>
            </a:fld>
            <a:endParaRPr lang="en-US"/>
          </a:p>
        </p:txBody>
      </p:sp>
      <p:sp>
        <p:nvSpPr>
          <p:cNvPr id="1269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1E1D80A-3AC8-42A6-BCF6-F5CFA22689D6}" type="slidenum">
              <a:rPr lang="ar-SA" sz="1200">
                <a:solidFill>
                  <a:srgbClr val="0000FF"/>
                </a:solidFill>
                <a:latin typeface="Marlett" pitchFamily="2" charset="2"/>
              </a:rPr>
              <a:pPr algn="r" eaLnBrk="0" hangingPunct="0"/>
              <a:t>61</a:t>
            </a:fld>
            <a:endParaRPr lang="en-US" sz="1200">
              <a:solidFill>
                <a:srgbClr val="0000FF"/>
              </a:solidFill>
              <a:latin typeface="Marlett" pitchFamily="2" charset="2"/>
            </a:endParaRPr>
          </a:p>
        </p:txBody>
      </p:sp>
      <p:sp>
        <p:nvSpPr>
          <p:cNvPr id="126979" name="Rectangle 2"/>
          <p:cNvSpPr>
            <a:spLocks noGrp="1" noRot="1" noChangeAspect="1" noChangeArrowheads="1" noTextEdit="1"/>
          </p:cNvSpPr>
          <p:nvPr>
            <p:ph type="sldImg"/>
          </p:nvPr>
        </p:nvSpPr>
        <p:spPr>
          <a:xfrm>
            <a:off x="1144588" y="685800"/>
            <a:ext cx="4572000" cy="3429000"/>
          </a:xfrm>
          <a:ln/>
        </p:spPr>
      </p:sp>
      <p:sp>
        <p:nvSpPr>
          <p:cNvPr id="1269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7541125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B924D4-4557-4B23-998E-7DB5BC3AA046}" type="slidenum">
              <a:rPr lang="en-US"/>
              <a:pPr/>
              <a:t>62</a:t>
            </a:fld>
            <a:endParaRPr lang="en-US"/>
          </a:p>
        </p:txBody>
      </p:sp>
      <p:sp>
        <p:nvSpPr>
          <p:cNvPr id="1290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2AD19F0-411D-4F2E-9B9F-F9669B8773CC}" type="slidenum">
              <a:rPr lang="ar-SA" sz="1200">
                <a:solidFill>
                  <a:srgbClr val="0000FF"/>
                </a:solidFill>
                <a:latin typeface="Marlett" pitchFamily="2" charset="2"/>
              </a:rPr>
              <a:pPr algn="r" eaLnBrk="0" hangingPunct="0"/>
              <a:t>62</a:t>
            </a:fld>
            <a:endParaRPr lang="en-US" sz="1200">
              <a:solidFill>
                <a:srgbClr val="0000FF"/>
              </a:solidFill>
              <a:latin typeface="Marlett" pitchFamily="2" charset="2"/>
            </a:endParaRPr>
          </a:p>
        </p:txBody>
      </p:sp>
      <p:sp>
        <p:nvSpPr>
          <p:cNvPr id="129027" name="Rectangle 2"/>
          <p:cNvSpPr>
            <a:spLocks noGrp="1" noRot="1" noChangeAspect="1" noChangeArrowheads="1" noTextEdit="1"/>
          </p:cNvSpPr>
          <p:nvPr>
            <p:ph type="sldImg"/>
          </p:nvPr>
        </p:nvSpPr>
        <p:spPr>
          <a:xfrm>
            <a:off x="1144588" y="685800"/>
            <a:ext cx="4572000" cy="3429000"/>
          </a:xfrm>
          <a:ln/>
        </p:spPr>
      </p:sp>
      <p:sp>
        <p:nvSpPr>
          <p:cNvPr id="1290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523454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B924D4-4557-4B23-998E-7DB5BC3AA046}" type="slidenum">
              <a:rPr lang="en-US"/>
              <a:pPr/>
              <a:t>63</a:t>
            </a:fld>
            <a:endParaRPr lang="en-US"/>
          </a:p>
        </p:txBody>
      </p:sp>
      <p:sp>
        <p:nvSpPr>
          <p:cNvPr id="1290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2AD19F0-411D-4F2E-9B9F-F9669B8773CC}" type="slidenum">
              <a:rPr lang="ar-SA" sz="1200">
                <a:solidFill>
                  <a:srgbClr val="0000FF"/>
                </a:solidFill>
                <a:latin typeface="Marlett" pitchFamily="2" charset="2"/>
              </a:rPr>
              <a:pPr algn="r" eaLnBrk="0" hangingPunct="0"/>
              <a:t>63</a:t>
            </a:fld>
            <a:endParaRPr lang="en-US" sz="1200">
              <a:solidFill>
                <a:srgbClr val="0000FF"/>
              </a:solidFill>
              <a:latin typeface="Marlett" pitchFamily="2" charset="2"/>
            </a:endParaRPr>
          </a:p>
        </p:txBody>
      </p:sp>
      <p:sp>
        <p:nvSpPr>
          <p:cNvPr id="129027" name="Rectangle 2"/>
          <p:cNvSpPr>
            <a:spLocks noGrp="1" noRot="1" noChangeAspect="1" noChangeArrowheads="1" noTextEdit="1"/>
          </p:cNvSpPr>
          <p:nvPr>
            <p:ph type="sldImg"/>
          </p:nvPr>
        </p:nvSpPr>
        <p:spPr>
          <a:xfrm>
            <a:off x="1144588" y="685800"/>
            <a:ext cx="4572000" cy="3429000"/>
          </a:xfrm>
          <a:ln/>
        </p:spPr>
      </p:sp>
      <p:sp>
        <p:nvSpPr>
          <p:cNvPr id="1290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7314501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A276F7-BF4A-44F1-AF4A-077E79D4C15C}" type="slidenum">
              <a:rPr lang="en-US"/>
              <a:pPr/>
              <a:t>64</a:t>
            </a:fld>
            <a:endParaRPr lang="en-US"/>
          </a:p>
        </p:txBody>
      </p:sp>
      <p:sp>
        <p:nvSpPr>
          <p:cNvPr id="1331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B1CD12E-2C88-488A-AAE6-235B09A51DBD}" type="slidenum">
              <a:rPr lang="ar-SA" sz="1200">
                <a:solidFill>
                  <a:srgbClr val="0000FF"/>
                </a:solidFill>
                <a:latin typeface="Marlett" pitchFamily="2" charset="2"/>
              </a:rPr>
              <a:pPr algn="r" eaLnBrk="0" hangingPunct="0"/>
              <a:t>64</a:t>
            </a:fld>
            <a:endParaRPr lang="en-US" sz="1200">
              <a:solidFill>
                <a:srgbClr val="0000FF"/>
              </a:solidFill>
              <a:latin typeface="Marlett" pitchFamily="2" charset="2"/>
            </a:endParaRPr>
          </a:p>
        </p:txBody>
      </p:sp>
      <p:sp>
        <p:nvSpPr>
          <p:cNvPr id="133123" name="Rectangle 2"/>
          <p:cNvSpPr>
            <a:spLocks noGrp="1" noRot="1" noChangeAspect="1" noChangeArrowheads="1" noTextEdit="1"/>
          </p:cNvSpPr>
          <p:nvPr>
            <p:ph type="sldImg"/>
          </p:nvPr>
        </p:nvSpPr>
        <p:spPr>
          <a:xfrm>
            <a:off x="1144588" y="685800"/>
            <a:ext cx="4572000" cy="3429000"/>
          </a:xfrm>
          <a:ln/>
        </p:spPr>
      </p:sp>
      <p:sp>
        <p:nvSpPr>
          <p:cNvPr id="1331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54950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73677D5-6900-4771-95C3-4A537DB2FE79}" type="slidenum">
              <a:rPr lang="en-US"/>
              <a:pPr/>
              <a:t>11</a:t>
            </a:fld>
            <a:endParaRPr lang="en-US"/>
          </a:p>
        </p:txBody>
      </p:sp>
      <p:sp>
        <p:nvSpPr>
          <p:cNvPr id="225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9EEF91A-CD52-4990-9030-2C30AAF7D351}" type="slidenum">
              <a:rPr lang="ar-SA" sz="1200">
                <a:solidFill>
                  <a:srgbClr val="0000FF"/>
                </a:solidFill>
                <a:latin typeface="Marlett" pitchFamily="2" charset="2"/>
              </a:rPr>
              <a:pPr algn="r" eaLnBrk="0" hangingPunct="0"/>
              <a:t>11</a:t>
            </a:fld>
            <a:endParaRPr lang="en-US" sz="1200">
              <a:solidFill>
                <a:srgbClr val="0000FF"/>
              </a:solidFill>
              <a:latin typeface="Marlett" pitchFamily="2" charset="2"/>
            </a:endParaRPr>
          </a:p>
        </p:txBody>
      </p:sp>
      <p:sp>
        <p:nvSpPr>
          <p:cNvPr id="22531" name="Rectangle 2"/>
          <p:cNvSpPr>
            <a:spLocks noGrp="1" noRot="1" noChangeAspect="1" noChangeArrowheads="1" noTextEdit="1"/>
          </p:cNvSpPr>
          <p:nvPr>
            <p:ph type="sldImg"/>
          </p:nvPr>
        </p:nvSpPr>
        <p:spPr>
          <a:xfrm>
            <a:off x="1144588" y="685800"/>
            <a:ext cx="4572000" cy="3429000"/>
          </a:xfrm>
          <a:ln/>
        </p:spPr>
      </p:sp>
      <p:sp>
        <p:nvSpPr>
          <p:cNvPr id="22532" name="Rectangle 3"/>
          <p:cNvSpPr>
            <a:spLocks noGrp="1" noChangeArrowheads="1"/>
          </p:cNvSpPr>
          <p:nvPr>
            <p:ph type="body" idx="1"/>
          </p:nvPr>
        </p:nvSpPr>
        <p:spPr>
          <a:xfrm>
            <a:off x="914400" y="4343400"/>
            <a:ext cx="5029200" cy="4114800"/>
          </a:xfrm>
        </p:spPr>
        <p:txBody>
          <a:bodyPr lIns="91432" tIns="45716" rIns="91432" bIns="45716"/>
          <a:lstStyle/>
          <a:p>
            <a:r>
              <a:rPr lang="en-US"/>
              <a:t>Recall the traditional scaling process for software: write it once, trust Intel to make the CPU faster to improve performance. </a:t>
            </a:r>
          </a:p>
        </p:txBody>
      </p:sp>
    </p:spTree>
    <p:extLst>
      <p:ext uri="{BB962C8B-B14F-4D97-AF65-F5344CB8AC3E}">
        <p14:creationId xmlns:p14="http://schemas.microsoft.com/office/powerpoint/2010/main" val="17643080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AA276F7-BF4A-44F1-AF4A-077E79D4C15C}" type="slidenum">
              <a:rPr lang="en-US"/>
              <a:pPr/>
              <a:t>65</a:t>
            </a:fld>
            <a:endParaRPr lang="en-US"/>
          </a:p>
        </p:txBody>
      </p:sp>
      <p:sp>
        <p:nvSpPr>
          <p:cNvPr id="1331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B1CD12E-2C88-488A-AAE6-235B09A51DBD}" type="slidenum">
              <a:rPr lang="ar-SA" sz="1200">
                <a:solidFill>
                  <a:srgbClr val="0000FF"/>
                </a:solidFill>
                <a:latin typeface="Marlett" pitchFamily="2" charset="2"/>
              </a:rPr>
              <a:pPr algn="r" eaLnBrk="0" hangingPunct="0"/>
              <a:t>65</a:t>
            </a:fld>
            <a:endParaRPr lang="en-US" sz="1200">
              <a:solidFill>
                <a:srgbClr val="0000FF"/>
              </a:solidFill>
              <a:latin typeface="Marlett" pitchFamily="2" charset="2"/>
            </a:endParaRPr>
          </a:p>
        </p:txBody>
      </p:sp>
      <p:sp>
        <p:nvSpPr>
          <p:cNvPr id="133123" name="Rectangle 2"/>
          <p:cNvSpPr>
            <a:spLocks noGrp="1" noRot="1" noChangeAspect="1" noChangeArrowheads="1" noTextEdit="1"/>
          </p:cNvSpPr>
          <p:nvPr>
            <p:ph type="sldImg"/>
          </p:nvPr>
        </p:nvSpPr>
        <p:spPr>
          <a:xfrm>
            <a:off x="1144588" y="685800"/>
            <a:ext cx="4572000" cy="3429000"/>
          </a:xfrm>
          <a:ln/>
        </p:spPr>
      </p:sp>
      <p:sp>
        <p:nvSpPr>
          <p:cNvPr id="1331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42202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B7C513-B4E7-4326-968B-D0A9C81C4CB8}" type="slidenum">
              <a:rPr lang="en-US"/>
              <a:pPr/>
              <a:t>66</a:t>
            </a:fld>
            <a:endParaRPr lang="en-US"/>
          </a:p>
        </p:txBody>
      </p:sp>
      <p:sp>
        <p:nvSpPr>
          <p:cNvPr id="1372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CD5688-D8B2-4E1D-8E69-C1E3FD31BCFC}" type="slidenum">
              <a:rPr lang="ar-SA" sz="1200">
                <a:solidFill>
                  <a:srgbClr val="0000FF"/>
                </a:solidFill>
                <a:latin typeface="Marlett" pitchFamily="2" charset="2"/>
              </a:rPr>
              <a:pPr algn="r" eaLnBrk="0" hangingPunct="0"/>
              <a:t>66</a:t>
            </a:fld>
            <a:endParaRPr lang="en-US" sz="1200">
              <a:solidFill>
                <a:srgbClr val="0000FF"/>
              </a:solidFill>
              <a:latin typeface="Marlett" pitchFamily="2" charset="2"/>
            </a:endParaRPr>
          </a:p>
        </p:txBody>
      </p:sp>
      <p:sp>
        <p:nvSpPr>
          <p:cNvPr id="137219" name="Rectangle 2"/>
          <p:cNvSpPr>
            <a:spLocks noGrp="1" noRot="1" noChangeAspect="1" noChangeArrowheads="1" noTextEdit="1"/>
          </p:cNvSpPr>
          <p:nvPr>
            <p:ph type="sldImg"/>
          </p:nvPr>
        </p:nvSpPr>
        <p:spPr>
          <a:xfrm>
            <a:off x="1143000" y="685800"/>
            <a:ext cx="4573588" cy="3430588"/>
          </a:xfrm>
          <a:ln/>
        </p:spPr>
      </p:sp>
      <p:sp>
        <p:nvSpPr>
          <p:cNvPr id="137220" name="Rectangle 3"/>
          <p:cNvSpPr>
            <a:spLocks noGrp="1" noChangeArrowheads="1"/>
          </p:cNvSpPr>
          <p:nvPr>
            <p:ph type="body" idx="1"/>
          </p:nvPr>
        </p:nvSpPr>
        <p:spPr>
          <a:xfrm>
            <a:off x="912813" y="4343400"/>
            <a:ext cx="5032375" cy="4114800"/>
          </a:xfrm>
        </p:spPr>
        <p:txBody>
          <a:bodyPr lIns="91432" tIns="45716" rIns="91432" bIns="45716"/>
          <a:lstStyle/>
          <a:p>
            <a:r>
              <a:rPr lang="en-US">
                <a:solidFill>
                  <a:srgbClr val="000000"/>
                </a:solidFill>
                <a:cs typeface="Times New Roman" pitchFamily="18" charset="0"/>
              </a:rPr>
              <a:t>This intuitively explains implies why at least one of them will not</a:t>
            </a:r>
          </a:p>
          <a:p>
            <a:r>
              <a:rPr lang="en-US">
                <a:solidFill>
                  <a:srgbClr val="000000"/>
                </a:solidFill>
                <a:cs typeface="Times New Roman" pitchFamily="18" charset="0"/>
              </a:rPr>
              <a:t>enter the critical section if both are trying at the same time. Many coordination protocols use falg raising and </a:t>
            </a:r>
          </a:p>
          <a:p>
            <a:r>
              <a:rPr lang="en-US">
                <a:solidFill>
                  <a:srgbClr val="000000"/>
                </a:solidFill>
                <a:cs typeface="Times New Roman" pitchFamily="18" charset="0"/>
              </a:rPr>
              <a:t>The flag principle to guarantee that threads notice each other. </a:t>
            </a:r>
          </a:p>
          <a:p>
            <a:endParaRPr lang="en-US">
              <a:solidFill>
                <a:srgbClr val="000000"/>
              </a:solidFill>
              <a:cs typeface="Times New Roman" pitchFamily="18" charset="0"/>
            </a:endParaRPr>
          </a:p>
          <a:p>
            <a:r>
              <a:rPr lang="en-US">
                <a:solidFill>
                  <a:srgbClr val="000000"/>
                </a:solidFill>
                <a:cs typeface="Times New Roman" pitchFamily="18" charset="0"/>
              </a:rPr>
              <a:t>The following proof of mutual exclusion will not be</a:t>
            </a:r>
            <a:endParaRPr lang="en-US">
              <a:cs typeface="Times New Roman" pitchFamily="18" charset="0"/>
            </a:endParaRPr>
          </a:p>
          <a:p>
            <a:r>
              <a:rPr lang="en-US">
                <a:solidFill>
                  <a:srgbClr val="000000"/>
                </a:solidFill>
                <a:cs typeface="Times New Roman" pitchFamily="18" charset="0"/>
              </a:rPr>
              <a:t>presented in class, but we provide it just to give you some intuition</a:t>
            </a:r>
            <a:endParaRPr lang="en-US">
              <a:cs typeface="Times New Roman" pitchFamily="18" charset="0"/>
            </a:endParaRPr>
          </a:p>
          <a:p>
            <a:r>
              <a:rPr lang="en-US">
                <a:solidFill>
                  <a:srgbClr val="000000"/>
                </a:solidFill>
                <a:cs typeface="Times New Roman" pitchFamily="18" charset="0"/>
              </a:rPr>
              <a:t>about how one reasons about concurrent programs. Lets prove that if</a:t>
            </a:r>
            <a:endParaRPr lang="en-US">
              <a:cs typeface="Times New Roman" pitchFamily="18" charset="0"/>
            </a:endParaRPr>
          </a:p>
          <a:p>
            <a:r>
              <a:rPr lang="en-US">
                <a:solidFill>
                  <a:srgbClr val="000000"/>
                </a:solidFill>
                <a:cs typeface="Times New Roman" pitchFamily="18" charset="0"/>
              </a:rPr>
              <a:t>they follow the algorithm the dogs will never be together in the yard.</a:t>
            </a:r>
          </a:p>
          <a:p>
            <a:endParaRPr lang="en-US">
              <a:solidFill>
                <a:srgbClr val="000000"/>
              </a:solidFill>
              <a:cs typeface="Times New Roman" pitchFamily="18" charset="0"/>
            </a:endParaRPr>
          </a:p>
          <a:p>
            <a:r>
              <a:rPr lang="en-US">
                <a:solidFill>
                  <a:srgbClr val="000000"/>
                </a:solidFill>
                <a:cs typeface="Times New Roman" pitchFamily="18" charset="0"/>
              </a:rPr>
              <a:t>Assume by way contradiction that this is not the case. We are assuming</a:t>
            </a:r>
          </a:p>
          <a:p>
            <a:r>
              <a:rPr lang="en-US">
                <a:solidFill>
                  <a:srgbClr val="000000"/>
                </a:solidFill>
                <a:cs typeface="Times New Roman" pitchFamily="18" charset="0"/>
              </a:rPr>
              <a:t>that both dogs are in the yard. Therefore both Alice and Bob had a</a:t>
            </a:r>
          </a:p>
          <a:p>
            <a:r>
              <a:rPr lang="en-US">
                <a:solidFill>
                  <a:srgbClr val="000000"/>
                </a:solidFill>
                <a:cs typeface="Times New Roman" pitchFamily="18" charset="0"/>
              </a:rPr>
              <a:t>last ``looking'' action before they let their dog enter the yard. Lets</a:t>
            </a:r>
          </a:p>
          <a:p>
            <a:r>
              <a:rPr lang="en-US">
                <a:solidFill>
                  <a:srgbClr val="000000"/>
                </a:solidFill>
                <a:cs typeface="Times New Roman" pitchFamily="18" charset="0"/>
              </a:rPr>
              <a:t>take a look at the one who finished this looking action first. When he</a:t>
            </a:r>
          </a:p>
          <a:p>
            <a:r>
              <a:rPr lang="en-US">
                <a:solidFill>
                  <a:srgbClr val="000000"/>
                </a:solidFill>
                <a:cs typeface="Times New Roman" pitchFamily="18" charset="0"/>
              </a:rPr>
              <a:t>(she) looked, he (she) saw that the other one's flag was down. Without</a:t>
            </a:r>
          </a:p>
          <a:p>
            <a:r>
              <a:rPr lang="en-US">
                <a:solidFill>
                  <a:srgbClr val="000000"/>
                </a:solidFill>
                <a:cs typeface="Times New Roman" pitchFamily="18" charset="0"/>
              </a:rPr>
              <a:t>loss of generality let's assume it was Bob, so he had {\tt (=</a:t>
            </a:r>
          </a:p>
          <a:p>
            <a:r>
              <a:rPr lang="en-US">
                <a:solidFill>
                  <a:srgbClr val="000000"/>
                </a:solidFill>
                <a:cs typeface="Times New Roman" pitchFamily="18" charset="0"/>
              </a:rPr>
              <a:t>Alice-flag 'down)} as true, otherwise he couldn't have entered the</a:t>
            </a:r>
          </a:p>
          <a:p>
            <a:r>
              <a:rPr lang="en-US">
                <a:solidFill>
                  <a:srgbClr val="000000"/>
                </a:solidFill>
                <a:cs typeface="Times New Roman" pitchFamily="18" charset="0"/>
              </a:rPr>
              <a:t>critical section.  So it follows that Alice's flag was up {\em after}</a:t>
            </a:r>
          </a:p>
          <a:p>
            <a:r>
              <a:rPr lang="en-US">
                <a:solidFill>
                  <a:srgbClr val="000000"/>
                </a:solidFill>
                <a:cs typeface="Times New Roman" pitchFamily="18" charset="0"/>
              </a:rPr>
              <a:t>Bob finished his looking action. Therefore, Alice's looking was {\em</a:t>
            </a:r>
          </a:p>
          <a:p>
            <a:r>
              <a:rPr lang="en-US">
                <a:solidFill>
                  <a:srgbClr val="000000"/>
                </a:solidFill>
                <a:cs typeface="Times New Roman" pitchFamily="18" charset="0"/>
              </a:rPr>
              <a:t>completely after} the end of Bob's raising of his flag, so Alice must</a:t>
            </a:r>
          </a:p>
          <a:p>
            <a:r>
              <a:rPr lang="en-US">
                <a:solidFill>
                  <a:srgbClr val="000000"/>
                </a:solidFill>
                <a:cs typeface="Times New Roman" pitchFamily="18" charset="0"/>
              </a:rPr>
              <a:t>have seen this flag up and could not have entered the critical</a:t>
            </a:r>
          </a:p>
          <a:p>
            <a:r>
              <a:rPr lang="en-US">
                <a:solidFill>
                  <a:srgbClr val="000000"/>
                </a:solidFill>
                <a:cs typeface="Times New Roman" pitchFamily="18" charset="0"/>
              </a:rPr>
              <a:t>section, a contradiction.</a:t>
            </a:r>
          </a:p>
          <a:p>
            <a:r>
              <a:rPr lang="en-US">
                <a:solidFill>
                  <a:srgbClr val="000000"/>
                </a:solidFill>
                <a:cs typeface="Times New Roman" pitchFamily="18" charset="0"/>
              </a:rPr>
              <a:t> </a:t>
            </a:r>
          </a:p>
          <a:p>
            <a:endParaRPr lang="en-US"/>
          </a:p>
        </p:txBody>
      </p:sp>
    </p:spTree>
    <p:extLst>
      <p:ext uri="{BB962C8B-B14F-4D97-AF65-F5344CB8AC3E}">
        <p14:creationId xmlns:p14="http://schemas.microsoft.com/office/powerpoint/2010/main" val="39859565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92E3E0-8FA3-42C7-AC58-9C25DED45D23}" type="slidenum">
              <a:rPr lang="en-US"/>
              <a:pPr/>
              <a:t>67</a:t>
            </a:fld>
            <a:endParaRPr lang="en-US"/>
          </a:p>
        </p:txBody>
      </p:sp>
      <p:sp>
        <p:nvSpPr>
          <p:cNvPr id="1392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6099EB-CCBF-409B-A8E5-A3026053A7DC}" type="slidenum">
              <a:rPr lang="ar-SA" sz="1200">
                <a:solidFill>
                  <a:srgbClr val="0000FF"/>
                </a:solidFill>
                <a:latin typeface="Marlett" pitchFamily="2" charset="2"/>
              </a:rPr>
              <a:pPr algn="r" eaLnBrk="0" hangingPunct="0"/>
              <a:t>67</a:t>
            </a:fld>
            <a:endParaRPr lang="en-US" sz="1200">
              <a:solidFill>
                <a:srgbClr val="0000FF"/>
              </a:solidFill>
              <a:latin typeface="Marlett" pitchFamily="2" charset="2"/>
            </a:endParaRPr>
          </a:p>
        </p:txBody>
      </p:sp>
      <p:sp>
        <p:nvSpPr>
          <p:cNvPr id="139267" name="Rectangle 2"/>
          <p:cNvSpPr>
            <a:spLocks noGrp="1" noRot="1" noChangeAspect="1" noChangeArrowheads="1" noTextEdit="1"/>
          </p:cNvSpPr>
          <p:nvPr>
            <p:ph type="sldImg"/>
          </p:nvPr>
        </p:nvSpPr>
        <p:spPr>
          <a:xfrm>
            <a:off x="1144588" y="685800"/>
            <a:ext cx="4572000" cy="3429000"/>
          </a:xfrm>
          <a:ln/>
        </p:spPr>
      </p:sp>
      <p:sp>
        <p:nvSpPr>
          <p:cNvPr id="139268" name="Rectangle 3"/>
          <p:cNvSpPr>
            <a:spLocks noGrp="1" noChangeArrowheads="1"/>
          </p:cNvSpPr>
          <p:nvPr>
            <p:ph type="body" idx="1"/>
          </p:nvPr>
        </p:nvSpPr>
        <p:spPr>
          <a:xfrm>
            <a:off x="914400" y="4343400"/>
            <a:ext cx="5029200" cy="4114800"/>
          </a:xfrm>
        </p:spPr>
        <p:txBody>
          <a:bodyPr lIns="91432" tIns="45716" rIns="91432" bIns="45716"/>
          <a:lstStyle/>
          <a:p>
            <a:r>
              <a:rPr lang="en-US"/>
              <a:t>If both look at the same time, then its OK to assume that Alice looked last. They both have different protocols but the part of the protocols that raises the flag for the last time and looks if the other’s flag is raised is the same. </a:t>
            </a:r>
          </a:p>
        </p:txBody>
      </p:sp>
    </p:spTree>
    <p:extLst>
      <p:ext uri="{BB962C8B-B14F-4D97-AF65-F5344CB8AC3E}">
        <p14:creationId xmlns:p14="http://schemas.microsoft.com/office/powerpoint/2010/main" val="2691992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FC25BB-A8E3-44AD-B508-19A5617A7483}" type="slidenum">
              <a:rPr lang="en-US"/>
              <a:pPr/>
              <a:t>68</a:t>
            </a:fld>
            <a:endParaRPr lang="en-US"/>
          </a:p>
        </p:txBody>
      </p:sp>
      <p:sp>
        <p:nvSpPr>
          <p:cNvPr id="1413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CA86D4-AA24-42FE-875E-942B5B96DF83}" type="slidenum">
              <a:rPr lang="ar-SA" sz="1200">
                <a:solidFill>
                  <a:srgbClr val="0000FF"/>
                </a:solidFill>
                <a:latin typeface="Marlett" pitchFamily="2" charset="2"/>
              </a:rPr>
              <a:pPr algn="r" eaLnBrk="0" hangingPunct="0"/>
              <a:t>68</a:t>
            </a:fld>
            <a:endParaRPr lang="en-US" sz="1200">
              <a:solidFill>
                <a:srgbClr val="0000FF"/>
              </a:solidFill>
              <a:latin typeface="Marlett" pitchFamily="2" charset="2"/>
            </a:endParaRPr>
          </a:p>
        </p:txBody>
      </p:sp>
      <p:sp>
        <p:nvSpPr>
          <p:cNvPr id="141315" name="Rectangle 2"/>
          <p:cNvSpPr>
            <a:spLocks noGrp="1" noRot="1" noChangeAspect="1" noChangeArrowheads="1" noTextEdit="1"/>
          </p:cNvSpPr>
          <p:nvPr>
            <p:ph type="sldImg"/>
          </p:nvPr>
        </p:nvSpPr>
        <p:spPr>
          <a:xfrm>
            <a:off x="1144588" y="685800"/>
            <a:ext cx="4572000" cy="3429000"/>
          </a:xfrm>
          <a:ln/>
        </p:spPr>
      </p:sp>
      <p:sp>
        <p:nvSpPr>
          <p:cNvPr id="141316" name="Rectangle 3"/>
          <p:cNvSpPr>
            <a:spLocks noGrp="1" noChangeArrowheads="1"/>
          </p:cNvSpPr>
          <p:nvPr>
            <p:ph type="body" idx="1"/>
          </p:nvPr>
        </p:nvSpPr>
        <p:spPr>
          <a:xfrm>
            <a:off x="914400" y="4343400"/>
            <a:ext cx="5029200" cy="4114800"/>
          </a:xfrm>
        </p:spPr>
        <p:txBody>
          <a:bodyPr lIns="91432" tIns="45716" rIns="91432" bIns="45716"/>
          <a:lstStyle/>
          <a:p>
            <a:r>
              <a:rPr lang="en-US"/>
              <a:t>Explanation: assume without loss of generality that Alice was the last to look in the last look each performed before they both let their animals in the pond concurrently. Then Bob’s last look must have been </a:t>
            </a:r>
          </a:p>
          <a:p>
            <a:r>
              <a:rPr lang="en-US"/>
              <a:t>before Alice’s last flag raising since Bob let his pet into the pond. But since Bob raised his flag before he looked, it follows that Alice must have seen Bob’s flag raised, a contradiction.</a:t>
            </a:r>
          </a:p>
        </p:txBody>
      </p:sp>
    </p:spTree>
    <p:extLst>
      <p:ext uri="{BB962C8B-B14F-4D97-AF65-F5344CB8AC3E}">
        <p14:creationId xmlns:p14="http://schemas.microsoft.com/office/powerpoint/2010/main" val="13882991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1F8269-F594-4A29-8846-C9F9F9B6FC32}" type="slidenum">
              <a:rPr lang="en-US"/>
              <a:pPr/>
              <a:t>69</a:t>
            </a:fld>
            <a:endParaRPr lang="en-US"/>
          </a:p>
        </p:txBody>
      </p:sp>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80507D1-6054-44FB-B515-1A2B8FF660E5}" type="slidenum">
              <a:rPr lang="ar-SA" sz="1200">
                <a:solidFill>
                  <a:srgbClr val="0000FF"/>
                </a:solidFill>
                <a:latin typeface="Marlett" pitchFamily="2" charset="2"/>
              </a:rPr>
              <a:pPr algn="r" eaLnBrk="0" hangingPunct="0"/>
              <a:t>69</a:t>
            </a:fld>
            <a:endParaRPr lang="en-US" sz="1200">
              <a:solidFill>
                <a:srgbClr val="0000FF"/>
              </a:solidFill>
              <a:latin typeface="Marlett" pitchFamily="2" charset="2"/>
            </a:endParaRPr>
          </a:p>
        </p:txBody>
      </p:sp>
      <p:sp>
        <p:nvSpPr>
          <p:cNvPr id="143363" name="Rectangle 2"/>
          <p:cNvSpPr>
            <a:spLocks noGrp="1" noRot="1" noChangeAspect="1" noChangeArrowheads="1" noTextEdit="1"/>
          </p:cNvSpPr>
          <p:nvPr>
            <p:ph type="sldImg"/>
          </p:nvPr>
        </p:nvSpPr>
        <p:spPr>
          <a:xfrm>
            <a:off x="1144588" y="685800"/>
            <a:ext cx="4572000" cy="3429000"/>
          </a:xfrm>
          <a:ln/>
        </p:spPr>
      </p:sp>
      <p:sp>
        <p:nvSpPr>
          <p:cNvPr id="14336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792853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BA8499-3350-4CCF-B8A6-7F5DA45CE155}" type="slidenum">
              <a:rPr lang="en-US"/>
              <a:pPr/>
              <a:t>70</a:t>
            </a:fld>
            <a:endParaRPr lang="en-US"/>
          </a:p>
        </p:txBody>
      </p:sp>
      <p:sp>
        <p:nvSpPr>
          <p:cNvPr id="1495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20B5187-8D56-4001-906A-4E5990BF71BA}" type="slidenum">
              <a:rPr lang="ar-SA" sz="1200">
                <a:solidFill>
                  <a:srgbClr val="0000FF"/>
                </a:solidFill>
                <a:latin typeface="Marlett" pitchFamily="2" charset="2"/>
              </a:rPr>
              <a:pPr algn="r" eaLnBrk="0" hangingPunct="0"/>
              <a:t>70</a:t>
            </a:fld>
            <a:endParaRPr lang="en-US" sz="1200">
              <a:solidFill>
                <a:srgbClr val="0000FF"/>
              </a:solidFill>
              <a:latin typeface="Marlett" pitchFamily="2" charset="2"/>
            </a:endParaRPr>
          </a:p>
        </p:txBody>
      </p:sp>
      <p:sp>
        <p:nvSpPr>
          <p:cNvPr id="149507" name="Rectangle 2"/>
          <p:cNvSpPr>
            <a:spLocks noGrp="1" noRot="1" noChangeAspect="1" noChangeArrowheads="1" noTextEdit="1"/>
          </p:cNvSpPr>
          <p:nvPr>
            <p:ph type="sldImg"/>
          </p:nvPr>
        </p:nvSpPr>
        <p:spPr>
          <a:xfrm>
            <a:off x="1144588" y="685800"/>
            <a:ext cx="4572000" cy="3429000"/>
          </a:xfrm>
          <a:ln/>
        </p:spPr>
      </p:sp>
      <p:sp>
        <p:nvSpPr>
          <p:cNvPr id="149508" name="Rectangle 3"/>
          <p:cNvSpPr>
            <a:spLocks noGrp="1" noChangeArrowheads="1"/>
          </p:cNvSpPr>
          <p:nvPr>
            <p:ph type="body" idx="1"/>
          </p:nvPr>
        </p:nvSpPr>
        <p:spPr>
          <a:xfrm>
            <a:off x="914400" y="4343400"/>
            <a:ext cx="5029200" cy="4114800"/>
          </a:xfrm>
        </p:spPr>
        <p:txBody>
          <a:bodyPr lIns="91432" tIns="45716" rIns="91432" bIns="45716"/>
          <a:lstStyle/>
          <a:p>
            <a:r>
              <a:rPr lang="en-US"/>
              <a:t>The protocol is unfair. Another property of compelling interest above no-deadlock is no-starvation:</a:t>
            </a:r>
          </a:p>
          <a:p>
            <a:r>
              <a:rPr lang="en-US"/>
              <a:t>if a pet wants to enter the yard, will it eventually succeed?</a:t>
            </a:r>
          </a:p>
          <a:p>
            <a:r>
              <a:rPr lang="en-US"/>
              <a:t>Here, Alice and Bob's protocol performs poorly. Whenever Alice and</a:t>
            </a:r>
          </a:p>
          <a:p>
            <a:r>
              <a:rPr lang="en-US"/>
              <a:t>Bob conflict, Bob defers to Alice, so it is possible that Alice's</a:t>
            </a:r>
          </a:p>
          <a:p>
            <a:r>
              <a:rPr lang="en-US"/>
              <a:t>pet can use the pond over and over again, while Bob's pet becomes</a:t>
            </a:r>
          </a:p>
          <a:p>
            <a:r>
              <a:rPr lang="en-US"/>
              <a:t>increasing uncomfortable.  Later on, we will see how to make</a:t>
            </a:r>
          </a:p>
          <a:p>
            <a:r>
              <a:rPr lang="en-US"/>
              <a:t>protocols prevent starvation.</a:t>
            </a:r>
          </a:p>
          <a:p>
            <a:endParaRPr lang="en-US"/>
          </a:p>
          <a:p>
            <a:r>
              <a:rPr lang="en-US"/>
              <a:t>Waiting is problematic in terms of performance as we will explain in more detail later in the lecture</a:t>
            </a:r>
          </a:p>
        </p:txBody>
      </p:sp>
    </p:spTree>
    <p:extLst>
      <p:ext uri="{BB962C8B-B14F-4D97-AF65-F5344CB8AC3E}">
        <p14:creationId xmlns:p14="http://schemas.microsoft.com/office/powerpoint/2010/main" val="702862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57FE06A-2654-4EC5-9818-675884549D12}" type="slidenum">
              <a:rPr lang="en-US"/>
              <a:pPr/>
              <a:t>71</a:t>
            </a:fld>
            <a:endParaRPr lang="en-US"/>
          </a:p>
        </p:txBody>
      </p:sp>
      <p:sp>
        <p:nvSpPr>
          <p:cNvPr id="1515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9987814-562D-4B04-AA1D-4E8F9FCAAF2B}" type="slidenum">
              <a:rPr lang="ar-SA" sz="1200">
                <a:solidFill>
                  <a:srgbClr val="0000FF"/>
                </a:solidFill>
                <a:latin typeface="Marlett" pitchFamily="2" charset="2"/>
              </a:rPr>
              <a:pPr algn="r" eaLnBrk="0" hangingPunct="0"/>
              <a:t>71</a:t>
            </a:fld>
            <a:endParaRPr lang="en-US" sz="1200">
              <a:solidFill>
                <a:srgbClr val="0000FF"/>
              </a:solidFill>
              <a:latin typeface="Marlett" pitchFamily="2" charset="2"/>
            </a:endParaRPr>
          </a:p>
        </p:txBody>
      </p:sp>
      <p:sp>
        <p:nvSpPr>
          <p:cNvPr id="151555" name="Rectangle 2"/>
          <p:cNvSpPr>
            <a:spLocks noGrp="1" noRot="1" noChangeAspect="1" noChangeArrowheads="1" noTextEdit="1"/>
          </p:cNvSpPr>
          <p:nvPr>
            <p:ph type="sldImg"/>
          </p:nvPr>
        </p:nvSpPr>
        <p:spPr>
          <a:xfrm>
            <a:off x="1143000" y="685800"/>
            <a:ext cx="4573588" cy="3430588"/>
          </a:xfrm>
          <a:ln/>
        </p:spPr>
      </p:sp>
      <p:sp>
        <p:nvSpPr>
          <p:cNvPr id="151556" name="Rectangle 3"/>
          <p:cNvSpPr>
            <a:spLocks noGrp="1" noChangeArrowheads="1"/>
          </p:cNvSpPr>
          <p:nvPr>
            <p:ph type="body" idx="1"/>
          </p:nvPr>
        </p:nvSpPr>
        <p:spPr>
          <a:xfrm>
            <a:off x="912813" y="4343400"/>
            <a:ext cx="5032375" cy="4114800"/>
          </a:xfrm>
        </p:spPr>
        <p:txBody>
          <a:bodyPr lIns="91432" tIns="45716" rIns="91432" bIns="45716"/>
          <a:lstStyle/>
          <a:p>
            <a:r>
              <a:rPr lang="en-US">
                <a:cs typeface="Times New Roman" pitchFamily="18" charset="0"/>
              </a:rPr>
              <a:t>During the course we will devote quite a bit of effort to understanding the tradeoffs that have to do with the use of mutual exclusion. </a:t>
            </a:r>
          </a:p>
        </p:txBody>
      </p:sp>
    </p:spTree>
    <p:extLst>
      <p:ext uri="{BB962C8B-B14F-4D97-AF65-F5344CB8AC3E}">
        <p14:creationId xmlns:p14="http://schemas.microsoft.com/office/powerpoint/2010/main" val="36610970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E5F815-04BE-4124-91D9-545031C10629}" type="slidenum">
              <a:rPr lang="en-US"/>
              <a:pPr/>
              <a:t>72</a:t>
            </a:fld>
            <a:endParaRPr lang="en-US"/>
          </a:p>
        </p:txBody>
      </p:sp>
      <p:sp>
        <p:nvSpPr>
          <p:cNvPr id="1536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157143-4A45-4FD0-BCD7-7EABE756C22A}" type="slidenum">
              <a:rPr lang="ar-SA" sz="1200">
                <a:solidFill>
                  <a:srgbClr val="0000FF"/>
                </a:solidFill>
                <a:latin typeface="Marlett" pitchFamily="2" charset="2"/>
              </a:rPr>
              <a:pPr algn="r" eaLnBrk="0" hangingPunct="0"/>
              <a:t>72</a:t>
            </a:fld>
            <a:endParaRPr lang="en-US" sz="1200">
              <a:solidFill>
                <a:srgbClr val="0000FF"/>
              </a:solidFill>
              <a:latin typeface="Marlett" pitchFamily="2" charset="2"/>
            </a:endParaRPr>
          </a:p>
        </p:txBody>
      </p:sp>
      <p:sp>
        <p:nvSpPr>
          <p:cNvPr id="153603" name="Rectangle 2"/>
          <p:cNvSpPr>
            <a:spLocks noGrp="1" noRot="1" noChangeAspect="1" noChangeArrowheads="1" noTextEdit="1"/>
          </p:cNvSpPr>
          <p:nvPr>
            <p:ph type="sldImg"/>
          </p:nvPr>
        </p:nvSpPr>
        <p:spPr>
          <a:xfrm>
            <a:off x="1144588" y="685800"/>
            <a:ext cx="4572000" cy="3429000"/>
          </a:xfrm>
          <a:ln/>
        </p:spPr>
      </p:sp>
      <p:sp>
        <p:nvSpPr>
          <p:cNvPr id="153604" name="Rectangle 3"/>
          <p:cNvSpPr>
            <a:spLocks noGrp="1" noChangeArrowheads="1"/>
          </p:cNvSpPr>
          <p:nvPr>
            <p:ph type="body" idx="1"/>
          </p:nvPr>
        </p:nvSpPr>
        <p:spPr>
          <a:xfrm>
            <a:off x="914400" y="4343400"/>
            <a:ext cx="5029200" cy="4114800"/>
          </a:xfrm>
        </p:spPr>
        <p:txBody>
          <a:bodyPr lIns="91432" tIns="45716" rIns="91432" bIns="45716"/>
          <a:lstStyle/>
          <a:p>
            <a:r>
              <a:rPr lang="en-US"/>
              <a:t>Notice that when Alice or Bob look at the otehrs flag, it might be in the process of being raised, which </a:t>
            </a:r>
          </a:p>
          <a:p>
            <a:r>
              <a:rPr lang="en-US"/>
              <a:t>Means we need to decide from what point on the flag is up or down. We essentially want to turn a continuous process of raising the flag into a discrete process in which it only has two states and we never have an intermediate “undefined” state. The same issue arises in memory. Bits of memory are in many cases electrical units called flip-flops. If a current representing a bit of either 0 or 1 is entered into a flip-flops input wires, we would like to think of the output as either 0 or 1. But this process takes time, and the current coming out of the </a:t>
            </a:r>
          </a:p>
          <a:p>
            <a:r>
              <a:rPr lang="en-US"/>
              <a:t>flip-flop is not discrete, if we measure it at different times, especially if we measure it before the output current has stabilized, we will not get a guaranteed correct behaviour. In other words, as with the flags, we might be catching it while the bit is being raised or lowered. What hardware manufacturers do is decide on a time when they believe the current on the output will be stable. However, as the lower figure shows, picking such a point is a probabilistic event, that is, if we test the gate after 5 nano-seconds, there is always a probability that it will not give us the correct corresponding output given the inputs because the gate is unstable. However, this time is chosen so that the probability is small enough that other failure probabilities (like the probability that a spec of dust will neutralize a flip-flop) are higher. </a:t>
            </a:r>
          </a:p>
        </p:txBody>
      </p:sp>
    </p:spTree>
    <p:extLst>
      <p:ext uri="{BB962C8B-B14F-4D97-AF65-F5344CB8AC3E}">
        <p14:creationId xmlns:p14="http://schemas.microsoft.com/office/powerpoint/2010/main" val="34730195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A86F5B-0DEC-4599-A4CA-3290D6B8CC30}" type="slidenum">
              <a:rPr lang="en-US"/>
              <a:pPr/>
              <a:t>73</a:t>
            </a:fld>
            <a:endParaRPr lang="en-US"/>
          </a:p>
        </p:txBody>
      </p:sp>
      <p:sp>
        <p:nvSpPr>
          <p:cNvPr id="1597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FDFA58-208A-4EBF-ADC2-E651AA9FECD8}" type="slidenum">
              <a:rPr lang="ar-SA" sz="1200">
                <a:solidFill>
                  <a:srgbClr val="0000FF"/>
                </a:solidFill>
                <a:latin typeface="Marlett" pitchFamily="2" charset="2"/>
              </a:rPr>
              <a:pPr algn="r" eaLnBrk="0" hangingPunct="0"/>
              <a:t>73</a:t>
            </a:fld>
            <a:endParaRPr lang="en-US" sz="1200">
              <a:solidFill>
                <a:srgbClr val="0000FF"/>
              </a:solidFill>
              <a:latin typeface="Marlett" pitchFamily="2" charset="2"/>
            </a:endParaRPr>
          </a:p>
        </p:txBody>
      </p:sp>
      <p:sp>
        <p:nvSpPr>
          <p:cNvPr id="159747" name="Rectangle 2"/>
          <p:cNvSpPr>
            <a:spLocks noGrp="1" noRot="1" noChangeAspect="1" noChangeArrowheads="1" noTextEdit="1"/>
          </p:cNvSpPr>
          <p:nvPr>
            <p:ph type="sldImg"/>
          </p:nvPr>
        </p:nvSpPr>
        <p:spPr>
          <a:xfrm>
            <a:off x="1144588" y="685800"/>
            <a:ext cx="4572000" cy="3429000"/>
          </a:xfrm>
          <a:ln/>
        </p:spPr>
      </p:sp>
      <p:sp>
        <p:nvSpPr>
          <p:cNvPr id="159748" name="Rectangle 3"/>
          <p:cNvSpPr>
            <a:spLocks noGrp="1" noChangeArrowheads="1"/>
          </p:cNvSpPr>
          <p:nvPr>
            <p:ph type="body" idx="1"/>
          </p:nvPr>
        </p:nvSpPr>
        <p:spPr>
          <a:xfrm>
            <a:off x="914400" y="4343400"/>
            <a:ext cx="5029200" cy="4114800"/>
          </a:xfrm>
        </p:spPr>
        <p:txBody>
          <a:bodyPr lIns="91432" tIns="45716" rIns="91432" bIns="45716"/>
          <a:lstStyle/>
          <a:p>
            <a:r>
              <a:rPr lang="en-US"/>
              <a:t>Joke: say that with a probability of 50% they divorce. </a:t>
            </a:r>
          </a:p>
        </p:txBody>
      </p:sp>
    </p:spTree>
    <p:extLst>
      <p:ext uri="{BB962C8B-B14F-4D97-AF65-F5344CB8AC3E}">
        <p14:creationId xmlns:p14="http://schemas.microsoft.com/office/powerpoint/2010/main" val="38898309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DB60BA-3D59-44F1-95F4-9FFDFBD79D0B}" type="slidenum">
              <a:rPr lang="en-US"/>
              <a:pPr/>
              <a:t>74</a:t>
            </a:fld>
            <a:endParaRPr lang="en-US"/>
          </a:p>
        </p:txBody>
      </p:sp>
      <p:sp>
        <p:nvSpPr>
          <p:cNvPr id="1617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1B11448-C88F-4B27-9E86-3970687D3D95}" type="slidenum">
              <a:rPr lang="ar-SA" sz="1200">
                <a:solidFill>
                  <a:srgbClr val="0000FF"/>
                </a:solidFill>
                <a:latin typeface="Marlett" pitchFamily="2" charset="2"/>
              </a:rPr>
              <a:pPr algn="r" eaLnBrk="0" hangingPunct="0"/>
              <a:t>74</a:t>
            </a:fld>
            <a:endParaRPr lang="en-US" sz="1200">
              <a:solidFill>
                <a:srgbClr val="0000FF"/>
              </a:solidFill>
              <a:latin typeface="Marlett" pitchFamily="2" charset="2"/>
            </a:endParaRPr>
          </a:p>
        </p:txBody>
      </p:sp>
      <p:sp>
        <p:nvSpPr>
          <p:cNvPr id="161795" name="Rectangle 2"/>
          <p:cNvSpPr>
            <a:spLocks noGrp="1" noRot="1" noChangeAspect="1" noChangeArrowheads="1" noTextEdit="1"/>
          </p:cNvSpPr>
          <p:nvPr>
            <p:ph type="sldImg"/>
          </p:nvPr>
        </p:nvSpPr>
        <p:spPr>
          <a:xfrm>
            <a:off x="1144588" y="685800"/>
            <a:ext cx="4572000" cy="3429000"/>
          </a:xfrm>
          <a:ln/>
        </p:spPr>
      </p:sp>
      <p:sp>
        <p:nvSpPr>
          <p:cNvPr id="1617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12607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2FBF19-C824-46BB-82C2-1C191CF25F6D}" type="slidenum">
              <a:rPr lang="en-US"/>
              <a:pPr/>
              <a:t>12</a:t>
            </a:fld>
            <a:endParaRPr lang="en-US"/>
          </a:p>
        </p:txBody>
      </p:sp>
      <p:sp>
        <p:nvSpPr>
          <p:cNvPr id="245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996289B-89E0-4338-8DA1-898FC32134AA}" type="slidenum">
              <a:rPr lang="ar-SA" sz="1200">
                <a:solidFill>
                  <a:srgbClr val="0000FF"/>
                </a:solidFill>
                <a:latin typeface="Marlett" pitchFamily="2" charset="2"/>
              </a:rPr>
              <a:pPr algn="r" eaLnBrk="0" hangingPunct="0"/>
              <a:t>12</a:t>
            </a:fld>
            <a:endParaRPr lang="en-US" sz="1200">
              <a:solidFill>
                <a:srgbClr val="0000FF"/>
              </a:solidFill>
              <a:latin typeface="Marlett" pitchFamily="2" charset="2"/>
            </a:endParaRPr>
          </a:p>
        </p:txBody>
      </p:sp>
      <p:sp>
        <p:nvSpPr>
          <p:cNvPr id="24579" name="Rectangle 2"/>
          <p:cNvSpPr>
            <a:spLocks noGrp="1" noRot="1" noChangeAspect="1" noChangeArrowheads="1" noTextEdit="1"/>
          </p:cNvSpPr>
          <p:nvPr>
            <p:ph type="sldImg"/>
          </p:nvPr>
        </p:nvSpPr>
        <p:spPr>
          <a:xfrm>
            <a:off x="1144588" y="685800"/>
            <a:ext cx="4572000" cy="3429000"/>
          </a:xfrm>
          <a:ln/>
        </p:spPr>
      </p:sp>
      <p:sp>
        <p:nvSpPr>
          <p:cNvPr id="24580" name="Rectangle 3"/>
          <p:cNvSpPr>
            <a:spLocks noGrp="1" noChangeArrowheads="1"/>
          </p:cNvSpPr>
          <p:nvPr>
            <p:ph type="body" idx="1"/>
          </p:nvPr>
        </p:nvSpPr>
        <p:spPr>
          <a:xfrm>
            <a:off x="914400" y="4343400"/>
            <a:ext cx="5029200" cy="4114800"/>
          </a:xfrm>
        </p:spPr>
        <p:txBody>
          <a:bodyPr lIns="91432" tIns="45716" rIns="91432" bIns="45716"/>
          <a:lstStyle/>
          <a:p>
            <a:r>
              <a:rPr lang="en-US"/>
              <a:t>With multicores, we will have to parallelize the code to make software faster, and we cannot do this automatically (except in a limited way on the level of individual instructions). </a:t>
            </a:r>
          </a:p>
        </p:txBody>
      </p:sp>
    </p:spTree>
    <p:extLst>
      <p:ext uri="{BB962C8B-B14F-4D97-AF65-F5344CB8AC3E}">
        <p14:creationId xmlns:p14="http://schemas.microsoft.com/office/powerpoint/2010/main" val="42670791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CE3027-D364-4E1B-B208-D1E4039C6CA7}" type="slidenum">
              <a:rPr lang="en-US"/>
              <a:pPr/>
              <a:t>75</a:t>
            </a:fld>
            <a:endParaRPr lang="en-US"/>
          </a:p>
        </p:txBody>
      </p:sp>
      <p:sp>
        <p:nvSpPr>
          <p:cNvPr id="1638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5E393F-6981-475D-89E4-58378C6C4074}" type="slidenum">
              <a:rPr lang="ar-SA" sz="1200">
                <a:solidFill>
                  <a:srgbClr val="0000FF"/>
                </a:solidFill>
                <a:latin typeface="Marlett" pitchFamily="2" charset="2"/>
              </a:rPr>
              <a:pPr algn="r" eaLnBrk="0" hangingPunct="0"/>
              <a:t>75</a:t>
            </a:fld>
            <a:endParaRPr lang="en-US" sz="1200">
              <a:solidFill>
                <a:srgbClr val="0000FF"/>
              </a:solidFill>
              <a:latin typeface="Marlett" pitchFamily="2" charset="2"/>
            </a:endParaRPr>
          </a:p>
        </p:txBody>
      </p:sp>
      <p:sp>
        <p:nvSpPr>
          <p:cNvPr id="163843" name="Rectangle 2"/>
          <p:cNvSpPr>
            <a:spLocks noGrp="1" noRot="1" noChangeAspect="1" noChangeArrowheads="1" noTextEdit="1"/>
          </p:cNvSpPr>
          <p:nvPr>
            <p:ph type="sldImg"/>
          </p:nvPr>
        </p:nvSpPr>
        <p:spPr>
          <a:xfrm>
            <a:off x="1144588" y="685800"/>
            <a:ext cx="4572000" cy="3429000"/>
          </a:xfrm>
          <a:ln/>
        </p:spPr>
      </p:sp>
      <p:sp>
        <p:nvSpPr>
          <p:cNvPr id="1638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0721476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1FD582B-F71C-4B64-B644-732AFC0D810C}" type="slidenum">
              <a:rPr lang="en-US"/>
              <a:pPr/>
              <a:t>76</a:t>
            </a:fld>
            <a:endParaRPr lang="en-US"/>
          </a:p>
        </p:txBody>
      </p:sp>
      <p:sp>
        <p:nvSpPr>
          <p:cNvPr id="1658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5C46A12-9E8B-4AD8-A5D0-5F6B1E0EF4CD}" type="slidenum">
              <a:rPr lang="ar-SA" sz="1200">
                <a:solidFill>
                  <a:srgbClr val="0000FF"/>
                </a:solidFill>
                <a:latin typeface="Marlett" pitchFamily="2" charset="2"/>
              </a:rPr>
              <a:pPr algn="r" eaLnBrk="0" hangingPunct="0"/>
              <a:t>76</a:t>
            </a:fld>
            <a:endParaRPr lang="en-US" sz="1200">
              <a:solidFill>
                <a:srgbClr val="0000FF"/>
              </a:solidFill>
              <a:latin typeface="Marlett" pitchFamily="2" charset="2"/>
            </a:endParaRPr>
          </a:p>
        </p:txBody>
      </p:sp>
      <p:sp>
        <p:nvSpPr>
          <p:cNvPr id="165891" name="Rectangle 2"/>
          <p:cNvSpPr>
            <a:spLocks noGrp="1" noRot="1" noChangeAspect="1" noChangeArrowheads="1" noTextEdit="1"/>
          </p:cNvSpPr>
          <p:nvPr>
            <p:ph type="sldImg"/>
          </p:nvPr>
        </p:nvSpPr>
        <p:spPr>
          <a:xfrm>
            <a:off x="1144588" y="685800"/>
            <a:ext cx="4572000" cy="3429000"/>
          </a:xfrm>
          <a:ln/>
        </p:spPr>
      </p:sp>
      <p:sp>
        <p:nvSpPr>
          <p:cNvPr id="165892" name="Rectangle 3"/>
          <p:cNvSpPr>
            <a:spLocks noGrp="1" noChangeArrowheads="1"/>
          </p:cNvSpPr>
          <p:nvPr>
            <p:ph type="body" idx="1"/>
          </p:nvPr>
        </p:nvSpPr>
        <p:spPr>
          <a:xfrm>
            <a:off x="914400" y="4343400"/>
            <a:ext cx="5029200" cy="4114800"/>
          </a:xfrm>
        </p:spPr>
        <p:txBody>
          <a:bodyPr lIns="91432" tIns="45716" rIns="91432" bIns="45716"/>
          <a:lstStyle/>
          <a:p>
            <a:r>
              <a:rPr lang="en-US"/>
              <a:t>Many coordination problems are producer consumer problems, in fact, whenever an algorith involves the word “buffer” chances are high that we are talking about a producer consumer algorithm. </a:t>
            </a:r>
          </a:p>
        </p:txBody>
      </p:sp>
    </p:spTree>
    <p:extLst>
      <p:ext uri="{BB962C8B-B14F-4D97-AF65-F5344CB8AC3E}">
        <p14:creationId xmlns:p14="http://schemas.microsoft.com/office/powerpoint/2010/main" val="235484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C86F09B-4BC0-49A8-8FB2-86ECF13466DF}" type="slidenum">
              <a:rPr lang="en-US"/>
              <a:pPr/>
              <a:t>77</a:t>
            </a:fld>
            <a:endParaRPr lang="en-US"/>
          </a:p>
        </p:txBody>
      </p:sp>
      <p:sp>
        <p:nvSpPr>
          <p:cNvPr id="1679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795794-1F7F-4C7C-A54B-F20E8FDF3BFB}" type="slidenum">
              <a:rPr lang="ar-SA" sz="1200">
                <a:solidFill>
                  <a:srgbClr val="0000FF"/>
                </a:solidFill>
                <a:latin typeface="Marlett" pitchFamily="2" charset="2"/>
              </a:rPr>
              <a:pPr algn="r" eaLnBrk="0" hangingPunct="0"/>
              <a:t>77</a:t>
            </a:fld>
            <a:endParaRPr lang="en-US" sz="1200">
              <a:solidFill>
                <a:srgbClr val="0000FF"/>
              </a:solidFill>
              <a:latin typeface="Marlett" pitchFamily="2" charset="2"/>
            </a:endParaRPr>
          </a:p>
        </p:txBody>
      </p:sp>
      <p:sp>
        <p:nvSpPr>
          <p:cNvPr id="167939" name="Rectangle 2"/>
          <p:cNvSpPr>
            <a:spLocks noGrp="1" noRot="1" noChangeAspect="1" noChangeArrowheads="1" noTextEdit="1"/>
          </p:cNvSpPr>
          <p:nvPr>
            <p:ph type="sldImg"/>
          </p:nvPr>
        </p:nvSpPr>
        <p:spPr>
          <a:xfrm>
            <a:off x="1144588" y="685800"/>
            <a:ext cx="4572000" cy="3429000"/>
          </a:xfrm>
          <a:ln/>
        </p:spPr>
      </p:sp>
      <p:sp>
        <p:nvSpPr>
          <p:cNvPr id="1679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6506870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119D2D-1259-45BE-9CA5-0832778FE570}" type="slidenum">
              <a:rPr lang="en-US"/>
              <a:pPr/>
              <a:t>78</a:t>
            </a:fld>
            <a:endParaRPr lang="en-US"/>
          </a:p>
        </p:txBody>
      </p:sp>
      <p:sp>
        <p:nvSpPr>
          <p:cNvPr id="1699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78D42AB-6F3C-4F28-8CEF-454138DE8DBB}" type="slidenum">
              <a:rPr lang="ar-SA" sz="1200">
                <a:solidFill>
                  <a:srgbClr val="0000FF"/>
                </a:solidFill>
                <a:latin typeface="Marlett" pitchFamily="2" charset="2"/>
              </a:rPr>
              <a:pPr algn="r" eaLnBrk="0" hangingPunct="0"/>
              <a:t>78</a:t>
            </a:fld>
            <a:endParaRPr lang="en-US" sz="1200">
              <a:solidFill>
                <a:srgbClr val="0000FF"/>
              </a:solidFill>
              <a:latin typeface="Marlett" pitchFamily="2" charset="2"/>
            </a:endParaRPr>
          </a:p>
        </p:txBody>
      </p:sp>
      <p:sp>
        <p:nvSpPr>
          <p:cNvPr id="169987" name="Rectangle 2"/>
          <p:cNvSpPr>
            <a:spLocks noGrp="1" noRot="1" noChangeAspect="1" noChangeArrowheads="1" noTextEdit="1"/>
          </p:cNvSpPr>
          <p:nvPr>
            <p:ph type="sldImg"/>
          </p:nvPr>
        </p:nvSpPr>
        <p:spPr>
          <a:xfrm>
            <a:off x="1144588" y="685800"/>
            <a:ext cx="4572000" cy="3429000"/>
          </a:xfrm>
          <a:ln/>
        </p:spPr>
      </p:sp>
      <p:sp>
        <p:nvSpPr>
          <p:cNvPr id="1699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590514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36C6267-3A9D-4DF3-9226-9D5347D48D65}" type="slidenum">
              <a:rPr lang="en-US"/>
              <a:pPr/>
              <a:t>79</a:t>
            </a:fld>
            <a:endParaRPr lang="en-US"/>
          </a:p>
        </p:txBody>
      </p:sp>
      <p:sp>
        <p:nvSpPr>
          <p:cNvPr id="1720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CAB0B2C-E609-4086-AE4E-A9223CA32DDA}" type="slidenum">
              <a:rPr lang="ar-SA" sz="1200">
                <a:solidFill>
                  <a:srgbClr val="0000FF"/>
                </a:solidFill>
                <a:latin typeface="Marlett" pitchFamily="2" charset="2"/>
              </a:rPr>
              <a:pPr algn="r" eaLnBrk="0" hangingPunct="0"/>
              <a:t>79</a:t>
            </a:fld>
            <a:endParaRPr lang="en-US" sz="1200">
              <a:solidFill>
                <a:srgbClr val="0000FF"/>
              </a:solidFill>
              <a:latin typeface="Marlett" pitchFamily="2" charset="2"/>
            </a:endParaRPr>
          </a:p>
        </p:txBody>
      </p:sp>
      <p:sp>
        <p:nvSpPr>
          <p:cNvPr id="172035" name="Rectangle 2"/>
          <p:cNvSpPr>
            <a:spLocks noGrp="1" noRot="1" noChangeAspect="1" noChangeArrowheads="1" noTextEdit="1"/>
          </p:cNvSpPr>
          <p:nvPr>
            <p:ph type="sldImg"/>
          </p:nvPr>
        </p:nvSpPr>
        <p:spPr>
          <a:xfrm>
            <a:off x="1144588" y="685800"/>
            <a:ext cx="4572000" cy="3429000"/>
          </a:xfrm>
          <a:ln/>
        </p:spPr>
      </p:sp>
      <p:sp>
        <p:nvSpPr>
          <p:cNvPr id="1720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4352343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6C5A15E-2217-4EA8-B9FC-7FB1E925231A}" type="slidenum">
              <a:rPr lang="en-US"/>
              <a:pPr/>
              <a:t>80</a:t>
            </a:fld>
            <a:endParaRPr lang="en-US"/>
          </a:p>
        </p:txBody>
      </p:sp>
      <p:sp>
        <p:nvSpPr>
          <p:cNvPr id="1740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C4D1266-5F59-4EF6-9DFE-03A7574CA6FF}" type="slidenum">
              <a:rPr lang="ar-SA" sz="1200">
                <a:solidFill>
                  <a:srgbClr val="0000FF"/>
                </a:solidFill>
                <a:latin typeface="Marlett" pitchFamily="2" charset="2"/>
              </a:rPr>
              <a:pPr algn="r" eaLnBrk="0" hangingPunct="0"/>
              <a:t>80</a:t>
            </a:fld>
            <a:endParaRPr lang="en-US" sz="1200">
              <a:solidFill>
                <a:srgbClr val="0000FF"/>
              </a:solidFill>
              <a:latin typeface="Marlett" pitchFamily="2" charset="2"/>
            </a:endParaRPr>
          </a:p>
        </p:txBody>
      </p:sp>
      <p:sp>
        <p:nvSpPr>
          <p:cNvPr id="174083" name="Rectangle 2"/>
          <p:cNvSpPr>
            <a:spLocks noGrp="1" noRot="1" noChangeAspect="1" noChangeArrowheads="1" noTextEdit="1"/>
          </p:cNvSpPr>
          <p:nvPr>
            <p:ph type="sldImg"/>
          </p:nvPr>
        </p:nvSpPr>
        <p:spPr>
          <a:xfrm>
            <a:off x="1144588" y="685800"/>
            <a:ext cx="4572000" cy="3429000"/>
          </a:xfrm>
          <a:ln/>
        </p:spPr>
      </p:sp>
      <p:sp>
        <p:nvSpPr>
          <p:cNvPr id="1740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0906299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A0F8E1-E25E-47CF-A88C-073053586D73}" type="slidenum">
              <a:rPr lang="en-US"/>
              <a:pPr/>
              <a:t>81</a:t>
            </a:fld>
            <a:endParaRPr lang="en-US"/>
          </a:p>
        </p:txBody>
      </p:sp>
      <p:sp>
        <p:nvSpPr>
          <p:cNvPr id="1761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5A65C7-ACBD-4934-90D3-A272A5E0BC0D}" type="slidenum">
              <a:rPr lang="ar-SA" sz="1200">
                <a:solidFill>
                  <a:srgbClr val="0000FF"/>
                </a:solidFill>
                <a:latin typeface="Marlett" pitchFamily="2" charset="2"/>
              </a:rPr>
              <a:pPr algn="r" eaLnBrk="0" hangingPunct="0"/>
              <a:t>81</a:t>
            </a:fld>
            <a:endParaRPr lang="en-US" sz="1200">
              <a:solidFill>
                <a:srgbClr val="0000FF"/>
              </a:solidFill>
              <a:latin typeface="Marlett" pitchFamily="2" charset="2"/>
            </a:endParaRPr>
          </a:p>
        </p:txBody>
      </p:sp>
      <p:sp>
        <p:nvSpPr>
          <p:cNvPr id="176131" name="Rectangle 2"/>
          <p:cNvSpPr>
            <a:spLocks noGrp="1" noRot="1" noChangeAspect="1" noChangeArrowheads="1" noTextEdit="1"/>
          </p:cNvSpPr>
          <p:nvPr>
            <p:ph type="sldImg"/>
          </p:nvPr>
        </p:nvSpPr>
        <p:spPr>
          <a:xfrm>
            <a:off x="1144588" y="685800"/>
            <a:ext cx="4572000" cy="3429000"/>
          </a:xfrm>
          <a:ln/>
        </p:spPr>
      </p:sp>
      <p:sp>
        <p:nvSpPr>
          <p:cNvPr id="1761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7143064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FF3EF6-2100-4A0D-B54E-53B6EB91BFB4}" type="slidenum">
              <a:rPr lang="en-US"/>
              <a:pPr/>
              <a:t>82</a:t>
            </a:fld>
            <a:endParaRPr lang="en-US"/>
          </a:p>
        </p:txBody>
      </p:sp>
      <p:sp>
        <p:nvSpPr>
          <p:cNvPr id="1781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FE5BAD5-39F9-4325-9698-DA511A123AAE}" type="slidenum">
              <a:rPr lang="ar-SA" sz="1200">
                <a:solidFill>
                  <a:srgbClr val="0000FF"/>
                </a:solidFill>
                <a:latin typeface="Marlett" pitchFamily="2" charset="2"/>
              </a:rPr>
              <a:pPr algn="r" eaLnBrk="0" hangingPunct="0"/>
              <a:t>82</a:t>
            </a:fld>
            <a:endParaRPr lang="en-US" sz="1200">
              <a:solidFill>
                <a:srgbClr val="0000FF"/>
              </a:solidFill>
              <a:latin typeface="Marlett" pitchFamily="2" charset="2"/>
            </a:endParaRPr>
          </a:p>
        </p:txBody>
      </p:sp>
      <p:sp>
        <p:nvSpPr>
          <p:cNvPr id="178179" name="Rectangle 2"/>
          <p:cNvSpPr>
            <a:spLocks noGrp="1" noRot="1" noChangeAspect="1" noChangeArrowheads="1" noTextEdit="1"/>
          </p:cNvSpPr>
          <p:nvPr>
            <p:ph type="sldImg"/>
          </p:nvPr>
        </p:nvSpPr>
        <p:spPr>
          <a:xfrm>
            <a:off x="1144588" y="685800"/>
            <a:ext cx="4572000" cy="3429000"/>
          </a:xfrm>
          <a:ln/>
        </p:spPr>
      </p:sp>
      <p:sp>
        <p:nvSpPr>
          <p:cNvPr id="17818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6447434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6D08C3A-2774-4EC6-8464-346E032AA514}" type="slidenum">
              <a:rPr lang="en-US"/>
              <a:pPr/>
              <a:t>83</a:t>
            </a:fld>
            <a:endParaRPr lang="en-US"/>
          </a:p>
        </p:txBody>
      </p:sp>
      <p:sp>
        <p:nvSpPr>
          <p:cNvPr id="1802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39E76FE-0AF6-49F1-B1CD-CA6E3755733A}" type="slidenum">
              <a:rPr lang="ar-SA" sz="1200">
                <a:solidFill>
                  <a:srgbClr val="0000FF"/>
                </a:solidFill>
                <a:latin typeface="Marlett" pitchFamily="2" charset="2"/>
              </a:rPr>
              <a:pPr algn="r" eaLnBrk="0" hangingPunct="0"/>
              <a:t>83</a:t>
            </a:fld>
            <a:endParaRPr lang="en-US" sz="1200">
              <a:solidFill>
                <a:srgbClr val="0000FF"/>
              </a:solidFill>
              <a:latin typeface="Marlett" pitchFamily="2" charset="2"/>
            </a:endParaRPr>
          </a:p>
        </p:txBody>
      </p:sp>
      <p:sp>
        <p:nvSpPr>
          <p:cNvPr id="180227" name="Rectangle 2"/>
          <p:cNvSpPr>
            <a:spLocks noGrp="1" noRot="1" noChangeAspect="1" noChangeArrowheads="1" noTextEdit="1"/>
          </p:cNvSpPr>
          <p:nvPr>
            <p:ph type="sldImg"/>
          </p:nvPr>
        </p:nvSpPr>
        <p:spPr>
          <a:xfrm>
            <a:off x="1144588" y="685800"/>
            <a:ext cx="4572000" cy="3429000"/>
          </a:xfrm>
          <a:ln/>
        </p:spPr>
      </p:sp>
      <p:sp>
        <p:nvSpPr>
          <p:cNvPr id="18022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5828931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B43AB1-13C6-4C2D-9B7E-344FBF5C8B24}" type="slidenum">
              <a:rPr lang="en-US"/>
              <a:pPr/>
              <a:t>84</a:t>
            </a:fld>
            <a:endParaRPr lang="en-US"/>
          </a:p>
        </p:txBody>
      </p:sp>
      <p:sp>
        <p:nvSpPr>
          <p:cNvPr id="1822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53A09D8-12C8-4EF6-AB44-CEDBC673FB07}" type="slidenum">
              <a:rPr lang="ar-SA" sz="1200">
                <a:solidFill>
                  <a:srgbClr val="0000FF"/>
                </a:solidFill>
                <a:latin typeface="Marlett" pitchFamily="2" charset="2"/>
              </a:rPr>
              <a:pPr algn="r" eaLnBrk="0" hangingPunct="0"/>
              <a:t>84</a:t>
            </a:fld>
            <a:endParaRPr lang="en-US" sz="1200">
              <a:solidFill>
                <a:srgbClr val="0000FF"/>
              </a:solidFill>
              <a:latin typeface="Marlett" pitchFamily="2" charset="2"/>
            </a:endParaRPr>
          </a:p>
        </p:txBody>
      </p:sp>
      <p:sp>
        <p:nvSpPr>
          <p:cNvPr id="182275" name="Rectangle 2"/>
          <p:cNvSpPr>
            <a:spLocks noGrp="1" noRot="1" noChangeAspect="1" noChangeArrowheads="1" noTextEdit="1"/>
          </p:cNvSpPr>
          <p:nvPr>
            <p:ph type="sldImg"/>
          </p:nvPr>
        </p:nvSpPr>
        <p:spPr>
          <a:xfrm>
            <a:off x="1144588" y="685800"/>
            <a:ext cx="4572000" cy="3429000"/>
          </a:xfrm>
          <a:ln/>
        </p:spPr>
      </p:sp>
      <p:sp>
        <p:nvSpPr>
          <p:cNvPr id="1822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64442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AA3401-955C-4DA1-B59E-ED41CD93E1CC}" type="slidenum">
              <a:rPr lang="en-US"/>
              <a:pPr/>
              <a:t>13</a:t>
            </a:fld>
            <a:endParaRPr lang="en-US"/>
          </a:p>
        </p:txBody>
      </p:sp>
      <p:sp>
        <p:nvSpPr>
          <p:cNvPr id="266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CC37AB0-8047-4E51-8B4D-27524A406642}" type="slidenum">
              <a:rPr lang="ar-SA" sz="1200">
                <a:solidFill>
                  <a:srgbClr val="0000FF"/>
                </a:solidFill>
                <a:latin typeface="Marlett" pitchFamily="2" charset="2"/>
              </a:rPr>
              <a:pPr algn="r" eaLnBrk="0" hangingPunct="0"/>
              <a:t>13</a:t>
            </a:fld>
            <a:endParaRPr lang="en-US" sz="1200">
              <a:solidFill>
                <a:srgbClr val="0000FF"/>
              </a:solidFill>
              <a:latin typeface="Marlett" pitchFamily="2" charset="2"/>
            </a:endParaRPr>
          </a:p>
        </p:txBody>
      </p:sp>
      <p:sp>
        <p:nvSpPr>
          <p:cNvPr id="26627" name="Rectangle 2"/>
          <p:cNvSpPr>
            <a:spLocks noGrp="1" noRot="1" noChangeAspect="1" noChangeArrowheads="1" noTextEdit="1"/>
          </p:cNvSpPr>
          <p:nvPr>
            <p:ph type="sldImg"/>
          </p:nvPr>
        </p:nvSpPr>
        <p:spPr>
          <a:xfrm>
            <a:off x="1144588" y="685800"/>
            <a:ext cx="4572000" cy="3429000"/>
          </a:xfrm>
          <a:ln/>
        </p:spPr>
      </p:sp>
      <p:sp>
        <p:nvSpPr>
          <p:cNvPr id="26628" name="Rectangle 3"/>
          <p:cNvSpPr>
            <a:spLocks noGrp="1" noChangeArrowheads="1"/>
          </p:cNvSpPr>
          <p:nvPr>
            <p:ph type="body" idx="1"/>
          </p:nvPr>
        </p:nvSpPr>
        <p:spPr>
          <a:xfrm>
            <a:off x="914400" y="4343400"/>
            <a:ext cx="5029200" cy="4114800"/>
          </a:xfrm>
        </p:spPr>
        <p:txBody>
          <a:bodyPr lIns="91432" tIns="45716" rIns="91432" bIns="45716"/>
          <a:lstStyle/>
          <a:p>
            <a:r>
              <a:rPr lang="en-US"/>
              <a:t>This is because splitting the application up to utilize the cores is not simple, and coordination among the various code parts requires care.</a:t>
            </a:r>
          </a:p>
        </p:txBody>
      </p:sp>
    </p:spTree>
    <p:extLst>
      <p:ext uri="{BB962C8B-B14F-4D97-AF65-F5344CB8AC3E}">
        <p14:creationId xmlns:p14="http://schemas.microsoft.com/office/powerpoint/2010/main" val="40366033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538875-EC67-4A1C-AFB9-0D25E9807D16}" type="slidenum">
              <a:rPr lang="en-US"/>
              <a:pPr/>
              <a:t>85</a:t>
            </a:fld>
            <a:endParaRPr lang="en-US"/>
          </a:p>
        </p:txBody>
      </p:sp>
      <p:sp>
        <p:nvSpPr>
          <p:cNvPr id="1884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D2B490E-3F13-46C3-80D0-A2FA2850BD29}" type="slidenum">
              <a:rPr lang="ar-SA" sz="1200">
                <a:solidFill>
                  <a:srgbClr val="0000FF"/>
                </a:solidFill>
                <a:latin typeface="Marlett" pitchFamily="2" charset="2"/>
              </a:rPr>
              <a:pPr algn="r" eaLnBrk="0" hangingPunct="0"/>
              <a:t>85</a:t>
            </a:fld>
            <a:endParaRPr lang="en-US" sz="1200">
              <a:solidFill>
                <a:srgbClr val="0000FF"/>
              </a:solidFill>
              <a:latin typeface="Marlett" pitchFamily="2" charset="2"/>
            </a:endParaRPr>
          </a:p>
        </p:txBody>
      </p:sp>
      <p:sp>
        <p:nvSpPr>
          <p:cNvPr id="188419" name="Rectangle 2"/>
          <p:cNvSpPr>
            <a:spLocks noGrp="1" noRot="1" noChangeAspect="1" noChangeArrowheads="1" noTextEdit="1"/>
          </p:cNvSpPr>
          <p:nvPr>
            <p:ph type="sldImg"/>
          </p:nvPr>
        </p:nvSpPr>
        <p:spPr>
          <a:xfrm>
            <a:off x="1144588" y="685800"/>
            <a:ext cx="4572000" cy="3429000"/>
          </a:xfrm>
          <a:ln/>
        </p:spPr>
      </p:sp>
      <p:sp>
        <p:nvSpPr>
          <p:cNvPr id="188420" name="Rectangle 3"/>
          <p:cNvSpPr>
            <a:spLocks noGrp="1" noChangeArrowheads="1"/>
          </p:cNvSpPr>
          <p:nvPr>
            <p:ph type="body" idx="1"/>
          </p:nvPr>
        </p:nvSpPr>
        <p:spPr>
          <a:xfrm>
            <a:off x="914400" y="4343400"/>
            <a:ext cx="5029200" cy="4114800"/>
          </a:xfrm>
        </p:spPr>
        <p:txBody>
          <a:bodyPr lIns="91432" tIns="45716" rIns="91432" bIns="45716"/>
          <a:lstStyle/>
          <a:p>
            <a:r>
              <a:rPr lang="en-US"/>
              <a:t>Producer/Consumer:</a:t>
            </a:r>
          </a:p>
          <a:p>
            <a:r>
              <a:rPr lang="en-US"/>
              <a:t>The pets will not enter the yard unless there is food, and Bob</a:t>
            </a:r>
          </a:p>
          <a:p>
            <a:r>
              <a:rPr lang="en-US"/>
              <a:t>will never provide more food if there is unconsumed food.</a:t>
            </a:r>
          </a:p>
          <a:p>
            <a:endParaRPr lang="en-US"/>
          </a:p>
          <a:p>
            <a:r>
              <a:rPr lang="en-US"/>
              <a:t>Let the students guess which property is a safety property and which is a liveness property. </a:t>
            </a:r>
          </a:p>
          <a:p>
            <a:endParaRPr lang="en-US"/>
          </a:p>
        </p:txBody>
      </p:sp>
    </p:spTree>
    <p:extLst>
      <p:ext uri="{BB962C8B-B14F-4D97-AF65-F5344CB8AC3E}">
        <p14:creationId xmlns:p14="http://schemas.microsoft.com/office/powerpoint/2010/main" val="31859099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8D5900B-702A-4103-ABE5-343C0B396401}" type="slidenum">
              <a:rPr lang="en-US"/>
              <a:pPr/>
              <a:t>86</a:t>
            </a:fld>
            <a:endParaRPr lang="en-US"/>
          </a:p>
        </p:txBody>
      </p:sp>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5E64D23-A119-4D10-A68A-CDF052B97518}" type="slidenum">
              <a:rPr lang="ar-SA" sz="1200">
                <a:solidFill>
                  <a:srgbClr val="0000FF"/>
                </a:solidFill>
                <a:latin typeface="Marlett" pitchFamily="2" charset="2"/>
              </a:rPr>
              <a:pPr algn="r" eaLnBrk="0" hangingPunct="0"/>
              <a:t>86</a:t>
            </a:fld>
            <a:endParaRPr lang="en-US" sz="1200">
              <a:solidFill>
                <a:srgbClr val="0000FF"/>
              </a:solidFill>
              <a:latin typeface="Marlett" pitchFamily="2" charset="2"/>
            </a:endParaRPr>
          </a:p>
        </p:txBody>
      </p:sp>
      <p:sp>
        <p:nvSpPr>
          <p:cNvPr id="192515" name="Rectangle 2"/>
          <p:cNvSpPr>
            <a:spLocks noGrp="1" noRot="1" noChangeAspect="1" noChangeArrowheads="1" noTextEdit="1"/>
          </p:cNvSpPr>
          <p:nvPr>
            <p:ph type="sldImg"/>
          </p:nvPr>
        </p:nvSpPr>
        <p:spPr>
          <a:xfrm>
            <a:off x="1144588" y="685800"/>
            <a:ext cx="4572000" cy="3429000"/>
          </a:xfrm>
          <a:ln/>
        </p:spPr>
      </p:sp>
      <p:sp>
        <p:nvSpPr>
          <p:cNvPr id="192516" name="Rectangle 3"/>
          <p:cNvSpPr>
            <a:spLocks noGrp="1" noChangeArrowheads="1"/>
          </p:cNvSpPr>
          <p:nvPr>
            <p:ph type="body" idx="1"/>
          </p:nvPr>
        </p:nvSpPr>
        <p:spPr>
          <a:xfrm>
            <a:off x="914400" y="4343400"/>
            <a:ext cx="5029200" cy="4114800"/>
          </a:xfrm>
        </p:spPr>
        <p:txBody>
          <a:bodyPr lIns="91432" tIns="45716" rIns="91432" bIns="45716"/>
          <a:lstStyle/>
          <a:p>
            <a:r>
              <a:rPr lang="en-US"/>
              <a:t>Again, waiting si problematic as one delays all causing the computation to proceed in a sequential manner. </a:t>
            </a:r>
          </a:p>
        </p:txBody>
      </p:sp>
    </p:spTree>
    <p:extLst>
      <p:ext uri="{BB962C8B-B14F-4D97-AF65-F5344CB8AC3E}">
        <p14:creationId xmlns:p14="http://schemas.microsoft.com/office/powerpoint/2010/main" val="24358875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214245-A15D-4F0B-8971-3EE1932B9A28}" type="slidenum">
              <a:rPr lang="en-US"/>
              <a:pPr/>
              <a:t>87</a:t>
            </a:fld>
            <a:endParaRPr lang="en-US"/>
          </a:p>
        </p:txBody>
      </p:sp>
      <p:sp>
        <p:nvSpPr>
          <p:cNvPr id="1904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C2797BC-DE99-4EF5-B295-EC4A3B0FF4D3}" type="slidenum">
              <a:rPr lang="ar-SA" sz="1200">
                <a:solidFill>
                  <a:srgbClr val="0000FF"/>
                </a:solidFill>
                <a:latin typeface="Marlett" pitchFamily="2" charset="2"/>
              </a:rPr>
              <a:pPr algn="r" eaLnBrk="0" hangingPunct="0"/>
              <a:t>87</a:t>
            </a:fld>
            <a:endParaRPr lang="en-US" sz="1200">
              <a:solidFill>
                <a:srgbClr val="0000FF"/>
              </a:solidFill>
              <a:latin typeface="Marlett" pitchFamily="2" charset="2"/>
            </a:endParaRPr>
          </a:p>
        </p:txBody>
      </p:sp>
      <p:sp>
        <p:nvSpPr>
          <p:cNvPr id="190467" name="Rectangle 2"/>
          <p:cNvSpPr>
            <a:spLocks noGrp="1" noRot="1" noChangeAspect="1" noChangeArrowheads="1" noTextEdit="1"/>
          </p:cNvSpPr>
          <p:nvPr>
            <p:ph type="sldImg"/>
          </p:nvPr>
        </p:nvSpPr>
        <p:spPr>
          <a:xfrm>
            <a:off x="1144588" y="685800"/>
            <a:ext cx="4572000" cy="3429000"/>
          </a:xfrm>
          <a:ln/>
        </p:spPr>
      </p:sp>
      <p:sp>
        <p:nvSpPr>
          <p:cNvPr id="1904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7113147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C9C7E3-4FB5-440F-8859-990BD7A7436A}" type="slidenum">
              <a:rPr lang="en-US"/>
              <a:pPr/>
              <a:t>88</a:t>
            </a:fld>
            <a:endParaRPr lang="en-US"/>
          </a:p>
        </p:txBody>
      </p:sp>
      <p:sp>
        <p:nvSpPr>
          <p:cNvPr id="1986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034C9F1-A432-4F5C-981B-02EE95441E29}" type="slidenum">
              <a:rPr lang="ar-SA" sz="1200">
                <a:solidFill>
                  <a:srgbClr val="0000FF"/>
                </a:solidFill>
                <a:latin typeface="Marlett" pitchFamily="2" charset="2"/>
              </a:rPr>
              <a:pPr algn="r" eaLnBrk="0" hangingPunct="0"/>
              <a:t>88</a:t>
            </a:fld>
            <a:endParaRPr lang="en-US" sz="1200">
              <a:solidFill>
                <a:srgbClr val="0000FF"/>
              </a:solidFill>
              <a:latin typeface="Marlett" pitchFamily="2" charset="2"/>
            </a:endParaRPr>
          </a:p>
        </p:txBody>
      </p:sp>
      <p:sp>
        <p:nvSpPr>
          <p:cNvPr id="198659" name="Rectangle 2"/>
          <p:cNvSpPr>
            <a:spLocks noGrp="1" noRot="1" noChangeAspect="1" noChangeArrowheads="1" noTextEdit="1"/>
          </p:cNvSpPr>
          <p:nvPr>
            <p:ph type="sldImg"/>
          </p:nvPr>
        </p:nvSpPr>
        <p:spPr>
          <a:xfrm>
            <a:off x="1144588" y="685800"/>
            <a:ext cx="4572000" cy="3429000"/>
          </a:xfrm>
          <a:ln/>
        </p:spPr>
      </p:sp>
      <p:sp>
        <p:nvSpPr>
          <p:cNvPr id="19866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0295943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1778718-B334-4A2C-A0D5-79013C49AC77}" type="slidenum">
              <a:rPr lang="en-US"/>
              <a:pPr/>
              <a:t>89</a:t>
            </a:fld>
            <a:endParaRPr lang="en-US"/>
          </a:p>
        </p:txBody>
      </p:sp>
      <p:sp>
        <p:nvSpPr>
          <p:cNvPr id="2007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1C6958F-A240-4A37-A72E-32A0CCC915E0}" type="slidenum">
              <a:rPr lang="ar-SA" sz="1200">
                <a:solidFill>
                  <a:srgbClr val="0000FF"/>
                </a:solidFill>
                <a:latin typeface="Marlett" pitchFamily="2" charset="2"/>
              </a:rPr>
              <a:pPr algn="r" eaLnBrk="0" hangingPunct="0"/>
              <a:t>89</a:t>
            </a:fld>
            <a:endParaRPr lang="en-US" sz="1200">
              <a:solidFill>
                <a:srgbClr val="0000FF"/>
              </a:solidFill>
              <a:latin typeface="Marlett" pitchFamily="2" charset="2"/>
            </a:endParaRPr>
          </a:p>
        </p:txBody>
      </p:sp>
      <p:sp>
        <p:nvSpPr>
          <p:cNvPr id="200707" name="Rectangle 2"/>
          <p:cNvSpPr>
            <a:spLocks noGrp="1" noRot="1" noChangeAspect="1" noChangeArrowheads="1" noTextEdit="1"/>
          </p:cNvSpPr>
          <p:nvPr>
            <p:ph type="sldImg"/>
          </p:nvPr>
        </p:nvSpPr>
        <p:spPr>
          <a:xfrm>
            <a:off x="1144588" y="685800"/>
            <a:ext cx="4572000" cy="3429000"/>
          </a:xfrm>
          <a:ln/>
        </p:spPr>
      </p:sp>
      <p:sp>
        <p:nvSpPr>
          <p:cNvPr id="200708" name="Rectangle 3"/>
          <p:cNvSpPr>
            <a:spLocks noGrp="1" noChangeArrowheads="1"/>
          </p:cNvSpPr>
          <p:nvPr>
            <p:ph type="body" idx="1"/>
          </p:nvPr>
        </p:nvSpPr>
        <p:spPr>
          <a:xfrm>
            <a:off x="914400" y="4343400"/>
            <a:ext cx="5029200" cy="4114800"/>
          </a:xfrm>
        </p:spPr>
        <p:txBody>
          <a:bodyPr lIns="91432" tIns="45716" rIns="91432" bIns="45716"/>
          <a:lstStyle/>
          <a:p>
            <a:r>
              <a:rPr lang="en-US" dirty="0"/>
              <a:t>One tile at a time. </a:t>
            </a:r>
          </a:p>
        </p:txBody>
      </p:sp>
    </p:spTree>
    <p:extLst>
      <p:ext uri="{BB962C8B-B14F-4D97-AF65-F5344CB8AC3E}">
        <p14:creationId xmlns:p14="http://schemas.microsoft.com/office/powerpoint/2010/main" val="9053155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A936CC-5ED0-40C2-84FF-74B4AD8DE69B}" type="slidenum">
              <a:rPr lang="en-US"/>
              <a:pPr/>
              <a:t>90</a:t>
            </a:fld>
            <a:endParaRPr lang="en-US"/>
          </a:p>
        </p:txBody>
      </p:sp>
      <p:sp>
        <p:nvSpPr>
          <p:cNvPr id="2027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2FA7127-C178-4ED4-A4EC-3BE62002163F}" type="slidenum">
              <a:rPr lang="ar-SA" sz="1200">
                <a:solidFill>
                  <a:srgbClr val="0000FF"/>
                </a:solidFill>
                <a:latin typeface="Marlett" pitchFamily="2" charset="2"/>
              </a:rPr>
              <a:pPr algn="r" eaLnBrk="0" hangingPunct="0"/>
              <a:t>90</a:t>
            </a:fld>
            <a:endParaRPr lang="en-US" sz="1200">
              <a:solidFill>
                <a:srgbClr val="0000FF"/>
              </a:solidFill>
              <a:latin typeface="Marlett" pitchFamily="2" charset="2"/>
            </a:endParaRPr>
          </a:p>
        </p:txBody>
      </p:sp>
      <p:sp>
        <p:nvSpPr>
          <p:cNvPr id="202755" name="Rectangle 2"/>
          <p:cNvSpPr>
            <a:spLocks noGrp="1" noRot="1" noChangeAspect="1" noChangeArrowheads="1" noTextEdit="1"/>
          </p:cNvSpPr>
          <p:nvPr>
            <p:ph type="sldImg"/>
          </p:nvPr>
        </p:nvSpPr>
        <p:spPr>
          <a:xfrm>
            <a:off x="1144588" y="685800"/>
            <a:ext cx="4572000" cy="3429000"/>
          </a:xfrm>
          <a:ln/>
        </p:spPr>
      </p:sp>
      <p:sp>
        <p:nvSpPr>
          <p:cNvPr id="202756" name="Rectangle 3"/>
          <p:cNvSpPr>
            <a:spLocks noGrp="1" noChangeArrowheads="1"/>
          </p:cNvSpPr>
          <p:nvPr>
            <p:ph type="body" idx="1"/>
          </p:nvPr>
        </p:nvSpPr>
        <p:spPr>
          <a:xfrm>
            <a:off x="914400" y="4343400"/>
            <a:ext cx="5029200" cy="4114800"/>
          </a:xfrm>
        </p:spPr>
        <p:txBody>
          <a:bodyPr lIns="91432" tIns="45716" rIns="91432" bIns="45716"/>
          <a:lstStyle/>
          <a:p>
            <a:endParaRPr lang="en-US" dirty="0"/>
          </a:p>
        </p:txBody>
      </p:sp>
    </p:spTree>
    <p:extLst>
      <p:ext uri="{BB962C8B-B14F-4D97-AF65-F5344CB8AC3E}">
        <p14:creationId xmlns:p14="http://schemas.microsoft.com/office/powerpoint/2010/main" val="6372253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E7993E-AA06-452B-BD5E-3D68F005822F}" type="slidenum">
              <a:rPr lang="en-US"/>
              <a:pPr/>
              <a:t>91</a:t>
            </a:fld>
            <a:endParaRPr lang="en-US"/>
          </a:p>
        </p:txBody>
      </p:sp>
      <p:sp>
        <p:nvSpPr>
          <p:cNvPr id="2048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EAAE281-6A8A-4A63-999E-C837B72A8CD6}" type="slidenum">
              <a:rPr lang="ar-SA" sz="1200">
                <a:solidFill>
                  <a:srgbClr val="0000FF"/>
                </a:solidFill>
                <a:latin typeface="Marlett" pitchFamily="2" charset="2"/>
              </a:rPr>
              <a:pPr algn="r" eaLnBrk="0" hangingPunct="0"/>
              <a:t>91</a:t>
            </a:fld>
            <a:endParaRPr lang="en-US" sz="1200">
              <a:solidFill>
                <a:srgbClr val="0000FF"/>
              </a:solidFill>
              <a:latin typeface="Marlett" pitchFamily="2" charset="2"/>
            </a:endParaRPr>
          </a:p>
        </p:txBody>
      </p:sp>
      <p:sp>
        <p:nvSpPr>
          <p:cNvPr id="204803" name="Rectangle 2"/>
          <p:cNvSpPr>
            <a:spLocks noGrp="1" noRot="1" noChangeAspect="1" noChangeArrowheads="1" noTextEdit="1"/>
          </p:cNvSpPr>
          <p:nvPr>
            <p:ph type="sldImg"/>
          </p:nvPr>
        </p:nvSpPr>
        <p:spPr>
          <a:xfrm>
            <a:off x="1144588" y="685800"/>
            <a:ext cx="4572000" cy="3429000"/>
          </a:xfrm>
          <a:ln/>
        </p:spPr>
      </p:sp>
      <p:sp>
        <p:nvSpPr>
          <p:cNvPr id="20480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321435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13F8923-362B-4465-B01C-BAC91C8B6E01}" type="slidenum">
              <a:rPr lang="en-US"/>
              <a:pPr/>
              <a:t>92</a:t>
            </a:fld>
            <a:endParaRPr lang="en-US"/>
          </a:p>
        </p:txBody>
      </p:sp>
      <p:sp>
        <p:nvSpPr>
          <p:cNvPr id="206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C009162-EFBF-4528-9A3F-4BD614CCC9E5}" type="slidenum">
              <a:rPr lang="ar-SA" sz="1200">
                <a:solidFill>
                  <a:srgbClr val="0000FF"/>
                </a:solidFill>
                <a:latin typeface="Marlett" pitchFamily="2" charset="2"/>
              </a:rPr>
              <a:pPr algn="r" eaLnBrk="0" hangingPunct="0"/>
              <a:t>92</a:t>
            </a:fld>
            <a:endParaRPr lang="en-US" sz="1200">
              <a:solidFill>
                <a:srgbClr val="0000FF"/>
              </a:solidFill>
              <a:latin typeface="Marlett" pitchFamily="2" charset="2"/>
            </a:endParaRPr>
          </a:p>
        </p:txBody>
      </p:sp>
      <p:sp>
        <p:nvSpPr>
          <p:cNvPr id="206851" name="Rectangle 2"/>
          <p:cNvSpPr>
            <a:spLocks noGrp="1" noRot="1" noChangeAspect="1" noChangeArrowheads="1" noTextEdit="1"/>
          </p:cNvSpPr>
          <p:nvPr>
            <p:ph type="sldImg"/>
          </p:nvPr>
        </p:nvSpPr>
        <p:spPr>
          <a:xfrm>
            <a:off x="1144588" y="685800"/>
            <a:ext cx="4572000" cy="3429000"/>
          </a:xfrm>
          <a:ln/>
        </p:spPr>
      </p:sp>
      <p:sp>
        <p:nvSpPr>
          <p:cNvPr id="20685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612520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8AF140E-200C-4957-9FC4-76536494176D}" type="slidenum">
              <a:rPr lang="en-US"/>
              <a:pPr/>
              <a:t>93</a:t>
            </a:fld>
            <a:endParaRPr lang="en-US"/>
          </a:p>
        </p:txBody>
      </p:sp>
      <p:sp>
        <p:nvSpPr>
          <p:cNvPr id="208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8A520F0-DCB3-4484-9BE0-A91EA905E8C4}" type="slidenum">
              <a:rPr lang="ar-SA" sz="1200">
                <a:solidFill>
                  <a:srgbClr val="0000FF"/>
                </a:solidFill>
                <a:latin typeface="Marlett" pitchFamily="2" charset="2"/>
              </a:rPr>
              <a:pPr algn="r" eaLnBrk="0" hangingPunct="0"/>
              <a:t>93</a:t>
            </a:fld>
            <a:endParaRPr lang="en-US" sz="1200">
              <a:solidFill>
                <a:srgbClr val="0000FF"/>
              </a:solidFill>
              <a:latin typeface="Marlett" pitchFamily="2" charset="2"/>
            </a:endParaRPr>
          </a:p>
        </p:txBody>
      </p:sp>
      <p:sp>
        <p:nvSpPr>
          <p:cNvPr id="208899" name="Rectangle 2"/>
          <p:cNvSpPr>
            <a:spLocks noGrp="1" noRot="1" noChangeAspect="1" noChangeArrowheads="1" noTextEdit="1"/>
          </p:cNvSpPr>
          <p:nvPr>
            <p:ph type="sldImg"/>
          </p:nvPr>
        </p:nvSpPr>
        <p:spPr>
          <a:xfrm>
            <a:off x="1144588" y="685800"/>
            <a:ext cx="4572000" cy="3429000"/>
          </a:xfrm>
          <a:ln/>
        </p:spPr>
      </p:sp>
      <p:sp>
        <p:nvSpPr>
          <p:cNvPr id="2089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09664922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9098BB-45C1-4F69-9CD3-ABC673B03E57}" type="slidenum">
              <a:rPr lang="en-US"/>
              <a:pPr/>
              <a:t>94</a:t>
            </a:fld>
            <a:endParaRPr lang="en-US"/>
          </a:p>
        </p:txBody>
      </p:sp>
      <p:sp>
        <p:nvSpPr>
          <p:cNvPr id="210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9888546-0D3C-4B3D-A665-B6C0C2CDF4BE}" type="slidenum">
              <a:rPr lang="ar-SA" sz="1200">
                <a:solidFill>
                  <a:srgbClr val="0000FF"/>
                </a:solidFill>
                <a:latin typeface="Marlett" pitchFamily="2" charset="2"/>
              </a:rPr>
              <a:pPr algn="r" eaLnBrk="0" hangingPunct="0"/>
              <a:t>94</a:t>
            </a:fld>
            <a:endParaRPr lang="en-US" sz="1200">
              <a:solidFill>
                <a:srgbClr val="0000FF"/>
              </a:solidFill>
              <a:latin typeface="Marlett" pitchFamily="2" charset="2"/>
            </a:endParaRPr>
          </a:p>
        </p:txBody>
      </p:sp>
      <p:sp>
        <p:nvSpPr>
          <p:cNvPr id="210947" name="Rectangle 2"/>
          <p:cNvSpPr>
            <a:spLocks noGrp="1" noRot="1" noChangeAspect="1" noChangeArrowheads="1" noTextEdit="1"/>
          </p:cNvSpPr>
          <p:nvPr>
            <p:ph type="sldImg"/>
          </p:nvPr>
        </p:nvSpPr>
        <p:spPr>
          <a:xfrm>
            <a:off x="1144588" y="685800"/>
            <a:ext cx="4572000" cy="3429000"/>
          </a:xfrm>
          <a:ln/>
        </p:spPr>
      </p:sp>
      <p:sp>
        <p:nvSpPr>
          <p:cNvPr id="210948" name="Rectangle 3"/>
          <p:cNvSpPr>
            <a:spLocks noGrp="1" noChangeArrowheads="1"/>
          </p:cNvSpPr>
          <p:nvPr>
            <p:ph type="body" idx="1"/>
          </p:nvPr>
        </p:nvSpPr>
        <p:spPr>
          <a:xfrm>
            <a:off x="914400" y="4343400"/>
            <a:ext cx="5029200" cy="4114800"/>
          </a:xfrm>
        </p:spPr>
        <p:txBody>
          <a:bodyPr lIns="91432" tIns="45716" rIns="91432" bIns="45716"/>
          <a:lstStyle/>
          <a:p>
            <a:r>
              <a:rPr lang="en-US"/>
              <a:t>This is a classical problem that captures how our machines memory really behaves. Memory consists of individual words that can be read or written one at a time, want if we read what is being written one word at a time while others are writing memory one word at a time, how can we guarantee to see correct values. </a:t>
            </a:r>
          </a:p>
        </p:txBody>
      </p:sp>
    </p:spTree>
    <p:extLst>
      <p:ext uri="{BB962C8B-B14F-4D97-AF65-F5344CB8AC3E}">
        <p14:creationId xmlns:p14="http://schemas.microsoft.com/office/powerpoint/2010/main" val="279554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C4BF8B-20CA-4F44-9C02-81065A1544A7}" type="slidenum">
              <a:rPr lang="en-US" smtClean="0"/>
              <a:pPr>
                <a:defRPr/>
              </a:pPr>
              <a:t>14</a:t>
            </a:fld>
            <a:endParaRPr lang="en-US"/>
          </a:p>
        </p:txBody>
      </p:sp>
    </p:spTree>
    <p:extLst>
      <p:ext uri="{BB962C8B-B14F-4D97-AF65-F5344CB8AC3E}">
        <p14:creationId xmlns:p14="http://schemas.microsoft.com/office/powerpoint/2010/main" val="30640223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8A138F-7C99-4C2B-B7BE-E4F32815D6D3}" type="slidenum">
              <a:rPr lang="en-US"/>
              <a:pPr/>
              <a:t>95</a:t>
            </a:fld>
            <a:endParaRPr lang="en-US"/>
          </a:p>
        </p:txBody>
      </p:sp>
      <p:sp>
        <p:nvSpPr>
          <p:cNvPr id="2129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21ECB9E-CEEC-4339-BA0D-61C94A7B0EEC}" type="slidenum">
              <a:rPr lang="ar-SA" sz="1200">
                <a:solidFill>
                  <a:srgbClr val="0000FF"/>
                </a:solidFill>
                <a:latin typeface="Marlett" pitchFamily="2" charset="2"/>
              </a:rPr>
              <a:pPr algn="r" eaLnBrk="0" hangingPunct="0"/>
              <a:t>95</a:t>
            </a:fld>
            <a:endParaRPr lang="en-US" sz="1200">
              <a:solidFill>
                <a:srgbClr val="0000FF"/>
              </a:solidFill>
              <a:latin typeface="Marlett" pitchFamily="2" charset="2"/>
            </a:endParaRPr>
          </a:p>
        </p:txBody>
      </p:sp>
      <p:sp>
        <p:nvSpPr>
          <p:cNvPr id="212995" name="Rectangle 2"/>
          <p:cNvSpPr>
            <a:spLocks noGrp="1" noRot="1" noChangeAspect="1" noChangeArrowheads="1" noTextEdit="1"/>
          </p:cNvSpPr>
          <p:nvPr>
            <p:ph type="sldImg"/>
          </p:nvPr>
        </p:nvSpPr>
        <p:spPr>
          <a:xfrm>
            <a:off x="1144588" y="685800"/>
            <a:ext cx="4572000" cy="3429000"/>
          </a:xfrm>
          <a:ln/>
        </p:spPr>
      </p:sp>
      <p:sp>
        <p:nvSpPr>
          <p:cNvPr id="212996" name="Rectangle 3"/>
          <p:cNvSpPr>
            <a:spLocks noGrp="1" noChangeArrowheads="1"/>
          </p:cNvSpPr>
          <p:nvPr>
            <p:ph type="body" idx="1"/>
          </p:nvPr>
        </p:nvSpPr>
        <p:spPr>
          <a:xfrm>
            <a:off x="914400" y="4343400"/>
            <a:ext cx="5029200" cy="4114800"/>
          </a:xfrm>
        </p:spPr>
        <p:txBody>
          <a:bodyPr lIns="91432" tIns="45716" rIns="91432" bIns="45716"/>
          <a:lstStyle/>
          <a:p>
            <a:r>
              <a:rPr lang="en-US"/>
              <a:t>Its also easy with producer-consumer interrupt bit based solution if we have one producer and one consumer. </a:t>
            </a:r>
          </a:p>
          <a:p>
            <a:r>
              <a:rPr lang="en-US"/>
              <a:t>Using Mutex for large chunks of memory introduces performance problems. The surprising thing is that we can actually provide a “snapshot” of memory by reading memory locations one at a time, and while others are continuously writing it, all this WITHOUT mutual exclusion. Stay tuned to see how we do this. </a:t>
            </a:r>
          </a:p>
        </p:txBody>
      </p:sp>
    </p:spTree>
    <p:extLst>
      <p:ext uri="{BB962C8B-B14F-4D97-AF65-F5344CB8AC3E}">
        <p14:creationId xmlns:p14="http://schemas.microsoft.com/office/powerpoint/2010/main" val="29646609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C4BF8B-20CA-4F44-9C02-81065A1544A7}" type="slidenum">
              <a:rPr lang="en-US" smtClean="0"/>
              <a:pPr>
                <a:defRPr/>
              </a:pPr>
              <a:t>96</a:t>
            </a:fld>
            <a:endParaRPr lang="en-US"/>
          </a:p>
        </p:txBody>
      </p:sp>
    </p:spTree>
    <p:extLst>
      <p:ext uri="{BB962C8B-B14F-4D97-AF65-F5344CB8AC3E}">
        <p14:creationId xmlns:p14="http://schemas.microsoft.com/office/powerpoint/2010/main" val="18802409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B35F54-18AD-454A-8109-937AD5A511AA}" type="slidenum">
              <a:rPr lang="en-US"/>
              <a:pPr/>
              <a:t>97</a:t>
            </a:fld>
            <a:endParaRPr lang="en-US"/>
          </a:p>
        </p:txBody>
      </p:sp>
      <p:sp>
        <p:nvSpPr>
          <p:cNvPr id="2150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2E3EA0-4CA0-4255-93BF-56764098361F}" type="slidenum">
              <a:rPr lang="ar-SA" sz="1200">
                <a:solidFill>
                  <a:srgbClr val="0000FF"/>
                </a:solidFill>
                <a:latin typeface="Marlett" pitchFamily="2" charset="2"/>
              </a:rPr>
              <a:pPr algn="r" eaLnBrk="0" hangingPunct="0"/>
              <a:t>97</a:t>
            </a:fld>
            <a:endParaRPr lang="en-US" sz="1200">
              <a:solidFill>
                <a:srgbClr val="0000FF"/>
              </a:solidFill>
              <a:latin typeface="Marlett" pitchFamily="2" charset="2"/>
            </a:endParaRPr>
          </a:p>
        </p:txBody>
      </p:sp>
      <p:sp>
        <p:nvSpPr>
          <p:cNvPr id="215043" name="Rectangle 2"/>
          <p:cNvSpPr>
            <a:spLocks noGrp="1" noRot="1" noChangeAspect="1" noChangeArrowheads="1" noTextEdit="1"/>
          </p:cNvSpPr>
          <p:nvPr>
            <p:ph type="sldImg"/>
          </p:nvPr>
        </p:nvSpPr>
        <p:spPr>
          <a:xfrm>
            <a:off x="1144588" y="685800"/>
            <a:ext cx="4572000" cy="3429000"/>
          </a:xfrm>
          <a:ln/>
        </p:spPr>
      </p:sp>
      <p:sp>
        <p:nvSpPr>
          <p:cNvPr id="21504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2383369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034D95-0ABB-4626-AEBE-7CE6C8544761}" type="slidenum">
              <a:rPr lang="en-US"/>
              <a:pPr/>
              <a:t>98</a:t>
            </a:fld>
            <a:endParaRPr lang="en-US"/>
          </a:p>
        </p:txBody>
      </p:sp>
      <p:sp>
        <p:nvSpPr>
          <p:cNvPr id="2170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0AEF5A0-F533-4DE7-AF1E-5D9DC5AFB5C3}" type="slidenum">
              <a:rPr lang="ar-SA" sz="1200">
                <a:solidFill>
                  <a:srgbClr val="0000FF"/>
                </a:solidFill>
                <a:latin typeface="Marlett" pitchFamily="2" charset="2"/>
              </a:rPr>
              <a:pPr algn="r" eaLnBrk="0" hangingPunct="0"/>
              <a:t>98</a:t>
            </a:fld>
            <a:endParaRPr lang="en-US" sz="1200">
              <a:solidFill>
                <a:srgbClr val="0000FF"/>
              </a:solidFill>
              <a:latin typeface="Marlett" pitchFamily="2" charset="2"/>
            </a:endParaRPr>
          </a:p>
        </p:txBody>
      </p:sp>
      <p:sp>
        <p:nvSpPr>
          <p:cNvPr id="217091" name="Rectangle 2"/>
          <p:cNvSpPr>
            <a:spLocks noGrp="1" noRot="1" noChangeAspect="1" noChangeArrowheads="1" noTextEdit="1"/>
          </p:cNvSpPr>
          <p:nvPr>
            <p:ph type="sldImg"/>
          </p:nvPr>
        </p:nvSpPr>
        <p:spPr>
          <a:xfrm>
            <a:off x="1144588" y="685800"/>
            <a:ext cx="4572000" cy="3429000"/>
          </a:xfrm>
          <a:ln/>
        </p:spPr>
      </p:sp>
      <p:sp>
        <p:nvSpPr>
          <p:cNvPr id="2170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622646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AAEA1-4582-4772-8EF7-3299F4B5535C}" type="slidenum">
              <a:rPr lang="en-US"/>
              <a:pPr/>
              <a:t>99</a:t>
            </a:fld>
            <a:endParaRPr lang="en-US"/>
          </a:p>
        </p:txBody>
      </p:sp>
      <p:sp>
        <p:nvSpPr>
          <p:cNvPr id="2191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6D843A5-1CD8-44AB-A062-96015C8B3FD4}" type="slidenum">
              <a:rPr lang="ar-SA" sz="1200">
                <a:solidFill>
                  <a:srgbClr val="0000FF"/>
                </a:solidFill>
                <a:latin typeface="Marlett" pitchFamily="2" charset="2"/>
              </a:rPr>
              <a:pPr algn="r" eaLnBrk="0" hangingPunct="0"/>
              <a:t>99</a:t>
            </a:fld>
            <a:endParaRPr lang="en-US" sz="1200">
              <a:solidFill>
                <a:srgbClr val="0000FF"/>
              </a:solidFill>
              <a:latin typeface="Marlett" pitchFamily="2" charset="2"/>
            </a:endParaRPr>
          </a:p>
        </p:txBody>
      </p:sp>
      <p:sp>
        <p:nvSpPr>
          <p:cNvPr id="219139" name="Rectangle 2"/>
          <p:cNvSpPr>
            <a:spLocks noGrp="1" noRot="1" noChangeAspect="1" noChangeArrowheads="1" noTextEdit="1"/>
          </p:cNvSpPr>
          <p:nvPr>
            <p:ph type="sldImg"/>
          </p:nvPr>
        </p:nvSpPr>
        <p:spPr>
          <a:xfrm>
            <a:off x="1144588" y="685800"/>
            <a:ext cx="4572000" cy="3429000"/>
          </a:xfrm>
          <a:ln/>
        </p:spPr>
      </p:sp>
      <p:sp>
        <p:nvSpPr>
          <p:cNvPr id="219140"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and waiting imply that code is essentially executed sequentially, while one is executing it others spin doing nothing useful. The larger these sequential parts, the worst our utilization of the multiple processors on our machine. Moreover, this relation is not linear: if 25% of the code is sequential, it does not mean that on a ten processor machine we will see a 25% loss of speedup…to understand the real realation, we need to understand </a:t>
            </a:r>
          </a:p>
          <a:p>
            <a:r>
              <a:rPr lang="en-US"/>
              <a:t>Amdahl’s law. Gene Amdahl was a computer science pioneer.  </a:t>
            </a:r>
          </a:p>
        </p:txBody>
      </p:sp>
    </p:spTree>
    <p:extLst>
      <p:ext uri="{BB962C8B-B14F-4D97-AF65-F5344CB8AC3E}">
        <p14:creationId xmlns:p14="http://schemas.microsoft.com/office/powerpoint/2010/main" val="29702241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AFFE50-F3F8-44D5-AC8F-A608841CDE7E}" type="slidenum">
              <a:rPr lang="en-US"/>
              <a:pPr/>
              <a:t>100</a:t>
            </a:fld>
            <a:endParaRPr lang="en-US"/>
          </a:p>
        </p:txBody>
      </p:sp>
      <p:sp>
        <p:nvSpPr>
          <p:cNvPr id="2211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2CB80-73A0-43E0-89F1-31361CF8785E}" type="slidenum">
              <a:rPr lang="ar-SA" sz="1200">
                <a:solidFill>
                  <a:srgbClr val="0000FF"/>
                </a:solidFill>
                <a:latin typeface="Marlett" pitchFamily="2" charset="2"/>
              </a:rPr>
              <a:pPr algn="r" eaLnBrk="0" hangingPunct="0"/>
              <a:t>100</a:t>
            </a:fld>
            <a:endParaRPr lang="en-US" sz="1200">
              <a:solidFill>
                <a:srgbClr val="0000FF"/>
              </a:solidFill>
              <a:latin typeface="Marlett" pitchFamily="2" charset="2"/>
            </a:endParaRPr>
          </a:p>
        </p:txBody>
      </p:sp>
      <p:sp>
        <p:nvSpPr>
          <p:cNvPr id="221187" name="Rectangle 2"/>
          <p:cNvSpPr>
            <a:spLocks noGrp="1" noRot="1" noChangeAspect="1" noChangeArrowheads="1" noTextEdit="1"/>
          </p:cNvSpPr>
          <p:nvPr>
            <p:ph type="sldImg"/>
          </p:nvPr>
        </p:nvSpPr>
        <p:spPr>
          <a:xfrm>
            <a:off x="1144588" y="685800"/>
            <a:ext cx="4572000" cy="3429000"/>
          </a:xfrm>
          <a:ln/>
        </p:spPr>
      </p:sp>
      <p:sp>
        <p:nvSpPr>
          <p:cNvPr id="221188" name="Rectangle 3"/>
          <p:cNvSpPr>
            <a:spLocks noGrp="1" noChangeArrowheads="1"/>
          </p:cNvSpPr>
          <p:nvPr>
            <p:ph type="body" idx="1"/>
          </p:nvPr>
        </p:nvSpPr>
        <p:spPr>
          <a:xfrm>
            <a:off x="915988" y="4343400"/>
            <a:ext cx="5026025" cy="4114800"/>
          </a:xfrm>
        </p:spPr>
        <p:txBody>
          <a:bodyPr lIns="91432" tIns="45716" rIns="91432" bIns="45716"/>
          <a:lstStyle/>
          <a:p>
            <a:r>
              <a:rPr lang="en-US"/>
              <a:t>This kind of analysis is very important for concurrent computation.</a:t>
            </a:r>
          </a:p>
          <a:p>
            <a:r>
              <a:rPr lang="en-US"/>
              <a:t>The formula we need is called \emph{Amdahl's Law}.</a:t>
            </a:r>
          </a:p>
          <a:p>
            <a:r>
              <a:rPr lang="en-US"/>
              <a:t>It captures the notion that the extent to</a:t>
            </a:r>
          </a:p>
          <a:p>
            <a:r>
              <a:rPr lang="en-US"/>
              <a:t>which we can speed up any complex job (not just painting)</a:t>
            </a:r>
          </a:p>
          <a:p>
            <a:r>
              <a:rPr lang="en-US"/>
              <a:t>is limited by how much of the job must be executed sequentially.</a:t>
            </a:r>
          </a:p>
          <a:p>
            <a:endParaRPr lang="en-US"/>
          </a:p>
          <a:p>
            <a:r>
              <a:rPr lang="en-US"/>
              <a:t>Define the \emph{speedup} $S$ of a job to be the ratio between the</a:t>
            </a:r>
          </a:p>
          <a:p>
            <a:r>
              <a:rPr lang="en-US"/>
              <a:t>time it takes one processor to complete the job (as measured by a wall clock)</a:t>
            </a:r>
          </a:p>
          <a:p>
            <a:r>
              <a:rPr lang="en-US"/>
              <a:t>versus the time it takes $n$ concurrent processors to complete the same job.</a:t>
            </a:r>
          </a:p>
          <a:p>
            <a:r>
              <a:rPr lang="en-US"/>
              <a:t>\emph{Amdahl's Law} characterizes the maximum speedup $S$ that can be achieved by $n$</a:t>
            </a:r>
          </a:p>
          <a:p>
            <a:r>
              <a:rPr lang="en-US"/>
              <a:t>processors collaborating on an application where $p$ is the fraction of</a:t>
            </a:r>
          </a:p>
          <a:p>
            <a:r>
              <a:rPr lang="en-US"/>
              <a:t>the job that can be executed in parallel.</a:t>
            </a:r>
          </a:p>
          <a:p>
            <a:r>
              <a:rPr lang="en-US"/>
              <a:t>Assume, for simplicity,</a:t>
            </a:r>
          </a:p>
          <a:p>
            <a:r>
              <a:rPr lang="en-US"/>
              <a:t>that it takes (normalized) time 1 for a single processor to complete the job.</a:t>
            </a:r>
          </a:p>
          <a:p>
            <a:r>
              <a:rPr lang="en-US"/>
              <a:t>With $n$ concurrent processors, the parallel part takes time $p/n$ and the sequential part takes time $1-p$.</a:t>
            </a:r>
          </a:p>
          <a:p>
            <a:r>
              <a:rPr lang="en-US"/>
              <a:t>Overall, the parallelized computation takes time:</a:t>
            </a:r>
          </a:p>
          <a:p>
            <a:r>
              <a:rPr lang="en-US"/>
              <a:t>$$</a:t>
            </a:r>
          </a:p>
          <a:p>
            <a:r>
              <a:rPr lang="en-US"/>
              <a:t>1 - p + \frac{p}{n}</a:t>
            </a:r>
          </a:p>
          <a:p>
            <a:r>
              <a:rPr lang="en-US"/>
              <a:t>$$</a:t>
            </a:r>
          </a:p>
          <a:p>
            <a:r>
              <a:rPr lang="en-US"/>
              <a:t>Amdahl's Law says that the speedup, that is,</a:t>
            </a:r>
          </a:p>
          <a:p>
            <a:r>
              <a:rPr lang="en-US"/>
              <a:t>the ratio between the sequential (single-processor) time and the parallel time,</a:t>
            </a:r>
          </a:p>
          <a:p>
            <a:r>
              <a:rPr lang="en-US"/>
              <a:t>is:</a:t>
            </a:r>
          </a:p>
          <a:p>
            <a:r>
              <a:rPr lang="en-US"/>
              <a:t>$$</a:t>
            </a:r>
          </a:p>
          <a:p>
            <a:r>
              <a:rPr lang="en-US"/>
              <a:t>S = \frac{1}{1 - p + \frac{p}{n}}</a:t>
            </a:r>
          </a:p>
          <a:p>
            <a:r>
              <a:rPr lang="en-US"/>
              <a:t>$$</a:t>
            </a:r>
          </a:p>
          <a:p>
            <a:endParaRPr lang="en-US"/>
          </a:p>
          <a:p>
            <a:r>
              <a:rPr lang="en-US"/>
              <a:t>We show this in the next set of slides</a:t>
            </a:r>
          </a:p>
        </p:txBody>
      </p:sp>
    </p:spTree>
    <p:extLst>
      <p:ext uri="{BB962C8B-B14F-4D97-AF65-F5344CB8AC3E}">
        <p14:creationId xmlns:p14="http://schemas.microsoft.com/office/powerpoint/2010/main" val="23868061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7CBB3A-6FE2-4BE0-A84D-20B3D0D67A22}" type="slidenum">
              <a:rPr lang="en-US"/>
              <a:pPr/>
              <a:t>101</a:t>
            </a:fld>
            <a:endParaRPr lang="en-US"/>
          </a:p>
        </p:txBody>
      </p:sp>
      <p:sp>
        <p:nvSpPr>
          <p:cNvPr id="2232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B64967C-6A36-429F-9ED2-5A6E3A646F8F}" type="slidenum">
              <a:rPr lang="ar-SA" sz="1200">
                <a:solidFill>
                  <a:srgbClr val="0000FF"/>
                </a:solidFill>
                <a:latin typeface="Marlett" pitchFamily="2" charset="2"/>
              </a:rPr>
              <a:pPr algn="r" eaLnBrk="0" hangingPunct="0"/>
              <a:t>101</a:t>
            </a:fld>
            <a:endParaRPr lang="en-US" sz="1200">
              <a:solidFill>
                <a:srgbClr val="0000FF"/>
              </a:solidFill>
              <a:latin typeface="Marlett" pitchFamily="2" charset="2"/>
            </a:endParaRPr>
          </a:p>
        </p:txBody>
      </p:sp>
      <p:sp>
        <p:nvSpPr>
          <p:cNvPr id="223235" name="Rectangle 2"/>
          <p:cNvSpPr>
            <a:spLocks noGrp="1" noRot="1" noChangeAspect="1" noChangeArrowheads="1" noTextEdit="1"/>
          </p:cNvSpPr>
          <p:nvPr>
            <p:ph type="sldImg"/>
          </p:nvPr>
        </p:nvSpPr>
        <p:spPr>
          <a:xfrm>
            <a:off x="1144588" y="685800"/>
            <a:ext cx="4572000" cy="3429000"/>
          </a:xfrm>
          <a:ln/>
        </p:spPr>
      </p:sp>
      <p:sp>
        <p:nvSpPr>
          <p:cNvPr id="223236" name="Rectangle 3"/>
          <p:cNvSpPr>
            <a:spLocks noGrp="1" noChangeArrowheads="1"/>
          </p:cNvSpPr>
          <p:nvPr>
            <p:ph type="body" idx="1"/>
          </p:nvPr>
        </p:nvSpPr>
        <p:spPr>
          <a:xfrm>
            <a:off x="915988" y="4343400"/>
            <a:ext cx="5026025" cy="4114800"/>
          </a:xfrm>
        </p:spPr>
        <p:txBody>
          <a:bodyPr lIns="91432" tIns="45716" rIns="91432" bIns="45716"/>
          <a:lstStyle/>
          <a:p>
            <a:r>
              <a:rPr lang="en-US"/>
              <a:t>AVOID USING THE WORD “CODE”, P is not a fraction of the code but if the execution time of the solution algorithm. It could be that 5% of the code are executed in a loop and account for 90% of the execution time. </a:t>
            </a:r>
          </a:p>
        </p:txBody>
      </p:sp>
    </p:spTree>
    <p:extLst>
      <p:ext uri="{BB962C8B-B14F-4D97-AF65-F5344CB8AC3E}">
        <p14:creationId xmlns:p14="http://schemas.microsoft.com/office/powerpoint/2010/main" val="41177180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102</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ar-SA" sz="1200">
                <a:solidFill>
                  <a:srgbClr val="0000FF"/>
                </a:solidFill>
                <a:latin typeface="Marlett" pitchFamily="2" charset="2"/>
              </a:rPr>
              <a:pPr algn="r" eaLnBrk="0" hangingPunct="0"/>
              <a:t>102</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2058551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103</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ar-SA" sz="1200">
                <a:solidFill>
                  <a:srgbClr val="0000FF"/>
                </a:solidFill>
                <a:latin typeface="Marlett" pitchFamily="2" charset="2"/>
              </a:rPr>
              <a:pPr algn="r" eaLnBrk="0" hangingPunct="0"/>
              <a:t>103</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41576014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104</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ar-SA" sz="1200">
                <a:solidFill>
                  <a:srgbClr val="0000FF"/>
                </a:solidFill>
                <a:latin typeface="Marlett" pitchFamily="2" charset="2"/>
              </a:rPr>
              <a:pPr algn="r" eaLnBrk="0" hangingPunct="0"/>
              <a:t>104</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128125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A0248405-F1BA-3F4B-8434-41E9EFDAF53A}" type="slidenum">
              <a:rPr lang="en-US"/>
              <a:pPr>
                <a:defRPr/>
              </a:pPr>
              <a:t>‹#›</a:t>
            </a:fld>
            <a:endParaRPr lang="en-US"/>
          </a:p>
        </p:txBody>
      </p:sp>
    </p:spTree>
    <p:extLst>
      <p:ext uri="{BB962C8B-B14F-4D97-AF65-F5344CB8AC3E}">
        <p14:creationId xmlns:p14="http://schemas.microsoft.com/office/powerpoint/2010/main" val="11626147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8963AA59-1FFF-AA4D-AAF9-AA6E46F13FC9}" type="slidenum">
              <a:rPr lang="en-US"/>
              <a:pPr>
                <a:defRPr/>
              </a:pPr>
              <a:t>‹#›</a:t>
            </a:fld>
            <a:endParaRPr lang="en-US"/>
          </a:p>
        </p:txBody>
      </p:sp>
    </p:spTree>
    <p:extLst>
      <p:ext uri="{BB962C8B-B14F-4D97-AF65-F5344CB8AC3E}">
        <p14:creationId xmlns:p14="http://schemas.microsoft.com/office/powerpoint/2010/main" val="397435002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9F0B6F7-4765-7245-95A3-3BC7CF1D3664}" type="slidenum">
              <a:rPr lang="en-US"/>
              <a:pPr>
                <a:defRPr/>
              </a:pPr>
              <a:t>‹#›</a:t>
            </a:fld>
            <a:endParaRPr lang="en-US"/>
          </a:p>
        </p:txBody>
      </p:sp>
    </p:spTree>
    <p:extLst>
      <p:ext uri="{BB962C8B-B14F-4D97-AF65-F5344CB8AC3E}">
        <p14:creationId xmlns:p14="http://schemas.microsoft.com/office/powerpoint/2010/main" val="27888828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BED4EAB2-FF40-0D4E-B70E-54945567CF70}" type="slidenum">
              <a:rPr lang="en-US"/>
              <a:pPr>
                <a:defRPr/>
              </a:pPr>
              <a:t>‹#›</a:t>
            </a:fld>
            <a:endParaRPr lang="en-US"/>
          </a:p>
        </p:txBody>
      </p:sp>
    </p:spTree>
    <p:extLst>
      <p:ext uri="{BB962C8B-B14F-4D97-AF65-F5344CB8AC3E}">
        <p14:creationId xmlns:p14="http://schemas.microsoft.com/office/powerpoint/2010/main" val="579838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04F2D1B-09F3-3644-A40D-3688AA087853}" type="slidenum">
              <a:rPr lang="en-US"/>
              <a:pPr>
                <a:defRPr/>
              </a:pPr>
              <a:t>‹#›</a:t>
            </a:fld>
            <a:endParaRPr lang="en-US"/>
          </a:p>
        </p:txBody>
      </p:sp>
    </p:spTree>
    <p:extLst>
      <p:ext uri="{BB962C8B-B14F-4D97-AF65-F5344CB8AC3E}">
        <p14:creationId xmlns:p14="http://schemas.microsoft.com/office/powerpoint/2010/main" val="9330799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2375F50-D860-F248-8665-AF2F491B3AA5}" type="slidenum">
              <a:rPr lang="en-US"/>
              <a:pPr>
                <a:defRPr/>
              </a:pPr>
              <a:t>‹#›</a:t>
            </a:fld>
            <a:endParaRPr lang="en-US"/>
          </a:p>
        </p:txBody>
      </p:sp>
    </p:spTree>
    <p:extLst>
      <p:ext uri="{BB962C8B-B14F-4D97-AF65-F5344CB8AC3E}">
        <p14:creationId xmlns:p14="http://schemas.microsoft.com/office/powerpoint/2010/main" val="17805758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4A78D548-FA4A-8545-9DF6-4FD18F3CD6F8}" type="slidenum">
              <a:rPr lang="en-US"/>
              <a:pPr>
                <a:defRPr/>
              </a:pPr>
              <a:t>‹#›</a:t>
            </a:fld>
            <a:endParaRPr lang="en-US"/>
          </a:p>
        </p:txBody>
      </p:sp>
    </p:spTree>
    <p:extLst>
      <p:ext uri="{BB962C8B-B14F-4D97-AF65-F5344CB8AC3E}">
        <p14:creationId xmlns:p14="http://schemas.microsoft.com/office/powerpoint/2010/main" val="8144678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2E5732FE-D587-0542-9B13-33BA40A03361}" type="slidenum">
              <a:rPr lang="en-US"/>
              <a:pPr>
                <a:defRPr/>
              </a:pPr>
              <a:t>‹#›</a:t>
            </a:fld>
            <a:endParaRPr lang="en-US"/>
          </a:p>
        </p:txBody>
      </p:sp>
    </p:spTree>
    <p:extLst>
      <p:ext uri="{BB962C8B-B14F-4D97-AF65-F5344CB8AC3E}">
        <p14:creationId xmlns:p14="http://schemas.microsoft.com/office/powerpoint/2010/main" val="24899466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4F5AB55C-7F7A-6947-A69F-710993809479}" type="slidenum">
              <a:rPr lang="en-US"/>
              <a:pPr>
                <a:defRPr/>
              </a:pPr>
              <a:t>‹#›</a:t>
            </a:fld>
            <a:endParaRPr lang="en-US"/>
          </a:p>
        </p:txBody>
      </p:sp>
    </p:spTree>
    <p:extLst>
      <p:ext uri="{BB962C8B-B14F-4D97-AF65-F5344CB8AC3E}">
        <p14:creationId xmlns:p14="http://schemas.microsoft.com/office/powerpoint/2010/main" val="20750456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Arial" panose="020B0604020202020204" pitchFamily="34" charset="0"/>
              </a:defRPr>
            </a:lvl1pPr>
          </a:lstStyle>
          <a:p>
            <a:pPr>
              <a:defRPr/>
            </a:pPr>
            <a:r>
              <a:rPr lang="en-US" dirty="0"/>
              <a:t>Art of Multiprocessor Programming</a:t>
            </a:r>
          </a:p>
        </p:txBody>
      </p:sp>
      <p:sp>
        <p:nvSpPr>
          <p:cNvPr id="3" name="Slide Number Placeholder 2"/>
          <p:cNvSpPr>
            <a:spLocks noGrp="1"/>
          </p:cNvSpPr>
          <p:nvPr>
            <p:ph type="sldNum" sz="quarter" idx="11"/>
          </p:nvPr>
        </p:nvSpPr>
        <p:spPr/>
        <p:txBody>
          <a:bodyPr/>
          <a:lstStyle>
            <a:lvl1pPr>
              <a:defRPr/>
            </a:lvl1pPr>
          </a:lstStyle>
          <a:p>
            <a:pPr>
              <a:defRPr/>
            </a:pPr>
            <a:fld id="{6B9C11A0-6D43-8642-9BD2-C4E250192520}" type="slidenum">
              <a:rPr lang="en-US"/>
              <a:pPr>
                <a:defRPr/>
              </a:pPr>
              <a:t>‹#›</a:t>
            </a:fld>
            <a:endParaRPr lang="en-US"/>
          </a:p>
        </p:txBody>
      </p:sp>
    </p:spTree>
    <p:extLst>
      <p:ext uri="{BB962C8B-B14F-4D97-AF65-F5344CB8AC3E}">
        <p14:creationId xmlns:p14="http://schemas.microsoft.com/office/powerpoint/2010/main" val="31808910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EB41303-BCB2-0F44-A22D-47F38610EA12}" type="slidenum">
              <a:rPr lang="en-US"/>
              <a:pPr>
                <a:defRPr/>
              </a:pPr>
              <a:t>‹#›</a:t>
            </a:fld>
            <a:endParaRPr lang="en-US"/>
          </a:p>
        </p:txBody>
      </p:sp>
    </p:spTree>
    <p:extLst>
      <p:ext uri="{BB962C8B-B14F-4D97-AF65-F5344CB8AC3E}">
        <p14:creationId xmlns:p14="http://schemas.microsoft.com/office/powerpoint/2010/main" val="351779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43C7874B-E03C-064A-BB59-682D496F6EE7}" type="slidenum">
              <a:rPr lang="en-US"/>
              <a:pPr>
                <a:defRPr/>
              </a:pPr>
              <a:t>‹#›</a:t>
            </a:fld>
            <a:endParaRPr lang="en-US"/>
          </a:p>
        </p:txBody>
      </p:sp>
    </p:spTree>
    <p:extLst>
      <p:ext uri="{BB962C8B-B14F-4D97-AF65-F5344CB8AC3E}">
        <p14:creationId xmlns:p14="http://schemas.microsoft.com/office/powerpoint/2010/main" val="23861692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cs typeface="+mn-cs"/>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7639680C-411D-1E4E-8947-CD8D150404F6}" type="slidenum">
              <a:rPr lang="en-US"/>
              <a:pPr>
                <a:defRPr/>
              </a:pPr>
              <a:t>‹#›</a:t>
            </a:fld>
            <a:endParaRPr lang="en-US"/>
          </a:p>
        </p:txBody>
      </p:sp>
      <p:pic>
        <p:nvPicPr>
          <p:cNvPr id="2" name="Picture 6"/>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9" r:id="rId7"/>
    <p:sldLayoutId id="2147483694" r:id="rId8"/>
    <p:sldLayoutId id="2147483695" r:id="rId9"/>
    <p:sldLayoutId id="2147483696" r:id="rId10"/>
    <p:sldLayoutId id="2147483697" r:id="rId11"/>
    <p:sldLayoutId id="2147483698" r:id="rId12"/>
  </p:sldLayoutIdLst>
  <p:transition/>
  <p:hf sldNum="0" hd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rgbClr val="0000FF"/>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0000FF"/>
          </a:solidFill>
          <a:latin typeface="+mn-lt"/>
          <a:ea typeface="ＭＳ Ｐゴシック" charset="0"/>
        </a:defRPr>
      </a:lvl3pPr>
      <a:lvl4pPr marL="1600200" indent="-228600" algn="l" rtl="0" eaLnBrk="0" fontAlgn="base" hangingPunct="0">
        <a:spcBef>
          <a:spcPct val="20000"/>
        </a:spcBef>
        <a:spcAft>
          <a:spcPct val="0"/>
        </a:spcAft>
        <a:buChar char="–"/>
        <a:defRPr sz="2000">
          <a:solidFill>
            <a:srgbClr val="0000FF"/>
          </a:solidFill>
          <a:latin typeface="+mn-lt"/>
          <a:ea typeface="ＭＳ Ｐゴシック" charset="0"/>
        </a:defRPr>
      </a:lvl4pPr>
      <a:lvl5pPr marL="2057400" indent="-228600" algn="l" rtl="0" eaLnBrk="0" fontAlgn="base" hangingPunct="0">
        <a:spcBef>
          <a:spcPct val="20000"/>
        </a:spcBef>
        <a:spcAft>
          <a:spcPct val="0"/>
        </a:spcAft>
        <a:buChar char="»"/>
        <a:defRPr sz="2000">
          <a:solidFill>
            <a:srgbClr val="0000FF"/>
          </a:solidFill>
          <a:latin typeface="+mn-lt"/>
          <a:ea typeface="ＭＳ Ｐゴシック" charset="0"/>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1.xml"/><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2.xml"/><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3.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4.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e Towers of San Gimignano - Medieval Frenzy or Architectural Genius? |  Ipanema travels">
            <a:extLst>
              <a:ext uri="{FF2B5EF4-FFF2-40B4-BE49-F238E27FC236}">
                <a16:creationId xmlns:a16="http://schemas.microsoft.com/office/drawing/2014/main" id="{3BCC14A1-85F9-4903-AF39-C6EB13FAE14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7525"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4574302" y="2548546"/>
            <a:ext cx="2281394"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Introduction</a:t>
            </a:r>
          </a:p>
        </p:txBody>
      </p:sp>
      <p:sp>
        <p:nvSpPr>
          <p:cNvPr id="8" name="TextBox 7"/>
          <p:cNvSpPr txBox="1"/>
          <p:nvPr/>
        </p:nvSpPr>
        <p:spPr bwMode="auto">
          <a:xfrm>
            <a:off x="4144698" y="4800798"/>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00CC99"/>
                </a:solidFill>
                <a:latin typeface="Arial" panose="020B0604020202020204" pitchFamily="34" charset="0"/>
              </a:rPr>
              <a:t>Maurice </a:t>
            </a:r>
            <a:r>
              <a:rPr lang="en-US" sz="2800" b="1" dirty="0" err="1">
                <a:solidFill>
                  <a:srgbClr val="00CC99"/>
                </a:solidFill>
                <a:latin typeface="Arial" panose="020B0604020202020204" pitchFamily="34" charset="0"/>
              </a:rPr>
              <a:t>Herlihy</a:t>
            </a:r>
            <a:endParaRPr lang="en-US" sz="2800" b="1" dirty="0">
              <a:solidFill>
                <a:srgbClr val="00CC99"/>
              </a:solidFill>
              <a:latin typeface="Arial" panose="020B0604020202020204" pitchFamily="34" charset="0"/>
            </a:endParaRPr>
          </a:p>
          <a:p>
            <a:pPr algn="ctr"/>
            <a:r>
              <a:rPr lang="en-US" sz="2800" b="1" dirty="0">
                <a:solidFill>
                  <a:srgbClr val="00CC99"/>
                </a:solidFill>
                <a:latin typeface="Arial" panose="020B0604020202020204" pitchFamily="34" charset="0"/>
              </a:rPr>
              <a:t>Brown University</a:t>
            </a:r>
          </a:p>
        </p:txBody>
      </p:sp>
      <p:sp>
        <p:nvSpPr>
          <p:cNvPr id="7" name="TextBox 6">
            <a:extLst>
              <a:ext uri="{FF2B5EF4-FFF2-40B4-BE49-F238E27FC236}">
                <a16:creationId xmlns:a16="http://schemas.microsoft.com/office/drawing/2014/main" id="{8CE1E450-522C-4ED7-AB7E-684A183EC8DF}"/>
              </a:ext>
            </a:extLst>
          </p:cNvPr>
          <p:cNvSpPr txBox="1"/>
          <p:nvPr/>
        </p:nvSpPr>
        <p:spPr bwMode="auto">
          <a:xfrm>
            <a:off x="4093401" y="3459228"/>
            <a:ext cx="3243196" cy="954107"/>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chemeClr val="tx1"/>
                </a:solidFill>
                <a:latin typeface="Arial" panose="020B0604020202020204" pitchFamily="34" charset="0"/>
              </a:rPr>
              <a:t>Lecture 1</a:t>
            </a:r>
          </a:p>
          <a:p>
            <a:pPr algn="ctr"/>
            <a:r>
              <a:rPr lang="en-US" sz="2800" b="1" dirty="0">
                <a:solidFill>
                  <a:schemeClr val="tx1"/>
                </a:solidFill>
                <a:latin typeface="Arial" panose="020B0604020202020204" pitchFamily="34" charset="0"/>
              </a:rPr>
              <a:t>9 September 2021</a:t>
            </a:r>
          </a:p>
        </p:txBody>
      </p:sp>
      <p:sp>
        <p:nvSpPr>
          <p:cNvPr id="11" name="TextBox 10">
            <a:extLst>
              <a:ext uri="{FF2B5EF4-FFF2-40B4-BE49-F238E27FC236}">
                <a16:creationId xmlns:a16="http://schemas.microsoft.com/office/drawing/2014/main" id="{CEE63A60-4CD4-4FC8-8F0A-AA1A29C429A6}"/>
              </a:ext>
            </a:extLst>
          </p:cNvPr>
          <p:cNvSpPr txBox="1"/>
          <p:nvPr/>
        </p:nvSpPr>
        <p:spPr bwMode="auto">
          <a:xfrm>
            <a:off x="3507823" y="776089"/>
            <a:ext cx="4414352" cy="138499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eaLnBrk="1" hangingPunct="1"/>
            <a:r>
              <a:rPr lang="en-US" sz="2800" b="1" kern="0" dirty="0">
                <a:solidFill>
                  <a:srgbClr val="FFFF00"/>
                </a:solidFill>
              </a:rPr>
              <a:t>Multiprocessor Synchronization</a:t>
            </a:r>
          </a:p>
          <a:p>
            <a:pPr algn="ctr" eaLnBrk="1" hangingPunct="1"/>
            <a:r>
              <a:rPr lang="en-US" sz="2800" b="1" kern="0" dirty="0">
                <a:solidFill>
                  <a:srgbClr val="FFFF00"/>
                </a:solidFill>
              </a:rPr>
              <a:t>CSCI 176</a:t>
            </a:r>
            <a:endParaRPr lang="en-US" sz="2800" kern="0" dirty="0">
              <a:solidFill>
                <a:srgbClr val="FFFF00"/>
              </a:solidFill>
            </a:endParaRPr>
          </a:p>
        </p:txBody>
      </p:sp>
    </p:spTree>
    <p:extLst>
      <p:ext uri="{BB962C8B-B14F-4D97-AF65-F5344CB8AC3E}">
        <p14:creationId xmlns:p14="http://schemas.microsoft.com/office/powerpoint/2010/main" val="4578162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B6418A-BE5C-48AC-9B0C-ED9B6691116D}"/>
              </a:ext>
            </a:extLst>
          </p:cNvPr>
          <p:cNvSpPr>
            <a:spLocks noGrp="1"/>
          </p:cNvSpPr>
          <p:nvPr>
            <p:ph type="title"/>
          </p:nvPr>
        </p:nvSpPr>
        <p:spPr/>
        <p:txBody>
          <a:bodyPr/>
          <a:lstStyle/>
          <a:p>
            <a:r>
              <a:rPr lang="en-US" dirty="0">
                <a:solidFill>
                  <a:srgbClr val="FFFF00"/>
                </a:solidFill>
              </a:rPr>
              <a:t>Why do we care?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a:t>
            </a:fld>
            <a:endParaRPr lang="en-US" dirty="0"/>
          </a:p>
        </p:txBody>
      </p:sp>
      <p:sp>
        <p:nvSpPr>
          <p:cNvPr id="3" name="TextBox 2"/>
          <p:cNvSpPr txBox="1"/>
          <p:nvPr/>
        </p:nvSpPr>
        <p:spPr bwMode="auto">
          <a:xfrm>
            <a:off x="1219200" y="1620975"/>
            <a:ext cx="5890843"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Time no longer cures software bloat</a:t>
            </a:r>
          </a:p>
        </p:txBody>
      </p:sp>
      <p:sp>
        <p:nvSpPr>
          <p:cNvPr id="4" name="TextBox 3"/>
          <p:cNvSpPr txBox="1"/>
          <p:nvPr/>
        </p:nvSpPr>
        <p:spPr bwMode="auto">
          <a:xfrm>
            <a:off x="1948566" y="3395119"/>
            <a:ext cx="590091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Double your program’s path length?</a:t>
            </a:r>
          </a:p>
        </p:txBody>
      </p:sp>
      <p:sp>
        <p:nvSpPr>
          <p:cNvPr id="5" name="TextBox 3"/>
          <p:cNvSpPr txBox="1"/>
          <p:nvPr/>
        </p:nvSpPr>
        <p:spPr bwMode="auto">
          <a:xfrm>
            <a:off x="1219200" y="2508047"/>
            <a:ext cx="362471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The “free ride” is over</a:t>
            </a:r>
          </a:p>
        </p:txBody>
      </p:sp>
      <p:sp>
        <p:nvSpPr>
          <p:cNvPr id="7" name="TextBox 6"/>
          <p:cNvSpPr txBox="1"/>
          <p:nvPr/>
        </p:nvSpPr>
        <p:spPr bwMode="auto">
          <a:xfrm>
            <a:off x="1219200" y="4282191"/>
            <a:ext cx="508895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You can’t just wait 6 months …</a:t>
            </a:r>
          </a:p>
        </p:txBody>
      </p:sp>
      <p:sp>
        <p:nvSpPr>
          <p:cNvPr id="8" name="TextBox 7"/>
          <p:cNvSpPr txBox="1"/>
          <p:nvPr/>
        </p:nvSpPr>
        <p:spPr bwMode="auto">
          <a:xfrm>
            <a:off x="1975070" y="5169264"/>
            <a:ext cx="6400800"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Your software must somehow exploit twice as much concurrency</a:t>
            </a:r>
          </a:p>
        </p:txBody>
      </p:sp>
    </p:spTree>
    <p:extLst>
      <p:ext uri="{BB962C8B-B14F-4D97-AF65-F5344CB8AC3E}">
        <p14:creationId xmlns:p14="http://schemas.microsoft.com/office/powerpoint/2010/main" val="223905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latin typeface="+mj-lt"/>
              </a:rPr>
              <a:t>Art of Multiprocessor Programming</a:t>
            </a:r>
          </a:p>
        </p:txBody>
      </p:sp>
      <p:sp>
        <p:nvSpPr>
          <p:cNvPr id="2201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EA6534-5EFF-461C-A28C-B75DFE6A4E93}" type="slidenum">
              <a:rPr lang="ar-SA" sz="1400">
                <a:latin typeface="+mj-lt"/>
                <a:cs typeface="Arial" pitchFamily="34" charset="0"/>
              </a:rPr>
              <a:pPr algn="r" eaLnBrk="0" hangingPunct="0"/>
              <a:t>100</a:t>
            </a:fld>
            <a:endParaRPr lang="en-US" sz="1400">
              <a:latin typeface="+mj-lt"/>
              <a:cs typeface="Arial" pitchFamily="34" charset="0"/>
            </a:endParaRPr>
          </a:p>
        </p:txBody>
      </p:sp>
      <p:sp>
        <p:nvSpPr>
          <p:cNvPr id="220165" name="Rectangle 3"/>
          <p:cNvSpPr>
            <a:spLocks noGrp="1" noChangeArrowheads="1"/>
          </p:cNvSpPr>
          <p:nvPr>
            <p:ph type="title" idx="4294967295"/>
          </p:nvPr>
        </p:nvSpPr>
        <p:spPr/>
        <p:txBody>
          <a:bodyPr/>
          <a:lstStyle/>
          <a:p>
            <a:r>
              <a:rPr lang="en-US" dirty="0">
                <a:solidFill>
                  <a:srgbClr val="FFFF00"/>
                </a:solidFill>
              </a:rPr>
              <a:t>Amdahl’s Law</a:t>
            </a:r>
          </a:p>
        </p:txBody>
      </p:sp>
      <p:sp>
        <p:nvSpPr>
          <p:cNvPr id="220167" name="Text Box 5"/>
          <p:cNvSpPr txBox="1">
            <a:spLocks noChangeArrowheads="1"/>
          </p:cNvSpPr>
          <p:nvPr/>
        </p:nvSpPr>
        <p:spPr bwMode="auto">
          <a:xfrm>
            <a:off x="1119188" y="2876878"/>
            <a:ext cx="3784600" cy="762000"/>
          </a:xfrm>
          <a:prstGeom prst="rect">
            <a:avLst/>
          </a:prstGeom>
          <a:noFill/>
          <a:ln w="9525">
            <a:noFill/>
            <a:miter lim="800000"/>
            <a:headEnd/>
            <a:tailEnd/>
          </a:ln>
        </p:spPr>
        <p:txBody>
          <a:bodyPr>
            <a:spAutoFit/>
          </a:bodyPr>
          <a:lstStyle/>
          <a:p>
            <a:pPr eaLnBrk="0" hangingPunct="0"/>
            <a:r>
              <a:rPr lang="en-US" sz="4400" dirty="0">
                <a:solidFill>
                  <a:srgbClr val="FFFF00"/>
                </a:solidFill>
                <a:latin typeface="+mj-lt"/>
              </a:rPr>
              <a:t>Speedup=</a:t>
            </a:r>
          </a:p>
        </p:txBody>
      </p:sp>
      <p:sp>
        <p:nvSpPr>
          <p:cNvPr id="11" name="TextBox 10"/>
          <p:cNvSpPr txBox="1"/>
          <p:nvPr/>
        </p:nvSpPr>
        <p:spPr>
          <a:xfrm>
            <a:off x="4275745" y="2557790"/>
            <a:ext cx="3945311" cy="523220"/>
          </a:xfrm>
          <a:prstGeom prst="rect">
            <a:avLst/>
          </a:prstGeom>
          <a:noFill/>
        </p:spPr>
        <p:txBody>
          <a:bodyPr wrap="none" rtlCol="0">
            <a:spAutoFit/>
          </a:bodyPr>
          <a:lstStyle/>
          <a:p>
            <a:r>
              <a:rPr lang="en-US" sz="2800" dirty="0">
                <a:solidFill>
                  <a:srgbClr val="FFC000"/>
                </a:solidFill>
              </a:rPr>
              <a:t>1</a:t>
            </a:r>
            <a:r>
              <a:rPr lang="en-US" sz="2800" dirty="0">
                <a:solidFill>
                  <a:srgbClr val="FFFF00"/>
                </a:solidFill>
              </a:rPr>
              <a:t>-thread execution time</a:t>
            </a:r>
          </a:p>
        </p:txBody>
      </p:sp>
      <p:sp>
        <p:nvSpPr>
          <p:cNvPr id="12" name="TextBox 11"/>
          <p:cNvSpPr txBox="1"/>
          <p:nvPr/>
        </p:nvSpPr>
        <p:spPr>
          <a:xfrm>
            <a:off x="4275745" y="3319790"/>
            <a:ext cx="3945311" cy="523220"/>
          </a:xfrm>
          <a:prstGeom prst="rect">
            <a:avLst/>
          </a:prstGeom>
          <a:noFill/>
        </p:spPr>
        <p:txBody>
          <a:bodyPr wrap="none" rtlCol="0">
            <a:spAutoFit/>
          </a:bodyPr>
          <a:lstStyle/>
          <a:p>
            <a:r>
              <a:rPr lang="en-US" sz="2800" i="1" dirty="0">
                <a:solidFill>
                  <a:srgbClr val="FFC000"/>
                </a:solidFill>
              </a:rPr>
              <a:t>n</a:t>
            </a:r>
            <a:r>
              <a:rPr lang="en-US" sz="2800" dirty="0">
                <a:solidFill>
                  <a:srgbClr val="FFFF00"/>
                </a:solidFill>
              </a:rPr>
              <a:t>-thread execution time</a:t>
            </a:r>
          </a:p>
        </p:txBody>
      </p:sp>
      <p:cxnSp>
        <p:nvCxnSpPr>
          <p:cNvPr id="14" name="Straight Connector 13"/>
          <p:cNvCxnSpPr/>
          <p:nvPr/>
        </p:nvCxnSpPr>
        <p:spPr>
          <a:xfrm>
            <a:off x="4267200" y="3200400"/>
            <a:ext cx="396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972536"/>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2222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8E9881-A1AC-454A-BA52-852BE72137E0}" type="slidenum">
              <a:rPr lang="ar-SA" sz="1400">
                <a:latin typeface="+mj-lt"/>
                <a:cs typeface="Arial" pitchFamily="34" charset="0"/>
              </a:rPr>
              <a:pPr algn="r" eaLnBrk="0" hangingPunct="0"/>
              <a:t>101</a:t>
            </a:fld>
            <a:endParaRPr lang="en-US" sz="1400">
              <a:latin typeface="+mj-lt"/>
              <a:cs typeface="Arial" pitchFamily="34" charset="0"/>
            </a:endParaRPr>
          </a:p>
        </p:txBody>
      </p:sp>
      <p:pic>
        <p:nvPicPr>
          <p:cNvPr id="222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2213" name="Rectangle 3"/>
          <p:cNvSpPr>
            <a:spLocks noGrp="1" noChangeArrowheads="1"/>
          </p:cNvSpPr>
          <p:nvPr>
            <p:ph type="title" idx="4294967295"/>
          </p:nvPr>
        </p:nvSpPr>
        <p:spPr/>
        <p:txBody>
          <a:bodyPr/>
          <a:lstStyle/>
          <a:p>
            <a:r>
              <a:rPr lang="en-US" dirty="0">
                <a:solidFill>
                  <a:srgbClr val="FFFF00"/>
                </a:solidFill>
              </a:rPr>
              <a:t>Amdahl’s Law</a:t>
            </a:r>
          </a:p>
        </p:txBody>
      </p:sp>
      <p:sp>
        <p:nvSpPr>
          <p:cNvPr id="222215" name="Text Box 5"/>
          <p:cNvSpPr txBox="1">
            <a:spLocks noChangeArrowheads="1"/>
          </p:cNvSpPr>
          <p:nvPr/>
        </p:nvSpPr>
        <p:spPr bwMode="auto">
          <a:xfrm>
            <a:off x="765468" y="3124200"/>
            <a:ext cx="3055645" cy="769441"/>
          </a:xfrm>
          <a:prstGeom prst="rect">
            <a:avLst/>
          </a:prstGeom>
          <a:noFill/>
          <a:ln w="9525">
            <a:noFill/>
            <a:miter lim="800000"/>
            <a:headEnd/>
            <a:tailEnd/>
          </a:ln>
        </p:spPr>
        <p:txBody>
          <a:bodyPr wrap="none">
            <a:spAutoFit/>
          </a:bodyPr>
          <a:lstStyle/>
          <a:p>
            <a:pPr algn="r" eaLnBrk="0" hangingPunct="0"/>
            <a:r>
              <a:rPr lang="en-US" sz="4400" b="1" dirty="0">
                <a:solidFill>
                  <a:srgbClr val="FFFF00"/>
                </a:solidFill>
                <a:latin typeface="+mj-lt"/>
              </a:rPr>
              <a:t>Speedup =</a:t>
            </a:r>
          </a:p>
        </p:txBody>
      </p:sp>
      <mc:AlternateContent xmlns:mc="http://schemas.openxmlformats.org/markup-compatibility/2006" xmlns:a14="http://schemas.microsoft.com/office/drawing/2010/main">
        <mc:Choice Requires="a14">
          <p:sp>
            <p:nvSpPr>
              <p:cNvPr id="10" name="TextBox 9"/>
              <p:cNvSpPr txBox="1"/>
              <p:nvPr/>
            </p:nvSpPr>
            <p:spPr>
              <a:xfrm>
                <a:off x="4187076" y="2893061"/>
                <a:ext cx="3545262" cy="1865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1</m:t>
                          </m:r>
                          <m:r>
                            <a:rPr lang="en-US" sz="4800" b="0" i="1" smtClean="0">
                              <a:latin typeface="Cambria Math" panose="02040503050406030204" pitchFamily="18" charset="0"/>
                            </a:rPr>
                            <m:t> −</m:t>
                          </m:r>
                          <m:r>
                            <a:rPr lang="en-US" sz="4800" b="0" i="1" smtClean="0">
                              <a:latin typeface="Cambria Math" panose="02040503050406030204" pitchFamily="18" charset="0"/>
                            </a:rPr>
                            <m:t>𝑝</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𝑝</m:t>
                              </m:r>
                            </m:num>
                            <m:den>
                              <m:r>
                                <a:rPr lang="en-US" sz="4800" b="0" i="1" smtClean="0">
                                  <a:latin typeface="Cambria Math" panose="02040503050406030204" pitchFamily="18" charset="0"/>
                                </a:rPr>
                                <m:t>𝑛</m:t>
                              </m:r>
                            </m:den>
                          </m:f>
                        </m:den>
                      </m:f>
                    </m:oMath>
                  </m:oMathPara>
                </a14:m>
                <a:endParaRPr lang="en-US" sz="4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87076" y="2893061"/>
                <a:ext cx="3545262" cy="186525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25523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57912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ar-SA" sz="1400">
                <a:latin typeface="Arial" panose="020B0604020202020204" pitchFamily="34" charset="0"/>
                <a:cs typeface="Arial" pitchFamily="34" charset="0"/>
              </a:rPr>
              <a:pPr algn="r" eaLnBrk="0" hangingPunct="0"/>
              <a:t>102</a:t>
            </a:fld>
            <a:endParaRPr lang="en-US" sz="1400" dirty="0">
              <a:latin typeface="Arial" panose="020B0604020202020204" pitchFamily="34" charset="0"/>
              <a:cs typeface="Arial" pitchFamily="34" charset="0"/>
            </a:endParaRPr>
          </a:p>
        </p:txBody>
      </p:sp>
      <p:pic>
        <p:nvPicPr>
          <p:cNvPr id="224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dirty="0">
                <a:solidFill>
                  <a:srgbClr val="FFFF00"/>
                </a:solidFill>
              </a:rPr>
              <a:t>Amdahl’s Law</a:t>
            </a:r>
          </a:p>
        </p:txBody>
      </p:sp>
      <mc:AlternateContent xmlns:mc="http://schemas.openxmlformats.org/markup-compatibility/2006" xmlns:a14="http://schemas.microsoft.com/office/drawing/2010/main">
        <mc:Choice Requires="a14">
          <p:sp>
            <p:nvSpPr>
              <p:cNvPr id="10" name="TextBox 9"/>
              <p:cNvSpPr txBox="1"/>
              <p:nvPr/>
            </p:nvSpPr>
            <p:spPr>
              <a:xfrm>
                <a:off x="4187076" y="2893061"/>
                <a:ext cx="3545262" cy="1865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1</m:t>
                          </m:r>
                          <m:r>
                            <a:rPr lang="en-US" sz="4800" b="0" i="1" smtClean="0">
                              <a:latin typeface="Cambria Math" panose="02040503050406030204" pitchFamily="18" charset="0"/>
                            </a:rPr>
                            <m:t> −</m:t>
                          </m:r>
                          <m:r>
                            <a:rPr lang="en-US" sz="4800" b="0" i="1" smtClean="0">
                              <a:latin typeface="Cambria Math" panose="02040503050406030204" pitchFamily="18" charset="0"/>
                            </a:rPr>
                            <m:t>𝑝</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𝑝</m:t>
                              </m:r>
                            </m:num>
                            <m:den>
                              <m:r>
                                <a:rPr lang="en-US" sz="4800" b="0" i="1" smtClean="0">
                                  <a:latin typeface="Cambria Math" panose="02040503050406030204" pitchFamily="18" charset="0"/>
                                </a:rPr>
                                <m:t>𝑛</m:t>
                              </m:r>
                            </m:den>
                          </m:f>
                        </m:den>
                      </m:f>
                    </m:oMath>
                  </m:oMathPara>
                </a14:m>
                <a:endParaRPr lang="en-US" sz="4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87076" y="2893061"/>
                <a:ext cx="3545262" cy="1865254"/>
              </a:xfrm>
              <a:prstGeom prst="rect">
                <a:avLst/>
              </a:prstGeom>
              <a:blipFill rotWithShape="0">
                <a:blip r:embed="rId4"/>
                <a:stretch>
                  <a:fillRect/>
                </a:stretch>
              </a:blipFill>
            </p:spPr>
            <p:txBody>
              <a:bodyPr/>
              <a:lstStyle/>
              <a:p>
                <a:r>
                  <a:rPr lang="en-US">
                    <a:noFill/>
                  </a:rPr>
                  <a:t> </a:t>
                </a:r>
              </a:p>
            </p:txBody>
          </p:sp>
        </mc:Fallback>
      </mc:AlternateContent>
      <p:sp>
        <p:nvSpPr>
          <p:cNvPr id="12" name="AutoShape 6"/>
          <p:cNvSpPr>
            <a:spLocks noChangeArrowheads="1"/>
          </p:cNvSpPr>
          <p:nvPr/>
        </p:nvSpPr>
        <p:spPr bwMode="auto">
          <a:xfrm>
            <a:off x="67056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11" name="Text Box 5">
            <a:extLst>
              <a:ext uri="{FF2B5EF4-FFF2-40B4-BE49-F238E27FC236}">
                <a16:creationId xmlns:a16="http://schemas.microsoft.com/office/drawing/2014/main" id="{8D3BDB0C-9984-4E55-8555-10BD4235C6A1}"/>
              </a:ext>
            </a:extLst>
          </p:cNvPr>
          <p:cNvSpPr txBox="1">
            <a:spLocks noChangeArrowheads="1"/>
          </p:cNvSpPr>
          <p:nvPr/>
        </p:nvSpPr>
        <p:spPr bwMode="auto">
          <a:xfrm>
            <a:off x="765468" y="3124200"/>
            <a:ext cx="3055645" cy="769441"/>
          </a:xfrm>
          <a:prstGeom prst="rect">
            <a:avLst/>
          </a:prstGeom>
          <a:noFill/>
          <a:ln w="9525">
            <a:noFill/>
            <a:miter lim="800000"/>
            <a:headEnd/>
            <a:tailEnd/>
          </a:ln>
        </p:spPr>
        <p:txBody>
          <a:bodyPr wrap="none">
            <a:spAutoFit/>
          </a:bodyPr>
          <a:lstStyle/>
          <a:p>
            <a:pPr algn="r" eaLnBrk="0" hangingPunct="0"/>
            <a:r>
              <a:rPr lang="en-US" sz="4400" b="1" dirty="0">
                <a:solidFill>
                  <a:srgbClr val="FFFF00"/>
                </a:solidFill>
                <a:latin typeface="+mj-lt"/>
              </a:rPr>
              <a:t>Speedup =</a:t>
            </a:r>
          </a:p>
        </p:txBody>
      </p:sp>
    </p:spTree>
    <p:extLst>
      <p:ext uri="{BB962C8B-B14F-4D97-AF65-F5344CB8AC3E}">
        <p14:creationId xmlns:p14="http://schemas.microsoft.com/office/powerpoint/2010/main" val="361193414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ar-SA" sz="1400">
                <a:latin typeface="Arial" panose="020B0604020202020204" pitchFamily="34" charset="0"/>
                <a:cs typeface="Arial" pitchFamily="34" charset="0"/>
              </a:rPr>
              <a:pPr algn="r" eaLnBrk="0" hangingPunct="0"/>
              <a:t>103</a:t>
            </a:fld>
            <a:endParaRPr lang="en-US" sz="1400" dirty="0">
              <a:latin typeface="Arial" panose="020B0604020202020204" pitchFamily="34" charset="0"/>
              <a:cs typeface="Arial" pitchFamily="34" charset="0"/>
            </a:endParaRPr>
          </a:p>
        </p:txBody>
      </p:sp>
      <p:pic>
        <p:nvPicPr>
          <p:cNvPr id="224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dirty="0">
                <a:solidFill>
                  <a:srgbClr val="FFFF00"/>
                </a:solidFill>
              </a:rPr>
              <a:t>Amdahl’s Law</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mc:AlternateContent xmlns:mc="http://schemas.openxmlformats.org/markup-compatibility/2006" xmlns:a14="http://schemas.microsoft.com/office/drawing/2010/main">
        <mc:Choice Requires="a14">
          <p:sp>
            <p:nvSpPr>
              <p:cNvPr id="13" name="TextBox 12"/>
              <p:cNvSpPr txBox="1"/>
              <p:nvPr/>
            </p:nvSpPr>
            <p:spPr>
              <a:xfrm>
                <a:off x="4187076" y="2893061"/>
                <a:ext cx="3545262" cy="1865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1</m:t>
                          </m:r>
                          <m:r>
                            <a:rPr lang="en-US" sz="4800" b="0" i="1" smtClean="0">
                              <a:latin typeface="Cambria Math" panose="02040503050406030204" pitchFamily="18" charset="0"/>
                            </a:rPr>
                            <m:t> −</m:t>
                          </m:r>
                          <m:r>
                            <a:rPr lang="en-US" sz="4800" b="0" i="1" smtClean="0">
                              <a:latin typeface="Cambria Math" panose="02040503050406030204" pitchFamily="18" charset="0"/>
                            </a:rPr>
                            <m:t>𝑝</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𝑝</m:t>
                              </m:r>
                            </m:num>
                            <m:den>
                              <m:r>
                                <a:rPr lang="en-US" sz="4800" b="0" i="1" smtClean="0">
                                  <a:latin typeface="Cambria Math" panose="02040503050406030204" pitchFamily="18" charset="0"/>
                                </a:rPr>
                                <m:t>𝑛</m:t>
                              </m:r>
                            </m:den>
                          </m:f>
                        </m:den>
                      </m:f>
                    </m:oMath>
                  </m:oMathPara>
                </a14:m>
                <a:endParaRPr lang="en-US" sz="4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187076" y="2893061"/>
                <a:ext cx="3545262" cy="1865254"/>
              </a:xfrm>
              <a:prstGeom prst="rect">
                <a:avLst/>
              </a:prstGeom>
              <a:blipFill rotWithShape="0">
                <a:blip r:embed="rId4"/>
                <a:stretch>
                  <a:fillRect/>
                </a:stretch>
              </a:blipFill>
            </p:spPr>
            <p:txBody>
              <a:bodyPr/>
              <a:lstStyle/>
              <a:p>
                <a:r>
                  <a:rPr lang="en-US">
                    <a:noFill/>
                  </a:rPr>
                  <a:t> </a:t>
                </a:r>
              </a:p>
            </p:txBody>
          </p:sp>
        </mc:Fallback>
      </mc:AlternateContent>
      <p:sp>
        <p:nvSpPr>
          <p:cNvPr id="14" name="Text Box 7"/>
          <p:cNvSpPr txBox="1">
            <a:spLocks noChangeArrowheads="1"/>
          </p:cNvSpPr>
          <p:nvPr/>
        </p:nvSpPr>
        <p:spPr bwMode="auto">
          <a:xfrm>
            <a:off x="57912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5" name="AutoShape 6"/>
          <p:cNvSpPr>
            <a:spLocks noChangeArrowheads="1"/>
          </p:cNvSpPr>
          <p:nvPr/>
        </p:nvSpPr>
        <p:spPr bwMode="auto">
          <a:xfrm>
            <a:off x="67056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16" name="Text Box 5">
            <a:extLst>
              <a:ext uri="{FF2B5EF4-FFF2-40B4-BE49-F238E27FC236}">
                <a16:creationId xmlns:a16="http://schemas.microsoft.com/office/drawing/2014/main" id="{1C21F6F5-DB55-4162-A317-EDF9D495FF81}"/>
              </a:ext>
            </a:extLst>
          </p:cNvPr>
          <p:cNvSpPr txBox="1">
            <a:spLocks noChangeArrowheads="1"/>
          </p:cNvSpPr>
          <p:nvPr/>
        </p:nvSpPr>
        <p:spPr bwMode="auto">
          <a:xfrm>
            <a:off x="765468" y="3124200"/>
            <a:ext cx="3055645" cy="769441"/>
          </a:xfrm>
          <a:prstGeom prst="rect">
            <a:avLst/>
          </a:prstGeom>
          <a:noFill/>
          <a:ln w="9525">
            <a:noFill/>
            <a:miter lim="800000"/>
            <a:headEnd/>
            <a:tailEnd/>
          </a:ln>
        </p:spPr>
        <p:txBody>
          <a:bodyPr wrap="none">
            <a:spAutoFit/>
          </a:bodyPr>
          <a:lstStyle/>
          <a:p>
            <a:pPr algn="r" eaLnBrk="0" hangingPunct="0"/>
            <a:r>
              <a:rPr lang="en-US" sz="4400" b="1" dirty="0">
                <a:solidFill>
                  <a:srgbClr val="FFFF00"/>
                </a:solidFill>
                <a:latin typeface="+mj-lt"/>
              </a:rPr>
              <a:t>Speedup =</a:t>
            </a:r>
          </a:p>
        </p:txBody>
      </p:sp>
    </p:spTree>
    <p:extLst>
      <p:ext uri="{BB962C8B-B14F-4D97-AF65-F5344CB8AC3E}">
        <p14:creationId xmlns:p14="http://schemas.microsoft.com/office/powerpoint/2010/main" val="166615441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dirty="0">
                <a:latin typeface="+mj-lt"/>
              </a:rPr>
              <a:t>Art of Multiprocessor Programming</a:t>
            </a:r>
          </a:p>
        </p:txBody>
      </p:sp>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ar-SA" sz="1400">
                <a:latin typeface="Arial" panose="020B0604020202020204" pitchFamily="34" charset="0"/>
                <a:cs typeface="Arial" pitchFamily="34" charset="0"/>
              </a:rPr>
              <a:pPr algn="r" eaLnBrk="0" hangingPunct="0"/>
              <a:t>104</a:t>
            </a:fld>
            <a:endParaRPr lang="en-US" sz="1400" dirty="0">
              <a:latin typeface="Arial" panose="020B0604020202020204" pitchFamily="34" charset="0"/>
              <a:cs typeface="Arial" pitchFamily="34" charset="0"/>
            </a:endParaRPr>
          </a:p>
        </p:txBody>
      </p:sp>
      <p:pic>
        <p:nvPicPr>
          <p:cNvPr id="224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dirty="0">
                <a:solidFill>
                  <a:srgbClr val="FFFF00"/>
                </a:solidFill>
              </a:rPr>
              <a:t>Amdahl’s Law</a:t>
            </a:r>
          </a:p>
        </p:txBody>
      </p:sp>
      <p:sp>
        <p:nvSpPr>
          <p:cNvPr id="224264" name="AutoShape 6"/>
          <p:cNvSpPr>
            <a:spLocks noChangeArrowheads="1"/>
          </p:cNvSpPr>
          <p:nvPr/>
        </p:nvSpPr>
        <p:spPr bwMode="auto">
          <a:xfrm>
            <a:off x="6705600" y="3624263"/>
            <a:ext cx="990600" cy="771525"/>
          </a:xfrm>
          <a:prstGeom prst="wedgeRoundRectCallout">
            <a:avLst>
              <a:gd name="adj1" fmla="val 14904"/>
              <a:gd name="adj2" fmla="val -111935"/>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224265" name="Text Box 7"/>
          <p:cNvSpPr txBox="1">
            <a:spLocks noChangeArrowheads="1"/>
          </p:cNvSpPr>
          <p:nvPr/>
        </p:nvSpPr>
        <p:spPr bwMode="auto">
          <a:xfrm>
            <a:off x="5791200" y="2133600"/>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Parallel fraction</a:t>
            </a:r>
          </a:p>
        </p:txBody>
      </p:sp>
      <p:sp>
        <p:nvSpPr>
          <p:cNvPr id="10" name="AutoShape 10"/>
          <p:cNvSpPr>
            <a:spLocks noChangeArrowheads="1"/>
          </p:cNvSpPr>
          <p:nvPr/>
        </p:nvSpPr>
        <p:spPr bwMode="auto">
          <a:xfrm>
            <a:off x="4157662" y="3843337"/>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12" name="Text Box 11"/>
          <p:cNvSpPr txBox="1">
            <a:spLocks noChangeArrowheads="1"/>
          </p:cNvSpPr>
          <p:nvPr/>
        </p:nvSpPr>
        <p:spPr bwMode="auto">
          <a:xfrm>
            <a:off x="1033462" y="1785937"/>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Sequential fraction</a:t>
            </a:r>
          </a:p>
        </p:txBody>
      </p:sp>
      <p:sp>
        <p:nvSpPr>
          <p:cNvPr id="13" name="AutoShape 8"/>
          <p:cNvSpPr>
            <a:spLocks noChangeArrowheads="1"/>
          </p:cNvSpPr>
          <p:nvPr/>
        </p:nvSpPr>
        <p:spPr bwMode="auto">
          <a:xfrm>
            <a:off x="6705600" y="44196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hangingPunct="0"/>
            <a:endParaRPr lang="en-US" sz="4400" b="1" dirty="0">
              <a:solidFill>
                <a:srgbClr val="0000FF"/>
              </a:solidFill>
              <a:latin typeface="Arial" panose="020B0604020202020204" pitchFamily="34" charset="0"/>
            </a:endParaRPr>
          </a:p>
        </p:txBody>
      </p:sp>
      <p:sp>
        <p:nvSpPr>
          <p:cNvPr id="14" name="Text Box 9"/>
          <p:cNvSpPr txBox="1">
            <a:spLocks noChangeArrowheads="1"/>
          </p:cNvSpPr>
          <p:nvPr/>
        </p:nvSpPr>
        <p:spPr bwMode="auto">
          <a:xfrm>
            <a:off x="990600" y="4648200"/>
            <a:ext cx="2593975" cy="1077218"/>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Number of threads</a:t>
            </a:r>
          </a:p>
        </p:txBody>
      </p:sp>
      <mc:AlternateContent xmlns:mc="http://schemas.openxmlformats.org/markup-compatibility/2006" xmlns:a14="http://schemas.microsoft.com/office/drawing/2010/main">
        <mc:Choice Requires="a14">
          <p:sp>
            <p:nvSpPr>
              <p:cNvPr id="2" name="TextBox 1"/>
              <p:cNvSpPr txBox="1"/>
              <p:nvPr/>
            </p:nvSpPr>
            <p:spPr>
              <a:xfrm>
                <a:off x="4187076" y="2893061"/>
                <a:ext cx="3545262" cy="1865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1</m:t>
                          </m:r>
                          <m:r>
                            <a:rPr lang="en-US" sz="4800" b="0" i="1" smtClean="0">
                              <a:latin typeface="Cambria Math" panose="02040503050406030204" pitchFamily="18" charset="0"/>
                            </a:rPr>
                            <m:t> −</m:t>
                          </m:r>
                          <m:r>
                            <a:rPr lang="en-US" sz="4800" b="0" i="1" smtClean="0">
                              <a:latin typeface="Cambria Math" panose="02040503050406030204" pitchFamily="18" charset="0"/>
                            </a:rPr>
                            <m:t>𝑝</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𝑝</m:t>
                              </m:r>
                            </m:num>
                            <m:den>
                              <m:r>
                                <a:rPr lang="en-US" sz="4800" b="0" i="1" smtClean="0">
                                  <a:latin typeface="Cambria Math" panose="02040503050406030204" pitchFamily="18" charset="0"/>
                                </a:rPr>
                                <m:t>𝑛</m:t>
                              </m:r>
                            </m:den>
                          </m:f>
                        </m:den>
                      </m:f>
                    </m:oMath>
                  </m:oMathPara>
                </a14:m>
                <a:endParaRPr lang="en-US" sz="48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7076" y="2893061"/>
                <a:ext cx="3545262" cy="1865254"/>
              </a:xfrm>
              <a:prstGeom prst="rect">
                <a:avLst/>
              </a:prstGeom>
              <a:blipFill rotWithShape="0">
                <a:blip r:embed="rId4"/>
                <a:stretch>
                  <a:fillRect/>
                </a:stretch>
              </a:blipFill>
            </p:spPr>
            <p:txBody>
              <a:bodyPr/>
              <a:lstStyle/>
              <a:p>
                <a:r>
                  <a:rPr lang="en-US">
                    <a:noFill/>
                  </a:rPr>
                  <a:t> </a:t>
                </a:r>
              </a:p>
            </p:txBody>
          </p:sp>
        </mc:Fallback>
      </mc:AlternateContent>
      <p:sp>
        <p:nvSpPr>
          <p:cNvPr id="15" name="Text Box 5">
            <a:extLst>
              <a:ext uri="{FF2B5EF4-FFF2-40B4-BE49-F238E27FC236}">
                <a16:creationId xmlns:a16="http://schemas.microsoft.com/office/drawing/2014/main" id="{906558CB-26B9-4EA9-BA99-A117E1503BF6}"/>
              </a:ext>
            </a:extLst>
          </p:cNvPr>
          <p:cNvSpPr txBox="1">
            <a:spLocks noChangeArrowheads="1"/>
          </p:cNvSpPr>
          <p:nvPr/>
        </p:nvSpPr>
        <p:spPr bwMode="auto">
          <a:xfrm>
            <a:off x="765468" y="3124200"/>
            <a:ext cx="3055645" cy="769441"/>
          </a:xfrm>
          <a:prstGeom prst="rect">
            <a:avLst/>
          </a:prstGeom>
          <a:noFill/>
          <a:ln w="9525">
            <a:noFill/>
            <a:miter lim="800000"/>
            <a:headEnd/>
            <a:tailEnd/>
          </a:ln>
        </p:spPr>
        <p:txBody>
          <a:bodyPr wrap="none">
            <a:spAutoFit/>
          </a:bodyPr>
          <a:lstStyle/>
          <a:p>
            <a:pPr algn="r" eaLnBrk="0" hangingPunct="0"/>
            <a:r>
              <a:rPr lang="en-US" sz="4400" b="1" dirty="0">
                <a:solidFill>
                  <a:srgbClr val="FFFF00"/>
                </a:solidFill>
                <a:latin typeface="+mj-lt"/>
              </a:rPr>
              <a:t>Speedup =</a:t>
            </a:r>
          </a:p>
        </p:txBody>
      </p:sp>
    </p:spTree>
    <p:extLst>
      <p:ext uri="{BB962C8B-B14F-4D97-AF65-F5344CB8AC3E}">
        <p14:creationId xmlns:p14="http://schemas.microsoft.com/office/powerpoint/2010/main" val="320668523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4"/>
          <p:cNvPicPr>
            <a:picLocks noChangeAspect="1" noChangeArrowheads="1"/>
          </p:cNvPicPr>
          <p:nvPr/>
        </p:nvPicPr>
        <p:blipFill>
          <a:blip r:embed="rId3" cstate="print"/>
          <a:srcRect/>
          <a:stretch>
            <a:fillRect/>
          </a:stretch>
        </p:blipFill>
        <p:spPr bwMode="auto">
          <a:xfrm>
            <a:off x="-1" y="0"/>
            <a:ext cx="9146187" cy="6858000"/>
          </a:xfrm>
          <a:prstGeom prst="rect">
            <a:avLst/>
          </a:prstGeom>
          <a:noFill/>
          <a:ln w="38100" algn="ctr">
            <a:noFill/>
            <a:miter lim="800000"/>
            <a:headEnd/>
            <a:tailEnd/>
          </a:ln>
        </p:spPr>
      </p:pic>
      <p:sp>
        <p:nvSpPr>
          <p:cNvPr id="7" name="TextBox 6"/>
          <p:cNvSpPr txBox="1"/>
          <p:nvPr/>
        </p:nvSpPr>
        <p:spPr>
          <a:xfrm>
            <a:off x="354569" y="6049530"/>
            <a:ext cx="5219699" cy="461665"/>
          </a:xfrm>
          <a:prstGeom prst="rect">
            <a:avLst/>
          </a:prstGeom>
          <a:noFill/>
        </p:spPr>
        <p:txBody>
          <a:bodyPr wrap="none" rtlCol="0">
            <a:spAutoFit/>
          </a:bodyPr>
          <a:lstStyle/>
          <a:p>
            <a:r>
              <a:rPr lang="en-US" dirty="0">
                <a:solidFill>
                  <a:schemeClr val="bg1"/>
                </a:solidFill>
                <a:latin typeface="Arial" pitchFamily="34" charset="0"/>
              </a:rPr>
              <a:t>Bad synchronization ruins everything</a:t>
            </a:r>
          </a:p>
        </p:txBody>
      </p:sp>
      <p:sp>
        <p:nvSpPr>
          <p:cNvPr id="8" name="TextBox 7"/>
          <p:cNvSpPr txBox="1"/>
          <p:nvPr/>
        </p:nvSpPr>
        <p:spPr>
          <a:xfrm>
            <a:off x="155285" y="124968"/>
            <a:ext cx="2501582" cy="584775"/>
          </a:xfrm>
          <a:prstGeom prst="rect">
            <a:avLst/>
          </a:prstGeom>
          <a:noFill/>
        </p:spPr>
        <p:txBody>
          <a:bodyPr wrap="none" rtlCol="0">
            <a:spAutoFit/>
          </a:bodyPr>
          <a:lstStyle/>
          <a:p>
            <a:r>
              <a:rPr lang="en-US" sz="3200" dirty="0" err="1">
                <a:solidFill>
                  <a:schemeClr val="bg1"/>
                </a:solidFill>
                <a:latin typeface="Arial" pitchFamily="34" charset="0"/>
              </a:rPr>
              <a:t>Amdal’s</a:t>
            </a:r>
            <a:r>
              <a:rPr lang="en-US" sz="3200" dirty="0">
                <a:solidFill>
                  <a:schemeClr val="bg1"/>
                </a:solidFill>
                <a:latin typeface="Arial" pitchFamily="34" charset="0"/>
              </a:rPr>
              <a:t> Law</a:t>
            </a:r>
          </a:p>
        </p:txBody>
      </p:sp>
    </p:spTree>
    <p:extLst>
      <p:ext uri="{BB962C8B-B14F-4D97-AF65-F5344CB8AC3E}">
        <p14:creationId xmlns:p14="http://schemas.microsoft.com/office/powerpoint/2010/main" val="5241726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ar-SA" sz="1400">
                <a:latin typeface="Arial" panose="020B0604020202020204" pitchFamily="34" charset="0"/>
                <a:cs typeface="Arial" pitchFamily="34" charset="0"/>
              </a:rPr>
              <a:pPr algn="r" eaLnBrk="0" hangingPunct="0"/>
              <a:t>106</a:t>
            </a:fld>
            <a:endParaRPr lang="en-US" sz="1400" dirty="0">
              <a:latin typeface="Arial" panose="020B0604020202020204" pitchFamily="34" charset="0"/>
              <a:cs typeface="Arial" pitchFamily="34" charset="0"/>
            </a:endParaRPr>
          </a:p>
        </p:txBody>
      </p:sp>
      <p:pic>
        <p:nvPicPr>
          <p:cNvPr id="2324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dirty="0">
                <a:solidFill>
                  <a:srgbClr val="FFFF00"/>
                </a:solidFill>
              </a:rPr>
              <a:t>Example</a:t>
            </a:r>
          </a:p>
        </p:txBody>
      </p:sp>
      <p:grpSp>
        <p:nvGrpSpPr>
          <p:cNvPr id="232455" name="Group 5"/>
          <p:cNvGrpSpPr>
            <a:grpSpLocks/>
          </p:cNvGrpSpPr>
          <p:nvPr/>
        </p:nvGrpSpPr>
        <p:grpSpPr bwMode="auto">
          <a:xfrm>
            <a:off x="1033463" y="4038600"/>
            <a:ext cx="5748338" cy="1481138"/>
            <a:chOff x="939" y="2064"/>
            <a:chExt cx="3621" cy="933"/>
          </a:xfrm>
        </p:grpSpPr>
        <p:graphicFrame>
          <p:nvGraphicFramePr>
            <p:cNvPr id="232456" name="Object 6"/>
            <p:cNvGraphicFramePr>
              <a:graphicFrameLocks noChangeAspect="1"/>
            </p:cNvGraphicFramePr>
            <p:nvPr>
              <p:extLst>
                <p:ext uri="{D42A27DB-BD31-4B8C-83A1-F6EECF244321}">
                  <p14:modId xmlns:p14="http://schemas.microsoft.com/office/powerpoint/2010/main" val="2493730724"/>
                </p:ext>
              </p:extLst>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name="Equation" r:id="rId4" imgW="901309" imgH="583947" progId="Equation.3">
                    <p:embed/>
                  </p:oleObj>
                </mc:Choice>
                <mc:Fallback>
                  <p:oleObj name="Equation" r:id="rId4" imgW="901309" imgH="58394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solidFill>
                          <a:schemeClr val="tx1"/>
                        </a:solidFill>
                      </p:spPr>
                    </p:pic>
                  </p:oleObj>
                </mc:Fallback>
              </mc:AlternateContent>
            </a:graphicData>
          </a:graphic>
        </p:graphicFrame>
        <p:sp>
          <p:nvSpPr>
            <p:cNvPr id="232457" name="Text Box 7"/>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Arial" panose="020B0604020202020204" pitchFamily="34" charset="0"/>
                </a:rPr>
                <a:t>Speedup = </a:t>
              </a:r>
              <a:r>
                <a:rPr lang="en-US" sz="3200" dirty="0">
                  <a:solidFill>
                    <a:srgbClr val="FFC000"/>
                  </a:solidFill>
                  <a:latin typeface="Arial" panose="020B0604020202020204" pitchFamily="34" charset="0"/>
                </a:rPr>
                <a:t>2.17</a:t>
              </a:r>
              <a:r>
                <a:rPr lang="en-US" sz="3200" dirty="0">
                  <a:latin typeface="Arial" panose="020B0604020202020204" pitchFamily="34" charset="0"/>
                </a:rPr>
                <a:t>=</a:t>
              </a:r>
            </a:p>
          </p:txBody>
        </p:sp>
      </p:gr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11" name="TextBox 10">
            <a:extLst>
              <a:ext uri="{FF2B5EF4-FFF2-40B4-BE49-F238E27FC236}">
                <a16:creationId xmlns:a16="http://schemas.microsoft.com/office/drawing/2014/main" id="{3B018783-31DE-40B8-ADE1-F3F9FB284040}"/>
              </a:ext>
            </a:extLst>
          </p:cNvPr>
          <p:cNvSpPr txBox="1"/>
          <p:nvPr/>
        </p:nvSpPr>
        <p:spPr bwMode="auto">
          <a:xfrm>
            <a:off x="1058898" y="1440272"/>
            <a:ext cx="281940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Ten Processors</a:t>
            </a:r>
          </a:p>
        </p:txBody>
      </p:sp>
      <p:sp>
        <p:nvSpPr>
          <p:cNvPr id="12" name="TextBox 11">
            <a:extLst>
              <a:ext uri="{FF2B5EF4-FFF2-40B4-BE49-F238E27FC236}">
                <a16:creationId xmlns:a16="http://schemas.microsoft.com/office/drawing/2014/main" id="{713AA44E-A83A-4788-AFFE-DA44523DDA48}"/>
              </a:ext>
            </a:extLst>
          </p:cNvPr>
          <p:cNvSpPr txBox="1"/>
          <p:nvPr/>
        </p:nvSpPr>
        <p:spPr bwMode="auto">
          <a:xfrm>
            <a:off x="1033462" y="2288243"/>
            <a:ext cx="514635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How close to 10-fold speedup?</a:t>
            </a:r>
          </a:p>
        </p:txBody>
      </p:sp>
      <p:sp>
        <p:nvSpPr>
          <p:cNvPr id="13" name="TextBox 3">
            <a:extLst>
              <a:ext uri="{FF2B5EF4-FFF2-40B4-BE49-F238E27FC236}">
                <a16:creationId xmlns:a16="http://schemas.microsoft.com/office/drawing/2014/main" id="{6BFCDCB6-64D7-4A56-832F-B90C8F0CA820}"/>
              </a:ext>
            </a:extLst>
          </p:cNvPr>
          <p:cNvSpPr txBox="1"/>
          <p:nvPr/>
        </p:nvSpPr>
        <p:spPr bwMode="auto">
          <a:xfrm>
            <a:off x="1033462" y="3190629"/>
            <a:ext cx="536396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C000"/>
                </a:solidFill>
              </a:rPr>
              <a:t>60%</a:t>
            </a:r>
            <a:r>
              <a:rPr lang="en-US" sz="2800" dirty="0">
                <a:solidFill>
                  <a:srgbClr val="FFFF00"/>
                </a:solidFill>
              </a:rPr>
              <a:t> concurrent, </a:t>
            </a:r>
            <a:r>
              <a:rPr lang="en-US" sz="2800" dirty="0">
                <a:solidFill>
                  <a:srgbClr val="FFC000"/>
                </a:solidFill>
              </a:rPr>
              <a:t>40%</a:t>
            </a:r>
            <a:r>
              <a:rPr lang="en-US" sz="2800" dirty="0">
                <a:solidFill>
                  <a:srgbClr val="FFFF00"/>
                </a:solidFill>
              </a:rPr>
              <a:t> sequential</a:t>
            </a:r>
          </a:p>
        </p:txBody>
      </p:sp>
    </p:spTree>
    <p:extLst>
      <p:ext uri="{BB962C8B-B14F-4D97-AF65-F5344CB8AC3E}">
        <p14:creationId xmlns:p14="http://schemas.microsoft.com/office/powerpoint/2010/main" val="248426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ar-SA" sz="1400">
                <a:latin typeface="Arial" panose="020B0604020202020204" pitchFamily="34" charset="0"/>
                <a:cs typeface="Arial" pitchFamily="34" charset="0"/>
              </a:rPr>
              <a:pPr algn="r" eaLnBrk="0" hangingPunct="0"/>
              <a:t>107</a:t>
            </a:fld>
            <a:endParaRPr lang="en-US" sz="1400" dirty="0">
              <a:latin typeface="Arial" panose="020B0604020202020204" pitchFamily="34" charset="0"/>
              <a:cs typeface="Arial" pitchFamily="34" charset="0"/>
            </a:endParaRPr>
          </a:p>
        </p:txBody>
      </p:sp>
      <p:pic>
        <p:nvPicPr>
          <p:cNvPr id="2324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dirty="0">
                <a:solidFill>
                  <a:srgbClr val="FFFF00"/>
                </a:solidFill>
              </a:rPr>
              <a:t>Example</a:t>
            </a:r>
          </a:p>
        </p:txBody>
      </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11" name="TextBox 10">
            <a:extLst>
              <a:ext uri="{FF2B5EF4-FFF2-40B4-BE49-F238E27FC236}">
                <a16:creationId xmlns:a16="http://schemas.microsoft.com/office/drawing/2014/main" id="{3B018783-31DE-40B8-ADE1-F3F9FB284040}"/>
              </a:ext>
            </a:extLst>
          </p:cNvPr>
          <p:cNvSpPr txBox="1"/>
          <p:nvPr/>
        </p:nvSpPr>
        <p:spPr bwMode="auto">
          <a:xfrm>
            <a:off x="1058898" y="1440272"/>
            <a:ext cx="281940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Ten Processors</a:t>
            </a:r>
          </a:p>
        </p:txBody>
      </p:sp>
      <p:sp>
        <p:nvSpPr>
          <p:cNvPr id="12" name="TextBox 11">
            <a:extLst>
              <a:ext uri="{FF2B5EF4-FFF2-40B4-BE49-F238E27FC236}">
                <a16:creationId xmlns:a16="http://schemas.microsoft.com/office/drawing/2014/main" id="{713AA44E-A83A-4788-AFFE-DA44523DDA48}"/>
              </a:ext>
            </a:extLst>
          </p:cNvPr>
          <p:cNvSpPr txBox="1"/>
          <p:nvPr/>
        </p:nvSpPr>
        <p:spPr bwMode="auto">
          <a:xfrm>
            <a:off x="1033462" y="2288243"/>
            <a:ext cx="514635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How close to 10-fold speedup?</a:t>
            </a:r>
          </a:p>
        </p:txBody>
      </p:sp>
      <p:sp>
        <p:nvSpPr>
          <p:cNvPr id="13" name="TextBox 3">
            <a:extLst>
              <a:ext uri="{FF2B5EF4-FFF2-40B4-BE49-F238E27FC236}">
                <a16:creationId xmlns:a16="http://schemas.microsoft.com/office/drawing/2014/main" id="{6BFCDCB6-64D7-4A56-832F-B90C8F0CA820}"/>
              </a:ext>
            </a:extLst>
          </p:cNvPr>
          <p:cNvSpPr txBox="1"/>
          <p:nvPr/>
        </p:nvSpPr>
        <p:spPr bwMode="auto">
          <a:xfrm>
            <a:off x="1033462" y="3190629"/>
            <a:ext cx="536396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C000"/>
                </a:solidFill>
              </a:rPr>
              <a:t>80%</a:t>
            </a:r>
            <a:r>
              <a:rPr lang="en-US" sz="2800" dirty="0">
                <a:solidFill>
                  <a:srgbClr val="FFFF00"/>
                </a:solidFill>
              </a:rPr>
              <a:t> concurrent, </a:t>
            </a:r>
            <a:r>
              <a:rPr lang="en-US" sz="2800" dirty="0">
                <a:solidFill>
                  <a:srgbClr val="FFC000"/>
                </a:solidFill>
              </a:rPr>
              <a:t>20%</a:t>
            </a:r>
            <a:r>
              <a:rPr lang="en-US" sz="2800" dirty="0">
                <a:solidFill>
                  <a:srgbClr val="FFFF00"/>
                </a:solidFill>
              </a:rPr>
              <a:t> sequential</a:t>
            </a:r>
          </a:p>
        </p:txBody>
      </p:sp>
      <p:grpSp>
        <p:nvGrpSpPr>
          <p:cNvPr id="14" name="Group 5">
            <a:extLst>
              <a:ext uri="{FF2B5EF4-FFF2-40B4-BE49-F238E27FC236}">
                <a16:creationId xmlns:a16="http://schemas.microsoft.com/office/drawing/2014/main" id="{C4CF5FF2-323A-4D4D-B2A6-76ADF58AD410}"/>
              </a:ext>
            </a:extLst>
          </p:cNvPr>
          <p:cNvGrpSpPr>
            <a:grpSpLocks/>
          </p:cNvGrpSpPr>
          <p:nvPr/>
        </p:nvGrpSpPr>
        <p:grpSpPr bwMode="auto">
          <a:xfrm>
            <a:off x="1017588" y="3962400"/>
            <a:ext cx="5611812" cy="1481138"/>
            <a:chOff x="929" y="2016"/>
            <a:chExt cx="3535" cy="933"/>
          </a:xfrm>
        </p:grpSpPr>
        <p:graphicFrame>
          <p:nvGraphicFramePr>
            <p:cNvPr id="15" name="Object 6">
              <a:extLst>
                <a:ext uri="{FF2B5EF4-FFF2-40B4-BE49-F238E27FC236}">
                  <a16:creationId xmlns:a16="http://schemas.microsoft.com/office/drawing/2014/main" id="{07E22BA6-54AD-49F2-A2A5-F405D0A75D88}"/>
                </a:ext>
              </a:extLst>
            </p:cNvPr>
            <p:cNvGraphicFramePr>
              <a:graphicFrameLocks noChangeAspect="1"/>
            </p:cNvGraphicFramePr>
            <p:nvPr>
              <p:extLst>
                <p:ext uri="{D42A27DB-BD31-4B8C-83A1-F6EECF244321}">
                  <p14:modId xmlns:p14="http://schemas.microsoft.com/office/powerpoint/2010/main" val="2714947395"/>
                </p:ext>
              </p:extLst>
            </p:nvPr>
          </p:nvGraphicFramePr>
          <p:xfrm>
            <a:off x="3024" y="2016"/>
            <a:ext cx="1440" cy="933"/>
          </p:xfrm>
          <a:graphic>
            <a:graphicData uri="http://schemas.openxmlformats.org/presentationml/2006/ole">
              <mc:AlternateContent xmlns:mc="http://schemas.openxmlformats.org/markup-compatibility/2006">
                <mc:Choice xmlns:v="urn:schemas-microsoft-com:vml" Requires="v">
                  <p:oleObj name="Equation" r:id="rId4" imgW="901309" imgH="583947" progId="Equation.3">
                    <p:embed/>
                  </p:oleObj>
                </mc:Choice>
                <mc:Fallback>
                  <p:oleObj name="Equation" r:id="rId4" imgW="901309" imgH="583947" progId="Equation.3">
                    <p:embed/>
                    <p:pic>
                      <p:nvPicPr>
                        <p:cNvPr id="23655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2016"/>
                          <a:ext cx="1440" cy="933"/>
                        </a:xfrm>
                        <a:prstGeom prst="rect">
                          <a:avLst/>
                        </a:prstGeom>
                        <a:solidFill>
                          <a:schemeClr val="tx1"/>
                        </a:solidFill>
                      </p:spPr>
                    </p:pic>
                  </p:oleObj>
                </mc:Fallback>
              </mc:AlternateContent>
            </a:graphicData>
          </a:graphic>
        </p:graphicFrame>
        <p:sp>
          <p:nvSpPr>
            <p:cNvPr id="16" name="Text Box 7">
              <a:extLst>
                <a:ext uri="{FF2B5EF4-FFF2-40B4-BE49-F238E27FC236}">
                  <a16:creationId xmlns:a16="http://schemas.microsoft.com/office/drawing/2014/main" id="{CE672E37-C835-4528-B0FD-5560C0B5FA15}"/>
                </a:ext>
              </a:extLst>
            </p:cNvPr>
            <p:cNvSpPr txBox="1">
              <a:spLocks noChangeArrowheads="1"/>
            </p:cNvSpPr>
            <p:nvPr/>
          </p:nvSpPr>
          <p:spPr bwMode="auto">
            <a:xfrm>
              <a:off x="929" y="2208"/>
              <a:ext cx="2107" cy="368"/>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mj-lt"/>
                </a:rPr>
                <a:t>Speedup</a:t>
              </a:r>
              <a:r>
                <a:rPr lang="en-US" sz="3200" dirty="0">
                  <a:solidFill>
                    <a:srgbClr val="0000FF"/>
                  </a:solidFill>
                  <a:latin typeface="Arial" panose="020B0604020202020204" pitchFamily="34" charset="0"/>
                </a:rPr>
                <a:t> </a:t>
              </a:r>
              <a:r>
                <a:rPr lang="en-US" sz="3200" dirty="0">
                  <a:solidFill>
                    <a:srgbClr val="FFFF00"/>
                  </a:solidFill>
                  <a:latin typeface="Arial" panose="020B0604020202020204" pitchFamily="34" charset="0"/>
                </a:rPr>
                <a:t>=</a:t>
              </a:r>
              <a:r>
                <a:rPr lang="en-US" sz="3200" dirty="0">
                  <a:solidFill>
                    <a:srgbClr val="0000FF"/>
                  </a:solidFill>
                  <a:latin typeface="Arial" panose="020B0604020202020204" pitchFamily="34" charset="0"/>
                </a:rPr>
                <a:t> </a:t>
              </a:r>
              <a:r>
                <a:rPr lang="en-US" sz="3200" dirty="0">
                  <a:solidFill>
                    <a:srgbClr val="FFC000"/>
                  </a:solidFill>
                  <a:latin typeface="+mj-lt"/>
                </a:rPr>
                <a:t>3.57</a:t>
              </a:r>
              <a:r>
                <a:rPr lang="en-US" sz="3200" dirty="0">
                  <a:latin typeface="Arial" panose="020B0604020202020204" pitchFamily="34" charset="0"/>
                </a:rPr>
                <a:t>=</a:t>
              </a:r>
            </a:p>
          </p:txBody>
        </p:sp>
      </p:grpSp>
    </p:spTree>
    <p:extLst>
      <p:ext uri="{BB962C8B-B14F-4D97-AF65-F5344CB8AC3E}">
        <p14:creationId xmlns:p14="http://schemas.microsoft.com/office/powerpoint/2010/main" val="3636000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ar-SA" sz="1400">
                <a:latin typeface="Arial" panose="020B0604020202020204" pitchFamily="34" charset="0"/>
                <a:cs typeface="Arial" pitchFamily="34" charset="0"/>
              </a:rPr>
              <a:pPr algn="r" eaLnBrk="0" hangingPunct="0"/>
              <a:t>108</a:t>
            </a:fld>
            <a:endParaRPr lang="en-US" sz="1400" dirty="0">
              <a:latin typeface="Arial" panose="020B0604020202020204" pitchFamily="34" charset="0"/>
              <a:cs typeface="Arial" pitchFamily="34" charset="0"/>
            </a:endParaRPr>
          </a:p>
        </p:txBody>
      </p:sp>
      <p:pic>
        <p:nvPicPr>
          <p:cNvPr id="2324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dirty="0">
                <a:solidFill>
                  <a:srgbClr val="FFFF00"/>
                </a:solidFill>
              </a:rPr>
              <a:t>Example</a:t>
            </a:r>
          </a:p>
        </p:txBody>
      </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11" name="TextBox 10">
            <a:extLst>
              <a:ext uri="{FF2B5EF4-FFF2-40B4-BE49-F238E27FC236}">
                <a16:creationId xmlns:a16="http://schemas.microsoft.com/office/drawing/2014/main" id="{3B018783-31DE-40B8-ADE1-F3F9FB284040}"/>
              </a:ext>
            </a:extLst>
          </p:cNvPr>
          <p:cNvSpPr txBox="1"/>
          <p:nvPr/>
        </p:nvSpPr>
        <p:spPr bwMode="auto">
          <a:xfrm>
            <a:off x="1058898" y="1440272"/>
            <a:ext cx="281940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Ten Processors</a:t>
            </a:r>
          </a:p>
        </p:txBody>
      </p:sp>
      <p:sp>
        <p:nvSpPr>
          <p:cNvPr id="12" name="TextBox 11">
            <a:extLst>
              <a:ext uri="{FF2B5EF4-FFF2-40B4-BE49-F238E27FC236}">
                <a16:creationId xmlns:a16="http://schemas.microsoft.com/office/drawing/2014/main" id="{713AA44E-A83A-4788-AFFE-DA44523DDA48}"/>
              </a:ext>
            </a:extLst>
          </p:cNvPr>
          <p:cNvSpPr txBox="1"/>
          <p:nvPr/>
        </p:nvSpPr>
        <p:spPr bwMode="auto">
          <a:xfrm>
            <a:off x="1033462" y="2288243"/>
            <a:ext cx="514635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How close to 10-fold speedup?</a:t>
            </a:r>
          </a:p>
        </p:txBody>
      </p:sp>
      <p:sp>
        <p:nvSpPr>
          <p:cNvPr id="13" name="TextBox 3">
            <a:extLst>
              <a:ext uri="{FF2B5EF4-FFF2-40B4-BE49-F238E27FC236}">
                <a16:creationId xmlns:a16="http://schemas.microsoft.com/office/drawing/2014/main" id="{6BFCDCB6-64D7-4A56-832F-B90C8F0CA820}"/>
              </a:ext>
            </a:extLst>
          </p:cNvPr>
          <p:cNvSpPr txBox="1"/>
          <p:nvPr/>
        </p:nvSpPr>
        <p:spPr bwMode="auto">
          <a:xfrm>
            <a:off x="1033462" y="3190629"/>
            <a:ext cx="536396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C000"/>
                </a:solidFill>
              </a:rPr>
              <a:t>90%</a:t>
            </a:r>
            <a:r>
              <a:rPr lang="en-US" sz="2800" dirty="0">
                <a:solidFill>
                  <a:srgbClr val="FFFF00"/>
                </a:solidFill>
              </a:rPr>
              <a:t> concurrent, </a:t>
            </a:r>
            <a:r>
              <a:rPr lang="en-US" sz="2800" dirty="0">
                <a:solidFill>
                  <a:srgbClr val="FFC000"/>
                </a:solidFill>
              </a:rPr>
              <a:t>10%</a:t>
            </a:r>
            <a:r>
              <a:rPr lang="en-US" sz="2800" dirty="0">
                <a:solidFill>
                  <a:srgbClr val="FFFF00"/>
                </a:solidFill>
              </a:rPr>
              <a:t> sequential</a:t>
            </a:r>
          </a:p>
        </p:txBody>
      </p:sp>
      <p:grpSp>
        <p:nvGrpSpPr>
          <p:cNvPr id="17" name="Group 5">
            <a:extLst>
              <a:ext uri="{FF2B5EF4-FFF2-40B4-BE49-F238E27FC236}">
                <a16:creationId xmlns:a16="http://schemas.microsoft.com/office/drawing/2014/main" id="{A807AA48-AB38-4DEB-8D40-CA2859B46727}"/>
              </a:ext>
            </a:extLst>
          </p:cNvPr>
          <p:cNvGrpSpPr>
            <a:grpSpLocks/>
          </p:cNvGrpSpPr>
          <p:nvPr/>
        </p:nvGrpSpPr>
        <p:grpSpPr bwMode="auto">
          <a:xfrm>
            <a:off x="1062038" y="4038600"/>
            <a:ext cx="5719762" cy="1481138"/>
            <a:chOff x="957" y="2064"/>
            <a:chExt cx="3603" cy="933"/>
          </a:xfrm>
        </p:grpSpPr>
        <p:graphicFrame>
          <p:nvGraphicFramePr>
            <p:cNvPr id="18" name="Object 6">
              <a:extLst>
                <a:ext uri="{FF2B5EF4-FFF2-40B4-BE49-F238E27FC236}">
                  <a16:creationId xmlns:a16="http://schemas.microsoft.com/office/drawing/2014/main" id="{1F028D6E-82BF-4427-8534-E82D3B765C9B}"/>
                </a:ext>
              </a:extLst>
            </p:cNvPr>
            <p:cNvGraphicFramePr>
              <a:graphicFrameLocks noChangeAspect="1"/>
            </p:cNvGraphicFramePr>
            <p:nvPr>
              <p:extLst>
                <p:ext uri="{D42A27DB-BD31-4B8C-83A1-F6EECF244321}">
                  <p14:modId xmlns:p14="http://schemas.microsoft.com/office/powerpoint/2010/main" val="1890887234"/>
                </p:ext>
              </p:extLst>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name="Equation" r:id="rId4" imgW="901309" imgH="583947" progId="Equation.3">
                    <p:embed/>
                  </p:oleObj>
                </mc:Choice>
                <mc:Fallback>
                  <p:oleObj name="Equation" r:id="rId4" imgW="901309" imgH="583947" progId="Equation.3">
                    <p:embed/>
                    <p:pic>
                      <p:nvPicPr>
                        <p:cNvPr id="24064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solidFill>
                          <a:schemeClr val="tx1"/>
                        </a:solidFill>
                      </p:spPr>
                    </p:pic>
                  </p:oleObj>
                </mc:Fallback>
              </mc:AlternateContent>
            </a:graphicData>
          </a:graphic>
        </p:graphicFrame>
        <p:sp>
          <p:nvSpPr>
            <p:cNvPr id="19" name="Text Box 7">
              <a:extLst>
                <a:ext uri="{FF2B5EF4-FFF2-40B4-BE49-F238E27FC236}">
                  <a16:creationId xmlns:a16="http://schemas.microsoft.com/office/drawing/2014/main" id="{14BEF1D0-8F96-41B4-BBA8-25E402DD6BE4}"/>
                </a:ext>
              </a:extLst>
            </p:cNvPr>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mj-lt"/>
                </a:rPr>
                <a:t>Speedup =</a:t>
              </a:r>
              <a:r>
                <a:rPr lang="en-US" sz="3200" dirty="0">
                  <a:solidFill>
                    <a:srgbClr val="0000FF"/>
                  </a:solidFill>
                  <a:latin typeface="+mj-lt"/>
                </a:rPr>
                <a:t> </a:t>
              </a:r>
              <a:r>
                <a:rPr lang="en-US" sz="3200" dirty="0">
                  <a:solidFill>
                    <a:srgbClr val="FFC000"/>
                  </a:solidFill>
                  <a:latin typeface="+mj-lt"/>
                </a:rPr>
                <a:t>5.26=</a:t>
              </a:r>
            </a:p>
          </p:txBody>
        </p:sp>
      </p:grpSp>
    </p:spTree>
    <p:extLst>
      <p:ext uri="{BB962C8B-B14F-4D97-AF65-F5344CB8AC3E}">
        <p14:creationId xmlns:p14="http://schemas.microsoft.com/office/powerpoint/2010/main" val="3649635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ar-SA" sz="1400">
                <a:latin typeface="Arial" panose="020B0604020202020204" pitchFamily="34" charset="0"/>
                <a:cs typeface="Arial" pitchFamily="34" charset="0"/>
              </a:rPr>
              <a:pPr algn="r" eaLnBrk="0" hangingPunct="0"/>
              <a:t>109</a:t>
            </a:fld>
            <a:endParaRPr lang="en-US" sz="1400" dirty="0">
              <a:latin typeface="Arial" panose="020B0604020202020204" pitchFamily="34" charset="0"/>
              <a:cs typeface="Arial" pitchFamily="34" charset="0"/>
            </a:endParaRPr>
          </a:p>
        </p:txBody>
      </p:sp>
      <p:pic>
        <p:nvPicPr>
          <p:cNvPr id="2324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dirty="0">
                <a:solidFill>
                  <a:srgbClr val="FFFF00"/>
                </a:solidFill>
              </a:rPr>
              <a:t>Example</a:t>
            </a:r>
          </a:p>
        </p:txBody>
      </p:sp>
      <p:sp>
        <p:nvSpPr>
          <p:cNvPr id="1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11" name="TextBox 10">
            <a:extLst>
              <a:ext uri="{FF2B5EF4-FFF2-40B4-BE49-F238E27FC236}">
                <a16:creationId xmlns:a16="http://schemas.microsoft.com/office/drawing/2014/main" id="{3B018783-31DE-40B8-ADE1-F3F9FB284040}"/>
              </a:ext>
            </a:extLst>
          </p:cNvPr>
          <p:cNvSpPr txBox="1"/>
          <p:nvPr/>
        </p:nvSpPr>
        <p:spPr bwMode="auto">
          <a:xfrm>
            <a:off x="1058898" y="1440272"/>
            <a:ext cx="281940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Ten Processors</a:t>
            </a:r>
          </a:p>
        </p:txBody>
      </p:sp>
      <p:sp>
        <p:nvSpPr>
          <p:cNvPr id="12" name="TextBox 11">
            <a:extLst>
              <a:ext uri="{FF2B5EF4-FFF2-40B4-BE49-F238E27FC236}">
                <a16:creationId xmlns:a16="http://schemas.microsoft.com/office/drawing/2014/main" id="{713AA44E-A83A-4788-AFFE-DA44523DDA48}"/>
              </a:ext>
            </a:extLst>
          </p:cNvPr>
          <p:cNvSpPr txBox="1"/>
          <p:nvPr/>
        </p:nvSpPr>
        <p:spPr bwMode="auto">
          <a:xfrm>
            <a:off x="1033462" y="2288243"/>
            <a:ext cx="514635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How close to 10-fold speedup?</a:t>
            </a:r>
          </a:p>
        </p:txBody>
      </p:sp>
      <p:sp>
        <p:nvSpPr>
          <p:cNvPr id="13" name="TextBox 3">
            <a:extLst>
              <a:ext uri="{FF2B5EF4-FFF2-40B4-BE49-F238E27FC236}">
                <a16:creationId xmlns:a16="http://schemas.microsoft.com/office/drawing/2014/main" id="{6BFCDCB6-64D7-4A56-832F-B90C8F0CA820}"/>
              </a:ext>
            </a:extLst>
          </p:cNvPr>
          <p:cNvSpPr txBox="1"/>
          <p:nvPr/>
        </p:nvSpPr>
        <p:spPr bwMode="auto">
          <a:xfrm>
            <a:off x="1033462" y="3190629"/>
            <a:ext cx="536396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C000"/>
                </a:solidFill>
              </a:rPr>
              <a:t>99%</a:t>
            </a:r>
            <a:r>
              <a:rPr lang="en-US" sz="2800" dirty="0">
                <a:solidFill>
                  <a:srgbClr val="FFFF00"/>
                </a:solidFill>
              </a:rPr>
              <a:t> concurrent, </a:t>
            </a:r>
            <a:r>
              <a:rPr lang="en-US" sz="2800" dirty="0">
                <a:solidFill>
                  <a:srgbClr val="FFC000"/>
                </a:solidFill>
              </a:rPr>
              <a:t>1%</a:t>
            </a:r>
            <a:r>
              <a:rPr lang="en-US" sz="2800" dirty="0">
                <a:solidFill>
                  <a:srgbClr val="FFFF00"/>
                </a:solidFill>
              </a:rPr>
              <a:t> sequential</a:t>
            </a:r>
          </a:p>
        </p:txBody>
      </p:sp>
      <p:grpSp>
        <p:nvGrpSpPr>
          <p:cNvPr id="14" name="Group 5">
            <a:extLst>
              <a:ext uri="{FF2B5EF4-FFF2-40B4-BE49-F238E27FC236}">
                <a16:creationId xmlns:a16="http://schemas.microsoft.com/office/drawing/2014/main" id="{8F81A609-E3D4-4666-B074-AB759A9A0B22}"/>
              </a:ext>
            </a:extLst>
          </p:cNvPr>
          <p:cNvGrpSpPr>
            <a:grpSpLocks/>
          </p:cNvGrpSpPr>
          <p:nvPr/>
        </p:nvGrpSpPr>
        <p:grpSpPr bwMode="auto">
          <a:xfrm>
            <a:off x="1033463" y="4167188"/>
            <a:ext cx="5748338" cy="1222375"/>
            <a:chOff x="939" y="2145"/>
            <a:chExt cx="3621" cy="770"/>
          </a:xfrm>
        </p:grpSpPr>
        <p:graphicFrame>
          <p:nvGraphicFramePr>
            <p:cNvPr id="15" name="Object 6">
              <a:extLst>
                <a:ext uri="{FF2B5EF4-FFF2-40B4-BE49-F238E27FC236}">
                  <a16:creationId xmlns:a16="http://schemas.microsoft.com/office/drawing/2014/main" id="{D89F7DAB-6C9F-4A11-8F02-CFDDEB16C923}"/>
                </a:ext>
              </a:extLst>
            </p:cNvPr>
            <p:cNvGraphicFramePr>
              <a:graphicFrameLocks noChangeAspect="1"/>
            </p:cNvGraphicFramePr>
            <p:nvPr>
              <p:extLst>
                <p:ext uri="{D42A27DB-BD31-4B8C-83A1-F6EECF244321}">
                  <p14:modId xmlns:p14="http://schemas.microsoft.com/office/powerpoint/2010/main" val="2376743031"/>
                </p:ext>
              </p:extLst>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name="Equation" r:id="rId4" imgW="1091726" imgH="583947" progId="Equation.3">
                    <p:embed/>
                  </p:oleObj>
                </mc:Choice>
                <mc:Fallback>
                  <p:oleObj name="Equation" r:id="rId4" imgW="1091726" imgH="583947" progId="Equation.3">
                    <p:embed/>
                    <p:pic>
                      <p:nvPicPr>
                        <p:cNvPr id="24474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solidFill>
                          <a:schemeClr val="tx1"/>
                        </a:solidFill>
                      </p:spPr>
                    </p:pic>
                  </p:oleObj>
                </mc:Fallback>
              </mc:AlternateContent>
            </a:graphicData>
          </a:graphic>
        </p:graphicFrame>
        <p:sp>
          <p:nvSpPr>
            <p:cNvPr id="16" name="Text Box 7">
              <a:extLst>
                <a:ext uri="{FF2B5EF4-FFF2-40B4-BE49-F238E27FC236}">
                  <a16:creationId xmlns:a16="http://schemas.microsoft.com/office/drawing/2014/main" id="{D69AE837-816C-485A-A9E7-07CA4EF54A6F}"/>
                </a:ext>
              </a:extLst>
            </p:cNvPr>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mj-lt"/>
                </a:rPr>
                <a:t>Speedup =</a:t>
              </a:r>
              <a:r>
                <a:rPr lang="en-US" sz="3200" dirty="0">
                  <a:solidFill>
                    <a:srgbClr val="0000FF"/>
                  </a:solidFill>
                  <a:latin typeface="+mj-lt"/>
                </a:rPr>
                <a:t> </a:t>
              </a:r>
              <a:r>
                <a:rPr lang="en-US" sz="3200" dirty="0">
                  <a:solidFill>
                    <a:srgbClr val="FFC000"/>
                  </a:solidFill>
                  <a:latin typeface="+mj-lt"/>
                </a:rPr>
                <a:t>9.17=</a:t>
              </a:r>
            </a:p>
          </p:txBody>
        </p:sp>
      </p:grpSp>
    </p:spTree>
    <p:extLst>
      <p:ext uri="{BB962C8B-B14F-4D97-AF65-F5344CB8AC3E}">
        <p14:creationId xmlns:p14="http://schemas.microsoft.com/office/powerpoint/2010/main" val="3367124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1"/>
          <p:cNvSpPr>
            <a:spLocks noGrp="1"/>
          </p:cNvSpPr>
          <p:nvPr>
            <p:ph type="ftr" sz="quarter" idx="10"/>
          </p:nvPr>
        </p:nvSpPr>
        <p:spPr/>
        <p:txBody>
          <a:bodyPr/>
          <a:lstStyle/>
          <a:p>
            <a:r>
              <a:rPr lang="en-US">
                <a:latin typeface="+mj-lt"/>
              </a:rPr>
              <a:t>Art of Multiprocessor Programming</a:t>
            </a:r>
          </a:p>
        </p:txBody>
      </p:sp>
      <p:sp>
        <p:nvSpPr>
          <p:cNvPr id="2150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BDD4E6A-E940-4564-B914-325FBCE0612A}" type="slidenum">
              <a:rPr lang="ar-SA" sz="1400">
                <a:latin typeface="+mj-lt"/>
                <a:cs typeface="Arial" pitchFamily="34" charset="0"/>
              </a:rPr>
              <a:pPr algn="r" eaLnBrk="0" hangingPunct="0"/>
              <a:t>11</a:t>
            </a:fld>
            <a:endParaRPr lang="en-US" sz="1400">
              <a:latin typeface="+mj-lt"/>
              <a:cs typeface="Arial" pitchFamily="34" charset="0"/>
            </a:endParaRPr>
          </a:p>
        </p:txBody>
      </p:sp>
      <p:sp>
        <p:nvSpPr>
          <p:cNvPr id="21508" name="Rectangle 2"/>
          <p:cNvSpPr>
            <a:spLocks noGrp="1" noChangeArrowheads="1"/>
          </p:cNvSpPr>
          <p:nvPr>
            <p:ph type="title" idx="4294967295"/>
          </p:nvPr>
        </p:nvSpPr>
        <p:spPr>
          <a:xfrm>
            <a:off x="685800" y="350838"/>
            <a:ext cx="7772400" cy="1143000"/>
          </a:xfrm>
        </p:spPr>
        <p:txBody>
          <a:bodyPr/>
          <a:lstStyle/>
          <a:p>
            <a:r>
              <a:rPr lang="en-US" dirty="0">
                <a:solidFill>
                  <a:srgbClr val="FFFF00"/>
                </a:solidFill>
              </a:rPr>
              <a:t>Traditional Scaling Process</a:t>
            </a:r>
          </a:p>
        </p:txBody>
      </p:sp>
      <p:sp>
        <p:nvSpPr>
          <p:cNvPr id="21509" name="Rectangle 3"/>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10" name="Text Box 4"/>
          <p:cNvSpPr txBox="1">
            <a:spLocks noChangeArrowheads="1"/>
          </p:cNvSpPr>
          <p:nvPr/>
        </p:nvSpPr>
        <p:spPr bwMode="auto">
          <a:xfrm>
            <a:off x="596900" y="3402013"/>
            <a:ext cx="1385888" cy="396875"/>
          </a:xfrm>
          <a:prstGeom prst="rect">
            <a:avLst/>
          </a:prstGeom>
          <a:noFill/>
          <a:ln w="9525">
            <a:noFill/>
            <a:miter lim="800000"/>
            <a:headEnd/>
            <a:tailEnd/>
          </a:ln>
        </p:spPr>
        <p:txBody>
          <a:bodyPr wrap="none">
            <a:spAutoFit/>
          </a:bodyPr>
          <a:lstStyle/>
          <a:p>
            <a:pPr algn="ctr"/>
            <a:r>
              <a:rPr lang="en-US" sz="2000">
                <a:latin typeface="+mj-lt"/>
                <a:cs typeface="Arial" pitchFamily="34" charset="0"/>
              </a:rPr>
              <a:t>User code</a:t>
            </a:r>
          </a:p>
        </p:txBody>
      </p:sp>
      <p:sp>
        <p:nvSpPr>
          <p:cNvPr id="21511" name="Rectangle 5"/>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12" name="Rectangle 6"/>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13" name="Text Box 7"/>
          <p:cNvSpPr txBox="1">
            <a:spLocks noChangeArrowheads="1"/>
          </p:cNvSpPr>
          <p:nvPr/>
        </p:nvSpPr>
        <p:spPr bwMode="auto">
          <a:xfrm>
            <a:off x="619125" y="4640263"/>
            <a:ext cx="1839913" cy="701675"/>
          </a:xfrm>
          <a:prstGeom prst="rect">
            <a:avLst/>
          </a:prstGeom>
          <a:noFill/>
          <a:ln w="9525">
            <a:noFill/>
            <a:miter lim="800000"/>
            <a:headEnd/>
            <a:tailEnd/>
          </a:ln>
        </p:spPr>
        <p:txBody>
          <a:bodyPr>
            <a:spAutoFit/>
          </a:bodyPr>
          <a:lstStyle/>
          <a:p>
            <a:r>
              <a:rPr lang="en-US" sz="2000">
                <a:latin typeface="+mj-lt"/>
                <a:cs typeface="Arial" pitchFamily="34" charset="0"/>
              </a:rPr>
              <a:t>Traditional</a:t>
            </a:r>
          </a:p>
          <a:p>
            <a:r>
              <a:rPr lang="en-US" sz="2000">
                <a:latin typeface="+mj-lt"/>
                <a:cs typeface="Arial" pitchFamily="34" charset="0"/>
              </a:rPr>
              <a:t>Uniprocessor </a:t>
            </a:r>
          </a:p>
        </p:txBody>
      </p:sp>
      <p:sp>
        <p:nvSpPr>
          <p:cNvPr id="562184" name="Rectangle 8"/>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1515" name="Freeform 9"/>
          <p:cNvSpPr>
            <a:spLocks/>
          </p:cNvSpPr>
          <p:nvPr/>
        </p:nvSpPr>
        <p:spPr bwMode="auto">
          <a:xfrm>
            <a:off x="2590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rgbClr val="FFC000"/>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21516" name="Oval 10"/>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17" name="Oval 11"/>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18" name="Oval 12"/>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19" name="Text Box 13"/>
          <p:cNvSpPr txBox="1">
            <a:spLocks noChangeArrowheads="1"/>
          </p:cNvSpPr>
          <p:nvPr/>
        </p:nvSpPr>
        <p:spPr bwMode="auto">
          <a:xfrm>
            <a:off x="632155" y="2063750"/>
            <a:ext cx="1212191" cy="400110"/>
          </a:xfrm>
          <a:prstGeom prst="rect">
            <a:avLst/>
          </a:prstGeom>
          <a:noFill/>
          <a:ln w="9525">
            <a:noFill/>
            <a:miter lim="800000"/>
            <a:headEnd/>
            <a:tailEnd/>
          </a:ln>
        </p:spPr>
        <p:txBody>
          <a:bodyPr wrap="none">
            <a:spAutoFit/>
          </a:bodyPr>
          <a:lstStyle/>
          <a:p>
            <a:pPr algn="ctr"/>
            <a:r>
              <a:rPr lang="en-US" sz="2000">
                <a:latin typeface="+mj-lt"/>
                <a:cs typeface="Arial" pitchFamily="34" charset="0"/>
              </a:rPr>
              <a:t>Speedup</a:t>
            </a:r>
          </a:p>
        </p:txBody>
      </p:sp>
      <p:sp>
        <p:nvSpPr>
          <p:cNvPr id="562190" name="Text Box 14"/>
          <p:cNvSpPr txBox="1">
            <a:spLocks noChangeArrowheads="1"/>
          </p:cNvSpPr>
          <p:nvPr/>
        </p:nvSpPr>
        <p:spPr bwMode="auto">
          <a:xfrm>
            <a:off x="2745685" y="2333625"/>
            <a:ext cx="766557"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2191" name="Text Box 15"/>
          <p:cNvSpPr txBox="1">
            <a:spLocks noChangeArrowheads="1"/>
          </p:cNvSpPr>
          <p:nvPr/>
        </p:nvSpPr>
        <p:spPr bwMode="auto">
          <a:xfrm>
            <a:off x="6788700" y="1608138"/>
            <a:ext cx="510076"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2192" name="Text Box 16"/>
          <p:cNvSpPr txBox="1">
            <a:spLocks noChangeArrowheads="1"/>
          </p:cNvSpPr>
          <p:nvPr/>
        </p:nvSpPr>
        <p:spPr bwMode="auto">
          <a:xfrm>
            <a:off x="4601472" y="2085975"/>
            <a:ext cx="766557"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sp>
        <p:nvSpPr>
          <p:cNvPr id="21523" name="Line 17"/>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21524" name="Text Box 18"/>
          <p:cNvSpPr txBox="1">
            <a:spLocks noChangeArrowheads="1"/>
          </p:cNvSpPr>
          <p:nvPr/>
        </p:nvSpPr>
        <p:spPr bwMode="auto">
          <a:xfrm>
            <a:off x="3395663" y="5688013"/>
            <a:ext cx="2868612" cy="457200"/>
          </a:xfrm>
          <a:prstGeom prst="rect">
            <a:avLst/>
          </a:prstGeom>
          <a:noFill/>
          <a:ln w="9525">
            <a:noFill/>
            <a:miter lim="800000"/>
            <a:headEnd/>
            <a:tailEnd/>
          </a:ln>
        </p:spPr>
        <p:txBody>
          <a:bodyPr wrap="none">
            <a:spAutoFit/>
          </a:bodyPr>
          <a:lstStyle/>
          <a:p>
            <a:pPr algn="ctr"/>
            <a:r>
              <a:rPr lang="en-US" sz="2400" b="1">
                <a:latin typeface="+mj-lt"/>
                <a:cs typeface="Times New Roman" pitchFamily="18" charset="0"/>
              </a:rPr>
              <a:t>Time: Moore’s law</a:t>
            </a:r>
          </a:p>
        </p:txBody>
      </p:sp>
      <p:grpSp>
        <p:nvGrpSpPr>
          <p:cNvPr id="21525" name="Group 34"/>
          <p:cNvGrpSpPr>
            <a:grpSpLocks/>
          </p:cNvGrpSpPr>
          <p:nvPr/>
        </p:nvGrpSpPr>
        <p:grpSpPr bwMode="auto">
          <a:xfrm>
            <a:off x="3016250" y="4773613"/>
            <a:ext cx="284163" cy="417512"/>
            <a:chOff x="2496" y="2725"/>
            <a:chExt cx="712" cy="739"/>
          </a:xfrm>
        </p:grpSpPr>
        <p:sp>
          <p:nvSpPr>
            <p:cNvPr id="21526" name="Rectangle 3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27" name="Freeform 3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1528" name="Group 37"/>
            <p:cNvGrpSpPr>
              <a:grpSpLocks/>
            </p:cNvGrpSpPr>
            <p:nvPr/>
          </p:nvGrpSpPr>
          <p:grpSpPr bwMode="auto">
            <a:xfrm>
              <a:off x="3072" y="2832"/>
              <a:ext cx="136" cy="632"/>
              <a:chOff x="3072" y="2832"/>
              <a:chExt cx="136" cy="632"/>
            </a:xfrm>
          </p:grpSpPr>
          <p:sp>
            <p:nvSpPr>
              <p:cNvPr id="21529" name="Freeform 3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30" name="Freeform 3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31" name="Freeform 4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1532" name="Group 41"/>
            <p:cNvGrpSpPr>
              <a:grpSpLocks/>
            </p:cNvGrpSpPr>
            <p:nvPr/>
          </p:nvGrpSpPr>
          <p:grpSpPr bwMode="auto">
            <a:xfrm flipH="1">
              <a:off x="2496" y="2832"/>
              <a:ext cx="136" cy="632"/>
              <a:chOff x="3072" y="2832"/>
              <a:chExt cx="136" cy="632"/>
            </a:xfrm>
          </p:grpSpPr>
          <p:sp>
            <p:nvSpPr>
              <p:cNvPr id="21533" name="Freeform 4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34" name="Freeform 4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35" name="Freeform 4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1536" name="Group 57"/>
          <p:cNvGrpSpPr>
            <a:grpSpLocks/>
          </p:cNvGrpSpPr>
          <p:nvPr/>
        </p:nvGrpSpPr>
        <p:grpSpPr bwMode="auto">
          <a:xfrm>
            <a:off x="4838700" y="4708525"/>
            <a:ext cx="487363" cy="620713"/>
            <a:chOff x="2496" y="2725"/>
            <a:chExt cx="712" cy="739"/>
          </a:xfrm>
        </p:grpSpPr>
        <p:sp>
          <p:nvSpPr>
            <p:cNvPr id="21537" name="Rectangle 58"/>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38" name="Freeform 5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1539" name="Group 60"/>
            <p:cNvGrpSpPr>
              <a:grpSpLocks/>
            </p:cNvGrpSpPr>
            <p:nvPr/>
          </p:nvGrpSpPr>
          <p:grpSpPr bwMode="auto">
            <a:xfrm>
              <a:off x="3072" y="2832"/>
              <a:ext cx="136" cy="632"/>
              <a:chOff x="3072" y="2832"/>
              <a:chExt cx="136" cy="632"/>
            </a:xfrm>
          </p:grpSpPr>
          <p:sp>
            <p:nvSpPr>
              <p:cNvPr id="21540" name="Freeform 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41" name="Freeform 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42" name="Freeform 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1543" name="Group 64"/>
            <p:cNvGrpSpPr>
              <a:grpSpLocks/>
            </p:cNvGrpSpPr>
            <p:nvPr/>
          </p:nvGrpSpPr>
          <p:grpSpPr bwMode="auto">
            <a:xfrm flipH="1">
              <a:off x="2496" y="2832"/>
              <a:ext cx="136" cy="632"/>
              <a:chOff x="3072" y="2832"/>
              <a:chExt cx="136" cy="632"/>
            </a:xfrm>
          </p:grpSpPr>
          <p:sp>
            <p:nvSpPr>
              <p:cNvPr id="21544" name="Freeform 6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45" name="Freeform 6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46" name="Freeform 6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1547" name="Group 69"/>
          <p:cNvGrpSpPr>
            <a:grpSpLocks/>
          </p:cNvGrpSpPr>
          <p:nvPr/>
        </p:nvGrpSpPr>
        <p:grpSpPr bwMode="auto">
          <a:xfrm>
            <a:off x="6572250" y="4614863"/>
            <a:ext cx="762000" cy="881062"/>
            <a:chOff x="2496" y="2725"/>
            <a:chExt cx="712" cy="739"/>
          </a:xfrm>
        </p:grpSpPr>
        <p:sp>
          <p:nvSpPr>
            <p:cNvPr id="21548" name="Rectangle 70"/>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49" name="Freeform 7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1550" name="Group 72"/>
            <p:cNvGrpSpPr>
              <a:grpSpLocks/>
            </p:cNvGrpSpPr>
            <p:nvPr/>
          </p:nvGrpSpPr>
          <p:grpSpPr bwMode="auto">
            <a:xfrm>
              <a:off x="3072" y="2832"/>
              <a:ext cx="136" cy="632"/>
              <a:chOff x="3072" y="2832"/>
              <a:chExt cx="136" cy="632"/>
            </a:xfrm>
          </p:grpSpPr>
          <p:sp>
            <p:nvSpPr>
              <p:cNvPr id="21551" name="Freeform 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52" name="Freeform 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53" name="Freeform 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1554" name="Group 76"/>
            <p:cNvGrpSpPr>
              <a:grpSpLocks/>
            </p:cNvGrpSpPr>
            <p:nvPr/>
          </p:nvGrpSpPr>
          <p:grpSpPr bwMode="auto">
            <a:xfrm flipH="1">
              <a:off x="2496" y="2832"/>
              <a:ext cx="136" cy="632"/>
              <a:chOff x="3072" y="2832"/>
              <a:chExt cx="136" cy="632"/>
            </a:xfrm>
          </p:grpSpPr>
          <p:sp>
            <p:nvSpPr>
              <p:cNvPr id="21555" name="Freeform 7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56" name="Freeform 7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1557" name="Freeform 7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21558" name="Rectangle 23"/>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59" name="Rectangle 56"/>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1560" name="Rectangle 68"/>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Tree>
    <p:extLst>
      <p:ext uri="{BB962C8B-B14F-4D97-AF65-F5344CB8AC3E}">
        <p14:creationId xmlns:p14="http://schemas.microsoft.com/office/powerpoint/2010/main" val="79167795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Diminishing Returns</a:t>
            </a:r>
          </a:p>
        </p:txBody>
      </p:sp>
      <p:graphicFrame>
        <p:nvGraphicFramePr>
          <p:cNvPr id="5" name="Object 3"/>
          <p:cNvGraphicFramePr>
            <a:graphicFrameLocks noGrp="1" noChangeAspect="1"/>
          </p:cNvGraphicFramePr>
          <p:nvPr>
            <p:ph idx="1"/>
          </p:nvPr>
        </p:nvGraphicFramePr>
        <p:xfrm>
          <a:off x="1346200" y="1628775"/>
          <a:ext cx="6450013" cy="446881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2"/>
          <p:cNvPicPr>
            <a:picLocks noChangeAspect="1" noChangeArrowheads="1"/>
          </p:cNvPicPr>
          <p:nvPr/>
        </p:nvPicPr>
        <p:blipFill>
          <a:blip r:embed="rId4" cstate="print"/>
          <a:srcRect/>
          <a:stretch>
            <a:fillRect/>
          </a:stretch>
        </p:blipFill>
        <p:spPr bwMode="auto">
          <a:xfrm>
            <a:off x="0" y="0"/>
            <a:ext cx="9112250" cy="6858000"/>
          </a:xfrm>
          <a:prstGeom prst="rect">
            <a:avLst/>
          </a:prstGeom>
          <a:noFill/>
          <a:ln w="9525">
            <a:noFill/>
            <a:miter lim="800000"/>
            <a:headEnd/>
            <a:tailEnd/>
          </a:ln>
        </p:spPr>
      </p:pic>
      <p:sp>
        <p:nvSpPr>
          <p:cNvPr id="7" name="TextBox 6"/>
          <p:cNvSpPr txBox="1"/>
          <p:nvPr/>
        </p:nvSpPr>
        <p:spPr>
          <a:xfrm>
            <a:off x="660890" y="4536727"/>
            <a:ext cx="6684843" cy="1384995"/>
          </a:xfrm>
          <a:prstGeom prst="rect">
            <a:avLst/>
          </a:prstGeom>
          <a:solidFill>
            <a:schemeClr val="bg1"/>
          </a:solidFill>
          <a:ln>
            <a:solidFill>
              <a:srgbClr val="00FFFF"/>
            </a:solidFill>
          </a:ln>
          <a:effectLst>
            <a:glow rad="228600">
              <a:schemeClr val="accent1">
                <a:satMod val="175000"/>
                <a:alpha val="40000"/>
              </a:schemeClr>
            </a:glow>
          </a:effectLst>
        </p:spPr>
        <p:txBody>
          <a:bodyPr wrap="none" rtlCol="0">
            <a:spAutoFit/>
          </a:bodyPr>
          <a:lstStyle/>
          <a:p>
            <a:r>
              <a:rPr lang="en-US" sz="2800" dirty="0">
                <a:solidFill>
                  <a:srgbClr val="FFFF00"/>
                </a:solidFill>
                <a:latin typeface="Arial" panose="020B0604020202020204" pitchFamily="34" charset="0"/>
              </a:rPr>
              <a:t>This course is about the parts that</a:t>
            </a:r>
          </a:p>
          <a:p>
            <a:r>
              <a:rPr lang="en-US" sz="2800" dirty="0">
                <a:solidFill>
                  <a:srgbClr val="FFFF00"/>
                </a:solidFill>
                <a:latin typeface="Arial" panose="020B0604020202020204" pitchFamily="34" charset="0"/>
              </a:rPr>
              <a:t>are hard to make concurrent …</a:t>
            </a:r>
          </a:p>
          <a:p>
            <a:r>
              <a:rPr lang="en-US" sz="2800" dirty="0">
                <a:solidFill>
                  <a:srgbClr val="FFFF00"/>
                </a:solidFill>
                <a:latin typeface="Arial" panose="020B0604020202020204" pitchFamily="34" charset="0"/>
              </a:rPr>
              <a:t>but still have a big influence on speedup!</a:t>
            </a:r>
          </a:p>
        </p:txBody>
      </p:sp>
    </p:spTree>
    <p:extLst>
      <p:ext uri="{BB962C8B-B14F-4D97-AF65-F5344CB8AC3E}">
        <p14:creationId xmlns:p14="http://schemas.microsoft.com/office/powerpoint/2010/main" val="35666093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solidFill>
                  <a:srgbClr val="FFFF00"/>
                </a:solidFill>
              </a:rPr>
              <a:t>Ideal Scaling Process</a:t>
            </a:r>
          </a:p>
        </p:txBody>
      </p:sp>
      <p:sp>
        <p:nvSpPr>
          <p:cNvPr id="188" name="Footer Placeholder 1"/>
          <p:cNvSpPr>
            <a:spLocks noGrp="1"/>
          </p:cNvSpPr>
          <p:nvPr>
            <p:ph type="ftr" sz="quarter" idx="10"/>
          </p:nvPr>
        </p:nvSpPr>
        <p:spPr/>
        <p:txBody>
          <a:bodyPr/>
          <a:lstStyle/>
          <a:p>
            <a:r>
              <a:rPr lang="en-US">
                <a:latin typeface="+mj-lt"/>
              </a:rPr>
              <a:t>Art of Multiprocessor Programming</a:t>
            </a:r>
          </a:p>
        </p:txBody>
      </p:sp>
      <p:sp>
        <p:nvSpPr>
          <p:cNvPr id="2355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736B351-ED42-40A7-89C1-BF96A214146E}" type="slidenum">
              <a:rPr lang="ar-SA" sz="1400">
                <a:latin typeface="+mj-lt"/>
                <a:cs typeface="Arial" pitchFamily="34" charset="0"/>
              </a:rPr>
              <a:pPr algn="r" eaLnBrk="0" hangingPunct="0"/>
              <a:t>12</a:t>
            </a:fld>
            <a:endParaRPr lang="en-US" sz="1400">
              <a:latin typeface="+mj-lt"/>
              <a:cs typeface="Arial" pitchFamily="34" charset="0"/>
            </a:endParaRPr>
          </a:p>
        </p:txBody>
      </p:sp>
      <p:sp>
        <p:nvSpPr>
          <p:cNvPr id="23557" name="Text Box 48"/>
          <p:cNvSpPr txBox="1">
            <a:spLocks noChangeArrowheads="1"/>
          </p:cNvSpPr>
          <p:nvPr/>
        </p:nvSpPr>
        <p:spPr bwMode="auto">
          <a:xfrm>
            <a:off x="1030288" y="3130550"/>
            <a:ext cx="1385887" cy="396875"/>
          </a:xfrm>
          <a:prstGeom prst="rect">
            <a:avLst/>
          </a:prstGeom>
          <a:noFill/>
          <a:ln w="9525">
            <a:noFill/>
            <a:miter lim="800000"/>
            <a:headEnd/>
            <a:tailEnd/>
          </a:ln>
        </p:spPr>
        <p:txBody>
          <a:bodyPr wrap="none">
            <a:spAutoFit/>
          </a:bodyPr>
          <a:lstStyle/>
          <a:p>
            <a:pPr algn="ctr"/>
            <a:r>
              <a:rPr lang="en-US" sz="2000">
                <a:latin typeface="+mj-lt"/>
                <a:cs typeface="Arial" pitchFamily="34" charset="0"/>
              </a:rPr>
              <a:t>User code</a:t>
            </a:r>
          </a:p>
        </p:txBody>
      </p:sp>
      <p:sp>
        <p:nvSpPr>
          <p:cNvPr id="23558" name="Text Box 52"/>
          <p:cNvSpPr txBox="1">
            <a:spLocks noChangeArrowheads="1"/>
          </p:cNvSpPr>
          <p:nvPr/>
        </p:nvSpPr>
        <p:spPr bwMode="auto">
          <a:xfrm>
            <a:off x="1039813" y="4338638"/>
            <a:ext cx="1384300" cy="396875"/>
          </a:xfrm>
          <a:prstGeom prst="rect">
            <a:avLst/>
          </a:prstGeom>
          <a:noFill/>
          <a:ln w="9525">
            <a:noFill/>
            <a:miter lim="800000"/>
            <a:headEnd/>
            <a:tailEnd/>
          </a:ln>
        </p:spPr>
        <p:txBody>
          <a:bodyPr>
            <a:spAutoFit/>
          </a:bodyPr>
          <a:lstStyle/>
          <a:p>
            <a:pPr algn="ctr"/>
            <a:r>
              <a:rPr lang="en-US" sz="2000">
                <a:latin typeface="+mj-lt"/>
                <a:cs typeface="Arial" pitchFamily="34" charset="0"/>
              </a:rPr>
              <a:t>Multicore</a:t>
            </a:r>
          </a:p>
        </p:txBody>
      </p:sp>
      <p:grpSp>
        <p:nvGrpSpPr>
          <p:cNvPr id="2" name="Group 53"/>
          <p:cNvGrpSpPr>
            <a:grpSpLocks/>
          </p:cNvGrpSpPr>
          <p:nvPr/>
        </p:nvGrpSpPr>
        <p:grpSpPr bwMode="auto">
          <a:xfrm>
            <a:off x="1046163" y="1628775"/>
            <a:ext cx="6507162" cy="1284288"/>
            <a:chOff x="344" y="743"/>
            <a:chExt cx="4099" cy="809"/>
          </a:xfrm>
        </p:grpSpPr>
        <p:sp>
          <p:nvSpPr>
            <p:cNvPr id="563254" name="Rectangle 54"/>
            <p:cNvSpPr>
              <a:spLocks noChangeArrowheads="1"/>
            </p:cNvSpPr>
            <p:nvPr/>
          </p:nvSpPr>
          <p:spPr bwMode="auto">
            <a:xfrm>
              <a:off x="1334" y="792"/>
              <a:ext cx="3109" cy="741"/>
            </a:xfrm>
            <a:prstGeom prst="rect">
              <a:avLst/>
            </a:prstGeom>
            <a:solidFill>
              <a:schemeClr val="bg1">
                <a:alpha val="50000"/>
              </a:schemeClr>
            </a:solidFill>
            <a:ln w="9525">
              <a:solidFill>
                <a:srgbClr val="FFC000"/>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3561" name="Freeform 55"/>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rgbClr val="FFC000"/>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23562" name="Oval 56"/>
            <p:cNvSpPr>
              <a:spLocks noChangeArrowheads="1"/>
            </p:cNvSpPr>
            <p:nvPr/>
          </p:nvSpPr>
          <p:spPr bwMode="auto">
            <a:xfrm>
              <a:off x="1627" y="1479"/>
              <a:ext cx="56" cy="73"/>
            </a:xfrm>
            <a:prstGeom prst="ellipse">
              <a:avLst/>
            </a:prstGeom>
            <a:solidFill>
              <a:srgbClr val="0033CC">
                <a:alpha val="50195"/>
              </a:srgbClr>
            </a:solidFill>
            <a:ln w="9525">
              <a:solidFill>
                <a:srgbClr val="FFC000"/>
              </a:solidFill>
              <a:round/>
              <a:headEnd/>
              <a:tailEnd/>
            </a:ln>
          </p:spPr>
          <p:txBody>
            <a:bodyPr wrap="none" anchor="ctr"/>
            <a:lstStyle/>
            <a:p>
              <a:pPr algn="r" eaLnBrk="0" hangingPunct="0"/>
              <a:endParaRPr lang="en-US" sz="4400" b="1">
                <a:solidFill>
                  <a:srgbClr val="0000FF"/>
                </a:solidFill>
                <a:latin typeface="+mj-lt"/>
              </a:endParaRPr>
            </a:p>
          </p:txBody>
        </p:sp>
        <p:sp>
          <p:nvSpPr>
            <p:cNvPr id="23563" name="Oval 57"/>
            <p:cNvSpPr>
              <a:spLocks noChangeArrowheads="1"/>
            </p:cNvSpPr>
            <p:nvPr/>
          </p:nvSpPr>
          <p:spPr bwMode="auto">
            <a:xfrm>
              <a:off x="2796" y="1377"/>
              <a:ext cx="56" cy="73"/>
            </a:xfrm>
            <a:prstGeom prst="ellipse">
              <a:avLst/>
            </a:prstGeom>
            <a:solidFill>
              <a:srgbClr val="0033CC">
                <a:alpha val="50195"/>
              </a:srgbClr>
            </a:solidFill>
            <a:ln w="9525">
              <a:solidFill>
                <a:srgbClr val="FFC000"/>
              </a:solidFill>
              <a:round/>
              <a:headEnd/>
              <a:tailEnd/>
            </a:ln>
          </p:spPr>
          <p:txBody>
            <a:bodyPr wrap="none" anchor="ctr"/>
            <a:lstStyle/>
            <a:p>
              <a:pPr algn="r" eaLnBrk="0" hangingPunct="0"/>
              <a:endParaRPr lang="en-US" sz="4400" b="1">
                <a:solidFill>
                  <a:srgbClr val="0000FF"/>
                </a:solidFill>
                <a:latin typeface="+mj-lt"/>
              </a:endParaRPr>
            </a:p>
          </p:txBody>
        </p:sp>
        <p:sp>
          <p:nvSpPr>
            <p:cNvPr id="23564" name="Oval 58"/>
            <p:cNvSpPr>
              <a:spLocks noChangeArrowheads="1"/>
            </p:cNvSpPr>
            <p:nvPr/>
          </p:nvSpPr>
          <p:spPr bwMode="auto">
            <a:xfrm>
              <a:off x="4130" y="1029"/>
              <a:ext cx="56" cy="73"/>
            </a:xfrm>
            <a:prstGeom prst="ellipse">
              <a:avLst/>
            </a:prstGeom>
            <a:solidFill>
              <a:srgbClr val="0033CC">
                <a:alpha val="50195"/>
              </a:srgbClr>
            </a:solidFill>
            <a:ln w="9525">
              <a:solidFill>
                <a:srgbClr val="FFC000"/>
              </a:solidFill>
              <a:round/>
              <a:headEnd/>
              <a:tailEnd/>
            </a:ln>
          </p:spPr>
          <p:txBody>
            <a:bodyPr wrap="none" anchor="ctr"/>
            <a:lstStyle/>
            <a:p>
              <a:pPr algn="r" eaLnBrk="0" hangingPunct="0"/>
              <a:endParaRPr lang="en-US" sz="4400" b="1">
                <a:solidFill>
                  <a:srgbClr val="0000FF"/>
                </a:solidFill>
                <a:latin typeface="+mj-lt"/>
              </a:endParaRPr>
            </a:p>
          </p:txBody>
        </p:sp>
        <p:sp>
          <p:nvSpPr>
            <p:cNvPr id="23565" name="Text Box 59"/>
            <p:cNvSpPr txBox="1">
              <a:spLocks noChangeArrowheads="1"/>
            </p:cNvSpPr>
            <p:nvPr/>
          </p:nvSpPr>
          <p:spPr bwMode="auto">
            <a:xfrm>
              <a:off x="344" y="1147"/>
              <a:ext cx="764" cy="252"/>
            </a:xfrm>
            <a:prstGeom prst="rect">
              <a:avLst/>
            </a:prstGeom>
            <a:noFill/>
            <a:ln w="9525">
              <a:solidFill>
                <a:srgbClr val="FFC000"/>
              </a:solidFill>
              <a:miter lim="800000"/>
              <a:headEnd/>
              <a:tailEnd/>
            </a:ln>
          </p:spPr>
          <p:txBody>
            <a:bodyPr wrap="none">
              <a:spAutoFit/>
            </a:bodyPr>
            <a:lstStyle/>
            <a:p>
              <a:pPr algn="ctr"/>
              <a:r>
                <a:rPr lang="en-US" sz="2000">
                  <a:latin typeface="+mj-lt"/>
                  <a:cs typeface="Arial" pitchFamily="34" charset="0"/>
                </a:rPr>
                <a:t>Speedup</a:t>
              </a:r>
            </a:p>
          </p:txBody>
        </p:sp>
        <p:sp>
          <p:nvSpPr>
            <p:cNvPr id="563260" name="Text Box 60"/>
            <p:cNvSpPr txBox="1">
              <a:spLocks noChangeArrowheads="1"/>
            </p:cNvSpPr>
            <p:nvPr/>
          </p:nvSpPr>
          <p:spPr bwMode="auto">
            <a:xfrm>
              <a:off x="1424" y="1200"/>
              <a:ext cx="483" cy="291"/>
            </a:xfrm>
            <a:prstGeom prst="rect">
              <a:avLst/>
            </a:prstGeom>
            <a:noFill/>
            <a:ln w="9525">
              <a:solidFill>
                <a:srgbClr val="FFC000"/>
              </a:solid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3261" name="Text Box 61"/>
            <p:cNvSpPr txBox="1">
              <a:spLocks noChangeArrowheads="1"/>
            </p:cNvSpPr>
            <p:nvPr/>
          </p:nvSpPr>
          <p:spPr bwMode="auto">
            <a:xfrm>
              <a:off x="3970" y="743"/>
              <a:ext cx="321" cy="291"/>
            </a:xfrm>
            <a:prstGeom prst="rect">
              <a:avLst/>
            </a:prstGeom>
            <a:noFill/>
            <a:ln w="9525">
              <a:solidFill>
                <a:srgbClr val="FFC000"/>
              </a:solid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3262" name="Text Box 62"/>
            <p:cNvSpPr txBox="1">
              <a:spLocks noChangeArrowheads="1"/>
            </p:cNvSpPr>
            <p:nvPr/>
          </p:nvSpPr>
          <p:spPr bwMode="auto">
            <a:xfrm>
              <a:off x="2593" y="1044"/>
              <a:ext cx="483" cy="291"/>
            </a:xfrm>
            <a:prstGeom prst="rect">
              <a:avLst/>
            </a:prstGeom>
            <a:noFill/>
            <a:ln w="9525">
              <a:solidFill>
                <a:srgbClr val="FFC000"/>
              </a:solid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grpSp>
      <p:sp>
        <p:nvSpPr>
          <p:cNvPr id="563434" name="Text Box 234"/>
          <p:cNvSpPr txBox="1">
            <a:spLocks noChangeArrowheads="1"/>
          </p:cNvSpPr>
          <p:nvPr/>
        </p:nvSpPr>
        <p:spPr bwMode="auto">
          <a:xfrm>
            <a:off x="1004888" y="5483225"/>
            <a:ext cx="4619625" cy="457200"/>
          </a:xfrm>
          <a:prstGeom prst="rect">
            <a:avLst/>
          </a:prstGeom>
          <a:noFill/>
          <a:ln w="9525">
            <a:noFill/>
            <a:miter lim="800000"/>
            <a:headEnd/>
            <a:tailEnd/>
          </a:ln>
        </p:spPr>
        <p:txBody>
          <a:bodyPr wrap="none">
            <a:spAutoFit/>
          </a:bodyPr>
          <a:lstStyle/>
          <a:p>
            <a:pPr algn="ctr"/>
            <a:r>
              <a:rPr lang="en-US" sz="2400" b="1">
                <a:solidFill>
                  <a:srgbClr val="CC0000"/>
                </a:solidFill>
                <a:latin typeface="+mj-lt"/>
                <a:cs typeface="Arial" pitchFamily="34" charset="0"/>
              </a:rPr>
              <a:t>Unfortunately, not so simple…</a:t>
            </a:r>
          </a:p>
        </p:txBody>
      </p:sp>
      <p:sp>
        <p:nvSpPr>
          <p:cNvPr id="23570" name="Rectangle 236"/>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1" name="Rectangle 239"/>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2" name="Rectangle 240"/>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3" name="Rectangle 241"/>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4" name="Rectangle 242"/>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5" name="Rectangle 243"/>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6" name="Rectangle 244"/>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7" name="Rectangle 245"/>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8" name="Rectangle 246"/>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79" name="Rectangle 247"/>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80" name="Rectangle 250"/>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81" name="Rectangle 251"/>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82" name="Rectangle 252"/>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83" name="Rectangle 253"/>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nvGrpSpPr>
          <p:cNvPr id="3" name="Group 276"/>
          <p:cNvGrpSpPr>
            <a:grpSpLocks/>
          </p:cNvGrpSpPr>
          <p:nvPr/>
        </p:nvGrpSpPr>
        <p:grpSpPr bwMode="auto">
          <a:xfrm>
            <a:off x="2709863" y="4311650"/>
            <a:ext cx="227012" cy="344488"/>
            <a:chOff x="2496" y="2725"/>
            <a:chExt cx="712" cy="739"/>
          </a:xfrm>
        </p:grpSpPr>
        <p:sp>
          <p:nvSpPr>
            <p:cNvPr id="23585" name="Rectangle 2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86" name="Freeform 2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4" name="Group 279"/>
            <p:cNvGrpSpPr>
              <a:grpSpLocks/>
            </p:cNvGrpSpPr>
            <p:nvPr/>
          </p:nvGrpSpPr>
          <p:grpSpPr bwMode="auto">
            <a:xfrm>
              <a:off x="3072" y="2832"/>
              <a:ext cx="136" cy="632"/>
              <a:chOff x="3072" y="2832"/>
              <a:chExt cx="136" cy="632"/>
            </a:xfrm>
          </p:grpSpPr>
          <p:sp>
            <p:nvSpPr>
              <p:cNvPr id="23588" name="Freeform 2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589" name="Freeform 2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590" name="Freeform 2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 name="Group 283"/>
            <p:cNvGrpSpPr>
              <a:grpSpLocks/>
            </p:cNvGrpSpPr>
            <p:nvPr/>
          </p:nvGrpSpPr>
          <p:grpSpPr bwMode="auto">
            <a:xfrm flipH="1">
              <a:off x="2496" y="2832"/>
              <a:ext cx="136" cy="632"/>
              <a:chOff x="3072" y="2832"/>
              <a:chExt cx="136" cy="632"/>
            </a:xfrm>
          </p:grpSpPr>
          <p:sp>
            <p:nvSpPr>
              <p:cNvPr id="23592" name="Freeform 2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593" name="Freeform 2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594" name="Freeform 2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6" name="Group 287"/>
          <p:cNvGrpSpPr>
            <a:grpSpLocks/>
          </p:cNvGrpSpPr>
          <p:nvPr/>
        </p:nvGrpSpPr>
        <p:grpSpPr bwMode="auto">
          <a:xfrm>
            <a:off x="3414713" y="4311650"/>
            <a:ext cx="227012" cy="344488"/>
            <a:chOff x="2496" y="2725"/>
            <a:chExt cx="712" cy="739"/>
          </a:xfrm>
        </p:grpSpPr>
        <p:sp>
          <p:nvSpPr>
            <p:cNvPr id="23596" name="Rectangle 28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597" name="Freeform 28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7" name="Group 290"/>
            <p:cNvGrpSpPr>
              <a:grpSpLocks/>
            </p:cNvGrpSpPr>
            <p:nvPr/>
          </p:nvGrpSpPr>
          <p:grpSpPr bwMode="auto">
            <a:xfrm>
              <a:off x="3072" y="2832"/>
              <a:ext cx="136" cy="632"/>
              <a:chOff x="3072" y="2832"/>
              <a:chExt cx="136" cy="632"/>
            </a:xfrm>
          </p:grpSpPr>
          <p:sp>
            <p:nvSpPr>
              <p:cNvPr id="23599" name="Freeform 29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00" name="Freeform 29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01" name="Freeform 29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8" name="Group 294"/>
            <p:cNvGrpSpPr>
              <a:grpSpLocks/>
            </p:cNvGrpSpPr>
            <p:nvPr/>
          </p:nvGrpSpPr>
          <p:grpSpPr bwMode="auto">
            <a:xfrm flipH="1">
              <a:off x="2496" y="2832"/>
              <a:ext cx="136" cy="632"/>
              <a:chOff x="3072" y="2832"/>
              <a:chExt cx="136" cy="632"/>
            </a:xfrm>
          </p:grpSpPr>
          <p:sp>
            <p:nvSpPr>
              <p:cNvPr id="23603" name="Freeform 29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04" name="Freeform 29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05" name="Freeform 29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9" name="Group 298"/>
          <p:cNvGrpSpPr>
            <a:grpSpLocks/>
          </p:cNvGrpSpPr>
          <p:nvPr/>
        </p:nvGrpSpPr>
        <p:grpSpPr bwMode="auto">
          <a:xfrm>
            <a:off x="4662488" y="4319588"/>
            <a:ext cx="227012" cy="344487"/>
            <a:chOff x="2496" y="2725"/>
            <a:chExt cx="712" cy="739"/>
          </a:xfrm>
        </p:grpSpPr>
        <p:sp>
          <p:nvSpPr>
            <p:cNvPr id="23607" name="Rectangle 29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08" name="Freeform 30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0" name="Group 301"/>
            <p:cNvGrpSpPr>
              <a:grpSpLocks/>
            </p:cNvGrpSpPr>
            <p:nvPr/>
          </p:nvGrpSpPr>
          <p:grpSpPr bwMode="auto">
            <a:xfrm>
              <a:off x="3072" y="2832"/>
              <a:ext cx="136" cy="632"/>
              <a:chOff x="3072" y="2832"/>
              <a:chExt cx="136" cy="632"/>
            </a:xfrm>
          </p:grpSpPr>
          <p:sp>
            <p:nvSpPr>
              <p:cNvPr id="23610" name="Freeform 30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11" name="Freeform 30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12" name="Freeform 30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1" name="Group 305"/>
            <p:cNvGrpSpPr>
              <a:grpSpLocks/>
            </p:cNvGrpSpPr>
            <p:nvPr/>
          </p:nvGrpSpPr>
          <p:grpSpPr bwMode="auto">
            <a:xfrm flipH="1">
              <a:off x="2496" y="2832"/>
              <a:ext cx="136" cy="632"/>
              <a:chOff x="3072" y="2832"/>
              <a:chExt cx="136" cy="632"/>
            </a:xfrm>
          </p:grpSpPr>
          <p:sp>
            <p:nvSpPr>
              <p:cNvPr id="23614" name="Freeform 30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15" name="Freeform 30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16" name="Freeform 30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2" name="Group 309"/>
          <p:cNvGrpSpPr>
            <a:grpSpLocks/>
          </p:cNvGrpSpPr>
          <p:nvPr/>
        </p:nvGrpSpPr>
        <p:grpSpPr bwMode="auto">
          <a:xfrm>
            <a:off x="5295900" y="4305300"/>
            <a:ext cx="227013" cy="344488"/>
            <a:chOff x="2496" y="2725"/>
            <a:chExt cx="712" cy="739"/>
          </a:xfrm>
        </p:grpSpPr>
        <p:sp>
          <p:nvSpPr>
            <p:cNvPr id="23618" name="Rectangle 31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19" name="Freeform 31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3" name="Group 312"/>
            <p:cNvGrpSpPr>
              <a:grpSpLocks/>
            </p:cNvGrpSpPr>
            <p:nvPr/>
          </p:nvGrpSpPr>
          <p:grpSpPr bwMode="auto">
            <a:xfrm>
              <a:off x="3072" y="2832"/>
              <a:ext cx="136" cy="632"/>
              <a:chOff x="3072" y="2832"/>
              <a:chExt cx="136" cy="632"/>
            </a:xfrm>
          </p:grpSpPr>
          <p:sp>
            <p:nvSpPr>
              <p:cNvPr id="23621" name="Freeform 3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22" name="Freeform 3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23" name="Freeform 3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4" name="Group 316"/>
            <p:cNvGrpSpPr>
              <a:grpSpLocks/>
            </p:cNvGrpSpPr>
            <p:nvPr/>
          </p:nvGrpSpPr>
          <p:grpSpPr bwMode="auto">
            <a:xfrm flipH="1">
              <a:off x="2496" y="2832"/>
              <a:ext cx="136" cy="632"/>
              <a:chOff x="3072" y="2832"/>
              <a:chExt cx="136" cy="632"/>
            </a:xfrm>
          </p:grpSpPr>
          <p:sp>
            <p:nvSpPr>
              <p:cNvPr id="23625" name="Freeform 31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26" name="Freeform 31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27" name="Freeform 31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5" name="Group 320"/>
          <p:cNvGrpSpPr>
            <a:grpSpLocks/>
          </p:cNvGrpSpPr>
          <p:nvPr/>
        </p:nvGrpSpPr>
        <p:grpSpPr bwMode="auto">
          <a:xfrm>
            <a:off x="4670425" y="4733925"/>
            <a:ext cx="227013" cy="344488"/>
            <a:chOff x="2496" y="2725"/>
            <a:chExt cx="712" cy="739"/>
          </a:xfrm>
        </p:grpSpPr>
        <p:sp>
          <p:nvSpPr>
            <p:cNvPr id="23629" name="Rectangle 32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30" name="Freeform 32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6" name="Group 323"/>
            <p:cNvGrpSpPr>
              <a:grpSpLocks/>
            </p:cNvGrpSpPr>
            <p:nvPr/>
          </p:nvGrpSpPr>
          <p:grpSpPr bwMode="auto">
            <a:xfrm>
              <a:off x="3072" y="2832"/>
              <a:ext cx="136" cy="632"/>
              <a:chOff x="3072" y="2832"/>
              <a:chExt cx="136" cy="632"/>
            </a:xfrm>
          </p:grpSpPr>
          <p:sp>
            <p:nvSpPr>
              <p:cNvPr id="23632" name="Freeform 32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33" name="Freeform 32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34" name="Freeform 32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7" name="Group 327"/>
            <p:cNvGrpSpPr>
              <a:grpSpLocks/>
            </p:cNvGrpSpPr>
            <p:nvPr/>
          </p:nvGrpSpPr>
          <p:grpSpPr bwMode="auto">
            <a:xfrm flipH="1">
              <a:off x="2496" y="2832"/>
              <a:ext cx="136" cy="632"/>
              <a:chOff x="3072" y="2832"/>
              <a:chExt cx="136" cy="632"/>
            </a:xfrm>
          </p:grpSpPr>
          <p:sp>
            <p:nvSpPr>
              <p:cNvPr id="23636" name="Freeform 32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37" name="Freeform 32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38" name="Freeform 33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8" name="Group 331"/>
          <p:cNvGrpSpPr>
            <a:grpSpLocks/>
          </p:cNvGrpSpPr>
          <p:nvPr/>
        </p:nvGrpSpPr>
        <p:grpSpPr bwMode="auto">
          <a:xfrm>
            <a:off x="5289550" y="4733925"/>
            <a:ext cx="227013" cy="344488"/>
            <a:chOff x="2496" y="2725"/>
            <a:chExt cx="712" cy="739"/>
          </a:xfrm>
        </p:grpSpPr>
        <p:sp>
          <p:nvSpPr>
            <p:cNvPr id="23640" name="Rectangle 33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41" name="Freeform 33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9" name="Group 334"/>
            <p:cNvGrpSpPr>
              <a:grpSpLocks/>
            </p:cNvGrpSpPr>
            <p:nvPr/>
          </p:nvGrpSpPr>
          <p:grpSpPr bwMode="auto">
            <a:xfrm>
              <a:off x="3072" y="2832"/>
              <a:ext cx="136" cy="632"/>
              <a:chOff x="3072" y="2832"/>
              <a:chExt cx="136" cy="632"/>
            </a:xfrm>
          </p:grpSpPr>
          <p:sp>
            <p:nvSpPr>
              <p:cNvPr id="23643" name="Freeform 33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44" name="Freeform 33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45" name="Freeform 33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0" name="Group 338"/>
            <p:cNvGrpSpPr>
              <a:grpSpLocks/>
            </p:cNvGrpSpPr>
            <p:nvPr/>
          </p:nvGrpSpPr>
          <p:grpSpPr bwMode="auto">
            <a:xfrm flipH="1">
              <a:off x="2496" y="2832"/>
              <a:ext cx="136" cy="632"/>
              <a:chOff x="3072" y="2832"/>
              <a:chExt cx="136" cy="632"/>
            </a:xfrm>
          </p:grpSpPr>
          <p:sp>
            <p:nvSpPr>
              <p:cNvPr id="23647" name="Freeform 33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48" name="Freeform 34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49" name="Freeform 34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23650" name="Rectangle 50"/>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51" name="Rectangle 49"/>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nvGrpSpPr>
          <p:cNvPr id="21" name="Group 342"/>
          <p:cNvGrpSpPr>
            <a:grpSpLocks/>
          </p:cNvGrpSpPr>
          <p:nvPr/>
        </p:nvGrpSpPr>
        <p:grpSpPr bwMode="auto">
          <a:xfrm>
            <a:off x="6556375" y="4298950"/>
            <a:ext cx="227013" cy="344488"/>
            <a:chOff x="2496" y="2725"/>
            <a:chExt cx="712" cy="739"/>
          </a:xfrm>
        </p:grpSpPr>
        <p:sp>
          <p:nvSpPr>
            <p:cNvPr id="23653" name="Rectangle 34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54" name="Freeform 34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2" name="Group 345"/>
            <p:cNvGrpSpPr>
              <a:grpSpLocks/>
            </p:cNvGrpSpPr>
            <p:nvPr/>
          </p:nvGrpSpPr>
          <p:grpSpPr bwMode="auto">
            <a:xfrm>
              <a:off x="3072" y="2832"/>
              <a:ext cx="136" cy="632"/>
              <a:chOff x="3072" y="2832"/>
              <a:chExt cx="136" cy="632"/>
            </a:xfrm>
          </p:grpSpPr>
          <p:sp>
            <p:nvSpPr>
              <p:cNvPr id="23656" name="Freeform 34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57" name="Freeform 34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58" name="Freeform 34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3" name="Group 349"/>
            <p:cNvGrpSpPr>
              <a:grpSpLocks/>
            </p:cNvGrpSpPr>
            <p:nvPr/>
          </p:nvGrpSpPr>
          <p:grpSpPr bwMode="auto">
            <a:xfrm flipH="1">
              <a:off x="2496" y="2832"/>
              <a:ext cx="136" cy="632"/>
              <a:chOff x="3072" y="2832"/>
              <a:chExt cx="136" cy="632"/>
            </a:xfrm>
          </p:grpSpPr>
          <p:sp>
            <p:nvSpPr>
              <p:cNvPr id="23660" name="Freeform 35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61" name="Freeform 35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62" name="Freeform 35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4" name="Group 353"/>
          <p:cNvGrpSpPr>
            <a:grpSpLocks/>
          </p:cNvGrpSpPr>
          <p:nvPr/>
        </p:nvGrpSpPr>
        <p:grpSpPr bwMode="auto">
          <a:xfrm>
            <a:off x="7189788" y="4284663"/>
            <a:ext cx="227012" cy="344487"/>
            <a:chOff x="2496" y="2725"/>
            <a:chExt cx="712" cy="739"/>
          </a:xfrm>
        </p:grpSpPr>
        <p:sp>
          <p:nvSpPr>
            <p:cNvPr id="23664" name="Rectangle 35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65" name="Freeform 35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5" name="Group 356"/>
            <p:cNvGrpSpPr>
              <a:grpSpLocks/>
            </p:cNvGrpSpPr>
            <p:nvPr/>
          </p:nvGrpSpPr>
          <p:grpSpPr bwMode="auto">
            <a:xfrm>
              <a:off x="3072" y="2832"/>
              <a:ext cx="136" cy="632"/>
              <a:chOff x="3072" y="2832"/>
              <a:chExt cx="136" cy="632"/>
            </a:xfrm>
          </p:grpSpPr>
          <p:sp>
            <p:nvSpPr>
              <p:cNvPr id="23667" name="Freeform 35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68" name="Freeform 35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69" name="Freeform 35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6" name="Group 360"/>
            <p:cNvGrpSpPr>
              <a:grpSpLocks/>
            </p:cNvGrpSpPr>
            <p:nvPr/>
          </p:nvGrpSpPr>
          <p:grpSpPr bwMode="auto">
            <a:xfrm flipH="1">
              <a:off x="2496" y="2832"/>
              <a:ext cx="136" cy="632"/>
              <a:chOff x="3072" y="2832"/>
              <a:chExt cx="136" cy="632"/>
            </a:xfrm>
          </p:grpSpPr>
          <p:sp>
            <p:nvSpPr>
              <p:cNvPr id="23671" name="Freeform 36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72" name="Freeform 36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73" name="Freeform 36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7" name="Group 364"/>
          <p:cNvGrpSpPr>
            <a:grpSpLocks/>
          </p:cNvGrpSpPr>
          <p:nvPr/>
        </p:nvGrpSpPr>
        <p:grpSpPr bwMode="auto">
          <a:xfrm>
            <a:off x="6564313" y="4713288"/>
            <a:ext cx="227012" cy="344487"/>
            <a:chOff x="2496" y="2725"/>
            <a:chExt cx="712" cy="739"/>
          </a:xfrm>
        </p:grpSpPr>
        <p:sp>
          <p:nvSpPr>
            <p:cNvPr id="23675" name="Rectangle 36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76" name="Freeform 36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8" name="Group 367"/>
            <p:cNvGrpSpPr>
              <a:grpSpLocks/>
            </p:cNvGrpSpPr>
            <p:nvPr/>
          </p:nvGrpSpPr>
          <p:grpSpPr bwMode="auto">
            <a:xfrm>
              <a:off x="3072" y="2832"/>
              <a:ext cx="136" cy="632"/>
              <a:chOff x="3072" y="2832"/>
              <a:chExt cx="136" cy="632"/>
            </a:xfrm>
          </p:grpSpPr>
          <p:sp>
            <p:nvSpPr>
              <p:cNvPr id="23678" name="Freeform 36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79" name="Freeform 36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80" name="Freeform 37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9" name="Group 371"/>
            <p:cNvGrpSpPr>
              <a:grpSpLocks/>
            </p:cNvGrpSpPr>
            <p:nvPr/>
          </p:nvGrpSpPr>
          <p:grpSpPr bwMode="auto">
            <a:xfrm flipH="1">
              <a:off x="2496" y="2832"/>
              <a:ext cx="136" cy="632"/>
              <a:chOff x="3072" y="2832"/>
              <a:chExt cx="136" cy="632"/>
            </a:xfrm>
          </p:grpSpPr>
          <p:sp>
            <p:nvSpPr>
              <p:cNvPr id="23682" name="Freeform 37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83" name="Freeform 37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84" name="Freeform 37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30" name="Group 375"/>
          <p:cNvGrpSpPr>
            <a:grpSpLocks/>
          </p:cNvGrpSpPr>
          <p:nvPr/>
        </p:nvGrpSpPr>
        <p:grpSpPr bwMode="auto">
          <a:xfrm>
            <a:off x="7183438" y="4713288"/>
            <a:ext cx="227012" cy="344487"/>
            <a:chOff x="2496" y="2725"/>
            <a:chExt cx="712" cy="739"/>
          </a:xfrm>
        </p:grpSpPr>
        <p:sp>
          <p:nvSpPr>
            <p:cNvPr id="23686" name="Rectangle 37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87" name="Freeform 37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31" name="Group 378"/>
            <p:cNvGrpSpPr>
              <a:grpSpLocks/>
            </p:cNvGrpSpPr>
            <p:nvPr/>
          </p:nvGrpSpPr>
          <p:grpSpPr bwMode="auto">
            <a:xfrm>
              <a:off x="3072" y="2832"/>
              <a:ext cx="136" cy="632"/>
              <a:chOff x="3072" y="2832"/>
              <a:chExt cx="136" cy="632"/>
            </a:xfrm>
          </p:grpSpPr>
          <p:sp>
            <p:nvSpPr>
              <p:cNvPr id="23689" name="Freeform 37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90" name="Freeform 38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91" name="Freeform 38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3552" name="Group 382"/>
            <p:cNvGrpSpPr>
              <a:grpSpLocks/>
            </p:cNvGrpSpPr>
            <p:nvPr/>
          </p:nvGrpSpPr>
          <p:grpSpPr bwMode="auto">
            <a:xfrm flipH="1">
              <a:off x="2496" y="2832"/>
              <a:ext cx="136" cy="632"/>
              <a:chOff x="3072" y="2832"/>
              <a:chExt cx="136" cy="632"/>
            </a:xfrm>
          </p:grpSpPr>
          <p:sp>
            <p:nvSpPr>
              <p:cNvPr id="23693" name="Freeform 38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94" name="Freeform 38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695" name="Freeform 38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3553" name="Group 386"/>
          <p:cNvGrpSpPr>
            <a:grpSpLocks/>
          </p:cNvGrpSpPr>
          <p:nvPr/>
        </p:nvGrpSpPr>
        <p:grpSpPr bwMode="auto">
          <a:xfrm>
            <a:off x="6548438" y="5162550"/>
            <a:ext cx="227012" cy="344488"/>
            <a:chOff x="2496" y="2725"/>
            <a:chExt cx="712" cy="739"/>
          </a:xfrm>
        </p:grpSpPr>
        <p:sp>
          <p:nvSpPr>
            <p:cNvPr id="23697" name="Rectangle 38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698" name="Freeform 38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3554" name="Group 389"/>
            <p:cNvGrpSpPr>
              <a:grpSpLocks/>
            </p:cNvGrpSpPr>
            <p:nvPr/>
          </p:nvGrpSpPr>
          <p:grpSpPr bwMode="auto">
            <a:xfrm>
              <a:off x="3072" y="2832"/>
              <a:ext cx="136" cy="632"/>
              <a:chOff x="3072" y="2832"/>
              <a:chExt cx="136" cy="632"/>
            </a:xfrm>
          </p:grpSpPr>
          <p:sp>
            <p:nvSpPr>
              <p:cNvPr id="23700" name="Freeform 39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01" name="Freeform 39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02" name="Freeform 39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3559" name="Group 393"/>
            <p:cNvGrpSpPr>
              <a:grpSpLocks/>
            </p:cNvGrpSpPr>
            <p:nvPr/>
          </p:nvGrpSpPr>
          <p:grpSpPr bwMode="auto">
            <a:xfrm flipH="1">
              <a:off x="2496" y="2832"/>
              <a:ext cx="136" cy="632"/>
              <a:chOff x="3072" y="2832"/>
              <a:chExt cx="136" cy="632"/>
            </a:xfrm>
          </p:grpSpPr>
          <p:sp>
            <p:nvSpPr>
              <p:cNvPr id="23704" name="Freeform 39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05" name="Freeform 39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06" name="Freeform 39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3560" name="Group 397"/>
          <p:cNvGrpSpPr>
            <a:grpSpLocks/>
          </p:cNvGrpSpPr>
          <p:nvPr/>
        </p:nvGrpSpPr>
        <p:grpSpPr bwMode="auto">
          <a:xfrm>
            <a:off x="7181850" y="5148263"/>
            <a:ext cx="227013" cy="344487"/>
            <a:chOff x="2496" y="2725"/>
            <a:chExt cx="712" cy="739"/>
          </a:xfrm>
        </p:grpSpPr>
        <p:sp>
          <p:nvSpPr>
            <p:cNvPr id="23708" name="Rectangle 398"/>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709" name="Freeform 39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3566" name="Group 400"/>
            <p:cNvGrpSpPr>
              <a:grpSpLocks/>
            </p:cNvGrpSpPr>
            <p:nvPr/>
          </p:nvGrpSpPr>
          <p:grpSpPr bwMode="auto">
            <a:xfrm>
              <a:off x="3072" y="2832"/>
              <a:ext cx="136" cy="632"/>
              <a:chOff x="3072" y="2832"/>
              <a:chExt cx="136" cy="632"/>
            </a:xfrm>
          </p:grpSpPr>
          <p:sp>
            <p:nvSpPr>
              <p:cNvPr id="23711" name="Freeform 40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12" name="Freeform 40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13" name="Freeform 40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3567" name="Group 404"/>
            <p:cNvGrpSpPr>
              <a:grpSpLocks/>
            </p:cNvGrpSpPr>
            <p:nvPr/>
          </p:nvGrpSpPr>
          <p:grpSpPr bwMode="auto">
            <a:xfrm flipH="1">
              <a:off x="2496" y="2832"/>
              <a:ext cx="136" cy="632"/>
              <a:chOff x="3072" y="2832"/>
              <a:chExt cx="136" cy="632"/>
            </a:xfrm>
          </p:grpSpPr>
          <p:sp>
            <p:nvSpPr>
              <p:cNvPr id="23715" name="Freeform 40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16" name="Freeform 40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17" name="Freeform 40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3568" name="Group 408"/>
          <p:cNvGrpSpPr>
            <a:grpSpLocks/>
          </p:cNvGrpSpPr>
          <p:nvPr/>
        </p:nvGrpSpPr>
        <p:grpSpPr bwMode="auto">
          <a:xfrm>
            <a:off x="6556375" y="5576888"/>
            <a:ext cx="227013" cy="344487"/>
            <a:chOff x="2496" y="2725"/>
            <a:chExt cx="712" cy="739"/>
          </a:xfrm>
        </p:grpSpPr>
        <p:sp>
          <p:nvSpPr>
            <p:cNvPr id="23719" name="Rectangle 409"/>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720" name="Freeform 410"/>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3569" name="Group 411"/>
            <p:cNvGrpSpPr>
              <a:grpSpLocks/>
            </p:cNvGrpSpPr>
            <p:nvPr/>
          </p:nvGrpSpPr>
          <p:grpSpPr bwMode="auto">
            <a:xfrm>
              <a:off x="3072" y="2832"/>
              <a:ext cx="136" cy="632"/>
              <a:chOff x="3072" y="2832"/>
              <a:chExt cx="136" cy="632"/>
            </a:xfrm>
          </p:grpSpPr>
          <p:sp>
            <p:nvSpPr>
              <p:cNvPr id="23722" name="Freeform 41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23" name="Freeform 41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24" name="Freeform 41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3424" name="Group 415"/>
            <p:cNvGrpSpPr>
              <a:grpSpLocks/>
            </p:cNvGrpSpPr>
            <p:nvPr/>
          </p:nvGrpSpPr>
          <p:grpSpPr bwMode="auto">
            <a:xfrm flipH="1">
              <a:off x="2496" y="2832"/>
              <a:ext cx="136" cy="632"/>
              <a:chOff x="3072" y="2832"/>
              <a:chExt cx="136" cy="632"/>
            </a:xfrm>
          </p:grpSpPr>
          <p:sp>
            <p:nvSpPr>
              <p:cNvPr id="23726" name="Freeform 41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27" name="Freeform 41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28" name="Freeform 41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3425" name="Group 419"/>
          <p:cNvGrpSpPr>
            <a:grpSpLocks/>
          </p:cNvGrpSpPr>
          <p:nvPr/>
        </p:nvGrpSpPr>
        <p:grpSpPr bwMode="auto">
          <a:xfrm>
            <a:off x="7175500" y="5576888"/>
            <a:ext cx="227013" cy="344487"/>
            <a:chOff x="2496" y="2725"/>
            <a:chExt cx="712" cy="739"/>
          </a:xfrm>
        </p:grpSpPr>
        <p:sp>
          <p:nvSpPr>
            <p:cNvPr id="23730" name="Rectangle 42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3731" name="Freeform 42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3426" name="Group 422"/>
            <p:cNvGrpSpPr>
              <a:grpSpLocks/>
            </p:cNvGrpSpPr>
            <p:nvPr/>
          </p:nvGrpSpPr>
          <p:grpSpPr bwMode="auto">
            <a:xfrm>
              <a:off x="3072" y="2832"/>
              <a:ext cx="136" cy="632"/>
              <a:chOff x="3072" y="2832"/>
              <a:chExt cx="136" cy="632"/>
            </a:xfrm>
          </p:grpSpPr>
          <p:sp>
            <p:nvSpPr>
              <p:cNvPr id="23733" name="Freeform 42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34" name="Freeform 42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35" name="Freeform 42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3427" name="Group 426"/>
            <p:cNvGrpSpPr>
              <a:grpSpLocks/>
            </p:cNvGrpSpPr>
            <p:nvPr/>
          </p:nvGrpSpPr>
          <p:grpSpPr bwMode="auto">
            <a:xfrm flipH="1">
              <a:off x="2496" y="2832"/>
              <a:ext cx="136" cy="632"/>
              <a:chOff x="3072" y="2832"/>
              <a:chExt cx="136" cy="632"/>
            </a:xfrm>
          </p:grpSpPr>
          <p:sp>
            <p:nvSpPr>
              <p:cNvPr id="23737" name="Freeform 42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38" name="Freeform 42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3739" name="Freeform 42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23740" name="Rectangle 51"/>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Tree>
    <p:extLst>
      <p:ext uri="{BB962C8B-B14F-4D97-AF65-F5344CB8AC3E}">
        <p14:creationId xmlns:p14="http://schemas.microsoft.com/office/powerpoint/2010/main" val="28908592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8" name="Rectangle 2"/>
          <p:cNvSpPr>
            <a:spLocks noGrp="1" noChangeArrowheads="1"/>
          </p:cNvSpPr>
          <p:nvPr>
            <p:ph type="title"/>
          </p:nvPr>
        </p:nvSpPr>
        <p:spPr/>
        <p:txBody>
          <a:bodyPr/>
          <a:lstStyle/>
          <a:p>
            <a:r>
              <a:rPr lang="en-US" dirty="0">
                <a:solidFill>
                  <a:srgbClr val="FFFF00"/>
                </a:solidFill>
              </a:rPr>
              <a:t>Actual Scaling Process</a:t>
            </a:r>
          </a:p>
        </p:txBody>
      </p:sp>
      <p:sp>
        <p:nvSpPr>
          <p:cNvPr id="427" name="Footer Placeholder 1"/>
          <p:cNvSpPr>
            <a:spLocks noGrp="1"/>
          </p:cNvSpPr>
          <p:nvPr>
            <p:ph type="ftr" sz="quarter" idx="10"/>
          </p:nvPr>
        </p:nvSpPr>
        <p:spPr/>
        <p:txBody>
          <a:bodyPr/>
          <a:lstStyle/>
          <a:p>
            <a:r>
              <a:rPr lang="en-US">
                <a:latin typeface="+mj-lt"/>
              </a:rPr>
              <a:t>Art of Multiprocessor Programming</a:t>
            </a:r>
          </a:p>
        </p:txBody>
      </p:sp>
      <p:sp>
        <p:nvSpPr>
          <p:cNvPr id="256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351CFBD-C963-4CBA-8389-7823C68529C7}" type="slidenum">
              <a:rPr lang="ar-SA" sz="1400">
                <a:latin typeface="+mj-lt"/>
                <a:cs typeface="Arial" pitchFamily="34" charset="0"/>
              </a:rPr>
              <a:pPr algn="r" eaLnBrk="0" hangingPunct="0"/>
              <a:t>13</a:t>
            </a:fld>
            <a:endParaRPr lang="en-US" sz="1400">
              <a:latin typeface="+mj-lt"/>
              <a:cs typeface="Arial" pitchFamily="34" charset="0"/>
            </a:endParaRPr>
          </a:p>
        </p:txBody>
      </p:sp>
      <p:sp>
        <p:nvSpPr>
          <p:cNvPr id="25604"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05"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06"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07"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08"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09"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0"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1"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2"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3"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4"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5"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6"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617"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nvGrpSpPr>
          <p:cNvPr id="2" name="Group 170"/>
          <p:cNvGrpSpPr>
            <a:grpSpLocks/>
          </p:cNvGrpSpPr>
          <p:nvPr/>
        </p:nvGrpSpPr>
        <p:grpSpPr bwMode="auto">
          <a:xfrm>
            <a:off x="6596063" y="3028950"/>
            <a:ext cx="192087" cy="417513"/>
            <a:chOff x="2160" y="1548"/>
            <a:chExt cx="309" cy="441"/>
          </a:xfrm>
        </p:grpSpPr>
        <p:sp>
          <p:nvSpPr>
            <p:cNvPr id="25740" name="Freeform 171"/>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741" name="Freeform 172"/>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42" name="Freeform 173"/>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743" name="Freeform 174"/>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44" name="Freeform 175"/>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745" name="Freeform 176"/>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46" name="Freeform 177"/>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3" name="Group 178"/>
          <p:cNvGrpSpPr>
            <a:grpSpLocks/>
          </p:cNvGrpSpPr>
          <p:nvPr/>
        </p:nvGrpSpPr>
        <p:grpSpPr bwMode="auto">
          <a:xfrm>
            <a:off x="6215063" y="3114675"/>
            <a:ext cx="206375" cy="344488"/>
            <a:chOff x="2160" y="1548"/>
            <a:chExt cx="309" cy="441"/>
          </a:xfrm>
        </p:grpSpPr>
        <p:sp>
          <p:nvSpPr>
            <p:cNvPr id="25748" name="Freeform 179"/>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749" name="Freeform 180"/>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50" name="Freeform 181"/>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751" name="Freeform 182"/>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52" name="Freeform 183"/>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753" name="Freeform 184"/>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54" name="Freeform 185"/>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sp>
        <p:nvSpPr>
          <p:cNvPr id="25835" name="Rectangle 267"/>
          <p:cNvSpPr>
            <a:spLocks noChangeArrowheads="1"/>
          </p:cNvSpPr>
          <p:nvPr/>
        </p:nvSpPr>
        <p:spPr bwMode="auto">
          <a:xfrm>
            <a:off x="2437832" y="1318939"/>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836"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37"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38"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4" name="Group 271"/>
          <p:cNvGrpSpPr>
            <a:grpSpLocks/>
          </p:cNvGrpSpPr>
          <p:nvPr/>
        </p:nvGrpSpPr>
        <p:grpSpPr bwMode="auto">
          <a:xfrm>
            <a:off x="6192838" y="2808288"/>
            <a:ext cx="119062" cy="200025"/>
            <a:chOff x="2160" y="1548"/>
            <a:chExt cx="309" cy="441"/>
          </a:xfrm>
        </p:grpSpPr>
        <p:sp>
          <p:nvSpPr>
            <p:cNvPr id="25840" name="Freeform 27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41" name="Freeform 27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42" name="Freeform 27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43" name="Freeform 27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44" name="Freeform 27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45" name="Freeform 27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46" name="Freeform 27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5" name="Group 279"/>
          <p:cNvGrpSpPr>
            <a:grpSpLocks/>
          </p:cNvGrpSpPr>
          <p:nvPr/>
        </p:nvGrpSpPr>
        <p:grpSpPr bwMode="auto">
          <a:xfrm>
            <a:off x="7051675" y="3314700"/>
            <a:ext cx="119063" cy="200025"/>
            <a:chOff x="2160" y="1548"/>
            <a:chExt cx="309" cy="441"/>
          </a:xfrm>
        </p:grpSpPr>
        <p:sp>
          <p:nvSpPr>
            <p:cNvPr id="25848" name="Freeform 28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49" name="Freeform 28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50" name="Freeform 28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51" name="Freeform 28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52" name="Freeform 28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53" name="Freeform 28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54" name="Freeform 28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6" name="Group 287"/>
          <p:cNvGrpSpPr>
            <a:grpSpLocks/>
          </p:cNvGrpSpPr>
          <p:nvPr/>
        </p:nvGrpSpPr>
        <p:grpSpPr bwMode="auto">
          <a:xfrm>
            <a:off x="7165975" y="2924175"/>
            <a:ext cx="119063" cy="200025"/>
            <a:chOff x="2160" y="1548"/>
            <a:chExt cx="309" cy="441"/>
          </a:xfrm>
        </p:grpSpPr>
        <p:sp>
          <p:nvSpPr>
            <p:cNvPr id="25856" name="Freeform 288"/>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57" name="Freeform 289"/>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58" name="Freeform 290"/>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59" name="Freeform 291"/>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60" name="Freeform 292"/>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61" name="Freeform 293"/>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62" name="Freeform 294"/>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sp>
        <p:nvSpPr>
          <p:cNvPr id="25863"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FFC000"/>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564523" name="Text Box 299"/>
          <p:cNvSpPr txBox="1">
            <a:spLocks noChangeArrowheads="1"/>
          </p:cNvSpPr>
          <p:nvPr/>
        </p:nvSpPr>
        <p:spPr bwMode="auto">
          <a:xfrm>
            <a:off x="2558360" y="2133600"/>
            <a:ext cx="766557"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4524" name="Text Box 300"/>
          <p:cNvSpPr txBox="1">
            <a:spLocks noChangeArrowheads="1"/>
          </p:cNvSpPr>
          <p:nvPr/>
        </p:nvSpPr>
        <p:spPr bwMode="auto">
          <a:xfrm>
            <a:off x="4486825" y="2062163"/>
            <a:ext cx="510076"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2x</a:t>
            </a:r>
          </a:p>
        </p:txBody>
      </p:sp>
      <p:sp>
        <p:nvSpPr>
          <p:cNvPr id="564525" name="Text Box 301"/>
          <p:cNvSpPr txBox="1">
            <a:spLocks noChangeArrowheads="1"/>
          </p:cNvSpPr>
          <p:nvPr/>
        </p:nvSpPr>
        <p:spPr bwMode="auto">
          <a:xfrm>
            <a:off x="6463610" y="1931988"/>
            <a:ext cx="766557" cy="461665"/>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2.9x</a:t>
            </a:r>
          </a:p>
        </p:txBody>
      </p:sp>
      <p:sp>
        <p:nvSpPr>
          <p:cNvPr id="25867" name="Text Box 302"/>
          <p:cNvSpPr txBox="1">
            <a:spLocks noChangeArrowheads="1"/>
          </p:cNvSpPr>
          <p:nvPr/>
        </p:nvSpPr>
        <p:spPr bwMode="auto">
          <a:xfrm>
            <a:off x="685800" y="3081338"/>
            <a:ext cx="1385888" cy="396875"/>
          </a:xfrm>
          <a:prstGeom prst="rect">
            <a:avLst/>
          </a:prstGeom>
          <a:noFill/>
          <a:ln w="9525">
            <a:noFill/>
            <a:miter lim="800000"/>
            <a:headEnd/>
            <a:tailEnd/>
          </a:ln>
        </p:spPr>
        <p:txBody>
          <a:bodyPr wrap="none">
            <a:spAutoFit/>
          </a:bodyPr>
          <a:lstStyle/>
          <a:p>
            <a:pPr algn="ctr"/>
            <a:r>
              <a:rPr lang="en-US" sz="2000" dirty="0">
                <a:latin typeface="+mj-lt"/>
                <a:cs typeface="Arial" pitchFamily="34" charset="0"/>
              </a:rPr>
              <a:t>User code</a:t>
            </a:r>
          </a:p>
        </p:txBody>
      </p:sp>
      <p:sp>
        <p:nvSpPr>
          <p:cNvPr id="25868"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a:spAutoFit/>
          </a:bodyPr>
          <a:lstStyle/>
          <a:p>
            <a:pPr algn="ctr"/>
            <a:r>
              <a:rPr lang="en-US" sz="2000">
                <a:latin typeface="+mj-lt"/>
                <a:cs typeface="Arial" pitchFamily="34" charset="0"/>
              </a:rPr>
              <a:t>Multicore</a:t>
            </a:r>
          </a:p>
        </p:txBody>
      </p:sp>
      <p:sp>
        <p:nvSpPr>
          <p:cNvPr id="25869" name="Text Box 304"/>
          <p:cNvSpPr txBox="1">
            <a:spLocks noChangeArrowheads="1"/>
          </p:cNvSpPr>
          <p:nvPr/>
        </p:nvSpPr>
        <p:spPr bwMode="auto">
          <a:xfrm>
            <a:off x="695655" y="1744663"/>
            <a:ext cx="1212191" cy="400110"/>
          </a:xfrm>
          <a:prstGeom prst="rect">
            <a:avLst/>
          </a:prstGeom>
          <a:noFill/>
          <a:ln w="9525">
            <a:noFill/>
            <a:miter lim="800000"/>
            <a:headEnd/>
            <a:tailEnd/>
          </a:ln>
        </p:spPr>
        <p:txBody>
          <a:bodyPr wrap="none">
            <a:spAutoFit/>
          </a:bodyPr>
          <a:lstStyle/>
          <a:p>
            <a:pPr algn="ctr"/>
            <a:r>
              <a:rPr lang="en-US" sz="2000" dirty="0">
                <a:latin typeface="+mj-lt"/>
                <a:cs typeface="Arial" pitchFamily="34" charset="0"/>
              </a:rPr>
              <a:t>Speedup</a:t>
            </a:r>
          </a:p>
        </p:txBody>
      </p:sp>
      <p:grpSp>
        <p:nvGrpSpPr>
          <p:cNvPr id="7" name="Group 321"/>
          <p:cNvGrpSpPr>
            <a:grpSpLocks/>
          </p:cNvGrpSpPr>
          <p:nvPr/>
        </p:nvGrpSpPr>
        <p:grpSpPr bwMode="auto">
          <a:xfrm>
            <a:off x="2484438" y="4187825"/>
            <a:ext cx="227012" cy="344488"/>
            <a:chOff x="2496" y="2725"/>
            <a:chExt cx="712" cy="739"/>
          </a:xfrm>
        </p:grpSpPr>
        <p:sp>
          <p:nvSpPr>
            <p:cNvPr id="25872"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873"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8" name="Group 324"/>
            <p:cNvGrpSpPr>
              <a:grpSpLocks/>
            </p:cNvGrpSpPr>
            <p:nvPr/>
          </p:nvGrpSpPr>
          <p:grpSpPr bwMode="auto">
            <a:xfrm>
              <a:off x="3072" y="2832"/>
              <a:ext cx="136" cy="632"/>
              <a:chOff x="3072" y="2832"/>
              <a:chExt cx="136" cy="632"/>
            </a:xfrm>
          </p:grpSpPr>
          <p:sp>
            <p:nvSpPr>
              <p:cNvPr id="25875"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76" name="Freeform 32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77" name="Freeform 32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9" name="Group 328"/>
            <p:cNvGrpSpPr>
              <a:grpSpLocks/>
            </p:cNvGrpSpPr>
            <p:nvPr/>
          </p:nvGrpSpPr>
          <p:grpSpPr bwMode="auto">
            <a:xfrm flipH="1">
              <a:off x="2496" y="2832"/>
              <a:ext cx="136" cy="632"/>
              <a:chOff x="3072" y="2832"/>
              <a:chExt cx="136" cy="632"/>
            </a:xfrm>
          </p:grpSpPr>
          <p:sp>
            <p:nvSpPr>
              <p:cNvPr id="25879"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80" name="Freeform 33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81" name="Freeform 33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0" name="Group 332"/>
          <p:cNvGrpSpPr>
            <a:grpSpLocks/>
          </p:cNvGrpSpPr>
          <p:nvPr/>
        </p:nvGrpSpPr>
        <p:grpSpPr bwMode="auto">
          <a:xfrm>
            <a:off x="3189288" y="4187825"/>
            <a:ext cx="227012" cy="344488"/>
            <a:chOff x="2496" y="2725"/>
            <a:chExt cx="712" cy="739"/>
          </a:xfrm>
        </p:grpSpPr>
        <p:sp>
          <p:nvSpPr>
            <p:cNvPr id="25883"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884"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1" name="Group 335"/>
            <p:cNvGrpSpPr>
              <a:grpSpLocks/>
            </p:cNvGrpSpPr>
            <p:nvPr/>
          </p:nvGrpSpPr>
          <p:grpSpPr bwMode="auto">
            <a:xfrm>
              <a:off x="3072" y="2832"/>
              <a:ext cx="136" cy="632"/>
              <a:chOff x="3072" y="2832"/>
              <a:chExt cx="136" cy="632"/>
            </a:xfrm>
          </p:grpSpPr>
          <p:sp>
            <p:nvSpPr>
              <p:cNvPr id="25886"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87" name="Freeform 33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88" name="Freeform 33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2" name="Group 339"/>
            <p:cNvGrpSpPr>
              <a:grpSpLocks/>
            </p:cNvGrpSpPr>
            <p:nvPr/>
          </p:nvGrpSpPr>
          <p:grpSpPr bwMode="auto">
            <a:xfrm flipH="1">
              <a:off x="2496" y="2832"/>
              <a:ext cx="136" cy="632"/>
              <a:chOff x="3072" y="2832"/>
              <a:chExt cx="136" cy="632"/>
            </a:xfrm>
          </p:grpSpPr>
          <p:sp>
            <p:nvSpPr>
              <p:cNvPr id="25890"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91" name="Freeform 34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92" name="Freeform 34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3" name="Group 343"/>
          <p:cNvGrpSpPr>
            <a:grpSpLocks/>
          </p:cNvGrpSpPr>
          <p:nvPr/>
        </p:nvGrpSpPr>
        <p:grpSpPr bwMode="auto">
          <a:xfrm>
            <a:off x="4437063" y="4195763"/>
            <a:ext cx="227012" cy="344487"/>
            <a:chOff x="2496" y="2725"/>
            <a:chExt cx="712" cy="739"/>
          </a:xfrm>
        </p:grpSpPr>
        <p:sp>
          <p:nvSpPr>
            <p:cNvPr id="25894"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895"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4" name="Group 346"/>
            <p:cNvGrpSpPr>
              <a:grpSpLocks/>
            </p:cNvGrpSpPr>
            <p:nvPr/>
          </p:nvGrpSpPr>
          <p:grpSpPr bwMode="auto">
            <a:xfrm>
              <a:off x="3072" y="2832"/>
              <a:ext cx="136" cy="632"/>
              <a:chOff x="3072" y="2832"/>
              <a:chExt cx="136" cy="632"/>
            </a:xfrm>
          </p:grpSpPr>
          <p:sp>
            <p:nvSpPr>
              <p:cNvPr id="25897"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98" name="Freeform 34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899" name="Freeform 34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5" name="Group 350"/>
            <p:cNvGrpSpPr>
              <a:grpSpLocks/>
            </p:cNvGrpSpPr>
            <p:nvPr/>
          </p:nvGrpSpPr>
          <p:grpSpPr bwMode="auto">
            <a:xfrm flipH="1">
              <a:off x="2496" y="2832"/>
              <a:ext cx="136" cy="632"/>
              <a:chOff x="3072" y="2832"/>
              <a:chExt cx="136" cy="632"/>
            </a:xfrm>
          </p:grpSpPr>
          <p:sp>
            <p:nvSpPr>
              <p:cNvPr id="25901"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02" name="Freeform 35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03" name="Freeform 35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6" name="Group 354"/>
          <p:cNvGrpSpPr>
            <a:grpSpLocks/>
          </p:cNvGrpSpPr>
          <p:nvPr/>
        </p:nvGrpSpPr>
        <p:grpSpPr bwMode="auto">
          <a:xfrm>
            <a:off x="5070475" y="4181475"/>
            <a:ext cx="227013" cy="344488"/>
            <a:chOff x="2496" y="2725"/>
            <a:chExt cx="712" cy="739"/>
          </a:xfrm>
        </p:grpSpPr>
        <p:sp>
          <p:nvSpPr>
            <p:cNvPr id="25905"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06"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7" name="Group 357"/>
            <p:cNvGrpSpPr>
              <a:grpSpLocks/>
            </p:cNvGrpSpPr>
            <p:nvPr/>
          </p:nvGrpSpPr>
          <p:grpSpPr bwMode="auto">
            <a:xfrm>
              <a:off x="3072" y="2832"/>
              <a:ext cx="136" cy="632"/>
              <a:chOff x="3072" y="2832"/>
              <a:chExt cx="136" cy="632"/>
            </a:xfrm>
          </p:grpSpPr>
          <p:sp>
            <p:nvSpPr>
              <p:cNvPr id="25908"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09" name="Freeform 35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10" name="Freeform 36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8" name="Group 361"/>
            <p:cNvGrpSpPr>
              <a:grpSpLocks/>
            </p:cNvGrpSpPr>
            <p:nvPr/>
          </p:nvGrpSpPr>
          <p:grpSpPr bwMode="auto">
            <a:xfrm flipH="1">
              <a:off x="2496" y="2832"/>
              <a:ext cx="136" cy="632"/>
              <a:chOff x="3072" y="2832"/>
              <a:chExt cx="136" cy="632"/>
            </a:xfrm>
          </p:grpSpPr>
          <p:sp>
            <p:nvSpPr>
              <p:cNvPr id="25912"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13" name="Freeform 36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14" name="Freeform 36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9" name="Group 365"/>
          <p:cNvGrpSpPr>
            <a:grpSpLocks/>
          </p:cNvGrpSpPr>
          <p:nvPr/>
        </p:nvGrpSpPr>
        <p:grpSpPr bwMode="auto">
          <a:xfrm>
            <a:off x="4445000" y="4610100"/>
            <a:ext cx="227013" cy="344488"/>
            <a:chOff x="2496" y="2725"/>
            <a:chExt cx="712" cy="739"/>
          </a:xfrm>
        </p:grpSpPr>
        <p:sp>
          <p:nvSpPr>
            <p:cNvPr id="25916"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17"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0" name="Group 368"/>
            <p:cNvGrpSpPr>
              <a:grpSpLocks/>
            </p:cNvGrpSpPr>
            <p:nvPr/>
          </p:nvGrpSpPr>
          <p:grpSpPr bwMode="auto">
            <a:xfrm>
              <a:off x="3072" y="2832"/>
              <a:ext cx="136" cy="632"/>
              <a:chOff x="3072" y="2832"/>
              <a:chExt cx="136" cy="632"/>
            </a:xfrm>
          </p:grpSpPr>
          <p:sp>
            <p:nvSpPr>
              <p:cNvPr id="25919"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20" name="Freeform 37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21" name="Freeform 37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1" name="Group 372"/>
            <p:cNvGrpSpPr>
              <a:grpSpLocks/>
            </p:cNvGrpSpPr>
            <p:nvPr/>
          </p:nvGrpSpPr>
          <p:grpSpPr bwMode="auto">
            <a:xfrm flipH="1">
              <a:off x="2496" y="2832"/>
              <a:ext cx="136" cy="632"/>
              <a:chOff x="3072" y="2832"/>
              <a:chExt cx="136" cy="632"/>
            </a:xfrm>
          </p:grpSpPr>
          <p:sp>
            <p:nvSpPr>
              <p:cNvPr id="25923"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24" name="Freeform 37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25" name="Freeform 37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2" name="Group 376"/>
          <p:cNvGrpSpPr>
            <a:grpSpLocks/>
          </p:cNvGrpSpPr>
          <p:nvPr/>
        </p:nvGrpSpPr>
        <p:grpSpPr bwMode="auto">
          <a:xfrm>
            <a:off x="5064125" y="4610100"/>
            <a:ext cx="227013" cy="344488"/>
            <a:chOff x="2496" y="2725"/>
            <a:chExt cx="712" cy="739"/>
          </a:xfrm>
        </p:grpSpPr>
        <p:sp>
          <p:nvSpPr>
            <p:cNvPr id="25927"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28"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3" name="Group 379"/>
            <p:cNvGrpSpPr>
              <a:grpSpLocks/>
            </p:cNvGrpSpPr>
            <p:nvPr/>
          </p:nvGrpSpPr>
          <p:grpSpPr bwMode="auto">
            <a:xfrm>
              <a:off x="3072" y="2832"/>
              <a:ext cx="136" cy="632"/>
              <a:chOff x="3072" y="2832"/>
              <a:chExt cx="136" cy="632"/>
            </a:xfrm>
          </p:grpSpPr>
          <p:sp>
            <p:nvSpPr>
              <p:cNvPr id="25930"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31" name="Freeform 38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32" name="Freeform 38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4" name="Group 383"/>
            <p:cNvGrpSpPr>
              <a:grpSpLocks/>
            </p:cNvGrpSpPr>
            <p:nvPr/>
          </p:nvGrpSpPr>
          <p:grpSpPr bwMode="auto">
            <a:xfrm flipH="1">
              <a:off x="2496" y="2832"/>
              <a:ext cx="136" cy="632"/>
              <a:chOff x="3072" y="2832"/>
              <a:chExt cx="136" cy="632"/>
            </a:xfrm>
          </p:grpSpPr>
          <p:sp>
            <p:nvSpPr>
              <p:cNvPr id="25934"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35" name="Freeform 38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36" name="Freeform 38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25937"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38"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nvGrpSpPr>
          <p:cNvPr id="25" name="Group 389"/>
          <p:cNvGrpSpPr>
            <a:grpSpLocks/>
          </p:cNvGrpSpPr>
          <p:nvPr/>
        </p:nvGrpSpPr>
        <p:grpSpPr bwMode="auto">
          <a:xfrm>
            <a:off x="6330950" y="4175125"/>
            <a:ext cx="227013" cy="344488"/>
            <a:chOff x="2496" y="2725"/>
            <a:chExt cx="712" cy="739"/>
          </a:xfrm>
        </p:grpSpPr>
        <p:sp>
          <p:nvSpPr>
            <p:cNvPr id="25940"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41"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6" name="Group 392"/>
            <p:cNvGrpSpPr>
              <a:grpSpLocks/>
            </p:cNvGrpSpPr>
            <p:nvPr/>
          </p:nvGrpSpPr>
          <p:grpSpPr bwMode="auto">
            <a:xfrm>
              <a:off x="3072" y="2832"/>
              <a:ext cx="136" cy="632"/>
              <a:chOff x="3072" y="2832"/>
              <a:chExt cx="136" cy="632"/>
            </a:xfrm>
          </p:grpSpPr>
          <p:sp>
            <p:nvSpPr>
              <p:cNvPr id="25943"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44" name="Freeform 39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45" name="Freeform 39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27" name="Group 396"/>
            <p:cNvGrpSpPr>
              <a:grpSpLocks/>
            </p:cNvGrpSpPr>
            <p:nvPr/>
          </p:nvGrpSpPr>
          <p:grpSpPr bwMode="auto">
            <a:xfrm flipH="1">
              <a:off x="2496" y="2832"/>
              <a:ext cx="136" cy="632"/>
              <a:chOff x="3072" y="2832"/>
              <a:chExt cx="136" cy="632"/>
            </a:xfrm>
          </p:grpSpPr>
          <p:sp>
            <p:nvSpPr>
              <p:cNvPr id="25947"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48" name="Freeform 39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49" name="Freeform 39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28" name="Group 400"/>
          <p:cNvGrpSpPr>
            <a:grpSpLocks/>
          </p:cNvGrpSpPr>
          <p:nvPr/>
        </p:nvGrpSpPr>
        <p:grpSpPr bwMode="auto">
          <a:xfrm>
            <a:off x="6964363" y="4160838"/>
            <a:ext cx="227012" cy="344487"/>
            <a:chOff x="2496" y="2725"/>
            <a:chExt cx="712" cy="739"/>
          </a:xfrm>
        </p:grpSpPr>
        <p:sp>
          <p:nvSpPr>
            <p:cNvPr id="25951"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52"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29" name="Group 403"/>
            <p:cNvGrpSpPr>
              <a:grpSpLocks/>
            </p:cNvGrpSpPr>
            <p:nvPr/>
          </p:nvGrpSpPr>
          <p:grpSpPr bwMode="auto">
            <a:xfrm>
              <a:off x="3072" y="2832"/>
              <a:ext cx="136" cy="632"/>
              <a:chOff x="3072" y="2832"/>
              <a:chExt cx="136" cy="632"/>
            </a:xfrm>
          </p:grpSpPr>
          <p:sp>
            <p:nvSpPr>
              <p:cNvPr id="25954"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55" name="Freeform 40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56" name="Freeform 40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30" name="Group 407"/>
            <p:cNvGrpSpPr>
              <a:grpSpLocks/>
            </p:cNvGrpSpPr>
            <p:nvPr/>
          </p:nvGrpSpPr>
          <p:grpSpPr bwMode="auto">
            <a:xfrm flipH="1">
              <a:off x="2496" y="2832"/>
              <a:ext cx="136" cy="632"/>
              <a:chOff x="3072" y="2832"/>
              <a:chExt cx="136" cy="632"/>
            </a:xfrm>
          </p:grpSpPr>
          <p:sp>
            <p:nvSpPr>
              <p:cNvPr id="25958"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59" name="Freeform 40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60" name="Freeform 41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31" name="Group 411"/>
          <p:cNvGrpSpPr>
            <a:grpSpLocks/>
          </p:cNvGrpSpPr>
          <p:nvPr/>
        </p:nvGrpSpPr>
        <p:grpSpPr bwMode="auto">
          <a:xfrm>
            <a:off x="6338888" y="4589463"/>
            <a:ext cx="227012" cy="344487"/>
            <a:chOff x="2496" y="2725"/>
            <a:chExt cx="712" cy="739"/>
          </a:xfrm>
        </p:grpSpPr>
        <p:sp>
          <p:nvSpPr>
            <p:cNvPr id="25962"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63"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12" name="Group 414"/>
            <p:cNvGrpSpPr>
              <a:grpSpLocks/>
            </p:cNvGrpSpPr>
            <p:nvPr/>
          </p:nvGrpSpPr>
          <p:grpSpPr bwMode="auto">
            <a:xfrm>
              <a:off x="3072" y="2832"/>
              <a:ext cx="136" cy="632"/>
              <a:chOff x="3072" y="2832"/>
              <a:chExt cx="136" cy="632"/>
            </a:xfrm>
          </p:grpSpPr>
          <p:sp>
            <p:nvSpPr>
              <p:cNvPr id="25965"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66" name="Freeform 416"/>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67" name="Freeform 417"/>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13" name="Group 418"/>
            <p:cNvGrpSpPr>
              <a:grpSpLocks/>
            </p:cNvGrpSpPr>
            <p:nvPr/>
          </p:nvGrpSpPr>
          <p:grpSpPr bwMode="auto">
            <a:xfrm flipH="1">
              <a:off x="2496" y="2832"/>
              <a:ext cx="136" cy="632"/>
              <a:chOff x="3072" y="2832"/>
              <a:chExt cx="136" cy="632"/>
            </a:xfrm>
          </p:grpSpPr>
          <p:sp>
            <p:nvSpPr>
              <p:cNvPr id="25969"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70" name="Freeform 42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71" name="Freeform 42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4514" name="Group 422"/>
          <p:cNvGrpSpPr>
            <a:grpSpLocks/>
          </p:cNvGrpSpPr>
          <p:nvPr/>
        </p:nvGrpSpPr>
        <p:grpSpPr bwMode="auto">
          <a:xfrm>
            <a:off x="6958013" y="4589463"/>
            <a:ext cx="227012" cy="344487"/>
            <a:chOff x="2496" y="2725"/>
            <a:chExt cx="712" cy="739"/>
          </a:xfrm>
        </p:grpSpPr>
        <p:sp>
          <p:nvSpPr>
            <p:cNvPr id="25973"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74"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15" name="Group 425"/>
            <p:cNvGrpSpPr>
              <a:grpSpLocks/>
            </p:cNvGrpSpPr>
            <p:nvPr/>
          </p:nvGrpSpPr>
          <p:grpSpPr bwMode="auto">
            <a:xfrm>
              <a:off x="3072" y="2832"/>
              <a:ext cx="136" cy="632"/>
              <a:chOff x="3072" y="2832"/>
              <a:chExt cx="136" cy="632"/>
            </a:xfrm>
          </p:grpSpPr>
          <p:sp>
            <p:nvSpPr>
              <p:cNvPr id="25976"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77" name="Freeform 427"/>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78" name="Freeform 428"/>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16" name="Group 429"/>
            <p:cNvGrpSpPr>
              <a:grpSpLocks/>
            </p:cNvGrpSpPr>
            <p:nvPr/>
          </p:nvGrpSpPr>
          <p:grpSpPr bwMode="auto">
            <a:xfrm flipH="1">
              <a:off x="2496" y="2832"/>
              <a:ext cx="136" cy="632"/>
              <a:chOff x="3072" y="2832"/>
              <a:chExt cx="136" cy="632"/>
            </a:xfrm>
          </p:grpSpPr>
          <p:sp>
            <p:nvSpPr>
              <p:cNvPr id="25980"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81" name="Freeform 43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82" name="Freeform 43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4517" name="Group 433"/>
          <p:cNvGrpSpPr>
            <a:grpSpLocks/>
          </p:cNvGrpSpPr>
          <p:nvPr/>
        </p:nvGrpSpPr>
        <p:grpSpPr bwMode="auto">
          <a:xfrm>
            <a:off x="6323013" y="5038725"/>
            <a:ext cx="227012" cy="344488"/>
            <a:chOff x="2496" y="2725"/>
            <a:chExt cx="712" cy="739"/>
          </a:xfrm>
        </p:grpSpPr>
        <p:sp>
          <p:nvSpPr>
            <p:cNvPr id="25984"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85"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18" name="Group 436"/>
            <p:cNvGrpSpPr>
              <a:grpSpLocks/>
            </p:cNvGrpSpPr>
            <p:nvPr/>
          </p:nvGrpSpPr>
          <p:grpSpPr bwMode="auto">
            <a:xfrm>
              <a:off x="3072" y="2832"/>
              <a:ext cx="136" cy="632"/>
              <a:chOff x="3072" y="2832"/>
              <a:chExt cx="136" cy="632"/>
            </a:xfrm>
          </p:grpSpPr>
          <p:sp>
            <p:nvSpPr>
              <p:cNvPr id="25987"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88" name="Freeform 438"/>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89" name="Freeform 439"/>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19" name="Group 440"/>
            <p:cNvGrpSpPr>
              <a:grpSpLocks/>
            </p:cNvGrpSpPr>
            <p:nvPr/>
          </p:nvGrpSpPr>
          <p:grpSpPr bwMode="auto">
            <a:xfrm flipH="1">
              <a:off x="2496" y="2832"/>
              <a:ext cx="136" cy="632"/>
              <a:chOff x="3072" y="2832"/>
              <a:chExt cx="136" cy="632"/>
            </a:xfrm>
          </p:grpSpPr>
          <p:sp>
            <p:nvSpPr>
              <p:cNvPr id="25991"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92" name="Freeform 442"/>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93" name="Freeform 443"/>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4520" name="Group 444"/>
          <p:cNvGrpSpPr>
            <a:grpSpLocks/>
          </p:cNvGrpSpPr>
          <p:nvPr/>
        </p:nvGrpSpPr>
        <p:grpSpPr bwMode="auto">
          <a:xfrm>
            <a:off x="6956425" y="5024438"/>
            <a:ext cx="227013" cy="344487"/>
            <a:chOff x="2496" y="2725"/>
            <a:chExt cx="712" cy="739"/>
          </a:xfrm>
        </p:grpSpPr>
        <p:sp>
          <p:nvSpPr>
            <p:cNvPr id="25995"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5996"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21" name="Group 447"/>
            <p:cNvGrpSpPr>
              <a:grpSpLocks/>
            </p:cNvGrpSpPr>
            <p:nvPr/>
          </p:nvGrpSpPr>
          <p:grpSpPr bwMode="auto">
            <a:xfrm>
              <a:off x="3072" y="2832"/>
              <a:ext cx="136" cy="632"/>
              <a:chOff x="3072" y="2832"/>
              <a:chExt cx="136" cy="632"/>
            </a:xfrm>
          </p:grpSpPr>
          <p:sp>
            <p:nvSpPr>
              <p:cNvPr id="25998"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5999" name="Freeform 449"/>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00" name="Freeform 450"/>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22" name="Group 451"/>
            <p:cNvGrpSpPr>
              <a:grpSpLocks/>
            </p:cNvGrpSpPr>
            <p:nvPr/>
          </p:nvGrpSpPr>
          <p:grpSpPr bwMode="auto">
            <a:xfrm flipH="1">
              <a:off x="2496" y="2832"/>
              <a:ext cx="136" cy="632"/>
              <a:chOff x="3072" y="2832"/>
              <a:chExt cx="136" cy="632"/>
            </a:xfrm>
          </p:grpSpPr>
          <p:sp>
            <p:nvSpPr>
              <p:cNvPr id="26002"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03" name="Freeform 453"/>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04" name="Freeform 454"/>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4526" name="Group 455"/>
          <p:cNvGrpSpPr>
            <a:grpSpLocks/>
          </p:cNvGrpSpPr>
          <p:nvPr/>
        </p:nvGrpSpPr>
        <p:grpSpPr bwMode="auto">
          <a:xfrm>
            <a:off x="6330950" y="5453063"/>
            <a:ext cx="227013" cy="344487"/>
            <a:chOff x="2496" y="2725"/>
            <a:chExt cx="712" cy="739"/>
          </a:xfrm>
        </p:grpSpPr>
        <p:sp>
          <p:nvSpPr>
            <p:cNvPr id="26006"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6007"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27" name="Group 458"/>
            <p:cNvGrpSpPr>
              <a:grpSpLocks/>
            </p:cNvGrpSpPr>
            <p:nvPr/>
          </p:nvGrpSpPr>
          <p:grpSpPr bwMode="auto">
            <a:xfrm>
              <a:off x="3072" y="2832"/>
              <a:ext cx="136" cy="632"/>
              <a:chOff x="3072" y="2832"/>
              <a:chExt cx="136" cy="632"/>
            </a:xfrm>
          </p:grpSpPr>
          <p:sp>
            <p:nvSpPr>
              <p:cNvPr id="26009"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10" name="Freeform 46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11" name="Freeform 46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28" name="Group 462"/>
            <p:cNvGrpSpPr>
              <a:grpSpLocks/>
            </p:cNvGrpSpPr>
            <p:nvPr/>
          </p:nvGrpSpPr>
          <p:grpSpPr bwMode="auto">
            <a:xfrm flipH="1">
              <a:off x="2496" y="2832"/>
              <a:ext cx="136" cy="632"/>
              <a:chOff x="3072" y="2832"/>
              <a:chExt cx="136" cy="632"/>
            </a:xfrm>
          </p:grpSpPr>
          <p:sp>
            <p:nvSpPr>
              <p:cNvPr id="26013"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14" name="Freeform 46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15" name="Freeform 46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564530" name="Group 466"/>
          <p:cNvGrpSpPr>
            <a:grpSpLocks/>
          </p:cNvGrpSpPr>
          <p:nvPr/>
        </p:nvGrpSpPr>
        <p:grpSpPr bwMode="auto">
          <a:xfrm>
            <a:off x="6950075" y="5453063"/>
            <a:ext cx="227013" cy="344487"/>
            <a:chOff x="2496" y="2725"/>
            <a:chExt cx="712" cy="739"/>
          </a:xfrm>
        </p:grpSpPr>
        <p:sp>
          <p:nvSpPr>
            <p:cNvPr id="26017"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26018"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564531" name="Group 469"/>
            <p:cNvGrpSpPr>
              <a:grpSpLocks/>
            </p:cNvGrpSpPr>
            <p:nvPr/>
          </p:nvGrpSpPr>
          <p:grpSpPr bwMode="auto">
            <a:xfrm>
              <a:off x="3072" y="2832"/>
              <a:ext cx="136" cy="632"/>
              <a:chOff x="3072" y="2832"/>
              <a:chExt cx="136" cy="632"/>
            </a:xfrm>
          </p:grpSpPr>
          <p:sp>
            <p:nvSpPr>
              <p:cNvPr id="26020"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21" name="Freeform 47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22" name="Freeform 47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564532" name="Group 473"/>
            <p:cNvGrpSpPr>
              <a:grpSpLocks/>
            </p:cNvGrpSpPr>
            <p:nvPr/>
          </p:nvGrpSpPr>
          <p:grpSpPr bwMode="auto">
            <a:xfrm flipH="1">
              <a:off x="2496" y="2832"/>
              <a:ext cx="136" cy="632"/>
              <a:chOff x="3072" y="2832"/>
              <a:chExt cx="136" cy="632"/>
            </a:xfrm>
          </p:grpSpPr>
          <p:sp>
            <p:nvSpPr>
              <p:cNvPr id="26024"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25" name="Freeform 47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26026" name="Freeform 47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26027"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nvGrpSpPr>
          <p:cNvPr id="564533" name="Group 98"/>
          <p:cNvGrpSpPr>
            <a:grpSpLocks/>
          </p:cNvGrpSpPr>
          <p:nvPr/>
        </p:nvGrpSpPr>
        <p:grpSpPr bwMode="auto">
          <a:xfrm>
            <a:off x="4610099" y="2996573"/>
            <a:ext cx="195263" cy="278440"/>
            <a:chOff x="4300" y="2246"/>
            <a:chExt cx="400" cy="571"/>
          </a:xfrm>
        </p:grpSpPr>
        <p:sp>
          <p:nvSpPr>
            <p:cNvPr id="42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30"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31"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32"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33"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4" name="Group 98"/>
          <p:cNvGrpSpPr>
            <a:grpSpLocks/>
          </p:cNvGrpSpPr>
          <p:nvPr/>
        </p:nvGrpSpPr>
        <p:grpSpPr bwMode="auto">
          <a:xfrm>
            <a:off x="2476499" y="2983873"/>
            <a:ext cx="195263" cy="278440"/>
            <a:chOff x="4300" y="2246"/>
            <a:chExt cx="400" cy="571"/>
          </a:xfrm>
        </p:grpSpPr>
        <p:sp>
          <p:nvSpPr>
            <p:cNvPr id="43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36"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37"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38"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39"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5" name="Group 98"/>
          <p:cNvGrpSpPr>
            <a:grpSpLocks/>
          </p:cNvGrpSpPr>
          <p:nvPr/>
        </p:nvGrpSpPr>
        <p:grpSpPr bwMode="auto">
          <a:xfrm>
            <a:off x="2692399" y="3352173"/>
            <a:ext cx="195263" cy="278440"/>
            <a:chOff x="4300" y="2246"/>
            <a:chExt cx="400" cy="571"/>
          </a:xfrm>
        </p:grpSpPr>
        <p:sp>
          <p:nvSpPr>
            <p:cNvPr id="44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42"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43"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44"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45"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6" name="Group 98"/>
          <p:cNvGrpSpPr>
            <a:grpSpLocks/>
          </p:cNvGrpSpPr>
          <p:nvPr/>
        </p:nvGrpSpPr>
        <p:grpSpPr bwMode="auto">
          <a:xfrm>
            <a:off x="3251199" y="3085473"/>
            <a:ext cx="195263" cy="278440"/>
            <a:chOff x="4300" y="2246"/>
            <a:chExt cx="400" cy="571"/>
          </a:xfrm>
        </p:grpSpPr>
        <p:sp>
          <p:nvSpPr>
            <p:cNvPr id="44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48"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49"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50"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51"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7" name="Group 98"/>
          <p:cNvGrpSpPr>
            <a:grpSpLocks/>
          </p:cNvGrpSpPr>
          <p:nvPr/>
        </p:nvGrpSpPr>
        <p:grpSpPr bwMode="auto">
          <a:xfrm>
            <a:off x="4444999" y="3428373"/>
            <a:ext cx="195263" cy="278440"/>
            <a:chOff x="4300" y="2246"/>
            <a:chExt cx="400" cy="571"/>
          </a:xfrm>
        </p:grpSpPr>
        <p:sp>
          <p:nvSpPr>
            <p:cNvPr id="45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54"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55"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56"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57"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8" name="Group 98"/>
          <p:cNvGrpSpPr>
            <a:grpSpLocks/>
          </p:cNvGrpSpPr>
          <p:nvPr/>
        </p:nvGrpSpPr>
        <p:grpSpPr bwMode="auto">
          <a:xfrm>
            <a:off x="5181599" y="3060073"/>
            <a:ext cx="195263" cy="278440"/>
            <a:chOff x="4300" y="2246"/>
            <a:chExt cx="400" cy="571"/>
          </a:xfrm>
        </p:grpSpPr>
        <p:sp>
          <p:nvSpPr>
            <p:cNvPr id="45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60"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61"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62"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63"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39" name="Group 98"/>
          <p:cNvGrpSpPr>
            <a:grpSpLocks/>
          </p:cNvGrpSpPr>
          <p:nvPr/>
        </p:nvGrpSpPr>
        <p:grpSpPr bwMode="auto">
          <a:xfrm>
            <a:off x="6337299" y="3034673"/>
            <a:ext cx="195263" cy="278440"/>
            <a:chOff x="4300" y="2246"/>
            <a:chExt cx="400" cy="571"/>
          </a:xfrm>
        </p:grpSpPr>
        <p:sp>
          <p:nvSpPr>
            <p:cNvPr id="46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66"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67"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68"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69"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40" name="Group 98"/>
          <p:cNvGrpSpPr>
            <a:grpSpLocks/>
          </p:cNvGrpSpPr>
          <p:nvPr/>
        </p:nvGrpSpPr>
        <p:grpSpPr bwMode="auto">
          <a:xfrm>
            <a:off x="6794499" y="2983873"/>
            <a:ext cx="195263" cy="278440"/>
            <a:chOff x="4300" y="2246"/>
            <a:chExt cx="400" cy="571"/>
          </a:xfrm>
        </p:grpSpPr>
        <p:sp>
          <p:nvSpPr>
            <p:cNvPr id="47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72"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73"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74"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75"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41" name="Group 98"/>
          <p:cNvGrpSpPr>
            <a:grpSpLocks/>
          </p:cNvGrpSpPr>
          <p:nvPr/>
        </p:nvGrpSpPr>
        <p:grpSpPr bwMode="auto">
          <a:xfrm>
            <a:off x="7023099" y="3453773"/>
            <a:ext cx="195263" cy="278440"/>
            <a:chOff x="4300" y="2246"/>
            <a:chExt cx="400" cy="571"/>
          </a:xfrm>
        </p:grpSpPr>
        <p:sp>
          <p:nvSpPr>
            <p:cNvPr id="47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78"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79"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80"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81"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42" name="Group 98"/>
          <p:cNvGrpSpPr>
            <a:grpSpLocks/>
          </p:cNvGrpSpPr>
          <p:nvPr/>
        </p:nvGrpSpPr>
        <p:grpSpPr bwMode="auto">
          <a:xfrm>
            <a:off x="6502399" y="3377573"/>
            <a:ext cx="195263" cy="278440"/>
            <a:chOff x="4300" y="2246"/>
            <a:chExt cx="400" cy="571"/>
          </a:xfrm>
        </p:grpSpPr>
        <p:sp>
          <p:nvSpPr>
            <p:cNvPr id="48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84"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85"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86"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87"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564543" name="Group 98"/>
          <p:cNvGrpSpPr>
            <a:grpSpLocks/>
          </p:cNvGrpSpPr>
          <p:nvPr/>
        </p:nvGrpSpPr>
        <p:grpSpPr bwMode="auto">
          <a:xfrm>
            <a:off x="7124699" y="3123573"/>
            <a:ext cx="195263" cy="278440"/>
            <a:chOff x="4300" y="2246"/>
            <a:chExt cx="400" cy="571"/>
          </a:xfrm>
        </p:grpSpPr>
        <p:sp>
          <p:nvSpPr>
            <p:cNvPr id="48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90"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91"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92"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93"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25792" name="Group 98"/>
          <p:cNvGrpSpPr>
            <a:grpSpLocks/>
          </p:cNvGrpSpPr>
          <p:nvPr/>
        </p:nvGrpSpPr>
        <p:grpSpPr bwMode="auto">
          <a:xfrm>
            <a:off x="5130799" y="3453773"/>
            <a:ext cx="195263" cy="278440"/>
            <a:chOff x="4300" y="2246"/>
            <a:chExt cx="400" cy="571"/>
          </a:xfrm>
        </p:grpSpPr>
        <p:sp>
          <p:nvSpPr>
            <p:cNvPr id="49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96"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97"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498"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499"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25793" name="Group 98"/>
          <p:cNvGrpSpPr>
            <a:grpSpLocks/>
          </p:cNvGrpSpPr>
          <p:nvPr/>
        </p:nvGrpSpPr>
        <p:grpSpPr bwMode="auto">
          <a:xfrm>
            <a:off x="6273799" y="3402973"/>
            <a:ext cx="195263" cy="278440"/>
            <a:chOff x="4300" y="2246"/>
            <a:chExt cx="400" cy="571"/>
          </a:xfrm>
        </p:grpSpPr>
        <p:sp>
          <p:nvSpPr>
            <p:cNvPr id="50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502"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503"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504"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505"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25794" name="Group 98"/>
          <p:cNvGrpSpPr>
            <a:grpSpLocks/>
          </p:cNvGrpSpPr>
          <p:nvPr/>
        </p:nvGrpSpPr>
        <p:grpSpPr bwMode="auto">
          <a:xfrm>
            <a:off x="6819899" y="3364873"/>
            <a:ext cx="195263" cy="278440"/>
            <a:chOff x="4300" y="2246"/>
            <a:chExt cx="400" cy="571"/>
          </a:xfrm>
        </p:grpSpPr>
        <p:sp>
          <p:nvSpPr>
            <p:cNvPr id="50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508"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509"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endParaRPr lang="en-US">
                <a:latin typeface="+mj-lt"/>
              </a:endParaRPr>
            </a:p>
          </p:txBody>
        </p:sp>
        <p:sp>
          <p:nvSpPr>
            <p:cNvPr id="510"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endParaRPr lang="en-US">
                <a:latin typeface="+mj-lt"/>
              </a:endParaRPr>
            </a:p>
          </p:txBody>
        </p:sp>
        <p:sp>
          <p:nvSpPr>
            <p:cNvPr id="511"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latin typeface="+mj-lt"/>
              </a:endParaRPr>
            </a:p>
          </p:txBody>
        </p:sp>
      </p:grpSp>
      <p:grpSp>
        <p:nvGrpSpPr>
          <p:cNvPr id="25795" name="Group 243"/>
          <p:cNvGrpSpPr>
            <a:grpSpLocks/>
          </p:cNvGrpSpPr>
          <p:nvPr/>
        </p:nvGrpSpPr>
        <p:grpSpPr bwMode="auto">
          <a:xfrm>
            <a:off x="6823075" y="3209925"/>
            <a:ext cx="119063" cy="200025"/>
            <a:chOff x="2160" y="1548"/>
            <a:chExt cx="309" cy="441"/>
          </a:xfrm>
        </p:grpSpPr>
        <p:sp>
          <p:nvSpPr>
            <p:cNvPr id="25812" name="Freeform 244"/>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13" name="Freeform 245"/>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14" name="Freeform 246"/>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15" name="Freeform 247"/>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16" name="Freeform 248"/>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17" name="Freeform 249"/>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18" name="Freeform 250"/>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25796" name="Group 259"/>
          <p:cNvGrpSpPr>
            <a:grpSpLocks/>
          </p:cNvGrpSpPr>
          <p:nvPr/>
        </p:nvGrpSpPr>
        <p:grpSpPr bwMode="auto">
          <a:xfrm>
            <a:off x="4470400" y="3259138"/>
            <a:ext cx="119063" cy="200025"/>
            <a:chOff x="2160" y="1548"/>
            <a:chExt cx="309" cy="441"/>
          </a:xfrm>
        </p:grpSpPr>
        <p:sp>
          <p:nvSpPr>
            <p:cNvPr id="25828" name="Freeform 26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29" name="Freeform 26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30" name="Freeform 26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31" name="Freeform 26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32" name="Freeform 26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33" name="Freeform 26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34" name="Freeform 26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25797" name="Group 251"/>
          <p:cNvGrpSpPr>
            <a:grpSpLocks/>
          </p:cNvGrpSpPr>
          <p:nvPr/>
        </p:nvGrpSpPr>
        <p:grpSpPr bwMode="auto">
          <a:xfrm>
            <a:off x="5257800" y="2903538"/>
            <a:ext cx="119063" cy="200025"/>
            <a:chOff x="2160" y="1548"/>
            <a:chExt cx="309" cy="441"/>
          </a:xfrm>
        </p:grpSpPr>
        <p:sp>
          <p:nvSpPr>
            <p:cNvPr id="25820" name="Freeform 25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821" name="Freeform 25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22" name="Freeform 25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823" name="Freeform 25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24" name="Freeform 25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825" name="Freeform 25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826" name="Freeform 25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grpSp>
        <p:nvGrpSpPr>
          <p:cNvPr id="25798" name="Group 162"/>
          <p:cNvGrpSpPr>
            <a:grpSpLocks/>
          </p:cNvGrpSpPr>
          <p:nvPr/>
        </p:nvGrpSpPr>
        <p:grpSpPr bwMode="auto">
          <a:xfrm>
            <a:off x="6848475" y="2663825"/>
            <a:ext cx="176213" cy="388938"/>
            <a:chOff x="2160" y="1548"/>
            <a:chExt cx="309" cy="441"/>
          </a:xfrm>
        </p:grpSpPr>
        <p:sp>
          <p:nvSpPr>
            <p:cNvPr id="25732" name="Freeform 163"/>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endParaRPr lang="en-US" sz="4400" b="1">
                <a:solidFill>
                  <a:srgbClr val="0000FF"/>
                </a:solidFill>
                <a:latin typeface="+mj-lt"/>
              </a:endParaRPr>
            </a:p>
          </p:txBody>
        </p:sp>
        <p:sp>
          <p:nvSpPr>
            <p:cNvPr id="25733" name="Freeform 164"/>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34" name="Freeform 165"/>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endParaRPr lang="en-US" sz="4400" b="1">
                <a:solidFill>
                  <a:srgbClr val="0000FF"/>
                </a:solidFill>
                <a:latin typeface="+mj-lt"/>
              </a:endParaRPr>
            </a:p>
          </p:txBody>
        </p:sp>
        <p:sp>
          <p:nvSpPr>
            <p:cNvPr id="25735" name="Freeform 166"/>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36"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endParaRPr lang="en-US" sz="4400" b="1">
                <a:solidFill>
                  <a:srgbClr val="0000FF"/>
                </a:solidFill>
                <a:latin typeface="+mj-lt"/>
              </a:endParaRPr>
            </a:p>
          </p:txBody>
        </p:sp>
        <p:sp>
          <p:nvSpPr>
            <p:cNvPr id="25737" name="Freeform 168"/>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endParaRPr lang="en-US" sz="4400" b="1">
                <a:solidFill>
                  <a:srgbClr val="0000FF"/>
                </a:solidFill>
                <a:latin typeface="+mj-lt"/>
              </a:endParaRPr>
            </a:p>
          </p:txBody>
        </p:sp>
        <p:sp>
          <p:nvSpPr>
            <p:cNvPr id="25738" name="Freeform 169"/>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endParaRPr lang="en-US" sz="4400" b="1">
                <a:solidFill>
                  <a:srgbClr val="0000FF"/>
                </a:solidFill>
                <a:latin typeface="+mj-lt"/>
              </a:endParaRPr>
            </a:p>
          </p:txBody>
        </p:sp>
      </p:grpSp>
      <p:sp>
        <p:nvSpPr>
          <p:cNvPr id="564529" name="Text Box 305"/>
          <p:cNvSpPr txBox="1">
            <a:spLocks noChangeArrowheads="1"/>
          </p:cNvSpPr>
          <p:nvPr/>
        </p:nvSpPr>
        <p:spPr bwMode="auto">
          <a:xfrm>
            <a:off x="704850" y="5310188"/>
            <a:ext cx="7651750" cy="461665"/>
          </a:xfrm>
          <a:prstGeom prst="rect">
            <a:avLst/>
          </a:prstGeom>
          <a:solidFill>
            <a:schemeClr val="bg1"/>
          </a:solidFill>
          <a:ln w="76200">
            <a:solidFill>
              <a:srgbClr val="FF0000"/>
            </a:solidFill>
            <a:miter lim="800000"/>
            <a:headEnd/>
            <a:tailEnd/>
          </a:ln>
        </p:spPr>
        <p:txBody>
          <a:bodyPr wrap="square">
            <a:spAutoFit/>
          </a:bodyPr>
          <a:lstStyle/>
          <a:p>
            <a:r>
              <a:rPr lang="en-US" sz="2400" b="1" dirty="0">
                <a:solidFill>
                  <a:srgbClr val="FFFF00"/>
                </a:solidFill>
                <a:latin typeface="+mj-lt"/>
                <a:cs typeface="Arial" pitchFamily="34" charset="0"/>
              </a:rPr>
              <a:t>Parallelization and Synchronization require care… </a:t>
            </a:r>
          </a:p>
        </p:txBody>
      </p:sp>
    </p:spTree>
    <p:extLst>
      <p:ext uri="{BB962C8B-B14F-4D97-AF65-F5344CB8AC3E}">
        <p14:creationId xmlns:p14="http://schemas.microsoft.com/office/powerpoint/2010/main" val="1361700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B6418A-BE5C-48AC-9B0C-ED9B6691116D}"/>
              </a:ext>
            </a:extLst>
          </p:cNvPr>
          <p:cNvSpPr>
            <a:spLocks noGrp="1"/>
          </p:cNvSpPr>
          <p:nvPr>
            <p:ph type="title"/>
          </p:nvPr>
        </p:nvSpPr>
        <p:spPr/>
        <p:txBody>
          <a:bodyPr/>
          <a:lstStyle/>
          <a:p>
            <a:r>
              <a:rPr lang="en-US" dirty="0">
                <a:solidFill>
                  <a:srgbClr val="FFFF00"/>
                </a:solidFill>
              </a:rPr>
              <a:t>Course Overview</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14</a:t>
            </a:fld>
            <a:endParaRPr lang="en-US" dirty="0"/>
          </a:p>
        </p:txBody>
      </p:sp>
      <p:sp>
        <p:nvSpPr>
          <p:cNvPr id="3" name="TextBox 2"/>
          <p:cNvSpPr txBox="1"/>
          <p:nvPr/>
        </p:nvSpPr>
        <p:spPr bwMode="auto">
          <a:xfrm>
            <a:off x="1219200" y="1620975"/>
            <a:ext cx="246574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Fundamentals</a:t>
            </a:r>
          </a:p>
        </p:txBody>
      </p:sp>
      <p:sp>
        <p:nvSpPr>
          <p:cNvPr id="4" name="TextBox 3"/>
          <p:cNvSpPr txBox="1"/>
          <p:nvPr/>
        </p:nvSpPr>
        <p:spPr bwMode="auto">
          <a:xfrm>
            <a:off x="1219200" y="3610564"/>
            <a:ext cx="423859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Real-World Programming</a:t>
            </a:r>
          </a:p>
        </p:txBody>
      </p:sp>
      <p:sp>
        <p:nvSpPr>
          <p:cNvPr id="5" name="TextBox 3"/>
          <p:cNvSpPr txBox="1"/>
          <p:nvPr/>
        </p:nvSpPr>
        <p:spPr bwMode="auto">
          <a:xfrm>
            <a:off x="2209800" y="2400326"/>
            <a:ext cx="4955680" cy="954107"/>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Models, Algorithms, Impossibility, Reasoning</a:t>
            </a:r>
          </a:p>
        </p:txBody>
      </p:sp>
      <p:sp>
        <p:nvSpPr>
          <p:cNvPr id="7" name="TextBox 6"/>
          <p:cNvSpPr txBox="1"/>
          <p:nvPr/>
        </p:nvSpPr>
        <p:spPr bwMode="auto">
          <a:xfrm>
            <a:off x="2209800" y="4389915"/>
            <a:ext cx="228299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Architectures</a:t>
            </a:r>
          </a:p>
        </p:txBody>
      </p:sp>
      <p:sp>
        <p:nvSpPr>
          <p:cNvPr id="8" name="TextBox 7"/>
          <p:cNvSpPr txBox="1"/>
          <p:nvPr/>
        </p:nvSpPr>
        <p:spPr bwMode="auto">
          <a:xfrm>
            <a:off x="2209800" y="5169264"/>
            <a:ext cx="2215930"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Techniques</a:t>
            </a:r>
          </a:p>
        </p:txBody>
      </p:sp>
    </p:spTree>
    <p:extLst>
      <p:ext uri="{BB962C8B-B14F-4D97-AF65-F5344CB8AC3E}">
        <p14:creationId xmlns:p14="http://schemas.microsoft.com/office/powerpoint/2010/main" val="757064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p:cNvSpPr>
            <a:spLocks noGrp="1"/>
          </p:cNvSpPr>
          <p:nvPr>
            <p:ph type="ftr" sz="quarter" idx="10"/>
          </p:nvPr>
        </p:nvSpPr>
        <p:spPr/>
        <p:txBody>
          <a:bodyPr/>
          <a:lstStyle/>
          <a:p>
            <a:r>
              <a:rPr lang="en-US">
                <a:latin typeface="+mj-lt"/>
              </a:rPr>
              <a:t>Art of Multiprocessor Programming</a:t>
            </a:r>
          </a:p>
        </p:txBody>
      </p:sp>
      <p:sp>
        <p:nvSpPr>
          <p:cNvPr id="317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8B44A1A-CFB3-4525-A276-CD1E18E6171B}" type="slidenum">
              <a:rPr lang="ar-SA" sz="1400">
                <a:latin typeface="+mj-lt"/>
                <a:cs typeface="Arial" pitchFamily="34" charset="0"/>
              </a:rPr>
              <a:pPr algn="r" eaLnBrk="0" hangingPunct="0"/>
              <a:t>15</a:t>
            </a:fld>
            <a:endParaRPr lang="en-US" sz="1400">
              <a:latin typeface="+mj-lt"/>
              <a:cs typeface="Arial" pitchFamily="34" charset="0"/>
            </a:endParaRPr>
          </a:p>
        </p:txBody>
      </p:sp>
      <p:sp>
        <p:nvSpPr>
          <p:cNvPr id="262146"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FFFF00"/>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31749" name="Rectangle 3"/>
          <p:cNvSpPr>
            <a:spLocks noGrp="1" noChangeArrowheads="1"/>
          </p:cNvSpPr>
          <p:nvPr>
            <p:ph type="title" idx="4294967295"/>
          </p:nvPr>
        </p:nvSpPr>
        <p:spPr/>
        <p:txBody>
          <a:bodyPr/>
          <a:lstStyle/>
          <a:p>
            <a:r>
              <a:rPr lang="en-US" dirty="0">
                <a:solidFill>
                  <a:srgbClr val="FFFF00"/>
                </a:solidFill>
              </a:rPr>
              <a:t>Sequential Computation</a:t>
            </a:r>
          </a:p>
        </p:txBody>
      </p:sp>
      <p:grpSp>
        <p:nvGrpSpPr>
          <p:cNvPr id="31750" name="Group 4"/>
          <p:cNvGrpSpPr>
            <a:grpSpLocks/>
          </p:cNvGrpSpPr>
          <p:nvPr/>
        </p:nvGrpSpPr>
        <p:grpSpPr bwMode="auto">
          <a:xfrm>
            <a:off x="2286000" y="1851025"/>
            <a:ext cx="1379538" cy="1174750"/>
            <a:chOff x="1043" y="2525"/>
            <a:chExt cx="869" cy="740"/>
          </a:xfrm>
        </p:grpSpPr>
        <p:sp>
          <p:nvSpPr>
            <p:cNvPr id="31751"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2"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3"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4"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5"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6"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7"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8"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59"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0"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1761"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2"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3"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4"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5"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66"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7"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8"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69"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0"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1771"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mj-lt"/>
              </a:rPr>
              <a:t>memory</a:t>
            </a:r>
          </a:p>
        </p:txBody>
      </p:sp>
      <p:sp>
        <p:nvSpPr>
          <p:cNvPr id="31772" name="Freeform 26"/>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1773"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4"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5"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1776"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1777"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8"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1779" name="Text Box 33"/>
          <p:cNvSpPr txBox="1">
            <a:spLocks noChangeArrowheads="1"/>
          </p:cNvSpPr>
          <p:nvPr/>
        </p:nvSpPr>
        <p:spPr bwMode="auto">
          <a:xfrm>
            <a:off x="4428498" y="2147888"/>
            <a:ext cx="1345240"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a:t>
            </a:r>
          </a:p>
        </p:txBody>
      </p:sp>
    </p:spTree>
    <p:extLst>
      <p:ext uri="{BB962C8B-B14F-4D97-AF65-F5344CB8AC3E}">
        <p14:creationId xmlns:p14="http://schemas.microsoft.com/office/powerpoint/2010/main" val="32407153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337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4143809-277A-4774-A706-C60FAC670CF4}" type="slidenum">
              <a:rPr lang="ar-SA" sz="1400">
                <a:latin typeface="+mj-lt"/>
                <a:cs typeface="Arial" pitchFamily="34" charset="0"/>
              </a:rPr>
              <a:pPr algn="r" eaLnBrk="0" hangingPunct="0"/>
              <a:t>16</a:t>
            </a:fld>
            <a:endParaRPr lang="en-US" sz="1400">
              <a:latin typeface="+mj-lt"/>
              <a:cs typeface="Arial" pitchFamily="34" charset="0"/>
            </a:endParaRPr>
          </a:p>
        </p:txBody>
      </p:sp>
      <p:sp>
        <p:nvSpPr>
          <p:cNvPr id="264194"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FFFF00"/>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dirty="0">
              <a:solidFill>
                <a:srgbClr val="0000FF"/>
              </a:solidFill>
              <a:highlight>
                <a:srgbClr val="FFFF00"/>
              </a:highlight>
              <a:latin typeface="+mj-lt"/>
            </a:endParaRPr>
          </a:p>
        </p:txBody>
      </p:sp>
      <p:sp>
        <p:nvSpPr>
          <p:cNvPr id="33797" name="Rectangle 3"/>
          <p:cNvSpPr>
            <a:spLocks noGrp="1" noChangeArrowheads="1"/>
          </p:cNvSpPr>
          <p:nvPr>
            <p:ph type="title" idx="4294967295"/>
          </p:nvPr>
        </p:nvSpPr>
        <p:spPr>
          <a:xfrm>
            <a:off x="685800" y="420688"/>
            <a:ext cx="7772400" cy="1143000"/>
          </a:xfrm>
        </p:spPr>
        <p:txBody>
          <a:bodyPr/>
          <a:lstStyle/>
          <a:p>
            <a:r>
              <a:rPr lang="en-US" dirty="0">
                <a:solidFill>
                  <a:srgbClr val="FFFF00"/>
                </a:solidFill>
              </a:rPr>
              <a:t>Concurrent Computation</a:t>
            </a:r>
          </a:p>
        </p:txBody>
      </p:sp>
      <p:grpSp>
        <p:nvGrpSpPr>
          <p:cNvPr id="33798" name="Group 4"/>
          <p:cNvGrpSpPr>
            <a:grpSpLocks/>
          </p:cNvGrpSpPr>
          <p:nvPr/>
        </p:nvGrpSpPr>
        <p:grpSpPr bwMode="auto">
          <a:xfrm>
            <a:off x="2286000" y="1851025"/>
            <a:ext cx="1379538" cy="1174750"/>
            <a:chOff x="1043" y="2525"/>
            <a:chExt cx="869" cy="740"/>
          </a:xfrm>
        </p:grpSpPr>
        <p:sp>
          <p:nvSpPr>
            <p:cNvPr id="33799"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0"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1"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2"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3"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4"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5"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6"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07"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08"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33809"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0"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1"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2"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3"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14"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5"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6"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7"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8"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19"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r>
              <a:rPr lang="en-US" sz="3200" dirty="0">
                <a:solidFill>
                  <a:srgbClr val="FFFF00"/>
                </a:solidFill>
                <a:latin typeface="+mj-lt"/>
              </a:rPr>
              <a:t>memory</a:t>
            </a:r>
          </a:p>
        </p:txBody>
      </p:sp>
      <p:sp>
        <p:nvSpPr>
          <p:cNvPr id="33820" name="Freeform 26"/>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21"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2" name="Text Box 28"/>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3"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endParaRPr lang="en-US" sz="4400" b="1">
              <a:solidFill>
                <a:srgbClr val="0000FF"/>
              </a:solidFill>
              <a:latin typeface="+mj-lt"/>
            </a:endParaRPr>
          </a:p>
        </p:txBody>
      </p:sp>
      <p:sp>
        <p:nvSpPr>
          <p:cNvPr id="33824" name="Text Box 30"/>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eaLnBrk="0" hangingPunct="0"/>
            <a:r>
              <a:rPr lang="en-US" sz="3200">
                <a:solidFill>
                  <a:schemeClr val="bg2"/>
                </a:solidFill>
                <a:latin typeface="+mj-lt"/>
              </a:rPr>
              <a:t>object</a:t>
            </a:r>
          </a:p>
        </p:txBody>
      </p:sp>
      <p:sp>
        <p:nvSpPr>
          <p:cNvPr id="33825"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6"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7" name="Freeform 33"/>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8" name="Freeform 34"/>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29" name="Freeform 35"/>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0" name="Freeform 36"/>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1" name="Freeform 37"/>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2" name="Freeform 38"/>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3" name="Freeform 39"/>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4" name="Freeform 40"/>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5" name="AutoShape 41"/>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6" name="Rectangle 42"/>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37" name="Freeform 43"/>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8" name="Freeform 44"/>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39" name="Freeform 45"/>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0" name="Freeform 46"/>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1" name="Freeform 47"/>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2" name="Freeform 48"/>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3" name="Freeform 49"/>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4" name="Freeform 50"/>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33845" name="AutoShape 51"/>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6" name="Rectangle 52"/>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33847" name="Freeform 53"/>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8" name="Freeform 54"/>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33849" name="Text Box 55"/>
          <p:cNvSpPr txBox="1">
            <a:spLocks noChangeArrowheads="1"/>
          </p:cNvSpPr>
          <p:nvPr/>
        </p:nvSpPr>
        <p:spPr bwMode="auto">
          <a:xfrm rot="-3848018">
            <a:off x="1127406" y="1857089"/>
            <a:ext cx="1550424" cy="584775"/>
          </a:xfrm>
          <a:prstGeom prst="rect">
            <a:avLst/>
          </a:prstGeom>
          <a:noFill/>
          <a:ln w="9525">
            <a:noFill/>
            <a:miter lim="800000"/>
            <a:headEnd/>
            <a:tailEnd/>
          </a:ln>
        </p:spPr>
        <p:txBody>
          <a:bodyPr wrap="none">
            <a:spAutoFit/>
          </a:bodyPr>
          <a:lstStyle/>
          <a:p>
            <a:pPr algn="r" eaLnBrk="0" hangingPunct="0"/>
            <a:r>
              <a:rPr lang="en-US" sz="3200">
                <a:solidFill>
                  <a:srgbClr val="FF0000"/>
                </a:solidFill>
                <a:latin typeface="+mj-lt"/>
              </a:rPr>
              <a:t>threads</a:t>
            </a:r>
          </a:p>
        </p:txBody>
      </p:sp>
    </p:spTree>
    <p:extLst>
      <p:ext uri="{BB962C8B-B14F-4D97-AF65-F5344CB8AC3E}">
        <p14:creationId xmlns:p14="http://schemas.microsoft.com/office/powerpoint/2010/main" val="4286843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p:cNvSpPr>
            <a:spLocks noGrp="1"/>
          </p:cNvSpPr>
          <p:nvPr>
            <p:ph type="ftr" sz="quarter" idx="10"/>
          </p:nvPr>
        </p:nvSpPr>
        <p:spPr/>
        <p:txBody>
          <a:bodyPr/>
          <a:lstStyle/>
          <a:p>
            <a:r>
              <a:rPr lang="en-US" dirty="0">
                <a:latin typeface="+mj-lt"/>
              </a:rPr>
              <a:t>Art of Multiprocessor Programming</a:t>
            </a:r>
          </a:p>
        </p:txBody>
      </p:sp>
      <p:sp>
        <p:nvSpPr>
          <p:cNvPr id="358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3C56996-E4AB-4D9E-B322-DC148CEA6BA1}" type="slidenum">
              <a:rPr lang="ar-SA" sz="1400">
                <a:latin typeface="Arial" panose="020B0604020202020204" pitchFamily="34" charset="0"/>
                <a:cs typeface="Arial" pitchFamily="34" charset="0"/>
              </a:rPr>
              <a:pPr algn="r" eaLnBrk="0" hangingPunct="0"/>
              <a:t>17</a:t>
            </a:fld>
            <a:endParaRPr lang="en-US" sz="1400" dirty="0">
              <a:latin typeface="Arial" panose="020B0604020202020204" pitchFamily="34" charset="0"/>
              <a:cs typeface="Arial" pitchFamily="34" charset="0"/>
            </a:endParaRPr>
          </a:p>
        </p:txBody>
      </p:sp>
      <p:grpSp>
        <p:nvGrpSpPr>
          <p:cNvPr id="35844" name="Group 32"/>
          <p:cNvGrpSpPr>
            <a:grpSpLocks/>
          </p:cNvGrpSpPr>
          <p:nvPr/>
        </p:nvGrpSpPr>
        <p:grpSpPr bwMode="auto">
          <a:xfrm>
            <a:off x="4037013" y="1905000"/>
            <a:ext cx="1770062" cy="1065213"/>
            <a:chOff x="1295" y="669"/>
            <a:chExt cx="1115" cy="671"/>
          </a:xfrm>
        </p:grpSpPr>
        <p:sp>
          <p:nvSpPr>
            <p:cNvPr id="35845" name="Freeform 33"/>
            <p:cNvSpPr>
              <a:spLocks/>
            </p:cNvSpPr>
            <p:nvPr/>
          </p:nvSpPr>
          <p:spPr bwMode="auto">
            <a:xfrm>
              <a:off x="1344" y="720"/>
              <a:ext cx="912" cy="480"/>
            </a:xfrm>
            <a:custGeom>
              <a:avLst/>
              <a:gdLst>
                <a:gd name="T0" fmla="*/ 0 w 912"/>
                <a:gd name="T1" fmla="*/ 0 h 624"/>
                <a:gd name="T2" fmla="*/ 384 w 912"/>
                <a:gd name="T3" fmla="*/ 99 h 624"/>
                <a:gd name="T4" fmla="*/ 912 w 912"/>
                <a:gd name="T5" fmla="*/ 9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46" name="Rectangle 3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47"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48"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49" name="Freeform 37"/>
            <p:cNvSpPr>
              <a:spLocks/>
            </p:cNvSpPr>
            <p:nvPr/>
          </p:nvSpPr>
          <p:spPr bwMode="auto">
            <a:xfrm>
              <a:off x="1309" y="789"/>
              <a:ext cx="419" cy="245"/>
            </a:xfrm>
            <a:custGeom>
              <a:avLst/>
              <a:gdLst>
                <a:gd name="T0" fmla="*/ 59 w 537"/>
                <a:gd name="T1" fmla="*/ 18 h 359"/>
                <a:gd name="T2" fmla="*/ 61 w 537"/>
                <a:gd name="T3" fmla="*/ 23 h 359"/>
                <a:gd name="T4" fmla="*/ 29 w 537"/>
                <a:gd name="T5" fmla="*/ 25 h 359"/>
                <a:gd name="T6" fmla="*/ 0 w 537"/>
                <a:gd name="T7" fmla="*/ 12 h 359"/>
                <a:gd name="T8" fmla="*/ 49 w 537"/>
                <a:gd name="T9" fmla="*/ 0 h 359"/>
                <a:gd name="T10" fmla="*/ 94 w 537"/>
                <a:gd name="T11" fmla="*/ 8 h 359"/>
                <a:gd name="T12" fmla="*/ 89 w 537"/>
                <a:gd name="T13" fmla="*/ 11 h 359"/>
                <a:gd name="T14" fmla="*/ 48 w 537"/>
                <a:gd name="T15" fmla="*/ 5 h 359"/>
                <a:gd name="T16" fmla="*/ 16 w 537"/>
                <a:gd name="T17" fmla="*/ 12 h 359"/>
                <a:gd name="T18" fmla="*/ 36 w 537"/>
                <a:gd name="T19" fmla="*/ 21 h 359"/>
                <a:gd name="T20" fmla="*/ 59 w 537"/>
                <a:gd name="T21" fmla="*/ 1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50" name="Freeform 38"/>
            <p:cNvSpPr>
              <a:spLocks/>
            </p:cNvSpPr>
            <p:nvPr/>
          </p:nvSpPr>
          <p:spPr bwMode="auto">
            <a:xfrm>
              <a:off x="1295" y="672"/>
              <a:ext cx="320" cy="240"/>
            </a:xfrm>
            <a:custGeom>
              <a:avLst/>
              <a:gdLst>
                <a:gd name="T0" fmla="*/ 9 w 537"/>
                <a:gd name="T1" fmla="*/ 15 h 359"/>
                <a:gd name="T2" fmla="*/ 9 w 537"/>
                <a:gd name="T3" fmla="*/ 20 h 359"/>
                <a:gd name="T4" fmla="*/ 5 w 537"/>
                <a:gd name="T5" fmla="*/ 21 h 359"/>
                <a:gd name="T6" fmla="*/ 0 w 537"/>
                <a:gd name="T7" fmla="*/ 10 h 359"/>
                <a:gd name="T8" fmla="*/ 8 w 537"/>
                <a:gd name="T9" fmla="*/ 0 h 359"/>
                <a:gd name="T10" fmla="*/ 14 w 537"/>
                <a:gd name="T11" fmla="*/ 7 h 359"/>
                <a:gd name="T12" fmla="*/ 14 w 537"/>
                <a:gd name="T13" fmla="*/ 9 h 359"/>
                <a:gd name="T14" fmla="*/ 8 w 537"/>
                <a:gd name="T15" fmla="*/ 5 h 359"/>
                <a:gd name="T16" fmla="*/ 2 w 537"/>
                <a:gd name="T17" fmla="*/ 10 h 359"/>
                <a:gd name="T18" fmla="*/ 5 w 537"/>
                <a:gd name="T19" fmla="*/ 18 h 359"/>
                <a:gd name="T20" fmla="*/ 9 w 537"/>
                <a:gd name="T21" fmla="*/ 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51"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52"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53"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266242"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dirty="0">
              <a:solidFill>
                <a:srgbClr val="0000FF"/>
              </a:solidFill>
              <a:latin typeface="Arial" panose="020B0604020202020204" pitchFamily="34" charset="0"/>
            </a:endParaRPr>
          </a:p>
        </p:txBody>
      </p:sp>
      <p:sp>
        <p:nvSpPr>
          <p:cNvPr id="35855" name="Rectangle 3"/>
          <p:cNvSpPr>
            <a:spLocks noGrp="1" noChangeArrowheads="1"/>
          </p:cNvSpPr>
          <p:nvPr>
            <p:ph type="title" idx="4294967295"/>
          </p:nvPr>
        </p:nvSpPr>
        <p:spPr/>
        <p:txBody>
          <a:bodyPr/>
          <a:lstStyle/>
          <a:p>
            <a:r>
              <a:rPr lang="en-US" dirty="0">
                <a:solidFill>
                  <a:srgbClr val="FFFF00"/>
                </a:solidFill>
              </a:rPr>
              <a:t>Asynchrony</a:t>
            </a:r>
          </a:p>
        </p:txBody>
      </p:sp>
      <p:sp>
        <p:nvSpPr>
          <p:cNvPr id="35856" name="Rectangle 4"/>
          <p:cNvSpPr>
            <a:spLocks noGrp="1" noChangeArrowheads="1"/>
          </p:cNvSpPr>
          <p:nvPr>
            <p:ph type="body" idx="4294967295"/>
          </p:nvPr>
        </p:nvSpPr>
        <p:spPr>
          <a:xfrm>
            <a:off x="685800" y="3352800"/>
            <a:ext cx="7772400" cy="2819400"/>
          </a:xfrm>
        </p:spPr>
        <p:txBody>
          <a:bodyPr/>
          <a:lstStyle/>
          <a:p>
            <a:endParaRPr lang="en-US" dirty="0"/>
          </a:p>
        </p:txBody>
      </p:sp>
      <p:grpSp>
        <p:nvGrpSpPr>
          <p:cNvPr id="35857" name="Group 5"/>
          <p:cNvGrpSpPr>
            <a:grpSpLocks/>
          </p:cNvGrpSpPr>
          <p:nvPr/>
        </p:nvGrpSpPr>
        <p:grpSpPr bwMode="auto">
          <a:xfrm>
            <a:off x="2286000" y="1851025"/>
            <a:ext cx="1379538" cy="1174750"/>
            <a:chOff x="1043" y="2525"/>
            <a:chExt cx="869" cy="740"/>
          </a:xfrm>
        </p:grpSpPr>
        <p:sp>
          <p:nvSpPr>
            <p:cNvPr id="35858"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59" name="Freeform 7"/>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0" name="Freeform 8"/>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1" name="Freeform 9"/>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2"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3" name="Freeform 11"/>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4" name="Freeform 12"/>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5"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6"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7"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35868" name="Freeform 16"/>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69" name="Freeform 17"/>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0" name="Freeform 18"/>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1" name="Freeform 19"/>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2" name="Freeform 20"/>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3" name="Freeform 21"/>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4" name="Freeform 22"/>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5" name="Freeform 23"/>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6" name="Freeform 24"/>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7" name="AutoShape 25"/>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8" name="Rectangle 26"/>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79" name="Freeform 29"/>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35880" name="Freeform 31"/>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41" name="TextBox 40">
            <a:extLst>
              <a:ext uri="{FF2B5EF4-FFF2-40B4-BE49-F238E27FC236}">
                <a16:creationId xmlns:a16="http://schemas.microsoft.com/office/drawing/2014/main" id="{EDECF877-D5F1-40A2-83D7-E8FD9401C119}"/>
              </a:ext>
            </a:extLst>
          </p:cNvPr>
          <p:cNvSpPr txBox="1"/>
          <p:nvPr/>
        </p:nvSpPr>
        <p:spPr bwMode="auto">
          <a:xfrm>
            <a:off x="457200" y="3265488"/>
            <a:ext cx="48269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Sudden unpredictable delays</a:t>
            </a:r>
          </a:p>
        </p:txBody>
      </p:sp>
      <p:sp>
        <p:nvSpPr>
          <p:cNvPr id="42" name="TextBox 41">
            <a:extLst>
              <a:ext uri="{FF2B5EF4-FFF2-40B4-BE49-F238E27FC236}">
                <a16:creationId xmlns:a16="http://schemas.microsoft.com/office/drawing/2014/main" id="{CC860A0E-E5EA-4941-82BD-99376D79CEBC}"/>
              </a:ext>
            </a:extLst>
          </p:cNvPr>
          <p:cNvSpPr txBox="1"/>
          <p:nvPr/>
        </p:nvSpPr>
        <p:spPr bwMode="auto">
          <a:xfrm>
            <a:off x="1326334" y="4772682"/>
            <a:ext cx="346601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1"/>
            <a:r>
              <a:rPr lang="en-US" sz="2800" dirty="0">
                <a:solidFill>
                  <a:srgbClr val="FFFF00"/>
                </a:solidFill>
              </a:rPr>
              <a:t>Page faults (</a:t>
            </a:r>
            <a:r>
              <a:rPr lang="en-US" sz="2800" i="1" dirty="0">
                <a:solidFill>
                  <a:srgbClr val="FFFF00"/>
                </a:solidFill>
              </a:rPr>
              <a:t>long</a:t>
            </a:r>
            <a:r>
              <a:rPr lang="en-US" sz="2800" dirty="0">
                <a:solidFill>
                  <a:srgbClr val="FFFF00"/>
                </a:solidFill>
              </a:rPr>
              <a:t>)</a:t>
            </a:r>
          </a:p>
        </p:txBody>
      </p:sp>
      <p:sp>
        <p:nvSpPr>
          <p:cNvPr id="43" name="TextBox 3">
            <a:extLst>
              <a:ext uri="{FF2B5EF4-FFF2-40B4-BE49-F238E27FC236}">
                <a16:creationId xmlns:a16="http://schemas.microsoft.com/office/drawing/2014/main" id="{7BB1073B-0863-4868-9DC2-642E082243D3}"/>
              </a:ext>
            </a:extLst>
          </p:cNvPr>
          <p:cNvSpPr txBox="1"/>
          <p:nvPr/>
        </p:nvSpPr>
        <p:spPr bwMode="auto">
          <a:xfrm>
            <a:off x="1326334" y="4019085"/>
            <a:ext cx="358303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Cache misses (short)</a:t>
            </a:r>
          </a:p>
        </p:txBody>
      </p:sp>
      <p:sp>
        <p:nvSpPr>
          <p:cNvPr id="44" name="TextBox 43">
            <a:extLst>
              <a:ext uri="{FF2B5EF4-FFF2-40B4-BE49-F238E27FC236}">
                <a16:creationId xmlns:a16="http://schemas.microsoft.com/office/drawing/2014/main" id="{81643BF4-AAF9-47F7-9B69-EF9B709F43A3}"/>
              </a:ext>
            </a:extLst>
          </p:cNvPr>
          <p:cNvSpPr txBox="1"/>
          <p:nvPr/>
        </p:nvSpPr>
        <p:spPr bwMode="auto">
          <a:xfrm>
            <a:off x="1326334" y="5526278"/>
            <a:ext cx="728917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1"/>
            <a:r>
              <a:rPr lang="en-US" sz="2800" dirty="0">
                <a:solidFill>
                  <a:srgbClr val="FFFF00"/>
                </a:solidFill>
              </a:rPr>
              <a:t>Scheduling quantum used up (</a:t>
            </a:r>
            <a:r>
              <a:rPr lang="en-US" sz="2800" i="1" dirty="0">
                <a:solidFill>
                  <a:srgbClr val="FFFF00"/>
                </a:solidFill>
              </a:rPr>
              <a:t>really long</a:t>
            </a:r>
            <a:r>
              <a:rPr lang="en-US" sz="2800" dirty="0">
                <a:solidFill>
                  <a:srgbClr val="FFFF00"/>
                </a:solidFill>
              </a:rPr>
              <a:t>)</a:t>
            </a:r>
          </a:p>
        </p:txBody>
      </p:sp>
    </p:spTree>
    <p:extLst>
      <p:ext uri="{BB962C8B-B14F-4D97-AF65-F5344CB8AC3E}">
        <p14:creationId xmlns:p14="http://schemas.microsoft.com/office/powerpoint/2010/main" val="1305366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latin typeface="+mj-lt"/>
              </a:rPr>
              <a:t>Art of Multiprocessor Programming</a:t>
            </a:r>
          </a:p>
        </p:txBody>
      </p:sp>
      <p:sp>
        <p:nvSpPr>
          <p:cNvPr id="378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C098310-1A91-48DD-8E3E-115F72EB2D54}" type="slidenum">
              <a:rPr lang="ar-SA" sz="1400">
                <a:latin typeface="Arial" panose="020B0604020202020204" pitchFamily="34" charset="0"/>
                <a:cs typeface="Arial" pitchFamily="34" charset="0"/>
              </a:rPr>
              <a:pPr algn="r" eaLnBrk="0" hangingPunct="0"/>
              <a:t>18</a:t>
            </a:fld>
            <a:endParaRPr lang="en-US" sz="1400" dirty="0">
              <a:latin typeface="Arial" panose="020B0604020202020204" pitchFamily="34" charset="0"/>
              <a:cs typeface="Arial" pitchFamily="34" charset="0"/>
            </a:endParaRPr>
          </a:p>
        </p:txBody>
      </p:sp>
      <p:sp>
        <p:nvSpPr>
          <p:cNvPr id="37892" name="Rectangle 2"/>
          <p:cNvSpPr>
            <a:spLocks noGrp="1" noChangeArrowheads="1"/>
          </p:cNvSpPr>
          <p:nvPr>
            <p:ph type="title" idx="4294967295"/>
          </p:nvPr>
        </p:nvSpPr>
        <p:spPr/>
        <p:txBody>
          <a:bodyPr/>
          <a:lstStyle/>
          <a:p>
            <a:r>
              <a:rPr lang="en-US" dirty="0">
                <a:solidFill>
                  <a:srgbClr val="FFFF00"/>
                </a:solidFill>
              </a:rPr>
              <a:t>Model Summary</a:t>
            </a:r>
          </a:p>
        </p:txBody>
      </p:sp>
      <p:sp>
        <p:nvSpPr>
          <p:cNvPr id="6" name="TextBox 5">
            <a:extLst>
              <a:ext uri="{FF2B5EF4-FFF2-40B4-BE49-F238E27FC236}">
                <a16:creationId xmlns:a16="http://schemas.microsoft.com/office/drawing/2014/main" id="{99EF3DFD-83CB-468A-8EE8-1A060359DC2C}"/>
              </a:ext>
            </a:extLst>
          </p:cNvPr>
          <p:cNvSpPr txBox="1"/>
          <p:nvPr/>
        </p:nvSpPr>
        <p:spPr bwMode="auto">
          <a:xfrm>
            <a:off x="1839088" y="1837322"/>
            <a:ext cx="272542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Multiple </a:t>
            </a:r>
            <a:r>
              <a:rPr lang="en-US" sz="2800" i="1" dirty="0">
                <a:solidFill>
                  <a:srgbClr val="FFFF00"/>
                </a:solidFill>
              </a:rPr>
              <a:t>threads</a:t>
            </a:r>
          </a:p>
        </p:txBody>
      </p:sp>
      <p:sp>
        <p:nvSpPr>
          <p:cNvPr id="7" name="TextBox 6">
            <a:extLst>
              <a:ext uri="{FF2B5EF4-FFF2-40B4-BE49-F238E27FC236}">
                <a16:creationId xmlns:a16="http://schemas.microsoft.com/office/drawing/2014/main" id="{93074749-A3FB-41C1-BC7F-173FDD243DC1}"/>
              </a:ext>
            </a:extLst>
          </p:cNvPr>
          <p:cNvSpPr txBox="1"/>
          <p:nvPr/>
        </p:nvSpPr>
        <p:spPr bwMode="auto">
          <a:xfrm>
            <a:off x="1839088" y="3519488"/>
            <a:ext cx="378501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Single shared </a:t>
            </a:r>
            <a:r>
              <a:rPr lang="en-US" sz="2800" i="1" dirty="0">
                <a:solidFill>
                  <a:srgbClr val="FFFF00"/>
                </a:solidFill>
              </a:rPr>
              <a:t>memory</a:t>
            </a:r>
          </a:p>
        </p:txBody>
      </p:sp>
      <p:sp>
        <p:nvSpPr>
          <p:cNvPr id="8" name="TextBox 3">
            <a:extLst>
              <a:ext uri="{FF2B5EF4-FFF2-40B4-BE49-F238E27FC236}">
                <a16:creationId xmlns:a16="http://schemas.microsoft.com/office/drawing/2014/main" id="{C1EFC6E2-01F6-47D3-99B1-0833D480A247}"/>
              </a:ext>
            </a:extLst>
          </p:cNvPr>
          <p:cNvSpPr txBox="1"/>
          <p:nvPr/>
        </p:nvSpPr>
        <p:spPr bwMode="auto">
          <a:xfrm>
            <a:off x="1839088" y="2678405"/>
            <a:ext cx="476284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Sometimes called </a:t>
            </a:r>
            <a:r>
              <a:rPr lang="en-US" sz="2800" i="1" dirty="0">
                <a:solidFill>
                  <a:srgbClr val="FFFF00"/>
                </a:solidFill>
              </a:rPr>
              <a:t>processes</a:t>
            </a:r>
          </a:p>
        </p:txBody>
      </p:sp>
      <p:sp>
        <p:nvSpPr>
          <p:cNvPr id="9" name="TextBox 8">
            <a:extLst>
              <a:ext uri="{FF2B5EF4-FFF2-40B4-BE49-F238E27FC236}">
                <a16:creationId xmlns:a16="http://schemas.microsoft.com/office/drawing/2014/main" id="{0F35FC03-AEDD-48F8-BA96-9BD6BB59E165}"/>
              </a:ext>
            </a:extLst>
          </p:cNvPr>
          <p:cNvSpPr txBox="1"/>
          <p:nvPr/>
        </p:nvSpPr>
        <p:spPr bwMode="auto">
          <a:xfrm>
            <a:off x="1839088" y="4360571"/>
            <a:ext cx="382188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i="1" dirty="0">
                <a:solidFill>
                  <a:srgbClr val="FFFF00"/>
                </a:solidFill>
              </a:rPr>
              <a:t>Objects</a:t>
            </a:r>
            <a:r>
              <a:rPr lang="en-US" sz="2800" dirty="0">
                <a:solidFill>
                  <a:srgbClr val="FFFF00"/>
                </a:solidFill>
              </a:rPr>
              <a:t> live in memory</a:t>
            </a:r>
          </a:p>
        </p:txBody>
      </p:sp>
      <p:sp>
        <p:nvSpPr>
          <p:cNvPr id="10" name="TextBox 9">
            <a:extLst>
              <a:ext uri="{FF2B5EF4-FFF2-40B4-BE49-F238E27FC236}">
                <a16:creationId xmlns:a16="http://schemas.microsoft.com/office/drawing/2014/main" id="{8EF3E44D-217B-417B-A4D1-FABBACEE663A}"/>
              </a:ext>
            </a:extLst>
          </p:cNvPr>
          <p:cNvSpPr txBox="1"/>
          <p:nvPr/>
        </p:nvSpPr>
        <p:spPr bwMode="auto">
          <a:xfrm>
            <a:off x="1839088" y="5201654"/>
            <a:ext cx="5886548"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a:solidFill>
                  <a:srgbClr val="FFFF00"/>
                </a:solidFill>
              </a:rPr>
              <a:t>Unpredictable asynchronous delays</a:t>
            </a:r>
            <a:endParaRPr lang="en-US" sz="2800" dirty="0">
              <a:solidFill>
                <a:srgbClr val="FFFF00"/>
              </a:solidFill>
            </a:endParaRPr>
          </a:p>
        </p:txBody>
      </p:sp>
    </p:spTree>
    <p:extLst>
      <p:ext uri="{BB962C8B-B14F-4D97-AF65-F5344CB8AC3E}">
        <p14:creationId xmlns:p14="http://schemas.microsoft.com/office/powerpoint/2010/main" val="1406163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latin typeface="+mj-lt"/>
              </a:rPr>
              <a:t>Art of Multiprocessor Programming</a:t>
            </a:r>
          </a:p>
        </p:txBody>
      </p:sp>
      <p:sp>
        <p:nvSpPr>
          <p:cNvPr id="378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C098310-1A91-48DD-8E3E-115F72EB2D54}" type="slidenum">
              <a:rPr lang="ar-SA" sz="1400">
                <a:latin typeface="Arial" panose="020B0604020202020204" pitchFamily="34" charset="0"/>
                <a:cs typeface="Arial" pitchFamily="34" charset="0"/>
              </a:rPr>
              <a:pPr algn="r" eaLnBrk="0" hangingPunct="0"/>
              <a:t>19</a:t>
            </a:fld>
            <a:endParaRPr lang="en-US" sz="1400" dirty="0">
              <a:latin typeface="Arial" panose="020B0604020202020204" pitchFamily="34" charset="0"/>
              <a:cs typeface="Arial" pitchFamily="34" charset="0"/>
            </a:endParaRPr>
          </a:p>
        </p:txBody>
      </p:sp>
      <p:sp>
        <p:nvSpPr>
          <p:cNvPr id="37892" name="Rectangle 2"/>
          <p:cNvSpPr>
            <a:spLocks noGrp="1" noChangeArrowheads="1"/>
          </p:cNvSpPr>
          <p:nvPr>
            <p:ph type="title" idx="4294967295"/>
          </p:nvPr>
        </p:nvSpPr>
        <p:spPr/>
        <p:txBody>
          <a:bodyPr/>
          <a:lstStyle/>
          <a:p>
            <a:r>
              <a:rPr lang="en-US" dirty="0">
                <a:solidFill>
                  <a:srgbClr val="FFFF00"/>
                </a:solidFill>
              </a:rPr>
              <a:t>Road Map</a:t>
            </a:r>
          </a:p>
        </p:txBody>
      </p:sp>
      <p:sp>
        <p:nvSpPr>
          <p:cNvPr id="6" name="TextBox 5">
            <a:extLst>
              <a:ext uri="{FF2B5EF4-FFF2-40B4-BE49-F238E27FC236}">
                <a16:creationId xmlns:a16="http://schemas.microsoft.com/office/drawing/2014/main" id="{99EF3DFD-83CB-468A-8EE8-1A060359DC2C}"/>
              </a:ext>
            </a:extLst>
          </p:cNvPr>
          <p:cNvSpPr txBox="1"/>
          <p:nvPr/>
        </p:nvSpPr>
        <p:spPr bwMode="auto">
          <a:xfrm>
            <a:off x="1143000" y="1455337"/>
            <a:ext cx="6517512"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We are going to focus on </a:t>
            </a:r>
            <a:r>
              <a:rPr lang="en-US" sz="2800" i="1" dirty="0">
                <a:solidFill>
                  <a:srgbClr val="FFC000"/>
                </a:solidFill>
              </a:rPr>
              <a:t>principles</a:t>
            </a:r>
            <a:r>
              <a:rPr lang="en-US" sz="2800" dirty="0">
                <a:solidFill>
                  <a:srgbClr val="FFFF00"/>
                </a:solidFill>
              </a:rPr>
              <a:t> first, then </a:t>
            </a:r>
            <a:r>
              <a:rPr lang="en-US" sz="2800" i="1" dirty="0">
                <a:solidFill>
                  <a:srgbClr val="FFC000"/>
                </a:solidFill>
              </a:rPr>
              <a:t>practice</a:t>
            </a:r>
          </a:p>
        </p:txBody>
      </p:sp>
      <p:sp>
        <p:nvSpPr>
          <p:cNvPr id="7" name="TextBox 6">
            <a:extLst>
              <a:ext uri="{FF2B5EF4-FFF2-40B4-BE49-F238E27FC236}">
                <a16:creationId xmlns:a16="http://schemas.microsoft.com/office/drawing/2014/main" id="{93074749-A3FB-41C1-BC7F-173FDD243DC1}"/>
              </a:ext>
            </a:extLst>
          </p:cNvPr>
          <p:cNvSpPr txBox="1"/>
          <p:nvPr/>
        </p:nvSpPr>
        <p:spPr bwMode="auto">
          <a:xfrm>
            <a:off x="1143000" y="3352946"/>
            <a:ext cx="450315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Look at </a:t>
            </a:r>
            <a:r>
              <a:rPr lang="en-US" sz="2800" i="1" dirty="0">
                <a:solidFill>
                  <a:srgbClr val="FFC000"/>
                </a:solidFill>
              </a:rPr>
              <a:t>simplistic</a:t>
            </a:r>
            <a:r>
              <a:rPr lang="en-US" sz="2800" dirty="0">
                <a:solidFill>
                  <a:srgbClr val="FFFF00"/>
                </a:solidFill>
              </a:rPr>
              <a:t> problems</a:t>
            </a:r>
            <a:endParaRPr lang="en-US" sz="2800" i="1" dirty="0">
              <a:solidFill>
                <a:srgbClr val="FFFF00"/>
              </a:solidFill>
            </a:endParaRPr>
          </a:p>
        </p:txBody>
      </p:sp>
      <p:sp>
        <p:nvSpPr>
          <p:cNvPr id="8" name="TextBox 3">
            <a:extLst>
              <a:ext uri="{FF2B5EF4-FFF2-40B4-BE49-F238E27FC236}">
                <a16:creationId xmlns:a16="http://schemas.microsoft.com/office/drawing/2014/main" id="{C1EFC6E2-01F6-47D3-99B1-0833D480A247}"/>
              </a:ext>
            </a:extLst>
          </p:cNvPr>
          <p:cNvSpPr txBox="1"/>
          <p:nvPr/>
        </p:nvSpPr>
        <p:spPr bwMode="auto">
          <a:xfrm>
            <a:off x="1143000" y="2619585"/>
            <a:ext cx="446308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Start with </a:t>
            </a:r>
            <a:r>
              <a:rPr lang="en-US" sz="2800" i="1" dirty="0">
                <a:solidFill>
                  <a:srgbClr val="FFC000"/>
                </a:solidFill>
              </a:rPr>
              <a:t>idealized</a:t>
            </a:r>
            <a:r>
              <a:rPr lang="en-US" sz="2800" dirty="0">
                <a:solidFill>
                  <a:srgbClr val="FFFF00"/>
                </a:solidFill>
              </a:rPr>
              <a:t> models</a:t>
            </a:r>
            <a:endParaRPr lang="en-US" sz="2800" i="1" dirty="0">
              <a:solidFill>
                <a:srgbClr val="FFFF00"/>
              </a:solidFill>
            </a:endParaRPr>
          </a:p>
        </p:txBody>
      </p:sp>
      <p:sp>
        <p:nvSpPr>
          <p:cNvPr id="9" name="TextBox 8">
            <a:extLst>
              <a:ext uri="{FF2B5EF4-FFF2-40B4-BE49-F238E27FC236}">
                <a16:creationId xmlns:a16="http://schemas.microsoft.com/office/drawing/2014/main" id="{0F35FC03-AEDD-48F8-BA96-9BD6BB59E165}"/>
              </a:ext>
            </a:extLst>
          </p:cNvPr>
          <p:cNvSpPr txBox="1"/>
          <p:nvPr/>
        </p:nvSpPr>
        <p:spPr bwMode="auto">
          <a:xfrm>
            <a:off x="1143000" y="4086307"/>
            <a:ext cx="670247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Emphasize </a:t>
            </a:r>
            <a:r>
              <a:rPr lang="en-US" sz="2800" i="1" dirty="0">
                <a:solidFill>
                  <a:srgbClr val="FFC000"/>
                </a:solidFill>
              </a:rPr>
              <a:t>correctness</a:t>
            </a:r>
            <a:r>
              <a:rPr lang="en-US" sz="2800" dirty="0">
                <a:solidFill>
                  <a:srgbClr val="FFFF00"/>
                </a:solidFill>
              </a:rPr>
              <a:t> over </a:t>
            </a:r>
            <a:r>
              <a:rPr lang="en-US" sz="2800" i="1" dirty="0">
                <a:solidFill>
                  <a:srgbClr val="FFC000"/>
                </a:solidFill>
              </a:rPr>
              <a:t>pragmatism</a:t>
            </a:r>
          </a:p>
        </p:txBody>
      </p:sp>
      <p:sp>
        <p:nvSpPr>
          <p:cNvPr id="10" name="TextBox 9">
            <a:extLst>
              <a:ext uri="{FF2B5EF4-FFF2-40B4-BE49-F238E27FC236}">
                <a16:creationId xmlns:a16="http://schemas.microsoft.com/office/drawing/2014/main" id="{8EF3E44D-217B-417B-A4D1-FABBACEE663A}"/>
              </a:ext>
            </a:extLst>
          </p:cNvPr>
          <p:cNvSpPr txBox="1"/>
          <p:nvPr/>
        </p:nvSpPr>
        <p:spPr bwMode="auto">
          <a:xfrm>
            <a:off x="1143000" y="4819669"/>
            <a:ext cx="5933312"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“Correctness may be theoretical, but incorrectness has practical impact”</a:t>
            </a:r>
          </a:p>
        </p:txBody>
      </p:sp>
    </p:spTree>
    <p:extLst>
      <p:ext uri="{BB962C8B-B14F-4D97-AF65-F5344CB8AC3E}">
        <p14:creationId xmlns:p14="http://schemas.microsoft.com/office/powerpoint/2010/main" val="175589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6200">
            <a:solidFill>
              <a:srgbClr val="FFFF00"/>
            </a:solidFill>
          </a:ln>
        </p:spPr>
        <p:txBody>
          <a:bodyPr/>
          <a:lstStyle/>
          <a:p>
            <a:r>
              <a:rPr lang="en-US" dirty="0">
                <a:solidFill>
                  <a:srgbClr val="FFFF00"/>
                </a:solidFill>
              </a:rPr>
              <a:t>Staff</a:t>
            </a:r>
          </a:p>
        </p:txBody>
      </p:sp>
      <p:sp>
        <p:nvSpPr>
          <p:cNvPr id="4" name="Footer Placeholder 3"/>
          <p:cNvSpPr>
            <a:spLocks noGrp="1"/>
          </p:cNvSpPr>
          <p:nvPr>
            <p:ph type="ftr" sz="quarter" idx="10"/>
          </p:nvPr>
        </p:nvSpPr>
        <p:spPr/>
        <p:txBody>
          <a:bodyPr/>
          <a:lstStyle/>
          <a:p>
            <a:pPr>
              <a:defRPr/>
            </a:pPr>
            <a:r>
              <a:rPr lang="en-US"/>
              <a:t>Art of Multiprocessor Programming</a:t>
            </a:r>
          </a:p>
        </p:txBody>
      </p:sp>
      <p:sp>
        <p:nvSpPr>
          <p:cNvPr id="6" name="TextBox 5"/>
          <p:cNvSpPr txBox="1"/>
          <p:nvPr/>
        </p:nvSpPr>
        <p:spPr bwMode="auto">
          <a:xfrm>
            <a:off x="1399760" y="2057400"/>
            <a:ext cx="48798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cs typeface="Arial" panose="020B0604020202020204" pitchFamily="34" charset="0"/>
              </a:rPr>
              <a:t>Maurice </a:t>
            </a:r>
            <a:r>
              <a:rPr lang="en-US" sz="2800" b="1" dirty="0" err="1">
                <a:solidFill>
                  <a:srgbClr val="FFFF00"/>
                </a:solidFill>
                <a:latin typeface="Arial" panose="020B0604020202020204" pitchFamily="34" charset="0"/>
                <a:cs typeface="Arial" panose="020B0604020202020204" pitchFamily="34" charset="0"/>
              </a:rPr>
              <a:t>Herlihy</a:t>
            </a:r>
            <a:r>
              <a:rPr lang="en-US" sz="2800" b="1" dirty="0">
                <a:solidFill>
                  <a:srgbClr val="FFFF00"/>
                </a:solidFill>
                <a:latin typeface="Arial" panose="020B0604020202020204" pitchFamily="34" charset="0"/>
                <a:cs typeface="Arial" panose="020B0604020202020204" pitchFamily="34" charset="0"/>
              </a:rPr>
              <a:t> (instructor)</a:t>
            </a:r>
          </a:p>
        </p:txBody>
      </p:sp>
      <p:sp>
        <p:nvSpPr>
          <p:cNvPr id="8" name="TextBox 7"/>
          <p:cNvSpPr txBox="1"/>
          <p:nvPr/>
        </p:nvSpPr>
        <p:spPr bwMode="auto">
          <a:xfrm>
            <a:off x="1399760" y="3105943"/>
            <a:ext cx="3596434" cy="523220"/>
          </a:xfrm>
          <a:prstGeom prst="rect">
            <a:avLst/>
          </a:prstGeom>
          <a:solidFill>
            <a:schemeClr val="bg1"/>
          </a:solidFill>
          <a:ln w="76200">
            <a:solidFill>
              <a:schemeClr val="accent1"/>
            </a:solidFill>
            <a:miter lim="800000"/>
            <a:headEnd/>
            <a:tailEnd/>
          </a:ln>
          <a:effectLst>
            <a:outerShdw blurRad="50800" dist="38100" dir="2700000" algn="tl" rotWithShape="0">
              <a:prstClr val="black">
                <a:alpha val="40000"/>
              </a:prstClr>
            </a:outerShdw>
          </a:effectLst>
        </p:spPr>
        <p:txBody>
          <a:bodyPr wrap="none" rtlCol="0">
            <a:spAutoFit/>
          </a:bodyPr>
          <a:lstStyle/>
          <a:p>
            <a:r>
              <a:rPr lang="en-US" sz="2800" b="1" dirty="0">
                <a:solidFill>
                  <a:srgbClr val="FFFF00"/>
                </a:solidFill>
              </a:rPr>
              <a:t>Casey Nelson (HTA)</a:t>
            </a:r>
          </a:p>
        </p:txBody>
      </p:sp>
      <p:sp>
        <p:nvSpPr>
          <p:cNvPr id="9" name="TextBox 8"/>
          <p:cNvSpPr txBox="1"/>
          <p:nvPr/>
        </p:nvSpPr>
        <p:spPr bwMode="auto">
          <a:xfrm>
            <a:off x="1399760" y="4191000"/>
            <a:ext cx="3412088"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r>
              <a:rPr lang="en-US" sz="2800" b="1" dirty="0">
                <a:solidFill>
                  <a:srgbClr val="FFFF00"/>
                </a:solidFill>
              </a:rPr>
              <a:t>Daniel Engel (GTA)</a:t>
            </a:r>
          </a:p>
        </p:txBody>
      </p:sp>
    </p:spTree>
    <p:extLst>
      <p:ext uri="{BB962C8B-B14F-4D97-AF65-F5344CB8AC3E}">
        <p14:creationId xmlns:p14="http://schemas.microsoft.com/office/powerpoint/2010/main" val="27557930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97B272-AA31-4654-8778-5BFB6A0BD61E}" type="slidenum">
              <a:rPr lang="ar-SA" sz="1400">
                <a:latin typeface="Arial" panose="020B0604020202020204" pitchFamily="34" charset="0"/>
                <a:cs typeface="Arial" pitchFamily="34" charset="0"/>
              </a:rPr>
              <a:pPr algn="r" eaLnBrk="0" hangingPunct="0"/>
              <a:t>20</a:t>
            </a:fld>
            <a:endParaRPr lang="en-US" sz="1400" dirty="0">
              <a:latin typeface="Arial" panose="020B0604020202020204" pitchFamily="34" charset="0"/>
              <a:cs typeface="Arial" pitchFamily="34" charset="0"/>
            </a:endParaRPr>
          </a:p>
        </p:txBody>
      </p:sp>
      <p:sp>
        <p:nvSpPr>
          <p:cNvPr id="41988" name="Rectangle 2"/>
          <p:cNvSpPr>
            <a:spLocks noGrp="1" noChangeArrowheads="1"/>
          </p:cNvSpPr>
          <p:nvPr>
            <p:ph type="title" idx="4294967295"/>
          </p:nvPr>
        </p:nvSpPr>
        <p:spPr/>
        <p:txBody>
          <a:bodyPr/>
          <a:lstStyle/>
          <a:p>
            <a:r>
              <a:rPr lang="en-US" dirty="0">
                <a:solidFill>
                  <a:srgbClr val="FFFF00"/>
                </a:solidFill>
              </a:rPr>
              <a:t>Concurrency Jargon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EA32A76B-7D8D-4BAE-8B62-4931D018A174}"/>
              </a:ext>
            </a:extLst>
          </p:cNvPr>
          <p:cNvSpPr txBox="1"/>
          <p:nvPr/>
        </p:nvSpPr>
        <p:spPr bwMode="auto">
          <a:xfrm>
            <a:off x="826766" y="1512468"/>
            <a:ext cx="174599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Hardware</a:t>
            </a:r>
            <a:endParaRPr lang="en-US" sz="2800" i="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42A9FBA-CA9A-49D9-932C-616D7B1ED904}"/>
              </a:ext>
            </a:extLst>
          </p:cNvPr>
          <p:cNvSpPr txBox="1"/>
          <p:nvPr/>
        </p:nvSpPr>
        <p:spPr bwMode="auto">
          <a:xfrm>
            <a:off x="826766" y="3194634"/>
            <a:ext cx="160332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Software</a:t>
            </a:r>
            <a:endParaRPr lang="en-US" sz="2800" dirty="0">
              <a:solidFill>
                <a:srgbClr val="FFFF00"/>
              </a:solidFill>
              <a:latin typeface="Arial" panose="020B0604020202020204" pitchFamily="34" charset="0"/>
              <a:cs typeface="Arial" panose="020B0604020202020204" pitchFamily="34" charset="0"/>
            </a:endParaRPr>
          </a:p>
        </p:txBody>
      </p:sp>
      <p:sp>
        <p:nvSpPr>
          <p:cNvPr id="9" name="TextBox 3">
            <a:extLst>
              <a:ext uri="{FF2B5EF4-FFF2-40B4-BE49-F238E27FC236}">
                <a16:creationId xmlns:a16="http://schemas.microsoft.com/office/drawing/2014/main" id="{3DC9F29E-987A-4B78-BA2A-F98C4C475431}"/>
              </a:ext>
            </a:extLst>
          </p:cNvPr>
          <p:cNvSpPr txBox="1"/>
          <p:nvPr/>
        </p:nvSpPr>
        <p:spPr bwMode="auto">
          <a:xfrm>
            <a:off x="1371600" y="2353551"/>
            <a:ext cx="1983235"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Processors</a:t>
            </a:r>
            <a:endParaRPr lang="en-US" sz="2800" dirty="0">
              <a:solidFill>
                <a:srgbClr val="FFFF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A0A8381-F328-419B-8857-09D18921C6D1}"/>
              </a:ext>
            </a:extLst>
          </p:cNvPr>
          <p:cNvSpPr txBox="1"/>
          <p:nvPr/>
        </p:nvSpPr>
        <p:spPr bwMode="auto">
          <a:xfrm>
            <a:off x="1371600" y="4035717"/>
            <a:ext cx="334418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Threads, processes</a:t>
            </a:r>
          </a:p>
        </p:txBody>
      </p:sp>
      <p:sp>
        <p:nvSpPr>
          <p:cNvPr id="11" name="TextBox 10">
            <a:extLst>
              <a:ext uri="{FF2B5EF4-FFF2-40B4-BE49-F238E27FC236}">
                <a16:creationId xmlns:a16="http://schemas.microsoft.com/office/drawing/2014/main" id="{46E697CF-F534-44FC-AD0B-A0AE60855658}"/>
              </a:ext>
            </a:extLst>
          </p:cNvPr>
          <p:cNvSpPr txBox="1"/>
          <p:nvPr/>
        </p:nvSpPr>
        <p:spPr bwMode="auto">
          <a:xfrm>
            <a:off x="1371600" y="4876800"/>
            <a:ext cx="6073818"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Sometimes OK to lump them together, sometimes not.</a:t>
            </a:r>
          </a:p>
        </p:txBody>
      </p:sp>
    </p:spTree>
    <p:extLst>
      <p:ext uri="{BB962C8B-B14F-4D97-AF65-F5344CB8AC3E}">
        <p14:creationId xmlns:p14="http://schemas.microsoft.com/office/powerpoint/2010/main" val="1008358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EFC050-4C9B-4E5B-8DE1-86C9651CB6F0}" type="slidenum">
              <a:rPr lang="ar-SA" sz="1400">
                <a:latin typeface="Arial" panose="020B0604020202020204" pitchFamily="34" charset="0"/>
                <a:cs typeface="Arial" pitchFamily="34" charset="0"/>
              </a:rPr>
              <a:pPr algn="r" eaLnBrk="0" hangingPunct="0"/>
              <a:t>21</a:t>
            </a:fld>
            <a:endParaRPr lang="en-US" sz="1400" dirty="0">
              <a:latin typeface="Arial" panose="020B0604020202020204" pitchFamily="34" charset="0"/>
              <a:cs typeface="Arial" pitchFamily="34" charset="0"/>
            </a:endParaRPr>
          </a:p>
        </p:txBody>
      </p:sp>
      <p:sp>
        <p:nvSpPr>
          <p:cNvPr id="44036" name="Rectangle 2"/>
          <p:cNvSpPr>
            <a:spLocks noGrp="1" noChangeArrowheads="1"/>
          </p:cNvSpPr>
          <p:nvPr>
            <p:ph type="title" idx="4294967295"/>
          </p:nvPr>
        </p:nvSpPr>
        <p:spPr/>
        <p:txBody>
          <a:bodyPr/>
          <a:lstStyle/>
          <a:p>
            <a:r>
              <a:rPr lang="en-US" dirty="0">
                <a:solidFill>
                  <a:srgbClr val="FFFF00"/>
                </a:solidFill>
              </a:rPr>
              <a:t>Parallel Primality Testing</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28D249FC-FCF9-42A3-BD1A-9BAE12BA359A}"/>
              </a:ext>
            </a:extLst>
          </p:cNvPr>
          <p:cNvSpPr txBox="1"/>
          <p:nvPr/>
        </p:nvSpPr>
        <p:spPr bwMode="auto">
          <a:xfrm>
            <a:off x="655711" y="1188307"/>
            <a:ext cx="1806905"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Challenge</a:t>
            </a:r>
            <a:endParaRPr lang="en-US" sz="2800" i="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8BF7F7F-968D-4262-8992-2BC2F26D3125}"/>
              </a:ext>
            </a:extLst>
          </p:cNvPr>
          <p:cNvSpPr txBox="1"/>
          <p:nvPr/>
        </p:nvSpPr>
        <p:spPr bwMode="auto">
          <a:xfrm>
            <a:off x="655711" y="2790889"/>
            <a:ext cx="112402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Given</a:t>
            </a:r>
            <a:endParaRPr lang="en-US" sz="2800" dirty="0">
              <a:solidFill>
                <a:srgbClr val="FFFF00"/>
              </a:solidFill>
              <a:latin typeface="Arial" panose="020B0604020202020204" pitchFamily="34" charset="0"/>
              <a:cs typeface="Arial" panose="020B0604020202020204" pitchFamily="34" charset="0"/>
            </a:endParaRPr>
          </a:p>
        </p:txBody>
      </p:sp>
      <p:sp>
        <p:nvSpPr>
          <p:cNvPr id="9" name="TextBox 3">
            <a:extLst>
              <a:ext uri="{FF2B5EF4-FFF2-40B4-BE49-F238E27FC236}">
                <a16:creationId xmlns:a16="http://schemas.microsoft.com/office/drawing/2014/main" id="{A17C832A-12A1-4643-A18F-D95B789DC3D9}"/>
              </a:ext>
            </a:extLst>
          </p:cNvPr>
          <p:cNvSpPr txBox="1"/>
          <p:nvPr/>
        </p:nvSpPr>
        <p:spPr bwMode="auto">
          <a:xfrm>
            <a:off x="1600200" y="1989598"/>
            <a:ext cx="4387740"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Print primes from </a:t>
            </a:r>
            <a:r>
              <a:rPr lang="en-US" sz="2800" dirty="0">
                <a:solidFill>
                  <a:srgbClr val="FFC000"/>
                </a:solidFill>
              </a:rPr>
              <a:t>1</a:t>
            </a:r>
            <a:r>
              <a:rPr lang="en-US" sz="2800" dirty="0">
                <a:solidFill>
                  <a:srgbClr val="FFFF00"/>
                </a:solidFill>
              </a:rPr>
              <a:t> to </a:t>
            </a:r>
            <a:r>
              <a:rPr lang="en-US" sz="2800" dirty="0">
                <a:solidFill>
                  <a:srgbClr val="FFC000"/>
                </a:solidFill>
              </a:rPr>
              <a:t>10</a:t>
            </a:r>
            <a:r>
              <a:rPr lang="en-US" sz="2800" baseline="30000" dirty="0">
                <a:solidFill>
                  <a:srgbClr val="FFC000"/>
                </a:solidFill>
              </a:rPr>
              <a:t>10</a:t>
            </a:r>
          </a:p>
        </p:txBody>
      </p:sp>
      <p:sp>
        <p:nvSpPr>
          <p:cNvPr id="11" name="TextBox 10">
            <a:extLst>
              <a:ext uri="{FF2B5EF4-FFF2-40B4-BE49-F238E27FC236}">
                <a16:creationId xmlns:a16="http://schemas.microsoft.com/office/drawing/2014/main" id="{CB448763-D11D-403C-8E27-14E4135FB958}"/>
              </a:ext>
            </a:extLst>
          </p:cNvPr>
          <p:cNvSpPr txBox="1"/>
          <p:nvPr/>
        </p:nvSpPr>
        <p:spPr bwMode="auto">
          <a:xfrm>
            <a:off x="1600200" y="4393471"/>
            <a:ext cx="4384534"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One thread per processor</a:t>
            </a:r>
          </a:p>
        </p:txBody>
      </p:sp>
      <p:sp>
        <p:nvSpPr>
          <p:cNvPr id="12" name="TextBox 11">
            <a:extLst>
              <a:ext uri="{FF2B5EF4-FFF2-40B4-BE49-F238E27FC236}">
                <a16:creationId xmlns:a16="http://schemas.microsoft.com/office/drawing/2014/main" id="{D4A75E6F-BE5B-4C2F-90C9-19676CE08C1D}"/>
              </a:ext>
            </a:extLst>
          </p:cNvPr>
          <p:cNvSpPr txBox="1"/>
          <p:nvPr/>
        </p:nvSpPr>
        <p:spPr bwMode="auto">
          <a:xfrm>
            <a:off x="655711" y="5194762"/>
            <a:ext cx="9444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Goal</a:t>
            </a:r>
            <a:endParaRPr lang="en-US" sz="2800" i="1" dirty="0">
              <a:solidFill>
                <a:srgbClr val="FFFF00"/>
              </a:solidFill>
              <a:latin typeface="Arial" panose="020B0604020202020204" pitchFamily="34" charset="0"/>
              <a:cs typeface="Arial" panose="020B0604020202020204" pitchFamily="34" charset="0"/>
            </a:endParaRPr>
          </a:p>
        </p:txBody>
      </p:sp>
      <p:sp>
        <p:nvSpPr>
          <p:cNvPr id="13" name="TextBox 3">
            <a:extLst>
              <a:ext uri="{FF2B5EF4-FFF2-40B4-BE49-F238E27FC236}">
                <a16:creationId xmlns:a16="http://schemas.microsoft.com/office/drawing/2014/main" id="{9F2FB427-297D-490D-BDEC-B355F0F6D1BB}"/>
              </a:ext>
            </a:extLst>
          </p:cNvPr>
          <p:cNvSpPr txBox="1"/>
          <p:nvPr/>
        </p:nvSpPr>
        <p:spPr bwMode="auto">
          <a:xfrm>
            <a:off x="1600200" y="5996054"/>
            <a:ext cx="504497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Get 10-fold speedup (or close)</a:t>
            </a:r>
            <a:endParaRPr lang="en-US" sz="2800" baseline="30000" dirty="0">
              <a:solidFill>
                <a:srgbClr val="FFFF00"/>
              </a:solidFill>
            </a:endParaRPr>
          </a:p>
        </p:txBody>
      </p:sp>
      <p:sp>
        <p:nvSpPr>
          <p:cNvPr id="14" name="TextBox 13">
            <a:extLst>
              <a:ext uri="{FF2B5EF4-FFF2-40B4-BE49-F238E27FC236}">
                <a16:creationId xmlns:a16="http://schemas.microsoft.com/office/drawing/2014/main" id="{6A722783-ED11-4F3B-BE1D-DC0EE8F5655B}"/>
              </a:ext>
            </a:extLst>
          </p:cNvPr>
          <p:cNvSpPr txBox="1"/>
          <p:nvPr/>
        </p:nvSpPr>
        <p:spPr bwMode="auto">
          <a:xfrm>
            <a:off x="1600200" y="3592180"/>
            <a:ext cx="472597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10-processor multiprocessor</a:t>
            </a:r>
          </a:p>
        </p:txBody>
      </p:sp>
    </p:spTree>
    <p:extLst>
      <p:ext uri="{BB962C8B-B14F-4D97-AF65-F5344CB8AC3E}">
        <p14:creationId xmlns:p14="http://schemas.microsoft.com/office/powerpoint/2010/main" val="322600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0"/>
          </p:nvPr>
        </p:nvSpPr>
        <p:spPr/>
        <p:txBody>
          <a:bodyPr/>
          <a:lstStyle/>
          <a:p>
            <a:r>
              <a:rPr lang="en-US">
                <a:latin typeface="+mj-lt"/>
              </a:rPr>
              <a:t>Art of Multiprocessor Programming</a:t>
            </a:r>
          </a:p>
        </p:txBody>
      </p:sp>
      <p:sp>
        <p:nvSpPr>
          <p:cNvPr id="460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AD8B95F-A04D-49F9-B4B8-5001F07E0D61}" type="slidenum">
              <a:rPr lang="ar-SA" sz="1400">
                <a:latin typeface="+mj-lt"/>
                <a:cs typeface="Arial" pitchFamily="34" charset="0"/>
              </a:rPr>
              <a:pPr algn="r" eaLnBrk="0" hangingPunct="0"/>
              <a:t>22</a:t>
            </a:fld>
            <a:endParaRPr lang="en-US" sz="1400">
              <a:latin typeface="+mj-lt"/>
              <a:cs typeface="Arial" pitchFamily="34" charset="0"/>
            </a:endParaRPr>
          </a:p>
        </p:txBody>
      </p:sp>
      <p:sp>
        <p:nvSpPr>
          <p:cNvPr id="46084" name="Rectangle 2"/>
          <p:cNvSpPr>
            <a:spLocks noGrp="1" noChangeArrowheads="1"/>
          </p:cNvSpPr>
          <p:nvPr>
            <p:ph type="title" idx="4294967295"/>
          </p:nvPr>
        </p:nvSpPr>
        <p:spPr/>
        <p:txBody>
          <a:bodyPr/>
          <a:lstStyle/>
          <a:p>
            <a:r>
              <a:rPr lang="en-US" dirty="0">
                <a:solidFill>
                  <a:srgbClr val="FFFF00"/>
                </a:solidFill>
              </a:rPr>
              <a:t>Load Balancing</a:t>
            </a:r>
          </a:p>
        </p:txBody>
      </p:sp>
      <p:sp>
        <p:nvSpPr>
          <p:cNvPr id="46086" name="Line 5"/>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endParaRPr lang="en-US">
              <a:latin typeface="+mj-lt"/>
            </a:endParaRPr>
          </a:p>
        </p:txBody>
      </p:sp>
      <p:sp>
        <p:nvSpPr>
          <p:cNvPr id="46087" name="Line 7"/>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8" name="Line 8"/>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89" name="Line 9"/>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090" name="Line 10"/>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1" name="Line 11"/>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2" name="Line 12"/>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3" name="Line 13"/>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4" name="Text Box 17"/>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r>
              <a:rPr lang="en-US" sz="2400">
                <a:latin typeface="+mj-lt"/>
              </a:rPr>
              <a:t>…</a:t>
            </a:r>
          </a:p>
        </p:txBody>
      </p:sp>
      <p:sp>
        <p:nvSpPr>
          <p:cNvPr id="46095" name="Text Box 18"/>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r>
              <a:rPr lang="en-US" sz="2400">
                <a:solidFill>
                  <a:schemeClr val="tx2"/>
                </a:solidFill>
                <a:latin typeface="+mj-lt"/>
              </a:rPr>
              <a:t>…</a:t>
            </a:r>
          </a:p>
        </p:txBody>
      </p:sp>
      <p:sp>
        <p:nvSpPr>
          <p:cNvPr id="46096" name="Line 14"/>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endParaRPr lang="en-US">
              <a:latin typeface="+mj-lt"/>
            </a:endParaRPr>
          </a:p>
        </p:txBody>
      </p:sp>
      <p:sp>
        <p:nvSpPr>
          <p:cNvPr id="46097" name="Text Box 26"/>
          <p:cNvSpPr txBox="1">
            <a:spLocks noChangeArrowheads="1"/>
          </p:cNvSpPr>
          <p:nvPr/>
        </p:nvSpPr>
        <p:spPr bwMode="auto">
          <a:xfrm>
            <a:off x="1536528" y="1981200"/>
            <a:ext cx="641522" cy="461665"/>
          </a:xfrm>
          <a:prstGeom prst="rect">
            <a:avLst/>
          </a:prstGeom>
          <a:noFill/>
          <a:ln w="9525">
            <a:noFill/>
            <a:miter lim="800000"/>
            <a:headEnd/>
            <a:tailEnd/>
          </a:ln>
        </p:spPr>
        <p:txBody>
          <a:bodyPr wrap="none">
            <a:spAutoFit/>
          </a:bodyPr>
          <a:lstStyle/>
          <a:p>
            <a:pPr algn="r" eaLnBrk="0" hangingPunct="0"/>
            <a:r>
              <a:rPr lang="en-US" sz="2400" dirty="0">
                <a:latin typeface="+mj-lt"/>
              </a:rPr>
              <a:t>10</a:t>
            </a:r>
            <a:r>
              <a:rPr lang="en-US" sz="2400" baseline="30000" dirty="0">
                <a:latin typeface="+mj-lt"/>
              </a:rPr>
              <a:t>9</a:t>
            </a:r>
          </a:p>
        </p:txBody>
      </p:sp>
      <p:grpSp>
        <p:nvGrpSpPr>
          <p:cNvPr id="46098" name="Group 33"/>
          <p:cNvGrpSpPr>
            <a:grpSpLocks/>
          </p:cNvGrpSpPr>
          <p:nvPr/>
        </p:nvGrpSpPr>
        <p:grpSpPr bwMode="auto">
          <a:xfrm>
            <a:off x="8205793" y="1981200"/>
            <a:ext cx="755651" cy="833438"/>
            <a:chOff x="5169" y="1248"/>
            <a:chExt cx="476" cy="525"/>
          </a:xfrm>
        </p:grpSpPr>
        <p:sp>
          <p:nvSpPr>
            <p:cNvPr id="46099" name="Line 16"/>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0" name="Text Box 27"/>
            <p:cNvSpPr txBox="1">
              <a:spLocks noChangeArrowheads="1"/>
            </p:cNvSpPr>
            <p:nvPr/>
          </p:nvSpPr>
          <p:spPr bwMode="auto">
            <a:xfrm>
              <a:off x="5169" y="1248"/>
              <a:ext cx="476" cy="291"/>
            </a:xfrm>
            <a:prstGeom prst="rect">
              <a:avLst/>
            </a:prstGeom>
            <a:noFill/>
            <a:ln w="9525">
              <a:noFill/>
              <a:miter lim="800000"/>
              <a:headEnd/>
              <a:tailEnd/>
            </a:ln>
          </p:spPr>
          <p:txBody>
            <a:bodyPr wrap="none">
              <a:spAutoFit/>
            </a:bodyPr>
            <a:lstStyle/>
            <a:p>
              <a:pPr algn="r" eaLnBrk="0" hangingPunct="0"/>
              <a:r>
                <a:rPr lang="en-US" sz="2400">
                  <a:latin typeface="+mj-lt"/>
                </a:rPr>
                <a:t>10</a:t>
              </a:r>
              <a:r>
                <a:rPr lang="en-US" sz="2400" baseline="30000">
                  <a:latin typeface="+mj-lt"/>
                </a:rPr>
                <a:t>10</a:t>
              </a:r>
            </a:p>
          </p:txBody>
        </p:sp>
      </p:grpSp>
      <p:sp>
        <p:nvSpPr>
          <p:cNvPr id="46101" name="Line 6"/>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endParaRPr lang="en-US">
              <a:latin typeface="+mj-lt"/>
            </a:endParaRPr>
          </a:p>
        </p:txBody>
      </p:sp>
      <p:sp>
        <p:nvSpPr>
          <p:cNvPr id="46102" name="Text Box 28"/>
          <p:cNvSpPr txBox="1">
            <a:spLocks noChangeArrowheads="1"/>
          </p:cNvSpPr>
          <p:nvPr/>
        </p:nvSpPr>
        <p:spPr bwMode="auto">
          <a:xfrm>
            <a:off x="2259365" y="1981200"/>
            <a:ext cx="915635" cy="461665"/>
          </a:xfrm>
          <a:prstGeom prst="rect">
            <a:avLst/>
          </a:prstGeom>
          <a:noFill/>
          <a:ln w="9525">
            <a:noFill/>
            <a:miter lim="800000"/>
            <a:headEnd/>
            <a:tailEnd/>
          </a:ln>
        </p:spPr>
        <p:txBody>
          <a:bodyPr wrap="none">
            <a:spAutoFit/>
          </a:bodyPr>
          <a:lstStyle/>
          <a:p>
            <a:pPr algn="r" eaLnBrk="0" hangingPunct="0"/>
            <a:r>
              <a:rPr lang="en-US" sz="2400">
                <a:latin typeface="+mj-lt"/>
              </a:rPr>
              <a:t>2·10</a:t>
            </a:r>
            <a:r>
              <a:rPr lang="en-US" sz="2400" baseline="30000">
                <a:latin typeface="+mj-lt"/>
              </a:rPr>
              <a:t>9</a:t>
            </a:r>
          </a:p>
        </p:txBody>
      </p:sp>
      <p:grpSp>
        <p:nvGrpSpPr>
          <p:cNvPr id="46103" name="Group 31"/>
          <p:cNvGrpSpPr>
            <a:grpSpLocks/>
          </p:cNvGrpSpPr>
          <p:nvPr/>
        </p:nvGrpSpPr>
        <p:grpSpPr bwMode="auto">
          <a:xfrm>
            <a:off x="909638" y="1981200"/>
            <a:ext cx="355600" cy="833438"/>
            <a:chOff x="573" y="1248"/>
            <a:chExt cx="224" cy="525"/>
          </a:xfrm>
        </p:grpSpPr>
        <p:sp>
          <p:nvSpPr>
            <p:cNvPr id="46104" name="Line 15"/>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endParaRPr lang="en-US">
                <a:latin typeface="+mj-lt"/>
              </a:endParaRPr>
            </a:p>
          </p:txBody>
        </p:sp>
        <p:sp>
          <p:nvSpPr>
            <p:cNvPr id="46105" name="Text Box 29"/>
            <p:cNvSpPr txBox="1">
              <a:spLocks noChangeArrowheads="1"/>
            </p:cNvSpPr>
            <p:nvPr/>
          </p:nvSpPr>
          <p:spPr bwMode="auto">
            <a:xfrm>
              <a:off x="573" y="1248"/>
              <a:ext cx="224" cy="291"/>
            </a:xfrm>
            <a:prstGeom prst="rect">
              <a:avLst/>
            </a:prstGeom>
            <a:noFill/>
            <a:ln w="9525">
              <a:noFill/>
              <a:miter lim="800000"/>
              <a:headEnd/>
              <a:tailEnd/>
            </a:ln>
          </p:spPr>
          <p:txBody>
            <a:bodyPr wrap="none">
              <a:spAutoFit/>
            </a:bodyPr>
            <a:lstStyle/>
            <a:p>
              <a:pPr algn="r" eaLnBrk="0" hangingPunct="0"/>
              <a:r>
                <a:rPr lang="en-US" sz="2400">
                  <a:latin typeface="+mj-lt"/>
                </a:rPr>
                <a:t>1</a:t>
              </a:r>
              <a:endParaRPr lang="en-US" sz="2400" baseline="30000">
                <a:latin typeface="+mj-lt"/>
              </a:endParaRPr>
            </a:p>
          </p:txBody>
        </p:sp>
      </p:grpSp>
      <p:sp>
        <p:nvSpPr>
          <p:cNvPr id="46106" name="Text Box 34"/>
          <p:cNvSpPr txBox="1">
            <a:spLocks noChangeArrowheads="1"/>
          </p:cNvSpPr>
          <p:nvPr/>
        </p:nvSpPr>
        <p:spPr bwMode="auto">
          <a:xfrm>
            <a:off x="1212424"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0</a:t>
            </a:r>
          </a:p>
        </p:txBody>
      </p:sp>
      <p:sp>
        <p:nvSpPr>
          <p:cNvPr id="46107" name="Text Box 35"/>
          <p:cNvSpPr txBox="1">
            <a:spLocks noChangeArrowheads="1"/>
          </p:cNvSpPr>
          <p:nvPr/>
        </p:nvSpPr>
        <p:spPr bwMode="auto">
          <a:xfrm>
            <a:off x="1947436"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1</a:t>
            </a:r>
          </a:p>
        </p:txBody>
      </p:sp>
      <p:sp>
        <p:nvSpPr>
          <p:cNvPr id="46108" name="Text Box 36"/>
          <p:cNvSpPr txBox="1">
            <a:spLocks noChangeArrowheads="1"/>
          </p:cNvSpPr>
          <p:nvPr/>
        </p:nvSpPr>
        <p:spPr bwMode="auto">
          <a:xfrm>
            <a:off x="8029149" y="2944813"/>
            <a:ext cx="503664" cy="461665"/>
          </a:xfrm>
          <a:prstGeom prst="rect">
            <a:avLst/>
          </a:prstGeom>
          <a:noFill/>
          <a:ln w="9525">
            <a:noFill/>
            <a:miter lim="800000"/>
            <a:headEnd/>
            <a:tailEnd/>
          </a:ln>
        </p:spPr>
        <p:txBody>
          <a:bodyPr wrap="none">
            <a:spAutoFit/>
          </a:bodyPr>
          <a:lstStyle/>
          <a:p>
            <a:pPr algn="r" eaLnBrk="0" hangingPunct="0"/>
            <a:r>
              <a:rPr lang="en-US" sz="2400">
                <a:latin typeface="+mj-lt"/>
              </a:rPr>
              <a:t>P</a:t>
            </a:r>
            <a:r>
              <a:rPr lang="en-US" sz="2400" baseline="-25000">
                <a:latin typeface="+mj-lt"/>
              </a:rPr>
              <a:t>9</a:t>
            </a:r>
          </a:p>
        </p:txBody>
      </p:sp>
      <p:sp>
        <p:nvSpPr>
          <p:cNvPr id="29" name="TextBox 28">
            <a:extLst>
              <a:ext uri="{FF2B5EF4-FFF2-40B4-BE49-F238E27FC236}">
                <a16:creationId xmlns:a16="http://schemas.microsoft.com/office/drawing/2014/main" id="{A55EBA71-C8DB-4DA8-8CBF-FD7908B6DE73}"/>
              </a:ext>
            </a:extLst>
          </p:cNvPr>
          <p:cNvSpPr txBox="1"/>
          <p:nvPr/>
        </p:nvSpPr>
        <p:spPr bwMode="auto">
          <a:xfrm>
            <a:off x="1104901" y="4682853"/>
            <a:ext cx="503535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Each thread tests range of 10</a:t>
            </a:r>
            <a:r>
              <a:rPr lang="en-US" sz="2800" baseline="30000" dirty="0">
                <a:solidFill>
                  <a:srgbClr val="FFFF00"/>
                </a:solidFill>
              </a:rPr>
              <a:t>9</a:t>
            </a:r>
          </a:p>
        </p:txBody>
      </p:sp>
      <p:sp>
        <p:nvSpPr>
          <p:cNvPr id="30" name="TextBox 29">
            <a:extLst>
              <a:ext uri="{FF2B5EF4-FFF2-40B4-BE49-F238E27FC236}">
                <a16:creationId xmlns:a16="http://schemas.microsoft.com/office/drawing/2014/main" id="{61BFE1E0-1DFD-46C4-AD49-BB97F222B5F0}"/>
              </a:ext>
            </a:extLst>
          </p:cNvPr>
          <p:cNvSpPr txBox="1"/>
          <p:nvPr/>
        </p:nvSpPr>
        <p:spPr bwMode="auto">
          <a:xfrm>
            <a:off x="1104901" y="3839502"/>
            <a:ext cx="3682418"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Split the work evenly?</a:t>
            </a:r>
          </a:p>
        </p:txBody>
      </p:sp>
    </p:spTree>
    <p:extLst>
      <p:ext uri="{BB962C8B-B14F-4D97-AF65-F5344CB8AC3E}">
        <p14:creationId xmlns:p14="http://schemas.microsoft.com/office/powerpoint/2010/main" val="524756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95B79F3-09A4-4433-B193-B27D684AA800}" type="slidenum">
              <a:rPr lang="ar-SA" sz="1400">
                <a:latin typeface="Arial" panose="020B0604020202020204" pitchFamily="34" charset="0"/>
                <a:cs typeface="Arial" pitchFamily="34" charset="0"/>
              </a:rPr>
              <a:pPr algn="r" eaLnBrk="0" hangingPunct="0"/>
              <a:t>23</a:t>
            </a:fld>
            <a:endParaRPr lang="en-US" sz="1400" dirty="0">
              <a:latin typeface="Arial" panose="020B0604020202020204" pitchFamily="34" charset="0"/>
              <a:cs typeface="Arial" pitchFamily="34" charset="0"/>
            </a:endParaRPr>
          </a:p>
        </p:txBody>
      </p:sp>
      <p:sp>
        <p:nvSpPr>
          <p:cNvPr id="48132" name="Rectangle 2"/>
          <p:cNvSpPr>
            <a:spLocks noGrp="1" noChangeArrowheads="1"/>
          </p:cNvSpPr>
          <p:nvPr>
            <p:ph type="title" idx="4294967295"/>
          </p:nvPr>
        </p:nvSpPr>
        <p:spPr/>
        <p:txBody>
          <a:bodyPr/>
          <a:lstStyle/>
          <a:p>
            <a:r>
              <a:rPr lang="en-US" dirty="0">
                <a:solidFill>
                  <a:srgbClr val="FFFF00"/>
                </a:solidFill>
              </a:rPr>
              <a:t>Procedure for Thread </a:t>
            </a:r>
            <a:r>
              <a:rPr lang="en-US" i="1" dirty="0" err="1">
                <a:solidFill>
                  <a:srgbClr val="FFFF00"/>
                </a:solidFill>
              </a:rPr>
              <a:t>i</a:t>
            </a:r>
            <a:endParaRPr lang="en-US" i="1" dirty="0">
              <a:solidFill>
                <a:srgbClr val="FFFF00"/>
              </a:solidFill>
            </a:endParaRPr>
          </a:p>
        </p:txBody>
      </p:sp>
      <p:sp>
        <p:nvSpPr>
          <p:cNvPr id="48133" name="Text Box 3"/>
          <p:cNvSpPr txBox="1">
            <a:spLocks noChangeArrowheads="1"/>
          </p:cNvSpPr>
          <p:nvPr/>
        </p:nvSpPr>
        <p:spPr bwMode="auto">
          <a:xfrm>
            <a:off x="615950" y="2198688"/>
            <a:ext cx="8051800" cy="2677656"/>
          </a:xfrm>
          <a:prstGeom prst="rect">
            <a:avLst/>
          </a:prstGeom>
          <a:solidFill>
            <a:srgbClr val="FFFFCC"/>
          </a:solidFill>
          <a:ln w="9525">
            <a:noFill/>
            <a:miter lim="800000"/>
            <a:headEnd/>
            <a:tailEnd/>
          </a:ln>
        </p:spPr>
        <p:txBody>
          <a:bodyPr>
            <a:spAutoFit/>
          </a:bodyPr>
          <a:lstStyle/>
          <a:p>
            <a:pPr eaLnBrk="0" hangingPunct="0"/>
            <a:r>
              <a:rPr lang="en-US" sz="2400" b="1" dirty="0">
                <a:solidFill>
                  <a:schemeClr val="bg2"/>
                </a:solidFill>
                <a:latin typeface="Courier New" pitchFamily="49" charset="0"/>
                <a:ea typeface="Tahoma" pitchFamily="34" charset="0"/>
                <a:cs typeface="Courier New" pitchFamily="49" charset="0"/>
              </a:rPr>
              <a:t>void</a:t>
            </a:r>
            <a:r>
              <a:rPr lang="en-US" sz="2400" b="1" dirty="0">
                <a:solidFill>
                  <a:srgbClr val="0000FF"/>
                </a:solidFill>
                <a:latin typeface="Courier New" pitchFamily="49" charset="0"/>
                <a:ea typeface="Tahoma" pitchFamily="34" charset="0"/>
                <a:cs typeface="Courier New" pitchFamily="49" charset="0"/>
              </a:rPr>
              <a:t> </a:t>
            </a:r>
            <a:r>
              <a:rPr lang="en-US" sz="2400" b="1" dirty="0" err="1">
                <a:solidFill>
                  <a:srgbClr val="0000FF"/>
                </a:solidFill>
                <a:latin typeface="Courier New" pitchFamily="49" charset="0"/>
                <a:ea typeface="Tahoma" pitchFamily="34" charset="0"/>
                <a:cs typeface="Courier New" pitchFamily="49" charset="0"/>
              </a:rPr>
              <a:t>primePrint</a:t>
            </a:r>
            <a:r>
              <a:rPr lang="en-US" sz="2400" b="1" dirty="0">
                <a:solidFill>
                  <a:srgbClr val="0000FF"/>
                </a:solidFill>
                <a:latin typeface="Courier New" pitchFamily="49" charset="0"/>
                <a:ea typeface="Tahoma" pitchFamily="34" charset="0"/>
                <a:cs typeface="Courier New" pitchFamily="49" charset="0"/>
              </a:rPr>
              <a:t> {</a:t>
            </a:r>
          </a:p>
          <a:p>
            <a:pPr eaLnBrk="0" hangingPunct="0"/>
            <a:r>
              <a:rPr lang="en-US" sz="2400" b="1" dirty="0">
                <a:solidFill>
                  <a:srgbClr val="0000FF"/>
                </a:solidFill>
                <a:latin typeface="Courier New" pitchFamily="49" charset="0"/>
                <a:ea typeface="Tahoma" pitchFamily="34" charset="0"/>
                <a:cs typeface="Courier New" pitchFamily="49" charset="0"/>
              </a:rPr>
              <a:t>  </a:t>
            </a:r>
            <a:r>
              <a:rPr lang="en-US" sz="2400" b="1" dirty="0" err="1">
                <a:solidFill>
                  <a:schemeClr val="bg2"/>
                </a:solidFill>
                <a:latin typeface="Courier New" pitchFamily="49" charset="0"/>
                <a:ea typeface="Tahoma" pitchFamily="34" charset="0"/>
                <a:cs typeface="Courier New" pitchFamily="49" charset="0"/>
              </a:rPr>
              <a:t>int</a:t>
            </a:r>
            <a:r>
              <a:rPr lang="en-US" sz="2400" b="1" dirty="0">
                <a:solidFill>
                  <a:srgbClr val="0000FF"/>
                </a:solidFill>
                <a:latin typeface="Courier New" pitchFamily="49" charset="0"/>
                <a:ea typeface="Tahoma" pitchFamily="34" charset="0"/>
                <a:cs typeface="Courier New" pitchFamily="49" charset="0"/>
              </a:rPr>
              <a:t> </a:t>
            </a:r>
            <a:r>
              <a:rPr lang="en-US" sz="2400" b="1" dirty="0" err="1">
                <a:solidFill>
                  <a:srgbClr val="0000FF"/>
                </a:solidFill>
                <a:latin typeface="Courier New" pitchFamily="49" charset="0"/>
                <a:ea typeface="Tahoma" pitchFamily="34" charset="0"/>
                <a:cs typeface="Courier New" pitchFamily="49" charset="0"/>
              </a:rPr>
              <a:t>i</a:t>
            </a:r>
            <a:r>
              <a:rPr lang="en-US" sz="2400" b="1" dirty="0">
                <a:solidFill>
                  <a:srgbClr val="0000FF"/>
                </a:solidFill>
                <a:latin typeface="Courier New" pitchFamily="49" charset="0"/>
                <a:ea typeface="Tahoma" pitchFamily="34" charset="0"/>
                <a:cs typeface="Courier New" pitchFamily="49" charset="0"/>
              </a:rPr>
              <a:t> = </a:t>
            </a:r>
            <a:r>
              <a:rPr lang="en-US" sz="2400" b="1" dirty="0" err="1">
                <a:solidFill>
                  <a:srgbClr val="0000FF"/>
                </a:solidFill>
                <a:latin typeface="Courier New" pitchFamily="49" charset="0"/>
                <a:ea typeface="Tahoma" pitchFamily="34" charset="0"/>
                <a:cs typeface="Courier New" pitchFamily="49" charset="0"/>
              </a:rPr>
              <a:t>ThreadID.get</a:t>
            </a: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00B050"/>
                </a:solidFill>
                <a:latin typeface="Courier New" pitchFamily="49" charset="0"/>
                <a:ea typeface="Tahoma" pitchFamily="34" charset="0"/>
                <a:cs typeface="Courier New" pitchFamily="49" charset="0"/>
              </a:rPr>
              <a:t>// IDs in {0..9}</a:t>
            </a:r>
          </a:p>
          <a:p>
            <a:pPr eaLnBrk="0" hangingPunct="0"/>
            <a:r>
              <a:rPr lang="en-US" sz="2400" b="1" dirty="0">
                <a:latin typeface="Courier New" pitchFamily="49" charset="0"/>
                <a:ea typeface="Tahoma" pitchFamily="34" charset="0"/>
                <a:cs typeface="Courier New" pitchFamily="49" charset="0"/>
              </a:rPr>
              <a:t>  </a:t>
            </a:r>
            <a:r>
              <a:rPr lang="en-US" sz="2400" b="1" dirty="0">
                <a:solidFill>
                  <a:schemeClr val="bg2"/>
                </a:solidFill>
                <a:latin typeface="Courier New" pitchFamily="49" charset="0"/>
                <a:ea typeface="Tahoma" pitchFamily="34" charset="0"/>
                <a:cs typeface="Courier New" pitchFamily="49" charset="0"/>
              </a:rPr>
              <a:t>for</a:t>
            </a:r>
            <a:r>
              <a:rPr lang="en-US" sz="2400" b="1" dirty="0">
                <a:solidFill>
                  <a:schemeClr val="accent2"/>
                </a:solidFill>
                <a:latin typeface="Courier New" pitchFamily="49" charset="0"/>
                <a:ea typeface="Tahoma" pitchFamily="34" charset="0"/>
                <a:cs typeface="Courier New" pitchFamily="49" charset="0"/>
              </a:rPr>
              <a:t> </a:t>
            </a:r>
            <a:r>
              <a:rPr lang="en-US" sz="2400" b="1" dirty="0">
                <a:solidFill>
                  <a:srgbClr val="0000FF"/>
                </a:solidFill>
                <a:latin typeface="Courier New" pitchFamily="49" charset="0"/>
                <a:ea typeface="Tahoma" pitchFamily="34" charset="0"/>
                <a:cs typeface="Courier New" pitchFamily="49" charset="0"/>
              </a:rPr>
              <a:t>(j = </a:t>
            </a:r>
            <a:r>
              <a:rPr lang="en-US" sz="2400" b="1" dirty="0" err="1">
                <a:solidFill>
                  <a:srgbClr val="0000FF"/>
                </a:solidFill>
                <a:latin typeface="Courier New" pitchFamily="49" charset="0"/>
                <a:ea typeface="Tahoma" pitchFamily="34" charset="0"/>
                <a:cs typeface="Courier New" pitchFamily="49" charset="0"/>
              </a:rPr>
              <a:t>i</a:t>
            </a:r>
            <a:r>
              <a:rPr lang="en-US" sz="2400" b="1" dirty="0">
                <a:solidFill>
                  <a:srgbClr val="0000FF"/>
                </a:solidFill>
                <a:latin typeface="Courier New" pitchFamily="49" charset="0"/>
                <a:ea typeface="Tahoma" pitchFamily="34" charset="0"/>
                <a:cs typeface="Courier New" pitchFamily="49" charset="0"/>
              </a:rPr>
              <a:t>*10</a:t>
            </a:r>
            <a:r>
              <a:rPr lang="en-US" sz="2400" b="1" baseline="30000" dirty="0">
                <a:solidFill>
                  <a:srgbClr val="0000FF"/>
                </a:solidFill>
                <a:latin typeface="Courier New" pitchFamily="49" charset="0"/>
                <a:ea typeface="Tahoma" pitchFamily="34" charset="0"/>
                <a:cs typeface="Courier New" pitchFamily="49" charset="0"/>
              </a:rPr>
              <a:t>9</a:t>
            </a:r>
            <a:r>
              <a:rPr lang="en-US" sz="2400" b="1" dirty="0">
                <a:solidFill>
                  <a:srgbClr val="0000FF"/>
                </a:solidFill>
                <a:latin typeface="Courier New" pitchFamily="49" charset="0"/>
                <a:ea typeface="Tahoma" pitchFamily="34" charset="0"/>
                <a:cs typeface="Courier New" pitchFamily="49" charset="0"/>
              </a:rPr>
              <a:t>+1, j&lt;(i+1)*10</a:t>
            </a:r>
            <a:r>
              <a:rPr lang="en-US" sz="2400" b="1" baseline="30000" dirty="0">
                <a:solidFill>
                  <a:srgbClr val="0000FF"/>
                </a:solidFill>
                <a:latin typeface="Courier New" pitchFamily="49" charset="0"/>
                <a:ea typeface="Tahoma" pitchFamily="34" charset="0"/>
                <a:cs typeface="Courier New" pitchFamily="49" charset="0"/>
              </a:rPr>
              <a:t>9</a:t>
            </a:r>
            <a:r>
              <a:rPr lang="en-US" sz="2400" b="1" dirty="0">
                <a:solidFill>
                  <a:srgbClr val="0000FF"/>
                </a:solidFill>
                <a:latin typeface="Courier New" pitchFamily="49" charset="0"/>
                <a:ea typeface="Tahoma" pitchFamily="34" charset="0"/>
                <a:cs typeface="Courier New" pitchFamily="49" charset="0"/>
              </a:rPr>
              <a:t>; j++) {</a:t>
            </a:r>
          </a:p>
          <a:p>
            <a:pPr eaLnBrk="0" hangingPunct="0"/>
            <a:r>
              <a:rPr lang="en-US" sz="2400" b="1" dirty="0">
                <a:solidFill>
                  <a:schemeClr val="accent2"/>
                </a:solidFill>
                <a:latin typeface="Courier New" pitchFamily="49" charset="0"/>
                <a:ea typeface="Tahoma" pitchFamily="34" charset="0"/>
                <a:cs typeface="Courier New" pitchFamily="49" charset="0"/>
              </a:rPr>
              <a:t>    </a:t>
            </a:r>
            <a:r>
              <a:rPr lang="en-US" sz="2400" b="1" dirty="0">
                <a:latin typeface="Courier New" pitchFamily="49" charset="0"/>
                <a:ea typeface="Tahoma" pitchFamily="34" charset="0"/>
                <a:cs typeface="Courier New" pitchFamily="49" charset="0"/>
              </a:rPr>
              <a:t>if</a:t>
            </a:r>
            <a:r>
              <a:rPr lang="en-US" sz="2400" b="1" dirty="0">
                <a:solidFill>
                  <a:schemeClr val="accent2"/>
                </a:solidFill>
                <a:latin typeface="Courier New" pitchFamily="49" charset="0"/>
                <a:ea typeface="Tahoma" pitchFamily="34" charset="0"/>
                <a:cs typeface="Courier New" pitchFamily="49" charset="0"/>
              </a:rPr>
              <a:t> </a:t>
            </a:r>
            <a:r>
              <a:rPr lang="en-US" sz="2400" b="1" dirty="0">
                <a:solidFill>
                  <a:srgbClr val="0000FF"/>
                </a:solidFill>
                <a:latin typeface="Courier New" pitchFamily="49" charset="0"/>
                <a:ea typeface="Tahoma" pitchFamily="34" charset="0"/>
                <a:cs typeface="Courier New" pitchFamily="49" charset="0"/>
              </a:rPr>
              <a:t>(</a:t>
            </a:r>
            <a:r>
              <a:rPr lang="en-US" sz="2400" b="1" dirty="0" err="1">
                <a:solidFill>
                  <a:srgbClr val="0000FF"/>
                </a:solidFill>
                <a:latin typeface="Courier New" pitchFamily="49" charset="0"/>
                <a:ea typeface="Tahoma" pitchFamily="34" charset="0"/>
                <a:cs typeface="Courier New" pitchFamily="49" charset="0"/>
              </a:rPr>
              <a:t>isPrime</a:t>
            </a:r>
            <a:r>
              <a:rPr lang="en-US" sz="2400" b="1" dirty="0">
                <a:solidFill>
                  <a:srgbClr val="0000FF"/>
                </a:solidFill>
                <a:latin typeface="Courier New" pitchFamily="49" charset="0"/>
                <a:ea typeface="Tahoma" pitchFamily="34" charset="0"/>
                <a:cs typeface="Courier New" pitchFamily="49" charset="0"/>
              </a:rPr>
              <a:t>(j))</a:t>
            </a:r>
          </a:p>
          <a:p>
            <a:pPr eaLnBrk="0" hangingPunct="0"/>
            <a:r>
              <a:rPr lang="en-US" sz="2400" b="1" dirty="0">
                <a:solidFill>
                  <a:schemeClr val="accent2"/>
                </a:solidFill>
                <a:latin typeface="Courier New" pitchFamily="49" charset="0"/>
                <a:ea typeface="Tahoma" pitchFamily="34" charset="0"/>
                <a:cs typeface="Courier New" pitchFamily="49" charset="0"/>
              </a:rPr>
              <a:t>      </a:t>
            </a:r>
            <a:r>
              <a:rPr lang="en-US" sz="2400" b="1" dirty="0">
                <a:solidFill>
                  <a:srgbClr val="0000FF"/>
                </a:solidFill>
                <a:latin typeface="Courier New" pitchFamily="49" charset="0"/>
                <a:ea typeface="Tahoma" pitchFamily="34" charset="0"/>
                <a:cs typeface="Courier New" pitchFamily="49" charset="0"/>
              </a:rPr>
              <a:t>print(j);</a:t>
            </a:r>
          </a:p>
          <a:p>
            <a:pPr eaLnBrk="0" hangingPunct="0"/>
            <a:r>
              <a:rPr lang="en-US" sz="2400" b="1" dirty="0">
                <a:solidFill>
                  <a:srgbClr val="0000FF"/>
                </a:solidFill>
                <a:latin typeface="Courier New" pitchFamily="49" charset="0"/>
                <a:ea typeface="Tahoma" pitchFamily="34" charset="0"/>
                <a:cs typeface="Courier New" pitchFamily="49" charset="0"/>
              </a:rPr>
              <a:t>  }</a:t>
            </a:r>
          </a:p>
          <a:p>
            <a:pPr eaLnBrk="0" hangingPunct="0"/>
            <a:r>
              <a:rPr lang="en-US" sz="2400" b="1" dirty="0">
                <a:solidFill>
                  <a:srgbClr val="0000FF"/>
                </a:solidFill>
                <a:latin typeface="Courier New" pitchFamily="49" charset="0"/>
                <a:ea typeface="Tahoma" pitchFamily="34" charset="0"/>
                <a:cs typeface="Courier New"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0347015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029493-0368-4FD4-8991-71086DE9D82A}" type="slidenum">
              <a:rPr lang="ar-SA" sz="1400">
                <a:latin typeface="Arial" panose="020B0604020202020204" pitchFamily="34" charset="0"/>
                <a:cs typeface="Arial" pitchFamily="34" charset="0"/>
              </a:rPr>
              <a:pPr algn="r" eaLnBrk="0" hangingPunct="0"/>
              <a:t>24</a:t>
            </a:fld>
            <a:endParaRPr lang="en-US" sz="1400" dirty="0">
              <a:latin typeface="Arial" panose="020B0604020202020204" pitchFamily="34" charset="0"/>
              <a:cs typeface="Arial" pitchFamily="34" charset="0"/>
            </a:endParaRPr>
          </a:p>
        </p:txBody>
      </p:sp>
      <p:sp>
        <p:nvSpPr>
          <p:cNvPr id="50180" name="Rectangle 2"/>
          <p:cNvSpPr>
            <a:spLocks noGrp="1" noChangeArrowheads="1"/>
          </p:cNvSpPr>
          <p:nvPr>
            <p:ph type="title" idx="4294967295"/>
          </p:nvPr>
        </p:nvSpPr>
        <p:spPr/>
        <p:txBody>
          <a:bodyPr/>
          <a:lstStyle/>
          <a:p>
            <a:r>
              <a:rPr lang="en-US" dirty="0">
                <a:solidFill>
                  <a:srgbClr val="FFFF00"/>
                </a:solidFill>
              </a:rPr>
              <a:t>Issues</a:t>
            </a:r>
          </a:p>
        </p:txBody>
      </p:sp>
      <p:sp>
        <p:nvSpPr>
          <p:cNvPr id="50182" name="Text Box 5"/>
          <p:cNvSpPr txBox="1">
            <a:spLocks noChangeArrowheads="1"/>
          </p:cNvSpPr>
          <p:nvPr/>
        </p:nvSpPr>
        <p:spPr bwMode="auto">
          <a:xfrm>
            <a:off x="5341803" y="3988092"/>
            <a:ext cx="184150" cy="762000"/>
          </a:xfrm>
          <a:prstGeom prst="rect">
            <a:avLst/>
          </a:prstGeom>
          <a:noFill/>
          <a:ln w="9525">
            <a:noFill/>
            <a:miter lim="800000"/>
            <a:headEnd/>
            <a:tailEnd/>
          </a:ln>
        </p:spPr>
        <p:txBody>
          <a:bodyPr wrap="none">
            <a:spAutoFit/>
          </a:bodyPr>
          <a:lstStyle/>
          <a:p>
            <a:pPr algn="r" eaLnBrk="0" hangingPunct="0"/>
            <a:endParaRPr lang="en-US" sz="4400" dirty="0">
              <a:solidFill>
                <a:srgbClr val="0000FF"/>
              </a:solidFill>
              <a:latin typeface="Arial" panose="020B0604020202020204" pitchFamily="34" charset="0"/>
            </a:endParaRP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8" name="TextBox 7">
            <a:extLst>
              <a:ext uri="{FF2B5EF4-FFF2-40B4-BE49-F238E27FC236}">
                <a16:creationId xmlns:a16="http://schemas.microsoft.com/office/drawing/2014/main" id="{C8161B5C-C31F-4DD8-8B4E-53E2E7F42EE0}"/>
              </a:ext>
            </a:extLst>
          </p:cNvPr>
          <p:cNvSpPr txBox="1"/>
          <p:nvPr/>
        </p:nvSpPr>
        <p:spPr bwMode="auto">
          <a:xfrm>
            <a:off x="985054" y="1667751"/>
            <a:ext cx="548579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Higher ranges have fewer primes</a:t>
            </a:r>
          </a:p>
        </p:txBody>
      </p:sp>
      <p:sp>
        <p:nvSpPr>
          <p:cNvPr id="9" name="TextBox 8">
            <a:extLst>
              <a:ext uri="{FF2B5EF4-FFF2-40B4-BE49-F238E27FC236}">
                <a16:creationId xmlns:a16="http://schemas.microsoft.com/office/drawing/2014/main" id="{00E983E5-EE29-4E12-8ED2-D09EF65E8712}"/>
              </a:ext>
            </a:extLst>
          </p:cNvPr>
          <p:cNvSpPr txBox="1"/>
          <p:nvPr/>
        </p:nvSpPr>
        <p:spPr bwMode="auto">
          <a:xfrm>
            <a:off x="985054" y="3349917"/>
            <a:ext cx="304602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 workloads</a:t>
            </a:r>
          </a:p>
        </p:txBody>
      </p:sp>
      <p:sp>
        <p:nvSpPr>
          <p:cNvPr id="10" name="TextBox 3">
            <a:extLst>
              <a:ext uri="{FF2B5EF4-FFF2-40B4-BE49-F238E27FC236}">
                <a16:creationId xmlns:a16="http://schemas.microsoft.com/office/drawing/2014/main" id="{9742FD81-5793-44FD-9EEA-4928B04C236D}"/>
              </a:ext>
            </a:extLst>
          </p:cNvPr>
          <p:cNvSpPr txBox="1"/>
          <p:nvPr/>
        </p:nvSpPr>
        <p:spPr bwMode="auto">
          <a:xfrm>
            <a:off x="985054" y="2508834"/>
            <a:ext cx="543039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Yet larger numbers harder to test</a:t>
            </a:r>
          </a:p>
        </p:txBody>
      </p:sp>
      <p:sp>
        <p:nvSpPr>
          <p:cNvPr id="11" name="TextBox 10">
            <a:extLst>
              <a:ext uri="{FF2B5EF4-FFF2-40B4-BE49-F238E27FC236}">
                <a16:creationId xmlns:a16="http://schemas.microsoft.com/office/drawing/2014/main" id="{E3E3B7EF-E595-4AA5-9118-19449336C2CD}"/>
              </a:ext>
            </a:extLst>
          </p:cNvPr>
          <p:cNvSpPr txBox="1"/>
          <p:nvPr/>
        </p:nvSpPr>
        <p:spPr bwMode="auto">
          <a:xfrm>
            <a:off x="1958840" y="4191000"/>
            <a:ext cx="142539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Uneven</a:t>
            </a:r>
          </a:p>
        </p:txBody>
      </p:sp>
      <p:sp>
        <p:nvSpPr>
          <p:cNvPr id="12" name="TextBox 11">
            <a:extLst>
              <a:ext uri="{FF2B5EF4-FFF2-40B4-BE49-F238E27FC236}">
                <a16:creationId xmlns:a16="http://schemas.microsoft.com/office/drawing/2014/main" id="{5B05C36A-B143-4D17-9403-AAC34AE31A11}"/>
              </a:ext>
            </a:extLst>
          </p:cNvPr>
          <p:cNvSpPr txBox="1"/>
          <p:nvPr/>
        </p:nvSpPr>
        <p:spPr bwMode="auto">
          <a:xfrm>
            <a:off x="1958840" y="5032083"/>
            <a:ext cx="2544286"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Hard to predict</a:t>
            </a:r>
          </a:p>
        </p:txBody>
      </p:sp>
    </p:spTree>
    <p:extLst>
      <p:ext uri="{BB962C8B-B14F-4D97-AF65-F5344CB8AC3E}">
        <p14:creationId xmlns:p14="http://schemas.microsoft.com/office/powerpoint/2010/main" val="3241663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029493-0368-4FD4-8991-71086DE9D82A}" type="slidenum">
              <a:rPr lang="ar-SA" sz="1400">
                <a:latin typeface="Arial" panose="020B0604020202020204" pitchFamily="34" charset="0"/>
                <a:cs typeface="Arial" pitchFamily="34" charset="0"/>
              </a:rPr>
              <a:pPr algn="r" eaLnBrk="0" hangingPunct="0"/>
              <a:t>25</a:t>
            </a:fld>
            <a:endParaRPr lang="en-US" sz="1400" dirty="0">
              <a:latin typeface="Arial" panose="020B0604020202020204" pitchFamily="34" charset="0"/>
              <a:cs typeface="Arial" pitchFamily="34" charset="0"/>
            </a:endParaRPr>
          </a:p>
        </p:txBody>
      </p:sp>
      <p:sp>
        <p:nvSpPr>
          <p:cNvPr id="50180" name="Rectangle 2"/>
          <p:cNvSpPr>
            <a:spLocks noGrp="1" noChangeArrowheads="1"/>
          </p:cNvSpPr>
          <p:nvPr>
            <p:ph type="title" idx="4294967295"/>
          </p:nvPr>
        </p:nvSpPr>
        <p:spPr/>
        <p:txBody>
          <a:bodyPr/>
          <a:lstStyle/>
          <a:p>
            <a:r>
              <a:rPr lang="en-US" dirty="0">
                <a:solidFill>
                  <a:srgbClr val="FFFF00"/>
                </a:solidFill>
              </a:rPr>
              <a:t>Issues</a:t>
            </a:r>
          </a:p>
        </p:txBody>
      </p:sp>
      <p:sp>
        <p:nvSpPr>
          <p:cNvPr id="50182" name="Text Box 5"/>
          <p:cNvSpPr txBox="1">
            <a:spLocks noChangeArrowheads="1"/>
          </p:cNvSpPr>
          <p:nvPr/>
        </p:nvSpPr>
        <p:spPr bwMode="auto">
          <a:xfrm>
            <a:off x="5341803" y="3988092"/>
            <a:ext cx="184150" cy="762000"/>
          </a:xfrm>
          <a:prstGeom prst="rect">
            <a:avLst/>
          </a:prstGeom>
          <a:noFill/>
          <a:ln w="9525">
            <a:noFill/>
            <a:miter lim="800000"/>
            <a:headEnd/>
            <a:tailEnd/>
          </a:ln>
        </p:spPr>
        <p:txBody>
          <a:bodyPr wrap="none">
            <a:spAutoFit/>
          </a:bodyPr>
          <a:lstStyle/>
          <a:p>
            <a:pPr algn="r" eaLnBrk="0" hangingPunct="0"/>
            <a:endParaRPr lang="en-US" sz="4400" dirty="0">
              <a:solidFill>
                <a:srgbClr val="0000FF"/>
              </a:solidFill>
              <a:latin typeface="Arial" panose="020B0604020202020204" pitchFamily="34" charset="0"/>
            </a:endParaRPr>
          </a:p>
        </p:txBody>
      </p:sp>
      <p:sp>
        <p:nvSpPr>
          <p:cNvPr id="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8" name="TextBox 7">
            <a:extLst>
              <a:ext uri="{FF2B5EF4-FFF2-40B4-BE49-F238E27FC236}">
                <a16:creationId xmlns:a16="http://schemas.microsoft.com/office/drawing/2014/main" id="{C8161B5C-C31F-4DD8-8B4E-53E2E7F42EE0}"/>
              </a:ext>
            </a:extLst>
          </p:cNvPr>
          <p:cNvSpPr txBox="1"/>
          <p:nvPr/>
        </p:nvSpPr>
        <p:spPr bwMode="auto">
          <a:xfrm>
            <a:off x="985054" y="1667751"/>
            <a:ext cx="548579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Higher ranges have fewer primes</a:t>
            </a:r>
          </a:p>
        </p:txBody>
      </p:sp>
      <p:sp>
        <p:nvSpPr>
          <p:cNvPr id="9" name="TextBox 8">
            <a:extLst>
              <a:ext uri="{FF2B5EF4-FFF2-40B4-BE49-F238E27FC236}">
                <a16:creationId xmlns:a16="http://schemas.microsoft.com/office/drawing/2014/main" id="{00E983E5-EE29-4E12-8ED2-D09EF65E8712}"/>
              </a:ext>
            </a:extLst>
          </p:cNvPr>
          <p:cNvSpPr txBox="1"/>
          <p:nvPr/>
        </p:nvSpPr>
        <p:spPr bwMode="auto">
          <a:xfrm>
            <a:off x="985054" y="3349917"/>
            <a:ext cx="304602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 workloads</a:t>
            </a:r>
          </a:p>
        </p:txBody>
      </p:sp>
      <p:sp>
        <p:nvSpPr>
          <p:cNvPr id="10" name="TextBox 3">
            <a:extLst>
              <a:ext uri="{FF2B5EF4-FFF2-40B4-BE49-F238E27FC236}">
                <a16:creationId xmlns:a16="http://schemas.microsoft.com/office/drawing/2014/main" id="{9742FD81-5793-44FD-9EEA-4928B04C236D}"/>
              </a:ext>
            </a:extLst>
          </p:cNvPr>
          <p:cNvSpPr txBox="1"/>
          <p:nvPr/>
        </p:nvSpPr>
        <p:spPr bwMode="auto">
          <a:xfrm>
            <a:off x="985054" y="2508834"/>
            <a:ext cx="543039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Yet larger numbers harder to test</a:t>
            </a:r>
          </a:p>
        </p:txBody>
      </p:sp>
      <p:sp>
        <p:nvSpPr>
          <p:cNvPr id="11" name="TextBox 10">
            <a:extLst>
              <a:ext uri="{FF2B5EF4-FFF2-40B4-BE49-F238E27FC236}">
                <a16:creationId xmlns:a16="http://schemas.microsoft.com/office/drawing/2014/main" id="{E3E3B7EF-E595-4AA5-9118-19449336C2CD}"/>
              </a:ext>
            </a:extLst>
          </p:cNvPr>
          <p:cNvSpPr txBox="1"/>
          <p:nvPr/>
        </p:nvSpPr>
        <p:spPr bwMode="auto">
          <a:xfrm>
            <a:off x="1958840" y="4191000"/>
            <a:ext cx="142539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Uneven</a:t>
            </a:r>
          </a:p>
        </p:txBody>
      </p:sp>
      <p:sp>
        <p:nvSpPr>
          <p:cNvPr id="12" name="TextBox 11">
            <a:extLst>
              <a:ext uri="{FF2B5EF4-FFF2-40B4-BE49-F238E27FC236}">
                <a16:creationId xmlns:a16="http://schemas.microsoft.com/office/drawing/2014/main" id="{5B05C36A-B143-4D17-9403-AAC34AE31A11}"/>
              </a:ext>
            </a:extLst>
          </p:cNvPr>
          <p:cNvSpPr txBox="1"/>
          <p:nvPr/>
        </p:nvSpPr>
        <p:spPr bwMode="auto">
          <a:xfrm>
            <a:off x="1958840" y="5032083"/>
            <a:ext cx="2544286"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Hard to predict</a:t>
            </a:r>
          </a:p>
        </p:txBody>
      </p:sp>
      <p:sp>
        <p:nvSpPr>
          <p:cNvPr id="13" name="Text Box 5">
            <a:extLst>
              <a:ext uri="{FF2B5EF4-FFF2-40B4-BE49-F238E27FC236}">
                <a16:creationId xmlns:a16="http://schemas.microsoft.com/office/drawing/2014/main" id="{AC2F84AF-E9E7-4356-BF69-28B7838C5570}"/>
              </a:ext>
            </a:extLst>
          </p:cNvPr>
          <p:cNvSpPr txBox="1">
            <a:spLocks noChangeArrowheads="1"/>
          </p:cNvSpPr>
          <p:nvPr/>
        </p:nvSpPr>
        <p:spPr bwMode="auto">
          <a:xfrm rot="19713608">
            <a:off x="4615404" y="3594170"/>
            <a:ext cx="2153154" cy="707886"/>
          </a:xfrm>
          <a:prstGeom prst="rect">
            <a:avLst/>
          </a:prstGeom>
          <a:noFill/>
          <a:ln w="28575">
            <a:solidFill>
              <a:srgbClr val="FF0000"/>
            </a:solidFill>
            <a:miter lim="800000"/>
            <a:headEnd/>
            <a:tailEnd/>
          </a:ln>
        </p:spPr>
        <p:txBody>
          <a:bodyPr wrap="none">
            <a:spAutoFit/>
          </a:bodyPr>
          <a:lstStyle/>
          <a:p>
            <a:pPr algn="r" eaLnBrk="0" hangingPunct="0"/>
            <a:r>
              <a:rPr lang="en-US" sz="4000" b="1" dirty="0">
                <a:solidFill>
                  <a:srgbClr val="FF0000"/>
                </a:solidFill>
                <a:latin typeface="+mj-lt"/>
              </a:rPr>
              <a:t>rejected</a:t>
            </a:r>
          </a:p>
        </p:txBody>
      </p:sp>
    </p:spTree>
    <p:extLst>
      <p:ext uri="{BB962C8B-B14F-4D97-AF65-F5344CB8AC3E}">
        <p14:creationId xmlns:p14="http://schemas.microsoft.com/office/powerpoint/2010/main" val="1507797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
          <p:cNvSpPr>
            <a:spLocks noGrp="1"/>
          </p:cNvSpPr>
          <p:nvPr>
            <p:ph type="ftr" sz="quarter" idx="10"/>
          </p:nvPr>
        </p:nvSpPr>
        <p:spPr/>
        <p:txBody>
          <a:bodyPr/>
          <a:lstStyle/>
          <a:p>
            <a:r>
              <a:rPr lang="en-US">
                <a:latin typeface="+mj-lt"/>
              </a:rPr>
              <a:t>Art of Multiprocessor Programming</a:t>
            </a:r>
          </a:p>
        </p:txBody>
      </p:sp>
      <p:sp>
        <p:nvSpPr>
          <p:cNvPr id="542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3FEA94C-7B1F-47C4-9972-3A8EE4740314}" type="slidenum">
              <a:rPr lang="ar-SA" sz="1400">
                <a:latin typeface="+mj-lt"/>
                <a:cs typeface="Arial" pitchFamily="34" charset="0"/>
              </a:rPr>
              <a:pPr algn="r" eaLnBrk="0" hangingPunct="0"/>
              <a:t>26</a:t>
            </a:fld>
            <a:endParaRPr lang="en-US" sz="1400">
              <a:latin typeface="+mj-lt"/>
              <a:cs typeface="Arial" pitchFamily="34" charset="0"/>
            </a:endParaRPr>
          </a:p>
        </p:txBody>
      </p:sp>
      <p:sp>
        <p:nvSpPr>
          <p:cNvPr id="54276" name="Rectangle 16"/>
          <p:cNvSpPr>
            <a:spLocks noChangeArrowheads="1"/>
          </p:cNvSpPr>
          <p:nvPr/>
        </p:nvSpPr>
        <p:spPr bwMode="auto">
          <a:xfrm>
            <a:off x="3475038" y="1727200"/>
            <a:ext cx="1752600" cy="441325"/>
          </a:xfrm>
          <a:prstGeom prst="rect">
            <a:avLst/>
          </a:prstGeom>
          <a:solidFill>
            <a:srgbClr val="FFFF00"/>
          </a:solidFill>
          <a:ln w="952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7" name="AutoShape 4"/>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rgbClr val="FFFF00"/>
            </a:solidFill>
            <a:round/>
            <a:headEnd/>
            <a:tailEnd/>
          </a:ln>
        </p:spPr>
        <p:txBody>
          <a:bodyPr wrap="none" anchor="ctr"/>
          <a:lstStyle/>
          <a:p>
            <a:pPr algn="r" eaLnBrk="0" hangingPunct="0"/>
            <a:endParaRPr lang="en-US" sz="4400" b="1">
              <a:solidFill>
                <a:srgbClr val="0000FF"/>
              </a:solidFill>
              <a:latin typeface="+mj-lt"/>
            </a:endParaRPr>
          </a:p>
        </p:txBody>
      </p:sp>
      <p:sp>
        <p:nvSpPr>
          <p:cNvPr id="54278" name="AutoShape 7"/>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rgbClr val="FFFF00"/>
            </a:solidFill>
            <a:miter lim="800000"/>
            <a:headEnd/>
            <a:tailEnd/>
          </a:ln>
        </p:spPr>
        <p:txBody>
          <a:bodyPr wrap="none" anchor="ctr"/>
          <a:lstStyle/>
          <a:p>
            <a:pPr algn="r" eaLnBrk="0" hangingPunct="0"/>
            <a:endParaRPr lang="en-US" sz="4400" b="1">
              <a:solidFill>
                <a:srgbClr val="0000FF"/>
              </a:solidFill>
              <a:latin typeface="+mj-lt"/>
            </a:endParaRPr>
          </a:p>
        </p:txBody>
      </p:sp>
      <p:sp>
        <p:nvSpPr>
          <p:cNvPr id="54279" name="Text Box 9"/>
          <p:cNvSpPr txBox="1">
            <a:spLocks noChangeArrowheads="1"/>
          </p:cNvSpPr>
          <p:nvPr/>
        </p:nvSpPr>
        <p:spPr bwMode="auto">
          <a:xfrm>
            <a:off x="3911357" y="4911725"/>
            <a:ext cx="813043" cy="769441"/>
          </a:xfrm>
          <a:prstGeom prst="rect">
            <a:avLst/>
          </a:prstGeom>
          <a:noFill/>
          <a:ln w="9525">
            <a:noFill/>
            <a:miter lim="800000"/>
            <a:headEnd/>
            <a:tailEnd/>
          </a:ln>
        </p:spPr>
        <p:txBody>
          <a:bodyPr wrap="none">
            <a:spAutoFit/>
          </a:bodyPr>
          <a:lstStyle/>
          <a:p>
            <a:pPr algn="r" eaLnBrk="0" hangingPunct="0"/>
            <a:r>
              <a:rPr lang="en-US" sz="4400" dirty="0">
                <a:solidFill>
                  <a:schemeClr val="bg1"/>
                </a:solidFill>
                <a:latin typeface="+mj-lt"/>
              </a:rPr>
              <a:t>17</a:t>
            </a:r>
          </a:p>
        </p:txBody>
      </p:sp>
      <p:sp>
        <p:nvSpPr>
          <p:cNvPr id="54280" name="Text Box 10"/>
          <p:cNvSpPr txBox="1">
            <a:spLocks noChangeArrowheads="1"/>
          </p:cNvSpPr>
          <p:nvPr/>
        </p:nvSpPr>
        <p:spPr bwMode="auto">
          <a:xfrm>
            <a:off x="3758957" y="3768725"/>
            <a:ext cx="813043" cy="769441"/>
          </a:xfrm>
          <a:prstGeom prst="rect">
            <a:avLst/>
          </a:prstGeom>
          <a:noFill/>
          <a:ln w="9525">
            <a:noFill/>
            <a:miter lim="800000"/>
            <a:headEnd/>
            <a:tailEnd/>
          </a:ln>
        </p:spPr>
        <p:txBody>
          <a:bodyPr wrap="none">
            <a:spAutoFit/>
          </a:bodyPr>
          <a:lstStyle/>
          <a:p>
            <a:pPr algn="r" eaLnBrk="0" hangingPunct="0"/>
            <a:r>
              <a:rPr lang="en-US" sz="4400" dirty="0">
                <a:solidFill>
                  <a:schemeClr val="bg1"/>
                </a:solidFill>
                <a:latin typeface="+mj-lt"/>
              </a:rPr>
              <a:t>18</a:t>
            </a:r>
          </a:p>
        </p:txBody>
      </p:sp>
      <p:sp>
        <p:nvSpPr>
          <p:cNvPr id="54281" name="Text Box 11"/>
          <p:cNvSpPr txBox="1">
            <a:spLocks noChangeArrowheads="1"/>
          </p:cNvSpPr>
          <p:nvPr/>
        </p:nvSpPr>
        <p:spPr bwMode="auto">
          <a:xfrm>
            <a:off x="3987557" y="2549525"/>
            <a:ext cx="813043" cy="769441"/>
          </a:xfrm>
          <a:prstGeom prst="rect">
            <a:avLst/>
          </a:prstGeom>
          <a:noFill/>
          <a:ln w="9525">
            <a:noFill/>
            <a:miter lim="800000"/>
            <a:headEnd/>
            <a:tailEnd/>
          </a:ln>
        </p:spPr>
        <p:txBody>
          <a:bodyPr wrap="none">
            <a:spAutoFit/>
          </a:bodyPr>
          <a:lstStyle/>
          <a:p>
            <a:pPr algn="r" eaLnBrk="0" hangingPunct="0"/>
            <a:r>
              <a:rPr lang="en-US" sz="4400" dirty="0">
                <a:solidFill>
                  <a:schemeClr val="bg1"/>
                </a:solidFill>
                <a:latin typeface="+mj-lt"/>
              </a:rPr>
              <a:t>19</a:t>
            </a:r>
          </a:p>
        </p:txBody>
      </p:sp>
      <p:sp>
        <p:nvSpPr>
          <p:cNvPr id="54282" name="Freeform 17"/>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rgbClr val="FFFF00"/>
            </a:solidFill>
            <a:round/>
            <a:headEnd/>
            <a:tailEnd/>
          </a:ln>
        </p:spPr>
        <p:txBody>
          <a:bodyPr wrap="none" anchor="ctr"/>
          <a:lstStyle/>
          <a:p>
            <a:pPr algn="r" eaLnBrk="0" hangingPunct="0"/>
            <a:endParaRPr lang="en-US" sz="4400" b="1">
              <a:solidFill>
                <a:srgbClr val="0000FF"/>
              </a:solidFill>
              <a:latin typeface="+mj-lt"/>
            </a:endParaRPr>
          </a:p>
        </p:txBody>
      </p:sp>
      <p:sp>
        <p:nvSpPr>
          <p:cNvPr id="54283" name="Freeform 18"/>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rgbClr val="FFFF00"/>
            </a:solidFill>
            <a:round/>
            <a:headEnd/>
            <a:tailEnd/>
          </a:ln>
        </p:spPr>
        <p:txBody>
          <a:bodyPr wrap="none" anchor="ctr"/>
          <a:lstStyle/>
          <a:p>
            <a:pPr algn="r" eaLnBrk="0" hangingPunct="0"/>
            <a:endParaRPr lang="en-US" sz="4400" b="1">
              <a:solidFill>
                <a:srgbClr val="0000FF"/>
              </a:solidFill>
              <a:latin typeface="+mj-lt"/>
            </a:endParaRPr>
          </a:p>
        </p:txBody>
      </p:sp>
      <p:sp>
        <p:nvSpPr>
          <p:cNvPr id="54284" name="Rectangle 22"/>
          <p:cNvSpPr>
            <a:spLocks noGrp="1" noChangeArrowheads="1"/>
          </p:cNvSpPr>
          <p:nvPr>
            <p:ph type="title" idx="4294967295"/>
          </p:nvPr>
        </p:nvSpPr>
        <p:spPr/>
        <p:txBody>
          <a:bodyPr/>
          <a:lstStyle/>
          <a:p>
            <a:r>
              <a:rPr lang="en-US"/>
              <a:t>Shared Counter</a:t>
            </a:r>
          </a:p>
        </p:txBody>
      </p:sp>
      <p:sp>
        <p:nvSpPr>
          <p:cNvPr id="54285" name="Text Box 23"/>
          <p:cNvSpPr txBox="1">
            <a:spLocks noChangeArrowheads="1"/>
          </p:cNvSpPr>
          <p:nvPr/>
        </p:nvSpPr>
        <p:spPr bwMode="auto">
          <a:xfrm>
            <a:off x="5029200" y="3581400"/>
            <a:ext cx="3962400" cy="954107"/>
          </a:xfrm>
          <a:prstGeom prst="rect">
            <a:avLst/>
          </a:prstGeom>
          <a:noFill/>
          <a:ln w="9525">
            <a:noFill/>
            <a:miter lim="800000"/>
            <a:headEnd/>
            <a:tailEnd/>
          </a:ln>
        </p:spPr>
        <p:txBody>
          <a:bodyPr>
            <a:spAutoFit/>
          </a:bodyPr>
          <a:lstStyle/>
          <a:p>
            <a:pPr algn="ctr" eaLnBrk="0" hangingPunct="0"/>
            <a:r>
              <a:rPr lang="en-US" sz="2800" dirty="0">
                <a:solidFill>
                  <a:srgbClr val="FFFF00"/>
                </a:solidFill>
                <a:latin typeface="+mj-lt"/>
              </a:rPr>
              <a:t>each thread takes a number</a:t>
            </a:r>
          </a:p>
        </p:txBody>
      </p:sp>
      <p:grpSp>
        <p:nvGrpSpPr>
          <p:cNvPr id="54286" name="Group 24"/>
          <p:cNvGrpSpPr>
            <a:grpSpLocks/>
          </p:cNvGrpSpPr>
          <p:nvPr/>
        </p:nvGrpSpPr>
        <p:grpSpPr bwMode="auto">
          <a:xfrm>
            <a:off x="1676400" y="2898775"/>
            <a:ext cx="2149475" cy="1265238"/>
            <a:chOff x="1056" y="2016"/>
            <a:chExt cx="1354" cy="797"/>
          </a:xfrm>
        </p:grpSpPr>
        <p:sp>
          <p:nvSpPr>
            <p:cNvPr id="54287" name="Freeform 25"/>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8" name="Freeform 26"/>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89" name="Freeform 27"/>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0" name="Freeform 28"/>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1" name="Freeform 29"/>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2" name="Freeform 30"/>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3" name="Freeform 31"/>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4" name="Freeform 32"/>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5" name="Freeform 33"/>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6" name="Freeform 34"/>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54297" name="Freeform 36"/>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8" name="Freeform 37"/>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299" name="Freeform 38"/>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0" name="Freeform 39"/>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1" name="Freeform 40"/>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2" name="Freeform 41"/>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3" name="Freeform 42"/>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4" name="Freeform 43"/>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5" name="Freeform 44"/>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54306" name="Freeform 45"/>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Tree>
    <p:extLst>
      <p:ext uri="{BB962C8B-B14F-4D97-AF65-F5344CB8AC3E}">
        <p14:creationId xmlns:p14="http://schemas.microsoft.com/office/powerpoint/2010/main" val="29862155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65DB74-42ED-43DC-A613-C8B54E1D1700}" type="slidenum">
              <a:rPr lang="ar-SA" sz="1400">
                <a:latin typeface="Arial" panose="020B0604020202020204" pitchFamily="34" charset="0"/>
                <a:cs typeface="Arial" pitchFamily="34" charset="0"/>
              </a:rPr>
              <a:pPr algn="r" eaLnBrk="0" hangingPunct="0"/>
              <a:t>27</a:t>
            </a:fld>
            <a:endParaRPr lang="en-US" sz="1400" dirty="0">
              <a:latin typeface="Arial" panose="020B0604020202020204" pitchFamily="34" charset="0"/>
              <a:cs typeface="Arial" pitchFamily="34" charset="0"/>
            </a:endParaRPr>
          </a:p>
        </p:txBody>
      </p:sp>
      <p:sp>
        <p:nvSpPr>
          <p:cNvPr id="56324" name="Rectangle 2"/>
          <p:cNvSpPr>
            <a:spLocks noGrp="1" noChangeArrowheads="1"/>
          </p:cNvSpPr>
          <p:nvPr>
            <p:ph type="title" idx="4294967295"/>
          </p:nvPr>
        </p:nvSpPr>
        <p:spPr/>
        <p:txBody>
          <a:bodyPr/>
          <a:lstStyle/>
          <a:p>
            <a:r>
              <a:rPr lang="en-US" dirty="0">
                <a:solidFill>
                  <a:srgbClr val="FFFF00"/>
                </a:solidFill>
              </a:rPr>
              <a:t>Procedure for Thread </a:t>
            </a:r>
            <a:r>
              <a:rPr lang="en-US" i="1" dirty="0" err="1">
                <a:solidFill>
                  <a:srgbClr val="FFFF00"/>
                </a:solidFill>
              </a:rPr>
              <a:t>i</a:t>
            </a:r>
            <a:endParaRPr lang="en-US" dirty="0">
              <a:solidFill>
                <a:srgbClr val="FFFF00"/>
              </a:solidFill>
            </a:endParaRP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 Box 3">
            <a:extLst>
              <a:ext uri="{FF2B5EF4-FFF2-40B4-BE49-F238E27FC236}">
                <a16:creationId xmlns:a16="http://schemas.microsoft.com/office/drawing/2014/main" id="{1F2F9696-E5DE-4E38-8400-F7B0C9380B72}"/>
              </a:ext>
            </a:extLst>
          </p:cNvPr>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err="1">
                <a:solidFill>
                  <a:schemeClr val="bg1"/>
                </a:solidFill>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counter = new Counter(1);</a:t>
            </a:r>
          </a:p>
          <a:p>
            <a:r>
              <a:rPr lang="en-US" sz="2400" b="1" dirty="0">
                <a:solidFill>
                  <a:srgbClr val="0000FF"/>
                </a:solidFill>
                <a:latin typeface="Courier New" pitchFamily="49" charset="0"/>
                <a:cs typeface="Courier New" pitchFamily="49" charset="0"/>
              </a:rPr>
              <a:t>    </a:t>
            </a:r>
            <a:endParaRPr lang="en-US" sz="2400" b="1" i="1" dirty="0">
              <a:solidFill>
                <a:srgbClr val="0000FF"/>
              </a:solidFill>
              <a:latin typeface="Courier New" pitchFamily="49" charset="0"/>
              <a:cs typeface="Courier New" pitchFamily="49" charset="0"/>
            </a:endParaRPr>
          </a:p>
          <a:p>
            <a:r>
              <a:rPr lang="en-US" sz="2400" b="1" dirty="0">
                <a:solidFill>
                  <a:schemeClr val="bg1"/>
                </a:solidFill>
                <a:latin typeface="Courier New" pitchFamily="49" charset="0"/>
                <a:cs typeface="Courier New" pitchFamily="49" charset="0"/>
              </a:rPr>
              <a:t>void</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primePrint</a:t>
            </a:r>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long</a:t>
            </a:r>
            <a:r>
              <a:rPr lang="en-US" sz="2400" b="1" dirty="0">
                <a:solidFill>
                  <a:srgbClr val="0000FF"/>
                </a:solidFill>
                <a:latin typeface="Courier New" pitchFamily="49" charset="0"/>
                <a:cs typeface="Courier New" pitchFamily="49" charset="0"/>
              </a:rPr>
              <a:t> j = 0;</a:t>
            </a:r>
          </a:p>
          <a:p>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(j &lt; 10</a:t>
            </a:r>
            <a:r>
              <a:rPr lang="en-US" sz="2400" b="1" baseline="30000" dirty="0">
                <a:solidFill>
                  <a:srgbClr val="0000FF"/>
                </a:solidFill>
                <a:latin typeface="Courier New" pitchFamily="49" charset="0"/>
                <a:cs typeface="Courier New" pitchFamily="49" charset="0"/>
              </a:rPr>
              <a:t>10</a:t>
            </a:r>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    j = </a:t>
            </a:r>
            <a:r>
              <a:rPr lang="en-US" sz="2400" b="1" dirty="0" err="1">
                <a:solidFill>
                  <a:srgbClr val="0000FF"/>
                </a:solidFill>
                <a:latin typeface="Courier New" pitchFamily="49" charset="0"/>
                <a:cs typeface="Courier New" pitchFamily="49" charset="0"/>
              </a:rPr>
              <a:t>counter.getAndIncrement</a:t>
            </a:r>
            <a:r>
              <a:rPr lang="en-US" sz="2400" b="1" dirty="0">
                <a:solidFill>
                  <a:srgbClr val="0000FF"/>
                </a:solidFill>
                <a:latin typeface="Courier New" pitchFamily="49" charset="0"/>
                <a:cs typeface="Courier New" pitchFamily="49" charset="0"/>
              </a:rPr>
              <a:t>();</a:t>
            </a:r>
          </a:p>
          <a:p>
            <a:r>
              <a:rPr lang="en-US" sz="2400" b="1" dirty="0">
                <a:solidFill>
                  <a:srgbClr val="0000FF"/>
                </a:solidFill>
                <a:latin typeface="Courier New" pitchFamily="49" charset="0"/>
                <a:cs typeface="Courier New" pitchFamily="49" charset="0"/>
              </a:rPr>
              <a:t>    if (</a:t>
            </a:r>
            <a:r>
              <a:rPr lang="en-US" sz="2400" b="1" dirty="0" err="1">
                <a:solidFill>
                  <a:srgbClr val="0000FF"/>
                </a:solidFill>
                <a:latin typeface="Courier New" pitchFamily="49" charset="0"/>
                <a:cs typeface="Courier New" pitchFamily="49" charset="0"/>
              </a:rPr>
              <a:t>isPrime</a:t>
            </a:r>
            <a:r>
              <a:rPr lang="en-US" sz="2400" b="1" dirty="0">
                <a:solidFill>
                  <a:srgbClr val="0000FF"/>
                </a:solidFill>
                <a:latin typeface="Courier New" pitchFamily="49" charset="0"/>
                <a:cs typeface="Courier New" pitchFamily="49" charset="0"/>
              </a:rPr>
              <a:t>(j))</a:t>
            </a:r>
          </a:p>
          <a:p>
            <a:r>
              <a:rPr lang="en-US" sz="2400" b="1" dirty="0">
                <a:solidFill>
                  <a:srgbClr val="0000FF"/>
                </a:solidFill>
                <a:latin typeface="Courier New" pitchFamily="49" charset="0"/>
                <a:cs typeface="Courier New" pitchFamily="49" charset="0"/>
              </a:rPr>
              <a:t>      print(j);</a:t>
            </a:r>
          </a:p>
          <a:p>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a:t>
            </a:r>
          </a:p>
        </p:txBody>
      </p:sp>
    </p:spTree>
    <p:extLst>
      <p:ext uri="{BB962C8B-B14F-4D97-AF65-F5344CB8AC3E}">
        <p14:creationId xmlns:p14="http://schemas.microsoft.com/office/powerpoint/2010/main" val="9484159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5E9010E4-91ED-4447-BA44-6D94A8275E10}"/>
              </a:ext>
            </a:extLst>
          </p:cNvPr>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err="1">
                <a:solidFill>
                  <a:schemeClr val="bg1"/>
                </a:solidFill>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counter = new Counter(1);</a:t>
            </a:r>
          </a:p>
          <a:p>
            <a:r>
              <a:rPr lang="en-US" sz="2400" b="1" dirty="0">
                <a:solidFill>
                  <a:srgbClr val="0000FF"/>
                </a:solidFill>
                <a:latin typeface="Courier New" pitchFamily="49" charset="0"/>
                <a:cs typeface="Courier New" pitchFamily="49" charset="0"/>
              </a:rPr>
              <a:t>    </a:t>
            </a:r>
            <a:endParaRPr lang="en-US" sz="2400" b="1" i="1" dirty="0">
              <a:solidFill>
                <a:srgbClr val="0000FF"/>
              </a:solidFill>
              <a:latin typeface="Courier New" pitchFamily="49" charset="0"/>
              <a:cs typeface="Courier New" pitchFamily="49" charset="0"/>
            </a:endParaRPr>
          </a:p>
          <a:p>
            <a:r>
              <a:rPr lang="en-US" sz="2400" b="1" dirty="0">
                <a:solidFill>
                  <a:schemeClr val="tx1">
                    <a:lumMod val="50000"/>
                  </a:schemeClr>
                </a:solidFill>
                <a:latin typeface="Courier New" pitchFamily="49" charset="0"/>
                <a:cs typeface="Courier New" pitchFamily="49" charset="0"/>
              </a:rPr>
              <a:t>void </a:t>
            </a:r>
            <a:r>
              <a:rPr lang="en-US" sz="2400" b="1" dirty="0" err="1">
                <a:solidFill>
                  <a:schemeClr val="tx1">
                    <a:lumMod val="50000"/>
                  </a:schemeClr>
                </a:solidFill>
                <a:latin typeface="Courier New" pitchFamily="49" charset="0"/>
                <a:cs typeface="Courier New" pitchFamily="49" charset="0"/>
              </a:rPr>
              <a:t>primePrint</a:t>
            </a:r>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  long j = 0;</a:t>
            </a:r>
          </a:p>
          <a:p>
            <a:r>
              <a:rPr lang="en-US" sz="2400" b="1" dirty="0">
                <a:solidFill>
                  <a:schemeClr val="tx1">
                    <a:lumMod val="50000"/>
                  </a:schemeClr>
                </a:solidFill>
                <a:latin typeface="Courier New" pitchFamily="49" charset="0"/>
                <a:cs typeface="Courier New" pitchFamily="49" charset="0"/>
              </a:rPr>
              <a:t>  while (j &lt; 10</a:t>
            </a:r>
            <a:r>
              <a:rPr lang="en-US" sz="2400" b="1" baseline="30000" dirty="0">
                <a:solidFill>
                  <a:schemeClr val="tx1">
                    <a:lumMod val="50000"/>
                  </a:schemeClr>
                </a:solidFill>
                <a:latin typeface="Courier New" pitchFamily="49" charset="0"/>
                <a:cs typeface="Courier New" pitchFamily="49" charset="0"/>
              </a:rPr>
              <a:t>10</a:t>
            </a:r>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    j = </a:t>
            </a:r>
            <a:r>
              <a:rPr lang="en-US" sz="2400" b="1" dirty="0" err="1">
                <a:solidFill>
                  <a:schemeClr val="tx1">
                    <a:lumMod val="50000"/>
                  </a:schemeClr>
                </a:solidFill>
                <a:latin typeface="Courier New" pitchFamily="49" charset="0"/>
                <a:cs typeface="Courier New" pitchFamily="49" charset="0"/>
              </a:rPr>
              <a:t>counter.getAndIncrement</a:t>
            </a:r>
            <a:r>
              <a:rPr lang="en-US" sz="2400" b="1" dirty="0">
                <a:solidFill>
                  <a:schemeClr val="tx1">
                    <a:lumMod val="50000"/>
                  </a:schemeClr>
                </a:solidFill>
                <a:latin typeface="Courier New" pitchFamily="49" charset="0"/>
                <a:cs typeface="Courier New" pitchFamily="49" charset="0"/>
              </a:rPr>
              <a:t>();</a:t>
            </a:r>
          </a:p>
          <a:p>
            <a:r>
              <a:rPr lang="en-US" sz="2400" b="1" dirty="0">
                <a:solidFill>
                  <a:schemeClr val="tx1">
                    <a:lumMod val="50000"/>
                  </a:schemeClr>
                </a:solidFill>
                <a:latin typeface="Courier New" pitchFamily="49" charset="0"/>
                <a:cs typeface="Courier New" pitchFamily="49" charset="0"/>
              </a:rPr>
              <a:t>    if (</a:t>
            </a:r>
            <a:r>
              <a:rPr lang="en-US" sz="2400" b="1" dirty="0" err="1">
                <a:solidFill>
                  <a:schemeClr val="tx1">
                    <a:lumMod val="50000"/>
                  </a:schemeClr>
                </a:solidFill>
                <a:latin typeface="Courier New" pitchFamily="49" charset="0"/>
                <a:cs typeface="Courier New" pitchFamily="49" charset="0"/>
              </a:rPr>
              <a:t>isPrime</a:t>
            </a:r>
            <a:r>
              <a:rPr lang="en-US" sz="2400" b="1" dirty="0">
                <a:solidFill>
                  <a:schemeClr val="tx1">
                    <a:lumMod val="50000"/>
                  </a:schemeClr>
                </a:solidFill>
                <a:latin typeface="Courier New" pitchFamily="49" charset="0"/>
                <a:cs typeface="Courier New" pitchFamily="49" charset="0"/>
              </a:rPr>
              <a:t>(j))</a:t>
            </a:r>
          </a:p>
          <a:p>
            <a:r>
              <a:rPr lang="en-US" sz="2400" b="1" dirty="0">
                <a:solidFill>
                  <a:schemeClr val="tx1">
                    <a:lumMod val="50000"/>
                  </a:schemeClr>
                </a:solidFill>
                <a:latin typeface="Courier New" pitchFamily="49" charset="0"/>
                <a:cs typeface="Courier New" pitchFamily="49" charset="0"/>
              </a:rPr>
              <a:t>      print(j);</a:t>
            </a:r>
          </a:p>
          <a:p>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a:t>
            </a:r>
          </a:p>
        </p:txBody>
      </p:sp>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583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195021-4D09-480D-B674-D4EFD6BE03A9}" type="slidenum">
              <a:rPr lang="ar-SA" sz="1400">
                <a:latin typeface="Arial" panose="020B0604020202020204" pitchFamily="34" charset="0"/>
                <a:cs typeface="Arial" pitchFamily="34" charset="0"/>
              </a:rPr>
              <a:pPr algn="r" eaLnBrk="0" hangingPunct="0"/>
              <a:t>28</a:t>
            </a:fld>
            <a:endParaRPr lang="en-US" sz="1400" dirty="0">
              <a:latin typeface="Arial" panose="020B0604020202020204" pitchFamily="34" charset="0"/>
              <a:cs typeface="Arial" pitchFamily="34" charset="0"/>
            </a:endParaRPr>
          </a:p>
        </p:txBody>
      </p:sp>
      <p:sp>
        <p:nvSpPr>
          <p:cNvPr id="58373" name="Rectangle 2"/>
          <p:cNvSpPr>
            <a:spLocks noGrp="1" noChangeArrowheads="1"/>
          </p:cNvSpPr>
          <p:nvPr>
            <p:ph type="title" idx="4294967295"/>
          </p:nvPr>
        </p:nvSpPr>
        <p:spPr/>
        <p:txBody>
          <a:bodyPr/>
          <a:lstStyle/>
          <a:p>
            <a:r>
              <a:rPr lang="en-US" dirty="0">
                <a:solidFill>
                  <a:srgbClr val="FFFF00"/>
                </a:solidFill>
              </a:rPr>
              <a:t>Procedure for Thread </a:t>
            </a:r>
            <a:r>
              <a:rPr lang="en-US" i="1" dirty="0" err="1">
                <a:solidFill>
                  <a:srgbClr val="FFFF00"/>
                </a:solidFill>
              </a:rPr>
              <a:t>i</a:t>
            </a:r>
            <a:endParaRPr lang="en-US" dirty="0">
              <a:solidFill>
                <a:srgbClr val="FFFF00"/>
              </a:solidFill>
            </a:endParaRPr>
          </a:p>
        </p:txBody>
      </p:sp>
      <p:sp>
        <p:nvSpPr>
          <p:cNvPr id="58374" name="AutoShape 5"/>
          <p:cNvSpPr>
            <a:spLocks noChangeArrowheads="1"/>
          </p:cNvSpPr>
          <p:nvPr/>
        </p:nvSpPr>
        <p:spPr bwMode="auto">
          <a:xfrm>
            <a:off x="958851" y="2033588"/>
            <a:ext cx="5492750" cy="487362"/>
          </a:xfrm>
          <a:prstGeom prst="wedgeRoundRectCallout">
            <a:avLst>
              <a:gd name="adj1" fmla="val 33768"/>
              <a:gd name="adj2" fmla="val 13377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58375" name="Text Box 6"/>
          <p:cNvSpPr txBox="1">
            <a:spLocks noChangeArrowheads="1"/>
          </p:cNvSpPr>
          <p:nvPr/>
        </p:nvSpPr>
        <p:spPr bwMode="auto">
          <a:xfrm>
            <a:off x="4572000" y="2923232"/>
            <a:ext cx="41910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Shared counter</a:t>
            </a:r>
          </a:p>
          <a:p>
            <a:pPr algn="ctr" eaLnBrk="0" hangingPunct="0"/>
            <a:r>
              <a:rPr lang="en-US" sz="2800" b="1" dirty="0">
                <a:solidFill>
                  <a:srgbClr val="FF0000"/>
                </a:solidFill>
                <a:latin typeface="+mj-lt"/>
              </a:rPr>
              <a:t>object</a:t>
            </a:r>
          </a:p>
        </p:txBody>
      </p:sp>
    </p:spTree>
    <p:extLst>
      <p:ext uri="{BB962C8B-B14F-4D97-AF65-F5344CB8AC3E}">
        <p14:creationId xmlns:p14="http://schemas.microsoft.com/office/powerpoint/2010/main" val="26158327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r>
              <a:rPr lang="en-US">
                <a:latin typeface="+mj-lt"/>
              </a:rPr>
              <a:t>Art of Multiprocessor Programming</a:t>
            </a:r>
          </a:p>
        </p:txBody>
      </p:sp>
      <p:sp>
        <p:nvSpPr>
          <p:cNvPr id="604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66644EA-4BD2-4780-8885-4504317ABF51}" type="slidenum">
              <a:rPr lang="ar-SA" sz="1400">
                <a:latin typeface="+mj-lt"/>
                <a:cs typeface="Arial" pitchFamily="34" charset="0"/>
              </a:rPr>
              <a:pPr algn="r" eaLnBrk="0" hangingPunct="0"/>
              <a:t>29</a:t>
            </a:fld>
            <a:endParaRPr lang="en-US" sz="1400">
              <a:latin typeface="+mj-lt"/>
              <a:cs typeface="Arial" pitchFamily="34" charset="0"/>
            </a:endParaRPr>
          </a:p>
        </p:txBody>
      </p:sp>
      <p:sp>
        <p:nvSpPr>
          <p:cNvPr id="60420" name="Rectangle 2"/>
          <p:cNvSpPr>
            <a:spLocks noGrp="1" noChangeArrowheads="1"/>
          </p:cNvSpPr>
          <p:nvPr>
            <p:ph type="title" idx="4294967295"/>
          </p:nvPr>
        </p:nvSpPr>
        <p:spPr>
          <a:xfrm>
            <a:off x="685800" y="261938"/>
            <a:ext cx="7772400" cy="1143000"/>
          </a:xfrm>
        </p:spPr>
        <p:txBody>
          <a:bodyPr/>
          <a:lstStyle/>
          <a:p>
            <a:r>
              <a:rPr lang="en-US" dirty="0">
                <a:solidFill>
                  <a:srgbClr val="FFFF00"/>
                </a:solidFill>
              </a:rPr>
              <a:t>Where Things Reside</a:t>
            </a:r>
          </a:p>
        </p:txBody>
      </p:sp>
      <p:grpSp>
        <p:nvGrpSpPr>
          <p:cNvPr id="60421" name="Group 3"/>
          <p:cNvGrpSpPr>
            <a:grpSpLocks/>
          </p:cNvGrpSpPr>
          <p:nvPr/>
        </p:nvGrpSpPr>
        <p:grpSpPr bwMode="auto">
          <a:xfrm>
            <a:off x="2668588" y="2386013"/>
            <a:ext cx="4267200" cy="2527300"/>
            <a:chOff x="2038" y="1558"/>
            <a:chExt cx="1847" cy="1318"/>
          </a:xfrm>
        </p:grpSpPr>
        <p:sp>
          <p:nvSpPr>
            <p:cNvPr id="60422"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sp>
          <p:nvSpPr>
            <p:cNvPr id="60423"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mj-lt"/>
                </a:rPr>
                <a:t>Bus</a:t>
              </a:r>
            </a:p>
          </p:txBody>
        </p:sp>
        <p:grpSp>
          <p:nvGrpSpPr>
            <p:cNvPr id="60424" name="Group 6"/>
            <p:cNvGrpSpPr>
              <a:grpSpLocks/>
            </p:cNvGrpSpPr>
            <p:nvPr/>
          </p:nvGrpSpPr>
          <p:grpSpPr bwMode="auto">
            <a:xfrm>
              <a:off x="2813" y="1577"/>
              <a:ext cx="315" cy="418"/>
              <a:chOff x="2496" y="2725"/>
              <a:chExt cx="712" cy="739"/>
            </a:xfrm>
          </p:grpSpPr>
          <p:sp>
            <p:nvSpPr>
              <p:cNvPr id="60425"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26"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60427" name="Group 9"/>
              <p:cNvGrpSpPr>
                <a:grpSpLocks/>
              </p:cNvGrpSpPr>
              <p:nvPr/>
            </p:nvGrpSpPr>
            <p:grpSpPr bwMode="auto">
              <a:xfrm>
                <a:off x="3072" y="2832"/>
                <a:ext cx="136" cy="632"/>
                <a:chOff x="3072" y="2832"/>
                <a:chExt cx="136" cy="632"/>
              </a:xfrm>
            </p:grpSpPr>
            <p:sp>
              <p:nvSpPr>
                <p:cNvPr id="60428"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29"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0"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31" name="Group 13"/>
              <p:cNvGrpSpPr>
                <a:grpSpLocks/>
              </p:cNvGrpSpPr>
              <p:nvPr/>
            </p:nvGrpSpPr>
            <p:grpSpPr bwMode="auto">
              <a:xfrm flipH="1">
                <a:off x="2496" y="2832"/>
                <a:ext cx="136" cy="632"/>
                <a:chOff x="3072" y="2832"/>
                <a:chExt cx="136" cy="632"/>
              </a:xfrm>
            </p:grpSpPr>
            <p:sp>
              <p:nvSpPr>
                <p:cNvPr id="60432"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3"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4"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60435" name="Group 17"/>
            <p:cNvGrpSpPr>
              <a:grpSpLocks/>
            </p:cNvGrpSpPr>
            <p:nvPr/>
          </p:nvGrpSpPr>
          <p:grpSpPr bwMode="auto">
            <a:xfrm>
              <a:off x="2263" y="1558"/>
              <a:ext cx="378" cy="457"/>
              <a:chOff x="1008" y="2720"/>
              <a:chExt cx="856" cy="808"/>
            </a:xfrm>
          </p:grpSpPr>
          <p:sp>
            <p:nvSpPr>
              <p:cNvPr id="60436"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37"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8"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39"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0"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1"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2"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3"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4"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60445" name="Group 27"/>
            <p:cNvGrpSpPr>
              <a:grpSpLocks/>
            </p:cNvGrpSpPr>
            <p:nvPr/>
          </p:nvGrpSpPr>
          <p:grpSpPr bwMode="auto">
            <a:xfrm flipH="1">
              <a:off x="3299" y="1558"/>
              <a:ext cx="379" cy="457"/>
              <a:chOff x="1008" y="2720"/>
              <a:chExt cx="856" cy="808"/>
            </a:xfrm>
          </p:grpSpPr>
          <p:sp>
            <p:nvSpPr>
              <p:cNvPr id="60446"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47"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8"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49"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0"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1"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2"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3"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60454"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sp>
          <p:nvSpPr>
            <p:cNvPr id="60455"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mj-lt"/>
                </a:rPr>
                <a:t>Bus</a:t>
              </a:r>
            </a:p>
          </p:txBody>
        </p:sp>
        <p:sp>
          <p:nvSpPr>
            <p:cNvPr id="60456"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endParaRPr lang="en-US" sz="2400">
                <a:solidFill>
                  <a:schemeClr val="tx2"/>
                </a:solidFill>
                <a:latin typeface="+mj-lt"/>
              </a:endParaRPr>
            </a:p>
          </p:txBody>
        </p:sp>
        <p:sp>
          <p:nvSpPr>
            <p:cNvPr id="60457"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58"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dirty="0">
                  <a:solidFill>
                    <a:schemeClr val="bg2"/>
                  </a:solidFill>
                  <a:latin typeface="+mj-lt"/>
                </a:rPr>
                <a:t>cache</a:t>
              </a:r>
            </a:p>
          </p:txBody>
        </p:sp>
        <p:sp>
          <p:nvSpPr>
            <p:cNvPr id="60459"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grpSp>
      <p:sp>
        <p:nvSpPr>
          <p:cNvPr id="60460" name="Rectangle 42"/>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60461" name="Text Box 43"/>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r>
              <a:rPr lang="en-US" sz="2000" b="1" dirty="0">
                <a:solidFill>
                  <a:schemeClr val="bg2"/>
                </a:solidFill>
                <a:latin typeface="+mj-lt"/>
              </a:rPr>
              <a:t>1</a:t>
            </a:r>
          </a:p>
        </p:txBody>
      </p:sp>
      <p:sp>
        <p:nvSpPr>
          <p:cNvPr id="60462" name="Text Box 44"/>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r>
              <a:rPr lang="en-US" sz="2400" b="1">
                <a:latin typeface="+mj-lt"/>
              </a:rPr>
              <a:t>shared counter</a:t>
            </a:r>
          </a:p>
        </p:txBody>
      </p:sp>
      <p:sp>
        <p:nvSpPr>
          <p:cNvPr id="60463" name="Line 45"/>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64" name="Text Box 46"/>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r>
              <a:rPr lang="en-US">
                <a:latin typeface="+mj-lt"/>
              </a:rPr>
              <a:t>shared </a:t>
            </a:r>
          </a:p>
          <a:p>
            <a:pPr algn="r" eaLnBrk="0" hangingPunct="0"/>
            <a:r>
              <a:rPr lang="en-US">
                <a:latin typeface="+mj-lt"/>
              </a:rPr>
              <a:t>memory</a:t>
            </a:r>
          </a:p>
        </p:txBody>
      </p:sp>
      <p:sp>
        <p:nvSpPr>
          <p:cNvPr id="60465" name="Text Box 47"/>
          <p:cNvSpPr txBox="1">
            <a:spLocks noChangeArrowheads="1"/>
          </p:cNvSpPr>
          <p:nvPr/>
        </p:nvSpPr>
        <p:spPr bwMode="auto">
          <a:xfrm>
            <a:off x="327025" y="1387475"/>
            <a:ext cx="1128713" cy="861774"/>
          </a:xfrm>
          <a:prstGeom prst="rect">
            <a:avLst/>
          </a:prstGeom>
          <a:solidFill>
            <a:srgbClr val="FFFFCC"/>
          </a:solidFill>
          <a:ln w="9525">
            <a:noFill/>
            <a:miter lim="800000"/>
            <a:headEnd/>
            <a:tailEnd/>
          </a:ln>
        </p:spPr>
        <p:txBody>
          <a:bodyPr>
            <a:spAutoFit/>
          </a:bodyPr>
          <a:lstStyle/>
          <a:p>
            <a:pPr eaLnBrk="0" hangingPunct="0"/>
            <a:r>
              <a:rPr lang="en-US" sz="500" b="1" dirty="0">
                <a:latin typeface="Courier New" pitchFamily="49" charset="0"/>
                <a:cs typeface="Courier New" pitchFamily="49" charset="0"/>
              </a:rPr>
              <a:t>void</a:t>
            </a:r>
            <a:r>
              <a:rPr lang="en-US" sz="500" b="1" dirty="0">
                <a:solidFill>
                  <a:srgbClr val="0000FF"/>
                </a:solidFill>
                <a:latin typeface="Courier New" pitchFamily="49" charset="0"/>
                <a:cs typeface="Courier New" pitchFamily="49" charset="0"/>
              </a:rPr>
              <a:t> </a:t>
            </a:r>
            <a:r>
              <a:rPr lang="en-US" sz="500" b="1" dirty="0" err="1">
                <a:solidFill>
                  <a:srgbClr val="0000FF"/>
                </a:solidFill>
                <a:latin typeface="Courier New" pitchFamily="49" charset="0"/>
                <a:cs typeface="Courier New" pitchFamily="49" charset="0"/>
              </a:rPr>
              <a:t>primePrint</a:t>
            </a:r>
            <a:r>
              <a:rPr lang="en-US" sz="500" b="1" dirty="0">
                <a:solidFill>
                  <a:srgbClr val="0000FF"/>
                </a:solidFill>
                <a:latin typeface="Courier New" pitchFamily="49" charset="0"/>
                <a:cs typeface="Courier New" pitchFamily="49" charset="0"/>
              </a:rPr>
              <a:t> {</a:t>
            </a:r>
          </a:p>
          <a:p>
            <a:pPr eaLnBrk="0" hangingPunct="0"/>
            <a:r>
              <a:rPr lang="en-US" sz="500" b="1" dirty="0">
                <a:solidFill>
                  <a:srgbClr val="0000FF"/>
                </a:solidFill>
                <a:latin typeface="Courier New" pitchFamily="49" charset="0"/>
                <a:cs typeface="Courier New" pitchFamily="49" charset="0"/>
              </a:rPr>
              <a:t>  </a:t>
            </a:r>
            <a:r>
              <a:rPr lang="en-US" sz="500" b="1" dirty="0" err="1">
                <a:solidFill>
                  <a:srgbClr val="0000FF"/>
                </a:solidFill>
                <a:latin typeface="Courier New" pitchFamily="49" charset="0"/>
                <a:cs typeface="Courier New" pitchFamily="49" charset="0"/>
              </a:rPr>
              <a:t>int</a:t>
            </a:r>
            <a:r>
              <a:rPr lang="en-US" sz="500" b="1" dirty="0">
                <a:solidFill>
                  <a:srgbClr val="0000FF"/>
                </a:solidFill>
                <a:latin typeface="Courier New" pitchFamily="49" charset="0"/>
                <a:cs typeface="Courier New" pitchFamily="49" charset="0"/>
              </a:rPr>
              <a:t> </a:t>
            </a:r>
            <a:r>
              <a:rPr lang="en-US" sz="500" b="1" dirty="0" err="1">
                <a:solidFill>
                  <a:srgbClr val="0000FF"/>
                </a:solidFill>
                <a:latin typeface="Courier New" pitchFamily="49" charset="0"/>
                <a:cs typeface="Courier New" pitchFamily="49" charset="0"/>
              </a:rPr>
              <a:t>i</a:t>
            </a:r>
            <a:r>
              <a:rPr lang="en-US" sz="500" b="1" dirty="0">
                <a:solidFill>
                  <a:srgbClr val="0000FF"/>
                </a:solidFill>
                <a:latin typeface="Courier New" pitchFamily="49" charset="0"/>
                <a:cs typeface="Courier New" pitchFamily="49" charset="0"/>
              </a:rPr>
              <a:t> = </a:t>
            </a:r>
            <a:r>
              <a:rPr lang="en-US" sz="500" b="1" dirty="0" err="1">
                <a:solidFill>
                  <a:srgbClr val="0000FF"/>
                </a:solidFill>
                <a:latin typeface="Courier New" pitchFamily="49" charset="0"/>
                <a:cs typeface="Courier New" pitchFamily="49" charset="0"/>
              </a:rPr>
              <a:t>ThreadID.get</a:t>
            </a:r>
            <a:r>
              <a:rPr lang="en-US" sz="500" b="1" dirty="0">
                <a:solidFill>
                  <a:srgbClr val="0000FF"/>
                </a:solidFill>
                <a:latin typeface="Courier New" pitchFamily="49" charset="0"/>
                <a:cs typeface="Courier New" pitchFamily="49" charset="0"/>
              </a:rPr>
              <a:t>(); // IDs in {0..9}</a:t>
            </a:r>
          </a:p>
          <a:p>
            <a:pPr eaLnBrk="0" hangingPunct="0"/>
            <a:r>
              <a:rPr lang="en-US" sz="500" b="1" dirty="0">
                <a:latin typeface="Courier New" pitchFamily="49" charset="0"/>
                <a:cs typeface="Courier New" pitchFamily="49" charset="0"/>
              </a:rPr>
              <a:t>  for</a:t>
            </a:r>
            <a:r>
              <a:rPr lang="en-US" sz="500" b="1" dirty="0">
                <a:solidFill>
                  <a:schemeClr val="accent2"/>
                </a:solidFill>
                <a:latin typeface="Courier New" pitchFamily="49" charset="0"/>
                <a:cs typeface="Courier New" pitchFamily="49" charset="0"/>
              </a:rPr>
              <a:t> </a:t>
            </a:r>
            <a:r>
              <a:rPr lang="en-US" sz="500" b="1" dirty="0">
                <a:solidFill>
                  <a:srgbClr val="0000FF"/>
                </a:solidFill>
                <a:latin typeface="Courier New" pitchFamily="49" charset="0"/>
                <a:cs typeface="Courier New" pitchFamily="49" charset="0"/>
              </a:rPr>
              <a:t>(j = </a:t>
            </a:r>
            <a:r>
              <a:rPr lang="en-US" sz="500" b="1" dirty="0" err="1">
                <a:solidFill>
                  <a:srgbClr val="0000FF"/>
                </a:solidFill>
                <a:latin typeface="Courier New" pitchFamily="49" charset="0"/>
                <a:cs typeface="Courier New" pitchFamily="49" charset="0"/>
              </a:rPr>
              <a:t>i</a:t>
            </a:r>
            <a:r>
              <a:rPr lang="en-US" sz="500" b="1" dirty="0">
                <a:solidFill>
                  <a:srgbClr val="0000FF"/>
                </a:solidFill>
                <a:latin typeface="Courier New" pitchFamily="49" charset="0"/>
                <a:cs typeface="Courier New" pitchFamily="49" charset="0"/>
              </a:rPr>
              <a:t>*10</a:t>
            </a:r>
            <a:r>
              <a:rPr lang="en-US" sz="500" b="1" baseline="30000" dirty="0">
                <a:solidFill>
                  <a:srgbClr val="0000FF"/>
                </a:solidFill>
                <a:latin typeface="Courier New" pitchFamily="49" charset="0"/>
                <a:cs typeface="Courier New" pitchFamily="49" charset="0"/>
              </a:rPr>
              <a:t>9</a:t>
            </a:r>
            <a:r>
              <a:rPr lang="en-US" sz="500" b="1" dirty="0">
                <a:solidFill>
                  <a:srgbClr val="0000FF"/>
                </a:solidFill>
                <a:latin typeface="Courier New" pitchFamily="49" charset="0"/>
                <a:cs typeface="Courier New" pitchFamily="49" charset="0"/>
              </a:rPr>
              <a:t>+1, j&lt;(i+1)*10</a:t>
            </a:r>
            <a:r>
              <a:rPr lang="en-US" sz="500" b="1" baseline="30000" dirty="0">
                <a:solidFill>
                  <a:srgbClr val="0000FF"/>
                </a:solidFill>
                <a:latin typeface="Courier New" pitchFamily="49" charset="0"/>
                <a:cs typeface="Courier New" pitchFamily="49" charset="0"/>
              </a:rPr>
              <a:t>9</a:t>
            </a:r>
            <a:r>
              <a:rPr lang="en-US" sz="500" b="1" dirty="0">
                <a:solidFill>
                  <a:srgbClr val="0000FF"/>
                </a:solidFill>
                <a:latin typeface="Courier New" pitchFamily="49" charset="0"/>
                <a:cs typeface="Courier New" pitchFamily="49" charset="0"/>
              </a:rPr>
              <a:t>; j++) {</a:t>
            </a:r>
          </a:p>
          <a:p>
            <a:pPr eaLnBrk="0" hangingPunct="0"/>
            <a:r>
              <a:rPr lang="en-US" sz="500" b="1" dirty="0">
                <a:solidFill>
                  <a:schemeClr val="accent2"/>
                </a:solidFill>
                <a:latin typeface="Courier New" pitchFamily="49" charset="0"/>
                <a:cs typeface="Courier New" pitchFamily="49" charset="0"/>
              </a:rPr>
              <a:t>    </a:t>
            </a:r>
            <a:r>
              <a:rPr lang="en-US" sz="500" b="1" dirty="0">
                <a:latin typeface="Courier New" pitchFamily="49" charset="0"/>
                <a:cs typeface="Courier New" pitchFamily="49" charset="0"/>
              </a:rPr>
              <a:t>if</a:t>
            </a:r>
            <a:r>
              <a:rPr lang="en-US" sz="500" b="1" dirty="0">
                <a:solidFill>
                  <a:schemeClr val="accent2"/>
                </a:solidFill>
                <a:latin typeface="Courier New" pitchFamily="49" charset="0"/>
                <a:cs typeface="Courier New" pitchFamily="49" charset="0"/>
              </a:rPr>
              <a:t> </a:t>
            </a:r>
            <a:r>
              <a:rPr lang="en-US" sz="500" b="1" dirty="0">
                <a:solidFill>
                  <a:srgbClr val="0000FF"/>
                </a:solidFill>
                <a:latin typeface="Courier New" pitchFamily="49" charset="0"/>
                <a:cs typeface="Courier New" pitchFamily="49" charset="0"/>
              </a:rPr>
              <a:t>(</a:t>
            </a:r>
            <a:r>
              <a:rPr lang="en-US" sz="500" b="1" dirty="0" err="1">
                <a:solidFill>
                  <a:srgbClr val="0000FF"/>
                </a:solidFill>
                <a:latin typeface="Courier New" pitchFamily="49" charset="0"/>
                <a:cs typeface="Courier New" pitchFamily="49" charset="0"/>
              </a:rPr>
              <a:t>isPrime</a:t>
            </a:r>
            <a:r>
              <a:rPr lang="en-US" sz="500" b="1" dirty="0">
                <a:solidFill>
                  <a:srgbClr val="0000FF"/>
                </a:solidFill>
                <a:latin typeface="Courier New" pitchFamily="49" charset="0"/>
                <a:cs typeface="Courier New" pitchFamily="49" charset="0"/>
              </a:rPr>
              <a:t>(j))</a:t>
            </a:r>
          </a:p>
          <a:p>
            <a:pPr eaLnBrk="0" hangingPunct="0"/>
            <a:r>
              <a:rPr lang="en-US" sz="500" b="1" dirty="0">
                <a:solidFill>
                  <a:schemeClr val="accent2"/>
                </a:solidFill>
                <a:latin typeface="Courier New" pitchFamily="49" charset="0"/>
                <a:cs typeface="Courier New" pitchFamily="49" charset="0"/>
              </a:rPr>
              <a:t>      </a:t>
            </a:r>
            <a:r>
              <a:rPr lang="en-US" sz="500" b="1" dirty="0">
                <a:solidFill>
                  <a:srgbClr val="0000FF"/>
                </a:solidFill>
                <a:latin typeface="Courier New" pitchFamily="49" charset="0"/>
                <a:cs typeface="Courier New" pitchFamily="49" charset="0"/>
              </a:rPr>
              <a:t>print(j);</a:t>
            </a:r>
          </a:p>
          <a:p>
            <a:pPr eaLnBrk="0" hangingPunct="0"/>
            <a:r>
              <a:rPr lang="en-US" sz="500" b="1" dirty="0">
                <a:solidFill>
                  <a:srgbClr val="0000FF"/>
                </a:solidFill>
                <a:latin typeface="Courier New" pitchFamily="49" charset="0"/>
                <a:cs typeface="Courier New" pitchFamily="49" charset="0"/>
              </a:rPr>
              <a:t>  }</a:t>
            </a:r>
          </a:p>
          <a:p>
            <a:pPr eaLnBrk="0" hangingPunct="0"/>
            <a:r>
              <a:rPr lang="en-US" sz="500" b="1" dirty="0">
                <a:solidFill>
                  <a:srgbClr val="0000FF"/>
                </a:solidFill>
                <a:latin typeface="Courier New" pitchFamily="49" charset="0"/>
                <a:cs typeface="Courier New" pitchFamily="49" charset="0"/>
              </a:rPr>
              <a:t>}</a:t>
            </a:r>
          </a:p>
        </p:txBody>
      </p:sp>
      <p:sp>
        <p:nvSpPr>
          <p:cNvPr id="60466" name="Text Box 49"/>
          <p:cNvSpPr txBox="1">
            <a:spLocks noChangeArrowheads="1"/>
          </p:cNvSpPr>
          <p:nvPr/>
        </p:nvSpPr>
        <p:spPr bwMode="auto">
          <a:xfrm>
            <a:off x="389414" y="2344738"/>
            <a:ext cx="902811" cy="461665"/>
          </a:xfrm>
          <a:prstGeom prst="rect">
            <a:avLst/>
          </a:prstGeom>
          <a:noFill/>
          <a:ln w="9525">
            <a:noFill/>
            <a:miter lim="800000"/>
            <a:headEnd/>
            <a:tailEnd/>
          </a:ln>
        </p:spPr>
        <p:txBody>
          <a:bodyPr wrap="none">
            <a:spAutoFit/>
          </a:bodyPr>
          <a:lstStyle/>
          <a:p>
            <a:pPr algn="r" eaLnBrk="0" hangingPunct="0"/>
            <a:r>
              <a:rPr lang="en-US" sz="2400" b="1">
                <a:latin typeface="+mj-lt"/>
              </a:rPr>
              <a:t>code</a:t>
            </a:r>
          </a:p>
        </p:txBody>
      </p:sp>
      <p:grpSp>
        <p:nvGrpSpPr>
          <p:cNvPr id="60467" name="Group 56"/>
          <p:cNvGrpSpPr>
            <a:grpSpLocks/>
          </p:cNvGrpSpPr>
          <p:nvPr/>
        </p:nvGrpSpPr>
        <p:grpSpPr bwMode="auto">
          <a:xfrm rot="476291">
            <a:off x="1574800" y="1760538"/>
            <a:ext cx="4419600" cy="481012"/>
            <a:chOff x="937" y="1182"/>
            <a:chExt cx="2784" cy="303"/>
          </a:xfrm>
        </p:grpSpPr>
        <p:sp>
          <p:nvSpPr>
            <p:cNvPr id="60468" name="Freeform 51"/>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69" name="Freeform 52"/>
            <p:cNvSpPr>
              <a:spLocks/>
            </p:cNvSpPr>
            <p:nvPr/>
          </p:nvSpPr>
          <p:spPr bwMode="auto">
            <a:xfrm>
              <a:off x="937" y="1182"/>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60470" name="Freeform 55"/>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mj-lt"/>
              </a:endParaRPr>
            </a:p>
          </p:txBody>
        </p:sp>
      </p:grpSp>
      <p:sp>
        <p:nvSpPr>
          <p:cNvPr id="60471" name="Text Box 57"/>
          <p:cNvSpPr txBox="1">
            <a:spLocks noChangeArrowheads="1"/>
          </p:cNvSpPr>
          <p:nvPr/>
        </p:nvSpPr>
        <p:spPr bwMode="auto">
          <a:xfrm>
            <a:off x="7464425" y="1751013"/>
            <a:ext cx="1519968" cy="830997"/>
          </a:xfrm>
          <a:prstGeom prst="rect">
            <a:avLst/>
          </a:prstGeom>
          <a:noFill/>
          <a:ln w="9525">
            <a:noFill/>
            <a:miter lim="800000"/>
            <a:headEnd/>
            <a:tailEnd/>
          </a:ln>
        </p:spPr>
        <p:txBody>
          <a:bodyPr wrap="none">
            <a:spAutoFit/>
          </a:bodyPr>
          <a:lstStyle/>
          <a:p>
            <a:pPr eaLnBrk="0" hangingPunct="0"/>
            <a:r>
              <a:rPr lang="en-US" sz="2400" b="1">
                <a:latin typeface="+mj-lt"/>
              </a:rPr>
              <a:t>Local </a:t>
            </a:r>
          </a:p>
          <a:p>
            <a:pPr eaLnBrk="0" hangingPunct="0"/>
            <a:r>
              <a:rPr lang="en-US" sz="2400" b="1">
                <a:latin typeface="+mj-lt"/>
              </a:rPr>
              <a:t>variables</a:t>
            </a:r>
          </a:p>
        </p:txBody>
      </p:sp>
      <p:sp>
        <p:nvSpPr>
          <p:cNvPr id="60472" name="Line 58"/>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
        <p:nvSpPr>
          <p:cNvPr id="60473" name="Line 59"/>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endParaRPr lang="en-US">
              <a:latin typeface="+mj-lt"/>
            </a:endParaRPr>
          </a:p>
        </p:txBody>
      </p:sp>
    </p:spTree>
    <p:extLst>
      <p:ext uri="{BB962C8B-B14F-4D97-AF65-F5344CB8AC3E}">
        <p14:creationId xmlns:p14="http://schemas.microsoft.com/office/powerpoint/2010/main" val="13916773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6200">
            <a:solidFill>
              <a:srgbClr val="FFFF00"/>
            </a:solidFill>
          </a:ln>
        </p:spPr>
        <p:txBody>
          <a:bodyPr/>
          <a:lstStyle/>
          <a:p>
            <a:r>
              <a:rPr lang="en-US" dirty="0">
                <a:solidFill>
                  <a:srgbClr val="FFFF00"/>
                </a:solidFill>
              </a:rPr>
              <a:t>Grading</a:t>
            </a:r>
          </a:p>
        </p:txBody>
      </p:sp>
      <p:sp>
        <p:nvSpPr>
          <p:cNvPr id="4" name="Footer Placeholder 3"/>
          <p:cNvSpPr>
            <a:spLocks noGrp="1"/>
          </p:cNvSpPr>
          <p:nvPr>
            <p:ph type="ftr" sz="quarter" idx="10"/>
          </p:nvPr>
        </p:nvSpPr>
        <p:spPr/>
        <p:txBody>
          <a:bodyPr/>
          <a:lstStyle/>
          <a:p>
            <a:pPr>
              <a:defRPr/>
            </a:pPr>
            <a:r>
              <a:rPr lang="en-US"/>
              <a:t>Art of Multiprocessor Programming</a:t>
            </a:r>
          </a:p>
        </p:txBody>
      </p:sp>
      <p:sp>
        <p:nvSpPr>
          <p:cNvPr id="7" name="TextBox 6"/>
          <p:cNvSpPr txBox="1"/>
          <p:nvPr/>
        </p:nvSpPr>
        <p:spPr bwMode="auto">
          <a:xfrm>
            <a:off x="838200" y="2568985"/>
            <a:ext cx="358143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cs typeface="Arial" panose="020B0604020202020204" pitchFamily="34" charset="0"/>
              </a:rPr>
              <a:t>8 </a:t>
            </a:r>
            <a:r>
              <a:rPr lang="en-US" sz="2800" b="1" dirty="0" err="1">
                <a:solidFill>
                  <a:srgbClr val="FFFF00"/>
                </a:solidFill>
                <a:latin typeface="Arial" panose="020B0604020202020204" pitchFamily="34" charset="0"/>
                <a:cs typeface="Arial" panose="020B0604020202020204" pitchFamily="34" charset="0"/>
              </a:rPr>
              <a:t>Homeworks</a:t>
            </a:r>
            <a:r>
              <a:rPr lang="en-US" sz="2800" b="1" dirty="0">
                <a:solidFill>
                  <a:srgbClr val="FFFF00"/>
                </a:solidFill>
                <a:latin typeface="Arial" panose="020B0604020202020204" pitchFamily="34" charset="0"/>
                <a:cs typeface="Arial" panose="020B0604020202020204" pitchFamily="34" charset="0"/>
              </a:rPr>
              <a:t> (40%)</a:t>
            </a:r>
          </a:p>
        </p:txBody>
      </p:sp>
      <p:sp>
        <p:nvSpPr>
          <p:cNvPr id="9" name="TextBox 8"/>
          <p:cNvSpPr txBox="1"/>
          <p:nvPr/>
        </p:nvSpPr>
        <p:spPr bwMode="auto">
          <a:xfrm>
            <a:off x="838200" y="4983330"/>
            <a:ext cx="3142207" cy="523220"/>
          </a:xfrm>
          <a:prstGeom prst="rect">
            <a:avLst/>
          </a:prstGeom>
          <a:solidFill>
            <a:schemeClr val="bg1"/>
          </a:solidFill>
          <a:ln w="76200">
            <a:solidFill>
              <a:schemeClr val="accent1"/>
            </a:solidFill>
            <a:miter lim="800000"/>
            <a:headEnd/>
            <a:tailEnd/>
          </a:ln>
          <a:effectLst>
            <a:outerShdw blurRad="50800" dist="38100" dir="2700000" algn="tl" rotWithShape="0">
              <a:prstClr val="black">
                <a:alpha val="40000"/>
              </a:prstClr>
            </a:outerShdw>
          </a:effectLst>
        </p:spPr>
        <p:txBody>
          <a:bodyPr wrap="none" rtlCol="0">
            <a:spAutoFit/>
          </a:bodyPr>
          <a:lstStyle/>
          <a:p>
            <a:r>
              <a:rPr lang="en-US" sz="2800" b="1" dirty="0">
                <a:solidFill>
                  <a:srgbClr val="FFFF00"/>
                </a:solidFill>
              </a:rPr>
              <a:t>2 Midterms (40%)</a:t>
            </a:r>
          </a:p>
        </p:txBody>
      </p:sp>
      <p:sp>
        <p:nvSpPr>
          <p:cNvPr id="10" name="TextBox 9"/>
          <p:cNvSpPr txBox="1"/>
          <p:nvPr/>
        </p:nvSpPr>
        <p:spPr bwMode="auto">
          <a:xfrm>
            <a:off x="838200" y="3776158"/>
            <a:ext cx="6157455"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r>
              <a:rPr lang="en-US" sz="2800" b="1" dirty="0">
                <a:solidFill>
                  <a:srgbClr val="FFFF00"/>
                </a:solidFill>
              </a:rPr>
              <a:t>5 programming assignments (20%)</a:t>
            </a:r>
          </a:p>
        </p:txBody>
      </p:sp>
    </p:spTree>
    <p:extLst>
      <p:ext uri="{BB962C8B-B14F-4D97-AF65-F5344CB8AC3E}">
        <p14:creationId xmlns:p14="http://schemas.microsoft.com/office/powerpoint/2010/main" val="5853238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24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7B5DCB-EAFA-4C7E-9545-39B71BE3A54B}" type="slidenum">
              <a:rPr lang="ar-SA" sz="1400">
                <a:latin typeface="Arial" panose="020B0604020202020204" pitchFamily="34" charset="0"/>
                <a:cs typeface="Arial" pitchFamily="34" charset="0"/>
              </a:rPr>
              <a:pPr algn="r" eaLnBrk="0" hangingPunct="0"/>
              <a:t>30</a:t>
            </a:fld>
            <a:endParaRPr lang="en-US" sz="1400" dirty="0">
              <a:latin typeface="Arial" panose="020B0604020202020204" pitchFamily="34" charset="0"/>
              <a:cs typeface="Arial" pitchFamily="34" charset="0"/>
            </a:endParaRPr>
          </a:p>
        </p:txBody>
      </p:sp>
      <p:sp>
        <p:nvSpPr>
          <p:cNvPr id="62468" name="Rectangle 2"/>
          <p:cNvSpPr>
            <a:spLocks noGrp="1" noChangeArrowheads="1"/>
          </p:cNvSpPr>
          <p:nvPr>
            <p:ph type="title" idx="4294967295"/>
          </p:nvPr>
        </p:nvSpPr>
        <p:spPr/>
        <p:txBody>
          <a:bodyPr/>
          <a:lstStyle/>
          <a:p>
            <a:r>
              <a:rPr lang="en-US" dirty="0">
                <a:solidFill>
                  <a:srgbClr val="FFFF00"/>
                </a:solidFill>
              </a:rPr>
              <a:t>Procedure for Thread </a:t>
            </a:r>
            <a:r>
              <a:rPr lang="en-US" i="1" dirty="0" err="1">
                <a:solidFill>
                  <a:srgbClr val="FFFF00"/>
                </a:solidFill>
              </a:rPr>
              <a:t>i</a:t>
            </a:r>
            <a:endParaRPr lang="en-US" dirty="0">
              <a:solidFill>
                <a:srgbClr val="FFFF00"/>
              </a:solidFill>
            </a:endParaRPr>
          </a:p>
        </p:txBody>
      </p:sp>
      <p:sp>
        <p:nvSpPr>
          <p:cNvPr id="62469" name="Text Box 3"/>
          <p:cNvSpPr txBox="1">
            <a:spLocks noChangeArrowheads="1"/>
          </p:cNvSpPr>
          <p:nvPr/>
        </p:nvSpPr>
        <p:spPr bwMode="auto">
          <a:xfrm>
            <a:off x="849313" y="1591574"/>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tx1">
                    <a:lumMod val="50000"/>
                  </a:schemeClr>
                </a:solidFill>
                <a:latin typeface="Courier New" pitchFamily="49" charset="0"/>
                <a:cs typeface="Courier New" pitchFamily="49" charset="0"/>
              </a:rPr>
              <a:t>Counter </a:t>
            </a:r>
            <a:r>
              <a:rPr lang="en-US" sz="2400" b="1" dirty="0" err="1">
                <a:solidFill>
                  <a:schemeClr val="tx1">
                    <a:lumMod val="50000"/>
                  </a:schemeClr>
                </a:solidFill>
                <a:latin typeface="Courier New" pitchFamily="49" charset="0"/>
                <a:cs typeface="Courier New" pitchFamily="49" charset="0"/>
              </a:rPr>
              <a:t>counter</a:t>
            </a:r>
            <a:r>
              <a:rPr lang="en-US" sz="2400" b="1" dirty="0">
                <a:solidFill>
                  <a:schemeClr val="tx1">
                    <a:lumMod val="50000"/>
                  </a:schemeClr>
                </a:solidFill>
                <a:latin typeface="Courier New" pitchFamily="49" charset="0"/>
                <a:cs typeface="Courier New" pitchFamily="49" charset="0"/>
              </a:rPr>
              <a:t> = new Counter(1);</a:t>
            </a:r>
          </a:p>
          <a:p>
            <a:r>
              <a:rPr lang="en-US" sz="2400" b="1" dirty="0">
                <a:solidFill>
                  <a:schemeClr val="tx1">
                    <a:lumMod val="50000"/>
                  </a:schemeClr>
                </a:solidFill>
                <a:latin typeface="Courier New" pitchFamily="49" charset="0"/>
                <a:cs typeface="Courier New" pitchFamily="49" charset="0"/>
              </a:rPr>
              <a:t>    </a:t>
            </a:r>
            <a:endParaRPr lang="en-US" sz="2400" b="1" i="1" dirty="0">
              <a:solidFill>
                <a:schemeClr val="tx1">
                  <a:lumMod val="50000"/>
                </a:schemeClr>
              </a:solidFill>
              <a:latin typeface="Courier New" pitchFamily="49" charset="0"/>
              <a:cs typeface="Courier New" pitchFamily="49" charset="0"/>
            </a:endParaRPr>
          </a:p>
          <a:p>
            <a:r>
              <a:rPr lang="en-US" sz="2400" b="1" dirty="0">
                <a:solidFill>
                  <a:schemeClr val="tx1">
                    <a:lumMod val="50000"/>
                  </a:schemeClr>
                </a:solidFill>
                <a:latin typeface="Courier New" pitchFamily="49" charset="0"/>
                <a:cs typeface="Courier New" pitchFamily="49" charset="0"/>
              </a:rPr>
              <a:t>void </a:t>
            </a:r>
            <a:r>
              <a:rPr lang="en-US" sz="2400" b="1" dirty="0" err="1">
                <a:solidFill>
                  <a:schemeClr val="tx1">
                    <a:lumMod val="50000"/>
                  </a:schemeClr>
                </a:solidFill>
                <a:latin typeface="Courier New" pitchFamily="49" charset="0"/>
                <a:cs typeface="Courier New" pitchFamily="49" charset="0"/>
              </a:rPr>
              <a:t>primePrint</a:t>
            </a:r>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  long j = 0;</a:t>
            </a:r>
          </a:p>
          <a:p>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(j &lt; 10</a:t>
            </a:r>
            <a:r>
              <a:rPr lang="en-US" sz="2400" b="1" baseline="30000" dirty="0">
                <a:solidFill>
                  <a:srgbClr val="0000FF"/>
                </a:solidFill>
                <a:latin typeface="Courier New" pitchFamily="49" charset="0"/>
                <a:cs typeface="Courier New" pitchFamily="49" charset="0"/>
              </a:rPr>
              <a:t>10</a:t>
            </a:r>
            <a:r>
              <a:rPr lang="en-US" sz="2400" b="1" dirty="0">
                <a:solidFill>
                  <a:srgbClr val="0000FF"/>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    j = </a:t>
            </a:r>
            <a:r>
              <a:rPr lang="en-US" sz="2400" b="1" dirty="0" err="1">
                <a:solidFill>
                  <a:schemeClr val="tx1">
                    <a:lumMod val="50000"/>
                  </a:schemeClr>
                </a:solidFill>
                <a:latin typeface="Courier New" pitchFamily="49" charset="0"/>
                <a:cs typeface="Courier New" pitchFamily="49" charset="0"/>
              </a:rPr>
              <a:t>counter.getAndIncrement</a:t>
            </a:r>
            <a:r>
              <a:rPr lang="en-US" sz="2400" b="1" dirty="0">
                <a:solidFill>
                  <a:schemeClr val="tx1">
                    <a:lumMod val="50000"/>
                  </a:schemeClr>
                </a:solidFill>
                <a:latin typeface="Courier New" pitchFamily="49" charset="0"/>
                <a:cs typeface="Courier New" pitchFamily="49" charset="0"/>
              </a:rPr>
              <a:t>();</a:t>
            </a:r>
          </a:p>
          <a:p>
            <a:r>
              <a:rPr lang="en-US" sz="2400" b="1" dirty="0">
                <a:solidFill>
                  <a:schemeClr val="tx1">
                    <a:lumMod val="50000"/>
                  </a:schemeClr>
                </a:solidFill>
                <a:latin typeface="Courier New" pitchFamily="49" charset="0"/>
                <a:cs typeface="Courier New" pitchFamily="49" charset="0"/>
              </a:rPr>
              <a:t>    if (</a:t>
            </a:r>
            <a:r>
              <a:rPr lang="en-US" sz="2400" b="1" dirty="0" err="1">
                <a:solidFill>
                  <a:schemeClr val="tx1">
                    <a:lumMod val="50000"/>
                  </a:schemeClr>
                </a:solidFill>
                <a:latin typeface="Courier New" pitchFamily="49" charset="0"/>
                <a:cs typeface="Courier New" pitchFamily="49" charset="0"/>
              </a:rPr>
              <a:t>isPrime</a:t>
            </a:r>
            <a:r>
              <a:rPr lang="en-US" sz="2400" b="1" dirty="0">
                <a:solidFill>
                  <a:schemeClr val="tx1">
                    <a:lumMod val="50000"/>
                  </a:schemeClr>
                </a:solidFill>
                <a:latin typeface="Courier New" pitchFamily="49" charset="0"/>
                <a:cs typeface="Courier New" pitchFamily="49" charset="0"/>
              </a:rPr>
              <a:t>(j))</a:t>
            </a:r>
          </a:p>
          <a:p>
            <a:r>
              <a:rPr lang="en-US" sz="2400" b="1" dirty="0">
                <a:solidFill>
                  <a:schemeClr val="tx1">
                    <a:lumMod val="50000"/>
                  </a:schemeClr>
                </a:solidFill>
                <a:latin typeface="Courier New" pitchFamily="49" charset="0"/>
                <a:cs typeface="Courier New" pitchFamily="49" charset="0"/>
              </a:rPr>
              <a:t>      print(j);</a:t>
            </a:r>
          </a:p>
          <a:p>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a:t>
            </a:r>
          </a:p>
        </p:txBody>
      </p:sp>
      <p:sp>
        <p:nvSpPr>
          <p:cNvPr id="62470" name="Text Box 11"/>
          <p:cNvSpPr txBox="1">
            <a:spLocks noChangeArrowheads="1"/>
          </p:cNvSpPr>
          <p:nvPr/>
        </p:nvSpPr>
        <p:spPr bwMode="auto">
          <a:xfrm>
            <a:off x="4495800" y="4319474"/>
            <a:ext cx="3505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Stop when every value taken</a:t>
            </a:r>
          </a:p>
        </p:txBody>
      </p:sp>
      <p:sp>
        <p:nvSpPr>
          <p:cNvPr id="62471" name="AutoShape 12"/>
          <p:cNvSpPr>
            <a:spLocks noChangeArrowheads="1"/>
          </p:cNvSpPr>
          <p:nvPr/>
        </p:nvSpPr>
        <p:spPr bwMode="auto">
          <a:xfrm>
            <a:off x="1181100" y="2965450"/>
            <a:ext cx="3505200" cy="463550"/>
          </a:xfrm>
          <a:prstGeom prst="wedgeRoundRectCallout">
            <a:avLst>
              <a:gd name="adj1" fmla="val 68069"/>
              <a:gd name="adj2" fmla="val 232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Tree>
    <p:extLst>
      <p:ext uri="{BB962C8B-B14F-4D97-AF65-F5344CB8AC3E}">
        <p14:creationId xmlns:p14="http://schemas.microsoft.com/office/powerpoint/2010/main" val="10132750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645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1CAECB2-0029-4862-A3DB-C1E34F5E1997}" type="slidenum">
              <a:rPr lang="ar-SA" sz="1400">
                <a:latin typeface="Arial" panose="020B0604020202020204" pitchFamily="34" charset="0"/>
                <a:cs typeface="Arial" pitchFamily="34" charset="0"/>
              </a:rPr>
              <a:pPr algn="r" eaLnBrk="0" hangingPunct="0"/>
              <a:t>31</a:t>
            </a:fld>
            <a:endParaRPr lang="en-US" sz="1400" dirty="0">
              <a:latin typeface="Arial" panose="020B0604020202020204" pitchFamily="34" charset="0"/>
              <a:cs typeface="Arial" pitchFamily="34" charset="0"/>
            </a:endParaRPr>
          </a:p>
        </p:txBody>
      </p:sp>
      <p:sp>
        <p:nvSpPr>
          <p:cNvPr id="64516" name="Text Box 13"/>
          <p:cNvSpPr txBox="1">
            <a:spLocks noChangeArrowheads="1"/>
          </p:cNvSpPr>
          <p:nvPr/>
        </p:nvSpPr>
        <p:spPr bwMode="auto">
          <a:xfrm>
            <a:off x="849313" y="1591574"/>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tx1">
                    <a:lumMod val="50000"/>
                  </a:schemeClr>
                </a:solidFill>
                <a:latin typeface="Courier New" pitchFamily="49" charset="0"/>
                <a:cs typeface="Courier New" pitchFamily="49" charset="0"/>
              </a:rPr>
              <a:t>Counter </a:t>
            </a:r>
            <a:r>
              <a:rPr lang="en-US" sz="2400" b="1" dirty="0" err="1">
                <a:solidFill>
                  <a:schemeClr val="tx1">
                    <a:lumMod val="50000"/>
                  </a:schemeClr>
                </a:solidFill>
                <a:latin typeface="Courier New" pitchFamily="49" charset="0"/>
                <a:cs typeface="Courier New" pitchFamily="49" charset="0"/>
              </a:rPr>
              <a:t>counter</a:t>
            </a:r>
            <a:r>
              <a:rPr lang="en-US" sz="2400" b="1" dirty="0">
                <a:solidFill>
                  <a:schemeClr val="tx1">
                    <a:lumMod val="50000"/>
                  </a:schemeClr>
                </a:solidFill>
                <a:latin typeface="Courier New" pitchFamily="49" charset="0"/>
                <a:cs typeface="Courier New" pitchFamily="49" charset="0"/>
              </a:rPr>
              <a:t> = new Counter(1);</a:t>
            </a:r>
          </a:p>
          <a:p>
            <a:r>
              <a:rPr lang="en-US" sz="2400" b="1" dirty="0">
                <a:solidFill>
                  <a:schemeClr val="tx1">
                    <a:lumMod val="50000"/>
                  </a:schemeClr>
                </a:solidFill>
                <a:latin typeface="Courier New" pitchFamily="49" charset="0"/>
                <a:cs typeface="Courier New" pitchFamily="49" charset="0"/>
              </a:rPr>
              <a:t>    </a:t>
            </a:r>
            <a:endParaRPr lang="en-US" sz="2400" b="1" i="1" dirty="0">
              <a:solidFill>
                <a:schemeClr val="tx1">
                  <a:lumMod val="50000"/>
                </a:schemeClr>
              </a:solidFill>
              <a:latin typeface="Courier New" pitchFamily="49" charset="0"/>
              <a:cs typeface="Courier New" pitchFamily="49" charset="0"/>
            </a:endParaRPr>
          </a:p>
          <a:p>
            <a:r>
              <a:rPr lang="en-US" sz="2400" b="1" dirty="0">
                <a:solidFill>
                  <a:schemeClr val="tx1">
                    <a:lumMod val="50000"/>
                  </a:schemeClr>
                </a:solidFill>
                <a:latin typeface="Courier New" pitchFamily="49" charset="0"/>
                <a:cs typeface="Courier New" pitchFamily="49" charset="0"/>
              </a:rPr>
              <a:t>void </a:t>
            </a:r>
            <a:r>
              <a:rPr lang="en-US" sz="2400" b="1" dirty="0" err="1">
                <a:solidFill>
                  <a:schemeClr val="tx1">
                    <a:lumMod val="50000"/>
                  </a:schemeClr>
                </a:solidFill>
                <a:latin typeface="Courier New" pitchFamily="49" charset="0"/>
                <a:cs typeface="Courier New" pitchFamily="49" charset="0"/>
              </a:rPr>
              <a:t>primePrint</a:t>
            </a:r>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  long j = 0;</a:t>
            </a:r>
          </a:p>
          <a:p>
            <a:r>
              <a:rPr lang="en-US" sz="2400" b="1" dirty="0">
                <a:solidFill>
                  <a:schemeClr val="tx1">
                    <a:lumMod val="50000"/>
                  </a:schemeClr>
                </a:solidFill>
                <a:latin typeface="Courier New" pitchFamily="49" charset="0"/>
                <a:cs typeface="Courier New" pitchFamily="49" charset="0"/>
              </a:rPr>
              <a:t>  while (j &lt; 10</a:t>
            </a:r>
            <a:r>
              <a:rPr lang="en-US" sz="2400" b="1" baseline="30000" dirty="0">
                <a:solidFill>
                  <a:schemeClr val="tx1">
                    <a:lumMod val="50000"/>
                  </a:schemeClr>
                </a:solidFill>
                <a:latin typeface="Courier New" pitchFamily="49" charset="0"/>
                <a:cs typeface="Courier New" pitchFamily="49" charset="0"/>
              </a:rPr>
              <a:t>10</a:t>
            </a:r>
            <a:r>
              <a:rPr lang="en-US" sz="2400" b="1" dirty="0">
                <a:solidFill>
                  <a:schemeClr val="tx1">
                    <a:lumMod val="50000"/>
                  </a:schemeClr>
                </a:solidFill>
                <a:latin typeface="Courier New" pitchFamily="49" charset="0"/>
                <a:cs typeface="Courier New" pitchFamily="49" charset="0"/>
              </a:rPr>
              <a:t>) {</a:t>
            </a:r>
          </a:p>
          <a:p>
            <a:r>
              <a:rPr lang="en-US" sz="2400" b="1" dirty="0">
                <a:solidFill>
                  <a:schemeClr val="folHlink"/>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j =</a:t>
            </a:r>
            <a:r>
              <a:rPr lang="en-US" sz="2400" b="1" dirty="0">
                <a:solidFill>
                  <a:schemeClr val="folHlink"/>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counter.getAndIncrement</a:t>
            </a:r>
            <a:r>
              <a:rPr lang="en-US" sz="2400" b="1" dirty="0">
                <a:solidFill>
                  <a:srgbClr val="0000FF"/>
                </a:solidFill>
                <a:latin typeface="Courier New" pitchFamily="49" charset="0"/>
                <a:cs typeface="Courier New" pitchFamily="49" charset="0"/>
              </a:rPr>
              <a:t>();</a:t>
            </a:r>
          </a:p>
          <a:p>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if</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isPrime</a:t>
            </a:r>
            <a:r>
              <a:rPr lang="en-US" sz="2400" b="1" dirty="0">
                <a:solidFill>
                  <a:srgbClr val="0000FF"/>
                </a:solidFill>
                <a:latin typeface="Courier New" pitchFamily="49" charset="0"/>
                <a:cs typeface="Courier New" pitchFamily="49" charset="0"/>
              </a:rPr>
              <a:t>(j))</a:t>
            </a:r>
          </a:p>
          <a:p>
            <a:r>
              <a:rPr lang="en-US" sz="2400" b="1" dirty="0">
                <a:solidFill>
                  <a:srgbClr val="0000FF"/>
                </a:solidFill>
                <a:latin typeface="Courier New" pitchFamily="49" charset="0"/>
                <a:cs typeface="Courier New" pitchFamily="49" charset="0"/>
              </a:rPr>
              <a:t>      print(j);</a:t>
            </a:r>
          </a:p>
          <a:p>
            <a:r>
              <a:rPr lang="en-US" sz="2400" b="1" dirty="0">
                <a:solidFill>
                  <a:schemeClr val="tx1">
                    <a:lumMod val="50000"/>
                  </a:schemeClr>
                </a:solidFill>
                <a:latin typeface="Courier New" pitchFamily="49" charset="0"/>
                <a:cs typeface="Courier New" pitchFamily="49" charset="0"/>
              </a:rPr>
              <a:t>  }</a:t>
            </a:r>
          </a:p>
          <a:p>
            <a:r>
              <a:rPr lang="en-US" sz="2400" b="1" dirty="0">
                <a:solidFill>
                  <a:schemeClr val="tx1">
                    <a:lumMod val="50000"/>
                  </a:schemeClr>
                </a:solidFill>
                <a:latin typeface="Courier New" pitchFamily="49" charset="0"/>
                <a:cs typeface="Courier New" pitchFamily="49" charset="0"/>
              </a:rPr>
              <a:t>}</a:t>
            </a:r>
          </a:p>
        </p:txBody>
      </p:sp>
      <p:sp>
        <p:nvSpPr>
          <p:cNvPr id="64517" name="Rectangle 2"/>
          <p:cNvSpPr>
            <a:spLocks noGrp="1" noChangeArrowheads="1"/>
          </p:cNvSpPr>
          <p:nvPr>
            <p:ph type="title" idx="4294967295"/>
          </p:nvPr>
        </p:nvSpPr>
        <p:spPr/>
        <p:txBody>
          <a:bodyPr/>
          <a:lstStyle/>
          <a:p>
            <a:r>
              <a:rPr lang="en-US" dirty="0">
                <a:solidFill>
                  <a:srgbClr val="FFFF00"/>
                </a:solidFill>
              </a:rPr>
              <a:t>Procedure for Thread </a:t>
            </a:r>
            <a:r>
              <a:rPr lang="en-US" i="1" dirty="0" err="1">
                <a:solidFill>
                  <a:srgbClr val="FFFF00"/>
                </a:solidFill>
              </a:rPr>
              <a:t>i</a:t>
            </a:r>
            <a:endParaRPr lang="en-US" dirty="0">
              <a:solidFill>
                <a:srgbClr val="FFFF00"/>
              </a:solidFill>
            </a:endParaRPr>
          </a:p>
        </p:txBody>
      </p:sp>
      <p:sp>
        <p:nvSpPr>
          <p:cNvPr id="64518" name="AutoShape 8"/>
          <p:cNvSpPr>
            <a:spLocks noChangeArrowheads="1"/>
          </p:cNvSpPr>
          <p:nvPr/>
        </p:nvSpPr>
        <p:spPr bwMode="auto">
          <a:xfrm>
            <a:off x="1371600" y="3268213"/>
            <a:ext cx="6103938" cy="1246188"/>
          </a:xfrm>
          <a:prstGeom prst="wedgeRoundRectCallout">
            <a:avLst>
              <a:gd name="adj1" fmla="val 32771"/>
              <a:gd name="adj2" fmla="val -755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64519" name="Text Box 9"/>
          <p:cNvSpPr txBox="1">
            <a:spLocks noChangeArrowheads="1"/>
          </p:cNvSpPr>
          <p:nvPr/>
        </p:nvSpPr>
        <p:spPr bwMode="auto">
          <a:xfrm>
            <a:off x="4132262" y="2041076"/>
            <a:ext cx="430371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Increment &amp; return </a:t>
            </a:r>
          </a:p>
          <a:p>
            <a:pPr algn="ctr" eaLnBrk="0" hangingPunct="0"/>
            <a:r>
              <a:rPr lang="en-US" sz="2800" b="1" dirty="0">
                <a:solidFill>
                  <a:srgbClr val="FF0000"/>
                </a:solidFill>
                <a:latin typeface="+mj-lt"/>
              </a:rPr>
              <a:t>each new value</a:t>
            </a:r>
          </a:p>
        </p:txBody>
      </p:sp>
    </p:spTree>
    <p:extLst>
      <p:ext uri="{BB962C8B-B14F-4D97-AF65-F5344CB8AC3E}">
        <p14:creationId xmlns:p14="http://schemas.microsoft.com/office/powerpoint/2010/main" val="23323087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C5AE0A0-641A-479A-A2C7-50B4753D2442}" type="slidenum">
              <a:rPr lang="ar-SA" sz="1400">
                <a:latin typeface="Arial" panose="020B0604020202020204" pitchFamily="34" charset="0"/>
                <a:cs typeface="Arial" pitchFamily="34" charset="0"/>
              </a:rPr>
              <a:pPr algn="r" eaLnBrk="0" hangingPunct="0"/>
              <a:t>32</a:t>
            </a:fld>
            <a:endParaRPr lang="en-US" sz="1400" dirty="0">
              <a:latin typeface="Arial" panose="020B0604020202020204" pitchFamily="34" charset="0"/>
              <a:cs typeface="Arial" pitchFamily="34" charset="0"/>
            </a:endParaRPr>
          </a:p>
        </p:txBody>
      </p:sp>
      <p:sp>
        <p:nvSpPr>
          <p:cNvPr id="66564" name="Rectangle 2"/>
          <p:cNvSpPr>
            <a:spLocks noGrp="1" noChangeArrowheads="1"/>
          </p:cNvSpPr>
          <p:nvPr>
            <p:ph type="title" idx="4294967295"/>
          </p:nvPr>
        </p:nvSpPr>
        <p:spPr/>
        <p:txBody>
          <a:bodyPr/>
          <a:lstStyle/>
          <a:p>
            <a:r>
              <a:rPr lang="en-US" dirty="0">
                <a:solidFill>
                  <a:srgbClr val="FFFF00"/>
                </a:solidFill>
              </a:rPr>
              <a:t>Counter Implementation</a:t>
            </a:r>
          </a:p>
        </p:txBody>
      </p:sp>
      <p:sp>
        <p:nvSpPr>
          <p:cNvPr id="66565" name="Text Box 3"/>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public</a:t>
            </a: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class</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Counter</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private long </a:t>
            </a:r>
            <a:r>
              <a:rPr lang="en-US" sz="2400" b="1" dirty="0">
                <a:solidFill>
                  <a:srgbClr val="0000FF"/>
                </a:solidFill>
                <a:latin typeface="Courier New" pitchFamily="49" charset="0"/>
                <a:cs typeface="Courier New" pitchFamily="49" charset="0"/>
              </a:rPr>
              <a:t>value</a:t>
            </a:r>
            <a:r>
              <a:rPr lang="en-US" sz="2400" b="1" dirty="0">
                <a:latin typeface="Courier New" pitchFamily="49" charset="0"/>
                <a:cs typeface="Courier New" pitchFamily="49" charset="0"/>
              </a:rPr>
              <a:t>;</a:t>
            </a:r>
          </a:p>
          <a:p>
            <a:pPr>
              <a:lnSpc>
                <a:spcPct val="70000"/>
              </a:lnSpc>
              <a:spcBef>
                <a:spcPct val="30000"/>
              </a:spcBef>
            </a:pPr>
            <a:endParaRPr lang="en-US" sz="2400" b="1" dirty="0">
              <a:latin typeface="Courier New" pitchFamily="49" charset="0"/>
              <a:cs typeface="Courier New" pitchFamily="49" charset="0"/>
            </a:endParaRPr>
          </a:p>
          <a:p>
            <a:pPr>
              <a:lnSpc>
                <a:spcPct val="70000"/>
              </a:lnSpc>
              <a:spcBef>
                <a:spcPct val="30000"/>
              </a:spcBef>
            </a:pPr>
            <a:r>
              <a:rPr lang="en-US" sz="2400" b="1" dirty="0">
                <a:solidFill>
                  <a:schemeClr val="bg1"/>
                </a:solidFill>
                <a:latin typeface="Courier New" pitchFamily="49" charset="0"/>
                <a:cs typeface="Courier New" pitchFamily="49" charset="0"/>
              </a:rPr>
              <a:t>  public long </a:t>
            </a:r>
            <a:r>
              <a:rPr lang="en-US" sz="2400" b="1" dirty="0" err="1">
                <a:solidFill>
                  <a:srgbClr val="0000FF"/>
                </a:solidFill>
                <a:latin typeface="Courier New" pitchFamily="49" charset="0"/>
                <a:cs typeface="Courier New" pitchFamily="49" charset="0"/>
              </a:rPr>
              <a:t>getAndIncrement</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return</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value++;</a:t>
            </a:r>
          </a:p>
          <a:p>
            <a:pPr>
              <a:lnSpc>
                <a:spcPct val="70000"/>
              </a:lnSpc>
              <a:spcBef>
                <a:spcPct val="30000"/>
              </a:spcBef>
            </a:pP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02114438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3BE7FB92-F356-405B-AC15-D7E994E76559}"/>
              </a:ext>
            </a:extLst>
          </p:cNvPr>
          <p:cNvSpPr txBox="1">
            <a:spLocks noChangeArrowheads="1"/>
          </p:cNvSpPr>
          <p:nvPr/>
        </p:nvSpPr>
        <p:spPr bwMode="auto">
          <a:xfrm>
            <a:off x="914400" y="2133600"/>
            <a:ext cx="7445375" cy="367485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err="1">
                <a:solidFill>
                  <a:schemeClr val="bg1"/>
                </a:solidFill>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counter = new Counter(1);</a:t>
            </a:r>
          </a:p>
          <a:p>
            <a:r>
              <a:rPr lang="en-US" sz="2400" b="1" dirty="0">
                <a:solidFill>
                  <a:srgbClr val="0000FF"/>
                </a:solidFill>
                <a:latin typeface="Courier New" pitchFamily="49" charset="0"/>
                <a:cs typeface="Courier New" pitchFamily="49" charset="0"/>
              </a:rPr>
              <a:t>    </a:t>
            </a:r>
            <a:endParaRPr lang="en-US" sz="2400" b="1" i="1" dirty="0">
              <a:solidFill>
                <a:srgbClr val="0000FF"/>
              </a:solidFill>
              <a:latin typeface="Courier New" pitchFamily="49" charset="0"/>
              <a:cs typeface="Courier New" pitchFamily="49" charset="0"/>
            </a:endParaRPr>
          </a:p>
          <a:p>
            <a:r>
              <a:rPr lang="en-US" sz="2400" b="1" dirty="0">
                <a:solidFill>
                  <a:schemeClr val="bg1"/>
                </a:solidFill>
                <a:latin typeface="Courier New" pitchFamily="49" charset="0"/>
                <a:cs typeface="Courier New" pitchFamily="49" charset="0"/>
              </a:rPr>
              <a:t>void</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primePrint</a:t>
            </a:r>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long</a:t>
            </a:r>
            <a:r>
              <a:rPr lang="en-US" sz="2400" b="1" dirty="0">
                <a:solidFill>
                  <a:srgbClr val="0000FF"/>
                </a:solidFill>
                <a:latin typeface="Courier New" pitchFamily="49" charset="0"/>
                <a:cs typeface="Courier New" pitchFamily="49" charset="0"/>
              </a:rPr>
              <a:t> j = 0;</a:t>
            </a:r>
          </a:p>
          <a:p>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(j &lt; 10</a:t>
            </a:r>
            <a:r>
              <a:rPr lang="en-US" sz="2400" b="1" baseline="30000" dirty="0">
                <a:solidFill>
                  <a:srgbClr val="0000FF"/>
                </a:solidFill>
                <a:latin typeface="Courier New" pitchFamily="49" charset="0"/>
                <a:cs typeface="Courier New" pitchFamily="49" charset="0"/>
              </a:rPr>
              <a:t>10</a:t>
            </a:r>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    j = </a:t>
            </a:r>
            <a:r>
              <a:rPr lang="en-US" sz="2400" b="1" dirty="0" err="1">
                <a:solidFill>
                  <a:srgbClr val="0000FF"/>
                </a:solidFill>
                <a:latin typeface="Courier New" pitchFamily="49" charset="0"/>
                <a:cs typeface="Courier New" pitchFamily="49" charset="0"/>
              </a:rPr>
              <a:t>counter.getAndIncrement</a:t>
            </a:r>
            <a:r>
              <a:rPr lang="en-US" sz="2400" b="1" dirty="0">
                <a:solidFill>
                  <a:srgbClr val="0000FF"/>
                </a:solidFill>
                <a:latin typeface="Courier New" pitchFamily="49" charset="0"/>
                <a:cs typeface="Courier New" pitchFamily="49" charset="0"/>
              </a:rPr>
              <a:t>();</a:t>
            </a:r>
          </a:p>
          <a:p>
            <a:r>
              <a:rPr lang="en-US" sz="2400" b="1" dirty="0">
                <a:solidFill>
                  <a:srgbClr val="0000FF"/>
                </a:solidFill>
                <a:latin typeface="Courier New" pitchFamily="49" charset="0"/>
                <a:cs typeface="Courier New" pitchFamily="49" charset="0"/>
              </a:rPr>
              <a:t>    if (</a:t>
            </a:r>
            <a:r>
              <a:rPr lang="en-US" sz="2400" b="1" dirty="0" err="1">
                <a:solidFill>
                  <a:srgbClr val="0000FF"/>
                </a:solidFill>
                <a:latin typeface="Courier New" pitchFamily="49" charset="0"/>
                <a:cs typeface="Courier New" pitchFamily="49" charset="0"/>
              </a:rPr>
              <a:t>isPrime</a:t>
            </a:r>
            <a:r>
              <a:rPr lang="en-US" sz="2400" b="1" dirty="0">
                <a:solidFill>
                  <a:srgbClr val="0000FF"/>
                </a:solidFill>
                <a:latin typeface="Courier New" pitchFamily="49" charset="0"/>
                <a:cs typeface="Courier New" pitchFamily="49" charset="0"/>
              </a:rPr>
              <a:t>(j))</a:t>
            </a:r>
          </a:p>
          <a:p>
            <a:r>
              <a:rPr lang="en-US" sz="2400" b="1" dirty="0">
                <a:solidFill>
                  <a:srgbClr val="0000FF"/>
                </a:solidFill>
                <a:latin typeface="Courier New" pitchFamily="49" charset="0"/>
                <a:cs typeface="Courier New" pitchFamily="49" charset="0"/>
              </a:rPr>
              <a:t>      print(j);</a:t>
            </a:r>
          </a:p>
          <a:p>
            <a:r>
              <a:rPr lang="en-US" sz="2400" b="1" dirty="0">
                <a:solidFill>
                  <a:srgbClr val="0000FF"/>
                </a:solidFill>
                <a:latin typeface="Courier New" pitchFamily="49" charset="0"/>
                <a:cs typeface="Courier New" pitchFamily="49" charset="0"/>
              </a:rPr>
              <a:t>  }</a:t>
            </a:r>
          </a:p>
          <a:p>
            <a:r>
              <a:rPr lang="en-US" sz="2400" b="1" dirty="0">
                <a:solidFill>
                  <a:srgbClr val="0000FF"/>
                </a:solidFill>
                <a:latin typeface="Courier New" pitchFamily="49" charset="0"/>
                <a:cs typeface="Courier New" pitchFamily="49" charset="0"/>
              </a:rPr>
              <a:t>}</a:t>
            </a:r>
          </a:p>
        </p:txBody>
      </p:sp>
      <p:sp>
        <p:nvSpPr>
          <p:cNvPr id="6" name="Footer Placeholder 1"/>
          <p:cNvSpPr>
            <a:spLocks noGrp="1"/>
          </p:cNvSpPr>
          <p:nvPr>
            <p:ph type="ftr" sz="quarter" idx="10"/>
          </p:nvPr>
        </p:nvSpPr>
        <p:spPr/>
        <p:txBody>
          <a:bodyPr/>
          <a:lstStyle/>
          <a:p>
            <a:r>
              <a:rPr lang="en-US">
                <a:latin typeface="+mj-lt"/>
              </a:rPr>
              <a:t>Art of Multiprocessor Programming</a:t>
            </a:r>
          </a:p>
        </p:txBody>
      </p:sp>
      <p:sp>
        <p:nvSpPr>
          <p:cNvPr id="686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8E81181-2E7B-41A7-B0A9-1BA857E7816A}" type="slidenum">
              <a:rPr lang="ar-SA" sz="1400">
                <a:latin typeface="Arial" panose="020B0604020202020204" pitchFamily="34" charset="0"/>
                <a:cs typeface="Arial" pitchFamily="34" charset="0"/>
              </a:rPr>
              <a:pPr algn="r" eaLnBrk="0" hangingPunct="0"/>
              <a:t>33</a:t>
            </a:fld>
            <a:endParaRPr lang="en-US" sz="1400" dirty="0">
              <a:latin typeface="Arial" panose="020B0604020202020204" pitchFamily="34" charset="0"/>
              <a:cs typeface="Arial" pitchFamily="34" charset="0"/>
            </a:endParaRPr>
          </a:p>
        </p:txBody>
      </p:sp>
      <p:sp>
        <p:nvSpPr>
          <p:cNvPr id="68612" name="Rectangle 2"/>
          <p:cNvSpPr>
            <a:spLocks noGrp="1" noChangeArrowheads="1"/>
          </p:cNvSpPr>
          <p:nvPr>
            <p:ph type="title" idx="4294967295"/>
          </p:nvPr>
        </p:nvSpPr>
        <p:spPr/>
        <p:txBody>
          <a:bodyPr/>
          <a:lstStyle/>
          <a:p>
            <a:r>
              <a:rPr lang="en-US" dirty="0">
                <a:solidFill>
                  <a:srgbClr val="FFFF00"/>
                </a:solidFill>
              </a:rPr>
              <a:t>Counter Implementation</a:t>
            </a:r>
          </a:p>
        </p:txBody>
      </p:sp>
      <p:sp>
        <p:nvSpPr>
          <p:cNvPr id="68614" name="Text Box 4"/>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r>
              <a:rPr lang="en-US" sz="3200" b="1" dirty="0">
                <a:solidFill>
                  <a:srgbClr val="FF0000"/>
                </a:solidFill>
                <a:latin typeface="+mj-lt"/>
              </a:rPr>
              <a:t>OK for single thread,</a:t>
            </a:r>
          </a:p>
          <a:p>
            <a:pPr algn="ctr" eaLnBrk="0" hangingPunct="0"/>
            <a:r>
              <a:rPr lang="en-US" sz="3200" b="1" dirty="0">
                <a:solidFill>
                  <a:srgbClr val="FF0000"/>
                </a:solidFill>
                <a:latin typeface="+mj-lt"/>
              </a:rPr>
              <a:t>not for concurrent threads</a:t>
            </a:r>
          </a:p>
        </p:txBody>
      </p:sp>
    </p:spTree>
    <p:extLst>
      <p:ext uri="{BB962C8B-B14F-4D97-AF65-F5344CB8AC3E}">
        <p14:creationId xmlns:p14="http://schemas.microsoft.com/office/powerpoint/2010/main" val="2077216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Art of Multiprocessor Programming</a:t>
            </a:r>
          </a:p>
        </p:txBody>
      </p:sp>
      <p:sp>
        <p:nvSpPr>
          <p:cNvPr id="706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BD704B5-C71E-4525-AFA5-B3468A72D116}" type="slidenum">
              <a:rPr lang="ar-SA" sz="1400">
                <a:latin typeface="Arial" panose="020B0604020202020204" pitchFamily="34" charset="0"/>
                <a:cs typeface="Arial" pitchFamily="34" charset="0"/>
              </a:rPr>
              <a:pPr algn="r" eaLnBrk="0" hangingPunct="0"/>
              <a:t>34</a:t>
            </a:fld>
            <a:endParaRPr lang="en-US" sz="1400" dirty="0">
              <a:latin typeface="Arial" panose="020B0604020202020204" pitchFamily="34" charset="0"/>
              <a:cs typeface="Arial" pitchFamily="34" charset="0"/>
            </a:endParaRPr>
          </a:p>
        </p:txBody>
      </p:sp>
      <p:sp>
        <p:nvSpPr>
          <p:cNvPr id="70660" name="Rectangle 2"/>
          <p:cNvSpPr>
            <a:spLocks noGrp="1" noChangeArrowheads="1"/>
          </p:cNvSpPr>
          <p:nvPr>
            <p:ph type="title" idx="4294967295"/>
          </p:nvPr>
        </p:nvSpPr>
        <p:spPr/>
        <p:txBody>
          <a:bodyPr/>
          <a:lstStyle/>
          <a:p>
            <a:r>
              <a:rPr lang="en-US" dirty="0">
                <a:solidFill>
                  <a:srgbClr val="FFFF00"/>
                </a:solidFill>
              </a:rPr>
              <a:t>What It Means</a:t>
            </a:r>
          </a:p>
        </p:txBody>
      </p:sp>
      <p:sp>
        <p:nvSpPr>
          <p:cNvPr id="6" name="Text Box 3">
            <a:extLst>
              <a:ext uri="{FF2B5EF4-FFF2-40B4-BE49-F238E27FC236}">
                <a16:creationId xmlns:a16="http://schemas.microsoft.com/office/drawing/2014/main" id="{B0C2B65A-A959-4764-ACBD-3DAF649E4272}"/>
              </a:ext>
            </a:extLst>
          </p:cNvPr>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public</a:t>
            </a: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class</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Counter</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private long </a:t>
            </a:r>
            <a:r>
              <a:rPr lang="en-US" sz="2400" b="1" dirty="0">
                <a:solidFill>
                  <a:srgbClr val="0000FF"/>
                </a:solidFill>
                <a:latin typeface="Courier New" pitchFamily="49" charset="0"/>
                <a:cs typeface="Courier New" pitchFamily="49" charset="0"/>
              </a:rPr>
              <a:t>value</a:t>
            </a:r>
            <a:r>
              <a:rPr lang="en-US" sz="2400" b="1" dirty="0">
                <a:latin typeface="Courier New" pitchFamily="49" charset="0"/>
                <a:cs typeface="Courier New" pitchFamily="49" charset="0"/>
              </a:rPr>
              <a:t>;</a:t>
            </a:r>
          </a:p>
          <a:p>
            <a:pPr>
              <a:lnSpc>
                <a:spcPct val="70000"/>
              </a:lnSpc>
              <a:spcBef>
                <a:spcPct val="30000"/>
              </a:spcBef>
            </a:pPr>
            <a:endParaRPr lang="en-US" sz="2400" b="1" dirty="0">
              <a:latin typeface="Courier New" pitchFamily="49" charset="0"/>
              <a:cs typeface="Courier New" pitchFamily="49" charset="0"/>
            </a:endParaRPr>
          </a:p>
          <a:p>
            <a:pPr>
              <a:lnSpc>
                <a:spcPct val="70000"/>
              </a:lnSpc>
              <a:spcBef>
                <a:spcPct val="30000"/>
              </a:spcBef>
            </a:pPr>
            <a:r>
              <a:rPr lang="en-US" sz="2400" b="1" dirty="0">
                <a:solidFill>
                  <a:schemeClr val="bg1"/>
                </a:solidFill>
                <a:latin typeface="Courier New" pitchFamily="49" charset="0"/>
                <a:cs typeface="Courier New" pitchFamily="49" charset="0"/>
              </a:rPr>
              <a:t>  public long </a:t>
            </a:r>
            <a:r>
              <a:rPr lang="en-US" sz="2400" b="1" dirty="0" err="1">
                <a:solidFill>
                  <a:srgbClr val="0000FF"/>
                </a:solidFill>
                <a:latin typeface="Courier New" pitchFamily="49" charset="0"/>
                <a:cs typeface="Courier New" pitchFamily="49" charset="0"/>
              </a:rPr>
              <a:t>getAndIncrement</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return</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value++;</a:t>
            </a:r>
          </a:p>
          <a:p>
            <a:pPr>
              <a:lnSpc>
                <a:spcPct val="70000"/>
              </a:lnSpc>
              <a:spcBef>
                <a:spcPct val="30000"/>
              </a:spcBef>
            </a:pP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a:t>
            </a:r>
          </a:p>
        </p:txBody>
      </p:sp>
    </p:spTree>
    <p:extLst>
      <p:ext uri="{BB962C8B-B14F-4D97-AF65-F5344CB8AC3E}">
        <p14:creationId xmlns:p14="http://schemas.microsoft.com/office/powerpoint/2010/main" val="427870497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490773D2-FF05-460D-9DDD-B33E7389D4D1}"/>
              </a:ext>
            </a:extLst>
          </p:cNvPr>
          <p:cNvSpPr txBox="1">
            <a:spLocks noChangeArrowheads="1"/>
          </p:cNvSpPr>
          <p:nvPr/>
        </p:nvSpPr>
        <p:spPr bwMode="auto">
          <a:xfrm>
            <a:off x="849313" y="2667000"/>
            <a:ext cx="7445375" cy="25814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public</a:t>
            </a: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class</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Counter</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private long </a:t>
            </a:r>
            <a:r>
              <a:rPr lang="en-US" sz="2400" b="1" dirty="0">
                <a:solidFill>
                  <a:srgbClr val="0000FF"/>
                </a:solidFill>
                <a:latin typeface="Courier New" pitchFamily="49" charset="0"/>
                <a:cs typeface="Courier New" pitchFamily="49" charset="0"/>
              </a:rPr>
              <a:t>value</a:t>
            </a:r>
            <a:r>
              <a:rPr lang="en-US" sz="2400" b="1" dirty="0">
                <a:latin typeface="Courier New" pitchFamily="49" charset="0"/>
                <a:cs typeface="Courier New" pitchFamily="49" charset="0"/>
              </a:rPr>
              <a:t>;</a:t>
            </a:r>
          </a:p>
          <a:p>
            <a:pPr>
              <a:lnSpc>
                <a:spcPct val="70000"/>
              </a:lnSpc>
              <a:spcBef>
                <a:spcPct val="30000"/>
              </a:spcBef>
            </a:pPr>
            <a:endParaRPr lang="en-US" sz="2400" b="1" dirty="0">
              <a:latin typeface="Courier New" pitchFamily="49" charset="0"/>
              <a:cs typeface="Courier New" pitchFamily="49" charset="0"/>
            </a:endParaRPr>
          </a:p>
          <a:p>
            <a:pPr>
              <a:lnSpc>
                <a:spcPct val="70000"/>
              </a:lnSpc>
              <a:spcBef>
                <a:spcPct val="30000"/>
              </a:spcBef>
            </a:pPr>
            <a:r>
              <a:rPr lang="en-US" sz="2400" b="1" dirty="0">
                <a:solidFill>
                  <a:schemeClr val="bg1"/>
                </a:solidFill>
                <a:latin typeface="Courier New" pitchFamily="49" charset="0"/>
                <a:cs typeface="Courier New" pitchFamily="49" charset="0"/>
              </a:rPr>
              <a:t>  public long </a:t>
            </a:r>
            <a:r>
              <a:rPr lang="en-US" sz="2400" b="1" dirty="0" err="1">
                <a:solidFill>
                  <a:srgbClr val="0000FF"/>
                </a:solidFill>
                <a:latin typeface="Courier New" pitchFamily="49" charset="0"/>
                <a:cs typeface="Courier New" pitchFamily="49" charset="0"/>
              </a:rPr>
              <a:t>getAndIncrement</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return</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value++;</a:t>
            </a:r>
          </a:p>
          <a:p>
            <a:pPr>
              <a:lnSpc>
                <a:spcPct val="70000"/>
              </a:lnSpc>
              <a:spcBef>
                <a:spcPct val="30000"/>
              </a:spcBef>
            </a:pP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a:t>
            </a:r>
          </a:p>
        </p:txBody>
      </p:sp>
      <p:sp>
        <p:nvSpPr>
          <p:cNvPr id="7" name="Footer Placeholder 1"/>
          <p:cNvSpPr>
            <a:spLocks noGrp="1"/>
          </p:cNvSpPr>
          <p:nvPr>
            <p:ph type="ftr" sz="quarter" idx="10"/>
          </p:nvPr>
        </p:nvSpPr>
        <p:spPr/>
        <p:txBody>
          <a:bodyPr/>
          <a:lstStyle/>
          <a:p>
            <a:r>
              <a:rPr lang="en-US" dirty="0">
                <a:latin typeface="+mj-lt"/>
              </a:rPr>
              <a:t>Art of Multiprocessor Programming</a:t>
            </a:r>
          </a:p>
        </p:txBody>
      </p:sp>
      <p:sp>
        <p:nvSpPr>
          <p:cNvPr id="727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A2F4C62-6A25-48A2-A8A8-E1C174B1FAEF}" type="slidenum">
              <a:rPr lang="ar-SA" sz="1400">
                <a:latin typeface="Arial" panose="020B0604020202020204" pitchFamily="34" charset="0"/>
                <a:cs typeface="Arial" pitchFamily="34" charset="0"/>
              </a:rPr>
              <a:pPr algn="r" eaLnBrk="0" hangingPunct="0"/>
              <a:t>35</a:t>
            </a:fld>
            <a:endParaRPr lang="en-US" sz="1400" dirty="0">
              <a:latin typeface="Arial" panose="020B0604020202020204" pitchFamily="34" charset="0"/>
              <a:cs typeface="Arial" pitchFamily="34" charset="0"/>
            </a:endParaRPr>
          </a:p>
        </p:txBody>
      </p:sp>
      <p:sp>
        <p:nvSpPr>
          <p:cNvPr id="72708" name="Rectangle 2"/>
          <p:cNvSpPr>
            <a:spLocks noGrp="1" noChangeArrowheads="1"/>
          </p:cNvSpPr>
          <p:nvPr>
            <p:ph type="title" idx="4294967295"/>
          </p:nvPr>
        </p:nvSpPr>
        <p:spPr/>
        <p:txBody>
          <a:bodyPr/>
          <a:lstStyle/>
          <a:p>
            <a:r>
              <a:rPr lang="en-US" dirty="0">
                <a:solidFill>
                  <a:srgbClr val="FFFF00"/>
                </a:solidFill>
              </a:rPr>
              <a:t>What It Means</a:t>
            </a:r>
          </a:p>
        </p:txBody>
      </p:sp>
      <p:sp>
        <p:nvSpPr>
          <p:cNvPr id="72710" name="Text Box 4"/>
          <p:cNvSpPr txBox="1">
            <a:spLocks noChangeArrowheads="1"/>
          </p:cNvSpPr>
          <p:nvPr/>
        </p:nvSpPr>
        <p:spPr bwMode="auto">
          <a:xfrm>
            <a:off x="4770438" y="4160838"/>
            <a:ext cx="3657600" cy="1117229"/>
          </a:xfrm>
          <a:prstGeom prst="rect">
            <a:avLst/>
          </a:prstGeom>
          <a:noFill/>
          <a:ln w="9525">
            <a:noFill/>
            <a:miter lim="800000"/>
            <a:headEnd/>
            <a:tailEnd/>
          </a:ln>
        </p:spPr>
        <p:txBody>
          <a:bodyPr>
            <a:spAutoFit/>
          </a:bodyPr>
          <a:lstStyle/>
          <a:p>
            <a:pPr>
              <a:lnSpc>
                <a:spcPct val="70000"/>
              </a:lnSpc>
              <a:spcBef>
                <a:spcPct val="30000"/>
              </a:spcBef>
            </a:pPr>
            <a:r>
              <a:rPr lang="en-US" sz="2400" b="1" dirty="0">
                <a:solidFill>
                  <a:srgbClr val="FF0000"/>
                </a:solidFill>
                <a:latin typeface="Courier New" pitchFamily="49" charset="0"/>
                <a:cs typeface="Courier New" pitchFamily="49" charset="0"/>
              </a:rPr>
              <a:t> temp  = value;</a:t>
            </a:r>
          </a:p>
          <a:p>
            <a:pPr>
              <a:lnSpc>
                <a:spcPct val="70000"/>
              </a:lnSpc>
              <a:spcBef>
                <a:spcPct val="30000"/>
              </a:spcBef>
            </a:pPr>
            <a:r>
              <a:rPr lang="en-US" sz="2400" b="1" dirty="0">
                <a:solidFill>
                  <a:srgbClr val="FF0000"/>
                </a:solidFill>
                <a:latin typeface="Courier New" pitchFamily="49" charset="0"/>
                <a:cs typeface="Courier New" pitchFamily="49" charset="0"/>
              </a:rPr>
              <a:t> value = temp + 1;</a:t>
            </a:r>
          </a:p>
          <a:p>
            <a:pPr>
              <a:lnSpc>
                <a:spcPct val="70000"/>
              </a:lnSpc>
              <a:spcBef>
                <a:spcPct val="30000"/>
              </a:spcBef>
            </a:pPr>
            <a:r>
              <a:rPr lang="en-US" sz="2400" b="1" dirty="0">
                <a:solidFill>
                  <a:srgbClr val="FF0000"/>
                </a:solidFill>
                <a:latin typeface="Courier New" pitchFamily="49" charset="0"/>
                <a:cs typeface="Courier New" pitchFamily="49" charset="0"/>
              </a:rPr>
              <a:t> return temp;</a:t>
            </a:r>
          </a:p>
        </p:txBody>
      </p:sp>
      <p:sp>
        <p:nvSpPr>
          <p:cNvPr id="72711" name="AutoShape 5"/>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Tree>
    <p:extLst>
      <p:ext uri="{BB962C8B-B14F-4D97-AF65-F5344CB8AC3E}">
        <p14:creationId xmlns:p14="http://schemas.microsoft.com/office/powerpoint/2010/main" val="105775561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p:cNvSpPr>
            <a:spLocks noGrp="1"/>
          </p:cNvSpPr>
          <p:nvPr>
            <p:ph type="ftr" sz="quarter" idx="10"/>
          </p:nvPr>
        </p:nvSpPr>
        <p:spPr/>
        <p:txBody>
          <a:bodyPr/>
          <a:lstStyle/>
          <a:p>
            <a:r>
              <a:rPr lang="en-US" dirty="0">
                <a:latin typeface="+mj-lt"/>
              </a:rPr>
              <a:t>Art of Multiprocessor Programming</a:t>
            </a:r>
          </a:p>
        </p:txBody>
      </p:sp>
      <p:sp>
        <p:nvSpPr>
          <p:cNvPr id="747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92709AF-CC63-463C-98E4-7BF92C9BB220}" type="slidenum">
              <a:rPr lang="ar-SA" sz="1400">
                <a:latin typeface="Arial" panose="020B0604020202020204" pitchFamily="34" charset="0"/>
                <a:cs typeface="Arial" pitchFamily="34" charset="0"/>
              </a:rPr>
              <a:pPr algn="r" eaLnBrk="0" hangingPunct="0"/>
              <a:t>36</a:t>
            </a:fld>
            <a:endParaRPr lang="en-US" sz="1400" dirty="0">
              <a:latin typeface="Arial" panose="020B0604020202020204" pitchFamily="34" charset="0"/>
              <a:cs typeface="Arial" pitchFamily="34" charset="0"/>
            </a:endParaRPr>
          </a:p>
        </p:txBody>
      </p:sp>
      <p:sp>
        <p:nvSpPr>
          <p:cNvPr id="74756" name="Rectangle 46"/>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57" name="Rectangle 47"/>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58" name="Rectangle 48"/>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59" name="Rectangle 45"/>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74760" name="Group 44"/>
          <p:cNvGrpSpPr>
            <a:grpSpLocks/>
          </p:cNvGrpSpPr>
          <p:nvPr/>
        </p:nvGrpSpPr>
        <p:grpSpPr bwMode="auto">
          <a:xfrm>
            <a:off x="838200" y="5575300"/>
            <a:ext cx="7391400" cy="762000"/>
            <a:chOff x="528" y="3312"/>
            <a:chExt cx="4656" cy="480"/>
          </a:xfrm>
        </p:grpSpPr>
        <p:sp>
          <p:nvSpPr>
            <p:cNvPr id="74761"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62" name="Text Box 43"/>
            <p:cNvSpPr txBox="1">
              <a:spLocks noChangeArrowheads="1"/>
            </p:cNvSpPr>
            <p:nvPr/>
          </p:nvSpPr>
          <p:spPr bwMode="auto">
            <a:xfrm>
              <a:off x="2239" y="3404"/>
              <a:ext cx="483" cy="291"/>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anose="020B0604020202020204" pitchFamily="34" charset="0"/>
                </a:rPr>
                <a:t>time</a:t>
              </a:r>
            </a:p>
          </p:txBody>
        </p:sp>
      </p:grpSp>
      <p:sp>
        <p:nvSpPr>
          <p:cNvPr id="74763" name="Rectangle 3"/>
          <p:cNvSpPr>
            <a:spLocks noGrp="1" noChangeArrowheads="1"/>
          </p:cNvSpPr>
          <p:nvPr>
            <p:ph type="title" idx="4294967295"/>
          </p:nvPr>
        </p:nvSpPr>
        <p:spPr>
          <a:xfrm>
            <a:off x="685800" y="481013"/>
            <a:ext cx="7772400" cy="1143000"/>
          </a:xfrm>
        </p:spPr>
        <p:txBody>
          <a:bodyPr/>
          <a:lstStyle/>
          <a:p>
            <a:r>
              <a:rPr lang="en-US" dirty="0">
                <a:solidFill>
                  <a:srgbClr val="FFFF00"/>
                </a:solidFill>
              </a:rPr>
              <a:t>Not so good…</a:t>
            </a:r>
          </a:p>
        </p:txBody>
      </p:sp>
      <p:grpSp>
        <p:nvGrpSpPr>
          <p:cNvPr id="74764" name="Group 4"/>
          <p:cNvGrpSpPr>
            <a:grpSpLocks/>
          </p:cNvGrpSpPr>
          <p:nvPr/>
        </p:nvGrpSpPr>
        <p:grpSpPr bwMode="auto">
          <a:xfrm>
            <a:off x="762000" y="2928938"/>
            <a:ext cx="1447800" cy="1295400"/>
            <a:chOff x="864" y="1968"/>
            <a:chExt cx="912" cy="816"/>
          </a:xfrm>
        </p:grpSpPr>
        <p:sp>
          <p:nvSpPr>
            <p:cNvPr id="74765"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66"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67"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68"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69"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0"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1"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2"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3"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4"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5"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74776" name="Group 16"/>
          <p:cNvGrpSpPr>
            <a:grpSpLocks/>
          </p:cNvGrpSpPr>
          <p:nvPr/>
        </p:nvGrpSpPr>
        <p:grpSpPr bwMode="auto">
          <a:xfrm>
            <a:off x="838200" y="4391025"/>
            <a:ext cx="1447800" cy="1295400"/>
            <a:chOff x="2832" y="2064"/>
            <a:chExt cx="912" cy="816"/>
          </a:xfrm>
        </p:grpSpPr>
        <p:sp>
          <p:nvSpPr>
            <p:cNvPr id="74777" name="Freeform 17"/>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8" name="Freeform 18"/>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79" name="Freeform 19"/>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0" name="Freeform 20"/>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1" name="Freeform 21"/>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2" name="Freeform 22"/>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3" name="Freeform 23"/>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4" name="Freeform 24"/>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5" name="Freeform 25"/>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6" name="Freeform 26"/>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4787" name="Freeform 27"/>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74788" name="Text Box 28"/>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r>
              <a:rPr lang="en-US" sz="3200" b="1" dirty="0">
                <a:latin typeface="+mn-lt"/>
              </a:rPr>
              <a:t>Value…</a:t>
            </a:r>
            <a:r>
              <a:rPr lang="en-US" sz="3200" b="1" dirty="0">
                <a:latin typeface="Courier New" pitchFamily="49" charset="0"/>
              </a:rPr>
              <a:t> </a:t>
            </a:r>
            <a:r>
              <a:rPr lang="en-US" sz="3200" b="1" dirty="0">
                <a:solidFill>
                  <a:schemeClr val="bg1"/>
                </a:solidFill>
                <a:latin typeface="Courier New" pitchFamily="49" charset="0"/>
              </a:rPr>
              <a:t>1</a:t>
            </a:r>
          </a:p>
        </p:txBody>
      </p:sp>
      <p:sp>
        <p:nvSpPr>
          <p:cNvPr id="74789" name="Text Box 29"/>
          <p:cNvSpPr txBox="1">
            <a:spLocks noChangeArrowheads="1"/>
          </p:cNvSpPr>
          <p:nvPr/>
        </p:nvSpPr>
        <p:spPr bwMode="auto">
          <a:xfrm>
            <a:off x="2978466"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1</a:t>
            </a:r>
          </a:p>
        </p:txBody>
      </p:sp>
      <p:sp>
        <p:nvSpPr>
          <p:cNvPr id="74790" name="Text Box 30"/>
          <p:cNvSpPr txBox="1">
            <a:spLocks noChangeArrowheads="1"/>
          </p:cNvSpPr>
          <p:nvPr/>
        </p:nvSpPr>
        <p:spPr bwMode="auto">
          <a:xfrm>
            <a:off x="3083241" y="4557713"/>
            <a:ext cx="886781" cy="830997"/>
          </a:xfrm>
          <a:prstGeom prst="rect">
            <a:avLst/>
          </a:prstGeom>
          <a:noFill/>
          <a:ln w="9525">
            <a:noFill/>
            <a:miter lim="800000"/>
            <a:headEnd/>
            <a:tailEnd/>
          </a:ln>
        </p:spPr>
        <p:txBody>
          <a:bodyPr wrap="none">
            <a:spAutoFit/>
          </a:bodyPr>
          <a:lstStyle/>
          <a:p>
            <a:pPr algn="ctr" eaLnBrk="0" hangingPunct="0"/>
            <a:r>
              <a:rPr lang="en-US" sz="2400" dirty="0">
                <a:solidFill>
                  <a:srgbClr val="00B0F0"/>
                </a:solidFill>
                <a:latin typeface="+mj-lt"/>
              </a:rPr>
              <a:t>read </a:t>
            </a:r>
          </a:p>
          <a:p>
            <a:pPr algn="ctr" eaLnBrk="0" hangingPunct="0"/>
            <a:r>
              <a:rPr lang="en-US" sz="2400" dirty="0">
                <a:solidFill>
                  <a:srgbClr val="00B0F0"/>
                </a:solidFill>
                <a:latin typeface="+mj-lt"/>
              </a:rPr>
              <a:t>1</a:t>
            </a:r>
          </a:p>
        </p:txBody>
      </p:sp>
      <p:sp>
        <p:nvSpPr>
          <p:cNvPr id="74791" name="Text Box 31"/>
          <p:cNvSpPr txBox="1">
            <a:spLocks noChangeArrowheads="1"/>
          </p:cNvSpPr>
          <p:nvPr/>
        </p:nvSpPr>
        <p:spPr bwMode="auto">
          <a:xfrm>
            <a:off x="39363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2</a:t>
            </a:r>
          </a:p>
        </p:txBody>
      </p:sp>
      <p:sp>
        <p:nvSpPr>
          <p:cNvPr id="74792" name="Text Box 32"/>
          <p:cNvSpPr txBox="1">
            <a:spLocks noChangeArrowheads="1"/>
          </p:cNvSpPr>
          <p:nvPr/>
        </p:nvSpPr>
        <p:spPr bwMode="auto">
          <a:xfrm>
            <a:off x="5069203" y="2973388"/>
            <a:ext cx="886781"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read </a:t>
            </a:r>
          </a:p>
          <a:p>
            <a:pPr algn="ctr" eaLnBrk="0" hangingPunct="0"/>
            <a:r>
              <a:rPr lang="en-US" sz="2400">
                <a:solidFill>
                  <a:srgbClr val="FF0000"/>
                </a:solidFill>
                <a:latin typeface="+mj-lt"/>
              </a:rPr>
              <a:t>2</a:t>
            </a:r>
          </a:p>
        </p:txBody>
      </p:sp>
      <p:sp>
        <p:nvSpPr>
          <p:cNvPr id="74793" name="Text Box 33"/>
          <p:cNvSpPr txBox="1">
            <a:spLocks noChangeArrowheads="1"/>
          </p:cNvSpPr>
          <p:nvPr/>
        </p:nvSpPr>
        <p:spPr bwMode="auto">
          <a:xfrm>
            <a:off x="6184259" y="2973388"/>
            <a:ext cx="920444" cy="830997"/>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mj-lt"/>
              </a:rPr>
              <a:t>write </a:t>
            </a:r>
          </a:p>
          <a:p>
            <a:pPr algn="ctr" eaLnBrk="0" hangingPunct="0"/>
            <a:r>
              <a:rPr lang="en-US" sz="2400">
                <a:solidFill>
                  <a:srgbClr val="FF0000"/>
                </a:solidFill>
                <a:latin typeface="+mj-lt"/>
              </a:rPr>
              <a:t>3</a:t>
            </a:r>
          </a:p>
        </p:txBody>
      </p:sp>
      <p:sp>
        <p:nvSpPr>
          <p:cNvPr id="74794" name="Text Box 34"/>
          <p:cNvSpPr txBox="1">
            <a:spLocks noChangeArrowheads="1"/>
          </p:cNvSpPr>
          <p:nvPr/>
        </p:nvSpPr>
        <p:spPr bwMode="auto">
          <a:xfrm>
            <a:off x="7392347" y="4557713"/>
            <a:ext cx="920444" cy="830997"/>
          </a:xfrm>
          <a:prstGeom prst="rect">
            <a:avLst/>
          </a:prstGeom>
          <a:noFill/>
          <a:ln w="9525">
            <a:noFill/>
            <a:miter lim="800000"/>
            <a:headEnd/>
            <a:tailEnd/>
          </a:ln>
        </p:spPr>
        <p:txBody>
          <a:bodyPr wrap="none">
            <a:spAutoFit/>
          </a:bodyPr>
          <a:lstStyle/>
          <a:p>
            <a:pPr algn="ctr" eaLnBrk="0" hangingPunct="0"/>
            <a:r>
              <a:rPr lang="en-US" sz="2400" dirty="0">
                <a:solidFill>
                  <a:srgbClr val="00B0F0"/>
                </a:solidFill>
                <a:latin typeface="+mj-lt"/>
              </a:rPr>
              <a:t>write </a:t>
            </a:r>
          </a:p>
          <a:p>
            <a:pPr algn="ctr" eaLnBrk="0" hangingPunct="0"/>
            <a:r>
              <a:rPr lang="en-US" sz="2400" dirty="0">
                <a:solidFill>
                  <a:srgbClr val="00B0F0"/>
                </a:solidFill>
                <a:latin typeface="+mj-lt"/>
              </a:rPr>
              <a:t>2</a:t>
            </a:r>
          </a:p>
        </p:txBody>
      </p:sp>
      <p:sp>
        <p:nvSpPr>
          <p:cNvPr id="74795" name="Text Box 35"/>
          <p:cNvSpPr txBox="1">
            <a:spLocks noChangeArrowheads="1"/>
          </p:cNvSpPr>
          <p:nvPr/>
        </p:nvSpPr>
        <p:spPr bwMode="auto">
          <a:xfrm>
            <a:off x="4143375" y="1858963"/>
            <a:ext cx="428625" cy="579437"/>
          </a:xfrm>
          <a:prstGeom prst="rect">
            <a:avLst/>
          </a:prstGeom>
          <a:noFill/>
          <a:ln w="9525">
            <a:noFill/>
            <a:miter lim="800000"/>
            <a:headEnd/>
            <a:tailEnd/>
          </a:ln>
        </p:spPr>
        <p:txBody>
          <a:bodyPr wrap="none">
            <a:spAutoFit/>
          </a:bodyPr>
          <a:lstStyle/>
          <a:p>
            <a:pPr algn="r" eaLnBrk="0" hangingPunct="0"/>
            <a:r>
              <a:rPr lang="en-US" sz="3200" b="1" dirty="0">
                <a:solidFill>
                  <a:schemeClr val="bg1"/>
                </a:solidFill>
                <a:latin typeface="Courier New" pitchFamily="49" charset="0"/>
              </a:rPr>
              <a:t>2</a:t>
            </a:r>
          </a:p>
        </p:txBody>
      </p:sp>
      <p:sp>
        <p:nvSpPr>
          <p:cNvPr id="74796" name="Text Box 36"/>
          <p:cNvSpPr txBox="1">
            <a:spLocks noChangeArrowheads="1"/>
          </p:cNvSpPr>
          <p:nvPr/>
        </p:nvSpPr>
        <p:spPr bwMode="auto">
          <a:xfrm>
            <a:off x="6324600" y="1858963"/>
            <a:ext cx="428625" cy="579437"/>
          </a:xfrm>
          <a:prstGeom prst="rect">
            <a:avLst/>
          </a:prstGeom>
          <a:noFill/>
          <a:ln w="9525">
            <a:noFill/>
            <a:miter lim="800000"/>
            <a:headEnd/>
            <a:tailEnd/>
          </a:ln>
        </p:spPr>
        <p:txBody>
          <a:bodyPr wrap="none">
            <a:spAutoFit/>
          </a:bodyPr>
          <a:lstStyle/>
          <a:p>
            <a:pPr algn="r" eaLnBrk="0" hangingPunct="0"/>
            <a:r>
              <a:rPr lang="en-US" sz="3200" b="1">
                <a:solidFill>
                  <a:schemeClr val="bg1"/>
                </a:solidFill>
                <a:latin typeface="Courier New" pitchFamily="49" charset="0"/>
              </a:rPr>
              <a:t>3</a:t>
            </a:r>
          </a:p>
        </p:txBody>
      </p:sp>
      <p:sp>
        <p:nvSpPr>
          <p:cNvPr id="74797" name="Text Box 37"/>
          <p:cNvSpPr txBox="1">
            <a:spLocks noChangeArrowheads="1"/>
          </p:cNvSpPr>
          <p:nvPr/>
        </p:nvSpPr>
        <p:spPr bwMode="auto">
          <a:xfrm>
            <a:off x="7543800" y="1858963"/>
            <a:ext cx="428625" cy="579437"/>
          </a:xfrm>
          <a:prstGeom prst="rect">
            <a:avLst/>
          </a:prstGeom>
          <a:noFill/>
          <a:ln w="9525">
            <a:noFill/>
            <a:miter lim="800000"/>
            <a:headEnd/>
            <a:tailEnd/>
          </a:ln>
        </p:spPr>
        <p:txBody>
          <a:bodyPr wrap="none">
            <a:spAutoFit/>
          </a:bodyPr>
          <a:lstStyle/>
          <a:p>
            <a:pPr algn="r" eaLnBrk="0" hangingPunct="0"/>
            <a:r>
              <a:rPr lang="en-US" sz="3200" b="1">
                <a:solidFill>
                  <a:schemeClr val="bg1"/>
                </a:solidFill>
                <a:latin typeface="Courier New" pitchFamily="49" charset="0"/>
              </a:rPr>
              <a:t>2</a:t>
            </a:r>
          </a:p>
        </p:txBody>
      </p:sp>
      <p:sp>
        <p:nvSpPr>
          <p:cNvPr id="74798" name="Line 38"/>
          <p:cNvSpPr>
            <a:spLocks noChangeShapeType="1"/>
          </p:cNvSpPr>
          <p:nvPr/>
        </p:nvSpPr>
        <p:spPr bwMode="auto">
          <a:xfrm>
            <a:off x="4343400" y="2495550"/>
            <a:ext cx="0" cy="533400"/>
          </a:xfrm>
          <a:prstGeom prst="line">
            <a:avLst/>
          </a:prstGeom>
          <a:noFill/>
          <a:ln w="38100">
            <a:solidFill>
              <a:schemeClr val="tx1"/>
            </a:solidFill>
            <a:prstDash val="dash"/>
            <a:round/>
            <a:headEnd/>
            <a:tailEnd/>
          </a:ln>
        </p:spPr>
        <p:txBody>
          <a:bodyPr wrap="none" anchor="ctr"/>
          <a:lstStyle/>
          <a:p>
            <a:endParaRPr lang="en-US"/>
          </a:p>
        </p:txBody>
      </p:sp>
      <p:sp>
        <p:nvSpPr>
          <p:cNvPr id="74799" name="Line 39"/>
          <p:cNvSpPr>
            <a:spLocks noChangeShapeType="1"/>
          </p:cNvSpPr>
          <p:nvPr/>
        </p:nvSpPr>
        <p:spPr bwMode="auto">
          <a:xfrm>
            <a:off x="6519863" y="2524125"/>
            <a:ext cx="0" cy="476250"/>
          </a:xfrm>
          <a:prstGeom prst="line">
            <a:avLst/>
          </a:prstGeom>
          <a:noFill/>
          <a:ln w="38100">
            <a:solidFill>
              <a:schemeClr val="tx1"/>
            </a:solidFill>
            <a:prstDash val="dash"/>
            <a:round/>
            <a:headEnd/>
            <a:tailEnd/>
          </a:ln>
        </p:spPr>
        <p:txBody>
          <a:bodyPr wrap="none" anchor="ctr"/>
          <a:lstStyle/>
          <a:p>
            <a:endParaRPr lang="en-US"/>
          </a:p>
        </p:txBody>
      </p:sp>
      <p:sp>
        <p:nvSpPr>
          <p:cNvPr id="74800" name="Line 40"/>
          <p:cNvSpPr>
            <a:spLocks noChangeShapeType="1"/>
          </p:cNvSpPr>
          <p:nvPr/>
        </p:nvSpPr>
        <p:spPr bwMode="auto">
          <a:xfrm>
            <a:off x="7772400" y="2524125"/>
            <a:ext cx="12700" cy="1989138"/>
          </a:xfrm>
          <a:prstGeom prst="line">
            <a:avLst/>
          </a:prstGeom>
          <a:noFill/>
          <a:ln w="38100">
            <a:solidFill>
              <a:schemeClr val="tx1"/>
            </a:solidFill>
            <a:prstDash val="dash"/>
            <a:round/>
            <a:headEnd/>
            <a:tailEnd/>
          </a:ln>
        </p:spPr>
        <p:txBody>
          <a:bodyPr wrap="none" anchor="ctr"/>
          <a:lstStyle/>
          <a:p>
            <a:endParaRPr lang="en-US"/>
          </a:p>
        </p:txBody>
      </p:sp>
    </p:spTree>
    <p:extLst>
      <p:ext uri="{BB962C8B-B14F-4D97-AF65-F5344CB8AC3E}">
        <p14:creationId xmlns:p14="http://schemas.microsoft.com/office/powerpoint/2010/main" val="10583215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1"/>
          <p:cNvSpPr>
            <a:spLocks noGrp="1"/>
          </p:cNvSpPr>
          <p:nvPr>
            <p:ph type="ftr" sz="quarter" idx="10"/>
          </p:nvPr>
        </p:nvSpPr>
        <p:spPr/>
        <p:txBody>
          <a:bodyPr/>
          <a:lstStyle/>
          <a:p>
            <a:r>
              <a:rPr lang="en-US" dirty="0">
                <a:latin typeface="+mj-lt"/>
              </a:rPr>
              <a:t>Art of Multiprocessor Programming</a:t>
            </a:r>
          </a:p>
        </p:txBody>
      </p:sp>
      <p:sp>
        <p:nvSpPr>
          <p:cNvPr id="768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0E87076-FE45-4CB1-9326-A0F862FC2923}" type="slidenum">
              <a:rPr lang="ar-SA" sz="1400">
                <a:latin typeface="Arial" panose="020B0604020202020204" pitchFamily="34" charset="0"/>
                <a:cs typeface="Arial" pitchFamily="34" charset="0"/>
              </a:rPr>
              <a:pPr algn="r" eaLnBrk="0" hangingPunct="0"/>
              <a:t>37</a:t>
            </a:fld>
            <a:endParaRPr lang="en-US" sz="1400" dirty="0">
              <a:latin typeface="Arial" panose="020B0604020202020204" pitchFamily="34" charset="0"/>
              <a:cs typeface="Arial" pitchFamily="34" charset="0"/>
            </a:endParaRPr>
          </a:p>
        </p:txBody>
      </p:sp>
      <p:sp>
        <p:nvSpPr>
          <p:cNvPr id="76804" name="Rectangle 2"/>
          <p:cNvSpPr>
            <a:spLocks noGrp="1" noChangeArrowheads="1"/>
          </p:cNvSpPr>
          <p:nvPr>
            <p:ph type="title" idx="4294967295"/>
          </p:nvPr>
        </p:nvSpPr>
        <p:spPr/>
        <p:txBody>
          <a:bodyPr/>
          <a:lstStyle/>
          <a:p>
            <a:r>
              <a:rPr lang="en-US" dirty="0">
                <a:solidFill>
                  <a:srgbClr val="FFFF00"/>
                </a:solidFill>
              </a:rPr>
              <a:t>Is this problem inherent?</a:t>
            </a:r>
          </a:p>
        </p:txBody>
      </p:sp>
      <p:grpSp>
        <p:nvGrpSpPr>
          <p:cNvPr id="76805" name="Group 3"/>
          <p:cNvGrpSpPr>
            <a:grpSpLocks/>
          </p:cNvGrpSpPr>
          <p:nvPr/>
        </p:nvGrpSpPr>
        <p:grpSpPr bwMode="auto">
          <a:xfrm>
            <a:off x="849313" y="2286000"/>
            <a:ext cx="1447800" cy="1295400"/>
            <a:chOff x="864" y="1968"/>
            <a:chExt cx="912" cy="816"/>
          </a:xfrm>
        </p:grpSpPr>
        <p:sp>
          <p:nvSpPr>
            <p:cNvPr id="7680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0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0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0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76817" name="Group 15"/>
          <p:cNvGrpSpPr>
            <a:grpSpLocks/>
          </p:cNvGrpSpPr>
          <p:nvPr/>
        </p:nvGrpSpPr>
        <p:grpSpPr bwMode="auto">
          <a:xfrm flipH="1">
            <a:off x="6772275" y="2217738"/>
            <a:ext cx="1447800" cy="1295400"/>
            <a:chOff x="2832" y="2064"/>
            <a:chExt cx="912" cy="816"/>
          </a:xfrm>
        </p:grpSpPr>
        <p:sp>
          <p:nvSpPr>
            <p:cNvPr id="7681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1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2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76829" name="Freeform 27"/>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76830" name="Freeform 28"/>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00B0F0"/>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65287" name="Text Box 39"/>
          <p:cNvSpPr txBox="1">
            <a:spLocks noChangeArrowheads="1"/>
          </p:cNvSpPr>
          <p:nvPr/>
        </p:nvSpPr>
        <p:spPr bwMode="auto">
          <a:xfrm>
            <a:off x="1597025" y="4314825"/>
            <a:ext cx="6303963" cy="946150"/>
          </a:xfrm>
          <a:prstGeom prst="rect">
            <a:avLst/>
          </a:prstGeom>
          <a:noFill/>
          <a:ln w="76200">
            <a:solidFill>
              <a:srgbClr val="FF0000"/>
            </a:solidFill>
            <a:miter lim="800000"/>
            <a:headEnd/>
            <a:tailEnd/>
          </a:ln>
        </p:spPr>
        <p:txBody>
          <a:bodyPr>
            <a:spAutoFit/>
          </a:bodyPr>
          <a:lstStyle/>
          <a:p>
            <a:pPr algn="ctr" eaLnBrk="0" hangingPunct="0"/>
            <a:r>
              <a:rPr lang="en-US" sz="2800" dirty="0">
                <a:solidFill>
                  <a:srgbClr val="FFFF00"/>
                </a:solidFill>
                <a:latin typeface="+mj-lt"/>
              </a:rPr>
              <a:t>If there were some way to glue reads and writes together… </a:t>
            </a:r>
          </a:p>
        </p:txBody>
      </p:sp>
      <p:sp>
        <p:nvSpPr>
          <p:cNvPr id="76832" name="Text Box 40"/>
          <p:cNvSpPr txBox="1">
            <a:spLocks noChangeArrowheads="1"/>
          </p:cNvSpPr>
          <p:nvPr/>
        </p:nvSpPr>
        <p:spPr bwMode="auto">
          <a:xfrm>
            <a:off x="2618661" y="2457450"/>
            <a:ext cx="697627" cy="400110"/>
          </a:xfrm>
          <a:prstGeom prst="rect">
            <a:avLst/>
          </a:prstGeom>
          <a:noFill/>
          <a:ln w="9525">
            <a:noFill/>
            <a:miter lim="800000"/>
            <a:headEnd/>
            <a:tailEnd/>
          </a:ln>
        </p:spPr>
        <p:txBody>
          <a:bodyPr wrap="none">
            <a:spAutoFit/>
          </a:bodyPr>
          <a:lstStyle/>
          <a:p>
            <a:pPr algn="r" eaLnBrk="0" hangingPunct="0"/>
            <a:r>
              <a:rPr lang="en-US" sz="2000" dirty="0">
                <a:solidFill>
                  <a:srgbClr val="FF0000"/>
                </a:solidFill>
                <a:latin typeface="+mj-lt"/>
              </a:rPr>
              <a:t>read</a:t>
            </a:r>
          </a:p>
        </p:txBody>
      </p:sp>
      <p:sp>
        <p:nvSpPr>
          <p:cNvPr id="76833" name="Text Box 41"/>
          <p:cNvSpPr txBox="1">
            <a:spLocks noChangeArrowheads="1"/>
          </p:cNvSpPr>
          <p:nvPr/>
        </p:nvSpPr>
        <p:spPr bwMode="auto">
          <a:xfrm>
            <a:off x="3169244" y="3584575"/>
            <a:ext cx="726481" cy="400110"/>
          </a:xfrm>
          <a:prstGeom prst="rect">
            <a:avLst/>
          </a:prstGeom>
          <a:noFill/>
          <a:ln w="9525">
            <a:noFill/>
            <a:miter lim="800000"/>
            <a:headEnd/>
            <a:tailEnd/>
          </a:ln>
        </p:spPr>
        <p:txBody>
          <a:bodyPr wrap="none">
            <a:spAutoFit/>
          </a:bodyPr>
          <a:lstStyle/>
          <a:p>
            <a:pPr algn="r" eaLnBrk="0" hangingPunct="0"/>
            <a:r>
              <a:rPr lang="en-US" sz="2000">
                <a:solidFill>
                  <a:srgbClr val="FF0000"/>
                </a:solidFill>
                <a:latin typeface="+mj-lt"/>
              </a:rPr>
              <a:t>write</a:t>
            </a:r>
          </a:p>
        </p:txBody>
      </p:sp>
      <p:sp>
        <p:nvSpPr>
          <p:cNvPr id="76834" name="Text Box 42"/>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r>
              <a:rPr lang="en-US" sz="2400" dirty="0">
                <a:solidFill>
                  <a:srgbClr val="00B0F0"/>
                </a:solidFill>
                <a:latin typeface="+mj-lt"/>
              </a:rPr>
              <a:t>read</a:t>
            </a:r>
          </a:p>
        </p:txBody>
      </p:sp>
      <p:sp>
        <p:nvSpPr>
          <p:cNvPr id="76835" name="Text Box 43"/>
          <p:cNvSpPr txBox="1">
            <a:spLocks noChangeArrowheads="1"/>
          </p:cNvSpPr>
          <p:nvPr/>
        </p:nvSpPr>
        <p:spPr bwMode="auto">
          <a:xfrm>
            <a:off x="5377990" y="2135188"/>
            <a:ext cx="835485" cy="461665"/>
          </a:xfrm>
          <a:prstGeom prst="rect">
            <a:avLst/>
          </a:prstGeom>
          <a:noFill/>
          <a:ln w="9525">
            <a:noFill/>
            <a:miter lim="800000"/>
            <a:headEnd/>
            <a:tailEnd/>
          </a:ln>
        </p:spPr>
        <p:txBody>
          <a:bodyPr wrap="none">
            <a:spAutoFit/>
          </a:bodyPr>
          <a:lstStyle/>
          <a:p>
            <a:pPr algn="r" eaLnBrk="0" hangingPunct="0"/>
            <a:r>
              <a:rPr lang="en-US" sz="2400" dirty="0">
                <a:solidFill>
                  <a:srgbClr val="00B0F0"/>
                </a:solidFill>
                <a:latin typeface="+mj-lt"/>
              </a:rPr>
              <a:t>write</a:t>
            </a:r>
          </a:p>
        </p:txBody>
      </p:sp>
      <p:sp>
        <p:nvSpPr>
          <p:cNvPr id="76836" name="AutoShape 36"/>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0000"/>
            </a:solidFill>
            <a:round/>
            <a:headEnd/>
            <a:tailEnd/>
          </a:ln>
          <a:effectLst/>
        </p:spPr>
        <p:txBody>
          <a:bodyPr anchor="ctr"/>
          <a:lstStyle/>
          <a:p>
            <a:pPr algn="ctr" eaLnBrk="0" hangingPunct="0"/>
            <a:r>
              <a:rPr lang="en-US" sz="4400" b="1" dirty="0">
                <a:solidFill>
                  <a:srgbClr val="FF0000"/>
                </a:solidFill>
                <a:latin typeface="Arial" panose="020B0604020202020204" pitchFamily="34" charset="0"/>
              </a:rPr>
              <a:t>!!</a:t>
            </a:r>
          </a:p>
        </p:txBody>
      </p:sp>
      <p:sp>
        <p:nvSpPr>
          <p:cNvPr id="76837" name="AutoShape 37"/>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ffectLst/>
        </p:spPr>
        <p:txBody>
          <a:bodyPr anchor="ctr"/>
          <a:lstStyle/>
          <a:p>
            <a:pPr algn="ctr" eaLnBrk="0" hangingPunct="0"/>
            <a:r>
              <a:rPr lang="en-US" sz="4400" b="1" dirty="0">
                <a:solidFill>
                  <a:srgbClr val="00B0F0"/>
                </a:solidFill>
                <a:latin typeface="Arial" panose="020B0604020202020204" pitchFamily="34" charset="0"/>
              </a:rPr>
              <a:t>!!</a:t>
            </a:r>
          </a:p>
        </p:txBody>
      </p:sp>
    </p:spTree>
    <p:extLst>
      <p:ext uri="{BB962C8B-B14F-4D97-AF65-F5344CB8AC3E}">
        <p14:creationId xmlns:p14="http://schemas.microsoft.com/office/powerpoint/2010/main" val="1568843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7E79AC6-720E-4260-B652-91BE3EE34556}" type="slidenum">
              <a:rPr lang="ar-SA" sz="1400">
                <a:latin typeface="Arial" panose="020B0604020202020204" pitchFamily="34" charset="0"/>
                <a:cs typeface="Arial" pitchFamily="34" charset="0"/>
              </a:rPr>
              <a:pPr algn="r" eaLnBrk="0" hangingPunct="0"/>
              <a:t>38</a:t>
            </a:fld>
            <a:endParaRPr lang="en-US" sz="1400" dirty="0">
              <a:latin typeface="Arial" panose="020B0604020202020204" pitchFamily="34" charset="0"/>
              <a:cs typeface="Arial" pitchFamily="34" charset="0"/>
            </a:endParaRPr>
          </a:p>
        </p:txBody>
      </p:sp>
      <p:sp>
        <p:nvSpPr>
          <p:cNvPr id="78852" name="Rectangle 2"/>
          <p:cNvSpPr>
            <a:spLocks noGrp="1" noChangeArrowheads="1"/>
          </p:cNvSpPr>
          <p:nvPr>
            <p:ph type="title" idx="4294967295"/>
          </p:nvPr>
        </p:nvSpPr>
        <p:spPr/>
        <p:txBody>
          <a:bodyPr/>
          <a:lstStyle/>
          <a:p>
            <a:r>
              <a:rPr lang="en-US" dirty="0">
                <a:solidFill>
                  <a:srgbClr val="FFFF00"/>
                </a:solidFill>
              </a:rPr>
              <a:t>Challenge</a:t>
            </a:r>
          </a:p>
        </p:txBody>
      </p:sp>
      <p:sp>
        <p:nvSpPr>
          <p:cNvPr id="78853"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ea typeface="Verdana" pitchFamily="34" charset="0"/>
                <a:cs typeface="Courier New" pitchFamily="49" charset="0"/>
              </a:rPr>
              <a:t>public class </a:t>
            </a:r>
            <a:r>
              <a:rPr lang="en-US" sz="2400" b="1" dirty="0">
                <a:solidFill>
                  <a:srgbClr val="0000FF"/>
                </a:solidFill>
                <a:latin typeface="Courier New" pitchFamily="49" charset="0"/>
                <a:ea typeface="Verdana" pitchFamily="34" charset="0"/>
                <a:cs typeface="Courier New" pitchFamily="49" charset="0"/>
              </a:rPr>
              <a:t>Counter {</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a:t>
            </a:r>
            <a:r>
              <a:rPr lang="en-US" sz="2400" b="1" dirty="0">
                <a:solidFill>
                  <a:schemeClr val="bg1"/>
                </a:solidFill>
                <a:latin typeface="Courier New" pitchFamily="49" charset="0"/>
                <a:ea typeface="Verdana" pitchFamily="34" charset="0"/>
                <a:cs typeface="Courier New" pitchFamily="49" charset="0"/>
              </a:rPr>
              <a:t>private long </a:t>
            </a:r>
            <a:r>
              <a:rPr lang="en-US" sz="2400" b="1" dirty="0">
                <a:solidFill>
                  <a:srgbClr val="0000FF"/>
                </a:solidFill>
                <a:latin typeface="Courier New" pitchFamily="49" charset="0"/>
                <a:ea typeface="Verdana" pitchFamily="34" charset="0"/>
                <a:cs typeface="Courier New" pitchFamily="49" charset="0"/>
              </a:rPr>
              <a:t>value;</a:t>
            </a:r>
          </a:p>
          <a:p>
            <a:pPr>
              <a:lnSpc>
                <a:spcPct val="70000"/>
              </a:lnSpc>
              <a:spcBef>
                <a:spcPct val="30000"/>
              </a:spcBef>
            </a:pPr>
            <a:endParaRPr lang="en-US" sz="2400" b="1" dirty="0">
              <a:solidFill>
                <a:srgbClr val="0000FF"/>
              </a:solidFill>
              <a:latin typeface="Courier New" pitchFamily="49" charset="0"/>
              <a:ea typeface="Verdana" pitchFamily="34" charset="0"/>
              <a:cs typeface="Courier New" pitchFamily="49" charset="0"/>
            </a:endParaRP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a:t>
            </a:r>
            <a:r>
              <a:rPr lang="en-US" sz="2400" b="1" dirty="0">
                <a:solidFill>
                  <a:schemeClr val="bg1"/>
                </a:solidFill>
                <a:latin typeface="Courier New" pitchFamily="49" charset="0"/>
                <a:ea typeface="Verdana" pitchFamily="34" charset="0"/>
                <a:cs typeface="Courier New" pitchFamily="49" charset="0"/>
              </a:rPr>
              <a:t>public long </a:t>
            </a:r>
            <a:r>
              <a:rPr lang="en-US" sz="2400" b="1" dirty="0" err="1">
                <a:solidFill>
                  <a:srgbClr val="0000FF"/>
                </a:solidFill>
                <a:latin typeface="Courier New" pitchFamily="49" charset="0"/>
                <a:ea typeface="Verdana" pitchFamily="34" charset="0"/>
                <a:cs typeface="Courier New" pitchFamily="49" charset="0"/>
              </a:rPr>
              <a:t>getAndIncrement</a:t>
            </a:r>
            <a:r>
              <a:rPr lang="en-US" sz="2400" b="1" dirty="0">
                <a:solidFill>
                  <a:srgbClr val="0000FF"/>
                </a:solidFill>
                <a:latin typeface="Courier New" pitchFamily="49" charset="0"/>
                <a:ea typeface="Verdan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value = temp + 1;</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a:t>
            </a:r>
            <a:r>
              <a:rPr lang="en-US" sz="2400" b="1" dirty="0">
                <a:solidFill>
                  <a:schemeClr val="bg1"/>
                </a:solidFill>
                <a:latin typeface="Courier New" pitchFamily="49" charset="0"/>
                <a:ea typeface="Verdana" pitchFamily="34" charset="0"/>
                <a:cs typeface="Courier New" pitchFamily="49" charset="0"/>
              </a:rPr>
              <a:t>return</a:t>
            </a:r>
            <a:r>
              <a:rPr lang="en-US" sz="2400" b="1" dirty="0">
                <a:solidFill>
                  <a:srgbClr val="0000FF"/>
                </a:solidFill>
                <a:latin typeface="Courier New" pitchFamily="49" charset="0"/>
                <a:ea typeface="Verdana" pitchFamily="34" charset="0"/>
                <a:cs typeface="Courier New" pitchFamily="49" charset="0"/>
              </a:rPr>
              <a:t> temp;</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Verdana" pitchFamily="34" charset="0"/>
                <a:cs typeface="Courier New" pitchFamily="49" charset="0"/>
              </a:rPr>
              <a:t>}</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83070453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089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BED9858-CB1F-4758-A1E4-BDAC0E79780E}" type="slidenum">
              <a:rPr lang="ar-SA" sz="1400">
                <a:latin typeface="Arial" panose="020B0604020202020204" pitchFamily="34" charset="0"/>
                <a:cs typeface="Arial" pitchFamily="34" charset="0"/>
              </a:rPr>
              <a:pPr algn="r" eaLnBrk="0" hangingPunct="0"/>
              <a:t>39</a:t>
            </a:fld>
            <a:endParaRPr lang="en-US" sz="1400" dirty="0">
              <a:latin typeface="Arial" panose="020B0604020202020204" pitchFamily="34" charset="0"/>
              <a:cs typeface="Arial" pitchFamily="34" charset="0"/>
            </a:endParaRPr>
          </a:p>
        </p:txBody>
      </p:sp>
      <p:sp>
        <p:nvSpPr>
          <p:cNvPr id="80900" name="Rectangle 2"/>
          <p:cNvSpPr>
            <a:spLocks noGrp="1" noChangeArrowheads="1"/>
          </p:cNvSpPr>
          <p:nvPr>
            <p:ph type="title" idx="4294967295"/>
          </p:nvPr>
        </p:nvSpPr>
        <p:spPr/>
        <p:txBody>
          <a:bodyPr/>
          <a:lstStyle/>
          <a:p>
            <a:r>
              <a:rPr lang="en-US" dirty="0">
                <a:solidFill>
                  <a:srgbClr val="FFFF00"/>
                </a:solidFill>
              </a:rPr>
              <a:t>Challenge</a:t>
            </a:r>
          </a:p>
        </p:txBody>
      </p:sp>
      <p:sp>
        <p:nvSpPr>
          <p:cNvPr id="80901"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pPr>
            <a:endParaRPr lang="en-US" sz="2400" b="1" dirty="0">
              <a:solidFill>
                <a:schemeClr val="tx1">
                  <a:lumMod val="50000"/>
                </a:schemeClr>
              </a:solidFill>
              <a:latin typeface="Courier New" pitchFamily="49" charset="0"/>
              <a:ea typeface="Tahoma" pitchFamily="34" charset="0"/>
              <a:cs typeface="Courier New" pitchFamily="49" charset="0"/>
            </a:endParaRP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public long </a:t>
            </a:r>
            <a:r>
              <a:rPr lang="en-US" sz="2400" b="1" dirty="0" err="1">
                <a:solidFill>
                  <a:schemeClr val="tx1">
                    <a:lumMod val="50000"/>
                  </a:schemeClr>
                </a:solidFill>
                <a:latin typeface="Courier New" pitchFamily="49" charset="0"/>
                <a:ea typeface="Tahoma" pitchFamily="34" charset="0"/>
                <a:cs typeface="Courier New" pitchFamily="49" charset="0"/>
              </a:rPr>
              <a:t>getAndIncrement</a:t>
            </a: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return temp;</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a:t>
            </a:r>
          </a:p>
        </p:txBody>
      </p:sp>
      <p:sp>
        <p:nvSpPr>
          <p:cNvPr id="80902"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80903" name="Text Box 5"/>
          <p:cNvSpPr txBox="1">
            <a:spLocks noChangeArrowheads="1"/>
          </p:cNvSpPr>
          <p:nvPr/>
        </p:nvSpPr>
        <p:spPr bwMode="auto">
          <a:xfrm>
            <a:off x="4572000" y="4947606"/>
            <a:ext cx="4143375" cy="954107"/>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mj-lt"/>
              </a:rPr>
              <a:t>make these steps </a:t>
            </a:r>
            <a:r>
              <a:rPr lang="en-US" sz="2800" b="1" i="1" dirty="0">
                <a:solidFill>
                  <a:srgbClr val="FF0000"/>
                </a:solidFill>
                <a:latin typeface="+mj-lt"/>
              </a:rPr>
              <a:t>atomic </a:t>
            </a:r>
            <a:r>
              <a:rPr lang="en-US" sz="2800" b="1" dirty="0">
                <a:solidFill>
                  <a:srgbClr val="FF0000"/>
                </a:solidFill>
                <a:latin typeface="+mj-lt"/>
              </a:rPr>
              <a:t>(indivisible)</a:t>
            </a:r>
          </a:p>
        </p:txBody>
      </p:sp>
    </p:spTree>
    <p:extLst>
      <p:ext uri="{BB962C8B-B14F-4D97-AF65-F5344CB8AC3E}">
        <p14:creationId xmlns:p14="http://schemas.microsoft.com/office/powerpoint/2010/main" val="3751782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76200">
            <a:solidFill>
              <a:srgbClr val="FFFF00"/>
            </a:solidFill>
          </a:ln>
        </p:spPr>
        <p:txBody>
          <a:bodyPr/>
          <a:lstStyle/>
          <a:p>
            <a:r>
              <a:rPr lang="en-US" dirty="0">
                <a:solidFill>
                  <a:srgbClr val="FFFF00"/>
                </a:solidFill>
              </a:rPr>
              <a:t>Collaboration</a:t>
            </a:r>
          </a:p>
        </p:txBody>
      </p:sp>
      <p:sp>
        <p:nvSpPr>
          <p:cNvPr id="4" name="Footer Placeholder 3"/>
          <p:cNvSpPr>
            <a:spLocks noGrp="1"/>
          </p:cNvSpPr>
          <p:nvPr>
            <p:ph type="ftr" sz="quarter" idx="10"/>
          </p:nvPr>
        </p:nvSpPr>
        <p:spPr/>
        <p:txBody>
          <a:bodyPr/>
          <a:lstStyle/>
          <a:p>
            <a:pPr>
              <a:defRPr/>
            </a:pPr>
            <a:r>
              <a:rPr lang="en-US"/>
              <a:t>Art of Multiprocessor Programming</a:t>
            </a:r>
          </a:p>
        </p:txBody>
      </p:sp>
      <p:sp>
        <p:nvSpPr>
          <p:cNvPr id="7" name="TextBox 6"/>
          <p:cNvSpPr txBox="1"/>
          <p:nvPr/>
        </p:nvSpPr>
        <p:spPr bwMode="auto">
          <a:xfrm>
            <a:off x="1821974" y="2459575"/>
            <a:ext cx="6788626" cy="1384995"/>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r>
              <a:rPr lang="en-US" sz="2800" dirty="0">
                <a:solidFill>
                  <a:srgbClr val="FFFF00"/>
                </a:solidFill>
              </a:rPr>
              <a:t>talking about the homework problems with other students; using other textbooks; using the Internet.</a:t>
            </a:r>
          </a:p>
        </p:txBody>
      </p:sp>
      <p:sp>
        <p:nvSpPr>
          <p:cNvPr id="8" name="TextBox 7"/>
          <p:cNvSpPr txBox="1"/>
          <p:nvPr/>
        </p:nvSpPr>
        <p:spPr bwMode="auto">
          <a:xfrm>
            <a:off x="1795096" y="4826145"/>
            <a:ext cx="608198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r>
              <a:rPr lang="en-US" sz="2800" dirty="0">
                <a:solidFill>
                  <a:srgbClr val="FFFF00"/>
                </a:solidFill>
              </a:rPr>
              <a:t>obtaining the answer directly from anyone or anything else in any form.</a:t>
            </a:r>
          </a:p>
        </p:txBody>
      </p:sp>
      <p:sp>
        <p:nvSpPr>
          <p:cNvPr id="9" name="TextBox 8"/>
          <p:cNvSpPr txBox="1"/>
          <p:nvPr/>
        </p:nvSpPr>
        <p:spPr bwMode="auto">
          <a:xfrm>
            <a:off x="1250469" y="1676400"/>
            <a:ext cx="2417553" cy="584775"/>
          </a:xfrm>
          <a:prstGeom prst="rect">
            <a:avLst/>
          </a:prstGeom>
          <a:solidFill>
            <a:schemeClr val="bg1"/>
          </a:solidFill>
          <a:ln w="76200">
            <a:solidFill>
              <a:srgbClr val="66FF33"/>
            </a:solidFill>
            <a:miter lim="800000"/>
            <a:headEnd/>
            <a:tailEnd/>
          </a:ln>
          <a:effectLst>
            <a:outerShdw blurRad="50800" dist="38100" dir="2700000" algn="tl" rotWithShape="0">
              <a:prstClr val="black">
                <a:alpha val="40000"/>
              </a:prstClr>
            </a:outerShdw>
          </a:effectLst>
        </p:spPr>
        <p:txBody>
          <a:bodyPr wrap="square" rtlCol="0">
            <a:spAutoFit/>
          </a:bodyPr>
          <a:lstStyle/>
          <a:p>
            <a:r>
              <a:rPr lang="en-US" sz="3200" dirty="0">
                <a:solidFill>
                  <a:srgbClr val="FFFF00"/>
                </a:solidFill>
              </a:rPr>
              <a:t>Permitted</a:t>
            </a:r>
          </a:p>
        </p:txBody>
      </p:sp>
      <p:sp>
        <p:nvSpPr>
          <p:cNvPr id="11" name="TextBox 10"/>
          <p:cNvSpPr txBox="1"/>
          <p:nvPr/>
        </p:nvSpPr>
        <p:spPr bwMode="auto">
          <a:xfrm>
            <a:off x="1250469" y="4042970"/>
            <a:ext cx="3092931"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r>
              <a:rPr lang="en-US" sz="3200" dirty="0">
                <a:solidFill>
                  <a:srgbClr val="FFFF00"/>
                </a:solidFill>
              </a:rPr>
              <a:t>NOT Permitted</a:t>
            </a:r>
          </a:p>
        </p:txBody>
      </p:sp>
    </p:spTree>
    <p:extLst>
      <p:ext uri="{BB962C8B-B14F-4D97-AF65-F5344CB8AC3E}">
        <p14:creationId xmlns:p14="http://schemas.microsoft.com/office/powerpoint/2010/main" val="4957629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p:cNvSpPr>
            <a:spLocks noGrp="1"/>
          </p:cNvSpPr>
          <p:nvPr>
            <p:ph type="ftr" sz="quarter" idx="10"/>
          </p:nvPr>
        </p:nvSpPr>
        <p:spPr/>
        <p:txBody>
          <a:bodyPr/>
          <a:lstStyle/>
          <a:p>
            <a:r>
              <a:rPr lang="en-US">
                <a:latin typeface="+mj-lt"/>
              </a:rPr>
              <a:t>Art of Multiprocessor Programming</a:t>
            </a:r>
          </a:p>
        </p:txBody>
      </p:sp>
      <p:sp>
        <p:nvSpPr>
          <p:cNvPr id="829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1DFA735-65CF-4631-926A-2D36B0470F46}" type="slidenum">
              <a:rPr lang="ar-SA" sz="1400">
                <a:latin typeface="Arial" panose="020B0604020202020204" pitchFamily="34" charset="0"/>
                <a:cs typeface="Arial" pitchFamily="34" charset="0"/>
              </a:rPr>
              <a:pPr algn="r" eaLnBrk="0" hangingPunct="0"/>
              <a:t>40</a:t>
            </a:fld>
            <a:endParaRPr lang="en-US" sz="1400" dirty="0">
              <a:latin typeface="Arial" panose="020B0604020202020204" pitchFamily="34" charset="0"/>
              <a:cs typeface="Arial" pitchFamily="34" charset="0"/>
            </a:endParaRPr>
          </a:p>
        </p:txBody>
      </p:sp>
      <p:sp>
        <p:nvSpPr>
          <p:cNvPr id="82948" name="Rectangle 2"/>
          <p:cNvSpPr>
            <a:spLocks noGrp="1" noChangeArrowheads="1"/>
          </p:cNvSpPr>
          <p:nvPr>
            <p:ph type="title" idx="4294967295"/>
          </p:nvPr>
        </p:nvSpPr>
        <p:spPr/>
        <p:txBody>
          <a:bodyPr/>
          <a:lstStyle/>
          <a:p>
            <a:r>
              <a:rPr lang="en-US" dirty="0">
                <a:solidFill>
                  <a:srgbClr val="FFFF00"/>
                </a:solidFill>
              </a:rPr>
              <a:t>Hardware Solution</a:t>
            </a:r>
          </a:p>
        </p:txBody>
      </p:sp>
      <p:sp>
        <p:nvSpPr>
          <p:cNvPr id="82949" name="Text Box 3"/>
          <p:cNvSpPr txBox="1">
            <a:spLocks noChangeArrowheads="1"/>
          </p:cNvSpPr>
          <p:nvPr/>
        </p:nvSpPr>
        <p:spPr bwMode="auto">
          <a:xfrm>
            <a:off x="849313" y="2667000"/>
            <a:ext cx="7445375" cy="3305520"/>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82950" name="AutoShape 4"/>
          <p:cNvSpPr>
            <a:spLocks noChangeArrowheads="1"/>
          </p:cNvSpPr>
          <p:nvPr/>
        </p:nvSpPr>
        <p:spPr bwMode="auto">
          <a:xfrm>
            <a:off x="1524000" y="4114800"/>
            <a:ext cx="3352800" cy="762000"/>
          </a:xfrm>
          <a:prstGeom prst="wedgeRoundRectCallout">
            <a:avLst>
              <a:gd name="adj1" fmla="val 37822"/>
              <a:gd name="adj2" fmla="val 8008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82951" name="Text Box 5"/>
          <p:cNvSpPr txBox="1">
            <a:spLocks noChangeArrowheads="1"/>
          </p:cNvSpPr>
          <p:nvPr/>
        </p:nvSpPr>
        <p:spPr bwMode="auto">
          <a:xfrm>
            <a:off x="4310497" y="4902276"/>
            <a:ext cx="4143375" cy="954107"/>
          </a:xfrm>
          <a:prstGeom prst="rect">
            <a:avLst/>
          </a:prstGeom>
          <a:noFill/>
          <a:ln w="9525">
            <a:noFill/>
            <a:miter lim="800000"/>
            <a:headEnd/>
            <a:tailEnd/>
          </a:ln>
        </p:spPr>
        <p:txBody>
          <a:bodyPr>
            <a:spAutoFit/>
          </a:bodyPr>
          <a:lstStyle/>
          <a:p>
            <a:pPr algn="ctr" eaLnBrk="0" hangingPunct="0"/>
            <a:r>
              <a:rPr lang="en-US" sz="2800" b="1" dirty="0" err="1">
                <a:solidFill>
                  <a:srgbClr val="FF0000"/>
                </a:solidFill>
                <a:latin typeface="Courier New" panose="02070309020205020404" pitchFamily="49" charset="0"/>
                <a:cs typeface="Courier New" panose="02070309020205020404" pitchFamily="49" charset="0"/>
              </a:rPr>
              <a:t>ReadModifyWrite</a:t>
            </a:r>
            <a:r>
              <a:rPr lang="en-US" sz="2800" b="1" dirty="0">
                <a:solidFill>
                  <a:srgbClr val="FF0000"/>
                </a:solidFill>
                <a:latin typeface="+mj-lt"/>
              </a:rPr>
              <a:t>()</a:t>
            </a:r>
          </a:p>
          <a:p>
            <a:pPr algn="ctr" eaLnBrk="0" hangingPunct="0"/>
            <a:r>
              <a:rPr lang="en-US" sz="2800" b="1" dirty="0">
                <a:solidFill>
                  <a:srgbClr val="FF0000"/>
                </a:solidFill>
                <a:latin typeface="+mj-lt"/>
              </a:rPr>
              <a:t>instruction</a:t>
            </a:r>
          </a:p>
        </p:txBody>
      </p:sp>
      <p:grpSp>
        <p:nvGrpSpPr>
          <p:cNvPr id="82952" name="Group 6"/>
          <p:cNvGrpSpPr>
            <a:grpSpLocks/>
          </p:cNvGrpSpPr>
          <p:nvPr/>
        </p:nvGrpSpPr>
        <p:grpSpPr bwMode="auto">
          <a:xfrm>
            <a:off x="7348972" y="3672060"/>
            <a:ext cx="1447800" cy="1295400"/>
            <a:chOff x="864" y="1968"/>
            <a:chExt cx="912" cy="816"/>
          </a:xfrm>
        </p:grpSpPr>
        <p:sp>
          <p:nvSpPr>
            <p:cNvPr id="82953" name="Freeform 7"/>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4" name="Freeform 8"/>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5" name="Freeform 9"/>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6" name="Freeform 10"/>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7" name="Freeform 11"/>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8" name="Freeform 12"/>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59" name="Freeform 13"/>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60" name="Freeform 14"/>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61" name="Freeform 15"/>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62" name="Freeform 16"/>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2963" name="Freeform 17"/>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rgbClr val="FF0000"/>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Tree>
    <p:extLst>
      <p:ext uri="{BB962C8B-B14F-4D97-AF65-F5344CB8AC3E}">
        <p14:creationId xmlns:p14="http://schemas.microsoft.com/office/powerpoint/2010/main" val="228110685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dirty="0"/>
              <a:t>Art of Multiprocessor </a:t>
            </a:r>
            <a:r>
              <a:rPr lang="en-US" dirty="0">
                <a:latin typeface="+mj-lt"/>
              </a:rPr>
              <a:t>Programming</a:t>
            </a:r>
          </a:p>
        </p:txBody>
      </p:sp>
      <p:sp>
        <p:nvSpPr>
          <p:cNvPr id="849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CF224A4-2518-41A9-BDE6-4E76C0A7920E}" type="slidenum">
              <a:rPr lang="ar-SA" sz="1400">
                <a:latin typeface="Arial" panose="020B0604020202020204" pitchFamily="34" charset="0"/>
                <a:cs typeface="Arial" pitchFamily="34" charset="0"/>
              </a:rPr>
              <a:pPr algn="r" eaLnBrk="0" hangingPunct="0"/>
              <a:t>41</a:t>
            </a:fld>
            <a:endParaRPr lang="en-US" sz="1400" dirty="0">
              <a:latin typeface="Arial" panose="020B0604020202020204" pitchFamily="34" charset="0"/>
              <a:cs typeface="Arial" pitchFamily="34" charset="0"/>
            </a:endParaRPr>
          </a:p>
        </p:txBody>
      </p:sp>
      <p:sp>
        <p:nvSpPr>
          <p:cNvPr id="84996" name="Rectangle 2"/>
          <p:cNvSpPr>
            <a:spLocks noGrp="1" noChangeArrowheads="1"/>
          </p:cNvSpPr>
          <p:nvPr>
            <p:ph type="title" idx="4294967295"/>
          </p:nvPr>
        </p:nvSpPr>
        <p:spPr/>
        <p:txBody>
          <a:bodyPr/>
          <a:lstStyle/>
          <a:p>
            <a:r>
              <a:rPr lang="en-US" dirty="0">
                <a:solidFill>
                  <a:srgbClr val="FFFF00"/>
                </a:solidFill>
              </a:rPr>
              <a:t>An Aside: Java™</a:t>
            </a:r>
          </a:p>
        </p:txBody>
      </p:sp>
      <p:sp>
        <p:nvSpPr>
          <p:cNvPr id="84997" name="Text Box 3"/>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ea typeface="Tahoma" pitchFamily="34" charset="0"/>
                <a:cs typeface="Courier New" pitchFamily="49" charset="0"/>
              </a:rPr>
              <a:t>public class </a:t>
            </a:r>
            <a:r>
              <a:rPr lang="en-US" sz="2400" b="1" dirty="0">
                <a:solidFill>
                  <a:srgbClr val="0000FF"/>
                </a:solidFill>
                <a:latin typeface="Courier New" pitchFamily="49" charset="0"/>
                <a:ea typeface="Tahoma" pitchFamily="34" charset="0"/>
                <a:cs typeface="Courier New" pitchFamily="49" charset="0"/>
              </a:rPr>
              <a:t>Counter {</a:t>
            </a:r>
          </a:p>
          <a:p>
            <a:pPr>
              <a:lnSpc>
                <a:spcPct val="70000"/>
              </a:lnSpc>
              <a:spcBef>
                <a:spcPct val="30000"/>
              </a:spcBef>
            </a:pPr>
            <a:r>
              <a:rPr lang="en-US" sz="2400" b="1" dirty="0">
                <a:solidFill>
                  <a:schemeClr val="bg1"/>
                </a:solidFill>
                <a:latin typeface="Courier New" pitchFamily="49" charset="0"/>
                <a:ea typeface="Tahoma" pitchFamily="34" charset="0"/>
                <a:cs typeface="Courier New" pitchFamily="49" charset="0"/>
              </a:rPr>
              <a:t>  private long </a:t>
            </a:r>
            <a:r>
              <a:rPr lang="en-US" sz="2400" b="1" dirty="0">
                <a:solidFill>
                  <a:srgbClr val="0000FF"/>
                </a:solidFill>
                <a:latin typeface="Courier New" pitchFamily="49" charset="0"/>
                <a:ea typeface="Tahoma" pitchFamily="34" charset="0"/>
                <a:cs typeface="Courier New" pitchFamily="49" charset="0"/>
              </a:rPr>
              <a:t>value;</a:t>
            </a:r>
          </a:p>
          <a:p>
            <a:pPr>
              <a:lnSpc>
                <a:spcPct val="70000"/>
              </a:lnSpc>
              <a:spcBef>
                <a:spcPct val="30000"/>
              </a:spcBef>
            </a:pPr>
            <a:endParaRPr lang="en-US" sz="2400" b="1" dirty="0">
              <a:solidFill>
                <a:srgbClr val="0000FF"/>
              </a:solidFill>
              <a:latin typeface="Courier New" pitchFamily="49" charset="0"/>
              <a:ea typeface="Tahoma" pitchFamily="34" charset="0"/>
              <a:cs typeface="Courier New" pitchFamily="49" charset="0"/>
            </a:endParaRPr>
          </a:p>
          <a:p>
            <a:pPr>
              <a:lnSpc>
                <a:spcPct val="70000"/>
              </a:lnSpc>
              <a:spcBef>
                <a:spcPct val="30000"/>
              </a:spcBef>
            </a:pPr>
            <a:r>
              <a:rPr lang="en-US" sz="2400" b="1" dirty="0">
                <a:solidFill>
                  <a:schemeClr val="bg1"/>
                </a:solidFill>
                <a:latin typeface="Courier New" pitchFamily="49" charset="0"/>
                <a:ea typeface="Tahoma" pitchFamily="34" charset="0"/>
                <a:cs typeface="Courier New" pitchFamily="49" charset="0"/>
              </a:rPr>
              <a:t>  public long </a:t>
            </a:r>
            <a:r>
              <a:rPr lang="en-US" sz="2400" b="1" dirty="0" err="1">
                <a:solidFill>
                  <a:srgbClr val="0000FF"/>
                </a:solidFill>
                <a:latin typeface="Courier New" pitchFamily="49" charset="0"/>
                <a:ea typeface="Tahoma" pitchFamily="34" charset="0"/>
                <a:cs typeface="Courier New" pitchFamily="49" charset="0"/>
              </a:rPr>
              <a:t>getAndIncrement</a:t>
            </a:r>
            <a:r>
              <a:rPr lang="en-US" sz="2400" b="1" dirty="0">
                <a:solidFill>
                  <a:srgbClr val="0000FF"/>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synchronized</a:t>
            </a: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solidFill>
                <a:latin typeface="Courier New" pitchFamily="49" charset="0"/>
                <a:ea typeface="Tahoma" pitchFamily="34" charset="0"/>
                <a:cs typeface="Courier New" pitchFamily="49" charset="0"/>
              </a:rPr>
              <a:t>return </a:t>
            </a:r>
            <a:r>
              <a:rPr lang="en-US" sz="2400" b="1" dirty="0">
                <a:solidFill>
                  <a:srgbClr val="0000FF"/>
                </a:solidFill>
                <a:latin typeface="Courier New" pitchFamily="49" charset="0"/>
                <a:ea typeface="Tahoma" pitchFamily="34" charset="0"/>
                <a:cs typeface="Courier New" pitchFamily="49" charset="0"/>
              </a:rPr>
              <a:t>temp;</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a:t>
            </a:r>
          </a:p>
        </p:txBody>
      </p:sp>
    </p:spTree>
    <p:extLst>
      <p:ext uri="{BB962C8B-B14F-4D97-AF65-F5344CB8AC3E}">
        <p14:creationId xmlns:p14="http://schemas.microsoft.com/office/powerpoint/2010/main" val="353042398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87945447-190E-4F52-805B-5A88B53B668A}"/>
              </a:ext>
            </a:extLst>
          </p:cNvPr>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pPr>
            <a:endParaRPr lang="en-US" sz="2400" b="1" dirty="0">
              <a:solidFill>
                <a:schemeClr val="tx1">
                  <a:lumMod val="50000"/>
                </a:schemeClr>
              </a:solidFill>
              <a:latin typeface="Courier New" pitchFamily="49" charset="0"/>
              <a:ea typeface="Tahoma" pitchFamily="34" charset="0"/>
              <a:cs typeface="Courier New" pitchFamily="49" charset="0"/>
            </a:endParaRP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public long </a:t>
            </a:r>
            <a:r>
              <a:rPr lang="en-US" sz="2400" b="1" dirty="0" err="1">
                <a:solidFill>
                  <a:schemeClr val="tx1">
                    <a:lumMod val="50000"/>
                  </a:schemeClr>
                </a:solidFill>
                <a:latin typeface="Courier New" pitchFamily="49" charset="0"/>
                <a:ea typeface="Tahoma" pitchFamily="34" charset="0"/>
                <a:cs typeface="Courier New" pitchFamily="49" charset="0"/>
              </a:rPr>
              <a:t>getAndIncrement</a:t>
            </a: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synchronized</a:t>
            </a: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return temp;</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a:t>
            </a:r>
          </a:p>
        </p:txBody>
      </p:sp>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70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50345D-D8E6-43A2-8FB9-33DECDB21788}" type="slidenum">
              <a:rPr lang="ar-SA" sz="1400">
                <a:latin typeface="Arial" panose="020B0604020202020204" pitchFamily="34" charset="0"/>
                <a:cs typeface="Arial" pitchFamily="34" charset="0"/>
              </a:rPr>
              <a:pPr algn="r" eaLnBrk="0" hangingPunct="0"/>
              <a:t>42</a:t>
            </a:fld>
            <a:endParaRPr lang="en-US" sz="1400" dirty="0">
              <a:latin typeface="Arial" panose="020B0604020202020204" pitchFamily="34" charset="0"/>
              <a:cs typeface="Arial" pitchFamily="34" charset="0"/>
            </a:endParaRPr>
          </a:p>
        </p:txBody>
      </p:sp>
      <p:sp>
        <p:nvSpPr>
          <p:cNvPr id="87044" name="Rectangle 2"/>
          <p:cNvSpPr>
            <a:spLocks noGrp="1" noChangeArrowheads="1"/>
          </p:cNvSpPr>
          <p:nvPr>
            <p:ph type="title" idx="4294967295"/>
          </p:nvPr>
        </p:nvSpPr>
        <p:spPr/>
        <p:txBody>
          <a:bodyPr/>
          <a:lstStyle/>
          <a:p>
            <a:r>
              <a:rPr lang="en-US" dirty="0">
                <a:solidFill>
                  <a:srgbClr val="FFFF00"/>
                </a:solidFill>
              </a:rPr>
              <a:t>An Aside: Java™</a:t>
            </a:r>
            <a:endParaRPr lang="en-US" dirty="0"/>
          </a:p>
        </p:txBody>
      </p:sp>
      <p:sp>
        <p:nvSpPr>
          <p:cNvPr id="87046" name="Text Box 6"/>
          <p:cNvSpPr txBox="1">
            <a:spLocks noChangeArrowheads="1"/>
          </p:cNvSpPr>
          <p:nvPr/>
        </p:nvSpPr>
        <p:spPr bwMode="auto">
          <a:xfrm>
            <a:off x="4458487" y="5450542"/>
            <a:ext cx="3579826"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Synchronized block</a:t>
            </a:r>
          </a:p>
        </p:txBody>
      </p:sp>
      <p:sp>
        <p:nvSpPr>
          <p:cNvPr id="87047" name="AutoShape 7"/>
          <p:cNvSpPr>
            <a:spLocks noChangeArrowheads="1"/>
          </p:cNvSpPr>
          <p:nvPr/>
        </p:nvSpPr>
        <p:spPr bwMode="auto">
          <a:xfrm>
            <a:off x="1524000" y="3657600"/>
            <a:ext cx="3886200" cy="1524000"/>
          </a:xfrm>
          <a:prstGeom prst="wedgeRoundRectCallout">
            <a:avLst>
              <a:gd name="adj1" fmla="val 33836"/>
              <a:gd name="adj2" fmla="val 67588"/>
              <a:gd name="adj3" fmla="val 16667"/>
            </a:avLst>
          </a:prstGeom>
          <a:noFill/>
          <a:ln w="38100">
            <a:solidFill>
              <a:srgbClr val="FF0000"/>
            </a:solidFill>
            <a:miter lim="800000"/>
            <a:headEnd/>
            <a:tailEnd/>
          </a:ln>
        </p:spPr>
        <p:txBody>
          <a:bodyPr anchor="ctr"/>
          <a:lstStyle/>
          <a:p>
            <a:pPr algn="ctr" eaLnBrk="0" hangingPunct="0"/>
            <a:endParaRPr lang="en-US" sz="4000" dirty="0">
              <a:solidFill>
                <a:srgbClr val="0000FF"/>
              </a:solidFill>
              <a:latin typeface="Arial" panose="020B0604020202020204" pitchFamily="34" charset="0"/>
            </a:endParaRPr>
          </a:p>
        </p:txBody>
      </p:sp>
    </p:spTree>
    <p:extLst>
      <p:ext uri="{BB962C8B-B14F-4D97-AF65-F5344CB8AC3E}">
        <p14:creationId xmlns:p14="http://schemas.microsoft.com/office/powerpoint/2010/main" val="283522098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DF4E9A01-38C6-4550-A52A-3D3EA98CC462}"/>
              </a:ext>
            </a:extLst>
          </p:cNvPr>
          <p:cNvSpPr txBox="1">
            <a:spLocks noChangeArrowheads="1"/>
          </p:cNvSpPr>
          <p:nvPr/>
        </p:nvSpPr>
        <p:spPr bwMode="auto">
          <a:xfrm>
            <a:off x="849313" y="2209800"/>
            <a:ext cx="7445375" cy="4044184"/>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pPr>
            <a:endParaRPr lang="en-US" sz="2400" b="1" dirty="0">
              <a:solidFill>
                <a:schemeClr val="tx1">
                  <a:lumMod val="50000"/>
                </a:schemeClr>
              </a:solidFill>
              <a:latin typeface="Courier New" pitchFamily="49" charset="0"/>
              <a:ea typeface="Tahoma" pitchFamily="34" charset="0"/>
              <a:cs typeface="Courier New" pitchFamily="49" charset="0"/>
            </a:endParaRP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public long </a:t>
            </a:r>
            <a:r>
              <a:rPr lang="en-US" sz="2400" b="1" dirty="0" err="1">
                <a:solidFill>
                  <a:schemeClr val="tx1">
                    <a:lumMod val="50000"/>
                  </a:schemeClr>
                </a:solidFill>
                <a:latin typeface="Courier New" pitchFamily="49" charset="0"/>
                <a:ea typeface="Tahoma" pitchFamily="34" charset="0"/>
                <a:cs typeface="Courier New" pitchFamily="49" charset="0"/>
              </a:rPr>
              <a:t>getAndIncrement</a:t>
            </a: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synchronized {</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return temp;</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  }</a:t>
            </a:r>
          </a:p>
          <a:p>
            <a:pPr>
              <a:lnSpc>
                <a:spcPct val="70000"/>
              </a:lnSpc>
              <a:spcBef>
                <a:spcPct val="30000"/>
              </a:spcBef>
            </a:pPr>
            <a:r>
              <a:rPr lang="en-US" sz="2400" b="1" dirty="0">
                <a:solidFill>
                  <a:schemeClr val="tx1">
                    <a:lumMod val="50000"/>
                  </a:schemeClr>
                </a:solidFill>
                <a:latin typeface="Courier New" pitchFamily="49" charset="0"/>
                <a:ea typeface="Tahoma" pitchFamily="34" charset="0"/>
                <a:cs typeface="Courier New" pitchFamily="49" charset="0"/>
              </a:rPr>
              <a:t>}</a:t>
            </a:r>
          </a:p>
        </p:txBody>
      </p:sp>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890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F42BB59-7ED6-44D0-A8F2-8BC431815D0C}" type="slidenum">
              <a:rPr lang="ar-SA" sz="1400">
                <a:latin typeface="Arial" panose="020B0604020202020204" pitchFamily="34" charset="0"/>
                <a:cs typeface="Arial" pitchFamily="34" charset="0"/>
              </a:rPr>
              <a:pPr algn="r" eaLnBrk="0" hangingPunct="0"/>
              <a:t>43</a:t>
            </a:fld>
            <a:endParaRPr lang="en-US" sz="1400" dirty="0">
              <a:latin typeface="Arial" panose="020B0604020202020204" pitchFamily="34" charset="0"/>
              <a:cs typeface="Arial" pitchFamily="34" charset="0"/>
            </a:endParaRPr>
          </a:p>
        </p:txBody>
      </p:sp>
      <p:sp>
        <p:nvSpPr>
          <p:cNvPr id="89092" name="Rectangle 2"/>
          <p:cNvSpPr>
            <a:spLocks noGrp="1" noChangeArrowheads="1"/>
          </p:cNvSpPr>
          <p:nvPr>
            <p:ph type="title" idx="4294967295"/>
          </p:nvPr>
        </p:nvSpPr>
        <p:spPr/>
        <p:txBody>
          <a:bodyPr/>
          <a:lstStyle/>
          <a:p>
            <a:r>
              <a:rPr lang="en-US" dirty="0">
                <a:solidFill>
                  <a:srgbClr val="FFFF00"/>
                </a:solidFill>
              </a:rPr>
              <a:t>An Aside: Java™</a:t>
            </a:r>
            <a:endParaRPr lang="en-US" dirty="0"/>
          </a:p>
        </p:txBody>
      </p:sp>
      <p:sp>
        <p:nvSpPr>
          <p:cNvPr id="89094" name="AutoShape 4"/>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p:spPr>
        <p:txBody>
          <a:bodyPr anchor="ctr"/>
          <a:lstStyle/>
          <a:p>
            <a:pPr algn="ctr" eaLnBrk="0" hangingPunct="0"/>
            <a:endParaRPr lang="en-US" sz="4000" dirty="0">
              <a:solidFill>
                <a:srgbClr val="0000FF"/>
              </a:solidFill>
              <a:latin typeface="Arial" panose="020B0604020202020204" pitchFamily="34" charset="0"/>
            </a:endParaRPr>
          </a:p>
        </p:txBody>
      </p:sp>
      <p:sp>
        <p:nvSpPr>
          <p:cNvPr id="89095" name="Text Box 5"/>
          <p:cNvSpPr txBox="1">
            <a:spLocks noChangeArrowheads="1"/>
          </p:cNvSpPr>
          <p:nvPr/>
        </p:nvSpPr>
        <p:spPr bwMode="auto">
          <a:xfrm>
            <a:off x="5120747" y="2971800"/>
            <a:ext cx="3140603" cy="523220"/>
          </a:xfrm>
          <a:prstGeom prst="rect">
            <a:avLst/>
          </a:prstGeom>
          <a:noFill/>
          <a:ln w="9525">
            <a:noFill/>
            <a:miter lim="800000"/>
            <a:headEnd/>
            <a:tailEnd/>
          </a:ln>
        </p:spPr>
        <p:txBody>
          <a:bodyPr wrap="none">
            <a:spAutoFit/>
          </a:bodyPr>
          <a:lstStyle/>
          <a:p>
            <a:pPr algn="r" eaLnBrk="0" hangingPunct="0"/>
            <a:r>
              <a:rPr lang="en-US" sz="2800" b="1" dirty="0">
                <a:solidFill>
                  <a:srgbClr val="FF0000"/>
                </a:solidFill>
                <a:latin typeface="+mj-lt"/>
              </a:rPr>
              <a:t>Mutual Exclusion</a:t>
            </a:r>
          </a:p>
        </p:txBody>
      </p:sp>
    </p:spTree>
    <p:extLst>
      <p:ext uri="{BB962C8B-B14F-4D97-AF65-F5344CB8AC3E}">
        <p14:creationId xmlns:p14="http://schemas.microsoft.com/office/powerpoint/2010/main" val="345131892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9C189D-D1EB-4FD7-873B-F894B96F868D}" type="slidenum">
              <a:rPr lang="ar-SA" sz="1400">
                <a:latin typeface="Arial" panose="020B0604020202020204" pitchFamily="34" charset="0"/>
                <a:cs typeface="Arial" pitchFamily="34" charset="0"/>
              </a:rPr>
              <a:pPr algn="r" eaLnBrk="0" hangingPunct="0"/>
              <a:t>44</a:t>
            </a:fld>
            <a:endParaRPr lang="en-US" sz="1400" dirty="0">
              <a:latin typeface="Arial" panose="020B0604020202020204" pitchFamily="34" charset="0"/>
              <a:cs typeface="Arial" pitchFamily="34" charset="0"/>
            </a:endParaRPr>
          </a:p>
        </p:txBody>
      </p:sp>
      <p:sp>
        <p:nvSpPr>
          <p:cNvPr id="91140" name="Rectangle 2"/>
          <p:cNvSpPr>
            <a:spLocks noGrp="1" noChangeArrowheads="1"/>
          </p:cNvSpPr>
          <p:nvPr>
            <p:ph type="title" idx="4294967295"/>
          </p:nvPr>
        </p:nvSpPr>
        <p:spPr/>
        <p:txBody>
          <a:bodyPr/>
          <a:lstStyle/>
          <a:p>
            <a:r>
              <a:rPr lang="en-US" sz="4000" dirty="0">
                <a:solidFill>
                  <a:srgbClr val="FFFF00"/>
                </a:solidFill>
              </a:rPr>
              <a:t>Mutual Exclusion,</a:t>
            </a:r>
            <a:br>
              <a:rPr lang="en-US" sz="4000" dirty="0">
                <a:solidFill>
                  <a:srgbClr val="FFFF00"/>
                </a:solidFill>
              </a:rPr>
            </a:br>
            <a:r>
              <a:rPr lang="en-US" sz="4000" dirty="0">
                <a:solidFill>
                  <a:srgbClr val="FFFF00"/>
                </a:solidFill>
              </a:rPr>
              <a:t>or “Alice &amp; Bob share a pond”</a:t>
            </a:r>
          </a:p>
        </p:txBody>
      </p:sp>
      <p:grpSp>
        <p:nvGrpSpPr>
          <p:cNvPr id="91141" name="Group 3"/>
          <p:cNvGrpSpPr>
            <a:grpSpLocks/>
          </p:cNvGrpSpPr>
          <p:nvPr/>
        </p:nvGrpSpPr>
        <p:grpSpPr bwMode="auto">
          <a:xfrm>
            <a:off x="609600" y="1885950"/>
            <a:ext cx="1447800" cy="1295400"/>
            <a:chOff x="864" y="1968"/>
            <a:chExt cx="912" cy="816"/>
          </a:xfrm>
        </p:grpSpPr>
        <p:sp>
          <p:nvSpPr>
            <p:cNvPr id="9114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4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1153" name="Group 15"/>
          <p:cNvGrpSpPr>
            <a:grpSpLocks/>
          </p:cNvGrpSpPr>
          <p:nvPr/>
        </p:nvGrpSpPr>
        <p:grpSpPr bwMode="auto">
          <a:xfrm flipH="1">
            <a:off x="7467600" y="1885950"/>
            <a:ext cx="1447800" cy="1295400"/>
            <a:chOff x="2832" y="2064"/>
            <a:chExt cx="912" cy="816"/>
          </a:xfrm>
        </p:grpSpPr>
        <p:sp>
          <p:nvSpPr>
            <p:cNvPr id="9115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5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9116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66"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91167"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91168" name="Group 30"/>
          <p:cNvGrpSpPr>
            <a:grpSpLocks/>
          </p:cNvGrpSpPr>
          <p:nvPr/>
        </p:nvGrpSpPr>
        <p:grpSpPr bwMode="auto">
          <a:xfrm>
            <a:off x="3429000" y="2057400"/>
            <a:ext cx="1905000" cy="1714500"/>
            <a:chOff x="1728" y="1008"/>
            <a:chExt cx="1968" cy="2376"/>
          </a:xfrm>
        </p:grpSpPr>
        <p:sp>
          <p:nvSpPr>
            <p:cNvPr id="9116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117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7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1172" name="Group 34"/>
          <p:cNvGrpSpPr>
            <a:grpSpLocks/>
          </p:cNvGrpSpPr>
          <p:nvPr/>
        </p:nvGrpSpPr>
        <p:grpSpPr bwMode="auto">
          <a:xfrm>
            <a:off x="6553200" y="4191000"/>
            <a:ext cx="1905000" cy="1714500"/>
            <a:chOff x="1728" y="1008"/>
            <a:chExt cx="1968" cy="2376"/>
          </a:xfrm>
        </p:grpSpPr>
        <p:sp>
          <p:nvSpPr>
            <p:cNvPr id="9117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117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7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1176" name="Group 38"/>
          <p:cNvGrpSpPr>
            <a:grpSpLocks/>
          </p:cNvGrpSpPr>
          <p:nvPr/>
        </p:nvGrpSpPr>
        <p:grpSpPr bwMode="auto">
          <a:xfrm>
            <a:off x="609600" y="4114800"/>
            <a:ext cx="1905000" cy="1714500"/>
            <a:chOff x="1728" y="1008"/>
            <a:chExt cx="1968" cy="2376"/>
          </a:xfrm>
        </p:grpSpPr>
        <p:sp>
          <p:nvSpPr>
            <p:cNvPr id="9117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117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117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65379378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80783E-C471-41C8-9D18-03837B883E03}" type="slidenum">
              <a:rPr lang="ar-SA" sz="1400">
                <a:latin typeface="Arial" panose="020B0604020202020204" pitchFamily="34" charset="0"/>
                <a:cs typeface="Arial" pitchFamily="34" charset="0"/>
              </a:rPr>
              <a:pPr algn="r" eaLnBrk="0" hangingPunct="0"/>
              <a:t>45</a:t>
            </a:fld>
            <a:endParaRPr lang="en-US" sz="1400" dirty="0">
              <a:latin typeface="Arial" panose="020B0604020202020204" pitchFamily="34" charset="0"/>
              <a:cs typeface="Arial" pitchFamily="34" charset="0"/>
            </a:endParaRPr>
          </a:p>
        </p:txBody>
      </p:sp>
      <p:sp>
        <p:nvSpPr>
          <p:cNvPr id="93188" name="Rectangle 2"/>
          <p:cNvSpPr>
            <a:spLocks noGrp="1" noChangeArrowheads="1"/>
          </p:cNvSpPr>
          <p:nvPr>
            <p:ph type="title" idx="4294967295"/>
          </p:nvPr>
        </p:nvSpPr>
        <p:spPr/>
        <p:txBody>
          <a:bodyPr/>
          <a:lstStyle/>
          <a:p>
            <a:r>
              <a:rPr lang="en-US" dirty="0">
                <a:solidFill>
                  <a:srgbClr val="FFFF00"/>
                </a:solidFill>
              </a:rPr>
              <a:t>Alice has a pet</a:t>
            </a:r>
          </a:p>
        </p:txBody>
      </p:sp>
      <p:grpSp>
        <p:nvGrpSpPr>
          <p:cNvPr id="93189" name="Group 3"/>
          <p:cNvGrpSpPr>
            <a:grpSpLocks/>
          </p:cNvGrpSpPr>
          <p:nvPr/>
        </p:nvGrpSpPr>
        <p:grpSpPr bwMode="auto">
          <a:xfrm>
            <a:off x="609600" y="1885950"/>
            <a:ext cx="1447800" cy="1295400"/>
            <a:chOff x="864" y="1968"/>
            <a:chExt cx="912" cy="816"/>
          </a:xfrm>
        </p:grpSpPr>
        <p:sp>
          <p:nvSpPr>
            <p:cNvPr id="9319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19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3201" name="Group 15"/>
          <p:cNvGrpSpPr>
            <a:grpSpLocks/>
          </p:cNvGrpSpPr>
          <p:nvPr/>
        </p:nvGrpSpPr>
        <p:grpSpPr bwMode="auto">
          <a:xfrm flipH="1">
            <a:off x="7467600" y="1885950"/>
            <a:ext cx="1447800" cy="1295400"/>
            <a:chOff x="2832" y="2064"/>
            <a:chExt cx="912" cy="816"/>
          </a:xfrm>
        </p:grpSpPr>
        <p:sp>
          <p:nvSpPr>
            <p:cNvPr id="9320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0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9321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4"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93215"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93216" name="Group 30"/>
          <p:cNvGrpSpPr>
            <a:grpSpLocks/>
          </p:cNvGrpSpPr>
          <p:nvPr/>
        </p:nvGrpSpPr>
        <p:grpSpPr bwMode="auto">
          <a:xfrm>
            <a:off x="2362200" y="2819400"/>
            <a:ext cx="4837113" cy="2576513"/>
            <a:chOff x="209" y="768"/>
            <a:chExt cx="5046" cy="2688"/>
          </a:xfrm>
        </p:grpSpPr>
        <p:sp>
          <p:nvSpPr>
            <p:cNvPr id="9321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1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2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2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93222" name="Group 36"/>
            <p:cNvGrpSpPr>
              <a:grpSpLocks/>
            </p:cNvGrpSpPr>
            <p:nvPr/>
          </p:nvGrpSpPr>
          <p:grpSpPr bwMode="auto">
            <a:xfrm flipH="1">
              <a:off x="209" y="768"/>
              <a:ext cx="1475" cy="1304"/>
              <a:chOff x="3552" y="2736"/>
              <a:chExt cx="1475" cy="1304"/>
            </a:xfrm>
          </p:grpSpPr>
          <p:sp>
            <p:nvSpPr>
              <p:cNvPr id="9322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2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9322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3226" name="Group 40"/>
          <p:cNvGrpSpPr>
            <a:grpSpLocks/>
          </p:cNvGrpSpPr>
          <p:nvPr/>
        </p:nvGrpSpPr>
        <p:grpSpPr bwMode="auto">
          <a:xfrm>
            <a:off x="3429000" y="2057400"/>
            <a:ext cx="1905000" cy="1714500"/>
            <a:chOff x="1728" y="1008"/>
            <a:chExt cx="1968" cy="2376"/>
          </a:xfrm>
        </p:grpSpPr>
        <p:sp>
          <p:nvSpPr>
            <p:cNvPr id="9322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322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2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3230" name="Group 44"/>
          <p:cNvGrpSpPr>
            <a:grpSpLocks/>
          </p:cNvGrpSpPr>
          <p:nvPr/>
        </p:nvGrpSpPr>
        <p:grpSpPr bwMode="auto">
          <a:xfrm>
            <a:off x="6553200" y="4191000"/>
            <a:ext cx="1905000" cy="1714500"/>
            <a:chOff x="1728" y="1008"/>
            <a:chExt cx="1968" cy="2376"/>
          </a:xfrm>
        </p:grpSpPr>
        <p:sp>
          <p:nvSpPr>
            <p:cNvPr id="9323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323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3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3234" name="Group 48"/>
          <p:cNvGrpSpPr>
            <a:grpSpLocks/>
          </p:cNvGrpSpPr>
          <p:nvPr/>
        </p:nvGrpSpPr>
        <p:grpSpPr bwMode="auto">
          <a:xfrm>
            <a:off x="609600" y="4114800"/>
            <a:ext cx="1905000" cy="1714500"/>
            <a:chOff x="1728" y="1008"/>
            <a:chExt cx="1968" cy="2376"/>
          </a:xfrm>
        </p:grpSpPr>
        <p:sp>
          <p:nvSpPr>
            <p:cNvPr id="9323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323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323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85563735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F92D934-81B7-40DD-A79B-C3BC7D2B415B}" type="slidenum">
              <a:rPr lang="ar-SA" sz="1400">
                <a:latin typeface="Arial" panose="020B0604020202020204" pitchFamily="34" charset="0"/>
                <a:cs typeface="Arial" pitchFamily="34" charset="0"/>
              </a:rPr>
              <a:pPr algn="r" eaLnBrk="0" hangingPunct="0"/>
              <a:t>46</a:t>
            </a:fld>
            <a:endParaRPr lang="en-US" sz="1400" dirty="0">
              <a:latin typeface="Arial" panose="020B0604020202020204" pitchFamily="34" charset="0"/>
              <a:cs typeface="Arial" pitchFamily="34" charset="0"/>
            </a:endParaRPr>
          </a:p>
        </p:txBody>
      </p:sp>
      <p:sp>
        <p:nvSpPr>
          <p:cNvPr id="95236" name="Rectangle 2"/>
          <p:cNvSpPr>
            <a:spLocks noGrp="1" noChangeArrowheads="1"/>
          </p:cNvSpPr>
          <p:nvPr>
            <p:ph type="title" idx="4294967295"/>
          </p:nvPr>
        </p:nvSpPr>
        <p:spPr/>
        <p:txBody>
          <a:bodyPr/>
          <a:lstStyle/>
          <a:p>
            <a:r>
              <a:rPr lang="en-US" dirty="0">
                <a:solidFill>
                  <a:srgbClr val="FFFF00"/>
                </a:solidFill>
              </a:rPr>
              <a:t>Bob has a pet</a:t>
            </a:r>
          </a:p>
        </p:txBody>
      </p:sp>
      <p:grpSp>
        <p:nvGrpSpPr>
          <p:cNvPr id="95237" name="Group 3"/>
          <p:cNvGrpSpPr>
            <a:grpSpLocks/>
          </p:cNvGrpSpPr>
          <p:nvPr/>
        </p:nvGrpSpPr>
        <p:grpSpPr bwMode="auto">
          <a:xfrm>
            <a:off x="609600" y="1885950"/>
            <a:ext cx="1447800" cy="1295400"/>
            <a:chOff x="864" y="1968"/>
            <a:chExt cx="912" cy="816"/>
          </a:xfrm>
        </p:grpSpPr>
        <p:sp>
          <p:nvSpPr>
            <p:cNvPr id="9523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3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4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5249" name="Group 15"/>
          <p:cNvGrpSpPr>
            <a:grpSpLocks/>
          </p:cNvGrpSpPr>
          <p:nvPr/>
        </p:nvGrpSpPr>
        <p:grpSpPr bwMode="auto">
          <a:xfrm flipH="1">
            <a:off x="7467600" y="1885950"/>
            <a:ext cx="1447800" cy="1295400"/>
            <a:chOff x="2832" y="2064"/>
            <a:chExt cx="912" cy="816"/>
          </a:xfrm>
        </p:grpSpPr>
        <p:sp>
          <p:nvSpPr>
            <p:cNvPr id="9525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5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9526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2"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95263"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sp>
        <p:nvSpPr>
          <p:cNvPr id="95264" name="Oval 30"/>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5" name="Oval 31"/>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6" name="Oval 32"/>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7" name="Freeform 33"/>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8" name="Freeform 34"/>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69" name="Freeform 35"/>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70" name="Oval 36"/>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71" name="Freeform 37"/>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95272" name="Group 38"/>
          <p:cNvGrpSpPr>
            <a:grpSpLocks/>
          </p:cNvGrpSpPr>
          <p:nvPr/>
        </p:nvGrpSpPr>
        <p:grpSpPr bwMode="auto">
          <a:xfrm>
            <a:off x="3429000" y="2057400"/>
            <a:ext cx="1905000" cy="1714500"/>
            <a:chOff x="1728" y="1008"/>
            <a:chExt cx="1968" cy="2376"/>
          </a:xfrm>
        </p:grpSpPr>
        <p:sp>
          <p:nvSpPr>
            <p:cNvPr id="9527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527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7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5276" name="Group 42"/>
          <p:cNvGrpSpPr>
            <a:grpSpLocks/>
          </p:cNvGrpSpPr>
          <p:nvPr/>
        </p:nvGrpSpPr>
        <p:grpSpPr bwMode="auto">
          <a:xfrm>
            <a:off x="6553200" y="4191000"/>
            <a:ext cx="1905000" cy="1714500"/>
            <a:chOff x="1728" y="1008"/>
            <a:chExt cx="1968" cy="2376"/>
          </a:xfrm>
        </p:grpSpPr>
        <p:sp>
          <p:nvSpPr>
            <p:cNvPr id="95277" name="AutoShape 4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5278" name="Freeform 4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79" name="Freeform 4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5280" name="Group 46"/>
          <p:cNvGrpSpPr>
            <a:grpSpLocks/>
          </p:cNvGrpSpPr>
          <p:nvPr/>
        </p:nvGrpSpPr>
        <p:grpSpPr bwMode="auto">
          <a:xfrm>
            <a:off x="609600" y="4114800"/>
            <a:ext cx="1905000" cy="1714500"/>
            <a:chOff x="1728" y="1008"/>
            <a:chExt cx="1968" cy="2376"/>
          </a:xfrm>
        </p:grpSpPr>
        <p:sp>
          <p:nvSpPr>
            <p:cNvPr id="95281" name="AutoShape 47"/>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5282" name="Freeform 48"/>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5283" name="Freeform 49"/>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52"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36994687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3C28DDC-9E36-474C-9C43-D2A5989ECAE4}" type="slidenum">
              <a:rPr lang="ar-SA" sz="1400">
                <a:latin typeface="Arial" panose="020B0604020202020204" pitchFamily="34" charset="0"/>
                <a:cs typeface="Arial" pitchFamily="34" charset="0"/>
              </a:rPr>
              <a:pPr algn="r" eaLnBrk="0" hangingPunct="0"/>
              <a:t>47</a:t>
            </a:fld>
            <a:endParaRPr lang="en-US" sz="1400" dirty="0">
              <a:latin typeface="Arial" panose="020B0604020202020204" pitchFamily="34" charset="0"/>
              <a:cs typeface="Arial" pitchFamily="34" charset="0"/>
            </a:endParaRPr>
          </a:p>
        </p:txBody>
      </p:sp>
      <p:sp>
        <p:nvSpPr>
          <p:cNvPr id="97284" name="Rectangle 2"/>
          <p:cNvSpPr>
            <a:spLocks noGrp="1" noChangeArrowheads="1"/>
          </p:cNvSpPr>
          <p:nvPr>
            <p:ph type="title" idx="4294967295"/>
          </p:nvPr>
        </p:nvSpPr>
        <p:spPr/>
        <p:txBody>
          <a:bodyPr/>
          <a:lstStyle/>
          <a:p>
            <a:r>
              <a:rPr lang="en-US" dirty="0">
                <a:solidFill>
                  <a:srgbClr val="FFFF00"/>
                </a:solidFill>
              </a:rPr>
              <a:t>The Problem</a:t>
            </a:r>
          </a:p>
        </p:txBody>
      </p:sp>
      <p:grpSp>
        <p:nvGrpSpPr>
          <p:cNvPr id="97285" name="Group 3"/>
          <p:cNvGrpSpPr>
            <a:grpSpLocks/>
          </p:cNvGrpSpPr>
          <p:nvPr/>
        </p:nvGrpSpPr>
        <p:grpSpPr bwMode="auto">
          <a:xfrm>
            <a:off x="609600" y="1885950"/>
            <a:ext cx="1447800" cy="1295400"/>
            <a:chOff x="864" y="1968"/>
            <a:chExt cx="912" cy="816"/>
          </a:xfrm>
        </p:grpSpPr>
        <p:sp>
          <p:nvSpPr>
            <p:cNvPr id="9728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8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8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8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7297" name="Group 15"/>
          <p:cNvGrpSpPr>
            <a:grpSpLocks/>
          </p:cNvGrpSpPr>
          <p:nvPr/>
        </p:nvGrpSpPr>
        <p:grpSpPr bwMode="auto">
          <a:xfrm flipH="1">
            <a:off x="7467600" y="1885950"/>
            <a:ext cx="1447800" cy="1295400"/>
            <a:chOff x="2832" y="2064"/>
            <a:chExt cx="912" cy="816"/>
          </a:xfrm>
        </p:grpSpPr>
        <p:sp>
          <p:nvSpPr>
            <p:cNvPr id="9729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29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0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97309" name="Text Box 27"/>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97310" name="Text Box 28"/>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sp>
        <p:nvSpPr>
          <p:cNvPr id="97311" name="Oval 29"/>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r>
              <a:rPr lang="en-US" sz="2800" dirty="0">
                <a:solidFill>
                  <a:srgbClr val="0000FF"/>
                </a:solidFill>
                <a:latin typeface="+mj-lt"/>
              </a:rPr>
              <a:t>The pets don’t</a:t>
            </a:r>
          </a:p>
          <a:p>
            <a:pPr algn="ctr" eaLnBrk="0" hangingPunct="0"/>
            <a:r>
              <a:rPr lang="en-US" sz="2800" dirty="0">
                <a:solidFill>
                  <a:srgbClr val="0000FF"/>
                </a:solidFill>
                <a:latin typeface="+mj-lt"/>
              </a:rPr>
              <a:t>get along</a:t>
            </a:r>
          </a:p>
        </p:txBody>
      </p:sp>
      <p:grpSp>
        <p:nvGrpSpPr>
          <p:cNvPr id="97312" name="Group 30"/>
          <p:cNvGrpSpPr>
            <a:grpSpLocks/>
          </p:cNvGrpSpPr>
          <p:nvPr/>
        </p:nvGrpSpPr>
        <p:grpSpPr bwMode="auto">
          <a:xfrm>
            <a:off x="6553200" y="4191000"/>
            <a:ext cx="1905000" cy="1714500"/>
            <a:chOff x="1728" y="1008"/>
            <a:chExt cx="1968" cy="2376"/>
          </a:xfrm>
        </p:grpSpPr>
        <p:sp>
          <p:nvSpPr>
            <p:cNvPr id="9731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731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1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7316" name="Group 34"/>
          <p:cNvGrpSpPr>
            <a:grpSpLocks/>
          </p:cNvGrpSpPr>
          <p:nvPr/>
        </p:nvGrpSpPr>
        <p:grpSpPr bwMode="auto">
          <a:xfrm>
            <a:off x="609600" y="4114800"/>
            <a:ext cx="1905000" cy="1714500"/>
            <a:chOff x="1728" y="1008"/>
            <a:chExt cx="1968" cy="2376"/>
          </a:xfrm>
        </p:grpSpPr>
        <p:sp>
          <p:nvSpPr>
            <p:cNvPr id="9731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731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1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97320" name="Group 38"/>
          <p:cNvGrpSpPr>
            <a:grpSpLocks/>
          </p:cNvGrpSpPr>
          <p:nvPr/>
        </p:nvGrpSpPr>
        <p:grpSpPr bwMode="auto">
          <a:xfrm>
            <a:off x="3429000" y="2057400"/>
            <a:ext cx="1905000" cy="1714500"/>
            <a:chOff x="1728" y="1008"/>
            <a:chExt cx="1968" cy="2376"/>
          </a:xfrm>
        </p:grpSpPr>
        <p:sp>
          <p:nvSpPr>
            <p:cNvPr id="9732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9732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9732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41197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FB798F-5471-4672-BA41-48CFE813A05B}" type="slidenum">
              <a:rPr lang="ar-SA" sz="1400">
                <a:latin typeface="Arial" panose="020B0604020202020204" pitchFamily="34" charset="0"/>
                <a:cs typeface="Arial" pitchFamily="34" charset="0"/>
              </a:rPr>
              <a:pPr algn="r" eaLnBrk="0" hangingPunct="0"/>
              <a:t>48</a:t>
            </a:fld>
            <a:endParaRPr lang="en-US" sz="1400" dirty="0">
              <a:latin typeface="Arial" panose="020B0604020202020204" pitchFamily="34" charset="0"/>
              <a:cs typeface="Arial" pitchFamily="34" charset="0"/>
            </a:endParaRPr>
          </a:p>
        </p:txBody>
      </p:sp>
      <p:sp>
        <p:nvSpPr>
          <p:cNvPr id="99332" name="Rectangle 2"/>
          <p:cNvSpPr>
            <a:spLocks noGrp="1" noChangeArrowheads="1"/>
          </p:cNvSpPr>
          <p:nvPr>
            <p:ph type="title" idx="4294967295"/>
          </p:nvPr>
        </p:nvSpPr>
        <p:spPr/>
        <p:txBody>
          <a:bodyPr/>
          <a:lstStyle/>
          <a:p>
            <a:r>
              <a:rPr lang="en-US" dirty="0">
                <a:solidFill>
                  <a:srgbClr val="FFFF00"/>
                </a:solidFill>
              </a:rPr>
              <a:t>Formalizing the Problem</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1A1712D2-AE17-4D7E-BB08-2B5D3A3DB274}"/>
              </a:ext>
            </a:extLst>
          </p:cNvPr>
          <p:cNvSpPr txBox="1"/>
          <p:nvPr/>
        </p:nvSpPr>
        <p:spPr bwMode="auto">
          <a:xfrm>
            <a:off x="886553" y="1665383"/>
            <a:ext cx="594207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Two kinds of correctness properties:</a:t>
            </a:r>
            <a:endParaRPr lang="en-US" sz="2800" i="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57A1ACB-BC62-4917-91FC-889D6317C331}"/>
              </a:ext>
            </a:extLst>
          </p:cNvPr>
          <p:cNvSpPr txBox="1"/>
          <p:nvPr/>
        </p:nvSpPr>
        <p:spPr bwMode="auto">
          <a:xfrm>
            <a:off x="2146224" y="3519488"/>
            <a:ext cx="440697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Nothing bad happens ever</a:t>
            </a:r>
          </a:p>
        </p:txBody>
      </p:sp>
      <p:sp>
        <p:nvSpPr>
          <p:cNvPr id="9" name="TextBox 3">
            <a:extLst>
              <a:ext uri="{FF2B5EF4-FFF2-40B4-BE49-F238E27FC236}">
                <a16:creationId xmlns:a16="http://schemas.microsoft.com/office/drawing/2014/main" id="{6C65F4E4-123A-4326-B38D-F079AA6EEE53}"/>
              </a:ext>
            </a:extLst>
          </p:cNvPr>
          <p:cNvSpPr txBox="1"/>
          <p:nvPr/>
        </p:nvSpPr>
        <p:spPr bwMode="auto">
          <a:xfrm>
            <a:off x="1395071" y="2678405"/>
            <a:ext cx="1202573"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i="1" dirty="0">
                <a:solidFill>
                  <a:srgbClr val="FFC000"/>
                </a:solidFill>
                <a:latin typeface="Arial" panose="020B0604020202020204" pitchFamily="34" charset="0"/>
                <a:cs typeface="Arial" panose="020B0604020202020204" pitchFamily="34" charset="0"/>
              </a:rPr>
              <a:t>Safety</a:t>
            </a:r>
          </a:p>
        </p:txBody>
      </p:sp>
      <p:sp>
        <p:nvSpPr>
          <p:cNvPr id="10" name="TextBox 9">
            <a:extLst>
              <a:ext uri="{FF2B5EF4-FFF2-40B4-BE49-F238E27FC236}">
                <a16:creationId xmlns:a16="http://schemas.microsoft.com/office/drawing/2014/main" id="{62459901-F1B4-42DD-AC71-04021D3F8EE9}"/>
              </a:ext>
            </a:extLst>
          </p:cNvPr>
          <p:cNvSpPr txBox="1"/>
          <p:nvPr/>
        </p:nvSpPr>
        <p:spPr bwMode="auto">
          <a:xfrm>
            <a:off x="1395071" y="4360571"/>
            <a:ext cx="16049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i="1" dirty="0">
                <a:solidFill>
                  <a:srgbClr val="FFC000"/>
                </a:solidFill>
                <a:latin typeface="Arial" panose="020B0604020202020204" pitchFamily="34" charset="0"/>
                <a:cs typeface="Arial" panose="020B0604020202020204" pitchFamily="34" charset="0"/>
              </a:rPr>
              <a:t>Liveness</a:t>
            </a:r>
          </a:p>
        </p:txBody>
      </p:sp>
      <p:sp>
        <p:nvSpPr>
          <p:cNvPr id="11" name="TextBox 10">
            <a:extLst>
              <a:ext uri="{FF2B5EF4-FFF2-40B4-BE49-F238E27FC236}">
                <a16:creationId xmlns:a16="http://schemas.microsoft.com/office/drawing/2014/main" id="{E1890113-26E7-490C-9677-93DD77DEE279}"/>
              </a:ext>
            </a:extLst>
          </p:cNvPr>
          <p:cNvSpPr txBox="1"/>
          <p:nvPr/>
        </p:nvSpPr>
        <p:spPr bwMode="auto">
          <a:xfrm>
            <a:off x="2146224" y="5201654"/>
            <a:ext cx="600677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Something good happens eventually</a:t>
            </a:r>
          </a:p>
        </p:txBody>
      </p:sp>
    </p:spTree>
    <p:extLst>
      <p:ext uri="{BB962C8B-B14F-4D97-AF65-F5344CB8AC3E}">
        <p14:creationId xmlns:p14="http://schemas.microsoft.com/office/powerpoint/2010/main" val="4144907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FCA39C2-427D-4ECF-84C4-FA2AC3C91F0E}" type="slidenum">
              <a:rPr lang="ar-SA" sz="1400">
                <a:latin typeface="Arial" panose="020B0604020202020204" pitchFamily="34" charset="0"/>
                <a:cs typeface="Arial" pitchFamily="34" charset="0"/>
              </a:rPr>
              <a:pPr algn="r" eaLnBrk="0" hangingPunct="0"/>
              <a:t>49</a:t>
            </a:fld>
            <a:endParaRPr lang="en-US" sz="1400" dirty="0">
              <a:latin typeface="Arial" panose="020B0604020202020204" pitchFamily="34" charset="0"/>
              <a:cs typeface="Arial" pitchFamily="34" charset="0"/>
            </a:endParaRPr>
          </a:p>
        </p:txBody>
      </p:sp>
      <p:sp>
        <p:nvSpPr>
          <p:cNvPr id="101380" name="Rectangle 2"/>
          <p:cNvSpPr>
            <a:spLocks noGrp="1" noChangeArrowheads="1"/>
          </p:cNvSpPr>
          <p:nvPr>
            <p:ph type="title" idx="4294967295"/>
          </p:nvPr>
        </p:nvSpPr>
        <p:spPr/>
        <p:txBody>
          <a:bodyPr/>
          <a:lstStyle/>
          <a:p>
            <a:r>
              <a:rPr lang="en-US" dirty="0">
                <a:solidFill>
                  <a:srgbClr val="FFFF00"/>
                </a:solidFill>
              </a:rPr>
              <a:t>Formalizing the Problem</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F21DAB3C-A41D-4A00-A1AB-0313A11A1632}"/>
              </a:ext>
            </a:extLst>
          </p:cNvPr>
          <p:cNvSpPr txBox="1"/>
          <p:nvPr/>
        </p:nvSpPr>
        <p:spPr bwMode="auto">
          <a:xfrm>
            <a:off x="636513" y="1400794"/>
            <a:ext cx="298992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latin typeface="Arial" panose="020B0604020202020204" pitchFamily="34" charset="0"/>
                <a:cs typeface="Arial" panose="020B0604020202020204" pitchFamily="34" charset="0"/>
              </a:rPr>
              <a:t>Mutual Exclusion</a:t>
            </a:r>
          </a:p>
        </p:txBody>
      </p:sp>
      <p:sp>
        <p:nvSpPr>
          <p:cNvPr id="8" name="TextBox 7">
            <a:extLst>
              <a:ext uri="{FF2B5EF4-FFF2-40B4-BE49-F238E27FC236}">
                <a16:creationId xmlns:a16="http://schemas.microsoft.com/office/drawing/2014/main" id="{D62A2CD4-177C-429A-BF6B-24FB14CE1769}"/>
              </a:ext>
            </a:extLst>
          </p:cNvPr>
          <p:cNvSpPr txBox="1"/>
          <p:nvPr/>
        </p:nvSpPr>
        <p:spPr bwMode="auto">
          <a:xfrm>
            <a:off x="1524000" y="2796474"/>
            <a:ext cx="272222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Safety property!</a:t>
            </a:r>
          </a:p>
        </p:txBody>
      </p:sp>
      <p:sp>
        <p:nvSpPr>
          <p:cNvPr id="9" name="TextBox 3">
            <a:extLst>
              <a:ext uri="{FF2B5EF4-FFF2-40B4-BE49-F238E27FC236}">
                <a16:creationId xmlns:a16="http://schemas.microsoft.com/office/drawing/2014/main" id="{2D912C1D-CFA4-4BCB-BD81-7A7159E89D48}"/>
              </a:ext>
            </a:extLst>
          </p:cNvPr>
          <p:cNvSpPr txBox="1"/>
          <p:nvPr/>
        </p:nvSpPr>
        <p:spPr bwMode="auto">
          <a:xfrm>
            <a:off x="1524000" y="2098634"/>
            <a:ext cx="6659195"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Both pets never in pond simultaneously</a:t>
            </a:r>
          </a:p>
        </p:txBody>
      </p:sp>
      <p:sp>
        <p:nvSpPr>
          <p:cNvPr id="10" name="TextBox 9">
            <a:extLst>
              <a:ext uri="{FF2B5EF4-FFF2-40B4-BE49-F238E27FC236}">
                <a16:creationId xmlns:a16="http://schemas.microsoft.com/office/drawing/2014/main" id="{2F1D718B-A293-4D0F-856B-CE787A92BDB3}"/>
              </a:ext>
            </a:extLst>
          </p:cNvPr>
          <p:cNvSpPr txBox="1"/>
          <p:nvPr/>
        </p:nvSpPr>
        <p:spPr bwMode="auto">
          <a:xfrm>
            <a:off x="636513" y="3494314"/>
            <a:ext cx="218521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No deadlock</a:t>
            </a:r>
          </a:p>
        </p:txBody>
      </p:sp>
      <p:sp>
        <p:nvSpPr>
          <p:cNvPr id="11" name="TextBox 10">
            <a:extLst>
              <a:ext uri="{FF2B5EF4-FFF2-40B4-BE49-F238E27FC236}">
                <a16:creationId xmlns:a16="http://schemas.microsoft.com/office/drawing/2014/main" id="{7E08759A-DF97-48AE-964D-DFDA4DC5E607}"/>
              </a:ext>
            </a:extLst>
          </p:cNvPr>
          <p:cNvSpPr txBox="1"/>
          <p:nvPr/>
        </p:nvSpPr>
        <p:spPr bwMode="auto">
          <a:xfrm>
            <a:off x="1524000" y="4192154"/>
            <a:ext cx="4020652"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if one wants in, it gets in</a:t>
            </a:r>
          </a:p>
        </p:txBody>
      </p:sp>
      <p:sp>
        <p:nvSpPr>
          <p:cNvPr id="12" name="TextBox 3">
            <a:extLst>
              <a:ext uri="{FF2B5EF4-FFF2-40B4-BE49-F238E27FC236}">
                <a16:creationId xmlns:a16="http://schemas.microsoft.com/office/drawing/2014/main" id="{51143CE9-7030-43FF-8F68-4BDBBD5BAFD5}"/>
              </a:ext>
            </a:extLst>
          </p:cNvPr>
          <p:cNvSpPr txBox="1"/>
          <p:nvPr/>
        </p:nvSpPr>
        <p:spPr bwMode="auto">
          <a:xfrm>
            <a:off x="1524000" y="5587836"/>
            <a:ext cx="3124573"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Liveness property!</a:t>
            </a:r>
          </a:p>
        </p:txBody>
      </p:sp>
      <p:sp>
        <p:nvSpPr>
          <p:cNvPr id="13" name="TextBox 12">
            <a:extLst>
              <a:ext uri="{FF2B5EF4-FFF2-40B4-BE49-F238E27FC236}">
                <a16:creationId xmlns:a16="http://schemas.microsoft.com/office/drawing/2014/main" id="{FDE685EB-9323-4F12-8D06-FD82222CC70B}"/>
              </a:ext>
            </a:extLst>
          </p:cNvPr>
          <p:cNvSpPr txBox="1"/>
          <p:nvPr/>
        </p:nvSpPr>
        <p:spPr bwMode="auto">
          <a:xfrm>
            <a:off x="1524000" y="4889994"/>
            <a:ext cx="4362092"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if both want in, one gets in</a:t>
            </a:r>
          </a:p>
        </p:txBody>
      </p:sp>
    </p:spTree>
    <p:extLst>
      <p:ext uri="{BB962C8B-B14F-4D97-AF65-F5344CB8AC3E}">
        <p14:creationId xmlns:p14="http://schemas.microsoft.com/office/powerpoint/2010/main" val="3541583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71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919EC05-5032-43E1-ADB7-BB9C8811E2B6}" type="slidenum">
              <a:rPr lang="ar-SA" sz="1400">
                <a:latin typeface="Arial" panose="020B0604020202020204" pitchFamily="34" charset="0"/>
                <a:cs typeface="Arial" pitchFamily="34" charset="0"/>
              </a:rPr>
              <a:pPr algn="r" eaLnBrk="0" hangingPunct="0"/>
              <a:t>5</a:t>
            </a:fld>
            <a:endParaRPr lang="en-US" sz="1400" dirty="0">
              <a:latin typeface="Arial" panose="020B0604020202020204" pitchFamily="34" charset="0"/>
              <a:cs typeface="Arial" pitchFamily="34" charset="0"/>
            </a:endParaRPr>
          </a:p>
        </p:txBody>
      </p:sp>
      <p:sp>
        <p:nvSpPr>
          <p:cNvPr id="7172" name="Rectangle 2"/>
          <p:cNvSpPr>
            <a:spLocks noGrp="1" noChangeArrowheads="1"/>
          </p:cNvSpPr>
          <p:nvPr>
            <p:ph type="title" idx="4294967295"/>
          </p:nvPr>
        </p:nvSpPr>
        <p:spPr>
          <a:xfrm>
            <a:off x="642938" y="233363"/>
            <a:ext cx="7772400" cy="1143000"/>
          </a:xfrm>
        </p:spPr>
        <p:txBody>
          <a:bodyPr/>
          <a:lstStyle/>
          <a:p>
            <a:r>
              <a:rPr lang="en-US" dirty="0">
                <a:solidFill>
                  <a:srgbClr val="FFFF00"/>
                </a:solidFill>
              </a:rPr>
              <a:t>Moore’s Law</a:t>
            </a:r>
          </a:p>
        </p:txBody>
      </p:sp>
      <p:pic>
        <p:nvPicPr>
          <p:cNvPr id="7173" name="Picture 3" descr="concurrency-ddj"/>
          <p:cNvPicPr>
            <a:picLocks noChangeAspect="1" noChangeArrowheads="1"/>
          </p:cNvPicPr>
          <p:nvPr/>
        </p:nvPicPr>
        <p:blipFill>
          <a:blip r:embed="rId3" cstate="print"/>
          <a:srcRect/>
          <a:stretch>
            <a:fillRect/>
          </a:stretch>
        </p:blipFill>
        <p:spPr bwMode="auto">
          <a:xfrm>
            <a:off x="539750" y="1141413"/>
            <a:ext cx="6119813" cy="5211762"/>
          </a:xfrm>
          <a:prstGeom prst="rect">
            <a:avLst/>
          </a:prstGeom>
          <a:noFill/>
          <a:ln w="9525">
            <a:noFill/>
            <a:miter lim="800000"/>
            <a:headEnd/>
            <a:tailEnd/>
          </a:ln>
        </p:spPr>
      </p:pic>
      <p:sp>
        <p:nvSpPr>
          <p:cNvPr id="7174" name="AutoShape 5"/>
          <p:cNvSpPr>
            <a:spLocks noChangeArrowheads="1"/>
          </p:cNvSpPr>
          <p:nvPr/>
        </p:nvSpPr>
        <p:spPr bwMode="auto">
          <a:xfrm>
            <a:off x="7062788" y="3200400"/>
            <a:ext cx="1727200" cy="1812925"/>
          </a:xfrm>
          <a:prstGeom prst="wedgeRoundRectCallout">
            <a:avLst>
              <a:gd name="adj1" fmla="val -96328"/>
              <a:gd name="adj2" fmla="val -60067"/>
              <a:gd name="adj3" fmla="val 16667"/>
            </a:avLst>
          </a:prstGeom>
          <a:solidFill>
            <a:schemeClr val="bg1"/>
          </a:solidFill>
          <a:ln w="76200" algn="ctr">
            <a:solidFill>
              <a:srgbClr val="FF0000"/>
            </a:solidFill>
            <a:miter lim="800000"/>
            <a:headEnd/>
            <a:tailEnd/>
          </a:ln>
        </p:spPr>
        <p:txBody>
          <a:bodyPr/>
          <a:lstStyle/>
          <a:p>
            <a:pPr algn="ctr"/>
            <a:r>
              <a:rPr lang="en-GB" sz="2400" dirty="0">
                <a:solidFill>
                  <a:srgbClr val="FFFF00"/>
                </a:solidFill>
                <a:latin typeface="+mj-lt"/>
              </a:rPr>
              <a:t>Clock speed flattening sharply</a:t>
            </a:r>
          </a:p>
        </p:txBody>
      </p:sp>
      <p:sp>
        <p:nvSpPr>
          <p:cNvPr id="7175" name="AutoShape 6"/>
          <p:cNvSpPr>
            <a:spLocks noChangeArrowheads="1"/>
          </p:cNvSpPr>
          <p:nvPr/>
        </p:nvSpPr>
        <p:spPr bwMode="auto">
          <a:xfrm>
            <a:off x="7239000" y="914400"/>
            <a:ext cx="1727200" cy="1420812"/>
          </a:xfrm>
          <a:prstGeom prst="wedgeRoundRectCallout">
            <a:avLst>
              <a:gd name="adj1" fmla="val -99153"/>
              <a:gd name="adj2" fmla="val 49435"/>
              <a:gd name="adj3" fmla="val 16667"/>
            </a:avLst>
          </a:prstGeom>
          <a:solidFill>
            <a:schemeClr val="bg1"/>
          </a:solidFill>
          <a:ln w="76200" algn="ctr">
            <a:solidFill>
              <a:srgbClr val="66FF33"/>
            </a:solidFill>
            <a:miter lim="800000"/>
            <a:headEnd/>
            <a:tailEnd/>
          </a:ln>
        </p:spPr>
        <p:txBody>
          <a:bodyPr/>
          <a:lstStyle/>
          <a:p>
            <a:pPr algn="ctr"/>
            <a:r>
              <a:rPr lang="en-GB" sz="2400" dirty="0">
                <a:solidFill>
                  <a:srgbClr val="FFFF00"/>
                </a:solidFill>
                <a:latin typeface="+mj-lt"/>
              </a:rPr>
              <a:t>Transistor count still rising</a:t>
            </a:r>
          </a:p>
        </p:txBody>
      </p:sp>
    </p:spTree>
    <p:extLst>
      <p:ext uri="{BB962C8B-B14F-4D97-AF65-F5344CB8AC3E}">
        <p14:creationId xmlns:p14="http://schemas.microsoft.com/office/powerpoint/2010/main" val="14171807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1082D4-D742-4F4E-8BE1-B7BD5FFF1C81}" type="slidenum">
              <a:rPr lang="ar-SA" sz="1400">
                <a:latin typeface="Arial" panose="020B0604020202020204" pitchFamily="34" charset="0"/>
                <a:cs typeface="Arial" pitchFamily="34" charset="0"/>
              </a:rPr>
              <a:pPr algn="r" eaLnBrk="0" hangingPunct="0"/>
              <a:t>50</a:t>
            </a:fld>
            <a:endParaRPr lang="en-US" sz="1400" dirty="0">
              <a:latin typeface="Arial" panose="020B0604020202020204" pitchFamily="34" charset="0"/>
              <a:cs typeface="Arial" pitchFamily="34" charset="0"/>
            </a:endParaRPr>
          </a:p>
        </p:txBody>
      </p:sp>
      <p:sp>
        <p:nvSpPr>
          <p:cNvPr id="103428" name="Rectangle 2"/>
          <p:cNvSpPr>
            <a:spLocks noGrp="1" noChangeArrowheads="1"/>
          </p:cNvSpPr>
          <p:nvPr>
            <p:ph type="title" idx="4294967295"/>
          </p:nvPr>
        </p:nvSpPr>
        <p:spPr/>
        <p:txBody>
          <a:bodyPr/>
          <a:lstStyle/>
          <a:p>
            <a:r>
              <a:rPr lang="en-US" dirty="0">
                <a:solidFill>
                  <a:srgbClr val="FFFF00"/>
                </a:solidFill>
              </a:rPr>
              <a:t>Simple Protocol</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8A0752CC-3181-45B6-9ED2-DFAF13B2F1C3}"/>
              </a:ext>
            </a:extLst>
          </p:cNvPr>
          <p:cNvSpPr txBox="1"/>
          <p:nvPr/>
        </p:nvSpPr>
        <p:spPr bwMode="auto">
          <a:xfrm>
            <a:off x="1261291" y="1444107"/>
            <a:ext cx="88517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latin typeface="Arial" panose="020B0604020202020204" pitchFamily="34" charset="0"/>
                <a:cs typeface="Arial" panose="020B0604020202020204" pitchFamily="34" charset="0"/>
              </a:rPr>
              <a:t>Idea</a:t>
            </a:r>
          </a:p>
        </p:txBody>
      </p:sp>
      <p:sp>
        <p:nvSpPr>
          <p:cNvPr id="8" name="TextBox 7">
            <a:extLst>
              <a:ext uri="{FF2B5EF4-FFF2-40B4-BE49-F238E27FC236}">
                <a16:creationId xmlns:a16="http://schemas.microsoft.com/office/drawing/2014/main" id="{1DAF2ADC-4CE5-486E-B928-3C0C2574518D}"/>
              </a:ext>
            </a:extLst>
          </p:cNvPr>
          <p:cNvSpPr txBox="1"/>
          <p:nvPr/>
        </p:nvSpPr>
        <p:spPr bwMode="auto">
          <a:xfrm>
            <a:off x="1261291" y="3188707"/>
            <a:ext cx="1343638"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Gotcha</a:t>
            </a:r>
          </a:p>
        </p:txBody>
      </p:sp>
      <p:sp>
        <p:nvSpPr>
          <p:cNvPr id="9" name="TextBox 3">
            <a:extLst>
              <a:ext uri="{FF2B5EF4-FFF2-40B4-BE49-F238E27FC236}">
                <a16:creationId xmlns:a16="http://schemas.microsoft.com/office/drawing/2014/main" id="{D4AEAB8B-2152-4197-B37E-30BD0D4851B1}"/>
              </a:ext>
            </a:extLst>
          </p:cNvPr>
          <p:cNvSpPr txBox="1"/>
          <p:nvPr/>
        </p:nvSpPr>
        <p:spPr bwMode="auto">
          <a:xfrm>
            <a:off x="2393397" y="2316407"/>
            <a:ext cx="350288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Just look at the pond</a:t>
            </a:r>
          </a:p>
        </p:txBody>
      </p:sp>
      <p:sp>
        <p:nvSpPr>
          <p:cNvPr id="10" name="TextBox 9">
            <a:extLst>
              <a:ext uri="{FF2B5EF4-FFF2-40B4-BE49-F238E27FC236}">
                <a16:creationId xmlns:a16="http://schemas.microsoft.com/office/drawing/2014/main" id="{5C5EC193-518E-413B-9850-DDADEF2D48A7}"/>
              </a:ext>
            </a:extLst>
          </p:cNvPr>
          <p:cNvSpPr txBox="1"/>
          <p:nvPr/>
        </p:nvSpPr>
        <p:spPr bwMode="auto">
          <a:xfrm>
            <a:off x="2393397" y="4061007"/>
            <a:ext cx="1903086"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Not atomic</a:t>
            </a:r>
          </a:p>
        </p:txBody>
      </p:sp>
      <p:sp>
        <p:nvSpPr>
          <p:cNvPr id="11" name="TextBox 10">
            <a:extLst>
              <a:ext uri="{FF2B5EF4-FFF2-40B4-BE49-F238E27FC236}">
                <a16:creationId xmlns:a16="http://schemas.microsoft.com/office/drawing/2014/main" id="{8236A6B5-9F15-4F82-8971-7450F1DC6EA4}"/>
              </a:ext>
            </a:extLst>
          </p:cNvPr>
          <p:cNvSpPr txBox="1"/>
          <p:nvPr/>
        </p:nvSpPr>
        <p:spPr bwMode="auto">
          <a:xfrm>
            <a:off x="2393397" y="4933307"/>
            <a:ext cx="3890296"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Trees obscure the view</a:t>
            </a:r>
          </a:p>
        </p:txBody>
      </p:sp>
    </p:spTree>
    <p:extLst>
      <p:ext uri="{BB962C8B-B14F-4D97-AF65-F5344CB8AC3E}">
        <p14:creationId xmlns:p14="http://schemas.microsoft.com/office/powerpoint/2010/main" val="9120482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03351F5-ACB8-41B9-8C76-0CFC7D9594EA}" type="slidenum">
              <a:rPr lang="ar-SA" sz="1400">
                <a:latin typeface="Arial" panose="020B0604020202020204" pitchFamily="34" charset="0"/>
                <a:cs typeface="Arial" pitchFamily="34" charset="0"/>
              </a:rPr>
              <a:pPr algn="r" eaLnBrk="0" hangingPunct="0"/>
              <a:t>51</a:t>
            </a:fld>
            <a:endParaRPr lang="en-US" sz="1400" dirty="0">
              <a:latin typeface="Arial" panose="020B0604020202020204" pitchFamily="34" charset="0"/>
              <a:cs typeface="Arial" pitchFamily="34" charset="0"/>
            </a:endParaRPr>
          </a:p>
        </p:txBody>
      </p:sp>
      <p:sp>
        <p:nvSpPr>
          <p:cNvPr id="105476" name="Rectangle 2"/>
          <p:cNvSpPr>
            <a:spLocks noGrp="1" noChangeArrowheads="1"/>
          </p:cNvSpPr>
          <p:nvPr>
            <p:ph type="title" idx="4294967295"/>
          </p:nvPr>
        </p:nvSpPr>
        <p:spPr/>
        <p:txBody>
          <a:bodyPr/>
          <a:lstStyle/>
          <a:p>
            <a:r>
              <a:rPr lang="en-US" dirty="0">
                <a:solidFill>
                  <a:srgbClr val="FFFF00"/>
                </a:solidFill>
              </a:rPr>
              <a:t>Interpretation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67571D6E-8D53-406E-B560-FA924A65DBB1}"/>
              </a:ext>
            </a:extLst>
          </p:cNvPr>
          <p:cNvSpPr txBox="1"/>
          <p:nvPr/>
        </p:nvSpPr>
        <p:spPr bwMode="auto">
          <a:xfrm>
            <a:off x="763591" y="2438400"/>
            <a:ext cx="796564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Threads can’t “see” what other threads are doing</a:t>
            </a:r>
          </a:p>
        </p:txBody>
      </p:sp>
      <p:sp>
        <p:nvSpPr>
          <p:cNvPr id="8" name="TextBox 3">
            <a:extLst>
              <a:ext uri="{FF2B5EF4-FFF2-40B4-BE49-F238E27FC236}">
                <a16:creationId xmlns:a16="http://schemas.microsoft.com/office/drawing/2014/main" id="{387CEBD7-5B08-401E-A556-0F1E1BC74FA4}"/>
              </a:ext>
            </a:extLst>
          </p:cNvPr>
          <p:cNvSpPr txBox="1"/>
          <p:nvPr/>
        </p:nvSpPr>
        <p:spPr bwMode="auto">
          <a:xfrm>
            <a:off x="763591" y="3429000"/>
            <a:ext cx="784541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Explicit communication required for coordination</a:t>
            </a:r>
          </a:p>
        </p:txBody>
      </p:sp>
    </p:spTree>
    <p:extLst>
      <p:ext uri="{BB962C8B-B14F-4D97-AF65-F5344CB8AC3E}">
        <p14:creationId xmlns:p14="http://schemas.microsoft.com/office/powerpoint/2010/main" val="1778708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1082D4-D742-4F4E-8BE1-B7BD5FFF1C81}" type="slidenum">
              <a:rPr lang="ar-SA" sz="1400">
                <a:latin typeface="Arial" panose="020B0604020202020204" pitchFamily="34" charset="0"/>
                <a:cs typeface="Arial" pitchFamily="34" charset="0"/>
              </a:rPr>
              <a:pPr algn="r" eaLnBrk="0" hangingPunct="0"/>
              <a:t>52</a:t>
            </a:fld>
            <a:endParaRPr lang="en-US" sz="1400" dirty="0">
              <a:latin typeface="Arial" panose="020B0604020202020204" pitchFamily="34" charset="0"/>
              <a:cs typeface="Arial" pitchFamily="34" charset="0"/>
            </a:endParaRPr>
          </a:p>
        </p:txBody>
      </p:sp>
      <p:sp>
        <p:nvSpPr>
          <p:cNvPr id="103428" name="Rectangle 2"/>
          <p:cNvSpPr>
            <a:spLocks noGrp="1" noChangeArrowheads="1"/>
          </p:cNvSpPr>
          <p:nvPr>
            <p:ph type="title" idx="4294967295"/>
          </p:nvPr>
        </p:nvSpPr>
        <p:spPr/>
        <p:txBody>
          <a:bodyPr/>
          <a:lstStyle/>
          <a:p>
            <a:r>
              <a:rPr lang="en-US" dirty="0">
                <a:solidFill>
                  <a:srgbClr val="FFFF00"/>
                </a:solidFill>
              </a:rPr>
              <a:t>Cell Phone Protocol</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8A0752CC-3181-45B6-9ED2-DFAF13B2F1C3}"/>
              </a:ext>
            </a:extLst>
          </p:cNvPr>
          <p:cNvSpPr txBox="1"/>
          <p:nvPr/>
        </p:nvSpPr>
        <p:spPr bwMode="auto">
          <a:xfrm>
            <a:off x="1448927" y="1478657"/>
            <a:ext cx="88517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latin typeface="Arial" panose="020B0604020202020204" pitchFamily="34" charset="0"/>
                <a:cs typeface="Arial" panose="020B0604020202020204" pitchFamily="34" charset="0"/>
              </a:rPr>
              <a:t>Idea</a:t>
            </a:r>
          </a:p>
        </p:txBody>
      </p:sp>
      <p:sp>
        <p:nvSpPr>
          <p:cNvPr id="8" name="TextBox 7">
            <a:extLst>
              <a:ext uri="{FF2B5EF4-FFF2-40B4-BE49-F238E27FC236}">
                <a16:creationId xmlns:a16="http://schemas.microsoft.com/office/drawing/2014/main" id="{1DAF2ADC-4CE5-486E-B928-3C0C2574518D}"/>
              </a:ext>
            </a:extLst>
          </p:cNvPr>
          <p:cNvSpPr txBox="1"/>
          <p:nvPr/>
        </p:nvSpPr>
        <p:spPr bwMode="auto">
          <a:xfrm>
            <a:off x="1448927" y="3156041"/>
            <a:ext cx="1343638"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Gotcha</a:t>
            </a:r>
          </a:p>
        </p:txBody>
      </p:sp>
      <p:sp>
        <p:nvSpPr>
          <p:cNvPr id="9" name="TextBox 3">
            <a:extLst>
              <a:ext uri="{FF2B5EF4-FFF2-40B4-BE49-F238E27FC236}">
                <a16:creationId xmlns:a16="http://schemas.microsoft.com/office/drawing/2014/main" id="{D4AEAB8B-2152-4197-B37E-30BD0D4851B1}"/>
              </a:ext>
            </a:extLst>
          </p:cNvPr>
          <p:cNvSpPr txBox="1"/>
          <p:nvPr/>
        </p:nvSpPr>
        <p:spPr bwMode="auto">
          <a:xfrm>
            <a:off x="2057400" y="2317349"/>
            <a:ext cx="490172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Bob calls Alice (or vice-versa)</a:t>
            </a:r>
            <a:endParaRPr lang="en-US" sz="2800" dirty="0">
              <a:solidFill>
                <a:srgbClr val="FFFF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5CACB0C-B9FC-45A9-B85A-0B92CF7C3235}"/>
              </a:ext>
            </a:extLst>
          </p:cNvPr>
          <p:cNvSpPr txBox="1"/>
          <p:nvPr/>
        </p:nvSpPr>
        <p:spPr bwMode="auto">
          <a:xfrm>
            <a:off x="2057400" y="3994733"/>
            <a:ext cx="3042821"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Bob takes shower</a:t>
            </a:r>
          </a:p>
        </p:txBody>
      </p:sp>
      <p:sp>
        <p:nvSpPr>
          <p:cNvPr id="13" name="TextBox 12">
            <a:extLst>
              <a:ext uri="{FF2B5EF4-FFF2-40B4-BE49-F238E27FC236}">
                <a16:creationId xmlns:a16="http://schemas.microsoft.com/office/drawing/2014/main" id="{D67CF4A6-B89B-4C28-AF6E-B628718B6A9E}"/>
              </a:ext>
            </a:extLst>
          </p:cNvPr>
          <p:cNvSpPr txBox="1"/>
          <p:nvPr/>
        </p:nvSpPr>
        <p:spPr bwMode="auto">
          <a:xfrm>
            <a:off x="2057400" y="4833425"/>
            <a:ext cx="3964547"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Alice recharging battery</a:t>
            </a:r>
          </a:p>
        </p:txBody>
      </p:sp>
      <p:sp>
        <p:nvSpPr>
          <p:cNvPr id="14" name="TextBox 3">
            <a:extLst>
              <a:ext uri="{FF2B5EF4-FFF2-40B4-BE49-F238E27FC236}">
                <a16:creationId xmlns:a16="http://schemas.microsoft.com/office/drawing/2014/main" id="{3A33CFAB-6435-4BB0-8CD6-971C9DA53CFB}"/>
              </a:ext>
            </a:extLst>
          </p:cNvPr>
          <p:cNvSpPr txBox="1"/>
          <p:nvPr/>
        </p:nvSpPr>
        <p:spPr bwMode="auto">
          <a:xfrm>
            <a:off x="2057400" y="5672115"/>
            <a:ext cx="490390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Bob out shopping for pet food</a:t>
            </a:r>
          </a:p>
        </p:txBody>
      </p:sp>
    </p:spTree>
    <p:extLst>
      <p:ext uri="{BB962C8B-B14F-4D97-AF65-F5344CB8AC3E}">
        <p14:creationId xmlns:p14="http://schemas.microsoft.com/office/powerpoint/2010/main" val="4278781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1B0178D-36D9-475C-8FF8-4DE0BE92975B}" type="slidenum">
              <a:rPr lang="ar-SA" sz="1400">
                <a:latin typeface="Arial" panose="020B0604020202020204" pitchFamily="34" charset="0"/>
                <a:cs typeface="Arial" pitchFamily="34" charset="0"/>
              </a:rPr>
              <a:pPr algn="r" eaLnBrk="0" hangingPunct="0"/>
              <a:t>53</a:t>
            </a:fld>
            <a:endParaRPr lang="en-US" sz="1400" dirty="0">
              <a:latin typeface="Arial" panose="020B0604020202020204" pitchFamily="34" charset="0"/>
              <a:cs typeface="Arial" pitchFamily="34" charset="0"/>
            </a:endParaRPr>
          </a:p>
        </p:txBody>
      </p:sp>
      <p:sp>
        <p:nvSpPr>
          <p:cNvPr id="109572" name="Rectangle 2"/>
          <p:cNvSpPr>
            <a:spLocks noGrp="1" noChangeArrowheads="1"/>
          </p:cNvSpPr>
          <p:nvPr>
            <p:ph type="title" idx="4294967295"/>
          </p:nvPr>
        </p:nvSpPr>
        <p:spPr/>
        <p:txBody>
          <a:bodyPr/>
          <a:lstStyle/>
          <a:p>
            <a:r>
              <a:rPr lang="en-US" dirty="0">
                <a:solidFill>
                  <a:srgbClr val="FFFF00"/>
                </a:solidFill>
              </a:rPr>
              <a:t>Interpretation</a:t>
            </a:r>
          </a:p>
        </p:txBody>
      </p:sp>
      <p:sp>
        <p:nvSpPr>
          <p:cNvPr id="6" name="Footer Placeholder 1"/>
          <p:cNvSpPr>
            <a:spLocks noGrp="1"/>
          </p:cNvSpPr>
          <p:nvPr>
            <p:ph type="ftr" sz="quarter" idx="10"/>
          </p:nvPr>
        </p:nvSpPr>
        <p:spPr>
          <a:xfrm>
            <a:off x="2663792" y="6237304"/>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4DC4A5CB-3D3A-4886-9A45-85C47C1F1D64}"/>
              </a:ext>
            </a:extLst>
          </p:cNvPr>
          <p:cNvSpPr txBox="1"/>
          <p:nvPr/>
        </p:nvSpPr>
        <p:spPr bwMode="auto">
          <a:xfrm>
            <a:off x="453992" y="1229229"/>
            <a:ext cx="512512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Message-passing doesn’t work</a:t>
            </a:r>
          </a:p>
        </p:txBody>
      </p:sp>
      <p:sp>
        <p:nvSpPr>
          <p:cNvPr id="8" name="TextBox 3">
            <a:extLst>
              <a:ext uri="{FF2B5EF4-FFF2-40B4-BE49-F238E27FC236}">
                <a16:creationId xmlns:a16="http://schemas.microsoft.com/office/drawing/2014/main" id="{C73C29F4-851C-4ACD-8D5A-94EF59EA69AF}"/>
              </a:ext>
            </a:extLst>
          </p:cNvPr>
          <p:cNvSpPr txBox="1"/>
          <p:nvPr/>
        </p:nvSpPr>
        <p:spPr bwMode="auto">
          <a:xfrm>
            <a:off x="1063592" y="2030003"/>
            <a:ext cx="376417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Recipient might not be</a:t>
            </a:r>
          </a:p>
        </p:txBody>
      </p:sp>
      <p:sp>
        <p:nvSpPr>
          <p:cNvPr id="9" name="TextBox 8">
            <a:extLst>
              <a:ext uri="{FF2B5EF4-FFF2-40B4-BE49-F238E27FC236}">
                <a16:creationId xmlns:a16="http://schemas.microsoft.com/office/drawing/2014/main" id="{5C46F4EB-48B2-4F95-9B73-B8DC57F28B31}"/>
              </a:ext>
            </a:extLst>
          </p:cNvPr>
          <p:cNvSpPr txBox="1"/>
          <p:nvPr/>
        </p:nvSpPr>
        <p:spPr bwMode="auto">
          <a:xfrm>
            <a:off x="2061941" y="2832040"/>
            <a:ext cx="150554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listening</a:t>
            </a:r>
          </a:p>
        </p:txBody>
      </p:sp>
      <p:sp>
        <p:nvSpPr>
          <p:cNvPr id="10" name="TextBox 9">
            <a:extLst>
              <a:ext uri="{FF2B5EF4-FFF2-40B4-BE49-F238E27FC236}">
                <a16:creationId xmlns:a16="http://schemas.microsoft.com/office/drawing/2014/main" id="{1AD70B88-4B76-4A1C-9C6B-4A299162CAF9}"/>
              </a:ext>
              <a:ext uri="{C183D7F6-B498-43B3-948B-1728B52AA6E4}">
                <adec:decorative xmlns:adec="http://schemas.microsoft.com/office/drawing/2017/decorative" val="1"/>
              </a:ext>
            </a:extLst>
          </p:cNvPr>
          <p:cNvSpPr txBox="1"/>
          <p:nvPr/>
        </p:nvSpPr>
        <p:spPr bwMode="auto">
          <a:xfrm>
            <a:off x="2061941" y="3634077"/>
            <a:ext cx="1984839"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There at all</a:t>
            </a:r>
          </a:p>
        </p:txBody>
      </p:sp>
      <p:sp>
        <p:nvSpPr>
          <p:cNvPr id="11" name="TextBox 10">
            <a:extLst>
              <a:ext uri="{FF2B5EF4-FFF2-40B4-BE49-F238E27FC236}">
                <a16:creationId xmlns:a16="http://schemas.microsoft.com/office/drawing/2014/main" id="{F5511150-2264-479C-9316-4AC62A4ACE45}"/>
              </a:ext>
            </a:extLst>
          </p:cNvPr>
          <p:cNvSpPr txBox="1"/>
          <p:nvPr/>
        </p:nvSpPr>
        <p:spPr bwMode="auto">
          <a:xfrm>
            <a:off x="1063592" y="4436114"/>
            <a:ext cx="4163320"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Communication must be</a:t>
            </a:r>
          </a:p>
        </p:txBody>
      </p:sp>
      <p:sp>
        <p:nvSpPr>
          <p:cNvPr id="12" name="TextBox 3">
            <a:extLst>
              <a:ext uri="{FF2B5EF4-FFF2-40B4-BE49-F238E27FC236}">
                <a16:creationId xmlns:a16="http://schemas.microsoft.com/office/drawing/2014/main" id="{148DB634-BC0F-440C-B2F5-8AE91465E57F}"/>
              </a:ext>
            </a:extLst>
          </p:cNvPr>
          <p:cNvSpPr txBox="1"/>
          <p:nvPr/>
        </p:nvSpPr>
        <p:spPr bwMode="auto">
          <a:xfrm>
            <a:off x="2061941" y="5238151"/>
            <a:ext cx="3802644"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Persistent (like writing)</a:t>
            </a:r>
          </a:p>
        </p:txBody>
      </p:sp>
      <p:sp>
        <p:nvSpPr>
          <p:cNvPr id="13" name="TextBox 12">
            <a:extLst>
              <a:ext uri="{FF2B5EF4-FFF2-40B4-BE49-F238E27FC236}">
                <a16:creationId xmlns:a16="http://schemas.microsoft.com/office/drawing/2014/main" id="{53A2077B-77CA-4653-8068-B12A2886EE36}"/>
              </a:ext>
            </a:extLst>
          </p:cNvPr>
          <p:cNvSpPr txBox="1"/>
          <p:nvPr/>
        </p:nvSpPr>
        <p:spPr bwMode="auto">
          <a:xfrm>
            <a:off x="2061941" y="6040189"/>
            <a:ext cx="464422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Not transient (like speaking)</a:t>
            </a:r>
          </a:p>
        </p:txBody>
      </p:sp>
    </p:spTree>
    <p:extLst>
      <p:ext uri="{BB962C8B-B14F-4D97-AF65-F5344CB8AC3E}">
        <p14:creationId xmlns:p14="http://schemas.microsoft.com/office/powerpoint/2010/main" val="3523666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65D0FAD-F7BF-42BA-AD54-C142EE44B1D2}" type="slidenum">
              <a:rPr lang="ar-SA" sz="1400">
                <a:latin typeface="Arial" panose="020B0604020202020204" pitchFamily="34" charset="0"/>
                <a:cs typeface="Arial" pitchFamily="34" charset="0"/>
              </a:rPr>
              <a:pPr algn="r" eaLnBrk="0" hangingPunct="0"/>
              <a:t>54</a:t>
            </a:fld>
            <a:endParaRPr lang="en-US" sz="1400" dirty="0">
              <a:latin typeface="Arial" panose="020B0604020202020204" pitchFamily="34" charset="0"/>
              <a:cs typeface="Arial" pitchFamily="34" charset="0"/>
            </a:endParaRPr>
          </a:p>
        </p:txBody>
      </p:sp>
      <p:sp>
        <p:nvSpPr>
          <p:cNvPr id="111620" name="Freeform 2"/>
          <p:cNvSpPr>
            <a:spLocks/>
          </p:cNvSpPr>
          <p:nvPr/>
        </p:nvSpPr>
        <p:spPr bwMode="auto">
          <a:xfrm>
            <a:off x="1371600" y="2438400"/>
            <a:ext cx="2743200" cy="2590800"/>
          </a:xfrm>
          <a:custGeom>
            <a:avLst/>
            <a:gdLst>
              <a:gd name="T0" fmla="*/ 0 w 1728"/>
              <a:gd name="T1" fmla="*/ 0 h 1632"/>
              <a:gd name="T2" fmla="*/ 0 w 1728"/>
              <a:gd name="T3" fmla="*/ 2147483647 h 1632"/>
              <a:gd name="T4" fmla="*/ 2147483647 w 1728"/>
              <a:gd name="T5" fmla="*/ 2147483647 h 1632"/>
              <a:gd name="T6" fmla="*/ 2147483647 w 1728"/>
              <a:gd name="T7" fmla="*/ 0 h 1632"/>
              <a:gd name="T8" fmla="*/ 0 w 1728"/>
              <a:gd name="T9" fmla="*/ 0 h 1632"/>
              <a:gd name="T10" fmla="*/ 0 60000 65536"/>
              <a:gd name="T11" fmla="*/ 0 60000 65536"/>
              <a:gd name="T12" fmla="*/ 0 60000 65536"/>
              <a:gd name="T13" fmla="*/ 0 60000 65536"/>
              <a:gd name="T14" fmla="*/ 0 60000 65536"/>
              <a:gd name="T15" fmla="*/ 0 w 1728"/>
              <a:gd name="T16" fmla="*/ 0 h 1632"/>
              <a:gd name="T17" fmla="*/ 1728 w 1728"/>
              <a:gd name="T18" fmla="*/ 1632 h 1632"/>
            </a:gdLst>
            <a:ahLst/>
            <a:cxnLst>
              <a:cxn ang="T10">
                <a:pos x="T0" y="T1"/>
              </a:cxn>
              <a:cxn ang="T11">
                <a:pos x="T2" y="T3"/>
              </a:cxn>
              <a:cxn ang="T12">
                <a:pos x="T4" y="T5"/>
              </a:cxn>
              <a:cxn ang="T13">
                <a:pos x="T6" y="T7"/>
              </a:cxn>
              <a:cxn ang="T14">
                <a:pos x="T8" y="T9"/>
              </a:cxn>
            </a:cxnLst>
            <a:rect l="T15" t="T16" r="T17" b="T18"/>
            <a:pathLst>
              <a:path w="1728" h="1632">
                <a:moveTo>
                  <a:pt x="0" y="0"/>
                </a:moveTo>
                <a:lnTo>
                  <a:pt x="0" y="1632"/>
                </a:lnTo>
                <a:lnTo>
                  <a:pt x="1728" y="624"/>
                </a:lnTo>
                <a:lnTo>
                  <a:pt x="1728" y="0"/>
                </a:lnTo>
                <a:lnTo>
                  <a:pt x="0" y="0"/>
                </a:lnTo>
                <a:close/>
              </a:path>
            </a:pathLst>
          </a:custGeom>
          <a:solidFill>
            <a:schemeClr val="hlink"/>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21" name="Line 3"/>
          <p:cNvSpPr>
            <a:spLocks noChangeShapeType="1"/>
          </p:cNvSpPr>
          <p:nvPr/>
        </p:nvSpPr>
        <p:spPr bwMode="auto">
          <a:xfrm flipV="1">
            <a:off x="1371600" y="2895600"/>
            <a:ext cx="2743200" cy="838200"/>
          </a:xfrm>
          <a:prstGeom prst="line">
            <a:avLst/>
          </a:prstGeom>
          <a:noFill/>
          <a:ln w="38100">
            <a:solidFill>
              <a:schemeClr val="tx1"/>
            </a:solidFill>
            <a:round/>
            <a:headEnd/>
            <a:tailEnd/>
          </a:ln>
        </p:spPr>
        <p:txBody>
          <a:bodyPr wrap="none" anchor="ctr"/>
          <a:lstStyle/>
          <a:p>
            <a:endParaRPr lang="en-US"/>
          </a:p>
        </p:txBody>
      </p:sp>
      <p:sp>
        <p:nvSpPr>
          <p:cNvPr id="111622" name="Line 4"/>
          <p:cNvSpPr>
            <a:spLocks noChangeShapeType="1"/>
          </p:cNvSpPr>
          <p:nvPr/>
        </p:nvSpPr>
        <p:spPr bwMode="auto">
          <a:xfrm>
            <a:off x="2819400" y="2438400"/>
            <a:ext cx="0" cy="1752600"/>
          </a:xfrm>
          <a:prstGeom prst="line">
            <a:avLst/>
          </a:prstGeom>
          <a:noFill/>
          <a:ln w="38100">
            <a:solidFill>
              <a:schemeClr val="tx1"/>
            </a:solidFill>
            <a:round/>
            <a:headEnd/>
            <a:tailEnd/>
          </a:ln>
        </p:spPr>
        <p:txBody>
          <a:bodyPr wrap="none" anchor="ctr"/>
          <a:lstStyle/>
          <a:p>
            <a:endParaRPr lang="en-US"/>
          </a:p>
        </p:txBody>
      </p:sp>
      <p:sp>
        <p:nvSpPr>
          <p:cNvPr id="111623" name="Freeform 5"/>
          <p:cNvSpPr>
            <a:spLocks/>
          </p:cNvSpPr>
          <p:nvPr/>
        </p:nvSpPr>
        <p:spPr bwMode="auto">
          <a:xfrm>
            <a:off x="1371600" y="3429000"/>
            <a:ext cx="3505200" cy="1600200"/>
          </a:xfrm>
          <a:custGeom>
            <a:avLst/>
            <a:gdLst>
              <a:gd name="T0" fmla="*/ 0 w 2208"/>
              <a:gd name="T1" fmla="*/ 2147483647 h 1008"/>
              <a:gd name="T2" fmla="*/ 2147483647 w 2208"/>
              <a:gd name="T3" fmla="*/ 2147483647 h 1008"/>
              <a:gd name="T4" fmla="*/ 2147483647 w 2208"/>
              <a:gd name="T5" fmla="*/ 2147483647 h 1008"/>
              <a:gd name="T6" fmla="*/ 2147483647 w 2208"/>
              <a:gd name="T7" fmla="*/ 0 h 1008"/>
              <a:gd name="T8" fmla="*/ 0 w 2208"/>
              <a:gd name="T9" fmla="*/ 2147483647 h 1008"/>
              <a:gd name="T10" fmla="*/ 0 60000 65536"/>
              <a:gd name="T11" fmla="*/ 0 60000 65536"/>
              <a:gd name="T12" fmla="*/ 0 60000 65536"/>
              <a:gd name="T13" fmla="*/ 0 60000 65536"/>
              <a:gd name="T14" fmla="*/ 0 60000 65536"/>
              <a:gd name="T15" fmla="*/ 0 w 2208"/>
              <a:gd name="T16" fmla="*/ 0 h 1008"/>
              <a:gd name="T17" fmla="*/ 2208 w 2208"/>
              <a:gd name="T18" fmla="*/ 1008 h 1008"/>
            </a:gdLst>
            <a:ahLst/>
            <a:cxnLst>
              <a:cxn ang="T10">
                <a:pos x="T0" y="T1"/>
              </a:cxn>
              <a:cxn ang="T11">
                <a:pos x="T2" y="T3"/>
              </a:cxn>
              <a:cxn ang="T12">
                <a:pos x="T4" y="T5"/>
              </a:cxn>
              <a:cxn ang="T13">
                <a:pos x="T6" y="T7"/>
              </a:cxn>
              <a:cxn ang="T14">
                <a:pos x="T8" y="T9"/>
              </a:cxn>
            </a:cxnLst>
            <a:rect l="T15" t="T16" r="T17" b="T18"/>
            <a:pathLst>
              <a:path w="2208" h="1008">
                <a:moveTo>
                  <a:pt x="0" y="1008"/>
                </a:moveTo>
                <a:lnTo>
                  <a:pt x="1440" y="1008"/>
                </a:lnTo>
                <a:lnTo>
                  <a:pt x="2208" y="48"/>
                </a:lnTo>
                <a:lnTo>
                  <a:pt x="1728" y="0"/>
                </a:lnTo>
                <a:lnTo>
                  <a:pt x="0" y="1008"/>
                </a:lnTo>
                <a:close/>
              </a:path>
            </a:pathLst>
          </a:custGeom>
          <a:solidFill>
            <a:schemeClr val="bg2"/>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24" name="Rectangle 6"/>
          <p:cNvSpPr>
            <a:spLocks noGrp="1" noChangeArrowheads="1"/>
          </p:cNvSpPr>
          <p:nvPr>
            <p:ph type="title" idx="4294967295"/>
          </p:nvPr>
        </p:nvSpPr>
        <p:spPr/>
        <p:txBody>
          <a:bodyPr/>
          <a:lstStyle/>
          <a:p>
            <a:r>
              <a:rPr lang="en-US" dirty="0">
                <a:solidFill>
                  <a:srgbClr val="FFFF00"/>
                </a:solidFill>
              </a:rPr>
              <a:t>Can Protocol</a:t>
            </a:r>
          </a:p>
        </p:txBody>
      </p:sp>
      <p:sp>
        <p:nvSpPr>
          <p:cNvPr id="111625" name="Freeform 7"/>
          <p:cNvSpPr>
            <a:spLocks/>
          </p:cNvSpPr>
          <p:nvPr/>
        </p:nvSpPr>
        <p:spPr bwMode="auto">
          <a:xfrm>
            <a:off x="4114800" y="4191000"/>
            <a:ext cx="4800600" cy="12700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26" name="Freeform 8"/>
          <p:cNvSpPr>
            <a:spLocks/>
          </p:cNvSpPr>
          <p:nvPr/>
        </p:nvSpPr>
        <p:spPr bwMode="auto">
          <a:xfrm>
            <a:off x="3962400" y="3944938"/>
            <a:ext cx="454025" cy="6445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11627" name="Group 9"/>
          <p:cNvGrpSpPr>
            <a:grpSpLocks/>
          </p:cNvGrpSpPr>
          <p:nvPr/>
        </p:nvGrpSpPr>
        <p:grpSpPr bwMode="auto">
          <a:xfrm>
            <a:off x="3733800" y="2438400"/>
            <a:ext cx="838200" cy="1447800"/>
            <a:chOff x="1632" y="1872"/>
            <a:chExt cx="672" cy="1104"/>
          </a:xfrm>
        </p:grpSpPr>
        <p:sp>
          <p:nvSpPr>
            <p:cNvPr id="111628" name="Oval 10"/>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29" name="Rectangle 11"/>
            <p:cNvSpPr>
              <a:spLocks noChangeArrowheads="1"/>
            </p:cNvSpPr>
            <p:nvPr/>
          </p:nvSpPr>
          <p:spPr bwMode="auto">
            <a:xfrm>
              <a:off x="1632" y="2016"/>
              <a:ext cx="672" cy="816"/>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30" name="Oval 12"/>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31" name="Line 13"/>
            <p:cNvSpPr>
              <a:spLocks noChangeShapeType="1"/>
            </p:cNvSpPr>
            <p:nvPr/>
          </p:nvSpPr>
          <p:spPr bwMode="auto">
            <a:xfrm>
              <a:off x="1632" y="2016"/>
              <a:ext cx="0" cy="816"/>
            </a:xfrm>
            <a:prstGeom prst="line">
              <a:avLst/>
            </a:prstGeom>
            <a:noFill/>
            <a:ln w="38100">
              <a:solidFill>
                <a:schemeClr val="tx1"/>
              </a:solidFill>
              <a:round/>
              <a:headEnd/>
              <a:tailEnd/>
            </a:ln>
          </p:spPr>
          <p:txBody>
            <a:bodyPr wrap="none" anchor="ctr"/>
            <a:lstStyle/>
            <a:p>
              <a:endParaRPr lang="en-US"/>
            </a:p>
          </p:txBody>
        </p:sp>
        <p:sp>
          <p:nvSpPr>
            <p:cNvPr id="111632" name="Line 14"/>
            <p:cNvSpPr>
              <a:spLocks noChangeShapeType="1"/>
            </p:cNvSpPr>
            <p:nvPr/>
          </p:nvSpPr>
          <p:spPr bwMode="auto">
            <a:xfrm>
              <a:off x="2304" y="2064"/>
              <a:ext cx="0" cy="816"/>
            </a:xfrm>
            <a:prstGeom prst="line">
              <a:avLst/>
            </a:prstGeom>
            <a:noFill/>
            <a:ln w="38100">
              <a:solidFill>
                <a:schemeClr val="tx1"/>
              </a:solidFill>
              <a:round/>
              <a:headEnd/>
              <a:tailEnd/>
            </a:ln>
          </p:spPr>
          <p:txBody>
            <a:bodyPr wrap="none" anchor="ctr"/>
            <a:lstStyle/>
            <a:p>
              <a:endParaRPr lang="en-US"/>
            </a:p>
          </p:txBody>
        </p:sp>
        <p:sp>
          <p:nvSpPr>
            <p:cNvPr id="111633" name="Text Box 15"/>
            <p:cNvSpPr txBox="1">
              <a:spLocks noChangeArrowheads="1"/>
            </p:cNvSpPr>
            <p:nvPr/>
          </p:nvSpPr>
          <p:spPr bwMode="auto">
            <a:xfrm rot="16200000">
              <a:off x="1700" y="2373"/>
              <a:ext cx="714" cy="469"/>
            </a:xfrm>
            <a:prstGeom prst="rect">
              <a:avLst/>
            </a:prstGeom>
            <a:noFill/>
            <a:ln w="9525">
              <a:noFill/>
              <a:miter lim="800000"/>
              <a:headEnd/>
              <a:tailEnd/>
            </a:ln>
          </p:spPr>
          <p:txBody>
            <a:bodyPr wrap="none">
              <a:spAutoFit/>
            </a:bodyPr>
            <a:lstStyle/>
            <a:p>
              <a:pPr algn="r" eaLnBrk="0" hangingPunct="0"/>
              <a:r>
                <a:rPr lang="en-US" sz="3200" dirty="0">
                  <a:solidFill>
                    <a:schemeClr val="bg1"/>
                  </a:solidFill>
                  <a:latin typeface="Arial" panose="020B0604020202020204" pitchFamily="34" charset="0"/>
                </a:rPr>
                <a:t>cola</a:t>
              </a:r>
            </a:p>
          </p:txBody>
        </p:sp>
      </p:grpSp>
      <p:sp>
        <p:nvSpPr>
          <p:cNvPr id="111634" name="Freeform 16"/>
          <p:cNvSpPr>
            <a:spLocks/>
          </p:cNvSpPr>
          <p:nvPr/>
        </p:nvSpPr>
        <p:spPr bwMode="auto">
          <a:xfrm>
            <a:off x="3505200" y="3276600"/>
            <a:ext cx="1409700" cy="3048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11635" name="Group 17"/>
          <p:cNvGrpSpPr>
            <a:grpSpLocks/>
          </p:cNvGrpSpPr>
          <p:nvPr/>
        </p:nvGrpSpPr>
        <p:grpSpPr bwMode="auto">
          <a:xfrm>
            <a:off x="2590800" y="2971800"/>
            <a:ext cx="1066800" cy="1752600"/>
            <a:chOff x="1632" y="1872"/>
            <a:chExt cx="672" cy="1104"/>
          </a:xfrm>
        </p:grpSpPr>
        <p:sp>
          <p:nvSpPr>
            <p:cNvPr id="111636" name="Oval 18"/>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37" name="Rectangle 19"/>
            <p:cNvSpPr>
              <a:spLocks noChangeArrowheads="1"/>
            </p:cNvSpPr>
            <p:nvPr/>
          </p:nvSpPr>
          <p:spPr bwMode="auto">
            <a:xfrm>
              <a:off x="1632" y="2016"/>
              <a:ext cx="672" cy="816"/>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38" name="Oval 20"/>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39" name="Line 21"/>
            <p:cNvSpPr>
              <a:spLocks noChangeShapeType="1"/>
            </p:cNvSpPr>
            <p:nvPr/>
          </p:nvSpPr>
          <p:spPr bwMode="auto">
            <a:xfrm>
              <a:off x="1632" y="2016"/>
              <a:ext cx="0" cy="816"/>
            </a:xfrm>
            <a:prstGeom prst="line">
              <a:avLst/>
            </a:prstGeom>
            <a:noFill/>
            <a:ln w="38100">
              <a:solidFill>
                <a:schemeClr val="tx1"/>
              </a:solidFill>
              <a:round/>
              <a:headEnd/>
              <a:tailEnd/>
            </a:ln>
          </p:spPr>
          <p:txBody>
            <a:bodyPr wrap="none" anchor="ctr"/>
            <a:lstStyle/>
            <a:p>
              <a:endParaRPr lang="en-US"/>
            </a:p>
          </p:txBody>
        </p:sp>
        <p:sp>
          <p:nvSpPr>
            <p:cNvPr id="111640" name="Line 22"/>
            <p:cNvSpPr>
              <a:spLocks noChangeShapeType="1"/>
            </p:cNvSpPr>
            <p:nvPr/>
          </p:nvSpPr>
          <p:spPr bwMode="auto">
            <a:xfrm>
              <a:off x="2304" y="2064"/>
              <a:ext cx="0" cy="816"/>
            </a:xfrm>
            <a:prstGeom prst="line">
              <a:avLst/>
            </a:prstGeom>
            <a:noFill/>
            <a:ln w="38100">
              <a:solidFill>
                <a:schemeClr val="tx1"/>
              </a:solidFill>
              <a:round/>
              <a:headEnd/>
              <a:tailEnd/>
            </a:ln>
          </p:spPr>
          <p:txBody>
            <a:bodyPr wrap="none" anchor="ctr"/>
            <a:lstStyle/>
            <a:p>
              <a:endParaRPr lang="en-US"/>
            </a:p>
          </p:txBody>
        </p:sp>
        <p:sp>
          <p:nvSpPr>
            <p:cNvPr id="111641" name="Text Box 23"/>
            <p:cNvSpPr txBox="1">
              <a:spLocks noChangeArrowheads="1"/>
            </p:cNvSpPr>
            <p:nvPr/>
          </p:nvSpPr>
          <p:spPr bwMode="auto">
            <a:xfrm rot="16200000">
              <a:off x="1712" y="2363"/>
              <a:ext cx="590" cy="368"/>
            </a:xfrm>
            <a:prstGeom prst="rect">
              <a:avLst/>
            </a:prstGeom>
            <a:noFill/>
            <a:ln w="9525">
              <a:noFill/>
              <a:miter lim="800000"/>
              <a:headEnd/>
              <a:tailEnd/>
            </a:ln>
          </p:spPr>
          <p:txBody>
            <a:bodyPr wrap="none">
              <a:spAutoFit/>
            </a:bodyPr>
            <a:lstStyle/>
            <a:p>
              <a:pPr algn="r" eaLnBrk="0" hangingPunct="0"/>
              <a:r>
                <a:rPr lang="en-US" sz="3200" dirty="0">
                  <a:solidFill>
                    <a:schemeClr val="bg1"/>
                  </a:solidFill>
                  <a:latin typeface="Arial" panose="020B0604020202020204" pitchFamily="34" charset="0"/>
                </a:rPr>
                <a:t>cola</a:t>
              </a:r>
            </a:p>
          </p:txBody>
        </p:sp>
      </p:grpSp>
      <p:sp>
        <p:nvSpPr>
          <p:cNvPr id="111642" name="Freeform 24"/>
          <p:cNvSpPr>
            <a:spLocks/>
          </p:cNvSpPr>
          <p:nvPr/>
        </p:nvSpPr>
        <p:spPr bwMode="auto">
          <a:xfrm>
            <a:off x="4724400" y="3200400"/>
            <a:ext cx="301625" cy="5683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43" name="Freeform 25"/>
          <p:cNvSpPr>
            <a:spLocks/>
          </p:cNvSpPr>
          <p:nvPr/>
        </p:nvSpPr>
        <p:spPr bwMode="auto">
          <a:xfrm>
            <a:off x="4800600" y="3429000"/>
            <a:ext cx="3962400" cy="7366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1644" name="Freeform 26"/>
          <p:cNvSpPr>
            <a:spLocks/>
          </p:cNvSpPr>
          <p:nvPr/>
        </p:nvSpPr>
        <p:spPr bwMode="auto">
          <a:xfrm>
            <a:off x="2108200" y="3810000"/>
            <a:ext cx="2095500" cy="7620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9"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75239985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EAA6551-EF24-4E3B-B758-37F3556372F8}" type="slidenum">
              <a:rPr lang="ar-SA" sz="1400">
                <a:latin typeface="Arial" panose="020B0604020202020204" pitchFamily="34" charset="0"/>
                <a:cs typeface="Arial" pitchFamily="34" charset="0"/>
              </a:rPr>
              <a:pPr algn="r" eaLnBrk="0" hangingPunct="0"/>
              <a:t>55</a:t>
            </a:fld>
            <a:endParaRPr lang="en-US" sz="1400" dirty="0">
              <a:latin typeface="Arial" panose="020B0604020202020204" pitchFamily="34" charset="0"/>
              <a:cs typeface="Arial" pitchFamily="34" charset="0"/>
            </a:endParaRPr>
          </a:p>
        </p:txBody>
      </p:sp>
      <p:sp>
        <p:nvSpPr>
          <p:cNvPr id="113668" name="Rectangle 2"/>
          <p:cNvSpPr>
            <a:spLocks noGrp="1" noChangeArrowheads="1"/>
          </p:cNvSpPr>
          <p:nvPr>
            <p:ph type="title" idx="4294967295"/>
          </p:nvPr>
        </p:nvSpPr>
        <p:spPr/>
        <p:txBody>
          <a:bodyPr/>
          <a:lstStyle/>
          <a:p>
            <a:r>
              <a:rPr lang="en-US" dirty="0">
                <a:solidFill>
                  <a:srgbClr val="FFFF00"/>
                </a:solidFill>
              </a:rPr>
              <a:t>Bob conveys a bit</a:t>
            </a:r>
          </a:p>
        </p:txBody>
      </p:sp>
      <p:grpSp>
        <p:nvGrpSpPr>
          <p:cNvPr id="113669" name="Group 3"/>
          <p:cNvGrpSpPr>
            <a:grpSpLocks/>
          </p:cNvGrpSpPr>
          <p:nvPr/>
        </p:nvGrpSpPr>
        <p:grpSpPr bwMode="auto">
          <a:xfrm>
            <a:off x="609600" y="1885950"/>
            <a:ext cx="1447800" cy="1295400"/>
            <a:chOff x="864" y="1968"/>
            <a:chExt cx="912" cy="816"/>
          </a:xfrm>
        </p:grpSpPr>
        <p:sp>
          <p:nvSpPr>
            <p:cNvPr id="11367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7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3681" name="Group 15"/>
          <p:cNvGrpSpPr>
            <a:grpSpLocks/>
          </p:cNvGrpSpPr>
          <p:nvPr/>
        </p:nvGrpSpPr>
        <p:grpSpPr bwMode="auto">
          <a:xfrm flipH="1">
            <a:off x="7467600" y="1885950"/>
            <a:ext cx="1447800" cy="1295400"/>
            <a:chOff x="2832" y="2064"/>
            <a:chExt cx="912" cy="816"/>
          </a:xfrm>
        </p:grpSpPr>
        <p:sp>
          <p:nvSpPr>
            <p:cNvPr id="11368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8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9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9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9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1369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94"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13695"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13696" name="Group 30"/>
          <p:cNvGrpSpPr>
            <a:grpSpLocks/>
          </p:cNvGrpSpPr>
          <p:nvPr/>
        </p:nvGrpSpPr>
        <p:grpSpPr bwMode="auto">
          <a:xfrm>
            <a:off x="3429000" y="2057400"/>
            <a:ext cx="1905000" cy="1714500"/>
            <a:chOff x="1728" y="1008"/>
            <a:chExt cx="1968" cy="2376"/>
          </a:xfrm>
        </p:grpSpPr>
        <p:sp>
          <p:nvSpPr>
            <p:cNvPr id="113697"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3698"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699"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3700" name="Group 34"/>
          <p:cNvGrpSpPr>
            <a:grpSpLocks/>
          </p:cNvGrpSpPr>
          <p:nvPr/>
        </p:nvGrpSpPr>
        <p:grpSpPr bwMode="auto">
          <a:xfrm>
            <a:off x="6553200" y="4191000"/>
            <a:ext cx="1905000" cy="1714500"/>
            <a:chOff x="1728" y="1008"/>
            <a:chExt cx="1968" cy="2376"/>
          </a:xfrm>
        </p:grpSpPr>
        <p:sp>
          <p:nvSpPr>
            <p:cNvPr id="113701"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3702"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03"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3704" name="Group 38"/>
          <p:cNvGrpSpPr>
            <a:grpSpLocks/>
          </p:cNvGrpSpPr>
          <p:nvPr/>
        </p:nvGrpSpPr>
        <p:grpSpPr bwMode="auto">
          <a:xfrm>
            <a:off x="609600" y="4114800"/>
            <a:ext cx="1905000" cy="1714500"/>
            <a:chOff x="1728" y="1008"/>
            <a:chExt cx="1968" cy="2376"/>
          </a:xfrm>
        </p:grpSpPr>
        <p:sp>
          <p:nvSpPr>
            <p:cNvPr id="113705"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3706"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07"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13708"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09"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10"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11"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13712"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13713" name="Text Box 47"/>
          <p:cNvSpPr txBox="1">
            <a:spLocks noChangeArrowheads="1"/>
          </p:cNvSpPr>
          <p:nvPr/>
        </p:nvSpPr>
        <p:spPr bwMode="auto">
          <a:xfrm rot="-5400000">
            <a:off x="559439" y="3362295"/>
            <a:ext cx="655949" cy="400110"/>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nvGrpSpPr>
          <p:cNvPr id="113714" name="Group 48"/>
          <p:cNvGrpSpPr>
            <a:grpSpLocks/>
          </p:cNvGrpSpPr>
          <p:nvPr/>
        </p:nvGrpSpPr>
        <p:grpSpPr bwMode="auto">
          <a:xfrm>
            <a:off x="307975" y="3276600"/>
            <a:ext cx="1368425" cy="461963"/>
            <a:chOff x="1328" y="2400"/>
            <a:chExt cx="1454" cy="491"/>
          </a:xfrm>
        </p:grpSpPr>
        <p:sp>
          <p:nvSpPr>
            <p:cNvPr id="113715"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16"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13717"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18"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3719"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09395736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10C0343-9814-4729-AA1A-A22192FBE84D}" type="slidenum">
              <a:rPr lang="ar-SA" sz="1400">
                <a:latin typeface="Arial" panose="020B0604020202020204" pitchFamily="34" charset="0"/>
                <a:cs typeface="Arial" pitchFamily="34" charset="0"/>
              </a:rPr>
              <a:pPr algn="r" eaLnBrk="0" hangingPunct="0"/>
              <a:t>56</a:t>
            </a:fld>
            <a:endParaRPr lang="en-US" sz="1400" dirty="0">
              <a:latin typeface="Arial" panose="020B0604020202020204" pitchFamily="34" charset="0"/>
              <a:cs typeface="Arial" pitchFamily="34" charset="0"/>
            </a:endParaRPr>
          </a:p>
        </p:txBody>
      </p:sp>
      <p:sp>
        <p:nvSpPr>
          <p:cNvPr id="115716" name="Rectangle 2"/>
          <p:cNvSpPr>
            <a:spLocks noGrp="1" noChangeArrowheads="1"/>
          </p:cNvSpPr>
          <p:nvPr>
            <p:ph type="title" idx="4294967295"/>
          </p:nvPr>
        </p:nvSpPr>
        <p:spPr/>
        <p:txBody>
          <a:bodyPr/>
          <a:lstStyle/>
          <a:p>
            <a:r>
              <a:rPr lang="en-US" dirty="0">
                <a:solidFill>
                  <a:srgbClr val="FFFF00"/>
                </a:solidFill>
              </a:rPr>
              <a:t>Bob conveys a bit</a:t>
            </a:r>
          </a:p>
        </p:txBody>
      </p:sp>
      <p:grpSp>
        <p:nvGrpSpPr>
          <p:cNvPr id="115717" name="Group 3"/>
          <p:cNvGrpSpPr>
            <a:grpSpLocks/>
          </p:cNvGrpSpPr>
          <p:nvPr/>
        </p:nvGrpSpPr>
        <p:grpSpPr bwMode="auto">
          <a:xfrm>
            <a:off x="609600" y="1885950"/>
            <a:ext cx="1447800" cy="1295400"/>
            <a:chOff x="864" y="1968"/>
            <a:chExt cx="912" cy="816"/>
          </a:xfrm>
        </p:grpSpPr>
        <p:sp>
          <p:nvSpPr>
            <p:cNvPr id="11571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1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2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5729" name="Group 15"/>
          <p:cNvGrpSpPr>
            <a:grpSpLocks/>
          </p:cNvGrpSpPr>
          <p:nvPr/>
        </p:nvGrpSpPr>
        <p:grpSpPr bwMode="auto">
          <a:xfrm flipH="1">
            <a:off x="7467600" y="1885950"/>
            <a:ext cx="1447800" cy="1295400"/>
            <a:chOff x="2832" y="2064"/>
            <a:chExt cx="912" cy="816"/>
          </a:xfrm>
        </p:grpSpPr>
        <p:sp>
          <p:nvSpPr>
            <p:cNvPr id="11573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3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4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1574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42"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15743"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15744" name="Group 30"/>
          <p:cNvGrpSpPr>
            <a:grpSpLocks/>
          </p:cNvGrpSpPr>
          <p:nvPr/>
        </p:nvGrpSpPr>
        <p:grpSpPr bwMode="auto">
          <a:xfrm>
            <a:off x="3429000" y="2057400"/>
            <a:ext cx="1905000" cy="1714500"/>
            <a:chOff x="1728" y="1008"/>
            <a:chExt cx="1968" cy="2376"/>
          </a:xfrm>
        </p:grpSpPr>
        <p:sp>
          <p:nvSpPr>
            <p:cNvPr id="11574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574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4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5748" name="Group 34"/>
          <p:cNvGrpSpPr>
            <a:grpSpLocks/>
          </p:cNvGrpSpPr>
          <p:nvPr/>
        </p:nvGrpSpPr>
        <p:grpSpPr bwMode="auto">
          <a:xfrm>
            <a:off x="6553200" y="4191000"/>
            <a:ext cx="1905000" cy="1714500"/>
            <a:chOff x="1728" y="1008"/>
            <a:chExt cx="1968" cy="2376"/>
          </a:xfrm>
        </p:grpSpPr>
        <p:sp>
          <p:nvSpPr>
            <p:cNvPr id="11574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575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5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5752" name="Group 38"/>
          <p:cNvGrpSpPr>
            <a:grpSpLocks/>
          </p:cNvGrpSpPr>
          <p:nvPr/>
        </p:nvGrpSpPr>
        <p:grpSpPr bwMode="auto">
          <a:xfrm>
            <a:off x="609600" y="4114800"/>
            <a:ext cx="1905000" cy="1714500"/>
            <a:chOff x="1728" y="1008"/>
            <a:chExt cx="1968" cy="2376"/>
          </a:xfrm>
        </p:grpSpPr>
        <p:sp>
          <p:nvSpPr>
            <p:cNvPr id="11575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1575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5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15756" name="Group 42"/>
          <p:cNvGrpSpPr>
            <a:grpSpLocks/>
          </p:cNvGrpSpPr>
          <p:nvPr/>
        </p:nvGrpSpPr>
        <p:grpSpPr bwMode="auto">
          <a:xfrm rot="-5609048">
            <a:off x="538953" y="2893123"/>
            <a:ext cx="684213" cy="993775"/>
            <a:chOff x="338" y="1824"/>
            <a:chExt cx="431" cy="626"/>
          </a:xfrm>
        </p:grpSpPr>
        <p:sp>
          <p:nvSpPr>
            <p:cNvPr id="115757"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58"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59"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60"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15761"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15762" name="Text Box 48"/>
            <p:cNvSpPr txBox="1">
              <a:spLocks noChangeArrowheads="1"/>
            </p:cNvSpPr>
            <p:nvPr/>
          </p:nvSpPr>
          <p:spPr bwMode="auto">
            <a:xfrm rot="16200000">
              <a:off x="352" y="2118"/>
              <a:ext cx="413" cy="252"/>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grpSp>
        <p:nvGrpSpPr>
          <p:cNvPr id="115763" name="Group 49"/>
          <p:cNvGrpSpPr>
            <a:grpSpLocks/>
          </p:cNvGrpSpPr>
          <p:nvPr/>
        </p:nvGrpSpPr>
        <p:grpSpPr bwMode="auto">
          <a:xfrm>
            <a:off x="307975" y="3276600"/>
            <a:ext cx="1368425" cy="461963"/>
            <a:chOff x="1328" y="2400"/>
            <a:chExt cx="1454" cy="491"/>
          </a:xfrm>
        </p:grpSpPr>
        <p:sp>
          <p:nvSpPr>
            <p:cNvPr id="115764"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65"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15766"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67"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15768"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57089309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8865FCC-C98C-48B6-867A-C9B7776488F2}" type="slidenum">
              <a:rPr lang="ar-SA" sz="1400">
                <a:latin typeface="Arial" panose="020B0604020202020204" pitchFamily="34" charset="0"/>
                <a:cs typeface="Arial" pitchFamily="34" charset="0"/>
              </a:rPr>
              <a:pPr algn="r" eaLnBrk="0" hangingPunct="0"/>
              <a:t>57</a:t>
            </a:fld>
            <a:endParaRPr lang="en-US" sz="1400" dirty="0">
              <a:latin typeface="Arial" panose="020B0604020202020204" pitchFamily="34" charset="0"/>
              <a:cs typeface="Arial" pitchFamily="34" charset="0"/>
            </a:endParaRPr>
          </a:p>
        </p:txBody>
      </p:sp>
      <p:sp>
        <p:nvSpPr>
          <p:cNvPr id="117764" name="Rectangle 2"/>
          <p:cNvSpPr>
            <a:spLocks noGrp="1" noChangeArrowheads="1"/>
          </p:cNvSpPr>
          <p:nvPr>
            <p:ph type="title" idx="4294967295"/>
          </p:nvPr>
        </p:nvSpPr>
        <p:spPr/>
        <p:txBody>
          <a:bodyPr/>
          <a:lstStyle/>
          <a:p>
            <a:r>
              <a:rPr lang="en-US" dirty="0">
                <a:solidFill>
                  <a:srgbClr val="FFFF00"/>
                </a:solidFill>
              </a:rPr>
              <a:t>Can Protocol</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DA33996F-67C0-414E-B9C3-C1D097780B56}"/>
              </a:ext>
            </a:extLst>
          </p:cNvPr>
          <p:cNvSpPr txBox="1"/>
          <p:nvPr/>
        </p:nvSpPr>
        <p:spPr bwMode="auto">
          <a:xfrm>
            <a:off x="1371600" y="1156028"/>
            <a:ext cx="88517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Idea</a:t>
            </a:r>
            <a:endParaRPr lang="en-US" sz="2800" i="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4351848-CD5B-4D79-9EBF-1982BA6C5971}"/>
              </a:ext>
            </a:extLst>
          </p:cNvPr>
          <p:cNvSpPr txBox="1"/>
          <p:nvPr/>
        </p:nvSpPr>
        <p:spPr bwMode="auto">
          <a:xfrm>
            <a:off x="2514600" y="2572560"/>
            <a:ext cx="455599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t>Strings lead to Bob’s house</a:t>
            </a:r>
          </a:p>
        </p:txBody>
      </p:sp>
      <p:sp>
        <p:nvSpPr>
          <p:cNvPr id="9" name="TextBox 3">
            <a:extLst>
              <a:ext uri="{FF2B5EF4-FFF2-40B4-BE49-F238E27FC236}">
                <a16:creationId xmlns:a16="http://schemas.microsoft.com/office/drawing/2014/main" id="{A9C0ADCC-95FD-41DD-9C06-4FE5D1AA6BBE}"/>
              </a:ext>
            </a:extLst>
          </p:cNvPr>
          <p:cNvSpPr txBox="1"/>
          <p:nvPr/>
        </p:nvSpPr>
        <p:spPr bwMode="auto">
          <a:xfrm>
            <a:off x="2514600" y="1864294"/>
            <a:ext cx="435664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t>Cans on Alice’s windowsill</a:t>
            </a:r>
          </a:p>
        </p:txBody>
      </p:sp>
      <p:sp>
        <p:nvSpPr>
          <p:cNvPr id="10" name="TextBox 9">
            <a:extLst>
              <a:ext uri="{FF2B5EF4-FFF2-40B4-BE49-F238E27FC236}">
                <a16:creationId xmlns:a16="http://schemas.microsoft.com/office/drawing/2014/main" id="{D567DFB3-0B8F-4E51-81C8-4A6E0B5C2B49}"/>
              </a:ext>
            </a:extLst>
          </p:cNvPr>
          <p:cNvSpPr txBox="1"/>
          <p:nvPr/>
        </p:nvSpPr>
        <p:spPr bwMode="auto">
          <a:xfrm>
            <a:off x="2514600" y="3280826"/>
            <a:ext cx="455599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t>Strings lead to Bob’s house</a:t>
            </a:r>
          </a:p>
        </p:txBody>
      </p:sp>
      <p:sp>
        <p:nvSpPr>
          <p:cNvPr id="11" name="TextBox 10">
            <a:extLst>
              <a:ext uri="{FF2B5EF4-FFF2-40B4-BE49-F238E27FC236}">
                <a16:creationId xmlns:a16="http://schemas.microsoft.com/office/drawing/2014/main" id="{0BFC3B1B-256D-4BCC-BB3D-72FE25A63250}"/>
              </a:ext>
            </a:extLst>
          </p:cNvPr>
          <p:cNvSpPr txBox="1"/>
          <p:nvPr/>
        </p:nvSpPr>
        <p:spPr bwMode="auto">
          <a:xfrm>
            <a:off x="2514600" y="4697359"/>
            <a:ext cx="3905235"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t>Cans cannot be reused</a:t>
            </a:r>
          </a:p>
        </p:txBody>
      </p:sp>
      <p:sp>
        <p:nvSpPr>
          <p:cNvPr id="12" name="TextBox 11">
            <a:extLst>
              <a:ext uri="{FF2B5EF4-FFF2-40B4-BE49-F238E27FC236}">
                <a16:creationId xmlns:a16="http://schemas.microsoft.com/office/drawing/2014/main" id="{36EB13C5-6628-439F-95E9-BCF560C328FD}"/>
              </a:ext>
            </a:extLst>
          </p:cNvPr>
          <p:cNvSpPr txBox="1"/>
          <p:nvPr/>
        </p:nvSpPr>
        <p:spPr bwMode="auto">
          <a:xfrm>
            <a:off x="1371600" y="3989092"/>
            <a:ext cx="1343638"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Gotcha</a:t>
            </a:r>
            <a:endParaRPr lang="en-US" sz="2800" i="1" dirty="0">
              <a:solidFill>
                <a:srgbClr val="FFFF00"/>
              </a:solidFill>
              <a:latin typeface="Arial" panose="020B0604020202020204" pitchFamily="34" charset="0"/>
              <a:cs typeface="Arial" panose="020B0604020202020204" pitchFamily="34" charset="0"/>
            </a:endParaRPr>
          </a:p>
        </p:txBody>
      </p:sp>
      <p:sp>
        <p:nvSpPr>
          <p:cNvPr id="13" name="TextBox 3">
            <a:extLst>
              <a:ext uri="{FF2B5EF4-FFF2-40B4-BE49-F238E27FC236}">
                <a16:creationId xmlns:a16="http://schemas.microsoft.com/office/drawing/2014/main" id="{5193540C-80B2-4A4F-8CE3-18E6417F29C3}"/>
              </a:ext>
            </a:extLst>
          </p:cNvPr>
          <p:cNvSpPr txBox="1"/>
          <p:nvPr/>
        </p:nvSpPr>
        <p:spPr bwMode="auto">
          <a:xfrm>
            <a:off x="2514600" y="5405627"/>
            <a:ext cx="3482043"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t>Bob runs out of cans</a:t>
            </a:r>
          </a:p>
        </p:txBody>
      </p:sp>
    </p:spTree>
    <p:extLst>
      <p:ext uri="{BB962C8B-B14F-4D97-AF65-F5344CB8AC3E}">
        <p14:creationId xmlns:p14="http://schemas.microsoft.com/office/powerpoint/2010/main" val="3717015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876B355-3F75-4AEA-B576-1BFA76166AD2}" type="slidenum">
              <a:rPr lang="ar-SA" sz="1400">
                <a:latin typeface="Arial" panose="020B0604020202020204" pitchFamily="34" charset="0"/>
                <a:cs typeface="Arial" pitchFamily="34" charset="0"/>
              </a:rPr>
              <a:pPr algn="r" eaLnBrk="0" hangingPunct="0"/>
              <a:t>58</a:t>
            </a:fld>
            <a:endParaRPr lang="en-US" sz="1400" dirty="0">
              <a:latin typeface="Arial" panose="020B0604020202020204" pitchFamily="34" charset="0"/>
              <a:cs typeface="Arial" pitchFamily="34" charset="0"/>
            </a:endParaRPr>
          </a:p>
        </p:txBody>
      </p:sp>
      <p:sp>
        <p:nvSpPr>
          <p:cNvPr id="119812" name="Rectangle 2"/>
          <p:cNvSpPr>
            <a:spLocks noGrp="1" noChangeArrowheads="1"/>
          </p:cNvSpPr>
          <p:nvPr>
            <p:ph type="title" idx="4294967295"/>
          </p:nvPr>
        </p:nvSpPr>
        <p:spPr/>
        <p:txBody>
          <a:bodyPr/>
          <a:lstStyle/>
          <a:p>
            <a:r>
              <a:rPr lang="en-US">
                <a:solidFill>
                  <a:srgbClr val="FFFF00"/>
                </a:solidFill>
              </a:rPr>
              <a:t>Interpretation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07A8B414-3F8B-417C-8678-2B715EC7E6BA}"/>
              </a:ext>
            </a:extLst>
          </p:cNvPr>
          <p:cNvSpPr txBox="1"/>
          <p:nvPr/>
        </p:nvSpPr>
        <p:spPr bwMode="auto">
          <a:xfrm>
            <a:off x="457200" y="1905000"/>
            <a:ext cx="74029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Cannot solve mutual exclusion with interrupts</a:t>
            </a:r>
          </a:p>
        </p:txBody>
      </p:sp>
      <p:sp>
        <p:nvSpPr>
          <p:cNvPr id="8" name="TextBox 7">
            <a:extLst>
              <a:ext uri="{FF2B5EF4-FFF2-40B4-BE49-F238E27FC236}">
                <a16:creationId xmlns:a16="http://schemas.microsoft.com/office/drawing/2014/main" id="{17B38740-F40C-4E6C-B24C-4D78898FDC3F}"/>
              </a:ext>
            </a:extLst>
          </p:cNvPr>
          <p:cNvSpPr txBox="1"/>
          <p:nvPr/>
        </p:nvSpPr>
        <p:spPr bwMode="auto">
          <a:xfrm>
            <a:off x="1498423" y="3587166"/>
            <a:ext cx="512351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Receiver resets bit when ready</a:t>
            </a:r>
          </a:p>
        </p:txBody>
      </p:sp>
      <p:sp>
        <p:nvSpPr>
          <p:cNvPr id="9" name="TextBox 3">
            <a:extLst>
              <a:ext uri="{FF2B5EF4-FFF2-40B4-BE49-F238E27FC236}">
                <a16:creationId xmlns:a16="http://schemas.microsoft.com/office/drawing/2014/main" id="{2B9C2CA1-2425-4024-9756-6E60D87453A8}"/>
              </a:ext>
            </a:extLst>
          </p:cNvPr>
          <p:cNvSpPr txBox="1"/>
          <p:nvPr/>
        </p:nvSpPr>
        <p:spPr bwMode="auto">
          <a:xfrm>
            <a:off x="1498423" y="2746083"/>
            <a:ext cx="6528197"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Sender sets fixed bit in receiver’s space</a:t>
            </a:r>
          </a:p>
        </p:txBody>
      </p:sp>
      <p:sp>
        <p:nvSpPr>
          <p:cNvPr id="10" name="TextBox 9">
            <a:extLst>
              <a:ext uri="{FF2B5EF4-FFF2-40B4-BE49-F238E27FC236}">
                <a16:creationId xmlns:a16="http://schemas.microsoft.com/office/drawing/2014/main" id="{518E9E2F-5679-4D28-9936-1DF991D8B707}"/>
              </a:ext>
            </a:extLst>
          </p:cNvPr>
          <p:cNvSpPr txBox="1"/>
          <p:nvPr/>
        </p:nvSpPr>
        <p:spPr bwMode="auto">
          <a:xfrm>
            <a:off x="1498423" y="4428249"/>
            <a:ext cx="754565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Potentially unbounded number of interrupt bits</a:t>
            </a:r>
          </a:p>
        </p:txBody>
      </p:sp>
    </p:spTree>
    <p:extLst>
      <p:ext uri="{BB962C8B-B14F-4D97-AF65-F5344CB8AC3E}">
        <p14:creationId xmlns:p14="http://schemas.microsoft.com/office/powerpoint/2010/main" val="17679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B6FA2C03-181B-4285-BECC-8AD720B9444E}" type="slidenum">
              <a:rPr lang="ar-SA" sz="1400">
                <a:latin typeface="Arial" panose="020B0604020202020204" pitchFamily="34" charset="0"/>
                <a:cs typeface="Arial" pitchFamily="34" charset="0"/>
              </a:rPr>
              <a:pPr algn="r" eaLnBrk="0" hangingPunct="0"/>
              <a:t>59</a:t>
            </a:fld>
            <a:endParaRPr lang="en-US" sz="1400" dirty="0">
              <a:latin typeface="Arial" panose="020B0604020202020204" pitchFamily="34" charset="0"/>
              <a:cs typeface="Arial" pitchFamily="34" charset="0"/>
            </a:endParaRPr>
          </a:p>
        </p:txBody>
      </p:sp>
      <p:sp>
        <p:nvSpPr>
          <p:cNvPr id="121860" name="Rectangle 2"/>
          <p:cNvSpPr>
            <a:spLocks noGrp="1" noChangeArrowheads="1"/>
          </p:cNvSpPr>
          <p:nvPr>
            <p:ph type="title" idx="4294967295"/>
          </p:nvPr>
        </p:nvSpPr>
        <p:spPr/>
        <p:txBody>
          <a:bodyPr/>
          <a:lstStyle/>
          <a:p>
            <a:r>
              <a:rPr lang="en-US" dirty="0">
                <a:solidFill>
                  <a:srgbClr val="FFFF00"/>
                </a:solidFill>
              </a:rPr>
              <a:t>Flag Protocol</a:t>
            </a:r>
          </a:p>
        </p:txBody>
      </p:sp>
      <p:grpSp>
        <p:nvGrpSpPr>
          <p:cNvPr id="121861" name="Group 3"/>
          <p:cNvGrpSpPr>
            <a:grpSpLocks/>
          </p:cNvGrpSpPr>
          <p:nvPr/>
        </p:nvGrpSpPr>
        <p:grpSpPr bwMode="auto">
          <a:xfrm>
            <a:off x="609600" y="1885950"/>
            <a:ext cx="1447800" cy="1295400"/>
            <a:chOff x="864" y="1968"/>
            <a:chExt cx="912" cy="816"/>
          </a:xfrm>
        </p:grpSpPr>
        <p:sp>
          <p:nvSpPr>
            <p:cNvPr id="1218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1873" name="Group 15"/>
          <p:cNvGrpSpPr>
            <a:grpSpLocks/>
          </p:cNvGrpSpPr>
          <p:nvPr/>
        </p:nvGrpSpPr>
        <p:grpSpPr bwMode="auto">
          <a:xfrm flipH="1">
            <a:off x="7467600" y="1885950"/>
            <a:ext cx="1447800" cy="1295400"/>
            <a:chOff x="2832" y="2064"/>
            <a:chExt cx="912" cy="816"/>
          </a:xfrm>
        </p:grpSpPr>
        <p:sp>
          <p:nvSpPr>
            <p:cNvPr id="1218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18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86"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21887"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21888" name="Group 30"/>
          <p:cNvGrpSpPr>
            <a:grpSpLocks/>
          </p:cNvGrpSpPr>
          <p:nvPr/>
        </p:nvGrpSpPr>
        <p:grpSpPr bwMode="auto">
          <a:xfrm>
            <a:off x="3429000" y="2057400"/>
            <a:ext cx="1905000" cy="1714500"/>
            <a:chOff x="1728" y="1008"/>
            <a:chExt cx="1968" cy="2376"/>
          </a:xfrm>
        </p:grpSpPr>
        <p:sp>
          <p:nvSpPr>
            <p:cNvPr id="1218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18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1892" name="Group 34"/>
          <p:cNvGrpSpPr>
            <a:grpSpLocks/>
          </p:cNvGrpSpPr>
          <p:nvPr/>
        </p:nvGrpSpPr>
        <p:grpSpPr bwMode="auto">
          <a:xfrm>
            <a:off x="6553200" y="4191000"/>
            <a:ext cx="1905000" cy="1714500"/>
            <a:chOff x="1728" y="1008"/>
            <a:chExt cx="1968" cy="2376"/>
          </a:xfrm>
        </p:grpSpPr>
        <p:sp>
          <p:nvSpPr>
            <p:cNvPr id="1218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18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1896" name="Group 38"/>
          <p:cNvGrpSpPr>
            <a:grpSpLocks/>
          </p:cNvGrpSpPr>
          <p:nvPr/>
        </p:nvGrpSpPr>
        <p:grpSpPr bwMode="auto">
          <a:xfrm>
            <a:off x="609600" y="4114800"/>
            <a:ext cx="1905000" cy="1714500"/>
            <a:chOff x="1728" y="1008"/>
            <a:chExt cx="1968" cy="2376"/>
          </a:xfrm>
        </p:grpSpPr>
        <p:sp>
          <p:nvSpPr>
            <p:cNvPr id="1218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18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8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1900" name="Group 42"/>
          <p:cNvGrpSpPr>
            <a:grpSpLocks/>
          </p:cNvGrpSpPr>
          <p:nvPr/>
        </p:nvGrpSpPr>
        <p:grpSpPr bwMode="auto">
          <a:xfrm>
            <a:off x="2057400" y="1485900"/>
            <a:ext cx="1057275" cy="1371600"/>
            <a:chOff x="1296" y="960"/>
            <a:chExt cx="666" cy="864"/>
          </a:xfrm>
        </p:grpSpPr>
        <p:sp>
          <p:nvSpPr>
            <p:cNvPr id="121901"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902" name="Rectangle 4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903"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1904" name="Rectangle 4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1905" name="Rectangle 48"/>
          <p:cNvSpPr>
            <a:spLocks noChangeArrowheads="1"/>
          </p:cNvSpPr>
          <p:nvPr/>
        </p:nvSpPr>
        <p:spPr bwMode="auto">
          <a:xfrm>
            <a:off x="6867525" y="16287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21906" name="Group 52"/>
          <p:cNvGrpSpPr>
            <a:grpSpLocks/>
          </p:cNvGrpSpPr>
          <p:nvPr/>
        </p:nvGrpSpPr>
        <p:grpSpPr bwMode="auto">
          <a:xfrm>
            <a:off x="5867400" y="1485900"/>
            <a:ext cx="1028700" cy="828675"/>
            <a:chOff x="3696" y="936"/>
            <a:chExt cx="648" cy="522"/>
          </a:xfrm>
        </p:grpSpPr>
        <p:sp>
          <p:nvSpPr>
            <p:cNvPr id="121907" name="Rectangle 49"/>
            <p:cNvSpPr>
              <a:spLocks noChangeArrowheads="1"/>
            </p:cNvSpPr>
            <p:nvPr/>
          </p:nvSpPr>
          <p:spPr bwMode="auto">
            <a:xfrm>
              <a:off x="3912" y="102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1908" name="Line 50"/>
            <p:cNvSpPr>
              <a:spLocks noChangeShapeType="1"/>
            </p:cNvSpPr>
            <p:nvPr/>
          </p:nvSpPr>
          <p:spPr bwMode="auto">
            <a:xfrm flipV="1">
              <a:off x="3912" y="1368"/>
              <a:ext cx="216" cy="90"/>
            </a:xfrm>
            <a:prstGeom prst="line">
              <a:avLst/>
            </a:prstGeom>
            <a:noFill/>
            <a:ln w="38100">
              <a:solidFill>
                <a:schemeClr val="tx1"/>
              </a:solidFill>
              <a:round/>
              <a:headEnd/>
              <a:tailEnd/>
            </a:ln>
          </p:spPr>
          <p:txBody>
            <a:bodyPr wrap="none" anchor="ctr"/>
            <a:lstStyle/>
            <a:p>
              <a:endParaRPr lang="en-US"/>
            </a:p>
          </p:txBody>
        </p:sp>
        <p:sp>
          <p:nvSpPr>
            <p:cNvPr id="121909" name="Rectangle 51"/>
            <p:cNvSpPr>
              <a:spLocks noChangeArrowheads="1"/>
            </p:cNvSpPr>
            <p:nvPr/>
          </p:nvSpPr>
          <p:spPr bwMode="auto">
            <a:xfrm>
              <a:off x="3696" y="936"/>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7341931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FF00"/>
                </a:solidFill>
              </a:rPr>
              <a:t>Moore’s Law (in practice)</a:t>
            </a:r>
          </a:p>
        </p:txBody>
      </p:sp>
      <p:sp>
        <p:nvSpPr>
          <p:cNvPr id="2" name="Footer Placeholder 1"/>
          <p:cNvSpPr>
            <a:spLocks noGrp="1"/>
          </p:cNvSpPr>
          <p:nvPr>
            <p:ph type="ftr" sz="quarter" idx="10"/>
          </p:nvPr>
        </p:nvSpPr>
        <p:spPr/>
        <p:txBody>
          <a:bodyPr/>
          <a:lstStyle/>
          <a:p>
            <a:pPr>
              <a:defRPr/>
            </a:pPr>
            <a:r>
              <a:rPr lang="en-US"/>
              <a:t>Art of Multiprocessor Programming</a:t>
            </a:r>
          </a:p>
        </p:txBody>
      </p:sp>
      <p:sp>
        <p:nvSpPr>
          <p:cNvPr id="3" name="Slide Number Placeholder 2"/>
          <p:cNvSpPr>
            <a:spLocks noGrp="1"/>
          </p:cNvSpPr>
          <p:nvPr>
            <p:ph type="sldNum" sz="quarter" idx="11"/>
          </p:nvPr>
        </p:nvSpPr>
        <p:spPr/>
        <p:txBody>
          <a:bodyPr/>
          <a:lstStyle/>
          <a:p>
            <a:pPr>
              <a:defRPr/>
            </a:pPr>
            <a:fld id="{02CB1867-0414-47DD-B3B3-1520BC48BD37}" type="slidenum">
              <a:rPr lang="en-US" smtClean="0"/>
              <a:pPr>
                <a:defRPr/>
              </a:pPr>
              <a:t>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29431" y="1347025"/>
            <a:ext cx="8085138" cy="4748975"/>
          </a:xfrm>
          <a:prstGeom prst="rect">
            <a:avLst/>
          </a:prstGeom>
          <a:noFill/>
          <a:ln w="38100" algn="ctr">
            <a:noFill/>
            <a:miter lim="800000"/>
            <a:headEnd/>
            <a:tailEnd/>
          </a:ln>
        </p:spPr>
      </p:pic>
    </p:spTree>
    <p:extLst>
      <p:ext uri="{BB962C8B-B14F-4D97-AF65-F5344CB8AC3E}">
        <p14:creationId xmlns:p14="http://schemas.microsoft.com/office/powerpoint/2010/main" val="3754824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36760A7-FBE0-486D-B07B-53D0D8A9214B}" type="slidenum">
              <a:rPr lang="ar-SA" sz="1400">
                <a:latin typeface="Arial" panose="020B0604020202020204" pitchFamily="34" charset="0"/>
                <a:cs typeface="Arial" pitchFamily="34" charset="0"/>
              </a:rPr>
              <a:pPr algn="r" eaLnBrk="0" hangingPunct="0"/>
              <a:t>60</a:t>
            </a:fld>
            <a:endParaRPr lang="en-US" sz="1400" dirty="0">
              <a:latin typeface="Arial" panose="020B0604020202020204" pitchFamily="34" charset="0"/>
              <a:cs typeface="Arial" pitchFamily="34" charset="0"/>
            </a:endParaRPr>
          </a:p>
        </p:txBody>
      </p:sp>
      <p:sp>
        <p:nvSpPr>
          <p:cNvPr id="123908" name="Rectangle 2"/>
          <p:cNvSpPr>
            <a:spLocks noGrp="1" noChangeArrowheads="1"/>
          </p:cNvSpPr>
          <p:nvPr>
            <p:ph type="title" idx="4294967295"/>
          </p:nvPr>
        </p:nvSpPr>
        <p:spPr/>
        <p:txBody>
          <a:bodyPr/>
          <a:lstStyle/>
          <a:p>
            <a:r>
              <a:rPr lang="en-US" dirty="0">
                <a:solidFill>
                  <a:srgbClr val="FFFF00"/>
                </a:solidFill>
              </a:rPr>
              <a:t>Alice’s Protocol (sort of)</a:t>
            </a:r>
          </a:p>
        </p:txBody>
      </p:sp>
      <p:grpSp>
        <p:nvGrpSpPr>
          <p:cNvPr id="123909" name="Group 3"/>
          <p:cNvGrpSpPr>
            <a:grpSpLocks/>
          </p:cNvGrpSpPr>
          <p:nvPr/>
        </p:nvGrpSpPr>
        <p:grpSpPr bwMode="auto">
          <a:xfrm>
            <a:off x="609600" y="1885950"/>
            <a:ext cx="1447800" cy="1295400"/>
            <a:chOff x="864" y="1968"/>
            <a:chExt cx="912" cy="816"/>
          </a:xfrm>
        </p:grpSpPr>
        <p:sp>
          <p:nvSpPr>
            <p:cNvPr id="1239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3921" name="Group 15"/>
          <p:cNvGrpSpPr>
            <a:grpSpLocks/>
          </p:cNvGrpSpPr>
          <p:nvPr/>
        </p:nvGrpSpPr>
        <p:grpSpPr bwMode="auto">
          <a:xfrm flipH="1">
            <a:off x="7467600" y="1885950"/>
            <a:ext cx="1447800" cy="1295400"/>
            <a:chOff x="2832" y="2064"/>
            <a:chExt cx="912" cy="816"/>
          </a:xfrm>
        </p:grpSpPr>
        <p:sp>
          <p:nvSpPr>
            <p:cNvPr id="1239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39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4"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23935"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23936" name="Group 30"/>
          <p:cNvGrpSpPr>
            <a:grpSpLocks/>
          </p:cNvGrpSpPr>
          <p:nvPr/>
        </p:nvGrpSpPr>
        <p:grpSpPr bwMode="auto">
          <a:xfrm>
            <a:off x="2362200" y="2819400"/>
            <a:ext cx="4837113" cy="2576513"/>
            <a:chOff x="209" y="768"/>
            <a:chExt cx="5046" cy="2688"/>
          </a:xfrm>
        </p:grpSpPr>
        <p:sp>
          <p:nvSpPr>
            <p:cNvPr id="123937" name="Oval 31"/>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8" name="Oval 32"/>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39" name="Oval 33"/>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40" name="Freeform 34"/>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41" name="Freeform 35"/>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23942" name="Group 36"/>
            <p:cNvGrpSpPr>
              <a:grpSpLocks/>
            </p:cNvGrpSpPr>
            <p:nvPr/>
          </p:nvGrpSpPr>
          <p:grpSpPr bwMode="auto">
            <a:xfrm flipH="1">
              <a:off x="209" y="768"/>
              <a:ext cx="1475" cy="1304"/>
              <a:chOff x="3552" y="2736"/>
              <a:chExt cx="1475" cy="1304"/>
            </a:xfrm>
          </p:grpSpPr>
          <p:sp>
            <p:nvSpPr>
              <p:cNvPr id="123943" name="Freeform 37"/>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44" name="Oval 38"/>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3945" name="Freeform 39"/>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3946" name="Group 40"/>
          <p:cNvGrpSpPr>
            <a:grpSpLocks/>
          </p:cNvGrpSpPr>
          <p:nvPr/>
        </p:nvGrpSpPr>
        <p:grpSpPr bwMode="auto">
          <a:xfrm>
            <a:off x="3429000" y="2057400"/>
            <a:ext cx="1905000" cy="1714500"/>
            <a:chOff x="1728" y="1008"/>
            <a:chExt cx="1968" cy="2376"/>
          </a:xfrm>
        </p:grpSpPr>
        <p:sp>
          <p:nvSpPr>
            <p:cNvPr id="123947" name="AutoShape 4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3948" name="Freeform 4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49" name="Freeform 4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3950" name="Group 44"/>
          <p:cNvGrpSpPr>
            <a:grpSpLocks/>
          </p:cNvGrpSpPr>
          <p:nvPr/>
        </p:nvGrpSpPr>
        <p:grpSpPr bwMode="auto">
          <a:xfrm>
            <a:off x="6553200" y="4191000"/>
            <a:ext cx="1905000" cy="1714500"/>
            <a:chOff x="1728" y="1008"/>
            <a:chExt cx="1968" cy="2376"/>
          </a:xfrm>
        </p:grpSpPr>
        <p:sp>
          <p:nvSpPr>
            <p:cNvPr id="123951" name="AutoShape 4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3952" name="Freeform 4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53" name="Freeform 4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3954" name="Group 48"/>
          <p:cNvGrpSpPr>
            <a:grpSpLocks/>
          </p:cNvGrpSpPr>
          <p:nvPr/>
        </p:nvGrpSpPr>
        <p:grpSpPr bwMode="auto">
          <a:xfrm>
            <a:off x="609600" y="4114800"/>
            <a:ext cx="1905000" cy="1714500"/>
            <a:chOff x="1728" y="1008"/>
            <a:chExt cx="1968" cy="2376"/>
          </a:xfrm>
        </p:grpSpPr>
        <p:sp>
          <p:nvSpPr>
            <p:cNvPr id="123955" name="AutoShape 4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3956" name="Freeform 5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57" name="Freeform 5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3958" name="Group 52"/>
          <p:cNvGrpSpPr>
            <a:grpSpLocks/>
          </p:cNvGrpSpPr>
          <p:nvPr/>
        </p:nvGrpSpPr>
        <p:grpSpPr bwMode="auto">
          <a:xfrm>
            <a:off x="2057400" y="1524000"/>
            <a:ext cx="1057275" cy="1371600"/>
            <a:chOff x="1296" y="960"/>
            <a:chExt cx="666" cy="864"/>
          </a:xfrm>
        </p:grpSpPr>
        <p:sp>
          <p:nvSpPr>
            <p:cNvPr id="123959" name="Rectangle 5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60" name="Rectangle 54"/>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3961" name="Line 5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3962" name="Rectangle 56"/>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3963" name="Rectangle 57"/>
          <p:cNvSpPr>
            <a:spLocks noChangeArrowheads="1"/>
          </p:cNvSpPr>
          <p:nvPr/>
        </p:nvSpPr>
        <p:spPr bwMode="auto">
          <a:xfrm>
            <a:off x="6829425" y="1676400"/>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15778089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EF3EF7B-B86D-4370-BC96-FABE258920D4}" type="slidenum">
              <a:rPr lang="ar-SA" sz="1400">
                <a:latin typeface="Arial" panose="020B0604020202020204" pitchFamily="34" charset="0"/>
                <a:cs typeface="Arial" pitchFamily="34" charset="0"/>
              </a:rPr>
              <a:pPr algn="r" eaLnBrk="0" hangingPunct="0"/>
              <a:t>61</a:t>
            </a:fld>
            <a:endParaRPr lang="en-US" sz="1400" dirty="0">
              <a:latin typeface="Arial" panose="020B0604020202020204" pitchFamily="34" charset="0"/>
              <a:cs typeface="Arial" pitchFamily="34" charset="0"/>
            </a:endParaRPr>
          </a:p>
        </p:txBody>
      </p:sp>
      <p:sp>
        <p:nvSpPr>
          <p:cNvPr id="125956" name="Rectangle 2"/>
          <p:cNvSpPr>
            <a:spLocks noGrp="1" noChangeArrowheads="1"/>
          </p:cNvSpPr>
          <p:nvPr>
            <p:ph type="title" idx="4294967295"/>
          </p:nvPr>
        </p:nvSpPr>
        <p:spPr/>
        <p:txBody>
          <a:bodyPr/>
          <a:lstStyle/>
          <a:p>
            <a:r>
              <a:rPr lang="en-US"/>
              <a:t>Bob’s Protocol (sort of)</a:t>
            </a:r>
          </a:p>
        </p:txBody>
      </p:sp>
      <p:grpSp>
        <p:nvGrpSpPr>
          <p:cNvPr id="125957" name="Group 3"/>
          <p:cNvGrpSpPr>
            <a:grpSpLocks/>
          </p:cNvGrpSpPr>
          <p:nvPr/>
        </p:nvGrpSpPr>
        <p:grpSpPr bwMode="auto">
          <a:xfrm>
            <a:off x="609600" y="1743075"/>
            <a:ext cx="1447800" cy="1295400"/>
            <a:chOff x="864" y="1968"/>
            <a:chExt cx="912" cy="816"/>
          </a:xfrm>
        </p:grpSpPr>
        <p:sp>
          <p:nvSpPr>
            <p:cNvPr id="1259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5969" name="Group 15"/>
          <p:cNvGrpSpPr>
            <a:grpSpLocks/>
          </p:cNvGrpSpPr>
          <p:nvPr/>
        </p:nvGrpSpPr>
        <p:grpSpPr bwMode="auto">
          <a:xfrm flipH="1">
            <a:off x="7467600" y="1743075"/>
            <a:ext cx="1447800" cy="1295400"/>
            <a:chOff x="2832" y="2064"/>
            <a:chExt cx="912" cy="816"/>
          </a:xfrm>
        </p:grpSpPr>
        <p:sp>
          <p:nvSpPr>
            <p:cNvPr id="1259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59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82" name="Text Box 28"/>
          <p:cNvSpPr txBox="1">
            <a:spLocks noChangeArrowheads="1"/>
          </p:cNvSpPr>
          <p:nvPr/>
        </p:nvSpPr>
        <p:spPr bwMode="auto">
          <a:xfrm>
            <a:off x="1329087" y="2130425"/>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25983" name="Text Box 29"/>
          <p:cNvSpPr txBox="1">
            <a:spLocks noChangeArrowheads="1"/>
          </p:cNvSpPr>
          <p:nvPr/>
        </p:nvSpPr>
        <p:spPr bwMode="auto">
          <a:xfrm>
            <a:off x="7793386" y="2130425"/>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25984" name="Group 30"/>
          <p:cNvGrpSpPr>
            <a:grpSpLocks/>
          </p:cNvGrpSpPr>
          <p:nvPr/>
        </p:nvGrpSpPr>
        <p:grpSpPr bwMode="auto">
          <a:xfrm>
            <a:off x="3429000" y="2057400"/>
            <a:ext cx="1905000" cy="1714500"/>
            <a:chOff x="1728" y="1008"/>
            <a:chExt cx="1968" cy="2376"/>
          </a:xfrm>
        </p:grpSpPr>
        <p:sp>
          <p:nvSpPr>
            <p:cNvPr id="1259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59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5988" name="Group 34"/>
          <p:cNvGrpSpPr>
            <a:grpSpLocks/>
          </p:cNvGrpSpPr>
          <p:nvPr/>
        </p:nvGrpSpPr>
        <p:grpSpPr bwMode="auto">
          <a:xfrm>
            <a:off x="6553200" y="4191000"/>
            <a:ext cx="1905000" cy="1714500"/>
            <a:chOff x="1728" y="1008"/>
            <a:chExt cx="1968" cy="2376"/>
          </a:xfrm>
        </p:grpSpPr>
        <p:sp>
          <p:nvSpPr>
            <p:cNvPr id="1259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59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5992" name="Group 38"/>
          <p:cNvGrpSpPr>
            <a:grpSpLocks/>
          </p:cNvGrpSpPr>
          <p:nvPr/>
        </p:nvGrpSpPr>
        <p:grpSpPr bwMode="auto">
          <a:xfrm>
            <a:off x="609600" y="4114800"/>
            <a:ext cx="1905000" cy="1714500"/>
            <a:chOff x="1728" y="1008"/>
            <a:chExt cx="1968" cy="2376"/>
          </a:xfrm>
        </p:grpSpPr>
        <p:sp>
          <p:nvSpPr>
            <p:cNvPr id="1259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259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25996" name="Group 42"/>
          <p:cNvGrpSpPr>
            <a:grpSpLocks/>
          </p:cNvGrpSpPr>
          <p:nvPr/>
        </p:nvGrpSpPr>
        <p:grpSpPr bwMode="auto">
          <a:xfrm>
            <a:off x="5943600" y="1704975"/>
            <a:ext cx="1057275" cy="1371600"/>
            <a:chOff x="1296" y="960"/>
            <a:chExt cx="666" cy="864"/>
          </a:xfrm>
        </p:grpSpPr>
        <p:sp>
          <p:nvSpPr>
            <p:cNvPr id="125997"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98"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5999"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26000"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26001" name="Rectangle 47"/>
          <p:cNvSpPr>
            <a:spLocks noChangeArrowheads="1"/>
          </p:cNvSpPr>
          <p:nvPr/>
        </p:nvSpPr>
        <p:spPr bwMode="auto">
          <a:xfrm>
            <a:off x="2590800" y="1776413"/>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2" name="Oval 48"/>
          <p:cNvSpPr>
            <a:spLocks noChangeArrowheads="1"/>
          </p:cNvSpPr>
          <p:nvPr/>
        </p:nvSpPr>
        <p:spPr bwMode="auto">
          <a:xfrm flipH="1">
            <a:off x="4440238" y="4683125"/>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3" name="Oval 49"/>
          <p:cNvSpPr>
            <a:spLocks noChangeArrowheads="1"/>
          </p:cNvSpPr>
          <p:nvPr/>
        </p:nvSpPr>
        <p:spPr bwMode="auto">
          <a:xfrm flipH="1">
            <a:off x="3351213" y="5073650"/>
            <a:ext cx="925512" cy="32226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4" name="Oval 50"/>
          <p:cNvSpPr>
            <a:spLocks noChangeArrowheads="1"/>
          </p:cNvSpPr>
          <p:nvPr/>
        </p:nvSpPr>
        <p:spPr bwMode="auto">
          <a:xfrm flipH="1">
            <a:off x="5365750" y="4360863"/>
            <a:ext cx="925513" cy="322262"/>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5" name="Freeform 51"/>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6" name="Freeform 52"/>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7" name="Freeform 53"/>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8" name="Oval 54"/>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26009" name="Freeform 55"/>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24974555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7BA80F5-074F-4892-A44B-B660FB2D4533}" type="slidenum">
              <a:rPr lang="ar-SA" sz="1400">
                <a:latin typeface="Arial" panose="020B0604020202020204" pitchFamily="34" charset="0"/>
                <a:cs typeface="Arial" pitchFamily="34" charset="0"/>
              </a:rPr>
              <a:pPr algn="r" eaLnBrk="0" hangingPunct="0"/>
              <a:t>62</a:t>
            </a:fld>
            <a:endParaRPr lang="en-US" sz="1400" dirty="0">
              <a:latin typeface="Arial" panose="020B0604020202020204" pitchFamily="34" charset="0"/>
              <a:cs typeface="Arial" pitchFamily="34" charset="0"/>
            </a:endParaRPr>
          </a:p>
        </p:txBody>
      </p:sp>
      <p:sp>
        <p:nvSpPr>
          <p:cNvPr id="128004" name="Rectangle 2"/>
          <p:cNvSpPr>
            <a:spLocks noGrp="1" noChangeArrowheads="1"/>
          </p:cNvSpPr>
          <p:nvPr>
            <p:ph type="title" idx="4294967295"/>
          </p:nvPr>
        </p:nvSpPr>
        <p:spPr/>
        <p:txBody>
          <a:bodyPr/>
          <a:lstStyle/>
          <a:p>
            <a:r>
              <a:rPr lang="en-US" dirty="0">
                <a:solidFill>
                  <a:srgbClr val="FFFF00"/>
                </a:solidFill>
              </a:rPr>
              <a:t>Alice’s Protocol</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E38FFB7F-8D55-4D3E-A7B3-3195B0B4565B}"/>
              </a:ext>
            </a:extLst>
          </p:cNvPr>
          <p:cNvSpPr txBox="1"/>
          <p:nvPr/>
        </p:nvSpPr>
        <p:spPr bwMode="auto">
          <a:xfrm>
            <a:off x="1143000" y="1905000"/>
            <a:ext cx="19046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Raise Flag</a:t>
            </a:r>
          </a:p>
        </p:txBody>
      </p:sp>
      <p:sp>
        <p:nvSpPr>
          <p:cNvPr id="8" name="TextBox 7">
            <a:extLst>
              <a:ext uri="{FF2B5EF4-FFF2-40B4-BE49-F238E27FC236}">
                <a16:creationId xmlns:a16="http://schemas.microsoft.com/office/drawing/2014/main" id="{51766613-14BC-4CF6-987D-2BE1588B11A3}"/>
              </a:ext>
            </a:extLst>
          </p:cNvPr>
          <p:cNvSpPr txBox="1"/>
          <p:nvPr/>
        </p:nvSpPr>
        <p:spPr bwMode="auto">
          <a:xfrm>
            <a:off x="1143000" y="3587166"/>
            <a:ext cx="210506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Unleash pet</a:t>
            </a:r>
          </a:p>
        </p:txBody>
      </p:sp>
      <p:sp>
        <p:nvSpPr>
          <p:cNvPr id="9" name="TextBox 3">
            <a:extLst>
              <a:ext uri="{FF2B5EF4-FFF2-40B4-BE49-F238E27FC236}">
                <a16:creationId xmlns:a16="http://schemas.microsoft.com/office/drawing/2014/main" id="{D9D7E52A-CB64-474C-AD27-CD2A37D083CF}"/>
              </a:ext>
            </a:extLst>
          </p:cNvPr>
          <p:cNvSpPr txBox="1"/>
          <p:nvPr/>
        </p:nvSpPr>
        <p:spPr bwMode="auto">
          <a:xfrm>
            <a:off x="1143000" y="2746083"/>
            <a:ext cx="4640438"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Wait until Bob’s flag is down</a:t>
            </a:r>
          </a:p>
        </p:txBody>
      </p:sp>
      <p:sp>
        <p:nvSpPr>
          <p:cNvPr id="10" name="TextBox 9">
            <a:extLst>
              <a:ext uri="{FF2B5EF4-FFF2-40B4-BE49-F238E27FC236}">
                <a16:creationId xmlns:a16="http://schemas.microsoft.com/office/drawing/2014/main" id="{1334B662-5C2C-47C7-A1E5-E214B73A9EF5}"/>
              </a:ext>
            </a:extLst>
          </p:cNvPr>
          <p:cNvSpPr txBox="1"/>
          <p:nvPr/>
        </p:nvSpPr>
        <p:spPr bwMode="auto">
          <a:xfrm>
            <a:off x="1143000" y="4428249"/>
            <a:ext cx="462498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 when pet returns</a:t>
            </a:r>
          </a:p>
        </p:txBody>
      </p:sp>
    </p:spTree>
    <p:extLst>
      <p:ext uri="{BB962C8B-B14F-4D97-AF65-F5344CB8AC3E}">
        <p14:creationId xmlns:p14="http://schemas.microsoft.com/office/powerpoint/2010/main" val="2927889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7BA80F5-074F-4892-A44B-B660FB2D4533}" type="slidenum">
              <a:rPr lang="ar-SA" sz="1400">
                <a:latin typeface="Arial" panose="020B0604020202020204" pitchFamily="34" charset="0"/>
                <a:cs typeface="Arial" pitchFamily="34" charset="0"/>
              </a:rPr>
              <a:pPr algn="r" eaLnBrk="0" hangingPunct="0"/>
              <a:t>63</a:t>
            </a:fld>
            <a:endParaRPr lang="en-US" sz="1400" dirty="0">
              <a:latin typeface="Arial" panose="020B0604020202020204" pitchFamily="34" charset="0"/>
              <a:cs typeface="Arial" pitchFamily="34" charset="0"/>
            </a:endParaRPr>
          </a:p>
        </p:txBody>
      </p:sp>
      <p:sp>
        <p:nvSpPr>
          <p:cNvPr id="128004" name="Rectangle 2"/>
          <p:cNvSpPr>
            <a:spLocks noGrp="1" noChangeArrowheads="1"/>
          </p:cNvSpPr>
          <p:nvPr>
            <p:ph type="title" idx="4294967295"/>
          </p:nvPr>
        </p:nvSpPr>
        <p:spPr/>
        <p:txBody>
          <a:bodyPr/>
          <a:lstStyle/>
          <a:p>
            <a:r>
              <a:rPr lang="en-US" dirty="0">
                <a:solidFill>
                  <a:srgbClr val="FFFF00"/>
                </a:solidFill>
              </a:rPr>
              <a:t>Bob’s Protocol</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E38FFB7F-8D55-4D3E-A7B3-3195B0B4565B}"/>
              </a:ext>
            </a:extLst>
          </p:cNvPr>
          <p:cNvSpPr txBox="1"/>
          <p:nvPr/>
        </p:nvSpPr>
        <p:spPr bwMode="auto">
          <a:xfrm>
            <a:off x="1143000" y="1905000"/>
            <a:ext cx="19046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Raise Flag</a:t>
            </a:r>
          </a:p>
        </p:txBody>
      </p:sp>
      <p:sp>
        <p:nvSpPr>
          <p:cNvPr id="8" name="TextBox 7">
            <a:extLst>
              <a:ext uri="{FF2B5EF4-FFF2-40B4-BE49-F238E27FC236}">
                <a16:creationId xmlns:a16="http://schemas.microsoft.com/office/drawing/2014/main" id="{51766613-14BC-4CF6-987D-2BE1588B11A3}"/>
              </a:ext>
            </a:extLst>
          </p:cNvPr>
          <p:cNvSpPr txBox="1"/>
          <p:nvPr/>
        </p:nvSpPr>
        <p:spPr bwMode="auto">
          <a:xfrm>
            <a:off x="1143000" y="3587166"/>
            <a:ext cx="210506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Unleash pet</a:t>
            </a:r>
          </a:p>
        </p:txBody>
      </p:sp>
      <p:sp>
        <p:nvSpPr>
          <p:cNvPr id="9" name="TextBox 3">
            <a:extLst>
              <a:ext uri="{FF2B5EF4-FFF2-40B4-BE49-F238E27FC236}">
                <a16:creationId xmlns:a16="http://schemas.microsoft.com/office/drawing/2014/main" id="{D9D7E52A-CB64-474C-AD27-CD2A37D083CF}"/>
              </a:ext>
            </a:extLst>
          </p:cNvPr>
          <p:cNvSpPr txBox="1"/>
          <p:nvPr/>
        </p:nvSpPr>
        <p:spPr bwMode="auto">
          <a:xfrm>
            <a:off x="1143000" y="2746083"/>
            <a:ext cx="4760086"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Wait until Alice’s flag is down</a:t>
            </a:r>
          </a:p>
        </p:txBody>
      </p:sp>
      <p:sp>
        <p:nvSpPr>
          <p:cNvPr id="10" name="TextBox 9">
            <a:extLst>
              <a:ext uri="{FF2B5EF4-FFF2-40B4-BE49-F238E27FC236}">
                <a16:creationId xmlns:a16="http://schemas.microsoft.com/office/drawing/2014/main" id="{1334B662-5C2C-47C7-A1E5-E214B73A9EF5}"/>
              </a:ext>
            </a:extLst>
          </p:cNvPr>
          <p:cNvSpPr txBox="1"/>
          <p:nvPr/>
        </p:nvSpPr>
        <p:spPr bwMode="auto">
          <a:xfrm>
            <a:off x="1143000" y="4428249"/>
            <a:ext cx="462498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 when pet returns</a:t>
            </a:r>
          </a:p>
        </p:txBody>
      </p:sp>
      <p:sp>
        <p:nvSpPr>
          <p:cNvPr id="11" name="Text Box 4">
            <a:extLst>
              <a:ext uri="{FF2B5EF4-FFF2-40B4-BE49-F238E27FC236}">
                <a16:creationId xmlns:a16="http://schemas.microsoft.com/office/drawing/2014/main" id="{035F0F27-38BE-414E-9A52-B19F87926813}"/>
              </a:ext>
            </a:extLst>
          </p:cNvPr>
          <p:cNvSpPr txBox="1">
            <a:spLocks noChangeArrowheads="1"/>
          </p:cNvSpPr>
          <p:nvPr/>
        </p:nvSpPr>
        <p:spPr bwMode="auto">
          <a:xfrm rot="18676327">
            <a:off x="6138863" y="4344988"/>
            <a:ext cx="2124075" cy="790575"/>
          </a:xfrm>
          <a:prstGeom prst="rect">
            <a:avLst/>
          </a:prstGeom>
          <a:noFill/>
          <a:ln w="28575">
            <a:solidFill>
              <a:srgbClr val="FF3300"/>
            </a:solidFill>
            <a:miter lim="800000"/>
            <a:headEnd/>
            <a:tailEnd/>
          </a:ln>
        </p:spPr>
        <p:txBody>
          <a:bodyPr wrap="none">
            <a:spAutoFit/>
          </a:bodyPr>
          <a:lstStyle/>
          <a:p>
            <a:pPr algn="r" eaLnBrk="0" hangingPunct="0"/>
            <a:r>
              <a:rPr lang="en-US" sz="4400" dirty="0">
                <a:solidFill>
                  <a:srgbClr val="FF3300"/>
                </a:solidFill>
                <a:latin typeface="+mj-lt"/>
              </a:rPr>
              <a:t>danger!</a:t>
            </a:r>
          </a:p>
        </p:txBody>
      </p:sp>
    </p:spTree>
    <p:extLst>
      <p:ext uri="{BB962C8B-B14F-4D97-AF65-F5344CB8AC3E}">
        <p14:creationId xmlns:p14="http://schemas.microsoft.com/office/powerpoint/2010/main" val="21135594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13F64B4-38B0-42DB-BDE6-8B391B402283}" type="slidenum">
              <a:rPr lang="ar-SA" sz="1400">
                <a:latin typeface="Arial" panose="020B0604020202020204" pitchFamily="34" charset="0"/>
                <a:cs typeface="Arial" pitchFamily="34" charset="0"/>
              </a:rPr>
              <a:pPr algn="r" eaLnBrk="0" hangingPunct="0"/>
              <a:t>64</a:t>
            </a:fld>
            <a:endParaRPr lang="en-US" sz="1400" dirty="0">
              <a:latin typeface="Arial" panose="020B0604020202020204" pitchFamily="34" charset="0"/>
              <a:cs typeface="Arial" pitchFamily="34" charset="0"/>
            </a:endParaRPr>
          </a:p>
        </p:txBody>
      </p:sp>
      <p:sp>
        <p:nvSpPr>
          <p:cNvPr id="132100" name="Rectangle 2"/>
          <p:cNvSpPr>
            <a:spLocks noGrp="1" noChangeArrowheads="1"/>
          </p:cNvSpPr>
          <p:nvPr>
            <p:ph type="title" idx="4294967295"/>
          </p:nvPr>
        </p:nvSpPr>
        <p:spPr/>
        <p:txBody>
          <a:bodyPr/>
          <a:lstStyle/>
          <a:p>
            <a:r>
              <a:rPr lang="en-US" dirty="0">
                <a:solidFill>
                  <a:srgbClr val="FFFF00"/>
                </a:solidFill>
              </a:rPr>
              <a:t>Bob’s Protocol </a:t>
            </a:r>
            <a:r>
              <a:rPr lang="en-US" sz="3200" dirty="0">
                <a:solidFill>
                  <a:srgbClr val="FFFF00"/>
                </a:solidFill>
              </a:rPr>
              <a:t>(2</a:t>
            </a:r>
            <a:r>
              <a:rPr lang="en-US" sz="3200" baseline="30000" dirty="0">
                <a:solidFill>
                  <a:srgbClr val="FFFF00"/>
                </a:solidFill>
              </a:rPr>
              <a:t>nd</a:t>
            </a:r>
            <a:r>
              <a:rPr lang="en-US" sz="3200" dirty="0">
                <a:solidFill>
                  <a:srgbClr val="FFFF00"/>
                </a:solidFill>
              </a:rPr>
              <a:t> try)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16476752-D9E6-4A94-941E-9FDCE5E39576}"/>
              </a:ext>
            </a:extLst>
          </p:cNvPr>
          <p:cNvSpPr txBox="1"/>
          <p:nvPr/>
        </p:nvSpPr>
        <p:spPr bwMode="auto">
          <a:xfrm>
            <a:off x="1143000" y="1298488"/>
            <a:ext cx="19046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Raise Flag</a:t>
            </a:r>
          </a:p>
        </p:txBody>
      </p:sp>
      <p:sp>
        <p:nvSpPr>
          <p:cNvPr id="8" name="TextBox 7">
            <a:extLst>
              <a:ext uri="{FF2B5EF4-FFF2-40B4-BE49-F238E27FC236}">
                <a16:creationId xmlns:a16="http://schemas.microsoft.com/office/drawing/2014/main" id="{B74E6089-26B5-4A67-A51A-A709EED7B6F4}"/>
              </a:ext>
            </a:extLst>
          </p:cNvPr>
          <p:cNvSpPr txBox="1"/>
          <p:nvPr/>
        </p:nvSpPr>
        <p:spPr bwMode="auto">
          <a:xfrm>
            <a:off x="1945917" y="2694458"/>
            <a:ext cx="184537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a:t>
            </a:r>
          </a:p>
        </p:txBody>
      </p:sp>
      <p:sp>
        <p:nvSpPr>
          <p:cNvPr id="9" name="TextBox 3">
            <a:extLst>
              <a:ext uri="{FF2B5EF4-FFF2-40B4-BE49-F238E27FC236}">
                <a16:creationId xmlns:a16="http://schemas.microsoft.com/office/drawing/2014/main" id="{D9BA1DBA-16E6-4B3F-893F-0D522A5B105B}"/>
              </a:ext>
            </a:extLst>
          </p:cNvPr>
          <p:cNvSpPr txBox="1"/>
          <p:nvPr/>
        </p:nvSpPr>
        <p:spPr bwMode="auto">
          <a:xfrm>
            <a:off x="1143000" y="1996473"/>
            <a:ext cx="4193136"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While Alice’s flag is up …</a:t>
            </a:r>
          </a:p>
        </p:txBody>
      </p:sp>
      <p:sp>
        <p:nvSpPr>
          <p:cNvPr id="10" name="TextBox 9">
            <a:extLst>
              <a:ext uri="{FF2B5EF4-FFF2-40B4-BE49-F238E27FC236}">
                <a16:creationId xmlns:a16="http://schemas.microsoft.com/office/drawing/2014/main" id="{8E9C295C-D22F-4D48-97A9-AB6358FD690F}"/>
              </a:ext>
            </a:extLst>
          </p:cNvPr>
          <p:cNvSpPr txBox="1"/>
          <p:nvPr/>
        </p:nvSpPr>
        <p:spPr bwMode="auto">
          <a:xfrm>
            <a:off x="1945917" y="3392443"/>
            <a:ext cx="505984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Wait for Alice’s flag to go down</a:t>
            </a:r>
          </a:p>
        </p:txBody>
      </p:sp>
      <p:sp>
        <p:nvSpPr>
          <p:cNvPr id="11" name="TextBox 10">
            <a:extLst>
              <a:ext uri="{FF2B5EF4-FFF2-40B4-BE49-F238E27FC236}">
                <a16:creationId xmlns:a16="http://schemas.microsoft.com/office/drawing/2014/main" id="{9CBDF519-E924-4795-BD3D-A543FCC60E4D}"/>
              </a:ext>
            </a:extLst>
          </p:cNvPr>
          <p:cNvSpPr txBox="1"/>
          <p:nvPr/>
        </p:nvSpPr>
        <p:spPr bwMode="auto">
          <a:xfrm>
            <a:off x="1945917" y="4090428"/>
            <a:ext cx="178446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Raise flag</a:t>
            </a:r>
          </a:p>
        </p:txBody>
      </p:sp>
      <p:sp>
        <p:nvSpPr>
          <p:cNvPr id="12" name="TextBox 11">
            <a:extLst>
              <a:ext uri="{FF2B5EF4-FFF2-40B4-BE49-F238E27FC236}">
                <a16:creationId xmlns:a16="http://schemas.microsoft.com/office/drawing/2014/main" id="{CB344BD6-E8E5-484C-BB7B-72D921A983C7}"/>
              </a:ext>
            </a:extLst>
          </p:cNvPr>
          <p:cNvSpPr txBox="1"/>
          <p:nvPr/>
        </p:nvSpPr>
        <p:spPr bwMode="auto">
          <a:xfrm>
            <a:off x="1143000" y="5486400"/>
            <a:ext cx="4624984"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 when pet returns</a:t>
            </a:r>
          </a:p>
        </p:txBody>
      </p:sp>
      <p:sp>
        <p:nvSpPr>
          <p:cNvPr id="13" name="TextBox 12">
            <a:extLst>
              <a:ext uri="{FF2B5EF4-FFF2-40B4-BE49-F238E27FC236}">
                <a16:creationId xmlns:a16="http://schemas.microsoft.com/office/drawing/2014/main" id="{84F5AC73-4E7F-4108-AFDE-7A842482A640}"/>
              </a:ext>
            </a:extLst>
          </p:cNvPr>
          <p:cNvSpPr txBox="1"/>
          <p:nvPr/>
        </p:nvSpPr>
        <p:spPr bwMode="auto">
          <a:xfrm>
            <a:off x="1143000" y="4788413"/>
            <a:ext cx="2105064"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Unleash pet</a:t>
            </a:r>
          </a:p>
        </p:txBody>
      </p:sp>
    </p:spTree>
    <p:extLst>
      <p:ext uri="{BB962C8B-B14F-4D97-AF65-F5344CB8AC3E}">
        <p14:creationId xmlns:p14="http://schemas.microsoft.com/office/powerpoint/2010/main" val="133550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13F64B4-38B0-42DB-BDE6-8B391B402283}" type="slidenum">
              <a:rPr lang="ar-SA" sz="1400">
                <a:latin typeface="Arial" panose="020B0604020202020204" pitchFamily="34" charset="0"/>
                <a:cs typeface="Arial" pitchFamily="34" charset="0"/>
              </a:rPr>
              <a:pPr algn="r" eaLnBrk="0" hangingPunct="0"/>
              <a:t>65</a:t>
            </a:fld>
            <a:endParaRPr lang="en-US" sz="1400" dirty="0">
              <a:latin typeface="Arial" panose="020B0604020202020204" pitchFamily="34" charset="0"/>
              <a:cs typeface="Arial" pitchFamily="34" charset="0"/>
            </a:endParaRPr>
          </a:p>
        </p:txBody>
      </p:sp>
      <p:sp>
        <p:nvSpPr>
          <p:cNvPr id="132100" name="Rectangle 2"/>
          <p:cNvSpPr>
            <a:spLocks noGrp="1" noChangeArrowheads="1"/>
          </p:cNvSpPr>
          <p:nvPr>
            <p:ph type="title" idx="4294967295"/>
          </p:nvPr>
        </p:nvSpPr>
        <p:spPr/>
        <p:txBody>
          <a:bodyPr/>
          <a:lstStyle/>
          <a:p>
            <a:r>
              <a:rPr lang="en-US" dirty="0">
                <a:solidFill>
                  <a:srgbClr val="FFFF00"/>
                </a:solidFill>
              </a:rPr>
              <a:t>Bob’s Protocol </a:t>
            </a:r>
            <a:r>
              <a:rPr lang="en-US" sz="3200" dirty="0">
                <a:solidFill>
                  <a:srgbClr val="FFFF00"/>
                </a:solidFill>
              </a:rPr>
              <a:t>(2</a:t>
            </a:r>
            <a:r>
              <a:rPr lang="en-US" sz="3200" baseline="30000" dirty="0">
                <a:solidFill>
                  <a:srgbClr val="FFFF00"/>
                </a:solidFill>
              </a:rPr>
              <a:t>nd</a:t>
            </a:r>
            <a:r>
              <a:rPr lang="en-US" sz="3200" dirty="0">
                <a:solidFill>
                  <a:srgbClr val="FFFF00"/>
                </a:solidFill>
              </a:rPr>
              <a:t> try)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16476752-D9E6-4A94-941E-9FDCE5E39576}"/>
              </a:ext>
            </a:extLst>
          </p:cNvPr>
          <p:cNvSpPr txBox="1"/>
          <p:nvPr/>
        </p:nvSpPr>
        <p:spPr bwMode="auto">
          <a:xfrm>
            <a:off x="1143000" y="1298488"/>
            <a:ext cx="19046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Raise Flag</a:t>
            </a:r>
          </a:p>
        </p:txBody>
      </p:sp>
      <p:sp>
        <p:nvSpPr>
          <p:cNvPr id="8" name="TextBox 7">
            <a:extLst>
              <a:ext uri="{FF2B5EF4-FFF2-40B4-BE49-F238E27FC236}">
                <a16:creationId xmlns:a16="http://schemas.microsoft.com/office/drawing/2014/main" id="{B74E6089-26B5-4A67-A51A-A709EED7B6F4}"/>
              </a:ext>
            </a:extLst>
          </p:cNvPr>
          <p:cNvSpPr txBox="1"/>
          <p:nvPr/>
        </p:nvSpPr>
        <p:spPr bwMode="auto">
          <a:xfrm>
            <a:off x="1945917" y="2694458"/>
            <a:ext cx="184537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a:t>
            </a:r>
          </a:p>
        </p:txBody>
      </p:sp>
      <p:sp>
        <p:nvSpPr>
          <p:cNvPr id="9" name="TextBox 3">
            <a:extLst>
              <a:ext uri="{FF2B5EF4-FFF2-40B4-BE49-F238E27FC236}">
                <a16:creationId xmlns:a16="http://schemas.microsoft.com/office/drawing/2014/main" id="{D9BA1DBA-16E6-4B3F-893F-0D522A5B105B}"/>
              </a:ext>
            </a:extLst>
          </p:cNvPr>
          <p:cNvSpPr txBox="1"/>
          <p:nvPr/>
        </p:nvSpPr>
        <p:spPr bwMode="auto">
          <a:xfrm>
            <a:off x="1143000" y="1996473"/>
            <a:ext cx="4193136"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While Alice’s flag is up …</a:t>
            </a:r>
          </a:p>
        </p:txBody>
      </p:sp>
      <p:sp>
        <p:nvSpPr>
          <p:cNvPr id="10" name="TextBox 9">
            <a:extLst>
              <a:ext uri="{FF2B5EF4-FFF2-40B4-BE49-F238E27FC236}">
                <a16:creationId xmlns:a16="http://schemas.microsoft.com/office/drawing/2014/main" id="{8E9C295C-D22F-4D48-97A9-AB6358FD690F}"/>
              </a:ext>
            </a:extLst>
          </p:cNvPr>
          <p:cNvSpPr txBox="1"/>
          <p:nvPr/>
        </p:nvSpPr>
        <p:spPr bwMode="auto">
          <a:xfrm>
            <a:off x="1945917" y="3392443"/>
            <a:ext cx="505984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Wait for Alice’s flag to go down</a:t>
            </a:r>
          </a:p>
        </p:txBody>
      </p:sp>
      <p:sp>
        <p:nvSpPr>
          <p:cNvPr id="11" name="TextBox 10">
            <a:extLst>
              <a:ext uri="{FF2B5EF4-FFF2-40B4-BE49-F238E27FC236}">
                <a16:creationId xmlns:a16="http://schemas.microsoft.com/office/drawing/2014/main" id="{9CBDF519-E924-4795-BD3D-A543FCC60E4D}"/>
              </a:ext>
            </a:extLst>
          </p:cNvPr>
          <p:cNvSpPr txBox="1"/>
          <p:nvPr/>
        </p:nvSpPr>
        <p:spPr bwMode="auto">
          <a:xfrm>
            <a:off x="1945917" y="4090428"/>
            <a:ext cx="178446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Raise flag</a:t>
            </a:r>
          </a:p>
        </p:txBody>
      </p:sp>
      <p:sp>
        <p:nvSpPr>
          <p:cNvPr id="12" name="TextBox 11">
            <a:extLst>
              <a:ext uri="{FF2B5EF4-FFF2-40B4-BE49-F238E27FC236}">
                <a16:creationId xmlns:a16="http://schemas.microsoft.com/office/drawing/2014/main" id="{CB344BD6-E8E5-484C-BB7B-72D921A983C7}"/>
              </a:ext>
            </a:extLst>
          </p:cNvPr>
          <p:cNvSpPr txBox="1"/>
          <p:nvPr/>
        </p:nvSpPr>
        <p:spPr bwMode="auto">
          <a:xfrm>
            <a:off x="1143000" y="5486400"/>
            <a:ext cx="4624984"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Lower flag when pet returns</a:t>
            </a:r>
          </a:p>
        </p:txBody>
      </p:sp>
      <p:sp>
        <p:nvSpPr>
          <p:cNvPr id="13" name="TextBox 12">
            <a:extLst>
              <a:ext uri="{FF2B5EF4-FFF2-40B4-BE49-F238E27FC236}">
                <a16:creationId xmlns:a16="http://schemas.microsoft.com/office/drawing/2014/main" id="{84F5AC73-4E7F-4108-AFDE-7A842482A640}"/>
              </a:ext>
            </a:extLst>
          </p:cNvPr>
          <p:cNvSpPr txBox="1"/>
          <p:nvPr/>
        </p:nvSpPr>
        <p:spPr bwMode="auto">
          <a:xfrm>
            <a:off x="1143000" y="4788413"/>
            <a:ext cx="2105064"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Unleash pet</a:t>
            </a:r>
          </a:p>
        </p:txBody>
      </p:sp>
      <p:sp>
        <p:nvSpPr>
          <p:cNvPr id="14" name="AutoShape 4">
            <a:extLst>
              <a:ext uri="{FF2B5EF4-FFF2-40B4-BE49-F238E27FC236}">
                <a16:creationId xmlns:a16="http://schemas.microsoft.com/office/drawing/2014/main" id="{EA598A05-6AB8-4C07-AF29-D9D64E7357B9}"/>
              </a:ext>
            </a:extLst>
          </p:cNvPr>
          <p:cNvSpPr>
            <a:spLocks noChangeArrowheads="1"/>
          </p:cNvSpPr>
          <p:nvPr/>
        </p:nvSpPr>
        <p:spPr bwMode="auto">
          <a:xfrm>
            <a:off x="1409289" y="3217677"/>
            <a:ext cx="5791200" cy="1570735"/>
          </a:xfrm>
          <a:prstGeom prst="wedgeRoundRectCallout">
            <a:avLst>
              <a:gd name="adj1" fmla="val 35245"/>
              <a:gd name="adj2" fmla="val 6831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5" name="Text Box 5">
            <a:extLst>
              <a:ext uri="{FF2B5EF4-FFF2-40B4-BE49-F238E27FC236}">
                <a16:creationId xmlns:a16="http://schemas.microsoft.com/office/drawing/2014/main" id="{39A248DB-AEAE-4002-A946-0DD59496CA7B}"/>
              </a:ext>
            </a:extLst>
          </p:cNvPr>
          <p:cNvSpPr txBox="1">
            <a:spLocks noChangeArrowheads="1"/>
          </p:cNvSpPr>
          <p:nvPr/>
        </p:nvSpPr>
        <p:spPr bwMode="auto">
          <a:xfrm>
            <a:off x="6212305" y="5060623"/>
            <a:ext cx="2593975" cy="1066800"/>
          </a:xfrm>
          <a:prstGeom prst="rect">
            <a:avLst/>
          </a:prstGeom>
          <a:noFill/>
          <a:ln w="9525">
            <a:noFill/>
            <a:miter lim="800000"/>
            <a:headEnd/>
            <a:tailEnd/>
          </a:ln>
        </p:spPr>
        <p:txBody>
          <a:bodyPr>
            <a:spAutoFit/>
          </a:bodyPr>
          <a:lstStyle/>
          <a:p>
            <a:pPr algn="ctr" eaLnBrk="0" hangingPunct="0"/>
            <a:r>
              <a:rPr lang="en-US" sz="3200" b="1" dirty="0">
                <a:solidFill>
                  <a:srgbClr val="FF0000"/>
                </a:solidFill>
                <a:latin typeface="+mj-lt"/>
              </a:rPr>
              <a:t>Bob defers to Alice</a:t>
            </a:r>
          </a:p>
        </p:txBody>
      </p:sp>
    </p:spTree>
    <p:extLst>
      <p:ext uri="{BB962C8B-B14F-4D97-AF65-F5344CB8AC3E}">
        <p14:creationId xmlns:p14="http://schemas.microsoft.com/office/powerpoint/2010/main" val="423149489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D0131D6-10DE-43BE-869C-6413E04EB588}" type="slidenum">
              <a:rPr lang="ar-SA" sz="1400">
                <a:latin typeface="Arial" panose="020B0604020202020204" pitchFamily="34" charset="0"/>
                <a:cs typeface="Arial" pitchFamily="34" charset="0"/>
              </a:rPr>
              <a:pPr algn="r" eaLnBrk="0" hangingPunct="0"/>
              <a:t>66</a:t>
            </a:fld>
            <a:endParaRPr lang="en-US" sz="1400" dirty="0">
              <a:latin typeface="Arial" panose="020B0604020202020204" pitchFamily="34" charset="0"/>
              <a:cs typeface="Arial" pitchFamily="34" charset="0"/>
            </a:endParaRPr>
          </a:p>
        </p:txBody>
      </p:sp>
      <p:sp>
        <p:nvSpPr>
          <p:cNvPr id="136196" name="Rectangle 2"/>
          <p:cNvSpPr>
            <a:spLocks noGrp="1" noChangeArrowheads="1"/>
          </p:cNvSpPr>
          <p:nvPr>
            <p:ph type="title" idx="4294967295"/>
          </p:nvPr>
        </p:nvSpPr>
        <p:spPr/>
        <p:txBody>
          <a:bodyPr/>
          <a:lstStyle/>
          <a:p>
            <a:r>
              <a:rPr lang="en-US" dirty="0">
                <a:solidFill>
                  <a:srgbClr val="FFFF00"/>
                </a:solidFill>
              </a:rPr>
              <a:t>The Flag Principle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982A45FD-983D-4859-B68D-0A2A0CF07837}"/>
              </a:ext>
            </a:extLst>
          </p:cNvPr>
          <p:cNvSpPr txBox="1"/>
          <p:nvPr/>
        </p:nvSpPr>
        <p:spPr bwMode="auto">
          <a:xfrm>
            <a:off x="1371600" y="1460384"/>
            <a:ext cx="190468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Raise Flag</a:t>
            </a:r>
          </a:p>
        </p:txBody>
      </p:sp>
      <p:sp>
        <p:nvSpPr>
          <p:cNvPr id="8" name="TextBox 7">
            <a:extLst>
              <a:ext uri="{FF2B5EF4-FFF2-40B4-BE49-F238E27FC236}">
                <a16:creationId xmlns:a16="http://schemas.microsoft.com/office/drawing/2014/main" id="{4282EAAA-C48E-4EA6-8DB9-0F99992A6572}"/>
              </a:ext>
            </a:extLst>
          </p:cNvPr>
          <p:cNvSpPr txBox="1"/>
          <p:nvPr/>
        </p:nvSpPr>
        <p:spPr bwMode="auto">
          <a:xfrm>
            <a:off x="1371600" y="3481806"/>
            <a:ext cx="246413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Flag Principle:</a:t>
            </a:r>
          </a:p>
        </p:txBody>
      </p:sp>
      <p:sp>
        <p:nvSpPr>
          <p:cNvPr id="9" name="TextBox 3">
            <a:extLst>
              <a:ext uri="{FF2B5EF4-FFF2-40B4-BE49-F238E27FC236}">
                <a16:creationId xmlns:a16="http://schemas.microsoft.com/office/drawing/2014/main" id="{E8A89305-4183-4CF5-B4ED-FD88EDC05343}"/>
              </a:ext>
            </a:extLst>
          </p:cNvPr>
          <p:cNvSpPr txBox="1"/>
          <p:nvPr/>
        </p:nvSpPr>
        <p:spPr bwMode="auto">
          <a:xfrm>
            <a:off x="1371600" y="2471095"/>
            <a:ext cx="323082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Look at other’s flag</a:t>
            </a:r>
          </a:p>
        </p:txBody>
      </p:sp>
      <p:sp>
        <p:nvSpPr>
          <p:cNvPr id="10" name="TextBox 9">
            <a:extLst>
              <a:ext uri="{FF2B5EF4-FFF2-40B4-BE49-F238E27FC236}">
                <a16:creationId xmlns:a16="http://schemas.microsoft.com/office/drawing/2014/main" id="{E48BCCF6-B0EE-4689-8023-FBEA555140A2}"/>
              </a:ext>
            </a:extLst>
          </p:cNvPr>
          <p:cNvSpPr txBox="1"/>
          <p:nvPr/>
        </p:nvSpPr>
        <p:spPr bwMode="auto">
          <a:xfrm>
            <a:off x="2171307" y="4492517"/>
            <a:ext cx="4862228"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If each raises and looks, then</a:t>
            </a:r>
          </a:p>
        </p:txBody>
      </p:sp>
      <p:sp>
        <p:nvSpPr>
          <p:cNvPr id="11" name="TextBox 10">
            <a:extLst>
              <a:ext uri="{FF2B5EF4-FFF2-40B4-BE49-F238E27FC236}">
                <a16:creationId xmlns:a16="http://schemas.microsoft.com/office/drawing/2014/main" id="{D5AC0AFD-A264-43D8-9E94-F7A63B071852}"/>
              </a:ext>
            </a:extLst>
          </p:cNvPr>
          <p:cNvSpPr txBox="1"/>
          <p:nvPr/>
        </p:nvSpPr>
        <p:spPr bwMode="auto">
          <a:xfrm>
            <a:off x="2171307" y="5503229"/>
            <a:ext cx="5740674"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Last to look must see both flags up</a:t>
            </a:r>
          </a:p>
        </p:txBody>
      </p:sp>
    </p:spTree>
    <p:extLst>
      <p:ext uri="{BB962C8B-B14F-4D97-AF65-F5344CB8AC3E}">
        <p14:creationId xmlns:p14="http://schemas.microsoft.com/office/powerpoint/2010/main" val="4271736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B68544D-45CC-43B5-8926-C05B6A153238}" type="slidenum">
              <a:rPr lang="ar-SA" sz="1400">
                <a:latin typeface="Arial" panose="020B0604020202020204" pitchFamily="34" charset="0"/>
                <a:cs typeface="Arial" pitchFamily="34" charset="0"/>
              </a:rPr>
              <a:pPr algn="r" eaLnBrk="0" hangingPunct="0"/>
              <a:t>67</a:t>
            </a:fld>
            <a:endParaRPr lang="en-US" sz="1400" dirty="0">
              <a:latin typeface="Arial" panose="020B0604020202020204" pitchFamily="34" charset="0"/>
              <a:cs typeface="Arial" pitchFamily="34" charset="0"/>
            </a:endParaRPr>
          </a:p>
        </p:txBody>
      </p:sp>
      <p:sp>
        <p:nvSpPr>
          <p:cNvPr id="138244" name="Rectangle 2"/>
          <p:cNvSpPr>
            <a:spLocks noGrp="1" noChangeArrowheads="1"/>
          </p:cNvSpPr>
          <p:nvPr>
            <p:ph type="title" idx="4294967295"/>
          </p:nvPr>
        </p:nvSpPr>
        <p:spPr/>
        <p:txBody>
          <a:bodyPr/>
          <a:lstStyle/>
          <a:p>
            <a:r>
              <a:rPr lang="en-US" dirty="0">
                <a:solidFill>
                  <a:srgbClr val="FFFF00"/>
                </a:solidFill>
              </a:rPr>
              <a:t>Proof of Mutual Exclusion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B0198230-7D3F-4552-BFFC-9A2AE8BD3A16}"/>
              </a:ext>
            </a:extLst>
          </p:cNvPr>
          <p:cNvSpPr txBox="1"/>
          <p:nvPr/>
        </p:nvSpPr>
        <p:spPr bwMode="auto">
          <a:xfrm>
            <a:off x="609600" y="1481138"/>
            <a:ext cx="5982728"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Assume both pets in pond somehow</a:t>
            </a:r>
          </a:p>
        </p:txBody>
      </p:sp>
      <p:sp>
        <p:nvSpPr>
          <p:cNvPr id="8" name="TextBox 7">
            <a:extLst>
              <a:ext uri="{FF2B5EF4-FFF2-40B4-BE49-F238E27FC236}">
                <a16:creationId xmlns:a16="http://schemas.microsoft.com/office/drawing/2014/main" id="{CE5DE7E3-F617-423C-A990-83E4B80ADFBC}"/>
              </a:ext>
            </a:extLst>
          </p:cNvPr>
          <p:cNvSpPr txBox="1"/>
          <p:nvPr/>
        </p:nvSpPr>
        <p:spPr bwMode="auto">
          <a:xfrm>
            <a:off x="1441532" y="2882832"/>
            <a:ext cx="456246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By reasoning </a:t>
            </a:r>
            <a:r>
              <a:rPr lang="en-US" sz="2800" i="1" dirty="0">
                <a:solidFill>
                  <a:srgbClr val="FFC000"/>
                </a:solidFill>
              </a:rPr>
              <a:t>backwards</a:t>
            </a:r>
            <a:r>
              <a:rPr lang="en-US" sz="2800" dirty="0">
                <a:solidFill>
                  <a:srgbClr val="FFFF00"/>
                </a:solidFill>
              </a:rPr>
              <a:t> …</a:t>
            </a:r>
          </a:p>
        </p:txBody>
      </p:sp>
      <p:sp>
        <p:nvSpPr>
          <p:cNvPr id="9" name="TextBox 3">
            <a:extLst>
              <a:ext uri="{FF2B5EF4-FFF2-40B4-BE49-F238E27FC236}">
                <a16:creationId xmlns:a16="http://schemas.microsoft.com/office/drawing/2014/main" id="{81EFBBB5-9486-4CEA-8A65-A6FCA4ED1386}"/>
              </a:ext>
            </a:extLst>
          </p:cNvPr>
          <p:cNvSpPr txBox="1"/>
          <p:nvPr/>
        </p:nvSpPr>
        <p:spPr bwMode="auto">
          <a:xfrm>
            <a:off x="1441532" y="2181985"/>
            <a:ext cx="3664786"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Derive a contradiction</a:t>
            </a:r>
          </a:p>
        </p:txBody>
      </p:sp>
      <p:sp>
        <p:nvSpPr>
          <p:cNvPr id="10" name="TextBox 9">
            <a:extLst>
              <a:ext uri="{FF2B5EF4-FFF2-40B4-BE49-F238E27FC236}">
                <a16:creationId xmlns:a16="http://schemas.microsoft.com/office/drawing/2014/main" id="{734FE6B9-7B3F-400A-94FC-2F79AAC70B41}"/>
              </a:ext>
            </a:extLst>
          </p:cNvPr>
          <p:cNvSpPr txBox="1"/>
          <p:nvPr/>
        </p:nvSpPr>
        <p:spPr bwMode="auto">
          <a:xfrm>
            <a:off x="609600" y="3583679"/>
            <a:ext cx="7707248"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Consider the last time Alice and Bob each looked before letting the pets in</a:t>
            </a:r>
          </a:p>
        </p:txBody>
      </p:sp>
      <p:sp>
        <p:nvSpPr>
          <p:cNvPr id="11" name="TextBox 10">
            <a:extLst>
              <a:ext uri="{FF2B5EF4-FFF2-40B4-BE49-F238E27FC236}">
                <a16:creationId xmlns:a16="http://schemas.microsoft.com/office/drawing/2014/main" id="{C9362499-EE0A-4BDE-91BC-FF6D520A54A3}"/>
              </a:ext>
            </a:extLst>
          </p:cNvPr>
          <p:cNvSpPr txBox="1"/>
          <p:nvPr/>
        </p:nvSpPr>
        <p:spPr bwMode="auto">
          <a:xfrm>
            <a:off x="609600" y="4715414"/>
            <a:ext cx="6477000"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Without loss of generality assume Alice was the last to look… </a:t>
            </a:r>
          </a:p>
        </p:txBody>
      </p:sp>
    </p:spTree>
    <p:extLst>
      <p:ext uri="{BB962C8B-B14F-4D97-AF65-F5344CB8AC3E}">
        <p14:creationId xmlns:p14="http://schemas.microsoft.com/office/powerpoint/2010/main" val="604975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latin typeface="+mj-lt"/>
              </a:rPr>
              <a:t>Art of Multiprocessor Programming</a:t>
            </a:r>
          </a:p>
        </p:txBody>
      </p:sp>
      <p:sp>
        <p:nvSpPr>
          <p:cNvPr id="1402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2A5F995-0E47-46F2-82A8-98A0846EA439}" type="slidenum">
              <a:rPr lang="ar-SA" sz="1400">
                <a:latin typeface="+mj-lt"/>
                <a:cs typeface="Arial" pitchFamily="34" charset="0"/>
              </a:rPr>
              <a:pPr algn="r" eaLnBrk="0" hangingPunct="0"/>
              <a:t>68</a:t>
            </a:fld>
            <a:endParaRPr lang="en-US" sz="1400">
              <a:latin typeface="+mj-lt"/>
              <a:cs typeface="Arial" pitchFamily="34" charset="0"/>
            </a:endParaRPr>
          </a:p>
        </p:txBody>
      </p:sp>
      <p:sp>
        <p:nvSpPr>
          <p:cNvPr id="140292" name="Rectangle 2"/>
          <p:cNvSpPr>
            <a:spLocks noGrp="1" noChangeArrowheads="1"/>
          </p:cNvSpPr>
          <p:nvPr>
            <p:ph type="title" idx="4294967295"/>
          </p:nvPr>
        </p:nvSpPr>
        <p:spPr>
          <a:xfrm>
            <a:off x="685800" y="152400"/>
            <a:ext cx="7772400" cy="1143000"/>
          </a:xfrm>
        </p:spPr>
        <p:txBody>
          <a:bodyPr/>
          <a:lstStyle/>
          <a:p>
            <a:r>
              <a:rPr lang="en-US" dirty="0">
                <a:solidFill>
                  <a:srgbClr val="FFFF00"/>
                </a:solidFill>
              </a:rPr>
              <a:t>Proof</a:t>
            </a:r>
          </a:p>
        </p:txBody>
      </p:sp>
      <p:sp>
        <p:nvSpPr>
          <p:cNvPr id="140293" name="AutoShape 8"/>
          <p:cNvSpPr>
            <a:spLocks noChangeArrowheads="1"/>
          </p:cNvSpPr>
          <p:nvPr/>
        </p:nvSpPr>
        <p:spPr bwMode="auto">
          <a:xfrm>
            <a:off x="838200" y="5110163"/>
            <a:ext cx="7391400" cy="719137"/>
          </a:xfrm>
          <a:prstGeom prst="rightArrow">
            <a:avLst>
              <a:gd name="adj1" fmla="val 50000"/>
              <a:gd name="adj2" fmla="val 256954"/>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40294" name="Text Box 9"/>
          <p:cNvSpPr txBox="1">
            <a:spLocks noChangeArrowheads="1"/>
          </p:cNvSpPr>
          <p:nvPr/>
        </p:nvSpPr>
        <p:spPr bwMode="auto">
          <a:xfrm>
            <a:off x="1093995" y="5213350"/>
            <a:ext cx="766555" cy="461665"/>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mj-lt"/>
              </a:rPr>
              <a:t>time</a:t>
            </a:r>
          </a:p>
        </p:txBody>
      </p:sp>
      <p:grpSp>
        <p:nvGrpSpPr>
          <p:cNvPr id="2" name="Group 14"/>
          <p:cNvGrpSpPr>
            <a:grpSpLocks/>
          </p:cNvGrpSpPr>
          <p:nvPr/>
        </p:nvGrpSpPr>
        <p:grpSpPr bwMode="auto">
          <a:xfrm>
            <a:off x="5257800" y="2590800"/>
            <a:ext cx="3505200" cy="3071813"/>
            <a:chOff x="3312" y="1632"/>
            <a:chExt cx="2208" cy="1935"/>
          </a:xfrm>
        </p:grpSpPr>
        <p:sp>
          <p:nvSpPr>
            <p:cNvPr id="140296" name="AutoShape 4"/>
            <p:cNvSpPr>
              <a:spLocks noChangeArrowheads="1"/>
            </p:cNvSpPr>
            <p:nvPr/>
          </p:nvSpPr>
          <p:spPr bwMode="auto">
            <a:xfrm>
              <a:off x="3312" y="1632"/>
              <a:ext cx="2208" cy="624"/>
            </a:xfrm>
            <a:prstGeom prst="wedgeRoundRectCallout">
              <a:avLst>
                <a:gd name="adj1" fmla="val -40898"/>
                <a:gd name="adj2" fmla="val 212819"/>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FFFF00"/>
                  </a:solidFill>
                  <a:latin typeface="+mj-lt"/>
                </a:rPr>
                <a:t>Alice’s last look</a:t>
              </a:r>
            </a:p>
          </p:txBody>
        </p:sp>
        <p:sp>
          <p:nvSpPr>
            <p:cNvPr id="140297" name="Line 11"/>
            <p:cNvSpPr>
              <a:spLocks noChangeShapeType="1"/>
            </p:cNvSpPr>
            <p:nvPr/>
          </p:nvSpPr>
          <p:spPr bwMode="auto">
            <a:xfrm>
              <a:off x="3516" y="3327"/>
              <a:ext cx="0" cy="240"/>
            </a:xfrm>
            <a:prstGeom prst="line">
              <a:avLst/>
            </a:prstGeom>
            <a:noFill/>
            <a:ln w="76200">
              <a:solidFill>
                <a:srgbClr val="FF0000"/>
              </a:solidFill>
              <a:round/>
              <a:headEnd/>
              <a:tailEnd/>
            </a:ln>
          </p:spPr>
          <p:txBody>
            <a:bodyPr wrap="none" anchor="ctr"/>
            <a:lstStyle/>
            <a:p>
              <a:endParaRPr lang="en-US">
                <a:solidFill>
                  <a:srgbClr val="FFFF00"/>
                </a:solidFill>
                <a:latin typeface="+mj-lt"/>
              </a:endParaRPr>
            </a:p>
          </p:txBody>
        </p:sp>
      </p:grpSp>
      <p:grpSp>
        <p:nvGrpSpPr>
          <p:cNvPr id="3" name="Group 22"/>
          <p:cNvGrpSpPr>
            <a:grpSpLocks/>
          </p:cNvGrpSpPr>
          <p:nvPr/>
        </p:nvGrpSpPr>
        <p:grpSpPr bwMode="auto">
          <a:xfrm>
            <a:off x="3538538" y="1631950"/>
            <a:ext cx="5305425" cy="4033838"/>
            <a:chOff x="2229" y="1028"/>
            <a:chExt cx="3342" cy="2541"/>
          </a:xfrm>
        </p:grpSpPr>
        <p:sp>
          <p:nvSpPr>
            <p:cNvPr id="140299" name="AutoShape 6"/>
            <p:cNvSpPr>
              <a:spLocks noChangeArrowheads="1"/>
            </p:cNvSpPr>
            <p:nvPr/>
          </p:nvSpPr>
          <p:spPr bwMode="auto">
            <a:xfrm>
              <a:off x="2229" y="1028"/>
              <a:ext cx="3342" cy="650"/>
            </a:xfrm>
            <a:prstGeom prst="wedgeRoundRectCallout">
              <a:avLst>
                <a:gd name="adj1" fmla="val -45394"/>
                <a:gd name="adj2" fmla="val 296921"/>
                <a:gd name="adj3" fmla="val 16667"/>
              </a:avLst>
            </a:prstGeom>
            <a:solidFill>
              <a:schemeClr val="bg1"/>
            </a:solidFill>
            <a:ln w="38100">
              <a:solidFill>
                <a:srgbClr val="FF0000"/>
              </a:solidFill>
              <a:miter lim="800000"/>
              <a:headEnd/>
              <a:tailEnd/>
            </a:ln>
          </p:spPr>
          <p:txBody>
            <a:bodyPr anchor="ctr"/>
            <a:lstStyle/>
            <a:p>
              <a:pPr algn="ctr" eaLnBrk="0" hangingPunct="0"/>
              <a:r>
                <a:rPr lang="en-US" sz="2800">
                  <a:solidFill>
                    <a:srgbClr val="FFFF00"/>
                  </a:solidFill>
                  <a:latin typeface="+mj-lt"/>
                </a:rPr>
                <a:t>Alice last raised her flag</a:t>
              </a:r>
            </a:p>
          </p:txBody>
        </p:sp>
        <p:sp>
          <p:nvSpPr>
            <p:cNvPr id="140300" name="Line 13"/>
            <p:cNvSpPr>
              <a:spLocks noChangeShapeType="1"/>
            </p:cNvSpPr>
            <p:nvPr/>
          </p:nvSpPr>
          <p:spPr bwMode="auto">
            <a:xfrm flipH="1">
              <a:off x="2367" y="3341"/>
              <a:ext cx="9" cy="228"/>
            </a:xfrm>
            <a:prstGeom prst="line">
              <a:avLst/>
            </a:prstGeom>
            <a:noFill/>
            <a:ln w="76200">
              <a:solidFill>
                <a:srgbClr val="FF0000"/>
              </a:solidFill>
              <a:round/>
              <a:headEnd/>
              <a:tailEnd/>
            </a:ln>
          </p:spPr>
          <p:txBody>
            <a:bodyPr wrap="none" anchor="ctr"/>
            <a:lstStyle/>
            <a:p>
              <a:endParaRPr lang="en-US">
                <a:solidFill>
                  <a:srgbClr val="FFFF00"/>
                </a:solidFill>
                <a:latin typeface="+mj-lt"/>
              </a:endParaRPr>
            </a:p>
          </p:txBody>
        </p:sp>
      </p:grpSp>
      <p:grpSp>
        <p:nvGrpSpPr>
          <p:cNvPr id="4" name="Group 21"/>
          <p:cNvGrpSpPr>
            <a:grpSpLocks/>
          </p:cNvGrpSpPr>
          <p:nvPr/>
        </p:nvGrpSpPr>
        <p:grpSpPr bwMode="auto">
          <a:xfrm>
            <a:off x="1204913" y="3441700"/>
            <a:ext cx="2373312" cy="2217738"/>
            <a:chOff x="759" y="2168"/>
            <a:chExt cx="1495" cy="1397"/>
          </a:xfrm>
        </p:grpSpPr>
        <p:sp>
          <p:nvSpPr>
            <p:cNvPr id="140302" name="Line 10"/>
            <p:cNvSpPr>
              <a:spLocks noChangeShapeType="1"/>
            </p:cNvSpPr>
            <p:nvPr/>
          </p:nvSpPr>
          <p:spPr bwMode="auto">
            <a:xfrm>
              <a:off x="2091" y="3325"/>
              <a:ext cx="0" cy="240"/>
            </a:xfrm>
            <a:prstGeom prst="line">
              <a:avLst/>
            </a:prstGeom>
            <a:noFill/>
            <a:ln w="76200">
              <a:solidFill>
                <a:srgbClr val="0099FF"/>
              </a:solidFill>
              <a:round/>
              <a:headEnd/>
              <a:tailEnd/>
            </a:ln>
          </p:spPr>
          <p:txBody>
            <a:bodyPr wrap="none" anchor="ctr"/>
            <a:lstStyle/>
            <a:p>
              <a:endParaRPr lang="en-US">
                <a:solidFill>
                  <a:srgbClr val="FFFF00"/>
                </a:solidFill>
                <a:latin typeface="+mj-lt"/>
              </a:endParaRPr>
            </a:p>
          </p:txBody>
        </p:sp>
        <p:sp>
          <p:nvSpPr>
            <p:cNvPr id="140303" name="AutoShape 3"/>
            <p:cNvSpPr>
              <a:spLocks noChangeArrowheads="1"/>
            </p:cNvSpPr>
            <p:nvPr/>
          </p:nvSpPr>
          <p:spPr bwMode="auto">
            <a:xfrm>
              <a:off x="759" y="2168"/>
              <a:ext cx="1495" cy="700"/>
            </a:xfrm>
            <a:prstGeom prst="wedgeRoundRectCallout">
              <a:avLst>
                <a:gd name="adj1" fmla="val 38495"/>
                <a:gd name="adj2" fmla="val 108287"/>
                <a:gd name="adj3" fmla="val 16667"/>
              </a:avLst>
            </a:prstGeom>
            <a:solidFill>
              <a:schemeClr val="bg1"/>
            </a:solidFill>
            <a:ln w="38100">
              <a:solidFill>
                <a:srgbClr val="0099FF"/>
              </a:solidFill>
              <a:miter lim="800000"/>
              <a:headEnd/>
              <a:tailEnd/>
            </a:ln>
          </p:spPr>
          <p:txBody>
            <a:bodyPr anchor="ctr"/>
            <a:lstStyle/>
            <a:p>
              <a:pPr algn="ctr" eaLnBrk="0" hangingPunct="0"/>
              <a:r>
                <a:rPr lang="en-US" sz="2800">
                  <a:solidFill>
                    <a:srgbClr val="FFFF00"/>
                  </a:solidFill>
                  <a:latin typeface="+mj-lt"/>
                </a:rPr>
                <a:t>Bob’s last look</a:t>
              </a:r>
            </a:p>
          </p:txBody>
        </p:sp>
      </p:grpSp>
      <p:sp>
        <p:nvSpPr>
          <p:cNvPr id="494610" name="Text Box 18"/>
          <p:cNvSpPr txBox="1">
            <a:spLocks noChangeArrowheads="1"/>
          </p:cNvSpPr>
          <p:nvPr/>
        </p:nvSpPr>
        <p:spPr bwMode="auto">
          <a:xfrm rot="-1858222">
            <a:off x="7151688" y="4895850"/>
            <a:ext cx="1344612" cy="733425"/>
          </a:xfrm>
          <a:prstGeom prst="rect">
            <a:avLst/>
          </a:prstGeom>
          <a:noFill/>
          <a:ln w="31750">
            <a:solidFill>
              <a:schemeClr val="tx1"/>
            </a:solidFill>
            <a:miter lim="800000"/>
            <a:headEnd/>
            <a:tailEnd/>
          </a:ln>
        </p:spPr>
        <p:txBody>
          <a:bodyPr wrap="none">
            <a:spAutoFit/>
          </a:bodyPr>
          <a:lstStyle/>
          <a:p>
            <a:pPr algn="r" eaLnBrk="0" hangingPunct="0"/>
            <a:r>
              <a:rPr lang="en-US" sz="4000">
                <a:latin typeface="+mj-lt"/>
              </a:rPr>
              <a:t>QED</a:t>
            </a:r>
          </a:p>
        </p:txBody>
      </p:sp>
      <p:sp>
        <p:nvSpPr>
          <p:cNvPr id="494611" name="Text Box 19"/>
          <p:cNvSpPr txBox="1">
            <a:spLocks noChangeArrowheads="1"/>
          </p:cNvSpPr>
          <p:nvPr/>
        </p:nvSpPr>
        <p:spPr bwMode="auto">
          <a:xfrm>
            <a:off x="230442" y="5943600"/>
            <a:ext cx="8634159" cy="523220"/>
          </a:xfrm>
          <a:prstGeom prst="rect">
            <a:avLst/>
          </a:prstGeom>
          <a:solidFill>
            <a:schemeClr val="bg1"/>
          </a:solidFill>
          <a:ln w="28575">
            <a:solidFill>
              <a:schemeClr val="tx1"/>
            </a:solidFill>
            <a:miter lim="800000"/>
            <a:headEnd/>
            <a:tailEnd/>
          </a:ln>
        </p:spPr>
        <p:txBody>
          <a:bodyPr wrap="none">
            <a:spAutoFit/>
          </a:bodyPr>
          <a:lstStyle/>
          <a:p>
            <a:pPr algn="r" eaLnBrk="0" hangingPunct="0"/>
            <a:r>
              <a:rPr lang="en-US" sz="2800" b="1" dirty="0">
                <a:solidFill>
                  <a:srgbClr val="FFFF00"/>
                </a:solidFill>
                <a:latin typeface="+mj-lt"/>
              </a:rPr>
              <a:t>Alice must have seen Bob’s Flag. A Contradiction</a:t>
            </a:r>
          </a:p>
        </p:txBody>
      </p:sp>
      <p:grpSp>
        <p:nvGrpSpPr>
          <p:cNvPr id="5" name="Group 17"/>
          <p:cNvGrpSpPr>
            <a:grpSpLocks/>
          </p:cNvGrpSpPr>
          <p:nvPr/>
        </p:nvGrpSpPr>
        <p:grpSpPr bwMode="auto">
          <a:xfrm>
            <a:off x="544513" y="1463675"/>
            <a:ext cx="3214687" cy="4191000"/>
            <a:chOff x="343" y="922"/>
            <a:chExt cx="2025" cy="2640"/>
          </a:xfrm>
        </p:grpSpPr>
        <p:sp>
          <p:nvSpPr>
            <p:cNvPr id="140307" name="AutoShape 5"/>
            <p:cNvSpPr>
              <a:spLocks noChangeArrowheads="1"/>
            </p:cNvSpPr>
            <p:nvPr/>
          </p:nvSpPr>
          <p:spPr bwMode="auto">
            <a:xfrm>
              <a:off x="343" y="922"/>
              <a:ext cx="2025" cy="672"/>
            </a:xfrm>
            <a:prstGeom prst="wedgeRoundRectCallout">
              <a:avLst>
                <a:gd name="adj1" fmla="val 9014"/>
                <a:gd name="adj2" fmla="val 288838"/>
                <a:gd name="adj3" fmla="val 16667"/>
              </a:avLst>
            </a:prstGeom>
            <a:solidFill>
              <a:schemeClr val="bg1"/>
            </a:solidFill>
            <a:ln w="38100">
              <a:solidFill>
                <a:srgbClr val="0099FF"/>
              </a:solidFill>
              <a:miter lim="800000"/>
              <a:headEnd/>
              <a:tailEnd/>
            </a:ln>
          </p:spPr>
          <p:txBody>
            <a:bodyPr anchor="ctr"/>
            <a:lstStyle/>
            <a:p>
              <a:pPr algn="ctr" eaLnBrk="0" hangingPunct="0"/>
              <a:r>
                <a:rPr lang="en-US" sz="2800" dirty="0">
                  <a:solidFill>
                    <a:srgbClr val="FFFF00"/>
                  </a:solidFill>
                  <a:latin typeface="+mj-lt"/>
                </a:rPr>
                <a:t>Bob last raised flag</a:t>
              </a:r>
            </a:p>
          </p:txBody>
        </p:sp>
        <p:sp>
          <p:nvSpPr>
            <p:cNvPr id="140308" name="Line 12"/>
            <p:cNvSpPr>
              <a:spLocks noChangeShapeType="1"/>
            </p:cNvSpPr>
            <p:nvPr/>
          </p:nvSpPr>
          <p:spPr bwMode="auto">
            <a:xfrm>
              <a:off x="1530" y="3322"/>
              <a:ext cx="0" cy="240"/>
            </a:xfrm>
            <a:prstGeom prst="line">
              <a:avLst/>
            </a:prstGeom>
            <a:noFill/>
            <a:ln w="76200">
              <a:solidFill>
                <a:srgbClr val="0099FF"/>
              </a:solidFill>
              <a:round/>
              <a:headEnd/>
              <a:tailEnd/>
            </a:ln>
          </p:spPr>
          <p:txBody>
            <a:bodyPr wrap="none" anchor="ctr"/>
            <a:lstStyle/>
            <a:p>
              <a:endParaRPr lang="en-US">
                <a:solidFill>
                  <a:srgbClr val="FFFF00"/>
                </a:solidFill>
                <a:latin typeface="+mj-lt"/>
              </a:endParaRPr>
            </a:p>
          </p:txBody>
        </p:sp>
      </p:grpSp>
    </p:spTree>
    <p:extLst>
      <p:ext uri="{BB962C8B-B14F-4D97-AF65-F5344CB8AC3E}">
        <p14:creationId xmlns:p14="http://schemas.microsoft.com/office/powerpoint/2010/main" val="2992145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4610"/>
                                        </p:tgtEl>
                                        <p:attrNameLst>
                                          <p:attrName>style.visibility</p:attrName>
                                        </p:attrNameLst>
                                      </p:cBhvr>
                                      <p:to>
                                        <p:strVal val="visible"/>
                                      </p:to>
                                    </p:set>
                                    <p:animEffect transition="in" filter="dissolve">
                                      <p:cBhvr>
                                        <p:cTn id="27" dur="500"/>
                                        <p:tgtEl>
                                          <p:spTgt spid="49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0" grpId="0" animBg="1"/>
      <p:bldP spid="4946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BD84124-57A1-471F-AE11-1A112A423AE8}" type="slidenum">
              <a:rPr lang="ar-SA" sz="1400">
                <a:latin typeface="Arial" panose="020B0604020202020204" pitchFamily="34" charset="0"/>
                <a:cs typeface="Arial" pitchFamily="34" charset="0"/>
              </a:rPr>
              <a:pPr algn="r" eaLnBrk="0" hangingPunct="0"/>
              <a:t>69</a:t>
            </a:fld>
            <a:endParaRPr lang="en-US" sz="1400" dirty="0">
              <a:latin typeface="Arial" panose="020B0604020202020204" pitchFamily="34" charset="0"/>
              <a:cs typeface="Arial" pitchFamily="34" charset="0"/>
            </a:endParaRPr>
          </a:p>
        </p:txBody>
      </p:sp>
      <p:sp>
        <p:nvSpPr>
          <p:cNvPr id="142340" name="Rectangle 2"/>
          <p:cNvSpPr>
            <a:spLocks noGrp="1" noChangeArrowheads="1"/>
          </p:cNvSpPr>
          <p:nvPr>
            <p:ph type="title" idx="4294967295"/>
          </p:nvPr>
        </p:nvSpPr>
        <p:spPr/>
        <p:txBody>
          <a:bodyPr/>
          <a:lstStyle/>
          <a:p>
            <a:r>
              <a:rPr lang="en-US" dirty="0">
                <a:solidFill>
                  <a:srgbClr val="FFFF00"/>
                </a:solidFill>
              </a:rPr>
              <a:t>Proof of No Deadlock</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033D5B72-A216-4FB5-A1E1-3C8ADF9D8453}"/>
              </a:ext>
            </a:extLst>
          </p:cNvPr>
          <p:cNvSpPr txBox="1"/>
          <p:nvPr/>
        </p:nvSpPr>
        <p:spPr bwMode="auto">
          <a:xfrm>
            <a:off x="1143000" y="2286000"/>
            <a:ext cx="649971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Claim: If only one pet wants in, it gets in</a:t>
            </a:r>
          </a:p>
        </p:txBody>
      </p:sp>
      <p:sp>
        <p:nvSpPr>
          <p:cNvPr id="8" name="TextBox 7">
            <a:extLst>
              <a:ext uri="{FF2B5EF4-FFF2-40B4-BE49-F238E27FC236}">
                <a16:creationId xmlns:a16="http://schemas.microsoft.com/office/drawing/2014/main" id="{6D5607E2-8E70-41B3-98E7-FBCF7CD6F40F}"/>
              </a:ext>
            </a:extLst>
          </p:cNvPr>
          <p:cNvSpPr txBox="1"/>
          <p:nvPr/>
        </p:nvSpPr>
        <p:spPr bwMode="auto">
          <a:xfrm>
            <a:off x="1143000" y="4371549"/>
            <a:ext cx="736600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If Bob sees Alice’s flag, he backs off, gives her priority </a:t>
            </a:r>
            <a:r>
              <a:rPr lang="en-US" sz="1800" dirty="0">
                <a:solidFill>
                  <a:srgbClr val="FFFF00"/>
                </a:solidFill>
              </a:rPr>
              <a:t>(Alice’s lexicographic privilege)</a:t>
            </a:r>
            <a:endParaRPr lang="en-US" sz="1200" dirty="0">
              <a:solidFill>
                <a:srgbClr val="FFFF00"/>
              </a:solidFill>
            </a:endParaRPr>
          </a:p>
        </p:txBody>
      </p:sp>
      <p:sp>
        <p:nvSpPr>
          <p:cNvPr id="9" name="TextBox 3">
            <a:extLst>
              <a:ext uri="{FF2B5EF4-FFF2-40B4-BE49-F238E27FC236}">
                <a16:creationId xmlns:a16="http://schemas.microsoft.com/office/drawing/2014/main" id="{8CDCAE1F-A2B8-4F4C-9D2A-1ECE8C117EEA}"/>
              </a:ext>
            </a:extLst>
          </p:cNvPr>
          <p:cNvSpPr txBox="1"/>
          <p:nvPr/>
        </p:nvSpPr>
        <p:spPr bwMode="auto">
          <a:xfrm>
            <a:off x="1143000" y="3113331"/>
            <a:ext cx="5682169" cy="954107"/>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Deadlock requires both continually trying to get in.</a:t>
            </a:r>
          </a:p>
        </p:txBody>
      </p:sp>
      <p:sp>
        <p:nvSpPr>
          <p:cNvPr id="10" name="Text Box 5">
            <a:extLst>
              <a:ext uri="{FF2B5EF4-FFF2-40B4-BE49-F238E27FC236}">
                <a16:creationId xmlns:a16="http://schemas.microsoft.com/office/drawing/2014/main" id="{D76B992E-9F57-48C9-B6B2-B537BAEA5965}"/>
              </a:ext>
            </a:extLst>
          </p:cNvPr>
          <p:cNvSpPr txBox="1">
            <a:spLocks noChangeArrowheads="1"/>
          </p:cNvSpPr>
          <p:nvPr/>
        </p:nvSpPr>
        <p:spPr bwMode="auto">
          <a:xfrm rot="19741778">
            <a:off x="5426860" y="5099055"/>
            <a:ext cx="1344613" cy="733425"/>
          </a:xfrm>
          <a:prstGeom prst="rect">
            <a:avLst/>
          </a:prstGeom>
          <a:solidFill>
            <a:schemeClr val="bg1"/>
          </a:solidFill>
          <a:ln w="76200">
            <a:solidFill>
              <a:srgbClr val="FF0000"/>
            </a:solidFill>
            <a:miter lim="800000"/>
            <a:headEnd/>
            <a:tailEnd/>
          </a:ln>
        </p:spPr>
        <p:txBody>
          <a:bodyPr wrap="none">
            <a:spAutoFit/>
          </a:bodyPr>
          <a:lstStyle/>
          <a:p>
            <a:pPr algn="r" eaLnBrk="0" hangingPunct="0"/>
            <a:r>
              <a:rPr lang="en-US" sz="4000" dirty="0">
                <a:solidFill>
                  <a:srgbClr val="FFFF00"/>
                </a:solidFill>
                <a:latin typeface="+mj-lt"/>
              </a:rPr>
              <a:t>QED</a:t>
            </a:r>
          </a:p>
        </p:txBody>
      </p:sp>
    </p:spTree>
    <p:extLst>
      <p:ext uri="{BB962C8B-B14F-4D97-AF65-F5344CB8AC3E}">
        <p14:creationId xmlns:p14="http://schemas.microsoft.com/office/powerpoint/2010/main" val="495574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p:txBody>
          <a:bodyPr/>
          <a:lstStyle/>
          <a:p>
            <a:r>
              <a:rPr lang="en-US">
                <a:latin typeface="+mj-lt"/>
              </a:rPr>
              <a:t>Art of Multiprocessor Programming</a:t>
            </a:r>
          </a:p>
        </p:txBody>
      </p:sp>
      <p:sp>
        <p:nvSpPr>
          <p:cNvPr id="92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C2695E8-588C-41B0-B07E-79A16AF9D869}" type="slidenum">
              <a:rPr lang="ar-SA" sz="1400">
                <a:latin typeface="+mj-lt"/>
                <a:cs typeface="Arial" pitchFamily="34" charset="0"/>
              </a:rPr>
              <a:pPr algn="r" eaLnBrk="0" hangingPunct="0"/>
              <a:t>7</a:t>
            </a:fld>
            <a:endParaRPr lang="en-US" sz="1400">
              <a:latin typeface="+mj-lt"/>
              <a:cs typeface="Arial" pitchFamily="34" charset="0"/>
            </a:endParaRPr>
          </a:p>
        </p:txBody>
      </p:sp>
      <p:sp>
        <p:nvSpPr>
          <p:cNvPr id="9220" name="Rectangle 42"/>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9221" name="Rectangle 4"/>
          <p:cNvSpPr>
            <a:spLocks noGrp="1" noChangeArrowheads="1"/>
          </p:cNvSpPr>
          <p:nvPr>
            <p:ph type="title" idx="4294967295"/>
          </p:nvPr>
        </p:nvSpPr>
        <p:spPr/>
        <p:txBody>
          <a:bodyPr/>
          <a:lstStyle/>
          <a:p>
            <a:r>
              <a:rPr lang="en-US" sz="4000" dirty="0">
                <a:solidFill>
                  <a:srgbClr val="FFFF00"/>
                </a:solidFill>
              </a:rPr>
              <a:t>Extinct: the </a:t>
            </a:r>
            <a:r>
              <a:rPr lang="en-US" sz="4000" dirty="0" err="1">
                <a:solidFill>
                  <a:srgbClr val="FFFF00"/>
                </a:solidFill>
              </a:rPr>
              <a:t>Uniprocesor</a:t>
            </a:r>
            <a:endParaRPr lang="en-US" sz="4000" dirty="0">
              <a:solidFill>
                <a:srgbClr val="FFFF00"/>
              </a:solidFill>
            </a:endParaRPr>
          </a:p>
        </p:txBody>
      </p:sp>
      <p:grpSp>
        <p:nvGrpSpPr>
          <p:cNvPr id="9222" name="Group 5"/>
          <p:cNvGrpSpPr>
            <a:grpSpLocks/>
          </p:cNvGrpSpPr>
          <p:nvPr/>
        </p:nvGrpSpPr>
        <p:grpSpPr bwMode="auto">
          <a:xfrm>
            <a:off x="4105275" y="2532063"/>
            <a:ext cx="1052513" cy="1346200"/>
            <a:chOff x="2496" y="2725"/>
            <a:chExt cx="712" cy="739"/>
          </a:xfrm>
        </p:grpSpPr>
        <p:sp>
          <p:nvSpPr>
            <p:cNvPr id="9223" name="Rectangle 6"/>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9224"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9225" name="Group 8"/>
            <p:cNvGrpSpPr>
              <a:grpSpLocks/>
            </p:cNvGrpSpPr>
            <p:nvPr/>
          </p:nvGrpSpPr>
          <p:grpSpPr bwMode="auto">
            <a:xfrm>
              <a:off x="3072" y="2832"/>
              <a:ext cx="136" cy="632"/>
              <a:chOff x="3072" y="2832"/>
              <a:chExt cx="136" cy="632"/>
            </a:xfrm>
          </p:grpSpPr>
          <p:sp>
            <p:nvSpPr>
              <p:cNvPr id="9226"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9227" name="Freeform 1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9228" name="Freeform 11"/>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9229" name="Group 12"/>
            <p:cNvGrpSpPr>
              <a:grpSpLocks/>
            </p:cNvGrpSpPr>
            <p:nvPr/>
          </p:nvGrpSpPr>
          <p:grpSpPr bwMode="auto">
            <a:xfrm flipH="1">
              <a:off x="2496" y="2832"/>
              <a:ext cx="136" cy="632"/>
              <a:chOff x="3072" y="2832"/>
              <a:chExt cx="136" cy="632"/>
            </a:xfrm>
          </p:grpSpPr>
          <p:sp>
            <p:nvSpPr>
              <p:cNvPr id="9230"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9231" name="Freeform 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9232" name="Freeform 15"/>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sp>
        <p:nvSpPr>
          <p:cNvPr id="9233" name="Rectangle 37"/>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dirty="0">
                <a:solidFill>
                  <a:srgbClr val="FFFF00"/>
                </a:solidFill>
                <a:latin typeface="+mj-lt"/>
              </a:rPr>
              <a:t>memory</a:t>
            </a:r>
          </a:p>
        </p:txBody>
      </p:sp>
      <p:sp>
        <p:nvSpPr>
          <p:cNvPr id="9234" name="Text Box 60"/>
          <p:cNvSpPr txBox="1">
            <a:spLocks noChangeArrowheads="1"/>
          </p:cNvSpPr>
          <p:nvPr/>
        </p:nvSpPr>
        <p:spPr bwMode="auto">
          <a:xfrm>
            <a:off x="4239173" y="2870200"/>
            <a:ext cx="731290" cy="461665"/>
          </a:xfrm>
          <a:prstGeom prst="rect">
            <a:avLst/>
          </a:prstGeom>
          <a:noFill/>
          <a:ln w="9525">
            <a:noFill/>
            <a:miter lim="800000"/>
            <a:headEnd/>
            <a:tailEnd/>
          </a:ln>
        </p:spPr>
        <p:txBody>
          <a:bodyPr wrap="none">
            <a:spAutoFit/>
          </a:bodyPr>
          <a:lstStyle/>
          <a:p>
            <a:pPr algn="r" eaLnBrk="0" hangingPunct="0"/>
            <a:r>
              <a:rPr lang="en-US" sz="2400" b="1" dirty="0" err="1">
                <a:solidFill>
                  <a:schemeClr val="bg1"/>
                </a:solidFill>
                <a:latin typeface="+mj-lt"/>
              </a:rPr>
              <a:t>cpu</a:t>
            </a:r>
            <a:endParaRPr lang="en-US" sz="2400" b="1" dirty="0">
              <a:solidFill>
                <a:schemeClr val="bg1"/>
              </a:solidFill>
              <a:latin typeface="+mj-lt"/>
            </a:endParaRPr>
          </a:p>
        </p:txBody>
      </p:sp>
      <p:pic>
        <p:nvPicPr>
          <p:cNvPr id="20" name="Picture 2" descr="Image result for mammoth"/>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4816" y="3648074"/>
            <a:ext cx="26765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91995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1861E8A-9E10-485C-A5C8-B2360A859BD4}" type="slidenum">
              <a:rPr lang="ar-SA" sz="1400">
                <a:latin typeface="Arial" panose="020B0604020202020204" pitchFamily="34" charset="0"/>
                <a:cs typeface="Arial" pitchFamily="34" charset="0"/>
              </a:rPr>
              <a:pPr algn="r" eaLnBrk="0" hangingPunct="0"/>
              <a:t>70</a:t>
            </a:fld>
            <a:endParaRPr lang="en-US" sz="1400" dirty="0">
              <a:latin typeface="Arial" panose="020B0604020202020204" pitchFamily="34" charset="0"/>
              <a:cs typeface="Arial" pitchFamily="34" charset="0"/>
            </a:endParaRPr>
          </a:p>
        </p:txBody>
      </p:sp>
      <p:sp>
        <p:nvSpPr>
          <p:cNvPr id="148484" name="Rectangle 2"/>
          <p:cNvSpPr>
            <a:spLocks noGrp="1" noChangeArrowheads="1"/>
          </p:cNvSpPr>
          <p:nvPr>
            <p:ph type="title" idx="4294967295"/>
          </p:nvPr>
        </p:nvSpPr>
        <p:spPr/>
        <p:txBody>
          <a:bodyPr/>
          <a:lstStyle/>
          <a:p>
            <a:r>
              <a:rPr lang="en-US" dirty="0">
                <a:solidFill>
                  <a:srgbClr val="FFFF00"/>
                </a:solidFill>
              </a:rPr>
              <a:t>Remarks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533BFC2C-9AF5-4E97-AC32-03045483FDE0}"/>
              </a:ext>
            </a:extLst>
          </p:cNvPr>
          <p:cNvSpPr txBox="1"/>
          <p:nvPr/>
        </p:nvSpPr>
        <p:spPr bwMode="auto">
          <a:xfrm>
            <a:off x="914400" y="2057400"/>
            <a:ext cx="2863284"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Protocol is </a:t>
            </a:r>
            <a:r>
              <a:rPr lang="en-US" sz="2800" i="1" dirty="0">
                <a:solidFill>
                  <a:srgbClr val="FFC000"/>
                </a:solidFill>
              </a:rPr>
              <a:t>unfair</a:t>
            </a:r>
          </a:p>
        </p:txBody>
      </p:sp>
      <p:sp>
        <p:nvSpPr>
          <p:cNvPr id="8" name="TextBox 7">
            <a:extLst>
              <a:ext uri="{FF2B5EF4-FFF2-40B4-BE49-F238E27FC236}">
                <a16:creationId xmlns:a16="http://schemas.microsoft.com/office/drawing/2014/main" id="{E0367394-A88D-4CF8-ABE0-6D412588E9E0}"/>
              </a:ext>
            </a:extLst>
          </p:cNvPr>
          <p:cNvSpPr txBox="1"/>
          <p:nvPr/>
        </p:nvSpPr>
        <p:spPr bwMode="auto">
          <a:xfrm>
            <a:off x="914400" y="3459094"/>
            <a:ext cx="358303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Protocol uses </a:t>
            </a:r>
            <a:r>
              <a:rPr lang="en-US" sz="2800" i="1" dirty="0">
                <a:solidFill>
                  <a:srgbClr val="FFC000"/>
                </a:solidFill>
              </a:rPr>
              <a:t>waiting</a:t>
            </a:r>
          </a:p>
        </p:txBody>
      </p:sp>
      <p:sp>
        <p:nvSpPr>
          <p:cNvPr id="9" name="TextBox 3">
            <a:extLst>
              <a:ext uri="{FF2B5EF4-FFF2-40B4-BE49-F238E27FC236}">
                <a16:creationId xmlns:a16="http://schemas.microsoft.com/office/drawing/2014/main" id="{F8A7F9FC-1E08-4329-AB49-5C250A17E879}"/>
              </a:ext>
            </a:extLst>
          </p:cNvPr>
          <p:cNvSpPr txBox="1"/>
          <p:nvPr/>
        </p:nvSpPr>
        <p:spPr bwMode="auto">
          <a:xfrm>
            <a:off x="1943530" y="2758247"/>
            <a:ext cx="5099755"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Bob’s pet might never get in</a:t>
            </a:r>
          </a:p>
        </p:txBody>
      </p:sp>
      <p:sp>
        <p:nvSpPr>
          <p:cNvPr id="10" name="TextBox 9">
            <a:extLst>
              <a:ext uri="{FF2B5EF4-FFF2-40B4-BE49-F238E27FC236}">
                <a16:creationId xmlns:a16="http://schemas.microsoft.com/office/drawing/2014/main" id="{FE79E0E2-D72A-4529-84C3-0D9B66893118}"/>
              </a:ext>
            </a:extLst>
          </p:cNvPr>
          <p:cNvSpPr txBox="1"/>
          <p:nvPr/>
        </p:nvSpPr>
        <p:spPr bwMode="auto">
          <a:xfrm>
            <a:off x="1861638" y="4159941"/>
            <a:ext cx="6901362"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If Bob is eaten by his pet, Alice’s pet might never get in</a:t>
            </a:r>
          </a:p>
        </p:txBody>
      </p:sp>
    </p:spTree>
    <p:extLst>
      <p:ext uri="{BB962C8B-B14F-4D97-AF65-F5344CB8AC3E}">
        <p14:creationId xmlns:p14="http://schemas.microsoft.com/office/powerpoint/2010/main" val="191117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572DD4-16EE-4B6E-9C62-34F5C8261459}" type="slidenum">
              <a:rPr lang="ar-SA" sz="1400">
                <a:latin typeface="Arial" panose="020B0604020202020204" pitchFamily="34" charset="0"/>
                <a:cs typeface="Arial" pitchFamily="34" charset="0"/>
              </a:rPr>
              <a:pPr algn="r" eaLnBrk="0" hangingPunct="0"/>
              <a:t>71</a:t>
            </a:fld>
            <a:endParaRPr lang="en-US" sz="1400" dirty="0">
              <a:latin typeface="Arial" panose="020B0604020202020204" pitchFamily="34" charset="0"/>
              <a:cs typeface="Arial" pitchFamily="34" charset="0"/>
            </a:endParaRPr>
          </a:p>
        </p:txBody>
      </p:sp>
      <p:sp>
        <p:nvSpPr>
          <p:cNvPr id="150532" name="Rectangle 2"/>
          <p:cNvSpPr>
            <a:spLocks noGrp="1" noChangeArrowheads="1"/>
          </p:cNvSpPr>
          <p:nvPr>
            <p:ph type="title" idx="4294967295"/>
          </p:nvPr>
        </p:nvSpPr>
        <p:spPr/>
        <p:txBody>
          <a:bodyPr/>
          <a:lstStyle/>
          <a:p>
            <a:r>
              <a:rPr lang="en-US" dirty="0">
                <a:solidFill>
                  <a:srgbClr val="FFFF00"/>
                </a:solidFill>
              </a:rPr>
              <a:t>Moral of Story</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A3E516D3-F494-4326-A93E-B9950C8D734B}"/>
              </a:ext>
            </a:extLst>
          </p:cNvPr>
          <p:cNvSpPr txBox="1"/>
          <p:nvPr/>
        </p:nvSpPr>
        <p:spPr bwMode="auto">
          <a:xfrm>
            <a:off x="838200" y="1454535"/>
            <a:ext cx="6202339" cy="501676"/>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cs typeface="Times New Roman" pitchFamily="18" charset="0"/>
              </a:rPr>
              <a:t>Mutual Exclusion </a:t>
            </a:r>
            <a:r>
              <a:rPr lang="en-US" sz="2800" i="1" dirty="0">
                <a:solidFill>
                  <a:srgbClr val="FFC000"/>
                </a:solidFill>
                <a:cs typeface="Times New Roman" pitchFamily="18" charset="0"/>
              </a:rPr>
              <a:t>cannot be solved </a:t>
            </a:r>
            <a:r>
              <a:rPr lang="en-US" sz="2800" dirty="0">
                <a:solidFill>
                  <a:srgbClr val="FFFF00"/>
                </a:solidFill>
                <a:cs typeface="Times New Roman" pitchFamily="18" charset="0"/>
              </a:rPr>
              <a:t>by</a:t>
            </a:r>
          </a:p>
        </p:txBody>
      </p:sp>
      <p:sp>
        <p:nvSpPr>
          <p:cNvPr id="8" name="TextBox 7">
            <a:extLst>
              <a:ext uri="{FF2B5EF4-FFF2-40B4-BE49-F238E27FC236}">
                <a16:creationId xmlns:a16="http://schemas.microsoft.com/office/drawing/2014/main" id="{4B7BF62E-0C79-4ACA-812D-DFBBD579F24F}"/>
              </a:ext>
            </a:extLst>
          </p:cNvPr>
          <p:cNvSpPr txBox="1"/>
          <p:nvPr/>
        </p:nvSpPr>
        <p:spPr bwMode="auto">
          <a:xfrm>
            <a:off x="1620490" y="3121049"/>
            <a:ext cx="278473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cs typeface="Times New Roman" pitchFamily="18" charset="0"/>
              </a:rPr>
              <a:t>interrupts (cans)</a:t>
            </a:r>
            <a:endParaRPr lang="en-US" sz="2800" i="1" dirty="0">
              <a:solidFill>
                <a:srgbClr val="FFFF00"/>
              </a:solidFill>
            </a:endParaRPr>
          </a:p>
        </p:txBody>
      </p:sp>
      <p:sp>
        <p:nvSpPr>
          <p:cNvPr id="9" name="TextBox 3">
            <a:extLst>
              <a:ext uri="{FF2B5EF4-FFF2-40B4-BE49-F238E27FC236}">
                <a16:creationId xmlns:a16="http://schemas.microsoft.com/office/drawing/2014/main" id="{D8BB5E1E-C6F3-4867-A3E7-9BA14D7A1CBA}"/>
              </a:ext>
            </a:extLst>
          </p:cNvPr>
          <p:cNvSpPr txBox="1"/>
          <p:nvPr/>
        </p:nvSpPr>
        <p:spPr bwMode="auto">
          <a:xfrm>
            <a:off x="1620490" y="2277020"/>
            <a:ext cx="6224781"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cs typeface="Times New Roman" pitchFamily="18" charset="0"/>
              </a:rPr>
              <a:t>transient communication (cell phones)</a:t>
            </a:r>
            <a:endParaRPr lang="en-US" sz="2800" dirty="0">
              <a:solidFill>
                <a:srgbClr val="FFFF00"/>
              </a:solidFill>
            </a:endParaRPr>
          </a:p>
        </p:txBody>
      </p:sp>
      <p:sp>
        <p:nvSpPr>
          <p:cNvPr id="10" name="TextBox 9">
            <a:extLst>
              <a:ext uri="{FF2B5EF4-FFF2-40B4-BE49-F238E27FC236}">
                <a16:creationId xmlns:a16="http://schemas.microsoft.com/office/drawing/2014/main" id="{2DFDEE43-5BA1-4210-AAB5-BD88909C5264}"/>
              </a:ext>
            </a:extLst>
          </p:cNvPr>
          <p:cNvSpPr txBox="1"/>
          <p:nvPr/>
        </p:nvSpPr>
        <p:spPr bwMode="auto">
          <a:xfrm>
            <a:off x="838200" y="3965078"/>
            <a:ext cx="3220690"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cs typeface="Times New Roman" pitchFamily="18" charset="0"/>
              </a:rPr>
              <a:t>It </a:t>
            </a:r>
            <a:r>
              <a:rPr lang="en-US" sz="2800" i="1" dirty="0">
                <a:solidFill>
                  <a:srgbClr val="FFC000"/>
                </a:solidFill>
                <a:cs typeface="Times New Roman" pitchFamily="18" charset="0"/>
              </a:rPr>
              <a:t>can be solved </a:t>
            </a:r>
            <a:r>
              <a:rPr lang="en-US" sz="2800" dirty="0">
                <a:solidFill>
                  <a:srgbClr val="FFFF00"/>
                </a:solidFill>
                <a:cs typeface="Times New Roman" pitchFamily="18" charset="0"/>
              </a:rPr>
              <a:t>by</a:t>
            </a:r>
          </a:p>
        </p:txBody>
      </p:sp>
      <p:sp>
        <p:nvSpPr>
          <p:cNvPr id="11" name="TextBox 10">
            <a:extLst>
              <a:ext uri="{FF2B5EF4-FFF2-40B4-BE49-F238E27FC236}">
                <a16:creationId xmlns:a16="http://schemas.microsoft.com/office/drawing/2014/main" id="{85412C8C-776E-400A-9CA5-426FD55A1248}"/>
              </a:ext>
            </a:extLst>
          </p:cNvPr>
          <p:cNvSpPr txBox="1"/>
          <p:nvPr/>
        </p:nvSpPr>
        <p:spPr bwMode="auto">
          <a:xfrm>
            <a:off x="1620490" y="4787563"/>
            <a:ext cx="4095991"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cs typeface="Times New Roman" pitchFamily="18" charset="0"/>
              </a:rPr>
              <a:t>one-bit shared variables</a:t>
            </a:r>
            <a:endParaRPr lang="en-US" sz="2800" dirty="0">
              <a:solidFill>
                <a:srgbClr val="FFFF00"/>
              </a:solidFill>
            </a:endParaRPr>
          </a:p>
        </p:txBody>
      </p:sp>
      <p:sp>
        <p:nvSpPr>
          <p:cNvPr id="12" name="TextBox 11">
            <a:extLst>
              <a:ext uri="{FF2B5EF4-FFF2-40B4-BE49-F238E27FC236}">
                <a16:creationId xmlns:a16="http://schemas.microsoft.com/office/drawing/2014/main" id="{2BB038A3-764E-4293-8C59-2CA55EE1FFE0}"/>
              </a:ext>
            </a:extLst>
          </p:cNvPr>
          <p:cNvSpPr txBox="1"/>
          <p:nvPr/>
        </p:nvSpPr>
        <p:spPr bwMode="auto">
          <a:xfrm>
            <a:off x="1620490" y="5631593"/>
            <a:ext cx="4363695"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cs typeface="Times New Roman" pitchFamily="18" charset="0"/>
              </a:rPr>
              <a:t>that can be read or written</a:t>
            </a:r>
            <a:endParaRPr lang="en-US" sz="2800" dirty="0">
              <a:solidFill>
                <a:srgbClr val="FFFF00"/>
              </a:solidFill>
            </a:endParaRPr>
          </a:p>
        </p:txBody>
      </p:sp>
    </p:spTree>
    <p:extLst>
      <p:ext uri="{BB962C8B-B14F-4D97-AF65-F5344CB8AC3E}">
        <p14:creationId xmlns:p14="http://schemas.microsoft.com/office/powerpoint/2010/main" val="528083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1"/>
          <p:cNvSpPr>
            <a:spLocks noGrp="1"/>
          </p:cNvSpPr>
          <p:nvPr>
            <p:ph type="ftr" sz="quarter" idx="10"/>
          </p:nvPr>
        </p:nvSpPr>
        <p:spPr/>
        <p:txBody>
          <a:bodyPr/>
          <a:lstStyle/>
          <a:p>
            <a:r>
              <a:rPr lang="en-US">
                <a:latin typeface="+mj-lt"/>
              </a:rPr>
              <a:t>Art of Multiprocessor Programming</a:t>
            </a:r>
          </a:p>
        </p:txBody>
      </p:sp>
      <p:sp>
        <p:nvSpPr>
          <p:cNvPr id="1525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B639E0C-81C1-41AC-8815-6972C608FC02}" type="slidenum">
              <a:rPr lang="ar-SA" sz="1400">
                <a:latin typeface="+mj-lt"/>
                <a:cs typeface="Arial" pitchFamily="34" charset="0"/>
              </a:rPr>
              <a:pPr algn="r" eaLnBrk="0" hangingPunct="0"/>
              <a:t>72</a:t>
            </a:fld>
            <a:endParaRPr lang="en-US" sz="1400">
              <a:latin typeface="+mj-lt"/>
              <a:cs typeface="Arial" pitchFamily="34" charset="0"/>
            </a:endParaRPr>
          </a:p>
        </p:txBody>
      </p:sp>
      <p:sp>
        <p:nvSpPr>
          <p:cNvPr id="152580" name="Rectangle 2"/>
          <p:cNvSpPr>
            <a:spLocks noGrp="1" noChangeArrowheads="1"/>
          </p:cNvSpPr>
          <p:nvPr>
            <p:ph type="title" idx="4294967295"/>
          </p:nvPr>
        </p:nvSpPr>
        <p:spPr/>
        <p:txBody>
          <a:bodyPr/>
          <a:lstStyle/>
          <a:p>
            <a:r>
              <a:rPr lang="en-US" sz="4000" dirty="0">
                <a:solidFill>
                  <a:srgbClr val="FFFF00"/>
                </a:solidFill>
              </a:rPr>
              <a:t>The Arbiter Problem (an aside)</a:t>
            </a:r>
          </a:p>
        </p:txBody>
      </p:sp>
      <p:grpSp>
        <p:nvGrpSpPr>
          <p:cNvPr id="152581" name="Group 3"/>
          <p:cNvGrpSpPr>
            <a:grpSpLocks/>
          </p:cNvGrpSpPr>
          <p:nvPr/>
        </p:nvGrpSpPr>
        <p:grpSpPr bwMode="auto">
          <a:xfrm>
            <a:off x="2057400" y="1676400"/>
            <a:ext cx="1057275" cy="1371600"/>
            <a:chOff x="1728" y="1008"/>
            <a:chExt cx="1776" cy="2304"/>
          </a:xfrm>
        </p:grpSpPr>
        <p:sp>
          <p:nvSpPr>
            <p:cNvPr id="152582" name="Rectangle 4"/>
            <p:cNvSpPr>
              <a:spLocks noChangeArrowheads="1"/>
            </p:cNvSpPr>
            <p:nvPr/>
          </p:nvSpPr>
          <p:spPr bwMode="auto">
            <a:xfrm>
              <a:off x="3408" y="1248"/>
              <a:ext cx="96" cy="206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83" name="Rectangle 5"/>
            <p:cNvSpPr>
              <a:spLocks noChangeArrowheads="1"/>
            </p:cNvSpPr>
            <p:nvPr/>
          </p:nvSpPr>
          <p:spPr bwMode="auto">
            <a:xfrm>
              <a:off x="2304" y="124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84" name="Line 6"/>
            <p:cNvSpPr>
              <a:spLocks noChangeShapeType="1"/>
            </p:cNvSpPr>
            <p:nvPr/>
          </p:nvSpPr>
          <p:spPr bwMode="auto">
            <a:xfrm flipV="1">
              <a:off x="2304" y="2160"/>
              <a:ext cx="576" cy="240"/>
            </a:xfrm>
            <a:prstGeom prst="line">
              <a:avLst/>
            </a:prstGeom>
            <a:noFill/>
            <a:ln w="38100">
              <a:solidFill>
                <a:schemeClr val="tx1"/>
              </a:solidFill>
              <a:round/>
              <a:headEnd/>
              <a:tailEnd/>
            </a:ln>
          </p:spPr>
          <p:txBody>
            <a:bodyPr wrap="none" anchor="ctr"/>
            <a:lstStyle/>
            <a:p>
              <a:endParaRPr lang="en-US">
                <a:latin typeface="+mj-lt"/>
              </a:endParaRPr>
            </a:p>
          </p:txBody>
        </p:sp>
        <p:sp>
          <p:nvSpPr>
            <p:cNvPr id="152585" name="Rectangle 7"/>
            <p:cNvSpPr>
              <a:spLocks noChangeArrowheads="1"/>
            </p:cNvSpPr>
            <p:nvPr/>
          </p:nvSpPr>
          <p:spPr bwMode="auto">
            <a:xfrm>
              <a:off x="1728" y="100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grpSp>
      <p:sp>
        <p:nvSpPr>
          <p:cNvPr id="152586" name="Rectangle 8"/>
          <p:cNvSpPr>
            <a:spLocks noChangeArrowheads="1"/>
          </p:cNvSpPr>
          <p:nvPr/>
        </p:nvSpPr>
        <p:spPr bwMode="auto">
          <a:xfrm>
            <a:off x="50006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87" name="Rectangle 9"/>
          <p:cNvSpPr>
            <a:spLocks noChangeArrowheads="1"/>
          </p:cNvSpPr>
          <p:nvPr/>
        </p:nvSpPr>
        <p:spPr bwMode="auto">
          <a:xfrm>
            <a:off x="4343400" y="20955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88" name="Line 10"/>
          <p:cNvSpPr>
            <a:spLocks noChangeShapeType="1"/>
          </p:cNvSpPr>
          <p:nvPr/>
        </p:nvSpPr>
        <p:spPr bwMode="auto">
          <a:xfrm flipV="1">
            <a:off x="4343400" y="2638425"/>
            <a:ext cx="342900" cy="142875"/>
          </a:xfrm>
          <a:prstGeom prst="line">
            <a:avLst/>
          </a:prstGeom>
          <a:noFill/>
          <a:ln w="38100">
            <a:solidFill>
              <a:schemeClr val="tx1"/>
            </a:solidFill>
            <a:round/>
            <a:headEnd/>
            <a:tailEnd/>
          </a:ln>
        </p:spPr>
        <p:txBody>
          <a:bodyPr wrap="none" anchor="ctr"/>
          <a:lstStyle/>
          <a:p>
            <a:endParaRPr lang="en-US">
              <a:latin typeface="+mj-lt"/>
            </a:endParaRPr>
          </a:p>
        </p:txBody>
      </p:sp>
      <p:sp>
        <p:nvSpPr>
          <p:cNvPr id="152589" name="Rectangle 11"/>
          <p:cNvSpPr>
            <a:spLocks noChangeArrowheads="1"/>
          </p:cNvSpPr>
          <p:nvPr/>
        </p:nvSpPr>
        <p:spPr bwMode="auto">
          <a:xfrm>
            <a:off x="4000500" y="19526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90" name="Rectangle 12"/>
          <p:cNvSpPr>
            <a:spLocks noChangeArrowheads="1"/>
          </p:cNvSpPr>
          <p:nvPr/>
        </p:nvSpPr>
        <p:spPr bwMode="auto">
          <a:xfrm>
            <a:off x="69437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91" name="Rectangle 13"/>
          <p:cNvSpPr>
            <a:spLocks noChangeArrowheads="1"/>
          </p:cNvSpPr>
          <p:nvPr/>
        </p:nvSpPr>
        <p:spPr bwMode="auto">
          <a:xfrm>
            <a:off x="6286500" y="23241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92" name="Line 14"/>
          <p:cNvSpPr>
            <a:spLocks noChangeShapeType="1"/>
          </p:cNvSpPr>
          <p:nvPr/>
        </p:nvSpPr>
        <p:spPr bwMode="auto">
          <a:xfrm flipV="1">
            <a:off x="6286500" y="2867025"/>
            <a:ext cx="342900" cy="142875"/>
          </a:xfrm>
          <a:prstGeom prst="line">
            <a:avLst/>
          </a:prstGeom>
          <a:noFill/>
          <a:ln w="38100">
            <a:solidFill>
              <a:schemeClr val="tx1"/>
            </a:solidFill>
            <a:round/>
            <a:headEnd/>
            <a:tailEnd/>
          </a:ln>
        </p:spPr>
        <p:txBody>
          <a:bodyPr wrap="none" anchor="ctr"/>
          <a:lstStyle/>
          <a:p>
            <a:endParaRPr lang="en-US">
              <a:latin typeface="+mj-lt"/>
            </a:endParaRPr>
          </a:p>
        </p:txBody>
      </p:sp>
      <p:sp>
        <p:nvSpPr>
          <p:cNvPr id="152593" name="Rectangle 15"/>
          <p:cNvSpPr>
            <a:spLocks noChangeArrowheads="1"/>
          </p:cNvSpPr>
          <p:nvPr/>
        </p:nvSpPr>
        <p:spPr bwMode="auto">
          <a:xfrm>
            <a:off x="5943600" y="21812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94" name="Line 16"/>
          <p:cNvSpPr>
            <a:spLocks noChangeShapeType="1"/>
          </p:cNvSpPr>
          <p:nvPr/>
        </p:nvSpPr>
        <p:spPr bwMode="auto">
          <a:xfrm flipH="1">
            <a:off x="7010400" y="2171700"/>
            <a:ext cx="685800" cy="0"/>
          </a:xfrm>
          <a:prstGeom prst="line">
            <a:avLst/>
          </a:prstGeom>
          <a:noFill/>
          <a:ln w="38100">
            <a:solidFill>
              <a:srgbClr val="FFFF00"/>
            </a:solidFill>
            <a:round/>
            <a:headEnd/>
            <a:tailEnd type="triangle" w="med" len="med"/>
          </a:ln>
        </p:spPr>
        <p:txBody>
          <a:bodyPr wrap="none" anchor="ctr"/>
          <a:lstStyle/>
          <a:p>
            <a:endParaRPr lang="en-US">
              <a:latin typeface="+mj-lt"/>
            </a:endParaRPr>
          </a:p>
        </p:txBody>
      </p:sp>
      <p:sp>
        <p:nvSpPr>
          <p:cNvPr id="152595" name="Text Box 17"/>
          <p:cNvSpPr txBox="1">
            <a:spLocks noChangeArrowheads="1"/>
          </p:cNvSpPr>
          <p:nvPr/>
        </p:nvSpPr>
        <p:spPr bwMode="auto">
          <a:xfrm>
            <a:off x="7315200" y="1676400"/>
            <a:ext cx="1446213" cy="946150"/>
          </a:xfrm>
          <a:prstGeom prst="rect">
            <a:avLst/>
          </a:prstGeom>
          <a:noFill/>
          <a:ln w="9525">
            <a:noFill/>
            <a:miter lim="800000"/>
            <a:headEnd/>
            <a:tailEnd/>
          </a:ln>
        </p:spPr>
        <p:txBody>
          <a:bodyPr>
            <a:spAutoFit/>
          </a:bodyPr>
          <a:lstStyle/>
          <a:p>
            <a:pPr algn="ctr" eaLnBrk="0" hangingPunct="0"/>
            <a:r>
              <a:rPr lang="en-US" sz="2800" dirty="0">
                <a:solidFill>
                  <a:srgbClr val="FFFF00"/>
                </a:solidFill>
                <a:latin typeface="+mj-lt"/>
              </a:rPr>
              <a:t>Pick a point</a:t>
            </a:r>
          </a:p>
        </p:txBody>
      </p:sp>
      <p:grpSp>
        <p:nvGrpSpPr>
          <p:cNvPr id="152596" name="Group 18"/>
          <p:cNvGrpSpPr>
            <a:grpSpLocks/>
          </p:cNvGrpSpPr>
          <p:nvPr/>
        </p:nvGrpSpPr>
        <p:grpSpPr bwMode="auto">
          <a:xfrm>
            <a:off x="2209800" y="4292600"/>
            <a:ext cx="1778000" cy="508000"/>
            <a:chOff x="1392" y="2400"/>
            <a:chExt cx="1120" cy="320"/>
          </a:xfrm>
        </p:grpSpPr>
        <p:sp>
          <p:nvSpPr>
            <p:cNvPr id="152597" name="Line 19"/>
            <p:cNvSpPr>
              <a:spLocks noChangeShapeType="1"/>
            </p:cNvSpPr>
            <p:nvPr/>
          </p:nvSpPr>
          <p:spPr bwMode="auto">
            <a:xfrm>
              <a:off x="2272" y="2568"/>
              <a:ext cx="240" cy="0"/>
            </a:xfrm>
            <a:prstGeom prst="line">
              <a:avLst/>
            </a:prstGeom>
            <a:noFill/>
            <a:ln w="38100">
              <a:solidFill>
                <a:schemeClr val="tx1"/>
              </a:solidFill>
              <a:round/>
              <a:headEnd/>
              <a:tailEnd/>
            </a:ln>
          </p:spPr>
          <p:txBody>
            <a:bodyPr/>
            <a:lstStyle/>
            <a:p>
              <a:endParaRPr lang="en-US">
                <a:latin typeface="+mj-lt"/>
              </a:endParaRPr>
            </a:p>
          </p:txBody>
        </p:sp>
        <p:sp>
          <p:nvSpPr>
            <p:cNvPr id="152598" name="Rectangle 20"/>
            <p:cNvSpPr>
              <a:spLocks noChangeArrowheads="1"/>
            </p:cNvSpPr>
            <p:nvPr/>
          </p:nvSpPr>
          <p:spPr bwMode="auto">
            <a:xfrm>
              <a:off x="1632" y="2400"/>
              <a:ext cx="176" cy="320"/>
            </a:xfrm>
            <a:prstGeom prst="rect">
              <a:avLst/>
            </a:prstGeom>
            <a:solidFill>
              <a:schemeClr val="accent1"/>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599" name="AutoShape 21"/>
            <p:cNvSpPr>
              <a:spLocks noChangeArrowheads="1"/>
            </p:cNvSpPr>
            <p:nvPr/>
          </p:nvSpPr>
          <p:spPr bwMode="auto">
            <a:xfrm rot="5400000" flipH="1">
              <a:off x="1904" y="2368"/>
              <a:ext cx="288" cy="384"/>
            </a:xfrm>
            <a:prstGeom prst="triangle">
              <a:avLst>
                <a:gd name="adj" fmla="val 50000"/>
              </a:avLst>
            </a:prstGeom>
            <a:solidFill>
              <a:schemeClr val="accent1"/>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52600" name="Oval 22"/>
            <p:cNvSpPr>
              <a:spLocks noChangeArrowheads="1"/>
            </p:cNvSpPr>
            <p:nvPr/>
          </p:nvSpPr>
          <p:spPr bwMode="auto">
            <a:xfrm>
              <a:off x="2144" y="2488"/>
              <a:ext cx="144" cy="144"/>
            </a:xfrm>
            <a:prstGeom prst="ellipse">
              <a:avLst/>
            </a:pr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52601" name="Line 23"/>
            <p:cNvSpPr>
              <a:spLocks noChangeShapeType="1"/>
            </p:cNvSpPr>
            <p:nvPr/>
          </p:nvSpPr>
          <p:spPr bwMode="auto">
            <a:xfrm>
              <a:off x="1392" y="2448"/>
              <a:ext cx="240" cy="0"/>
            </a:xfrm>
            <a:prstGeom prst="line">
              <a:avLst/>
            </a:prstGeom>
            <a:noFill/>
            <a:ln w="38100">
              <a:solidFill>
                <a:schemeClr val="tx1"/>
              </a:solidFill>
              <a:round/>
              <a:headEnd/>
              <a:tailEnd/>
            </a:ln>
          </p:spPr>
          <p:txBody>
            <a:bodyPr/>
            <a:lstStyle/>
            <a:p>
              <a:endParaRPr lang="en-US">
                <a:latin typeface="+mj-lt"/>
              </a:endParaRPr>
            </a:p>
          </p:txBody>
        </p:sp>
        <p:sp>
          <p:nvSpPr>
            <p:cNvPr id="152602" name="Line 24"/>
            <p:cNvSpPr>
              <a:spLocks noChangeShapeType="1"/>
            </p:cNvSpPr>
            <p:nvPr/>
          </p:nvSpPr>
          <p:spPr bwMode="auto">
            <a:xfrm>
              <a:off x="1392" y="2640"/>
              <a:ext cx="240" cy="0"/>
            </a:xfrm>
            <a:prstGeom prst="line">
              <a:avLst/>
            </a:prstGeom>
            <a:noFill/>
            <a:ln w="38100">
              <a:solidFill>
                <a:schemeClr val="tx1"/>
              </a:solidFill>
              <a:round/>
              <a:headEnd/>
              <a:tailEnd/>
            </a:ln>
          </p:spPr>
          <p:txBody>
            <a:bodyPr/>
            <a:lstStyle/>
            <a:p>
              <a:endParaRPr lang="en-US">
                <a:latin typeface="+mj-lt"/>
              </a:endParaRPr>
            </a:p>
          </p:txBody>
        </p:sp>
      </p:grpSp>
      <p:sp>
        <p:nvSpPr>
          <p:cNvPr id="152603" name="Freeform 25"/>
          <p:cNvSpPr>
            <a:spLocks/>
          </p:cNvSpPr>
          <p:nvPr/>
        </p:nvSpPr>
        <p:spPr bwMode="auto">
          <a:xfrm>
            <a:off x="4064000" y="3810000"/>
            <a:ext cx="2413000" cy="419100"/>
          </a:xfrm>
          <a:custGeom>
            <a:avLst/>
            <a:gdLst>
              <a:gd name="T0" fmla="*/ 0 w 1520"/>
              <a:gd name="T1" fmla="*/ 2147483647 h 264"/>
              <a:gd name="T2" fmla="*/ 2147483647 w 1520"/>
              <a:gd name="T3" fmla="*/ 2147483647 h 264"/>
              <a:gd name="T4" fmla="*/ 2147483647 w 1520"/>
              <a:gd name="T5" fmla="*/ 0 h 264"/>
              <a:gd name="T6" fmla="*/ 2147483647 w 1520"/>
              <a:gd name="T7" fmla="*/ 0 h 264"/>
              <a:gd name="T8" fmla="*/ 2147483647 w 1520"/>
              <a:gd name="T9" fmla="*/ 2147483647 h 264"/>
              <a:gd name="T10" fmla="*/ 2147483647 w 1520"/>
              <a:gd name="T11" fmla="*/ 2147483647 h 264"/>
              <a:gd name="T12" fmla="*/ 2147483647 w 1520"/>
              <a:gd name="T13" fmla="*/ 0 h 264"/>
              <a:gd name="T14" fmla="*/ 2147483647 w 1520"/>
              <a:gd name="T15" fmla="*/ 0 h 264"/>
              <a:gd name="T16" fmla="*/ 2147483647 w 1520"/>
              <a:gd name="T17" fmla="*/ 2147483647 h 264"/>
              <a:gd name="T18" fmla="*/ 2147483647 w 1520"/>
              <a:gd name="T19" fmla="*/ 2147483647 h 264"/>
              <a:gd name="T20" fmla="*/ 2147483647 w 1520"/>
              <a:gd name="T21" fmla="*/ 2147483647 h 2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0"/>
              <a:gd name="T34" fmla="*/ 0 h 264"/>
              <a:gd name="T35" fmla="*/ 1520 w 1520"/>
              <a:gd name="T36" fmla="*/ 264 h 2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0" h="264">
                <a:moveTo>
                  <a:pt x="0" y="264"/>
                </a:moveTo>
                <a:lnTo>
                  <a:pt x="280" y="256"/>
                </a:lnTo>
                <a:lnTo>
                  <a:pt x="272" y="0"/>
                </a:lnTo>
                <a:lnTo>
                  <a:pt x="608" y="0"/>
                </a:lnTo>
                <a:lnTo>
                  <a:pt x="608" y="240"/>
                </a:lnTo>
                <a:lnTo>
                  <a:pt x="896" y="240"/>
                </a:lnTo>
                <a:lnTo>
                  <a:pt x="896" y="0"/>
                </a:lnTo>
                <a:lnTo>
                  <a:pt x="1184" y="0"/>
                </a:lnTo>
                <a:lnTo>
                  <a:pt x="1184" y="240"/>
                </a:lnTo>
                <a:lnTo>
                  <a:pt x="1520" y="240"/>
                </a:lnTo>
                <a:lnTo>
                  <a:pt x="1520" y="192"/>
                </a:lnTo>
              </a:path>
            </a:pathLst>
          </a:custGeom>
          <a:noFill/>
          <a:ln w="38100">
            <a:solidFill>
              <a:srgbClr val="FF0000"/>
            </a:solidFill>
            <a:round/>
            <a:headEnd/>
            <a:tailEnd/>
          </a:ln>
        </p:spPr>
        <p:txBody>
          <a:bodyPr/>
          <a:lstStyle/>
          <a:p>
            <a:pPr algn="r" eaLnBrk="0" hangingPunct="0"/>
            <a:endParaRPr lang="en-US" sz="4400" b="1">
              <a:solidFill>
                <a:srgbClr val="0000FF"/>
              </a:solidFill>
              <a:latin typeface="+mj-lt"/>
            </a:endParaRPr>
          </a:p>
        </p:txBody>
      </p:sp>
      <p:sp>
        <p:nvSpPr>
          <p:cNvPr id="152604" name="Freeform 26"/>
          <p:cNvSpPr>
            <a:spLocks/>
          </p:cNvSpPr>
          <p:nvPr/>
        </p:nvSpPr>
        <p:spPr bwMode="auto">
          <a:xfrm>
            <a:off x="4064000" y="4579938"/>
            <a:ext cx="2514600" cy="436562"/>
          </a:xfrm>
          <a:custGeom>
            <a:avLst/>
            <a:gdLst>
              <a:gd name="T0" fmla="*/ 0 w 1584"/>
              <a:gd name="T1" fmla="*/ 2147483647 h 275"/>
              <a:gd name="T2" fmla="*/ 2147483647 w 1584"/>
              <a:gd name="T3" fmla="*/ 2147483647 h 275"/>
              <a:gd name="T4" fmla="*/ 2147483647 w 1584"/>
              <a:gd name="T5" fmla="*/ 2147483647 h 275"/>
              <a:gd name="T6" fmla="*/ 2147483647 w 1584"/>
              <a:gd name="T7" fmla="*/ 2147483647 h 275"/>
              <a:gd name="T8" fmla="*/ 2147483647 w 1584"/>
              <a:gd name="T9" fmla="*/ 2147483647 h 275"/>
              <a:gd name="T10" fmla="*/ 2147483647 w 1584"/>
              <a:gd name="T11" fmla="*/ 2147483647 h 275"/>
              <a:gd name="T12" fmla="*/ 2147483647 w 1584"/>
              <a:gd name="T13" fmla="*/ 2147483647 h 275"/>
              <a:gd name="T14" fmla="*/ 2147483647 w 1584"/>
              <a:gd name="T15" fmla="*/ 2147483647 h 275"/>
              <a:gd name="T16" fmla="*/ 2147483647 w 1584"/>
              <a:gd name="T17" fmla="*/ 2147483647 h 275"/>
              <a:gd name="T18" fmla="*/ 2147483647 w 1584"/>
              <a:gd name="T19" fmla="*/ 2147483647 h 275"/>
              <a:gd name="T20" fmla="*/ 2147483647 w 1584"/>
              <a:gd name="T21" fmla="*/ 214748364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275"/>
              <a:gd name="T35" fmla="*/ 1584 w 1584"/>
              <a:gd name="T36" fmla="*/ 275 h 2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275">
                <a:moveTo>
                  <a:pt x="0" y="235"/>
                </a:moveTo>
                <a:cubicBezTo>
                  <a:pt x="40" y="232"/>
                  <a:pt x="179" y="243"/>
                  <a:pt x="238" y="214"/>
                </a:cubicBezTo>
                <a:cubicBezTo>
                  <a:pt x="297" y="185"/>
                  <a:pt x="317" y="88"/>
                  <a:pt x="357" y="59"/>
                </a:cubicBezTo>
                <a:cubicBezTo>
                  <a:pt x="397" y="30"/>
                  <a:pt x="434" y="13"/>
                  <a:pt x="480" y="43"/>
                </a:cubicBezTo>
                <a:cubicBezTo>
                  <a:pt x="526" y="73"/>
                  <a:pt x="574" y="209"/>
                  <a:pt x="631" y="242"/>
                </a:cubicBezTo>
                <a:cubicBezTo>
                  <a:pt x="688" y="275"/>
                  <a:pt x="776" y="267"/>
                  <a:pt x="823" y="242"/>
                </a:cubicBezTo>
                <a:cubicBezTo>
                  <a:pt x="870" y="217"/>
                  <a:pt x="881" y="124"/>
                  <a:pt x="912" y="91"/>
                </a:cubicBezTo>
                <a:cubicBezTo>
                  <a:pt x="943" y="58"/>
                  <a:pt x="962" y="53"/>
                  <a:pt x="1008" y="43"/>
                </a:cubicBezTo>
                <a:cubicBezTo>
                  <a:pt x="1054" y="33"/>
                  <a:pt x="1141" y="0"/>
                  <a:pt x="1189" y="32"/>
                </a:cubicBezTo>
                <a:cubicBezTo>
                  <a:pt x="1237" y="64"/>
                  <a:pt x="1230" y="209"/>
                  <a:pt x="1296" y="235"/>
                </a:cubicBezTo>
                <a:cubicBezTo>
                  <a:pt x="1362" y="261"/>
                  <a:pt x="1536" y="195"/>
                  <a:pt x="1584" y="187"/>
                </a:cubicBezTo>
              </a:path>
            </a:pathLst>
          </a:custGeom>
          <a:noFill/>
          <a:ln w="38100">
            <a:solidFill>
              <a:srgbClr val="FF0000"/>
            </a:solidFill>
            <a:round/>
            <a:headEnd/>
            <a:tailEnd/>
          </a:ln>
        </p:spPr>
        <p:txBody>
          <a:bodyPr/>
          <a:lstStyle/>
          <a:p>
            <a:pPr algn="r" eaLnBrk="0" hangingPunct="0"/>
            <a:endParaRPr lang="en-US" sz="4400" b="1">
              <a:solidFill>
                <a:srgbClr val="0000FF"/>
              </a:solidFill>
              <a:latin typeface="+mj-lt"/>
            </a:endParaRPr>
          </a:p>
        </p:txBody>
      </p:sp>
      <p:sp>
        <p:nvSpPr>
          <p:cNvPr id="152605" name="Freeform 27"/>
          <p:cNvSpPr>
            <a:spLocks/>
          </p:cNvSpPr>
          <p:nvPr/>
        </p:nvSpPr>
        <p:spPr bwMode="auto">
          <a:xfrm>
            <a:off x="6021388" y="4679950"/>
            <a:ext cx="1525587" cy="700088"/>
          </a:xfrm>
          <a:custGeom>
            <a:avLst/>
            <a:gdLst>
              <a:gd name="T0" fmla="*/ 2147483647 w 961"/>
              <a:gd name="T1" fmla="*/ 2147483647 h 441"/>
              <a:gd name="T2" fmla="*/ 2147483647 w 961"/>
              <a:gd name="T3" fmla="*/ 2147483647 h 441"/>
              <a:gd name="T4" fmla="*/ 2147483647 w 961"/>
              <a:gd name="T5" fmla="*/ 2147483647 h 441"/>
              <a:gd name="T6" fmla="*/ 0 w 961"/>
              <a:gd name="T7" fmla="*/ 2147483647 h 441"/>
              <a:gd name="T8" fmla="*/ 0 60000 65536"/>
              <a:gd name="T9" fmla="*/ 0 60000 65536"/>
              <a:gd name="T10" fmla="*/ 0 60000 65536"/>
              <a:gd name="T11" fmla="*/ 0 60000 65536"/>
              <a:gd name="T12" fmla="*/ 0 w 961"/>
              <a:gd name="T13" fmla="*/ 0 h 441"/>
              <a:gd name="T14" fmla="*/ 961 w 961"/>
              <a:gd name="T15" fmla="*/ 441 h 441"/>
            </a:gdLst>
            <a:ahLst/>
            <a:cxnLst>
              <a:cxn ang="T8">
                <a:pos x="T0" y="T1"/>
              </a:cxn>
              <a:cxn ang="T9">
                <a:pos x="T2" y="T3"/>
              </a:cxn>
              <a:cxn ang="T10">
                <a:pos x="T4" y="T5"/>
              </a:cxn>
              <a:cxn ang="T11">
                <a:pos x="T6" y="T7"/>
              </a:cxn>
            </a:cxnLst>
            <a:rect l="T12" t="T13" r="T14" b="T15"/>
            <a:pathLst>
              <a:path w="961" h="441">
                <a:moveTo>
                  <a:pt x="961" y="416"/>
                </a:moveTo>
                <a:cubicBezTo>
                  <a:pt x="909" y="410"/>
                  <a:pt x="725" y="441"/>
                  <a:pt x="650" y="380"/>
                </a:cubicBezTo>
                <a:cubicBezTo>
                  <a:pt x="575" y="319"/>
                  <a:pt x="621" y="102"/>
                  <a:pt x="513" y="51"/>
                </a:cubicBezTo>
                <a:cubicBezTo>
                  <a:pt x="405" y="0"/>
                  <a:pt x="107" y="71"/>
                  <a:pt x="0" y="76"/>
                </a:cubicBezTo>
              </a:path>
            </a:pathLst>
          </a:custGeom>
          <a:noFill/>
          <a:ln w="38100">
            <a:solidFill>
              <a:srgbClr val="FFFF00"/>
            </a:solidFill>
            <a:round/>
            <a:headEnd/>
            <a:tailEnd type="triangle" w="med" len="med"/>
          </a:ln>
        </p:spPr>
        <p:txBody>
          <a:bodyPr wrap="none" anchor="ctr"/>
          <a:lstStyle/>
          <a:p>
            <a:pPr algn="r" eaLnBrk="0" hangingPunct="0"/>
            <a:endParaRPr lang="en-US" sz="4400" b="1">
              <a:solidFill>
                <a:srgbClr val="0000FF"/>
              </a:solidFill>
              <a:latin typeface="+mj-lt"/>
            </a:endParaRPr>
          </a:p>
        </p:txBody>
      </p:sp>
      <p:sp>
        <p:nvSpPr>
          <p:cNvPr id="152606" name="Text Box 28"/>
          <p:cNvSpPr txBox="1">
            <a:spLocks noChangeArrowheads="1"/>
          </p:cNvSpPr>
          <p:nvPr/>
        </p:nvSpPr>
        <p:spPr bwMode="auto">
          <a:xfrm>
            <a:off x="7164388" y="4845050"/>
            <a:ext cx="1446212" cy="946150"/>
          </a:xfrm>
          <a:prstGeom prst="rect">
            <a:avLst/>
          </a:prstGeom>
          <a:noFill/>
          <a:ln w="9525">
            <a:noFill/>
            <a:miter lim="800000"/>
            <a:headEnd/>
            <a:tailEnd/>
          </a:ln>
        </p:spPr>
        <p:txBody>
          <a:bodyPr>
            <a:spAutoFit/>
          </a:bodyPr>
          <a:lstStyle/>
          <a:p>
            <a:pPr algn="ctr" eaLnBrk="0" hangingPunct="0"/>
            <a:r>
              <a:rPr lang="en-US" sz="2800">
                <a:solidFill>
                  <a:srgbClr val="FFFF00"/>
                </a:solidFill>
                <a:latin typeface="+mj-lt"/>
              </a:rPr>
              <a:t>Pick a point</a:t>
            </a:r>
          </a:p>
        </p:txBody>
      </p:sp>
    </p:spTree>
    <p:extLst>
      <p:ext uri="{BB962C8B-B14F-4D97-AF65-F5344CB8AC3E}">
        <p14:creationId xmlns:p14="http://schemas.microsoft.com/office/powerpoint/2010/main" val="401448692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5AA3448-74BC-41E2-BF70-114E8B36C610}" type="slidenum">
              <a:rPr lang="ar-SA" sz="1400">
                <a:latin typeface="Arial" panose="020B0604020202020204" pitchFamily="34" charset="0"/>
                <a:cs typeface="Arial" pitchFamily="34" charset="0"/>
              </a:rPr>
              <a:pPr algn="r" eaLnBrk="0" hangingPunct="0"/>
              <a:t>73</a:t>
            </a:fld>
            <a:endParaRPr lang="en-US" sz="1400" dirty="0">
              <a:latin typeface="Arial" panose="020B0604020202020204" pitchFamily="34" charset="0"/>
              <a:cs typeface="Arial" pitchFamily="34" charset="0"/>
            </a:endParaRPr>
          </a:p>
        </p:txBody>
      </p:sp>
      <p:sp>
        <p:nvSpPr>
          <p:cNvPr id="158724" name="Rectangle 2"/>
          <p:cNvSpPr>
            <a:spLocks noGrp="1" noChangeArrowheads="1"/>
          </p:cNvSpPr>
          <p:nvPr>
            <p:ph type="title" idx="4294967295"/>
          </p:nvPr>
        </p:nvSpPr>
        <p:spPr/>
        <p:txBody>
          <a:bodyPr/>
          <a:lstStyle/>
          <a:p>
            <a:r>
              <a:rPr lang="en-US" dirty="0">
                <a:solidFill>
                  <a:srgbClr val="FFFF00"/>
                </a:solidFill>
              </a:rPr>
              <a:t>The Fable Continues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33A0AD88-2CFE-474B-BECF-33E50A125591}"/>
              </a:ext>
            </a:extLst>
          </p:cNvPr>
          <p:cNvSpPr txBox="1"/>
          <p:nvPr/>
        </p:nvSpPr>
        <p:spPr bwMode="auto">
          <a:xfrm>
            <a:off x="788251" y="1489259"/>
            <a:ext cx="5460149"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t>Alice and Bob fall in love &amp; marry</a:t>
            </a:r>
          </a:p>
        </p:txBody>
      </p:sp>
      <p:sp>
        <p:nvSpPr>
          <p:cNvPr id="8" name="TextBox 7">
            <a:extLst>
              <a:ext uri="{FF2B5EF4-FFF2-40B4-BE49-F238E27FC236}">
                <a16:creationId xmlns:a16="http://schemas.microsoft.com/office/drawing/2014/main" id="{120AB00E-E3BC-4954-8F57-7CEF67AA66D8}"/>
              </a:ext>
            </a:extLst>
          </p:cNvPr>
          <p:cNvSpPr txBox="1"/>
          <p:nvPr/>
        </p:nvSpPr>
        <p:spPr bwMode="auto">
          <a:xfrm>
            <a:off x="1855050" y="3166545"/>
            <a:ext cx="298190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t>She gets the pets</a:t>
            </a:r>
          </a:p>
        </p:txBody>
      </p:sp>
      <p:sp>
        <p:nvSpPr>
          <p:cNvPr id="9" name="TextBox 3">
            <a:extLst>
              <a:ext uri="{FF2B5EF4-FFF2-40B4-BE49-F238E27FC236}">
                <a16:creationId xmlns:a16="http://schemas.microsoft.com/office/drawing/2014/main" id="{D7C2E544-4253-430E-BF74-C0C88E719B81}"/>
              </a:ext>
            </a:extLst>
          </p:cNvPr>
          <p:cNvSpPr txBox="1"/>
          <p:nvPr/>
        </p:nvSpPr>
        <p:spPr bwMode="auto">
          <a:xfrm>
            <a:off x="788251" y="2327902"/>
            <a:ext cx="5700600"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t>Then they fall out of love &amp; divorce</a:t>
            </a:r>
          </a:p>
        </p:txBody>
      </p:sp>
      <p:sp>
        <p:nvSpPr>
          <p:cNvPr id="10" name="TextBox 9">
            <a:extLst>
              <a:ext uri="{FF2B5EF4-FFF2-40B4-BE49-F238E27FC236}">
                <a16:creationId xmlns:a16="http://schemas.microsoft.com/office/drawing/2014/main" id="{CF72F294-92B4-4F25-A528-3575C4A01452}"/>
              </a:ext>
            </a:extLst>
          </p:cNvPr>
          <p:cNvSpPr txBox="1"/>
          <p:nvPr/>
        </p:nvSpPr>
        <p:spPr bwMode="auto">
          <a:xfrm>
            <a:off x="1855050" y="4005188"/>
            <a:ext cx="3525491"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t>He has to feed them</a:t>
            </a:r>
          </a:p>
        </p:txBody>
      </p:sp>
      <p:sp>
        <p:nvSpPr>
          <p:cNvPr id="11" name="TextBox 10">
            <a:extLst>
              <a:ext uri="{FF2B5EF4-FFF2-40B4-BE49-F238E27FC236}">
                <a16:creationId xmlns:a16="http://schemas.microsoft.com/office/drawing/2014/main" id="{D9A5B130-E2B7-419E-871B-B15157A2E1C2}"/>
              </a:ext>
            </a:extLst>
          </p:cNvPr>
          <p:cNvSpPr txBox="1"/>
          <p:nvPr/>
        </p:nvSpPr>
        <p:spPr bwMode="auto">
          <a:xfrm>
            <a:off x="788251" y="4822287"/>
            <a:ext cx="6553200"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t>Leading to a new coordination problem: Producer-Consumer </a:t>
            </a:r>
          </a:p>
        </p:txBody>
      </p:sp>
    </p:spTree>
    <p:extLst>
      <p:ext uri="{BB962C8B-B14F-4D97-AF65-F5344CB8AC3E}">
        <p14:creationId xmlns:p14="http://schemas.microsoft.com/office/powerpoint/2010/main" val="3164239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20AB902-6864-4A9F-A390-31BE16B8358F}" type="slidenum">
              <a:rPr lang="ar-SA" sz="1400">
                <a:latin typeface="Arial" panose="020B0604020202020204" pitchFamily="34" charset="0"/>
                <a:cs typeface="Arial" pitchFamily="34" charset="0"/>
              </a:rPr>
              <a:pPr algn="r" eaLnBrk="0" hangingPunct="0"/>
              <a:t>74</a:t>
            </a:fld>
            <a:endParaRPr lang="en-US" sz="1400" dirty="0">
              <a:latin typeface="Arial" panose="020B0604020202020204" pitchFamily="34" charset="0"/>
              <a:cs typeface="Arial" pitchFamily="34" charset="0"/>
            </a:endParaRPr>
          </a:p>
        </p:txBody>
      </p:sp>
      <p:sp>
        <p:nvSpPr>
          <p:cNvPr id="160772" name="Rectangle 2"/>
          <p:cNvSpPr>
            <a:spLocks noGrp="1" noChangeArrowheads="1"/>
          </p:cNvSpPr>
          <p:nvPr>
            <p:ph type="title" idx="4294967295"/>
          </p:nvPr>
        </p:nvSpPr>
        <p:spPr/>
        <p:txBody>
          <a:bodyPr/>
          <a:lstStyle/>
          <a:p>
            <a:r>
              <a:rPr lang="en-US" dirty="0">
                <a:solidFill>
                  <a:srgbClr val="FFFF00"/>
                </a:solidFill>
              </a:rPr>
              <a:t>Bob Puts Food in the Pond</a:t>
            </a:r>
          </a:p>
        </p:txBody>
      </p:sp>
      <p:sp>
        <p:nvSpPr>
          <p:cNvPr id="160773" name="Text Box 3"/>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60774" name="Oval 4"/>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endParaRPr lang="en-US" sz="2800" dirty="0">
              <a:solidFill>
                <a:srgbClr val="0000FF"/>
              </a:solidFill>
              <a:latin typeface="Arial" panose="020B0604020202020204" pitchFamily="34" charset="0"/>
            </a:endParaRPr>
          </a:p>
        </p:txBody>
      </p:sp>
      <p:grpSp>
        <p:nvGrpSpPr>
          <p:cNvPr id="160775" name="Group 5"/>
          <p:cNvGrpSpPr>
            <a:grpSpLocks/>
          </p:cNvGrpSpPr>
          <p:nvPr/>
        </p:nvGrpSpPr>
        <p:grpSpPr bwMode="auto">
          <a:xfrm>
            <a:off x="6553200" y="4191000"/>
            <a:ext cx="1905000" cy="1714500"/>
            <a:chOff x="1728" y="1008"/>
            <a:chExt cx="1968" cy="2376"/>
          </a:xfrm>
        </p:grpSpPr>
        <p:sp>
          <p:nvSpPr>
            <p:cNvPr id="160776" name="AutoShape 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0777" name="Freeform 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78" name="Freeform 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0779" name="Group 9"/>
          <p:cNvGrpSpPr>
            <a:grpSpLocks/>
          </p:cNvGrpSpPr>
          <p:nvPr/>
        </p:nvGrpSpPr>
        <p:grpSpPr bwMode="auto">
          <a:xfrm>
            <a:off x="609600" y="4114800"/>
            <a:ext cx="1905000" cy="1714500"/>
            <a:chOff x="1728" y="1008"/>
            <a:chExt cx="1968" cy="2376"/>
          </a:xfrm>
        </p:grpSpPr>
        <p:sp>
          <p:nvSpPr>
            <p:cNvPr id="160780" name="AutoShape 1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0781" name="Freeform 1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82" name="Freeform 1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0783" name="Group 13"/>
          <p:cNvGrpSpPr>
            <a:grpSpLocks/>
          </p:cNvGrpSpPr>
          <p:nvPr/>
        </p:nvGrpSpPr>
        <p:grpSpPr bwMode="auto">
          <a:xfrm>
            <a:off x="3429000" y="2057400"/>
            <a:ext cx="1905000" cy="1714500"/>
            <a:chOff x="1728" y="1008"/>
            <a:chExt cx="1968" cy="2376"/>
          </a:xfrm>
        </p:grpSpPr>
        <p:sp>
          <p:nvSpPr>
            <p:cNvPr id="160784" name="AutoShape 14"/>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0785" name="Freeform 15"/>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86" name="Freeform 16"/>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0787" name="Group 17"/>
          <p:cNvGrpSpPr>
            <a:grpSpLocks/>
          </p:cNvGrpSpPr>
          <p:nvPr/>
        </p:nvGrpSpPr>
        <p:grpSpPr bwMode="auto">
          <a:xfrm>
            <a:off x="2438400" y="4572000"/>
            <a:ext cx="1447800" cy="685800"/>
            <a:chOff x="576" y="432"/>
            <a:chExt cx="912" cy="432"/>
          </a:xfrm>
        </p:grpSpPr>
        <p:sp>
          <p:nvSpPr>
            <p:cNvPr id="160788" name="Oval 1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89" name="AutoShape 1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90" name="Oval 2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0791" name="Group 21"/>
          <p:cNvGrpSpPr>
            <a:grpSpLocks/>
          </p:cNvGrpSpPr>
          <p:nvPr/>
        </p:nvGrpSpPr>
        <p:grpSpPr bwMode="auto">
          <a:xfrm>
            <a:off x="3810000" y="3962400"/>
            <a:ext cx="1447800" cy="685800"/>
            <a:chOff x="576" y="432"/>
            <a:chExt cx="912" cy="432"/>
          </a:xfrm>
        </p:grpSpPr>
        <p:sp>
          <p:nvSpPr>
            <p:cNvPr id="160792" name="Oval 22"/>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93" name="AutoShape 23"/>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94" name="Oval 24"/>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0795" name="Group 25"/>
          <p:cNvGrpSpPr>
            <a:grpSpLocks/>
          </p:cNvGrpSpPr>
          <p:nvPr/>
        </p:nvGrpSpPr>
        <p:grpSpPr bwMode="auto">
          <a:xfrm>
            <a:off x="5105400" y="4572000"/>
            <a:ext cx="1447800" cy="685800"/>
            <a:chOff x="576" y="432"/>
            <a:chExt cx="912" cy="432"/>
          </a:xfrm>
        </p:grpSpPr>
        <p:sp>
          <p:nvSpPr>
            <p:cNvPr id="160796" name="Oval 2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97" name="AutoShape 2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798" name="Oval 2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0799" name="AutoShape 29"/>
          <p:cNvSpPr>
            <a:spLocks noChangeArrowheads="1"/>
          </p:cNvSpPr>
          <p:nvPr/>
        </p:nvSpPr>
        <p:spPr bwMode="auto">
          <a:xfrm rot="-1263957">
            <a:off x="6400800" y="3733800"/>
            <a:ext cx="838200" cy="457200"/>
          </a:xfrm>
          <a:prstGeom prst="flowChartMagneticDisk">
            <a:avLst/>
          </a:prstGeom>
          <a:solidFill>
            <a:schemeClr val="folHlink"/>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60800" name="Group 30"/>
          <p:cNvGrpSpPr>
            <a:grpSpLocks/>
          </p:cNvGrpSpPr>
          <p:nvPr/>
        </p:nvGrpSpPr>
        <p:grpSpPr bwMode="auto">
          <a:xfrm flipH="1">
            <a:off x="6172200" y="2514600"/>
            <a:ext cx="1447800" cy="1295400"/>
            <a:chOff x="2832" y="2064"/>
            <a:chExt cx="912" cy="816"/>
          </a:xfrm>
        </p:grpSpPr>
        <p:sp>
          <p:nvSpPr>
            <p:cNvPr id="160801" name="Freeform 31"/>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2" name="Freeform 32"/>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3" name="Freeform 33"/>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4" name="Freeform 34"/>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5" name="Freeform 35"/>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6" name="Freeform 36"/>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7" name="Freeform 37"/>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8" name="Freeform 38"/>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09" name="Freeform 39"/>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10" name="Freeform 40"/>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0811" name="Freeform 41"/>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4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51768746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7F95C20-F59D-4679-AC09-B91ED7514594}" type="slidenum">
              <a:rPr lang="ar-SA" sz="1400">
                <a:latin typeface="Arial" panose="020B0604020202020204" pitchFamily="34" charset="0"/>
                <a:cs typeface="Arial" pitchFamily="34" charset="0"/>
              </a:rPr>
              <a:pPr algn="r" eaLnBrk="0" hangingPunct="0"/>
              <a:t>75</a:t>
            </a:fld>
            <a:endParaRPr lang="en-US" sz="1400" dirty="0">
              <a:latin typeface="Arial" panose="020B0604020202020204" pitchFamily="34" charset="0"/>
              <a:cs typeface="Arial" pitchFamily="34" charset="0"/>
            </a:endParaRPr>
          </a:p>
        </p:txBody>
      </p:sp>
      <p:sp>
        <p:nvSpPr>
          <p:cNvPr id="162820" name="AutoShape 5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r>
              <a:rPr lang="en-US" sz="2000" dirty="0">
                <a:solidFill>
                  <a:srgbClr val="0000FF"/>
                </a:solidFill>
                <a:latin typeface="+mj-lt"/>
              </a:rPr>
              <a:t>mmm…</a:t>
            </a:r>
          </a:p>
        </p:txBody>
      </p:sp>
      <p:sp>
        <p:nvSpPr>
          <p:cNvPr id="162821" name="Oval 2"/>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62822" name="Group 3"/>
          <p:cNvGrpSpPr>
            <a:grpSpLocks/>
          </p:cNvGrpSpPr>
          <p:nvPr/>
        </p:nvGrpSpPr>
        <p:grpSpPr bwMode="auto">
          <a:xfrm>
            <a:off x="2743200" y="3505200"/>
            <a:ext cx="1447800" cy="685800"/>
            <a:chOff x="576" y="432"/>
            <a:chExt cx="912" cy="432"/>
          </a:xfrm>
        </p:grpSpPr>
        <p:sp>
          <p:nvSpPr>
            <p:cNvPr id="162823" name="Oval 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24" name="AutoShape 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25" name="Oval 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2826" name="Group 7"/>
          <p:cNvGrpSpPr>
            <a:grpSpLocks/>
          </p:cNvGrpSpPr>
          <p:nvPr/>
        </p:nvGrpSpPr>
        <p:grpSpPr bwMode="auto">
          <a:xfrm>
            <a:off x="5486400" y="4648200"/>
            <a:ext cx="1447800" cy="685800"/>
            <a:chOff x="576" y="432"/>
            <a:chExt cx="912" cy="432"/>
          </a:xfrm>
        </p:grpSpPr>
        <p:sp>
          <p:nvSpPr>
            <p:cNvPr id="162827" name="Oval 8"/>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28" name="AutoShape 9"/>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29" name="Oval 10"/>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2830" name="Rectangle 11"/>
          <p:cNvSpPr>
            <a:spLocks noGrp="1" noChangeArrowheads="1"/>
          </p:cNvSpPr>
          <p:nvPr>
            <p:ph type="title" idx="4294967295"/>
          </p:nvPr>
        </p:nvSpPr>
        <p:spPr/>
        <p:txBody>
          <a:bodyPr/>
          <a:lstStyle/>
          <a:p>
            <a:r>
              <a:rPr lang="en-US" sz="4000" dirty="0">
                <a:solidFill>
                  <a:srgbClr val="FFFF00"/>
                </a:solidFill>
              </a:rPr>
              <a:t>Alice releases her pets to Feed</a:t>
            </a:r>
          </a:p>
        </p:txBody>
      </p:sp>
      <p:grpSp>
        <p:nvGrpSpPr>
          <p:cNvPr id="162831" name="Group 12"/>
          <p:cNvGrpSpPr>
            <a:grpSpLocks/>
          </p:cNvGrpSpPr>
          <p:nvPr/>
        </p:nvGrpSpPr>
        <p:grpSpPr bwMode="auto">
          <a:xfrm>
            <a:off x="609600" y="1885950"/>
            <a:ext cx="1447800" cy="1295400"/>
            <a:chOff x="864" y="1968"/>
            <a:chExt cx="912" cy="816"/>
          </a:xfrm>
        </p:grpSpPr>
        <p:sp>
          <p:nvSpPr>
            <p:cNvPr id="162832" name="Freeform 13"/>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3" name="Freeform 14"/>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4" name="Freeform 15"/>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5" name="Freeform 16"/>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6" name="Freeform 17"/>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7" name="Freeform 18"/>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8" name="Freeform 19"/>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39" name="Freeform 20"/>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40" name="Freeform 21"/>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41" name="Freeform 22"/>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42" name="Freeform 23"/>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2843" name="Text Box 24"/>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62844" name="Group 25"/>
          <p:cNvGrpSpPr>
            <a:grpSpLocks/>
          </p:cNvGrpSpPr>
          <p:nvPr/>
        </p:nvGrpSpPr>
        <p:grpSpPr bwMode="auto">
          <a:xfrm>
            <a:off x="3429000" y="2057400"/>
            <a:ext cx="1905000" cy="1714500"/>
            <a:chOff x="1728" y="1008"/>
            <a:chExt cx="1968" cy="2376"/>
          </a:xfrm>
        </p:grpSpPr>
        <p:sp>
          <p:nvSpPr>
            <p:cNvPr id="162845" name="AutoShape 26"/>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2846" name="Freeform 27"/>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47" name="Freeform 28"/>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2848" name="Group 29"/>
          <p:cNvGrpSpPr>
            <a:grpSpLocks/>
          </p:cNvGrpSpPr>
          <p:nvPr/>
        </p:nvGrpSpPr>
        <p:grpSpPr bwMode="auto">
          <a:xfrm>
            <a:off x="6553200" y="4191000"/>
            <a:ext cx="1905000" cy="1714500"/>
            <a:chOff x="1728" y="1008"/>
            <a:chExt cx="1968" cy="2376"/>
          </a:xfrm>
        </p:grpSpPr>
        <p:sp>
          <p:nvSpPr>
            <p:cNvPr id="162849" name="AutoShape 30"/>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2850" name="Freeform 31"/>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1" name="Freeform 32"/>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2852" name="Group 33"/>
          <p:cNvGrpSpPr>
            <a:grpSpLocks/>
          </p:cNvGrpSpPr>
          <p:nvPr/>
        </p:nvGrpSpPr>
        <p:grpSpPr bwMode="auto">
          <a:xfrm flipH="1">
            <a:off x="1371600" y="2819400"/>
            <a:ext cx="5827713" cy="2728913"/>
            <a:chOff x="864" y="1776"/>
            <a:chExt cx="3671" cy="1719"/>
          </a:xfrm>
        </p:grpSpPr>
        <p:sp>
          <p:nvSpPr>
            <p:cNvPr id="162853" name="Oval 34"/>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4" name="Oval 35"/>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5" name="Oval 36"/>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6" name="Freeform 37"/>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7" name="Freeform 38"/>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8" name="Freeform 39"/>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59" name="Oval 40"/>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0" name="Freeform 41"/>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62861" name="Group 42"/>
            <p:cNvGrpSpPr>
              <a:grpSpLocks/>
            </p:cNvGrpSpPr>
            <p:nvPr/>
          </p:nvGrpSpPr>
          <p:grpSpPr bwMode="auto">
            <a:xfrm>
              <a:off x="864" y="1872"/>
              <a:ext cx="3047" cy="1623"/>
              <a:chOff x="209" y="768"/>
              <a:chExt cx="5046" cy="2688"/>
            </a:xfrm>
          </p:grpSpPr>
          <p:sp>
            <p:nvSpPr>
              <p:cNvPr id="162862" name="Oval 43"/>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3" name="Oval 44"/>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4" name="Oval 45"/>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5" name="Freeform 46"/>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6" name="Freeform 47"/>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62867" name="Group 48"/>
              <p:cNvGrpSpPr>
                <a:grpSpLocks/>
              </p:cNvGrpSpPr>
              <p:nvPr/>
            </p:nvGrpSpPr>
            <p:grpSpPr bwMode="auto">
              <a:xfrm flipH="1">
                <a:off x="209" y="768"/>
                <a:ext cx="1475" cy="1304"/>
                <a:chOff x="3552" y="2736"/>
                <a:chExt cx="1475" cy="1304"/>
              </a:xfrm>
            </p:grpSpPr>
            <p:sp>
              <p:nvSpPr>
                <p:cNvPr id="162868" name="Freeform 49"/>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69" name="Oval 50"/>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2870" name="Freeform 51"/>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grpSp>
        <p:nvGrpSpPr>
          <p:cNvPr id="162871" name="Group 52"/>
          <p:cNvGrpSpPr>
            <a:grpSpLocks/>
          </p:cNvGrpSpPr>
          <p:nvPr/>
        </p:nvGrpSpPr>
        <p:grpSpPr bwMode="auto">
          <a:xfrm>
            <a:off x="609600" y="4114800"/>
            <a:ext cx="1905000" cy="1714500"/>
            <a:chOff x="1728" y="1008"/>
            <a:chExt cx="1968" cy="2376"/>
          </a:xfrm>
        </p:grpSpPr>
        <p:sp>
          <p:nvSpPr>
            <p:cNvPr id="162872" name="AutoShape 53"/>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2873" name="Freeform 54"/>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2874" name="Freeform 55"/>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2875" name="AutoShape 56"/>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dirty="0">
                <a:solidFill>
                  <a:srgbClr val="FF0000"/>
                </a:solidFill>
                <a:latin typeface="+mj-lt"/>
              </a:rPr>
              <a:t>mmm…</a:t>
            </a:r>
          </a:p>
        </p:txBody>
      </p:sp>
      <p:sp>
        <p:nvSpPr>
          <p:cNvPr id="6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391990888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CAA4B50-B10E-40A3-941D-DF1853157D73}" type="slidenum">
              <a:rPr lang="ar-SA" sz="1400">
                <a:latin typeface="Arial" panose="020B0604020202020204" pitchFamily="34" charset="0"/>
                <a:cs typeface="Arial" pitchFamily="34" charset="0"/>
              </a:rPr>
              <a:pPr algn="r" eaLnBrk="0" hangingPunct="0"/>
              <a:t>76</a:t>
            </a:fld>
            <a:endParaRPr lang="en-US" sz="1400" dirty="0">
              <a:latin typeface="Arial" panose="020B0604020202020204" pitchFamily="34" charset="0"/>
              <a:cs typeface="Arial" pitchFamily="34" charset="0"/>
            </a:endParaRPr>
          </a:p>
        </p:txBody>
      </p:sp>
      <p:sp>
        <p:nvSpPr>
          <p:cNvPr id="164868" name="Rectangle 2"/>
          <p:cNvSpPr>
            <a:spLocks noGrp="1" noChangeArrowheads="1"/>
          </p:cNvSpPr>
          <p:nvPr>
            <p:ph type="title" idx="4294967295"/>
          </p:nvPr>
        </p:nvSpPr>
        <p:spPr/>
        <p:txBody>
          <a:bodyPr/>
          <a:lstStyle/>
          <a:p>
            <a:r>
              <a:rPr lang="en-US" dirty="0">
                <a:solidFill>
                  <a:srgbClr val="FFFF00"/>
                </a:solidFill>
              </a:rPr>
              <a:t>Producer/Consumer</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9EC64FBE-751F-4653-83CB-99AF104E8417}"/>
              </a:ext>
            </a:extLst>
          </p:cNvPr>
          <p:cNvSpPr txBox="1"/>
          <p:nvPr/>
        </p:nvSpPr>
        <p:spPr bwMode="auto">
          <a:xfrm>
            <a:off x="476794" y="1338590"/>
            <a:ext cx="416171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Alice and Bob can’t meet</a:t>
            </a:r>
          </a:p>
        </p:txBody>
      </p:sp>
      <p:sp>
        <p:nvSpPr>
          <p:cNvPr id="8" name="TextBox 7">
            <a:extLst>
              <a:ext uri="{FF2B5EF4-FFF2-40B4-BE49-F238E27FC236}">
                <a16:creationId xmlns:a16="http://schemas.microsoft.com/office/drawing/2014/main" id="{10B1641D-A4C1-48CD-8E4B-FC06005F33EC}"/>
              </a:ext>
            </a:extLst>
          </p:cNvPr>
          <p:cNvSpPr txBox="1"/>
          <p:nvPr/>
        </p:nvSpPr>
        <p:spPr bwMode="auto">
          <a:xfrm>
            <a:off x="1397709" y="2894268"/>
            <a:ext cx="4583306"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So he puts food in the pond</a:t>
            </a:r>
          </a:p>
        </p:txBody>
      </p:sp>
      <p:sp>
        <p:nvSpPr>
          <p:cNvPr id="9" name="TextBox 3">
            <a:extLst>
              <a:ext uri="{FF2B5EF4-FFF2-40B4-BE49-F238E27FC236}">
                <a16:creationId xmlns:a16="http://schemas.microsoft.com/office/drawing/2014/main" id="{0F621354-B96E-439A-9B02-C36AC5020BB2}"/>
              </a:ext>
            </a:extLst>
          </p:cNvPr>
          <p:cNvSpPr txBox="1"/>
          <p:nvPr/>
        </p:nvSpPr>
        <p:spPr bwMode="auto">
          <a:xfrm>
            <a:off x="1397709" y="2116429"/>
            <a:ext cx="5825634"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Each has restraining order on other</a:t>
            </a:r>
          </a:p>
        </p:txBody>
      </p:sp>
      <p:sp>
        <p:nvSpPr>
          <p:cNvPr id="10" name="TextBox 9">
            <a:extLst>
              <a:ext uri="{FF2B5EF4-FFF2-40B4-BE49-F238E27FC236}">
                <a16:creationId xmlns:a16="http://schemas.microsoft.com/office/drawing/2014/main" id="{4EB248DD-EEFB-4CC1-AA1F-E0E9E1A43C12}"/>
              </a:ext>
            </a:extLst>
          </p:cNvPr>
          <p:cNvSpPr txBox="1"/>
          <p:nvPr/>
        </p:nvSpPr>
        <p:spPr bwMode="auto">
          <a:xfrm>
            <a:off x="1397709" y="3672107"/>
            <a:ext cx="5201892"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And later, she releases the pets</a:t>
            </a:r>
          </a:p>
        </p:txBody>
      </p:sp>
      <p:sp>
        <p:nvSpPr>
          <p:cNvPr id="11" name="TextBox 10">
            <a:extLst>
              <a:ext uri="{FF2B5EF4-FFF2-40B4-BE49-F238E27FC236}">
                <a16:creationId xmlns:a16="http://schemas.microsoft.com/office/drawing/2014/main" id="{E1520427-8671-4FFB-8E0A-4836D49C1E12}"/>
              </a:ext>
            </a:extLst>
          </p:cNvPr>
          <p:cNvSpPr txBox="1"/>
          <p:nvPr/>
        </p:nvSpPr>
        <p:spPr bwMode="auto">
          <a:xfrm>
            <a:off x="476794" y="4428402"/>
            <a:ext cx="1143000"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avoid</a:t>
            </a:r>
          </a:p>
        </p:txBody>
      </p:sp>
      <p:sp>
        <p:nvSpPr>
          <p:cNvPr id="12" name="TextBox 11">
            <a:extLst>
              <a:ext uri="{FF2B5EF4-FFF2-40B4-BE49-F238E27FC236}">
                <a16:creationId xmlns:a16="http://schemas.microsoft.com/office/drawing/2014/main" id="{0B61830F-7317-446E-843D-633EE0EA6B95}"/>
              </a:ext>
            </a:extLst>
          </p:cNvPr>
          <p:cNvSpPr txBox="1"/>
          <p:nvPr/>
        </p:nvSpPr>
        <p:spPr bwMode="auto">
          <a:xfrm>
            <a:off x="1346128" y="5984082"/>
            <a:ext cx="6563015" cy="523220"/>
          </a:xfrm>
          <a:prstGeom prst="rect">
            <a:avLst/>
          </a:prstGeom>
          <a:solidFill>
            <a:schemeClr val="bg1"/>
          </a:solidFill>
          <a:ln w="76200">
            <a:solidFill>
              <a:srgbClr val="0099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Putting out food if uneaten food remains</a:t>
            </a:r>
          </a:p>
        </p:txBody>
      </p:sp>
      <p:sp>
        <p:nvSpPr>
          <p:cNvPr id="13" name="TextBox 12">
            <a:extLst>
              <a:ext uri="{FF2B5EF4-FFF2-40B4-BE49-F238E27FC236}">
                <a16:creationId xmlns:a16="http://schemas.microsoft.com/office/drawing/2014/main" id="{5A2CFCB8-DCE0-4326-B20D-E03393C6E2A5}"/>
              </a:ext>
            </a:extLst>
          </p:cNvPr>
          <p:cNvSpPr txBox="1"/>
          <p:nvPr/>
        </p:nvSpPr>
        <p:spPr bwMode="auto">
          <a:xfrm>
            <a:off x="1346128" y="5206241"/>
            <a:ext cx="5998693"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Releasing pets when there’s no food</a:t>
            </a:r>
          </a:p>
        </p:txBody>
      </p:sp>
    </p:spTree>
    <p:extLst>
      <p:ext uri="{BB962C8B-B14F-4D97-AF65-F5344CB8AC3E}">
        <p14:creationId xmlns:p14="http://schemas.microsoft.com/office/powerpoint/2010/main" val="2668521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CEC452-F74A-4FA0-8152-277DF1563722}" type="slidenum">
              <a:rPr lang="ar-SA" sz="1400">
                <a:latin typeface="Arial" panose="020B0604020202020204" pitchFamily="34" charset="0"/>
                <a:cs typeface="Arial" pitchFamily="34" charset="0"/>
              </a:rPr>
              <a:pPr algn="r" eaLnBrk="0" hangingPunct="0"/>
              <a:t>77</a:t>
            </a:fld>
            <a:endParaRPr lang="en-US" sz="1400" dirty="0">
              <a:latin typeface="Arial" panose="020B0604020202020204" pitchFamily="34" charset="0"/>
              <a:cs typeface="Arial" pitchFamily="34" charset="0"/>
            </a:endParaRPr>
          </a:p>
        </p:txBody>
      </p:sp>
      <p:sp>
        <p:nvSpPr>
          <p:cNvPr id="166916" name="Rectangle 2"/>
          <p:cNvSpPr>
            <a:spLocks noGrp="1" noChangeArrowheads="1"/>
          </p:cNvSpPr>
          <p:nvPr>
            <p:ph type="title" idx="4294967295"/>
          </p:nvPr>
        </p:nvSpPr>
        <p:spPr/>
        <p:txBody>
          <a:bodyPr/>
          <a:lstStyle/>
          <a:p>
            <a:r>
              <a:rPr lang="en-US" dirty="0">
                <a:solidFill>
                  <a:srgbClr val="FFFF00"/>
                </a:solidFill>
              </a:rPr>
              <a:t>Producer/Consumer</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8EEDF993-A56A-410D-830C-7E768699D50D}"/>
              </a:ext>
            </a:extLst>
          </p:cNvPr>
          <p:cNvSpPr txBox="1"/>
          <p:nvPr/>
        </p:nvSpPr>
        <p:spPr bwMode="auto">
          <a:xfrm>
            <a:off x="108919" y="2133600"/>
            <a:ext cx="446308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Need a mechanism so that</a:t>
            </a:r>
          </a:p>
        </p:txBody>
      </p:sp>
      <p:sp>
        <p:nvSpPr>
          <p:cNvPr id="8" name="TextBox 7">
            <a:extLst>
              <a:ext uri="{FF2B5EF4-FFF2-40B4-BE49-F238E27FC236}">
                <a16:creationId xmlns:a16="http://schemas.microsoft.com/office/drawing/2014/main" id="{8BCD3653-F937-4E8B-8513-4532D3A3923C}"/>
              </a:ext>
            </a:extLst>
          </p:cNvPr>
          <p:cNvSpPr txBox="1"/>
          <p:nvPr/>
        </p:nvSpPr>
        <p:spPr bwMode="auto">
          <a:xfrm>
            <a:off x="1029834" y="3689278"/>
            <a:ext cx="757931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Alice lets Bob know when to put out more food</a:t>
            </a:r>
          </a:p>
        </p:txBody>
      </p:sp>
      <p:sp>
        <p:nvSpPr>
          <p:cNvPr id="9" name="TextBox 3">
            <a:extLst>
              <a:ext uri="{FF2B5EF4-FFF2-40B4-BE49-F238E27FC236}">
                <a16:creationId xmlns:a16="http://schemas.microsoft.com/office/drawing/2014/main" id="{E5E36187-D687-46F3-9B73-6CE723350141}"/>
              </a:ext>
            </a:extLst>
          </p:cNvPr>
          <p:cNvSpPr txBox="1"/>
          <p:nvPr/>
        </p:nvSpPr>
        <p:spPr bwMode="auto">
          <a:xfrm>
            <a:off x="1029834" y="2911439"/>
            <a:ext cx="7820795"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Bob lets Alice know when food has been put out</a:t>
            </a:r>
          </a:p>
        </p:txBody>
      </p:sp>
    </p:spTree>
    <p:extLst>
      <p:ext uri="{BB962C8B-B14F-4D97-AF65-F5344CB8AC3E}">
        <p14:creationId xmlns:p14="http://schemas.microsoft.com/office/powerpoint/2010/main" val="2034048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E55CC42-8FB0-45E9-ABD3-BFC48F910EE2}" type="slidenum">
              <a:rPr lang="ar-SA" sz="1400">
                <a:latin typeface="Arial" panose="020B0604020202020204" pitchFamily="34" charset="0"/>
                <a:cs typeface="Arial" pitchFamily="34" charset="0"/>
              </a:rPr>
              <a:pPr algn="r" eaLnBrk="0" hangingPunct="0"/>
              <a:t>78</a:t>
            </a:fld>
            <a:endParaRPr lang="en-US" sz="1400" dirty="0">
              <a:latin typeface="Arial" panose="020B0604020202020204" pitchFamily="34" charset="0"/>
              <a:cs typeface="Arial" pitchFamily="34" charset="0"/>
            </a:endParaRPr>
          </a:p>
        </p:txBody>
      </p:sp>
      <p:sp>
        <p:nvSpPr>
          <p:cNvPr id="168964" name="Rectangle 2"/>
          <p:cNvSpPr>
            <a:spLocks noGrp="1" noChangeArrowheads="1"/>
          </p:cNvSpPr>
          <p:nvPr>
            <p:ph type="title" idx="4294967295"/>
          </p:nvPr>
        </p:nvSpPr>
        <p:spPr/>
        <p:txBody>
          <a:bodyPr/>
          <a:lstStyle/>
          <a:p>
            <a:r>
              <a:rPr lang="en-US" dirty="0">
                <a:solidFill>
                  <a:srgbClr val="FFFF00"/>
                </a:solidFill>
              </a:rPr>
              <a:t>Surprise Solution</a:t>
            </a:r>
          </a:p>
        </p:txBody>
      </p:sp>
      <p:grpSp>
        <p:nvGrpSpPr>
          <p:cNvPr id="168965" name="Group 3"/>
          <p:cNvGrpSpPr>
            <a:grpSpLocks/>
          </p:cNvGrpSpPr>
          <p:nvPr/>
        </p:nvGrpSpPr>
        <p:grpSpPr bwMode="auto">
          <a:xfrm>
            <a:off x="609600" y="1885950"/>
            <a:ext cx="1447800" cy="1295400"/>
            <a:chOff x="864" y="1968"/>
            <a:chExt cx="912" cy="816"/>
          </a:xfrm>
        </p:grpSpPr>
        <p:sp>
          <p:nvSpPr>
            <p:cNvPr id="16896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6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6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6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8977" name="Group 15"/>
          <p:cNvGrpSpPr>
            <a:grpSpLocks/>
          </p:cNvGrpSpPr>
          <p:nvPr/>
        </p:nvGrpSpPr>
        <p:grpSpPr bwMode="auto">
          <a:xfrm flipH="1">
            <a:off x="7467600" y="1885950"/>
            <a:ext cx="1447800" cy="1295400"/>
            <a:chOff x="2832" y="2064"/>
            <a:chExt cx="912" cy="816"/>
          </a:xfrm>
        </p:grpSpPr>
        <p:sp>
          <p:nvSpPr>
            <p:cNvPr id="16897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7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8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898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90"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68991"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68992" name="Group 30"/>
          <p:cNvGrpSpPr>
            <a:grpSpLocks/>
          </p:cNvGrpSpPr>
          <p:nvPr/>
        </p:nvGrpSpPr>
        <p:grpSpPr bwMode="auto">
          <a:xfrm>
            <a:off x="3429000" y="2057400"/>
            <a:ext cx="1905000" cy="1714500"/>
            <a:chOff x="1728" y="1008"/>
            <a:chExt cx="1968" cy="2376"/>
          </a:xfrm>
        </p:grpSpPr>
        <p:sp>
          <p:nvSpPr>
            <p:cNvPr id="16899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899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9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8996" name="Group 34"/>
          <p:cNvGrpSpPr>
            <a:grpSpLocks/>
          </p:cNvGrpSpPr>
          <p:nvPr/>
        </p:nvGrpSpPr>
        <p:grpSpPr bwMode="auto">
          <a:xfrm>
            <a:off x="6553200" y="4191000"/>
            <a:ext cx="1905000" cy="1714500"/>
            <a:chOff x="1728" y="1008"/>
            <a:chExt cx="1968" cy="2376"/>
          </a:xfrm>
        </p:grpSpPr>
        <p:sp>
          <p:nvSpPr>
            <p:cNvPr id="16899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899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899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69000" name="Group 38"/>
          <p:cNvGrpSpPr>
            <a:grpSpLocks/>
          </p:cNvGrpSpPr>
          <p:nvPr/>
        </p:nvGrpSpPr>
        <p:grpSpPr bwMode="auto">
          <a:xfrm>
            <a:off x="609600" y="4114800"/>
            <a:ext cx="1905000" cy="1714500"/>
            <a:chOff x="1728" y="1008"/>
            <a:chExt cx="1968" cy="2376"/>
          </a:xfrm>
        </p:grpSpPr>
        <p:sp>
          <p:nvSpPr>
            <p:cNvPr id="16900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6900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0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9004"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05"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06"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07"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69008"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69009" name="Text Box 47"/>
          <p:cNvSpPr txBox="1">
            <a:spLocks noChangeArrowheads="1"/>
          </p:cNvSpPr>
          <p:nvPr/>
        </p:nvSpPr>
        <p:spPr bwMode="auto">
          <a:xfrm rot="-5400000">
            <a:off x="559439" y="3362295"/>
            <a:ext cx="655949" cy="400110"/>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nvGrpSpPr>
          <p:cNvPr id="169010" name="Group 48"/>
          <p:cNvGrpSpPr>
            <a:grpSpLocks/>
          </p:cNvGrpSpPr>
          <p:nvPr/>
        </p:nvGrpSpPr>
        <p:grpSpPr bwMode="auto">
          <a:xfrm>
            <a:off x="307975" y="3276600"/>
            <a:ext cx="1368425" cy="461963"/>
            <a:chOff x="1328" y="2400"/>
            <a:chExt cx="1454" cy="491"/>
          </a:xfrm>
        </p:grpSpPr>
        <p:sp>
          <p:nvSpPr>
            <p:cNvPr id="169011"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12"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69013"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14"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69015"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65662126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BFD5A47-660C-4B67-A2B7-10EAB55A0C3E}" type="slidenum">
              <a:rPr lang="ar-SA" sz="1400">
                <a:latin typeface="Arial" panose="020B0604020202020204" pitchFamily="34" charset="0"/>
                <a:cs typeface="Arial" pitchFamily="34" charset="0"/>
              </a:rPr>
              <a:pPr algn="r" eaLnBrk="0" hangingPunct="0"/>
              <a:t>79</a:t>
            </a:fld>
            <a:endParaRPr lang="en-US" sz="1400" dirty="0">
              <a:latin typeface="Arial" panose="020B0604020202020204" pitchFamily="34" charset="0"/>
              <a:cs typeface="Arial" pitchFamily="34" charset="0"/>
            </a:endParaRPr>
          </a:p>
        </p:txBody>
      </p:sp>
      <p:sp>
        <p:nvSpPr>
          <p:cNvPr id="171012" name="Rectangle 2"/>
          <p:cNvSpPr>
            <a:spLocks noGrp="1" noChangeArrowheads="1"/>
          </p:cNvSpPr>
          <p:nvPr>
            <p:ph type="title" idx="4294967295"/>
          </p:nvPr>
        </p:nvSpPr>
        <p:spPr/>
        <p:txBody>
          <a:bodyPr/>
          <a:lstStyle/>
          <a:p>
            <a:r>
              <a:rPr lang="en-US" dirty="0">
                <a:solidFill>
                  <a:srgbClr val="FFFF00"/>
                </a:solidFill>
              </a:rPr>
              <a:t>Bob puts food in Pond</a:t>
            </a:r>
          </a:p>
        </p:txBody>
      </p:sp>
      <p:grpSp>
        <p:nvGrpSpPr>
          <p:cNvPr id="171013" name="Group 3"/>
          <p:cNvGrpSpPr>
            <a:grpSpLocks/>
          </p:cNvGrpSpPr>
          <p:nvPr/>
        </p:nvGrpSpPr>
        <p:grpSpPr bwMode="auto">
          <a:xfrm>
            <a:off x="609600" y="1885950"/>
            <a:ext cx="1447800" cy="1295400"/>
            <a:chOff x="864" y="1968"/>
            <a:chExt cx="912" cy="816"/>
          </a:xfrm>
        </p:grpSpPr>
        <p:sp>
          <p:nvSpPr>
            <p:cNvPr id="171014"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15"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16"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17"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18"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19"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0"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1"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2"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3"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4"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1025" name="Group 15"/>
          <p:cNvGrpSpPr>
            <a:grpSpLocks/>
          </p:cNvGrpSpPr>
          <p:nvPr/>
        </p:nvGrpSpPr>
        <p:grpSpPr bwMode="auto">
          <a:xfrm flipH="1">
            <a:off x="7467600" y="1885950"/>
            <a:ext cx="1447800" cy="1295400"/>
            <a:chOff x="2832" y="2064"/>
            <a:chExt cx="912" cy="816"/>
          </a:xfrm>
        </p:grpSpPr>
        <p:sp>
          <p:nvSpPr>
            <p:cNvPr id="171026"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7"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8"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29"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0"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1"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2"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3"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4"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5"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6"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1037"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38"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71039"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71040" name="Group 30"/>
          <p:cNvGrpSpPr>
            <a:grpSpLocks/>
          </p:cNvGrpSpPr>
          <p:nvPr/>
        </p:nvGrpSpPr>
        <p:grpSpPr bwMode="auto">
          <a:xfrm>
            <a:off x="3429000" y="2057400"/>
            <a:ext cx="1905000" cy="1714500"/>
            <a:chOff x="1728" y="1008"/>
            <a:chExt cx="1968" cy="2376"/>
          </a:xfrm>
        </p:grpSpPr>
        <p:sp>
          <p:nvSpPr>
            <p:cNvPr id="171041"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1042"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43"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1044" name="Group 34"/>
          <p:cNvGrpSpPr>
            <a:grpSpLocks/>
          </p:cNvGrpSpPr>
          <p:nvPr/>
        </p:nvGrpSpPr>
        <p:grpSpPr bwMode="auto">
          <a:xfrm>
            <a:off x="6553200" y="4191000"/>
            <a:ext cx="1905000" cy="1714500"/>
            <a:chOff x="1728" y="1008"/>
            <a:chExt cx="1968" cy="2376"/>
          </a:xfrm>
        </p:grpSpPr>
        <p:sp>
          <p:nvSpPr>
            <p:cNvPr id="171045"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1046"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47"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1048" name="Group 38"/>
          <p:cNvGrpSpPr>
            <a:grpSpLocks/>
          </p:cNvGrpSpPr>
          <p:nvPr/>
        </p:nvGrpSpPr>
        <p:grpSpPr bwMode="auto">
          <a:xfrm>
            <a:off x="609600" y="4114800"/>
            <a:ext cx="1905000" cy="1714500"/>
            <a:chOff x="1728" y="1008"/>
            <a:chExt cx="1968" cy="2376"/>
          </a:xfrm>
        </p:grpSpPr>
        <p:sp>
          <p:nvSpPr>
            <p:cNvPr id="171049"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1050"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51"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1052"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53"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54"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55"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1056"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1057" name="Text Box 47"/>
          <p:cNvSpPr txBox="1">
            <a:spLocks noChangeArrowheads="1"/>
          </p:cNvSpPr>
          <p:nvPr/>
        </p:nvSpPr>
        <p:spPr bwMode="auto">
          <a:xfrm rot="-5400000">
            <a:off x="559439" y="3362295"/>
            <a:ext cx="655949" cy="400110"/>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nvGrpSpPr>
          <p:cNvPr id="171058" name="Group 48"/>
          <p:cNvGrpSpPr>
            <a:grpSpLocks/>
          </p:cNvGrpSpPr>
          <p:nvPr/>
        </p:nvGrpSpPr>
        <p:grpSpPr bwMode="auto">
          <a:xfrm>
            <a:off x="307975" y="3276600"/>
            <a:ext cx="1368425" cy="461963"/>
            <a:chOff x="1328" y="2400"/>
            <a:chExt cx="1454" cy="491"/>
          </a:xfrm>
        </p:grpSpPr>
        <p:sp>
          <p:nvSpPr>
            <p:cNvPr id="171059"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60"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1061"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62"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63"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71064" name="Group 54"/>
          <p:cNvGrpSpPr>
            <a:grpSpLocks/>
          </p:cNvGrpSpPr>
          <p:nvPr/>
        </p:nvGrpSpPr>
        <p:grpSpPr bwMode="auto">
          <a:xfrm>
            <a:off x="4953000" y="4419600"/>
            <a:ext cx="1447800" cy="685800"/>
            <a:chOff x="576" y="432"/>
            <a:chExt cx="912" cy="432"/>
          </a:xfrm>
        </p:grpSpPr>
        <p:sp>
          <p:nvSpPr>
            <p:cNvPr id="171065" name="Oval 55"/>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66" name="AutoShape 56"/>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67" name="Oval 57"/>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1068" name="Group 58"/>
          <p:cNvGrpSpPr>
            <a:grpSpLocks/>
          </p:cNvGrpSpPr>
          <p:nvPr/>
        </p:nvGrpSpPr>
        <p:grpSpPr bwMode="auto">
          <a:xfrm>
            <a:off x="3733800" y="3886200"/>
            <a:ext cx="1447800" cy="685800"/>
            <a:chOff x="576" y="432"/>
            <a:chExt cx="912" cy="432"/>
          </a:xfrm>
        </p:grpSpPr>
        <p:sp>
          <p:nvSpPr>
            <p:cNvPr id="171069" name="Oval 59"/>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70" name="AutoShape 60"/>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71" name="Oval 61"/>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1072" name="Group 62"/>
          <p:cNvGrpSpPr>
            <a:grpSpLocks/>
          </p:cNvGrpSpPr>
          <p:nvPr/>
        </p:nvGrpSpPr>
        <p:grpSpPr bwMode="auto">
          <a:xfrm>
            <a:off x="2362200" y="4495800"/>
            <a:ext cx="1447800" cy="685800"/>
            <a:chOff x="576" y="432"/>
            <a:chExt cx="912" cy="432"/>
          </a:xfrm>
        </p:grpSpPr>
        <p:sp>
          <p:nvSpPr>
            <p:cNvPr id="171073" name="Oval 63"/>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74" name="AutoShape 64"/>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1075" name="Oval 65"/>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68"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461532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p:cNvSpPr>
            <a:spLocks noGrp="1"/>
          </p:cNvSpPr>
          <p:nvPr>
            <p:ph type="ftr" sz="quarter" idx="10"/>
          </p:nvPr>
        </p:nvSpPr>
        <p:spPr/>
        <p:txBody>
          <a:bodyPr/>
          <a:lstStyle/>
          <a:p>
            <a:r>
              <a:rPr lang="en-US">
                <a:latin typeface="+mj-lt"/>
              </a:rPr>
              <a:t>Art of Multiprocessor Programming</a:t>
            </a:r>
          </a:p>
        </p:txBody>
      </p:sp>
      <p:sp>
        <p:nvSpPr>
          <p:cNvPr id="112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70BBB49-F06C-4BCC-82A0-6EF9AB9B100A}" type="slidenum">
              <a:rPr lang="ar-SA" sz="1400">
                <a:latin typeface="+mj-lt"/>
                <a:cs typeface="Arial" pitchFamily="34" charset="0"/>
              </a:rPr>
              <a:pPr algn="r" eaLnBrk="0" hangingPunct="0"/>
              <a:t>8</a:t>
            </a:fld>
            <a:endParaRPr lang="en-US" sz="1400">
              <a:latin typeface="+mj-lt"/>
              <a:cs typeface="Arial" pitchFamily="34" charset="0"/>
            </a:endParaRPr>
          </a:p>
        </p:txBody>
      </p:sp>
      <p:sp>
        <p:nvSpPr>
          <p:cNvPr id="11268" name="Rectangle 3"/>
          <p:cNvSpPr>
            <a:spLocks noGrp="1" noChangeArrowheads="1"/>
          </p:cNvSpPr>
          <p:nvPr>
            <p:ph type="title" idx="4294967295"/>
          </p:nvPr>
        </p:nvSpPr>
        <p:spPr>
          <a:xfrm>
            <a:off x="242888" y="609600"/>
            <a:ext cx="8845550" cy="1143000"/>
          </a:xfrm>
        </p:spPr>
        <p:txBody>
          <a:bodyPr/>
          <a:lstStyle/>
          <a:p>
            <a:r>
              <a:rPr lang="en-US" sz="4000" dirty="0">
                <a:solidFill>
                  <a:srgbClr val="FFFF00"/>
                </a:solidFill>
              </a:rPr>
              <a:t>Extinct: </a:t>
            </a:r>
            <a:br>
              <a:rPr lang="en-US" sz="4000" dirty="0">
                <a:solidFill>
                  <a:srgbClr val="FFFF00"/>
                </a:solidFill>
              </a:rPr>
            </a:br>
            <a:r>
              <a:rPr lang="en-US" sz="4000" dirty="0">
                <a:solidFill>
                  <a:srgbClr val="FFFF00"/>
                </a:solidFill>
              </a:rPr>
              <a:t>The Shared Memory Multiprocessor</a:t>
            </a:r>
            <a:br>
              <a:rPr lang="en-US" sz="4000" dirty="0">
                <a:solidFill>
                  <a:srgbClr val="FFFF00"/>
                </a:solidFill>
              </a:rPr>
            </a:br>
            <a:r>
              <a:rPr lang="en-US" sz="4000" dirty="0">
                <a:solidFill>
                  <a:srgbClr val="FFFF00"/>
                </a:solidFill>
              </a:rPr>
              <a:t>(SMP)</a:t>
            </a:r>
          </a:p>
        </p:txBody>
      </p:sp>
      <p:grpSp>
        <p:nvGrpSpPr>
          <p:cNvPr id="11269" name="Group 59"/>
          <p:cNvGrpSpPr>
            <a:grpSpLocks/>
          </p:cNvGrpSpPr>
          <p:nvPr/>
        </p:nvGrpSpPr>
        <p:grpSpPr bwMode="auto">
          <a:xfrm>
            <a:off x="2425700" y="2700338"/>
            <a:ext cx="4267200" cy="2527300"/>
            <a:chOff x="2038" y="1558"/>
            <a:chExt cx="1847" cy="1318"/>
          </a:xfrm>
        </p:grpSpPr>
        <p:sp>
          <p:nvSpPr>
            <p:cNvPr id="11270"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sp>
          <p:nvSpPr>
            <p:cNvPr id="11271"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mj-lt"/>
                </a:rPr>
                <a:t>Bus</a:t>
              </a:r>
            </a:p>
          </p:txBody>
        </p:sp>
        <p:grpSp>
          <p:nvGrpSpPr>
            <p:cNvPr id="11272" name="Group 6"/>
            <p:cNvGrpSpPr>
              <a:grpSpLocks/>
            </p:cNvGrpSpPr>
            <p:nvPr/>
          </p:nvGrpSpPr>
          <p:grpSpPr bwMode="auto">
            <a:xfrm>
              <a:off x="2813" y="1577"/>
              <a:ext cx="315" cy="418"/>
              <a:chOff x="2496" y="2725"/>
              <a:chExt cx="712" cy="739"/>
            </a:xfrm>
          </p:grpSpPr>
          <p:sp>
            <p:nvSpPr>
              <p:cNvPr id="11273"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1274"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1275" name="Group 9"/>
              <p:cNvGrpSpPr>
                <a:grpSpLocks/>
              </p:cNvGrpSpPr>
              <p:nvPr/>
            </p:nvGrpSpPr>
            <p:grpSpPr bwMode="auto">
              <a:xfrm>
                <a:off x="3072" y="2832"/>
                <a:ext cx="136" cy="632"/>
                <a:chOff x="3072" y="2832"/>
                <a:chExt cx="136" cy="632"/>
              </a:xfrm>
            </p:grpSpPr>
            <p:sp>
              <p:nvSpPr>
                <p:cNvPr id="11276"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77"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78"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1279" name="Group 13"/>
              <p:cNvGrpSpPr>
                <a:grpSpLocks/>
              </p:cNvGrpSpPr>
              <p:nvPr/>
            </p:nvGrpSpPr>
            <p:grpSpPr bwMode="auto">
              <a:xfrm flipH="1">
                <a:off x="2496" y="2832"/>
                <a:ext cx="136" cy="632"/>
                <a:chOff x="3072" y="2832"/>
                <a:chExt cx="136" cy="632"/>
              </a:xfrm>
            </p:grpSpPr>
            <p:sp>
              <p:nvSpPr>
                <p:cNvPr id="11280"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1"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2"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1283" name="Group 17"/>
            <p:cNvGrpSpPr>
              <a:grpSpLocks/>
            </p:cNvGrpSpPr>
            <p:nvPr/>
          </p:nvGrpSpPr>
          <p:grpSpPr bwMode="auto">
            <a:xfrm>
              <a:off x="2263" y="1558"/>
              <a:ext cx="378" cy="457"/>
              <a:chOff x="1008" y="2720"/>
              <a:chExt cx="856" cy="808"/>
            </a:xfrm>
          </p:grpSpPr>
          <p:sp>
            <p:nvSpPr>
              <p:cNvPr id="11284"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1285"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6"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7"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8"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89"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0"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1"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2"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1293" name="Group 27"/>
            <p:cNvGrpSpPr>
              <a:grpSpLocks/>
            </p:cNvGrpSpPr>
            <p:nvPr/>
          </p:nvGrpSpPr>
          <p:grpSpPr bwMode="auto">
            <a:xfrm flipH="1">
              <a:off x="3299" y="1558"/>
              <a:ext cx="379" cy="457"/>
              <a:chOff x="1008" y="2720"/>
              <a:chExt cx="856" cy="808"/>
            </a:xfrm>
          </p:grpSpPr>
          <p:sp>
            <p:nvSpPr>
              <p:cNvPr id="11294"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1295"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6"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7"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8"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299"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300"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301"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1302"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sp>
          <p:nvSpPr>
            <p:cNvPr id="11303"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mj-lt"/>
                </a:rPr>
                <a:t>Bus</a:t>
              </a:r>
            </a:p>
          </p:txBody>
        </p:sp>
        <p:sp>
          <p:nvSpPr>
            <p:cNvPr id="11304"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dirty="0">
                  <a:solidFill>
                    <a:schemeClr val="bg1"/>
                  </a:solidFill>
                  <a:latin typeface="+mj-lt"/>
                </a:rPr>
                <a:t>shared memory</a:t>
              </a:r>
            </a:p>
          </p:txBody>
        </p:sp>
        <p:sp>
          <p:nvSpPr>
            <p:cNvPr id="11305"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1306"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dirty="0">
                  <a:solidFill>
                    <a:schemeClr val="bg1"/>
                  </a:solidFill>
                  <a:latin typeface="+mj-lt"/>
                </a:rPr>
                <a:t>cache</a:t>
              </a:r>
            </a:p>
          </p:txBody>
        </p:sp>
        <p:sp>
          <p:nvSpPr>
            <p:cNvPr id="11307"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grpSp>
      <p:pic>
        <p:nvPicPr>
          <p:cNvPr id="305156" name="Picture 4" descr="Related imag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45173" y="12573000"/>
            <a:ext cx="3556001" cy="2667001"/>
          </a:xfrm>
          <a:prstGeom prst="rect">
            <a:avLst/>
          </a:prstGeom>
          <a:noFill/>
          <a:extLst>
            <a:ext uri="{909E8E84-426E-40DD-AFC4-6F175D3DCCD1}">
              <a14:hiddenFill xmlns:a14="http://schemas.microsoft.com/office/drawing/2010/main">
                <a:solidFill>
                  <a:srgbClr val="FFFFFF"/>
                </a:solidFill>
              </a14:hiddenFill>
            </a:ext>
          </a:extLst>
        </p:spPr>
      </p:pic>
      <p:pic>
        <p:nvPicPr>
          <p:cNvPr id="305158" name="Picture 6" descr="Image result for dod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50298" y="4347066"/>
            <a:ext cx="2920369" cy="23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93360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9FE7E35-C815-499E-A35F-70BCDEA765D8}" type="slidenum">
              <a:rPr lang="ar-SA" sz="1400">
                <a:latin typeface="Arial" panose="020B0604020202020204" pitchFamily="34" charset="0"/>
                <a:cs typeface="Arial" pitchFamily="34" charset="0"/>
              </a:rPr>
              <a:pPr algn="r" eaLnBrk="0" hangingPunct="0"/>
              <a:t>80</a:t>
            </a:fld>
            <a:endParaRPr lang="en-US" sz="1400" dirty="0">
              <a:latin typeface="Arial" panose="020B0604020202020204" pitchFamily="34" charset="0"/>
              <a:cs typeface="Arial" pitchFamily="34" charset="0"/>
            </a:endParaRPr>
          </a:p>
        </p:txBody>
      </p:sp>
      <p:sp>
        <p:nvSpPr>
          <p:cNvPr id="173060" name="Rectangle 2"/>
          <p:cNvSpPr>
            <a:spLocks noGrp="1" noChangeArrowheads="1"/>
          </p:cNvSpPr>
          <p:nvPr>
            <p:ph type="title" idx="4294967295"/>
          </p:nvPr>
        </p:nvSpPr>
        <p:spPr/>
        <p:txBody>
          <a:bodyPr/>
          <a:lstStyle/>
          <a:p>
            <a:r>
              <a:rPr lang="en-US" dirty="0">
                <a:solidFill>
                  <a:srgbClr val="FFFF00"/>
                </a:solidFill>
              </a:rPr>
              <a:t>Bob knocks over Can</a:t>
            </a:r>
          </a:p>
        </p:txBody>
      </p:sp>
      <p:grpSp>
        <p:nvGrpSpPr>
          <p:cNvPr id="173061" name="Group 3"/>
          <p:cNvGrpSpPr>
            <a:grpSpLocks/>
          </p:cNvGrpSpPr>
          <p:nvPr/>
        </p:nvGrpSpPr>
        <p:grpSpPr bwMode="auto">
          <a:xfrm>
            <a:off x="609600" y="1885950"/>
            <a:ext cx="1447800" cy="1295400"/>
            <a:chOff x="864" y="1968"/>
            <a:chExt cx="912" cy="816"/>
          </a:xfrm>
        </p:grpSpPr>
        <p:sp>
          <p:nvSpPr>
            <p:cNvPr id="173062"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3"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4"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5"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6"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7"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8"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69"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0"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1"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2"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073" name="Group 15"/>
          <p:cNvGrpSpPr>
            <a:grpSpLocks/>
          </p:cNvGrpSpPr>
          <p:nvPr/>
        </p:nvGrpSpPr>
        <p:grpSpPr bwMode="auto">
          <a:xfrm flipH="1">
            <a:off x="7467600" y="1885950"/>
            <a:ext cx="1447800" cy="1295400"/>
            <a:chOff x="2832" y="2064"/>
            <a:chExt cx="912" cy="816"/>
          </a:xfrm>
        </p:grpSpPr>
        <p:sp>
          <p:nvSpPr>
            <p:cNvPr id="173074"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5"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6"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7"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8"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79"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0"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1"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2"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3"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4"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3085"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86"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73087"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73088" name="Group 30"/>
          <p:cNvGrpSpPr>
            <a:grpSpLocks/>
          </p:cNvGrpSpPr>
          <p:nvPr/>
        </p:nvGrpSpPr>
        <p:grpSpPr bwMode="auto">
          <a:xfrm>
            <a:off x="3429000" y="2057400"/>
            <a:ext cx="1905000" cy="1714500"/>
            <a:chOff x="1728" y="1008"/>
            <a:chExt cx="1968" cy="2376"/>
          </a:xfrm>
        </p:grpSpPr>
        <p:sp>
          <p:nvSpPr>
            <p:cNvPr id="173089"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3090"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91"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092" name="Group 34"/>
          <p:cNvGrpSpPr>
            <a:grpSpLocks/>
          </p:cNvGrpSpPr>
          <p:nvPr/>
        </p:nvGrpSpPr>
        <p:grpSpPr bwMode="auto">
          <a:xfrm>
            <a:off x="6553200" y="4191000"/>
            <a:ext cx="1905000" cy="1714500"/>
            <a:chOff x="1728" y="1008"/>
            <a:chExt cx="1968" cy="2376"/>
          </a:xfrm>
        </p:grpSpPr>
        <p:sp>
          <p:nvSpPr>
            <p:cNvPr id="173093"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3094"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95"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096" name="Group 38"/>
          <p:cNvGrpSpPr>
            <a:grpSpLocks/>
          </p:cNvGrpSpPr>
          <p:nvPr/>
        </p:nvGrpSpPr>
        <p:grpSpPr bwMode="auto">
          <a:xfrm>
            <a:off x="609600" y="4114800"/>
            <a:ext cx="1905000" cy="1714500"/>
            <a:chOff x="1728" y="1008"/>
            <a:chExt cx="1968" cy="2376"/>
          </a:xfrm>
        </p:grpSpPr>
        <p:sp>
          <p:nvSpPr>
            <p:cNvPr id="173097"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3098"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099"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100" name="Group 42"/>
          <p:cNvGrpSpPr>
            <a:grpSpLocks/>
          </p:cNvGrpSpPr>
          <p:nvPr/>
        </p:nvGrpSpPr>
        <p:grpSpPr bwMode="auto">
          <a:xfrm rot="-5609048">
            <a:off x="538953" y="2893123"/>
            <a:ext cx="684213" cy="993775"/>
            <a:chOff x="338" y="1824"/>
            <a:chExt cx="431" cy="626"/>
          </a:xfrm>
        </p:grpSpPr>
        <p:sp>
          <p:nvSpPr>
            <p:cNvPr id="173101"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02"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03"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04"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3105"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3106" name="Text Box 48"/>
            <p:cNvSpPr txBox="1">
              <a:spLocks noChangeArrowheads="1"/>
            </p:cNvSpPr>
            <p:nvPr/>
          </p:nvSpPr>
          <p:spPr bwMode="auto">
            <a:xfrm rot="16200000">
              <a:off x="352" y="2118"/>
              <a:ext cx="413" cy="252"/>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grpSp>
        <p:nvGrpSpPr>
          <p:cNvPr id="173107" name="Group 49"/>
          <p:cNvGrpSpPr>
            <a:grpSpLocks/>
          </p:cNvGrpSpPr>
          <p:nvPr/>
        </p:nvGrpSpPr>
        <p:grpSpPr bwMode="auto">
          <a:xfrm>
            <a:off x="307975" y="3276600"/>
            <a:ext cx="1368425" cy="461963"/>
            <a:chOff x="1328" y="2400"/>
            <a:chExt cx="1454" cy="491"/>
          </a:xfrm>
        </p:grpSpPr>
        <p:sp>
          <p:nvSpPr>
            <p:cNvPr id="173108"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09"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3110"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11"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12"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73113" name="Group 55"/>
          <p:cNvGrpSpPr>
            <a:grpSpLocks/>
          </p:cNvGrpSpPr>
          <p:nvPr/>
        </p:nvGrpSpPr>
        <p:grpSpPr bwMode="auto">
          <a:xfrm>
            <a:off x="4953000" y="4419600"/>
            <a:ext cx="1447800" cy="685800"/>
            <a:chOff x="576" y="432"/>
            <a:chExt cx="912" cy="432"/>
          </a:xfrm>
        </p:grpSpPr>
        <p:sp>
          <p:nvSpPr>
            <p:cNvPr id="173114"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15"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16"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117" name="Group 59"/>
          <p:cNvGrpSpPr>
            <a:grpSpLocks/>
          </p:cNvGrpSpPr>
          <p:nvPr/>
        </p:nvGrpSpPr>
        <p:grpSpPr bwMode="auto">
          <a:xfrm>
            <a:off x="3733800" y="3886200"/>
            <a:ext cx="1447800" cy="685800"/>
            <a:chOff x="576" y="432"/>
            <a:chExt cx="912" cy="432"/>
          </a:xfrm>
        </p:grpSpPr>
        <p:sp>
          <p:nvSpPr>
            <p:cNvPr id="173118"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19"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20"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3121" name="Group 63"/>
          <p:cNvGrpSpPr>
            <a:grpSpLocks/>
          </p:cNvGrpSpPr>
          <p:nvPr/>
        </p:nvGrpSpPr>
        <p:grpSpPr bwMode="auto">
          <a:xfrm>
            <a:off x="2362200" y="4495800"/>
            <a:ext cx="1447800" cy="685800"/>
            <a:chOff x="576" y="432"/>
            <a:chExt cx="912" cy="432"/>
          </a:xfrm>
        </p:grpSpPr>
        <p:sp>
          <p:nvSpPr>
            <p:cNvPr id="173122"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23"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3124"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69"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59887687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551A323-A138-4A84-8259-4D9FA082E64B}" type="slidenum">
              <a:rPr lang="ar-SA" sz="1400">
                <a:latin typeface="Arial" panose="020B0604020202020204" pitchFamily="34" charset="0"/>
                <a:cs typeface="Arial" pitchFamily="34" charset="0"/>
              </a:rPr>
              <a:pPr algn="r" eaLnBrk="0" hangingPunct="0"/>
              <a:t>81</a:t>
            </a:fld>
            <a:endParaRPr lang="en-US" sz="1400" dirty="0">
              <a:latin typeface="Arial" panose="020B0604020202020204" pitchFamily="34" charset="0"/>
              <a:cs typeface="Arial" pitchFamily="34" charset="0"/>
            </a:endParaRPr>
          </a:p>
        </p:txBody>
      </p:sp>
      <p:sp>
        <p:nvSpPr>
          <p:cNvPr id="175108" name="Rectangle 2"/>
          <p:cNvSpPr>
            <a:spLocks noGrp="1" noChangeArrowheads="1"/>
          </p:cNvSpPr>
          <p:nvPr>
            <p:ph type="title" idx="4294967295"/>
          </p:nvPr>
        </p:nvSpPr>
        <p:spPr/>
        <p:txBody>
          <a:bodyPr/>
          <a:lstStyle/>
          <a:p>
            <a:r>
              <a:rPr lang="en-US" dirty="0">
                <a:solidFill>
                  <a:srgbClr val="FFFF00"/>
                </a:solidFill>
              </a:rPr>
              <a:t>Alice Releases Pets</a:t>
            </a:r>
          </a:p>
        </p:txBody>
      </p:sp>
      <p:grpSp>
        <p:nvGrpSpPr>
          <p:cNvPr id="175109" name="Group 3"/>
          <p:cNvGrpSpPr>
            <a:grpSpLocks/>
          </p:cNvGrpSpPr>
          <p:nvPr/>
        </p:nvGrpSpPr>
        <p:grpSpPr bwMode="auto">
          <a:xfrm>
            <a:off x="609600" y="1885950"/>
            <a:ext cx="1447800" cy="1295400"/>
            <a:chOff x="864" y="1968"/>
            <a:chExt cx="912" cy="816"/>
          </a:xfrm>
        </p:grpSpPr>
        <p:sp>
          <p:nvSpPr>
            <p:cNvPr id="175110"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1"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2"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3"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4"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5"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6"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7"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8"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19"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0"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21" name="Group 15"/>
          <p:cNvGrpSpPr>
            <a:grpSpLocks/>
          </p:cNvGrpSpPr>
          <p:nvPr/>
        </p:nvGrpSpPr>
        <p:grpSpPr bwMode="auto">
          <a:xfrm flipH="1">
            <a:off x="7467600" y="1885950"/>
            <a:ext cx="1447800" cy="1295400"/>
            <a:chOff x="2832" y="2064"/>
            <a:chExt cx="912" cy="816"/>
          </a:xfrm>
        </p:grpSpPr>
        <p:sp>
          <p:nvSpPr>
            <p:cNvPr id="175122"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3"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4"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5"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6"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7"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8"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29"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30"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31"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32"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5133"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34"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75135"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75136" name="Group 30"/>
          <p:cNvGrpSpPr>
            <a:grpSpLocks/>
          </p:cNvGrpSpPr>
          <p:nvPr/>
        </p:nvGrpSpPr>
        <p:grpSpPr bwMode="auto">
          <a:xfrm>
            <a:off x="3429000" y="2057400"/>
            <a:ext cx="1905000" cy="1714500"/>
            <a:chOff x="1728" y="1008"/>
            <a:chExt cx="1968" cy="2376"/>
          </a:xfrm>
        </p:grpSpPr>
        <p:sp>
          <p:nvSpPr>
            <p:cNvPr id="175137"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5138"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39"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40" name="Group 34"/>
          <p:cNvGrpSpPr>
            <a:grpSpLocks/>
          </p:cNvGrpSpPr>
          <p:nvPr/>
        </p:nvGrpSpPr>
        <p:grpSpPr bwMode="auto">
          <a:xfrm>
            <a:off x="6553200" y="4191000"/>
            <a:ext cx="1905000" cy="1714500"/>
            <a:chOff x="1728" y="1008"/>
            <a:chExt cx="1968" cy="2376"/>
          </a:xfrm>
        </p:grpSpPr>
        <p:sp>
          <p:nvSpPr>
            <p:cNvPr id="175141"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5142"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43"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44" name="Group 38"/>
          <p:cNvGrpSpPr>
            <a:grpSpLocks/>
          </p:cNvGrpSpPr>
          <p:nvPr/>
        </p:nvGrpSpPr>
        <p:grpSpPr bwMode="auto">
          <a:xfrm>
            <a:off x="609600" y="4114800"/>
            <a:ext cx="1905000" cy="1714500"/>
            <a:chOff x="1728" y="1008"/>
            <a:chExt cx="1968" cy="2376"/>
          </a:xfrm>
        </p:grpSpPr>
        <p:sp>
          <p:nvSpPr>
            <p:cNvPr id="175145"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5146"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47"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48" name="Group 42"/>
          <p:cNvGrpSpPr>
            <a:grpSpLocks/>
          </p:cNvGrpSpPr>
          <p:nvPr/>
        </p:nvGrpSpPr>
        <p:grpSpPr bwMode="auto">
          <a:xfrm rot="-5609048">
            <a:off x="538953" y="2893123"/>
            <a:ext cx="684213" cy="993775"/>
            <a:chOff x="338" y="1824"/>
            <a:chExt cx="431" cy="626"/>
          </a:xfrm>
        </p:grpSpPr>
        <p:sp>
          <p:nvSpPr>
            <p:cNvPr id="175149" name="Oval 43"/>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50" name="Rectangle 44"/>
            <p:cNvSpPr>
              <a:spLocks noChangeArrowheads="1"/>
            </p:cNvSpPr>
            <p:nvPr/>
          </p:nvSpPr>
          <p:spPr bwMode="auto">
            <a:xfrm>
              <a:off x="338" y="1905"/>
              <a:ext cx="431" cy="462"/>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51" name="Oval 45"/>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52" name="Line 46"/>
            <p:cNvSpPr>
              <a:spLocks noChangeShapeType="1"/>
            </p:cNvSpPr>
            <p:nvPr/>
          </p:nvSpPr>
          <p:spPr bwMode="auto">
            <a:xfrm>
              <a:off x="338" y="1905"/>
              <a:ext cx="0" cy="462"/>
            </a:xfrm>
            <a:prstGeom prst="line">
              <a:avLst/>
            </a:prstGeom>
            <a:noFill/>
            <a:ln w="38100">
              <a:solidFill>
                <a:schemeClr val="tx1"/>
              </a:solidFill>
              <a:round/>
              <a:headEnd/>
              <a:tailEnd/>
            </a:ln>
          </p:spPr>
          <p:txBody>
            <a:bodyPr wrap="none" anchor="ctr"/>
            <a:lstStyle/>
            <a:p>
              <a:endParaRPr lang="en-US"/>
            </a:p>
          </p:txBody>
        </p:sp>
        <p:sp>
          <p:nvSpPr>
            <p:cNvPr id="175153" name="Line 47"/>
            <p:cNvSpPr>
              <a:spLocks noChangeShapeType="1"/>
            </p:cNvSpPr>
            <p:nvPr/>
          </p:nvSpPr>
          <p:spPr bwMode="auto">
            <a:xfrm>
              <a:off x="769" y="1933"/>
              <a:ext cx="0" cy="461"/>
            </a:xfrm>
            <a:prstGeom prst="line">
              <a:avLst/>
            </a:prstGeom>
            <a:noFill/>
            <a:ln w="38100">
              <a:solidFill>
                <a:schemeClr val="tx1"/>
              </a:solidFill>
              <a:round/>
              <a:headEnd/>
              <a:tailEnd/>
            </a:ln>
          </p:spPr>
          <p:txBody>
            <a:bodyPr wrap="none" anchor="ctr"/>
            <a:lstStyle/>
            <a:p>
              <a:endParaRPr lang="en-US"/>
            </a:p>
          </p:txBody>
        </p:sp>
        <p:sp>
          <p:nvSpPr>
            <p:cNvPr id="175154" name="Text Box 48"/>
            <p:cNvSpPr txBox="1">
              <a:spLocks noChangeArrowheads="1"/>
            </p:cNvSpPr>
            <p:nvPr/>
          </p:nvSpPr>
          <p:spPr bwMode="auto">
            <a:xfrm rot="16200000">
              <a:off x="352" y="2118"/>
              <a:ext cx="413" cy="252"/>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grpSp>
        <p:nvGrpSpPr>
          <p:cNvPr id="175155" name="Group 49"/>
          <p:cNvGrpSpPr>
            <a:grpSpLocks/>
          </p:cNvGrpSpPr>
          <p:nvPr/>
        </p:nvGrpSpPr>
        <p:grpSpPr bwMode="auto">
          <a:xfrm>
            <a:off x="307975" y="3276600"/>
            <a:ext cx="1368425" cy="461963"/>
            <a:chOff x="1328" y="2400"/>
            <a:chExt cx="1454" cy="491"/>
          </a:xfrm>
        </p:grpSpPr>
        <p:sp>
          <p:nvSpPr>
            <p:cNvPr id="175156" name="Freeform 50"/>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57" name="Freeform 51"/>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5158" name="Freeform 52"/>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59" name="Freeform 53"/>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60" name="Freeform 54"/>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75161" name="Group 55"/>
          <p:cNvGrpSpPr>
            <a:grpSpLocks/>
          </p:cNvGrpSpPr>
          <p:nvPr/>
        </p:nvGrpSpPr>
        <p:grpSpPr bwMode="auto">
          <a:xfrm>
            <a:off x="5486400" y="4648200"/>
            <a:ext cx="1447800" cy="685800"/>
            <a:chOff x="576" y="432"/>
            <a:chExt cx="912" cy="432"/>
          </a:xfrm>
        </p:grpSpPr>
        <p:sp>
          <p:nvSpPr>
            <p:cNvPr id="175162" name="Oval 56"/>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63" name="AutoShape 57"/>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64" name="Oval 58"/>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65" name="Group 59"/>
          <p:cNvGrpSpPr>
            <a:grpSpLocks/>
          </p:cNvGrpSpPr>
          <p:nvPr/>
        </p:nvGrpSpPr>
        <p:grpSpPr bwMode="auto">
          <a:xfrm>
            <a:off x="3733800" y="3886200"/>
            <a:ext cx="1447800" cy="685800"/>
            <a:chOff x="576" y="432"/>
            <a:chExt cx="912" cy="432"/>
          </a:xfrm>
        </p:grpSpPr>
        <p:sp>
          <p:nvSpPr>
            <p:cNvPr id="175166" name="Oval 60"/>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67" name="AutoShape 61"/>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68" name="Oval 62"/>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69" name="Group 63"/>
          <p:cNvGrpSpPr>
            <a:grpSpLocks/>
          </p:cNvGrpSpPr>
          <p:nvPr/>
        </p:nvGrpSpPr>
        <p:grpSpPr bwMode="auto">
          <a:xfrm>
            <a:off x="2667000" y="3505200"/>
            <a:ext cx="1447800" cy="685800"/>
            <a:chOff x="576" y="432"/>
            <a:chExt cx="912" cy="432"/>
          </a:xfrm>
        </p:grpSpPr>
        <p:sp>
          <p:nvSpPr>
            <p:cNvPr id="175170" name="Oval 64"/>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1" name="AutoShape 65"/>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2" name="Oval 66"/>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5173" name="Group 67"/>
          <p:cNvGrpSpPr>
            <a:grpSpLocks/>
          </p:cNvGrpSpPr>
          <p:nvPr/>
        </p:nvGrpSpPr>
        <p:grpSpPr bwMode="auto">
          <a:xfrm flipH="1">
            <a:off x="1371600" y="2819400"/>
            <a:ext cx="5827713" cy="2728913"/>
            <a:chOff x="864" y="1776"/>
            <a:chExt cx="3671" cy="1719"/>
          </a:xfrm>
        </p:grpSpPr>
        <p:sp>
          <p:nvSpPr>
            <p:cNvPr id="175174" name="Oval 68"/>
            <p:cNvSpPr>
              <a:spLocks noChangeArrowheads="1"/>
            </p:cNvSpPr>
            <p:nvPr/>
          </p:nvSpPr>
          <p:spPr bwMode="auto">
            <a:xfrm>
              <a:off x="2643" y="2950"/>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5" name="Oval 69"/>
            <p:cNvSpPr>
              <a:spLocks noChangeArrowheads="1"/>
            </p:cNvSpPr>
            <p:nvPr/>
          </p:nvSpPr>
          <p:spPr bwMode="auto">
            <a:xfrm>
              <a:off x="3329" y="3196"/>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6" name="Oval 70"/>
            <p:cNvSpPr>
              <a:spLocks noChangeArrowheads="1"/>
            </p:cNvSpPr>
            <p:nvPr/>
          </p:nvSpPr>
          <p:spPr bwMode="auto">
            <a:xfrm>
              <a:off x="2060" y="2747"/>
              <a:ext cx="583" cy="203"/>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7" name="Freeform 71"/>
            <p:cNvSpPr>
              <a:spLocks/>
            </p:cNvSpPr>
            <p:nvPr/>
          </p:nvSpPr>
          <p:spPr bwMode="auto">
            <a:xfrm>
              <a:off x="2199" y="2240"/>
              <a:ext cx="1167" cy="672"/>
            </a:xfrm>
            <a:custGeom>
              <a:avLst/>
              <a:gdLst>
                <a:gd name="T0" fmla="*/ 0 w 1932"/>
                <a:gd name="T1" fmla="*/ 30 h 1113"/>
                <a:gd name="T2" fmla="*/ 14 w 1932"/>
                <a:gd name="T3" fmla="*/ 30 h 1113"/>
                <a:gd name="T4" fmla="*/ 22 w 1932"/>
                <a:gd name="T5" fmla="*/ 21 h 1113"/>
                <a:gd name="T6" fmla="*/ 31 w 1932"/>
                <a:gd name="T7" fmla="*/ 17 h 1113"/>
                <a:gd name="T8" fmla="*/ 39 w 1932"/>
                <a:gd name="T9" fmla="*/ 21 h 1113"/>
                <a:gd name="T10" fmla="*/ 56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8" name="Freeform 72"/>
            <p:cNvSpPr>
              <a:spLocks/>
            </p:cNvSpPr>
            <p:nvPr/>
          </p:nvSpPr>
          <p:spPr bwMode="auto">
            <a:xfrm>
              <a:off x="2784" y="2448"/>
              <a:ext cx="1166" cy="673"/>
            </a:xfrm>
            <a:custGeom>
              <a:avLst/>
              <a:gdLst>
                <a:gd name="T0" fmla="*/ 0 w 1932"/>
                <a:gd name="T1" fmla="*/ 30 h 1113"/>
                <a:gd name="T2" fmla="*/ 14 w 1932"/>
                <a:gd name="T3" fmla="*/ 30 h 1113"/>
                <a:gd name="T4" fmla="*/ 22 w 1932"/>
                <a:gd name="T5" fmla="*/ 21 h 1113"/>
                <a:gd name="T6" fmla="*/ 31 w 1932"/>
                <a:gd name="T7" fmla="*/ 18 h 1113"/>
                <a:gd name="T8" fmla="*/ 39 w 1932"/>
                <a:gd name="T9" fmla="*/ 21 h 1113"/>
                <a:gd name="T10" fmla="*/ 55 w 1932"/>
                <a:gd name="T11" fmla="*/ 20 h 1113"/>
                <a:gd name="T12" fmla="*/ 31 w 1932"/>
                <a:gd name="T13" fmla="*/ 1 h 1113"/>
                <a:gd name="T14" fmla="*/ 10 w 1932"/>
                <a:gd name="T15" fmla="*/ 11 h 1113"/>
                <a:gd name="T16" fmla="*/ 0 w 1932"/>
                <a:gd name="T17" fmla="*/ 30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79" name="Freeform 73"/>
            <p:cNvSpPr>
              <a:spLocks/>
            </p:cNvSpPr>
            <p:nvPr/>
          </p:nvSpPr>
          <p:spPr bwMode="auto">
            <a:xfrm flipH="1">
              <a:off x="1488" y="1776"/>
              <a:ext cx="891" cy="787"/>
            </a:xfrm>
            <a:custGeom>
              <a:avLst/>
              <a:gdLst>
                <a:gd name="T0" fmla="*/ 1 w 1728"/>
                <a:gd name="T1" fmla="*/ 6 h 1664"/>
                <a:gd name="T2" fmla="*/ 6 w 1728"/>
                <a:gd name="T3" fmla="*/ 2 h 1664"/>
                <a:gd name="T4" fmla="*/ 5 w 1728"/>
                <a:gd name="T5" fmla="*/ 0 h 1664"/>
                <a:gd name="T6" fmla="*/ 8 w 1728"/>
                <a:gd name="T7" fmla="*/ 2 h 1664"/>
                <a:gd name="T8" fmla="*/ 16 w 1728"/>
                <a:gd name="T9" fmla="*/ 2 h 1664"/>
                <a:gd name="T10" fmla="*/ 17 w 1728"/>
                <a:gd name="T11" fmla="*/ 4 h 1664"/>
                <a:gd name="T12" fmla="*/ 15 w 1728"/>
                <a:gd name="T13" fmla="*/ 4 h 1664"/>
                <a:gd name="T14" fmla="*/ 13 w 1728"/>
                <a:gd name="T15" fmla="*/ 4 h 1664"/>
                <a:gd name="T16" fmla="*/ 10 w 1728"/>
                <a:gd name="T17" fmla="*/ 3 h 1664"/>
                <a:gd name="T18" fmla="*/ 9 w 1728"/>
                <a:gd name="T19" fmla="*/ 4 h 1664"/>
                <a:gd name="T20" fmla="*/ 8 w 1728"/>
                <a:gd name="T21" fmla="*/ 3 h 1664"/>
                <a:gd name="T22" fmla="*/ 9 w 1728"/>
                <a:gd name="T23" fmla="*/ 4 h 1664"/>
                <a:gd name="T24" fmla="*/ 10 w 1728"/>
                <a:gd name="T25" fmla="*/ 4 h 1664"/>
                <a:gd name="T26" fmla="*/ 13 w 1728"/>
                <a:gd name="T27" fmla="*/ 5 h 1664"/>
                <a:gd name="T28" fmla="*/ 15 w 1728"/>
                <a:gd name="T29" fmla="*/ 4 h 1664"/>
                <a:gd name="T30" fmla="*/ 14 w 1728"/>
                <a:gd name="T31" fmla="*/ 6 h 1664"/>
                <a:gd name="T32" fmla="*/ 10 w 1728"/>
                <a:gd name="T33" fmla="*/ 6 h 1664"/>
                <a:gd name="T34" fmla="*/ 8 w 1728"/>
                <a:gd name="T35" fmla="*/ 6 h 1664"/>
                <a:gd name="T36" fmla="*/ 8 w 1728"/>
                <a:gd name="T37" fmla="*/ 8 h 1664"/>
                <a:gd name="T38" fmla="*/ 2 w 1728"/>
                <a:gd name="T39" fmla="*/ 8 h 1664"/>
                <a:gd name="T40" fmla="*/ 0 w 1728"/>
                <a:gd name="T41" fmla="*/ 6 h 1664"/>
                <a:gd name="T42" fmla="*/ 1 w 1728"/>
                <a:gd name="T43" fmla="*/ 6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0" name="Oval 74"/>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1" name="Freeform 75"/>
            <p:cNvSpPr>
              <a:spLocks/>
            </p:cNvSpPr>
            <p:nvPr/>
          </p:nvSpPr>
          <p:spPr bwMode="auto">
            <a:xfrm>
              <a:off x="3414" y="2530"/>
              <a:ext cx="1121" cy="826"/>
            </a:xfrm>
            <a:custGeom>
              <a:avLst/>
              <a:gdLst>
                <a:gd name="T0" fmla="*/ 53 w 1856"/>
                <a:gd name="T1" fmla="*/ 1 h 1367"/>
                <a:gd name="T2" fmla="*/ 38 w 1856"/>
                <a:gd name="T3" fmla="*/ 15 h 1367"/>
                <a:gd name="T4" fmla="*/ 18 w 1856"/>
                <a:gd name="T5" fmla="*/ 13 h 1367"/>
                <a:gd name="T6" fmla="*/ 2 w 1856"/>
                <a:gd name="T7" fmla="*/ 25 h 1367"/>
                <a:gd name="T8" fmla="*/ 3 w 1856"/>
                <a:gd name="T9" fmla="*/ 37 h 1367"/>
                <a:gd name="T10" fmla="*/ 14 w 1856"/>
                <a:gd name="T11" fmla="*/ 38 h 1367"/>
                <a:gd name="T12" fmla="*/ 22 w 1856"/>
                <a:gd name="T13" fmla="*/ 27 h 1367"/>
                <a:gd name="T14" fmla="*/ 46 w 1856"/>
                <a:gd name="T15" fmla="*/ 22 h 1367"/>
                <a:gd name="T16" fmla="*/ 53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75182" name="Group 76"/>
            <p:cNvGrpSpPr>
              <a:grpSpLocks/>
            </p:cNvGrpSpPr>
            <p:nvPr/>
          </p:nvGrpSpPr>
          <p:grpSpPr bwMode="auto">
            <a:xfrm>
              <a:off x="864" y="1872"/>
              <a:ext cx="3047" cy="1623"/>
              <a:chOff x="209" y="768"/>
              <a:chExt cx="5046" cy="2688"/>
            </a:xfrm>
          </p:grpSpPr>
          <p:sp>
            <p:nvSpPr>
              <p:cNvPr id="175183" name="Oval 77"/>
              <p:cNvSpPr>
                <a:spLocks noChangeArrowheads="1"/>
              </p:cNvSpPr>
              <p:nvPr/>
            </p:nvSpPr>
            <p:spPr bwMode="auto">
              <a:xfrm>
                <a:off x="2122" y="2712"/>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4" name="Oval 78"/>
              <p:cNvSpPr>
                <a:spLocks noChangeArrowheads="1"/>
              </p:cNvSpPr>
              <p:nvPr/>
            </p:nvSpPr>
            <p:spPr bwMode="auto">
              <a:xfrm>
                <a:off x="3258" y="3120"/>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5" name="Oval 79"/>
              <p:cNvSpPr>
                <a:spLocks noChangeArrowheads="1"/>
              </p:cNvSpPr>
              <p:nvPr/>
            </p:nvSpPr>
            <p:spPr bwMode="auto">
              <a:xfrm>
                <a:off x="1156" y="2376"/>
                <a:ext cx="966" cy="336"/>
              </a:xfrm>
              <a:prstGeom prst="ellipse">
                <a:avLst/>
              </a:prstGeom>
              <a:noFill/>
              <a:ln w="9525"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6" name="Freeform 80"/>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87" name="Freeform 81"/>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75188" name="Group 82"/>
              <p:cNvGrpSpPr>
                <a:grpSpLocks/>
              </p:cNvGrpSpPr>
              <p:nvPr/>
            </p:nvGrpSpPr>
            <p:grpSpPr bwMode="auto">
              <a:xfrm flipH="1">
                <a:off x="209" y="768"/>
                <a:ext cx="1475" cy="1304"/>
                <a:chOff x="3552" y="2736"/>
                <a:chExt cx="1475" cy="1304"/>
              </a:xfrm>
            </p:grpSpPr>
            <p:sp>
              <p:nvSpPr>
                <p:cNvPr id="175189" name="Freeform 83"/>
                <p:cNvSpPr>
                  <a:spLocks/>
                </p:cNvSpPr>
                <p:nvPr/>
              </p:nvSpPr>
              <p:spPr bwMode="auto">
                <a:xfrm>
                  <a:off x="3552" y="2736"/>
                  <a:ext cx="1475" cy="1304"/>
                </a:xfrm>
                <a:custGeom>
                  <a:avLst/>
                  <a:gdLst>
                    <a:gd name="T0" fmla="*/ 32 w 1728"/>
                    <a:gd name="T1" fmla="*/ 209 h 1664"/>
                    <a:gd name="T2" fmla="*/ 190 w 1728"/>
                    <a:gd name="T3" fmla="*/ 78 h 1664"/>
                    <a:gd name="T4" fmla="*/ 159 w 1728"/>
                    <a:gd name="T5" fmla="*/ 0 h 1664"/>
                    <a:gd name="T6" fmla="*/ 286 w 1728"/>
                    <a:gd name="T7" fmla="*/ 61 h 1664"/>
                    <a:gd name="T8" fmla="*/ 555 w 1728"/>
                    <a:gd name="T9" fmla="*/ 87 h 1664"/>
                    <a:gd name="T10" fmla="*/ 571 w 1728"/>
                    <a:gd name="T11" fmla="*/ 148 h 1664"/>
                    <a:gd name="T12" fmla="*/ 507 w 1728"/>
                    <a:gd name="T13" fmla="*/ 122 h 1664"/>
                    <a:gd name="T14" fmla="*/ 444 w 1728"/>
                    <a:gd name="T15" fmla="*/ 148 h 1664"/>
                    <a:gd name="T16" fmla="*/ 348 w 1728"/>
                    <a:gd name="T17" fmla="*/ 113 h 1664"/>
                    <a:gd name="T18" fmla="*/ 317 w 1728"/>
                    <a:gd name="T19" fmla="*/ 130 h 1664"/>
                    <a:gd name="T20" fmla="*/ 265 w 1728"/>
                    <a:gd name="T21" fmla="*/ 112 h 1664"/>
                    <a:gd name="T22" fmla="*/ 317 w 1728"/>
                    <a:gd name="T23" fmla="*/ 157 h 1664"/>
                    <a:gd name="T24" fmla="*/ 348 w 1728"/>
                    <a:gd name="T25" fmla="*/ 130 h 1664"/>
                    <a:gd name="T26" fmla="*/ 444 w 1728"/>
                    <a:gd name="T27" fmla="*/ 166 h 1664"/>
                    <a:gd name="T28" fmla="*/ 507 w 1728"/>
                    <a:gd name="T29" fmla="*/ 139 h 1664"/>
                    <a:gd name="T30" fmla="*/ 491 w 1728"/>
                    <a:gd name="T31" fmla="*/ 192 h 1664"/>
                    <a:gd name="T32" fmla="*/ 333 w 1728"/>
                    <a:gd name="T33" fmla="*/ 200 h 1664"/>
                    <a:gd name="T34" fmla="*/ 270 w 1728"/>
                    <a:gd name="T35" fmla="*/ 200 h 1664"/>
                    <a:gd name="T36" fmla="*/ 270 w 1728"/>
                    <a:gd name="T37" fmla="*/ 288 h 1664"/>
                    <a:gd name="T38" fmla="*/ 63 w 1728"/>
                    <a:gd name="T39" fmla="*/ 288 h 1664"/>
                    <a:gd name="T40" fmla="*/ 0 w 1728"/>
                    <a:gd name="T41" fmla="*/ 218 h 1664"/>
                    <a:gd name="T42" fmla="*/ 32 w 1728"/>
                    <a:gd name="T43" fmla="*/ 209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5190" name="Oval 84"/>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5191" name="Freeform 85"/>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sp>
        <p:nvSpPr>
          <p:cNvPr id="175192" name="AutoShape 87"/>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B0F0"/>
            </a:solidFill>
            <a:round/>
            <a:headEnd/>
            <a:tailEnd/>
          </a:ln>
        </p:spPr>
        <p:txBody>
          <a:bodyPr anchor="ctr"/>
          <a:lstStyle/>
          <a:p>
            <a:pPr algn="ctr" eaLnBrk="0" hangingPunct="0"/>
            <a:r>
              <a:rPr lang="en-US" sz="2000" dirty="0">
                <a:solidFill>
                  <a:srgbClr val="00B0F0"/>
                </a:solidFill>
                <a:latin typeface="+mj-lt"/>
              </a:rPr>
              <a:t>yum…</a:t>
            </a:r>
          </a:p>
        </p:txBody>
      </p:sp>
      <p:sp>
        <p:nvSpPr>
          <p:cNvPr id="175193" name="Text Box 88"/>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sp>
        <p:nvSpPr>
          <p:cNvPr id="175194" name="AutoShape 89"/>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r>
              <a:rPr lang="en-US" sz="2000">
                <a:solidFill>
                  <a:srgbClr val="FF0000"/>
                </a:solidFill>
                <a:latin typeface="+mj-lt"/>
              </a:rPr>
              <a:t>yum…</a:t>
            </a:r>
          </a:p>
        </p:txBody>
      </p:sp>
      <p:sp>
        <p:nvSpPr>
          <p:cNvPr id="91"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60557420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FE6EB93-9CF7-4E05-B0EF-0081F429CDBD}" type="slidenum">
              <a:rPr lang="ar-SA" sz="1400">
                <a:latin typeface="Arial" panose="020B0604020202020204" pitchFamily="34" charset="0"/>
                <a:cs typeface="Arial" pitchFamily="34" charset="0"/>
              </a:rPr>
              <a:pPr algn="r" eaLnBrk="0" hangingPunct="0"/>
              <a:t>82</a:t>
            </a:fld>
            <a:endParaRPr lang="en-US" sz="1400" dirty="0">
              <a:latin typeface="Arial" panose="020B0604020202020204" pitchFamily="34" charset="0"/>
              <a:cs typeface="Arial" pitchFamily="34" charset="0"/>
            </a:endParaRPr>
          </a:p>
        </p:txBody>
      </p:sp>
      <p:sp>
        <p:nvSpPr>
          <p:cNvPr id="177156" name="Rectangle 2"/>
          <p:cNvSpPr>
            <a:spLocks noGrp="1" noChangeArrowheads="1"/>
          </p:cNvSpPr>
          <p:nvPr>
            <p:ph type="title" idx="4294967295"/>
          </p:nvPr>
        </p:nvSpPr>
        <p:spPr>
          <a:xfrm>
            <a:off x="1143001" y="274638"/>
            <a:ext cx="6857998" cy="1143000"/>
          </a:xfrm>
        </p:spPr>
        <p:txBody>
          <a:bodyPr/>
          <a:lstStyle/>
          <a:p>
            <a:r>
              <a:rPr lang="en-US" sz="4000" dirty="0">
                <a:solidFill>
                  <a:srgbClr val="FFFF00"/>
                </a:solidFill>
              </a:rPr>
              <a:t>Alice Resets Can when Pets are Fed</a:t>
            </a:r>
          </a:p>
        </p:txBody>
      </p:sp>
      <p:grpSp>
        <p:nvGrpSpPr>
          <p:cNvPr id="177157" name="Group 3"/>
          <p:cNvGrpSpPr>
            <a:grpSpLocks/>
          </p:cNvGrpSpPr>
          <p:nvPr/>
        </p:nvGrpSpPr>
        <p:grpSpPr bwMode="auto">
          <a:xfrm>
            <a:off x="609600" y="1885950"/>
            <a:ext cx="1447800" cy="1295400"/>
            <a:chOff x="864" y="1968"/>
            <a:chExt cx="912" cy="816"/>
          </a:xfrm>
        </p:grpSpPr>
        <p:sp>
          <p:nvSpPr>
            <p:cNvPr id="177158"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59"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0"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1"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2"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3"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4"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5"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6"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7"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68"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7169" name="Group 15"/>
          <p:cNvGrpSpPr>
            <a:grpSpLocks/>
          </p:cNvGrpSpPr>
          <p:nvPr/>
        </p:nvGrpSpPr>
        <p:grpSpPr bwMode="auto">
          <a:xfrm flipH="1">
            <a:off x="7467600" y="1885950"/>
            <a:ext cx="1447800" cy="1295400"/>
            <a:chOff x="2832" y="2064"/>
            <a:chExt cx="912" cy="816"/>
          </a:xfrm>
        </p:grpSpPr>
        <p:sp>
          <p:nvSpPr>
            <p:cNvPr id="177170"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1"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2"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3"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4"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5"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6"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7"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8"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79"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80"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7181"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82" name="Text Box 28"/>
          <p:cNvSpPr txBox="1">
            <a:spLocks noChangeArrowheads="1"/>
          </p:cNvSpPr>
          <p:nvPr/>
        </p:nvSpPr>
        <p:spPr bwMode="auto">
          <a:xfrm>
            <a:off x="1329087" y="2103438"/>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77183" name="Text Box 29"/>
          <p:cNvSpPr txBox="1">
            <a:spLocks noChangeArrowheads="1"/>
          </p:cNvSpPr>
          <p:nvPr/>
        </p:nvSpPr>
        <p:spPr bwMode="auto">
          <a:xfrm>
            <a:off x="7793386" y="2103438"/>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77184" name="Group 30"/>
          <p:cNvGrpSpPr>
            <a:grpSpLocks/>
          </p:cNvGrpSpPr>
          <p:nvPr/>
        </p:nvGrpSpPr>
        <p:grpSpPr bwMode="auto">
          <a:xfrm>
            <a:off x="3429000" y="2057400"/>
            <a:ext cx="1905000" cy="1714500"/>
            <a:chOff x="1728" y="1008"/>
            <a:chExt cx="1968" cy="2376"/>
          </a:xfrm>
        </p:grpSpPr>
        <p:sp>
          <p:nvSpPr>
            <p:cNvPr id="177185"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7186"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87"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7188" name="Group 34"/>
          <p:cNvGrpSpPr>
            <a:grpSpLocks/>
          </p:cNvGrpSpPr>
          <p:nvPr/>
        </p:nvGrpSpPr>
        <p:grpSpPr bwMode="auto">
          <a:xfrm>
            <a:off x="6553200" y="4191000"/>
            <a:ext cx="1905000" cy="1714500"/>
            <a:chOff x="1728" y="1008"/>
            <a:chExt cx="1968" cy="2376"/>
          </a:xfrm>
        </p:grpSpPr>
        <p:sp>
          <p:nvSpPr>
            <p:cNvPr id="177189"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7190"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91"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77192" name="Group 38"/>
          <p:cNvGrpSpPr>
            <a:grpSpLocks/>
          </p:cNvGrpSpPr>
          <p:nvPr/>
        </p:nvGrpSpPr>
        <p:grpSpPr bwMode="auto">
          <a:xfrm>
            <a:off x="609600" y="4114800"/>
            <a:ext cx="1905000" cy="1714500"/>
            <a:chOff x="1728" y="1008"/>
            <a:chExt cx="1968" cy="2376"/>
          </a:xfrm>
        </p:grpSpPr>
        <p:sp>
          <p:nvSpPr>
            <p:cNvPr id="177193"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77194"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95"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7196" name="Oval 42"/>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97" name="Rectangle 43"/>
          <p:cNvSpPr>
            <a:spLocks noChangeArrowheads="1"/>
          </p:cNvSpPr>
          <p:nvPr/>
        </p:nvSpPr>
        <p:spPr bwMode="auto">
          <a:xfrm>
            <a:off x="536575" y="3024188"/>
            <a:ext cx="684213" cy="733425"/>
          </a:xfrm>
          <a:prstGeom prst="rect">
            <a:avLst/>
          </a:prstGeom>
          <a:solidFill>
            <a:srgbClr val="FF0000"/>
          </a:solidFill>
          <a:ln w="38100">
            <a:no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98" name="Oval 44"/>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199" name="Line 45"/>
          <p:cNvSpPr>
            <a:spLocks noChangeShapeType="1"/>
          </p:cNvSpPr>
          <p:nvPr/>
        </p:nvSpPr>
        <p:spPr bwMode="auto">
          <a:xfrm>
            <a:off x="536575" y="3024188"/>
            <a:ext cx="0" cy="733425"/>
          </a:xfrm>
          <a:prstGeom prst="line">
            <a:avLst/>
          </a:prstGeom>
          <a:noFill/>
          <a:ln w="38100">
            <a:solidFill>
              <a:schemeClr val="tx1"/>
            </a:solidFill>
            <a:round/>
            <a:headEnd/>
            <a:tailEnd/>
          </a:ln>
        </p:spPr>
        <p:txBody>
          <a:bodyPr wrap="none" anchor="ctr"/>
          <a:lstStyle/>
          <a:p>
            <a:endParaRPr lang="en-US"/>
          </a:p>
        </p:txBody>
      </p:sp>
      <p:sp>
        <p:nvSpPr>
          <p:cNvPr id="177200" name="Line 46"/>
          <p:cNvSpPr>
            <a:spLocks noChangeShapeType="1"/>
          </p:cNvSpPr>
          <p:nvPr/>
        </p:nvSpPr>
        <p:spPr bwMode="auto">
          <a:xfrm>
            <a:off x="1220788" y="3068638"/>
            <a:ext cx="0" cy="731837"/>
          </a:xfrm>
          <a:prstGeom prst="line">
            <a:avLst/>
          </a:prstGeom>
          <a:noFill/>
          <a:ln w="38100">
            <a:solidFill>
              <a:schemeClr val="tx1"/>
            </a:solidFill>
            <a:round/>
            <a:headEnd/>
            <a:tailEnd/>
          </a:ln>
        </p:spPr>
        <p:txBody>
          <a:bodyPr wrap="none" anchor="ctr"/>
          <a:lstStyle/>
          <a:p>
            <a:endParaRPr lang="en-US"/>
          </a:p>
        </p:txBody>
      </p:sp>
      <p:sp>
        <p:nvSpPr>
          <p:cNvPr id="177201" name="Text Box 47"/>
          <p:cNvSpPr txBox="1">
            <a:spLocks noChangeArrowheads="1"/>
          </p:cNvSpPr>
          <p:nvPr/>
        </p:nvSpPr>
        <p:spPr bwMode="auto">
          <a:xfrm rot="-5400000">
            <a:off x="559439" y="3362295"/>
            <a:ext cx="655949" cy="400110"/>
          </a:xfrm>
          <a:prstGeom prst="rect">
            <a:avLst/>
          </a:prstGeom>
          <a:noFill/>
          <a:ln w="9525">
            <a:noFill/>
            <a:miter lim="800000"/>
            <a:headEnd/>
            <a:tailEnd/>
          </a:ln>
        </p:spPr>
        <p:txBody>
          <a:bodyPr wrap="none">
            <a:spAutoFit/>
          </a:bodyPr>
          <a:lstStyle/>
          <a:p>
            <a:pPr algn="r" eaLnBrk="0" hangingPunct="0"/>
            <a:r>
              <a:rPr lang="en-US" sz="2000" dirty="0">
                <a:solidFill>
                  <a:schemeClr val="bg1"/>
                </a:solidFill>
                <a:latin typeface="Arial" panose="020B0604020202020204" pitchFamily="34" charset="0"/>
              </a:rPr>
              <a:t>cola</a:t>
            </a:r>
          </a:p>
        </p:txBody>
      </p:sp>
      <p:grpSp>
        <p:nvGrpSpPr>
          <p:cNvPr id="177202" name="Group 48"/>
          <p:cNvGrpSpPr>
            <a:grpSpLocks/>
          </p:cNvGrpSpPr>
          <p:nvPr/>
        </p:nvGrpSpPr>
        <p:grpSpPr bwMode="auto">
          <a:xfrm>
            <a:off x="307975" y="3276600"/>
            <a:ext cx="1368425" cy="461963"/>
            <a:chOff x="1328" y="2400"/>
            <a:chExt cx="1454" cy="491"/>
          </a:xfrm>
        </p:grpSpPr>
        <p:sp>
          <p:nvSpPr>
            <p:cNvPr id="177203" name="Freeform 49"/>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204" name="Freeform 50"/>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77205" name="Freeform 51"/>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206" name="Freeform 52"/>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77207" name="Freeform 53"/>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5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347587309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1792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41157B3-2674-4EBF-A172-668D547F4D47}" type="slidenum">
              <a:rPr lang="ar-SA" sz="1400">
                <a:latin typeface="Arial" panose="020B0604020202020204" pitchFamily="34" charset="0"/>
                <a:cs typeface="Arial" pitchFamily="34" charset="0"/>
              </a:rPr>
              <a:pPr algn="r" eaLnBrk="0" hangingPunct="0"/>
              <a:t>83</a:t>
            </a:fld>
            <a:endParaRPr lang="en-US" sz="1400" dirty="0">
              <a:latin typeface="Arial" panose="020B0604020202020204" pitchFamily="34" charset="0"/>
              <a:cs typeface="Arial" pitchFamily="34" charset="0"/>
            </a:endParaRPr>
          </a:p>
        </p:txBody>
      </p:sp>
      <p:sp>
        <p:nvSpPr>
          <p:cNvPr id="179204" name="AutoShape 2"/>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dirty="0">
              <a:solidFill>
                <a:srgbClr val="0000FF"/>
              </a:solidFill>
              <a:latin typeface="Arial" panose="020B0604020202020204" pitchFamily="34" charset="0"/>
            </a:endParaRPr>
          </a:p>
        </p:txBody>
      </p:sp>
      <p:sp>
        <p:nvSpPr>
          <p:cNvPr id="179205" name="Rectangle 3"/>
          <p:cNvSpPr>
            <a:spLocks noGrp="1" noChangeArrowheads="1"/>
          </p:cNvSpPr>
          <p:nvPr>
            <p:ph type="title" idx="4294967295"/>
          </p:nvPr>
        </p:nvSpPr>
        <p:spPr/>
        <p:txBody>
          <a:bodyPr/>
          <a:lstStyle/>
          <a:p>
            <a:r>
              <a:rPr lang="en-US" sz="4000" dirty="0">
                <a:solidFill>
                  <a:srgbClr val="FFFF00"/>
                </a:solidFill>
              </a:rPr>
              <a:t>Pseudocode</a:t>
            </a:r>
          </a:p>
        </p:txBody>
      </p:sp>
      <p:sp>
        <p:nvSpPr>
          <p:cNvPr id="179206" name="Text Box 4"/>
          <p:cNvSpPr txBox="1">
            <a:spLocks noChangeArrowheads="1"/>
          </p:cNvSpPr>
          <p:nvPr/>
        </p:nvSpPr>
        <p:spPr bwMode="auto">
          <a:xfrm>
            <a:off x="849313" y="2209800"/>
            <a:ext cx="5018087" cy="2210798"/>
          </a:xfrm>
          <a:prstGeom prst="rect">
            <a:avLst/>
          </a:prstGeom>
          <a:no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true</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can.isUp</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pet.release</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pet.recapture</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can.reset</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latin typeface="Courier New" pitchFamily="49" charset="0"/>
                <a:cs typeface="Courier New" pitchFamily="49" charset="0"/>
              </a:rPr>
              <a:t>}  </a:t>
            </a:r>
          </a:p>
        </p:txBody>
      </p:sp>
      <p:sp>
        <p:nvSpPr>
          <p:cNvPr id="179207"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dirty="0">
                <a:solidFill>
                  <a:srgbClr val="FF0000"/>
                </a:solidFill>
                <a:latin typeface="+mj-lt"/>
              </a:rPr>
              <a:t>Alice’s code</a:t>
            </a:r>
          </a:p>
        </p:txBody>
      </p:sp>
    </p:spTree>
    <p:extLst>
      <p:ext uri="{BB962C8B-B14F-4D97-AF65-F5344CB8AC3E}">
        <p14:creationId xmlns:p14="http://schemas.microsoft.com/office/powerpoint/2010/main" val="173156502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a:extLst>
              <a:ext uri="{FF2B5EF4-FFF2-40B4-BE49-F238E27FC236}">
                <a16:creationId xmlns:a16="http://schemas.microsoft.com/office/drawing/2014/main" id="{0485D939-6F09-47CB-9183-38219B888ACB}"/>
              </a:ext>
            </a:extLst>
          </p:cNvPr>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p>
            <a:pPr algn="ctr" eaLnBrk="0" hangingPunct="0"/>
            <a:endParaRPr lang="en-US" sz="4000" dirty="0">
              <a:solidFill>
                <a:srgbClr val="0000FF"/>
              </a:solidFill>
              <a:latin typeface="Arial" panose="020B0604020202020204" pitchFamily="34" charset="0"/>
            </a:endParaRPr>
          </a:p>
        </p:txBody>
      </p:sp>
      <p:sp>
        <p:nvSpPr>
          <p:cNvPr id="11" name="Footer Placeholder 1"/>
          <p:cNvSpPr>
            <a:spLocks noGrp="1"/>
          </p:cNvSpPr>
          <p:nvPr>
            <p:ph type="ftr" sz="quarter" idx="10"/>
          </p:nvPr>
        </p:nvSpPr>
        <p:spPr/>
        <p:txBody>
          <a:bodyPr/>
          <a:lstStyle/>
          <a:p>
            <a:r>
              <a:rPr lang="en-US">
                <a:latin typeface="+mj-lt"/>
              </a:rPr>
              <a:t>Art of Multiprocessor Programming</a:t>
            </a:r>
          </a:p>
        </p:txBody>
      </p:sp>
      <p:sp>
        <p:nvSpPr>
          <p:cNvPr id="1812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194D33A-DB6E-4FE9-B02B-C112B1101204}" type="slidenum">
              <a:rPr lang="ar-SA" sz="1400">
                <a:latin typeface="Arial" panose="020B0604020202020204" pitchFamily="34" charset="0"/>
                <a:cs typeface="Arial" pitchFamily="34" charset="0"/>
              </a:rPr>
              <a:pPr algn="r" eaLnBrk="0" hangingPunct="0"/>
              <a:t>84</a:t>
            </a:fld>
            <a:endParaRPr lang="en-US" sz="1400" dirty="0">
              <a:latin typeface="Arial" panose="020B0604020202020204" pitchFamily="34" charset="0"/>
              <a:cs typeface="Arial" pitchFamily="34" charset="0"/>
            </a:endParaRPr>
          </a:p>
        </p:txBody>
      </p:sp>
      <p:sp>
        <p:nvSpPr>
          <p:cNvPr id="181253" name="Rectangle 3"/>
          <p:cNvSpPr>
            <a:spLocks noGrp="1" noChangeArrowheads="1"/>
          </p:cNvSpPr>
          <p:nvPr>
            <p:ph type="title" idx="4294967295"/>
          </p:nvPr>
        </p:nvSpPr>
        <p:spPr/>
        <p:txBody>
          <a:bodyPr/>
          <a:lstStyle/>
          <a:p>
            <a:r>
              <a:rPr lang="en-US" sz="4000" dirty="0">
                <a:solidFill>
                  <a:srgbClr val="FFFF00"/>
                </a:solidFill>
              </a:rPr>
              <a:t>Pseudocode</a:t>
            </a:r>
          </a:p>
        </p:txBody>
      </p:sp>
      <p:sp>
        <p:nvSpPr>
          <p:cNvPr id="181254" name="Text Box 4"/>
          <p:cNvSpPr txBox="1">
            <a:spLocks noChangeArrowheads="1"/>
          </p:cNvSpPr>
          <p:nvPr/>
        </p:nvSpPr>
        <p:spPr bwMode="auto">
          <a:xfrm>
            <a:off x="849313" y="2209800"/>
            <a:ext cx="5018087" cy="2225225"/>
          </a:xfrm>
          <a:prstGeom prst="rect">
            <a:avLst/>
          </a:prstGeom>
          <a:no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true</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can.isUp</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pet.release</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pet.recapture</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can.reset</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latin typeface="Courier New" pitchFamily="49" charset="0"/>
                <a:cs typeface="Courier New" pitchFamily="49" charset="0"/>
              </a:rPr>
              <a:t>}  </a:t>
            </a:r>
          </a:p>
        </p:txBody>
      </p:sp>
      <p:sp>
        <p:nvSpPr>
          <p:cNvPr id="181255" name="Text Box 5"/>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r>
              <a:rPr lang="en-US" sz="4000">
                <a:solidFill>
                  <a:srgbClr val="FF0000"/>
                </a:solidFill>
                <a:latin typeface="+mj-lt"/>
              </a:rPr>
              <a:t>Alice’s code</a:t>
            </a:r>
          </a:p>
        </p:txBody>
      </p:sp>
      <p:grpSp>
        <p:nvGrpSpPr>
          <p:cNvPr id="181256" name="Group 6"/>
          <p:cNvGrpSpPr>
            <a:grpSpLocks/>
          </p:cNvGrpSpPr>
          <p:nvPr/>
        </p:nvGrpSpPr>
        <p:grpSpPr bwMode="auto">
          <a:xfrm>
            <a:off x="3886200" y="2438400"/>
            <a:ext cx="4941888" cy="3370263"/>
            <a:chOff x="2448" y="1536"/>
            <a:chExt cx="3113" cy="2256"/>
          </a:xfrm>
        </p:grpSpPr>
        <p:sp>
          <p:nvSpPr>
            <p:cNvPr id="181257" name="AutoShape 7"/>
            <p:cNvSpPr>
              <a:spLocks noChangeArrowheads="1"/>
            </p:cNvSpPr>
            <p:nvPr/>
          </p:nvSpPr>
          <p:spPr bwMode="auto">
            <a:xfrm>
              <a:off x="2448" y="2256"/>
              <a:ext cx="3072" cy="1536"/>
            </a:xfrm>
            <a:prstGeom prst="wedgeRoundRectCallout">
              <a:avLst>
                <a:gd name="adj1" fmla="val 27375"/>
                <a:gd name="adj2" fmla="val -66926"/>
                <a:gd name="adj3" fmla="val 16667"/>
              </a:avLst>
            </a:prstGeom>
            <a:solidFill>
              <a:srgbClr val="FFFFCC"/>
            </a:solidFill>
            <a:ln w="38100">
              <a:solidFill>
                <a:srgbClr val="00B0F0"/>
              </a:solidFill>
              <a:miter lim="800000"/>
              <a:headEnd/>
              <a:tailEnd/>
            </a:ln>
          </p:spPr>
          <p:txBody>
            <a:bodyPr anchor="ctr"/>
            <a:lstStyle/>
            <a:p>
              <a:pPr algn="ctr" eaLnBrk="0" hangingPunct="0"/>
              <a:endParaRPr lang="en-US" sz="4000">
                <a:solidFill>
                  <a:srgbClr val="0000FF"/>
                </a:solidFill>
                <a:latin typeface="+mj-lt"/>
              </a:endParaRPr>
            </a:p>
          </p:txBody>
        </p:sp>
        <p:sp>
          <p:nvSpPr>
            <p:cNvPr id="181258" name="Text Box 8"/>
            <p:cNvSpPr txBox="1">
              <a:spLocks noChangeArrowheads="1"/>
            </p:cNvSpPr>
            <p:nvPr/>
          </p:nvSpPr>
          <p:spPr bwMode="auto">
            <a:xfrm>
              <a:off x="2448" y="2448"/>
              <a:ext cx="3113" cy="1242"/>
            </a:xfrm>
            <a:prstGeom prst="rect">
              <a:avLst/>
            </a:prstGeom>
            <a:noFill/>
            <a:ln w="9525">
              <a:noFill/>
              <a:miter lim="800000"/>
              <a:headEnd/>
              <a:tailEnd/>
            </a:ln>
          </p:spPr>
          <p:txBody>
            <a:bodyPr>
              <a:spAutoFit/>
            </a:bodyPr>
            <a:lstStyle/>
            <a:p>
              <a:pPr>
                <a:lnSpc>
                  <a:spcPct val="70000"/>
                </a:lnSpc>
                <a:spcBef>
                  <a:spcPct val="30000"/>
                </a:spcBef>
              </a:pP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true</a:t>
              </a:r>
              <a:r>
                <a:rPr lang="en-US" sz="2400" b="1" dirty="0">
                  <a:solidFill>
                    <a:srgbClr val="0000FF"/>
                  </a:solidFill>
                  <a:latin typeface="Courier New" pitchFamily="49" charset="0"/>
                  <a:cs typeface="Courier New" pitchFamily="49" charset="0"/>
                </a:rPr>
                <a:t>) {</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a:solidFill>
                    <a:schemeClr val="bg1"/>
                  </a:solidFill>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can.isDown</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pond.stockWithFood</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can.knockOver</a:t>
              </a:r>
              <a:r>
                <a:rPr lang="en-US" sz="2400" b="1" dirty="0">
                  <a:solidFill>
                    <a:srgbClr val="0000FF"/>
                  </a:solidFill>
                  <a:latin typeface="Courier New" pitchFamily="49" charset="0"/>
                  <a:cs typeface="Courier New" pitchFamily="49" charset="0"/>
                </a:rPr>
                <a:t>();</a:t>
              </a:r>
            </a:p>
            <a:p>
              <a:pPr>
                <a:lnSpc>
                  <a:spcPct val="70000"/>
                </a:lnSpc>
                <a:spcBef>
                  <a:spcPct val="30000"/>
                </a:spcBef>
              </a:pPr>
              <a:r>
                <a:rPr lang="en-US" sz="2400" b="1" dirty="0">
                  <a:solidFill>
                    <a:srgbClr val="0000FF"/>
                  </a:solidFill>
                  <a:latin typeface="Courier New" pitchFamily="49" charset="0"/>
                  <a:cs typeface="Courier New" pitchFamily="49" charset="0"/>
                </a:rPr>
                <a:t>}  </a:t>
              </a:r>
            </a:p>
          </p:txBody>
        </p:sp>
        <p:sp>
          <p:nvSpPr>
            <p:cNvPr id="181259" name="Text Box 9"/>
            <p:cNvSpPr txBox="1">
              <a:spLocks noChangeArrowheads="1"/>
            </p:cNvSpPr>
            <p:nvPr/>
          </p:nvSpPr>
          <p:spPr bwMode="auto">
            <a:xfrm>
              <a:off x="3764" y="1536"/>
              <a:ext cx="1709" cy="474"/>
            </a:xfrm>
            <a:prstGeom prst="rect">
              <a:avLst/>
            </a:prstGeom>
            <a:noFill/>
            <a:ln w="9525">
              <a:noFill/>
              <a:miter lim="800000"/>
              <a:headEnd/>
              <a:tailEnd/>
            </a:ln>
          </p:spPr>
          <p:txBody>
            <a:bodyPr wrap="none">
              <a:spAutoFit/>
            </a:bodyPr>
            <a:lstStyle/>
            <a:p>
              <a:pPr algn="r" eaLnBrk="0" hangingPunct="0"/>
              <a:r>
                <a:rPr lang="en-US" sz="4000" dirty="0">
                  <a:solidFill>
                    <a:srgbClr val="00B0F0"/>
                  </a:solidFill>
                  <a:latin typeface="+mj-lt"/>
                </a:rPr>
                <a:t>Bob’s</a:t>
              </a:r>
              <a:r>
                <a:rPr lang="en-US" sz="4000" dirty="0">
                  <a:solidFill>
                    <a:srgbClr val="0000FF"/>
                  </a:solidFill>
                  <a:latin typeface="+mj-lt"/>
                </a:rPr>
                <a:t> </a:t>
              </a:r>
              <a:r>
                <a:rPr lang="en-US" sz="4000" dirty="0">
                  <a:solidFill>
                    <a:srgbClr val="00B0F0"/>
                  </a:solidFill>
                  <a:latin typeface="+mj-lt"/>
                </a:rPr>
                <a:t>code</a:t>
              </a:r>
            </a:p>
          </p:txBody>
        </p:sp>
      </p:grpSp>
    </p:spTree>
    <p:extLst>
      <p:ext uri="{BB962C8B-B14F-4D97-AF65-F5344CB8AC3E}">
        <p14:creationId xmlns:p14="http://schemas.microsoft.com/office/powerpoint/2010/main" val="152674451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atin typeface="+mj-lt"/>
              </a:rPr>
              <a:t>Art of Multiprocessor Programming</a:t>
            </a:r>
          </a:p>
        </p:txBody>
      </p:sp>
      <p:sp>
        <p:nvSpPr>
          <p:cNvPr id="18739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DD5BF3-3D2A-4ABF-B991-DB763D10D718}" type="slidenum">
              <a:rPr lang="ar-SA" sz="1400">
                <a:latin typeface="Arial" panose="020B0604020202020204" pitchFamily="34" charset="0"/>
                <a:cs typeface="Arial" pitchFamily="34" charset="0"/>
              </a:rPr>
              <a:pPr algn="r" eaLnBrk="0" hangingPunct="0"/>
              <a:t>85</a:t>
            </a:fld>
            <a:endParaRPr lang="en-US" sz="1400" dirty="0">
              <a:latin typeface="Arial" panose="020B0604020202020204" pitchFamily="34" charset="0"/>
              <a:cs typeface="Arial" pitchFamily="34" charset="0"/>
            </a:endParaRPr>
          </a:p>
        </p:txBody>
      </p:sp>
      <p:sp>
        <p:nvSpPr>
          <p:cNvPr id="187396" name="Rectangle 2"/>
          <p:cNvSpPr>
            <a:spLocks noGrp="1" noChangeArrowheads="1"/>
          </p:cNvSpPr>
          <p:nvPr>
            <p:ph type="title" idx="4294967295"/>
          </p:nvPr>
        </p:nvSpPr>
        <p:spPr>
          <a:xfrm>
            <a:off x="642938" y="290513"/>
            <a:ext cx="7772400" cy="1143000"/>
          </a:xfrm>
        </p:spPr>
        <p:txBody>
          <a:bodyPr/>
          <a:lstStyle/>
          <a:p>
            <a:r>
              <a:rPr lang="en-US" dirty="0">
                <a:solidFill>
                  <a:srgbClr val="FFFF00"/>
                </a:solidFill>
              </a:rPr>
              <a:t>Correctness</a:t>
            </a:r>
          </a:p>
        </p:txBody>
      </p:sp>
      <p:sp>
        <p:nvSpPr>
          <p:cNvPr id="13" name="TextBox 12">
            <a:extLst>
              <a:ext uri="{FF2B5EF4-FFF2-40B4-BE49-F238E27FC236}">
                <a16:creationId xmlns:a16="http://schemas.microsoft.com/office/drawing/2014/main" id="{53E7A440-86CB-4D4C-B9DB-F174B0969330}"/>
              </a:ext>
            </a:extLst>
          </p:cNvPr>
          <p:cNvSpPr txBox="1"/>
          <p:nvPr/>
        </p:nvSpPr>
        <p:spPr bwMode="auto">
          <a:xfrm>
            <a:off x="441461" y="1445810"/>
            <a:ext cx="2903359" cy="480131"/>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90000"/>
              </a:lnSpc>
            </a:pPr>
            <a:r>
              <a:rPr lang="en-US" sz="2800" dirty="0">
                <a:solidFill>
                  <a:srgbClr val="FFFF00"/>
                </a:solidFill>
              </a:rPr>
              <a:t>Mutual Exclusion</a:t>
            </a:r>
          </a:p>
        </p:txBody>
      </p:sp>
      <p:sp>
        <p:nvSpPr>
          <p:cNvPr id="14" name="TextBox 13">
            <a:extLst>
              <a:ext uri="{FF2B5EF4-FFF2-40B4-BE49-F238E27FC236}">
                <a16:creationId xmlns:a16="http://schemas.microsoft.com/office/drawing/2014/main" id="{C220CF0D-163C-43A2-B681-AAAEEA68182B}"/>
              </a:ext>
            </a:extLst>
          </p:cNvPr>
          <p:cNvSpPr txBox="1"/>
          <p:nvPr/>
        </p:nvSpPr>
        <p:spPr bwMode="auto">
          <a:xfrm>
            <a:off x="441461" y="2683153"/>
            <a:ext cx="2363147" cy="480131"/>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90000"/>
              </a:lnSpc>
            </a:pPr>
            <a:r>
              <a:rPr lang="en-US" sz="2800" dirty="0">
                <a:solidFill>
                  <a:srgbClr val="FFFF00"/>
                </a:solidFill>
              </a:rPr>
              <a:t>No Starvation</a:t>
            </a:r>
          </a:p>
        </p:txBody>
      </p:sp>
      <p:sp>
        <p:nvSpPr>
          <p:cNvPr id="15" name="TextBox 3">
            <a:extLst>
              <a:ext uri="{FF2B5EF4-FFF2-40B4-BE49-F238E27FC236}">
                <a16:creationId xmlns:a16="http://schemas.microsoft.com/office/drawing/2014/main" id="{6B4865EB-5F19-4D19-88BE-E086F4C00713}"/>
              </a:ext>
            </a:extLst>
          </p:cNvPr>
          <p:cNvSpPr txBox="1"/>
          <p:nvPr/>
        </p:nvSpPr>
        <p:spPr bwMode="auto">
          <a:xfrm>
            <a:off x="1565766" y="2042937"/>
            <a:ext cx="604364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Pets and Bob never together in pond</a:t>
            </a:r>
          </a:p>
        </p:txBody>
      </p:sp>
      <p:sp>
        <p:nvSpPr>
          <p:cNvPr id="16" name="TextBox 15">
            <a:extLst>
              <a:ext uri="{FF2B5EF4-FFF2-40B4-BE49-F238E27FC236}">
                <a16:creationId xmlns:a16="http://schemas.microsoft.com/office/drawing/2014/main" id="{A7346239-7DB6-42E6-9CDD-88A11A5F48E6}"/>
              </a:ext>
            </a:extLst>
          </p:cNvPr>
          <p:cNvSpPr txBox="1"/>
          <p:nvPr/>
        </p:nvSpPr>
        <p:spPr bwMode="auto">
          <a:xfrm>
            <a:off x="1565766" y="3280280"/>
            <a:ext cx="7425834" cy="911019"/>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if Bob always willing to feed, and pets always famished, then pets eat infinitely often</a:t>
            </a:r>
          </a:p>
        </p:txBody>
      </p:sp>
      <p:sp>
        <p:nvSpPr>
          <p:cNvPr id="17" name="TextBox 16">
            <a:extLst>
              <a:ext uri="{FF2B5EF4-FFF2-40B4-BE49-F238E27FC236}">
                <a16:creationId xmlns:a16="http://schemas.microsoft.com/office/drawing/2014/main" id="{0C624935-BCB4-45F0-B9C5-CD6EB35FE325}"/>
              </a:ext>
            </a:extLst>
          </p:cNvPr>
          <p:cNvSpPr txBox="1"/>
          <p:nvPr/>
        </p:nvSpPr>
        <p:spPr bwMode="auto">
          <a:xfrm>
            <a:off x="441461" y="4308295"/>
            <a:ext cx="3469949"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Producer/Consumer</a:t>
            </a:r>
          </a:p>
        </p:txBody>
      </p:sp>
      <p:sp>
        <p:nvSpPr>
          <p:cNvPr id="18" name="TextBox 17">
            <a:extLst>
              <a:ext uri="{FF2B5EF4-FFF2-40B4-BE49-F238E27FC236}">
                <a16:creationId xmlns:a16="http://schemas.microsoft.com/office/drawing/2014/main" id="{81161895-834A-49E9-9B3C-5A4D909B9633}"/>
              </a:ext>
            </a:extLst>
          </p:cNvPr>
          <p:cNvSpPr txBox="1"/>
          <p:nvPr/>
        </p:nvSpPr>
        <p:spPr bwMode="auto">
          <a:xfrm>
            <a:off x="1565766" y="4948509"/>
            <a:ext cx="7244942" cy="1384995"/>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The pets never enter pond unless there is food, and Bob never provides food if there is unconsumed food</a:t>
            </a:r>
          </a:p>
        </p:txBody>
      </p:sp>
      <p:sp>
        <p:nvSpPr>
          <p:cNvPr id="513036" name="Text Box 12"/>
          <p:cNvSpPr txBox="1">
            <a:spLocks noChangeArrowheads="1"/>
          </p:cNvSpPr>
          <p:nvPr/>
        </p:nvSpPr>
        <p:spPr bwMode="auto">
          <a:xfrm>
            <a:off x="3169162" y="3910161"/>
            <a:ext cx="1553630" cy="707886"/>
          </a:xfrm>
          <a:prstGeom prst="rect">
            <a:avLst/>
          </a:prstGeom>
          <a:noFill/>
          <a:ln w="9525">
            <a:noFill/>
            <a:miter lim="800000"/>
            <a:headEnd/>
            <a:tailEnd/>
          </a:ln>
        </p:spPr>
        <p:txBody>
          <a:bodyPr wrap="none">
            <a:spAutoFit/>
          </a:bodyPr>
          <a:lstStyle/>
          <a:p>
            <a:pPr algn="r" eaLnBrk="0" hangingPunct="0"/>
            <a:r>
              <a:rPr lang="en-US" sz="4000" dirty="0">
                <a:solidFill>
                  <a:srgbClr val="FF0000"/>
                </a:solidFill>
                <a:highlight>
                  <a:srgbClr val="FFFF00"/>
                </a:highlight>
                <a:latin typeface="+mj-lt"/>
              </a:rPr>
              <a:t>safety</a:t>
            </a:r>
          </a:p>
        </p:txBody>
      </p:sp>
      <p:sp>
        <p:nvSpPr>
          <p:cNvPr id="187400" name="Text Box 6"/>
          <p:cNvSpPr txBox="1">
            <a:spLocks noChangeArrowheads="1"/>
          </p:cNvSpPr>
          <p:nvPr/>
        </p:nvSpPr>
        <p:spPr bwMode="auto">
          <a:xfrm>
            <a:off x="2357247" y="1017997"/>
            <a:ext cx="1554163" cy="708025"/>
          </a:xfrm>
          <a:prstGeom prst="rect">
            <a:avLst/>
          </a:prstGeom>
          <a:noFill/>
          <a:ln w="9525">
            <a:noFill/>
            <a:miter lim="800000"/>
            <a:headEnd/>
            <a:tailEnd/>
          </a:ln>
        </p:spPr>
        <p:txBody>
          <a:bodyPr wrap="none">
            <a:spAutoFit/>
          </a:bodyPr>
          <a:lstStyle/>
          <a:p>
            <a:pPr algn="r" eaLnBrk="0" hangingPunct="0"/>
            <a:r>
              <a:rPr lang="en-US" sz="4000" dirty="0">
                <a:solidFill>
                  <a:srgbClr val="FF0000"/>
                </a:solidFill>
                <a:highlight>
                  <a:srgbClr val="FFFF00"/>
                </a:highlight>
                <a:latin typeface="+mj-lt"/>
              </a:rPr>
              <a:t>safety</a:t>
            </a:r>
          </a:p>
        </p:txBody>
      </p:sp>
      <p:sp>
        <p:nvSpPr>
          <p:cNvPr id="513033" name="Text Box 9"/>
          <p:cNvSpPr txBox="1">
            <a:spLocks noChangeArrowheads="1"/>
          </p:cNvSpPr>
          <p:nvPr/>
        </p:nvSpPr>
        <p:spPr bwMode="auto">
          <a:xfrm>
            <a:off x="1981200" y="2265713"/>
            <a:ext cx="2063750" cy="701675"/>
          </a:xfrm>
          <a:prstGeom prst="rect">
            <a:avLst/>
          </a:prstGeom>
          <a:noFill/>
          <a:ln w="9525">
            <a:noFill/>
            <a:miter lim="800000"/>
            <a:headEnd/>
            <a:tailEnd/>
          </a:ln>
        </p:spPr>
        <p:txBody>
          <a:bodyPr>
            <a:spAutoFit/>
          </a:bodyPr>
          <a:lstStyle/>
          <a:p>
            <a:pPr algn="r" eaLnBrk="0" hangingPunct="0"/>
            <a:r>
              <a:rPr lang="en-US" sz="4000" dirty="0">
                <a:solidFill>
                  <a:srgbClr val="FF0000"/>
                </a:solidFill>
                <a:highlight>
                  <a:srgbClr val="FFFF00"/>
                </a:highlight>
                <a:latin typeface="+mj-lt"/>
              </a:rPr>
              <a:t>liveness</a:t>
            </a:r>
          </a:p>
        </p:txBody>
      </p:sp>
    </p:spTree>
    <p:extLst>
      <p:ext uri="{BB962C8B-B14F-4D97-AF65-F5344CB8AC3E}">
        <p14:creationId xmlns:p14="http://schemas.microsoft.com/office/powerpoint/2010/main" val="301079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74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30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513036" grpId="0"/>
      <p:bldP spid="187400" grpId="0"/>
      <p:bldP spid="51303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525E554-9F04-4F25-AD85-AD702CCE7381}" type="slidenum">
              <a:rPr lang="ar-SA" sz="1400">
                <a:latin typeface="Arial" panose="020B0604020202020204" pitchFamily="34" charset="0"/>
                <a:cs typeface="Arial" pitchFamily="34" charset="0"/>
              </a:rPr>
              <a:pPr algn="r" eaLnBrk="0" hangingPunct="0"/>
              <a:t>86</a:t>
            </a:fld>
            <a:endParaRPr lang="en-US" sz="1400" dirty="0">
              <a:latin typeface="Arial" panose="020B0604020202020204" pitchFamily="34" charset="0"/>
              <a:cs typeface="Arial" pitchFamily="34" charset="0"/>
            </a:endParaRPr>
          </a:p>
        </p:txBody>
      </p:sp>
      <p:sp>
        <p:nvSpPr>
          <p:cNvPr id="191492" name="Rectangle 2"/>
          <p:cNvSpPr>
            <a:spLocks noGrp="1" noChangeArrowheads="1"/>
          </p:cNvSpPr>
          <p:nvPr>
            <p:ph type="title" idx="4294967295"/>
          </p:nvPr>
        </p:nvSpPr>
        <p:spPr/>
        <p:txBody>
          <a:bodyPr/>
          <a:lstStyle/>
          <a:p>
            <a:r>
              <a:rPr lang="en-US" dirty="0">
                <a:solidFill>
                  <a:srgbClr val="FFFF00"/>
                </a:solidFill>
              </a:rPr>
              <a:t>Waiting</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0E8CD0D0-31B8-4C1F-9476-5E23AD4A78B3}"/>
              </a:ext>
            </a:extLst>
          </p:cNvPr>
          <p:cNvSpPr txBox="1"/>
          <p:nvPr/>
        </p:nvSpPr>
        <p:spPr bwMode="auto">
          <a:xfrm>
            <a:off x="838200" y="1552329"/>
            <a:ext cx="434285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Both solutions use waiting</a:t>
            </a:r>
          </a:p>
        </p:txBody>
      </p:sp>
      <p:sp>
        <p:nvSpPr>
          <p:cNvPr id="8" name="TextBox 7">
            <a:extLst>
              <a:ext uri="{FF2B5EF4-FFF2-40B4-BE49-F238E27FC236}">
                <a16:creationId xmlns:a16="http://schemas.microsoft.com/office/drawing/2014/main" id="{9061C33E-2D59-49DC-9DAA-92D8951F506A}"/>
              </a:ext>
            </a:extLst>
          </p:cNvPr>
          <p:cNvSpPr txBox="1"/>
          <p:nvPr/>
        </p:nvSpPr>
        <p:spPr bwMode="auto">
          <a:xfrm>
            <a:off x="838200" y="3073615"/>
            <a:ext cx="621836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In some cases waiting is </a:t>
            </a:r>
            <a:r>
              <a:rPr lang="en-US" sz="2800" b="1" i="1" dirty="0">
                <a:solidFill>
                  <a:srgbClr val="FFFF00"/>
                </a:solidFill>
              </a:rPr>
              <a:t>problematic</a:t>
            </a:r>
          </a:p>
        </p:txBody>
      </p:sp>
      <p:sp>
        <p:nvSpPr>
          <p:cNvPr id="9" name="TextBox 3">
            <a:extLst>
              <a:ext uri="{FF2B5EF4-FFF2-40B4-BE49-F238E27FC236}">
                <a16:creationId xmlns:a16="http://schemas.microsoft.com/office/drawing/2014/main" id="{E793D569-9982-4044-87E1-A63B5CE23F7D}"/>
              </a:ext>
            </a:extLst>
          </p:cNvPr>
          <p:cNvSpPr txBox="1"/>
          <p:nvPr/>
        </p:nvSpPr>
        <p:spPr bwMode="auto">
          <a:xfrm>
            <a:off x="1903238" y="2312972"/>
            <a:ext cx="340670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a:solidFill>
                  <a:srgbClr val="FFFF00"/>
                </a:solidFill>
                <a:latin typeface="Courier New" pitchFamily="49" charset="0"/>
              </a:rPr>
              <a:t>while(mumble){}</a:t>
            </a:r>
            <a:endParaRPr lang="en-US" sz="2800" dirty="0">
              <a:solidFill>
                <a:srgbClr val="FFFF00"/>
              </a:solidFill>
            </a:endParaRPr>
          </a:p>
        </p:txBody>
      </p:sp>
      <p:sp>
        <p:nvSpPr>
          <p:cNvPr id="10" name="TextBox 9">
            <a:extLst>
              <a:ext uri="{FF2B5EF4-FFF2-40B4-BE49-F238E27FC236}">
                <a16:creationId xmlns:a16="http://schemas.microsoft.com/office/drawing/2014/main" id="{E30F439F-B185-41DB-9026-452082B358D3}"/>
              </a:ext>
            </a:extLst>
          </p:cNvPr>
          <p:cNvSpPr txBox="1"/>
          <p:nvPr/>
        </p:nvSpPr>
        <p:spPr bwMode="auto">
          <a:xfrm>
            <a:off x="1903238" y="3834258"/>
            <a:ext cx="4573762"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If one participant is delayed</a:t>
            </a:r>
          </a:p>
        </p:txBody>
      </p:sp>
      <p:sp>
        <p:nvSpPr>
          <p:cNvPr id="11" name="TextBox 10">
            <a:extLst>
              <a:ext uri="{FF2B5EF4-FFF2-40B4-BE49-F238E27FC236}">
                <a16:creationId xmlns:a16="http://schemas.microsoft.com/office/drawing/2014/main" id="{7780C246-DCDD-46C1-BCB5-0D0D12A3D24B}"/>
              </a:ext>
            </a:extLst>
          </p:cNvPr>
          <p:cNvSpPr txBox="1"/>
          <p:nvPr/>
        </p:nvSpPr>
        <p:spPr bwMode="auto">
          <a:xfrm>
            <a:off x="1903238" y="4573357"/>
            <a:ext cx="3469949"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So is everyone else</a:t>
            </a:r>
          </a:p>
        </p:txBody>
      </p:sp>
      <p:sp>
        <p:nvSpPr>
          <p:cNvPr id="12" name="TextBox 11">
            <a:extLst>
              <a:ext uri="{FF2B5EF4-FFF2-40B4-BE49-F238E27FC236}">
                <a16:creationId xmlns:a16="http://schemas.microsoft.com/office/drawing/2014/main" id="{51882F46-3A99-47BB-83D1-610DF2CEE84A}"/>
              </a:ext>
            </a:extLst>
          </p:cNvPr>
          <p:cNvSpPr txBox="1"/>
          <p:nvPr/>
        </p:nvSpPr>
        <p:spPr bwMode="auto">
          <a:xfrm>
            <a:off x="1903238" y="5334000"/>
            <a:ext cx="6783562"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But delays are common &amp; unpredictable</a:t>
            </a:r>
          </a:p>
        </p:txBody>
      </p:sp>
    </p:spTree>
    <p:extLst>
      <p:ext uri="{BB962C8B-B14F-4D97-AF65-F5344CB8AC3E}">
        <p14:creationId xmlns:p14="http://schemas.microsoft.com/office/powerpoint/2010/main" val="1368473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74F0B7D-1D06-4F3E-98A0-E0BC89232655}" type="slidenum">
              <a:rPr lang="ar-SA" sz="1400">
                <a:latin typeface="Arial" panose="020B0604020202020204" pitchFamily="34" charset="0"/>
                <a:cs typeface="Arial" pitchFamily="34" charset="0"/>
              </a:rPr>
              <a:pPr algn="r" eaLnBrk="0" hangingPunct="0"/>
              <a:t>87</a:t>
            </a:fld>
            <a:endParaRPr lang="en-US" sz="1400" dirty="0">
              <a:latin typeface="Arial" panose="020B0604020202020204" pitchFamily="34" charset="0"/>
              <a:cs typeface="Arial" pitchFamily="34" charset="0"/>
            </a:endParaRPr>
          </a:p>
        </p:txBody>
      </p:sp>
      <p:sp>
        <p:nvSpPr>
          <p:cNvPr id="189444" name="Rectangle 2"/>
          <p:cNvSpPr>
            <a:spLocks noGrp="1" noChangeArrowheads="1"/>
          </p:cNvSpPr>
          <p:nvPr>
            <p:ph type="title" idx="4294967295"/>
          </p:nvPr>
        </p:nvSpPr>
        <p:spPr>
          <a:xfrm>
            <a:off x="801688" y="319088"/>
            <a:ext cx="7772400" cy="1143000"/>
          </a:xfrm>
        </p:spPr>
        <p:txBody>
          <a:bodyPr/>
          <a:lstStyle/>
          <a:p>
            <a:r>
              <a:rPr lang="en-US" dirty="0">
                <a:solidFill>
                  <a:srgbClr val="FFFF00"/>
                </a:solidFill>
              </a:rPr>
              <a:t>Could Also Solve Using Flags</a:t>
            </a:r>
          </a:p>
        </p:txBody>
      </p:sp>
      <p:grpSp>
        <p:nvGrpSpPr>
          <p:cNvPr id="189445" name="Group 3"/>
          <p:cNvGrpSpPr>
            <a:grpSpLocks/>
          </p:cNvGrpSpPr>
          <p:nvPr/>
        </p:nvGrpSpPr>
        <p:grpSpPr bwMode="auto">
          <a:xfrm>
            <a:off x="609600" y="1743075"/>
            <a:ext cx="1447800" cy="1295400"/>
            <a:chOff x="864" y="1968"/>
            <a:chExt cx="912" cy="816"/>
          </a:xfrm>
        </p:grpSpPr>
        <p:sp>
          <p:nvSpPr>
            <p:cNvPr id="18944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4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4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4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89457" name="Group 15"/>
          <p:cNvGrpSpPr>
            <a:grpSpLocks/>
          </p:cNvGrpSpPr>
          <p:nvPr/>
        </p:nvGrpSpPr>
        <p:grpSpPr bwMode="auto">
          <a:xfrm flipH="1">
            <a:off x="7467600" y="1743075"/>
            <a:ext cx="1447800" cy="1295400"/>
            <a:chOff x="2832" y="2064"/>
            <a:chExt cx="912" cy="816"/>
          </a:xfrm>
        </p:grpSpPr>
        <p:sp>
          <p:nvSpPr>
            <p:cNvPr id="18945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5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6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189469" name="Oval 27"/>
          <p:cNvSpPr>
            <a:spLocks noChangeArrowheads="1"/>
          </p:cNvSpPr>
          <p:nvPr/>
        </p:nvSpPr>
        <p:spPr bwMode="auto">
          <a:xfrm>
            <a:off x="952500" y="3352800"/>
            <a:ext cx="7239000" cy="2286000"/>
          </a:xfrm>
          <a:prstGeom prst="ellipse">
            <a:avLst/>
          </a:prstGeom>
          <a:solidFill>
            <a:srgbClr val="00FFFF"/>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70" name="Text Box 28"/>
          <p:cNvSpPr txBox="1">
            <a:spLocks noChangeArrowheads="1"/>
          </p:cNvSpPr>
          <p:nvPr/>
        </p:nvSpPr>
        <p:spPr bwMode="auto">
          <a:xfrm>
            <a:off x="1329087" y="2130425"/>
            <a:ext cx="423513"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A</a:t>
            </a:r>
          </a:p>
        </p:txBody>
      </p:sp>
      <p:sp>
        <p:nvSpPr>
          <p:cNvPr id="189471" name="Text Box 29"/>
          <p:cNvSpPr txBox="1">
            <a:spLocks noChangeArrowheads="1"/>
          </p:cNvSpPr>
          <p:nvPr/>
        </p:nvSpPr>
        <p:spPr bwMode="auto">
          <a:xfrm>
            <a:off x="7793386" y="2130425"/>
            <a:ext cx="423514" cy="523220"/>
          </a:xfrm>
          <a:prstGeom prst="rect">
            <a:avLst/>
          </a:prstGeom>
          <a:noFill/>
          <a:ln w="9525">
            <a:noFill/>
            <a:miter lim="800000"/>
            <a:headEnd/>
            <a:tailEnd/>
          </a:ln>
        </p:spPr>
        <p:txBody>
          <a:bodyPr wrap="none">
            <a:spAutoFit/>
          </a:bodyPr>
          <a:lstStyle/>
          <a:p>
            <a:pPr algn="r" eaLnBrk="0" hangingPunct="0"/>
            <a:r>
              <a:rPr lang="en-US" sz="2800" dirty="0">
                <a:solidFill>
                  <a:schemeClr val="bg1"/>
                </a:solidFill>
                <a:latin typeface="Arial" panose="020B0604020202020204" pitchFamily="34" charset="0"/>
              </a:rPr>
              <a:t>B</a:t>
            </a:r>
          </a:p>
        </p:txBody>
      </p:sp>
      <p:grpSp>
        <p:nvGrpSpPr>
          <p:cNvPr id="189472" name="Group 30"/>
          <p:cNvGrpSpPr>
            <a:grpSpLocks/>
          </p:cNvGrpSpPr>
          <p:nvPr/>
        </p:nvGrpSpPr>
        <p:grpSpPr bwMode="auto">
          <a:xfrm>
            <a:off x="3429000" y="2057400"/>
            <a:ext cx="1905000" cy="1714500"/>
            <a:chOff x="1728" y="1008"/>
            <a:chExt cx="1968" cy="2376"/>
          </a:xfrm>
        </p:grpSpPr>
        <p:sp>
          <p:nvSpPr>
            <p:cNvPr id="189473" name="AutoShape 31"/>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89474" name="Freeform 32"/>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75" name="Freeform 33"/>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89476" name="Group 34"/>
          <p:cNvGrpSpPr>
            <a:grpSpLocks/>
          </p:cNvGrpSpPr>
          <p:nvPr/>
        </p:nvGrpSpPr>
        <p:grpSpPr bwMode="auto">
          <a:xfrm>
            <a:off x="6553200" y="4191000"/>
            <a:ext cx="1905000" cy="1714500"/>
            <a:chOff x="1728" y="1008"/>
            <a:chExt cx="1968" cy="2376"/>
          </a:xfrm>
        </p:grpSpPr>
        <p:sp>
          <p:nvSpPr>
            <p:cNvPr id="189477" name="AutoShape 35"/>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89478" name="Freeform 36"/>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79" name="Freeform 37"/>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89480" name="Group 38"/>
          <p:cNvGrpSpPr>
            <a:grpSpLocks/>
          </p:cNvGrpSpPr>
          <p:nvPr/>
        </p:nvGrpSpPr>
        <p:grpSpPr bwMode="auto">
          <a:xfrm>
            <a:off x="609600" y="4114800"/>
            <a:ext cx="1905000" cy="1714500"/>
            <a:chOff x="1728" y="1008"/>
            <a:chExt cx="1968" cy="2376"/>
          </a:xfrm>
        </p:grpSpPr>
        <p:sp>
          <p:nvSpPr>
            <p:cNvPr id="189481" name="AutoShape 39"/>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p>
              <a:pPr algn="ctr" eaLnBrk="0" hangingPunct="0"/>
              <a:endParaRPr lang="en-US" sz="4400" dirty="0">
                <a:solidFill>
                  <a:srgbClr val="0000FF"/>
                </a:solidFill>
                <a:latin typeface="Arial" panose="020B0604020202020204" pitchFamily="34" charset="0"/>
              </a:endParaRPr>
            </a:p>
          </p:txBody>
        </p:sp>
        <p:sp>
          <p:nvSpPr>
            <p:cNvPr id="189482" name="Freeform 40"/>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83" name="Freeform 41"/>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w="9525">
              <a:no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89484" name="Group 42"/>
          <p:cNvGrpSpPr>
            <a:grpSpLocks/>
          </p:cNvGrpSpPr>
          <p:nvPr/>
        </p:nvGrpSpPr>
        <p:grpSpPr bwMode="auto">
          <a:xfrm>
            <a:off x="5943600" y="1704975"/>
            <a:ext cx="1057275" cy="1371600"/>
            <a:chOff x="1296" y="960"/>
            <a:chExt cx="666" cy="864"/>
          </a:xfrm>
        </p:grpSpPr>
        <p:sp>
          <p:nvSpPr>
            <p:cNvPr id="189485" name="Rectangle 43"/>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86" name="Rectangle 44"/>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87" name="Line 45"/>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88" name="Rectangle 46"/>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89489" name="Group 56"/>
          <p:cNvGrpSpPr>
            <a:grpSpLocks/>
          </p:cNvGrpSpPr>
          <p:nvPr/>
        </p:nvGrpSpPr>
        <p:grpSpPr bwMode="auto">
          <a:xfrm>
            <a:off x="2265363" y="1639888"/>
            <a:ext cx="1057275" cy="1371600"/>
            <a:chOff x="1296" y="960"/>
            <a:chExt cx="666" cy="864"/>
          </a:xfrm>
        </p:grpSpPr>
        <p:sp>
          <p:nvSpPr>
            <p:cNvPr id="189490" name="Rectangle 57"/>
            <p:cNvSpPr>
              <a:spLocks noChangeArrowheads="1"/>
            </p:cNvSpPr>
            <p:nvPr/>
          </p:nvSpPr>
          <p:spPr bwMode="auto">
            <a:xfrm>
              <a:off x="1926" y="1050"/>
              <a:ext cx="36" cy="774"/>
            </a:xfrm>
            <a:prstGeom prst="rect">
              <a:avLst/>
            </a:prstGeom>
            <a:solidFill>
              <a:schemeClr val="tx1"/>
            </a:solidFill>
            <a:ln w="28575">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91" name="Rectangle 58"/>
            <p:cNvSpPr>
              <a:spLocks noChangeArrowheads="1"/>
            </p:cNvSpPr>
            <p:nvPr/>
          </p:nvSpPr>
          <p:spPr bwMode="auto">
            <a:xfrm>
              <a:off x="1512" y="105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89492" name="Line 59"/>
            <p:cNvSpPr>
              <a:spLocks noChangeShapeType="1"/>
            </p:cNvSpPr>
            <p:nvPr/>
          </p:nvSpPr>
          <p:spPr bwMode="auto">
            <a:xfrm flipV="1">
              <a:off x="1512" y="1392"/>
              <a:ext cx="216" cy="90"/>
            </a:xfrm>
            <a:prstGeom prst="line">
              <a:avLst/>
            </a:prstGeom>
            <a:noFill/>
            <a:ln w="38100">
              <a:solidFill>
                <a:schemeClr val="tx1"/>
              </a:solidFill>
              <a:round/>
              <a:headEnd/>
              <a:tailEnd/>
            </a:ln>
          </p:spPr>
          <p:txBody>
            <a:bodyPr wrap="none" anchor="ctr"/>
            <a:lstStyle/>
            <a:p>
              <a:endParaRPr lang="en-US"/>
            </a:p>
          </p:txBody>
        </p:sp>
        <p:sp>
          <p:nvSpPr>
            <p:cNvPr id="189493" name="Rectangle 60"/>
            <p:cNvSpPr>
              <a:spLocks noChangeArrowheads="1"/>
            </p:cNvSpPr>
            <p:nvPr/>
          </p:nvSpPr>
          <p:spPr bwMode="auto">
            <a:xfrm>
              <a:off x="1296" y="960"/>
              <a:ext cx="432" cy="432"/>
            </a:xfrm>
            <a:prstGeom prst="rect">
              <a:avLst/>
            </a:prstGeom>
            <a:solidFill>
              <a:srgbClr val="FF3300"/>
            </a:solidFill>
            <a:ln w="38100">
              <a:solidFill>
                <a:schemeClr val="tx1"/>
              </a:solidFill>
              <a:miter lim="800000"/>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5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342668214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55E7FA8-C338-4F18-B129-2EBE8CAEECF4}" type="slidenum">
              <a:rPr lang="ar-SA" sz="1400">
                <a:latin typeface="Arial" panose="020B0604020202020204" pitchFamily="34" charset="0"/>
                <a:cs typeface="Arial" pitchFamily="34" charset="0"/>
              </a:rPr>
              <a:pPr algn="r" eaLnBrk="0" hangingPunct="0"/>
              <a:t>88</a:t>
            </a:fld>
            <a:endParaRPr lang="en-US" sz="1400" dirty="0">
              <a:latin typeface="Arial" panose="020B0604020202020204" pitchFamily="34" charset="0"/>
              <a:cs typeface="Arial" pitchFamily="34" charset="0"/>
            </a:endParaRPr>
          </a:p>
        </p:txBody>
      </p:sp>
      <p:sp>
        <p:nvSpPr>
          <p:cNvPr id="197636" name="Rectangle 2"/>
          <p:cNvSpPr>
            <a:spLocks noGrp="1" noChangeArrowheads="1"/>
          </p:cNvSpPr>
          <p:nvPr>
            <p:ph type="title" idx="4294967295"/>
          </p:nvPr>
        </p:nvSpPr>
        <p:spPr/>
        <p:txBody>
          <a:bodyPr/>
          <a:lstStyle/>
          <a:p>
            <a:r>
              <a:rPr lang="en-US" dirty="0">
                <a:solidFill>
                  <a:srgbClr val="FFFF00"/>
                </a:solidFill>
              </a:rPr>
              <a:t>The Fable drags on …</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92B900F1-4CB3-4A60-816E-09A7DEFD0FB8}"/>
              </a:ext>
            </a:extLst>
          </p:cNvPr>
          <p:cNvSpPr txBox="1"/>
          <p:nvPr/>
        </p:nvSpPr>
        <p:spPr bwMode="auto">
          <a:xfrm>
            <a:off x="1143000" y="2286000"/>
            <a:ext cx="5001113"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Bob and Alice still have issues</a:t>
            </a:r>
          </a:p>
        </p:txBody>
      </p:sp>
      <p:sp>
        <p:nvSpPr>
          <p:cNvPr id="8" name="TextBox 7">
            <a:extLst>
              <a:ext uri="{FF2B5EF4-FFF2-40B4-BE49-F238E27FC236}">
                <a16:creationId xmlns:a16="http://schemas.microsoft.com/office/drawing/2014/main" id="{ACEE953D-0656-4967-BFAC-14C36AC94F94}"/>
              </a:ext>
            </a:extLst>
          </p:cNvPr>
          <p:cNvSpPr txBox="1"/>
          <p:nvPr/>
        </p:nvSpPr>
        <p:spPr bwMode="auto">
          <a:xfrm>
            <a:off x="1143000" y="3807286"/>
            <a:ext cx="518443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They agree to use billboards …</a:t>
            </a:r>
            <a:endParaRPr lang="en-US" sz="2800" b="1" i="1" dirty="0">
              <a:solidFill>
                <a:srgbClr val="FFFF00"/>
              </a:solidFill>
            </a:endParaRPr>
          </a:p>
        </p:txBody>
      </p:sp>
      <p:sp>
        <p:nvSpPr>
          <p:cNvPr id="9" name="TextBox 3">
            <a:extLst>
              <a:ext uri="{FF2B5EF4-FFF2-40B4-BE49-F238E27FC236}">
                <a16:creationId xmlns:a16="http://schemas.microsoft.com/office/drawing/2014/main" id="{707EA772-C86D-4AA7-99EE-1A26B9BACD45}"/>
              </a:ext>
            </a:extLst>
          </p:cNvPr>
          <p:cNvSpPr txBox="1"/>
          <p:nvPr/>
        </p:nvSpPr>
        <p:spPr bwMode="auto">
          <a:xfrm>
            <a:off x="1143000" y="3046643"/>
            <a:ext cx="494237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So they need to communicate</a:t>
            </a:r>
          </a:p>
        </p:txBody>
      </p:sp>
    </p:spTree>
    <p:extLst>
      <p:ext uri="{BB962C8B-B14F-4D97-AF65-F5344CB8AC3E}">
        <p14:creationId xmlns:p14="http://schemas.microsoft.com/office/powerpoint/2010/main" val="40284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B89FDC2-77D6-445F-BD8E-EBC1088F5577}" type="slidenum">
              <a:rPr lang="ar-SA" sz="1400">
                <a:latin typeface="Arial" panose="020B0604020202020204" pitchFamily="34" charset="0"/>
                <a:cs typeface="Arial" pitchFamily="34" charset="0"/>
              </a:rPr>
              <a:pPr algn="r" eaLnBrk="0" hangingPunct="0"/>
              <a:t>89</a:t>
            </a:fld>
            <a:endParaRPr lang="en-US" sz="1400" dirty="0">
              <a:latin typeface="Arial" panose="020B0604020202020204" pitchFamily="34" charset="0"/>
              <a:cs typeface="Arial" pitchFamily="34" charset="0"/>
            </a:endParaRPr>
          </a:p>
        </p:txBody>
      </p:sp>
      <p:sp>
        <p:nvSpPr>
          <p:cNvPr id="199684" name="Text Box 2"/>
          <p:cNvSpPr txBox="1">
            <a:spLocks noChangeArrowheads="1"/>
          </p:cNvSpPr>
          <p:nvPr/>
        </p:nvSpPr>
        <p:spPr bwMode="auto">
          <a:xfrm>
            <a:off x="4572000" y="4495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85" name="Text Box 3"/>
          <p:cNvSpPr txBox="1">
            <a:spLocks noChangeArrowheads="1"/>
          </p:cNvSpPr>
          <p:nvPr/>
        </p:nvSpPr>
        <p:spPr bwMode="auto">
          <a:xfrm>
            <a:off x="4876800" y="4724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86" name="Text Box 4"/>
          <p:cNvSpPr txBox="1">
            <a:spLocks noChangeArrowheads="1"/>
          </p:cNvSpPr>
          <p:nvPr/>
        </p:nvSpPr>
        <p:spPr bwMode="auto">
          <a:xfrm>
            <a:off x="4267200" y="4724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87" name="Text Box 5"/>
          <p:cNvSpPr txBox="1">
            <a:spLocks noChangeArrowheads="1"/>
          </p:cNvSpPr>
          <p:nvPr/>
        </p:nvSpPr>
        <p:spPr bwMode="auto">
          <a:xfrm>
            <a:off x="4114800" y="4876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88" name="Text Box 6"/>
          <p:cNvSpPr txBox="1">
            <a:spLocks noChangeArrowheads="1"/>
          </p:cNvSpPr>
          <p:nvPr/>
        </p:nvSpPr>
        <p:spPr bwMode="auto">
          <a:xfrm>
            <a:off x="5715000" y="48006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89" name="Text Box 7"/>
          <p:cNvSpPr txBox="1">
            <a:spLocks noChangeArrowheads="1"/>
          </p:cNvSpPr>
          <p:nvPr/>
        </p:nvSpPr>
        <p:spPr bwMode="auto">
          <a:xfrm>
            <a:off x="5562600" y="49530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90" name="Text Box 8"/>
          <p:cNvSpPr txBox="1">
            <a:spLocks noChangeArrowheads="1"/>
          </p:cNvSpPr>
          <p:nvPr/>
        </p:nvSpPr>
        <p:spPr bwMode="auto">
          <a:xfrm>
            <a:off x="5410200" y="5105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199691" name="Text Box 9"/>
          <p:cNvSpPr txBox="1">
            <a:spLocks noChangeArrowheads="1"/>
          </p:cNvSpPr>
          <p:nvPr/>
        </p:nvSpPr>
        <p:spPr bwMode="auto">
          <a:xfrm>
            <a:off x="5257800" y="5257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grpSp>
        <p:nvGrpSpPr>
          <p:cNvPr id="199692" name="Group 10"/>
          <p:cNvGrpSpPr>
            <a:grpSpLocks/>
          </p:cNvGrpSpPr>
          <p:nvPr/>
        </p:nvGrpSpPr>
        <p:grpSpPr bwMode="auto">
          <a:xfrm>
            <a:off x="5105400" y="5410200"/>
            <a:ext cx="595313" cy="762000"/>
            <a:chOff x="2304" y="3312"/>
            <a:chExt cx="375" cy="480"/>
          </a:xfrm>
        </p:grpSpPr>
        <p:sp>
          <p:nvSpPr>
            <p:cNvPr id="199693" name="Text Box 11"/>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E</a:t>
              </a:r>
            </a:p>
          </p:txBody>
        </p:sp>
        <p:sp>
          <p:nvSpPr>
            <p:cNvPr id="199694" name="Text Box 1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199695" name="Group 13"/>
          <p:cNvGrpSpPr>
            <a:grpSpLocks/>
          </p:cNvGrpSpPr>
          <p:nvPr/>
        </p:nvGrpSpPr>
        <p:grpSpPr bwMode="auto">
          <a:xfrm>
            <a:off x="4724400" y="4876800"/>
            <a:ext cx="595313" cy="762000"/>
            <a:chOff x="2304" y="3312"/>
            <a:chExt cx="375" cy="480"/>
          </a:xfrm>
        </p:grpSpPr>
        <p:sp>
          <p:nvSpPr>
            <p:cNvPr id="199696" name="Text Box 14"/>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D</a:t>
              </a:r>
            </a:p>
          </p:txBody>
        </p:sp>
        <p:sp>
          <p:nvSpPr>
            <p:cNvPr id="199697" name="Text Box 1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2</a:t>
              </a:r>
            </a:p>
          </p:txBody>
        </p:sp>
      </p:grpSp>
      <p:grpSp>
        <p:nvGrpSpPr>
          <p:cNvPr id="199698" name="Group 16"/>
          <p:cNvGrpSpPr>
            <a:grpSpLocks/>
          </p:cNvGrpSpPr>
          <p:nvPr/>
        </p:nvGrpSpPr>
        <p:grpSpPr bwMode="auto">
          <a:xfrm>
            <a:off x="4273550" y="5257800"/>
            <a:ext cx="595313" cy="762000"/>
            <a:chOff x="2304" y="3312"/>
            <a:chExt cx="375" cy="480"/>
          </a:xfrm>
        </p:grpSpPr>
        <p:sp>
          <p:nvSpPr>
            <p:cNvPr id="199699" name="Text Box 1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C</a:t>
              </a:r>
            </a:p>
          </p:txBody>
        </p:sp>
        <p:sp>
          <p:nvSpPr>
            <p:cNvPr id="199700" name="Text Box 1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sp>
        <p:nvSpPr>
          <p:cNvPr id="199701" name="Rectangle 19"/>
          <p:cNvSpPr>
            <a:spLocks noGrp="1" noChangeArrowheads="1"/>
          </p:cNvSpPr>
          <p:nvPr>
            <p:ph type="title" idx="4294967295"/>
          </p:nvPr>
        </p:nvSpPr>
        <p:spPr/>
        <p:txBody>
          <a:bodyPr/>
          <a:lstStyle/>
          <a:p>
            <a:r>
              <a:rPr lang="en-US" dirty="0">
                <a:solidFill>
                  <a:srgbClr val="FFFF00"/>
                </a:solidFill>
              </a:rPr>
              <a:t>Billboards are Large</a:t>
            </a:r>
          </a:p>
        </p:txBody>
      </p:sp>
      <p:sp>
        <p:nvSpPr>
          <p:cNvPr id="199702" name="AutoShape 20"/>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199703" name="Group 21"/>
          <p:cNvGrpSpPr>
            <a:grpSpLocks/>
          </p:cNvGrpSpPr>
          <p:nvPr/>
        </p:nvGrpSpPr>
        <p:grpSpPr bwMode="auto">
          <a:xfrm>
            <a:off x="1828800" y="4267200"/>
            <a:ext cx="533400" cy="228600"/>
            <a:chOff x="1344" y="2304"/>
            <a:chExt cx="336" cy="144"/>
          </a:xfrm>
        </p:grpSpPr>
        <p:sp>
          <p:nvSpPr>
            <p:cNvPr id="199704" name="Line 2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05" name="Oval 2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99706" name="Group 24"/>
          <p:cNvGrpSpPr>
            <a:grpSpLocks/>
          </p:cNvGrpSpPr>
          <p:nvPr/>
        </p:nvGrpSpPr>
        <p:grpSpPr bwMode="auto">
          <a:xfrm>
            <a:off x="3632200" y="4267200"/>
            <a:ext cx="533400" cy="228600"/>
            <a:chOff x="1344" y="2304"/>
            <a:chExt cx="336" cy="144"/>
          </a:xfrm>
        </p:grpSpPr>
        <p:sp>
          <p:nvSpPr>
            <p:cNvPr id="199707" name="Line 2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solidFill>
                  <a:srgbClr val="00B0F0"/>
                </a:solidFill>
              </a:endParaRPr>
            </a:p>
          </p:txBody>
        </p:sp>
        <p:sp>
          <p:nvSpPr>
            <p:cNvPr id="199708" name="Oval 2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199709" name="Group 27"/>
          <p:cNvGrpSpPr>
            <a:grpSpLocks/>
          </p:cNvGrpSpPr>
          <p:nvPr/>
        </p:nvGrpSpPr>
        <p:grpSpPr bwMode="auto">
          <a:xfrm>
            <a:off x="5435600" y="4267200"/>
            <a:ext cx="533400" cy="228600"/>
            <a:chOff x="1344" y="2304"/>
            <a:chExt cx="336" cy="144"/>
          </a:xfrm>
        </p:grpSpPr>
        <p:sp>
          <p:nvSpPr>
            <p:cNvPr id="199710" name="Line 2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solidFill>
                  <a:srgbClr val="00B0F0"/>
                </a:solidFill>
              </a:endParaRPr>
            </a:p>
          </p:txBody>
        </p:sp>
        <p:sp>
          <p:nvSpPr>
            <p:cNvPr id="199711" name="Oval 2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199712" name="Group 30"/>
          <p:cNvGrpSpPr>
            <a:grpSpLocks/>
          </p:cNvGrpSpPr>
          <p:nvPr/>
        </p:nvGrpSpPr>
        <p:grpSpPr bwMode="auto">
          <a:xfrm>
            <a:off x="7239000" y="4267200"/>
            <a:ext cx="533400" cy="228600"/>
            <a:chOff x="1344" y="2304"/>
            <a:chExt cx="336" cy="144"/>
          </a:xfrm>
        </p:grpSpPr>
        <p:sp>
          <p:nvSpPr>
            <p:cNvPr id="199713" name="Line 3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199714" name="Oval 3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99715" name="Group 33"/>
          <p:cNvGrpSpPr>
            <a:grpSpLocks/>
          </p:cNvGrpSpPr>
          <p:nvPr/>
        </p:nvGrpSpPr>
        <p:grpSpPr bwMode="auto">
          <a:xfrm flipH="1">
            <a:off x="914400" y="4953000"/>
            <a:ext cx="1447800" cy="1295400"/>
            <a:chOff x="864" y="1968"/>
            <a:chExt cx="912" cy="816"/>
          </a:xfrm>
        </p:grpSpPr>
        <p:sp>
          <p:nvSpPr>
            <p:cNvPr id="199716" name="Freeform 3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17" name="Freeform 3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18" name="Freeform 3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19" name="Freeform 3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0" name="Freeform 3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1" name="Freeform 3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2" name="Freeform 4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3" name="Freeform 4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4" name="Freeform 4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5" name="Freeform 4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199726" name="Freeform 4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199727" name="Group 45"/>
          <p:cNvGrpSpPr>
            <a:grpSpLocks/>
          </p:cNvGrpSpPr>
          <p:nvPr/>
        </p:nvGrpSpPr>
        <p:grpSpPr bwMode="auto">
          <a:xfrm>
            <a:off x="3976688" y="4953000"/>
            <a:ext cx="595312" cy="762000"/>
            <a:chOff x="2304" y="3312"/>
            <a:chExt cx="375" cy="480"/>
          </a:xfrm>
        </p:grpSpPr>
        <p:sp>
          <p:nvSpPr>
            <p:cNvPr id="199728" name="Text Box 46"/>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B</a:t>
              </a:r>
            </a:p>
          </p:txBody>
        </p:sp>
        <p:sp>
          <p:nvSpPr>
            <p:cNvPr id="199729"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grpSp>
        <p:nvGrpSpPr>
          <p:cNvPr id="199730" name="Group 48"/>
          <p:cNvGrpSpPr>
            <a:grpSpLocks/>
          </p:cNvGrpSpPr>
          <p:nvPr/>
        </p:nvGrpSpPr>
        <p:grpSpPr bwMode="auto">
          <a:xfrm>
            <a:off x="3657600" y="5257800"/>
            <a:ext cx="595313" cy="762000"/>
            <a:chOff x="2304" y="3312"/>
            <a:chExt cx="375" cy="480"/>
          </a:xfrm>
        </p:grpSpPr>
        <p:sp>
          <p:nvSpPr>
            <p:cNvPr id="199731" name="Text Box 49"/>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199732" name="Text Box 5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sp>
        <p:nvSpPr>
          <p:cNvPr id="199734" name="Text Box 52"/>
          <p:cNvSpPr txBox="1">
            <a:spLocks noChangeArrowheads="1"/>
          </p:cNvSpPr>
          <p:nvPr/>
        </p:nvSpPr>
        <p:spPr bwMode="auto">
          <a:xfrm>
            <a:off x="6943261" y="4953000"/>
            <a:ext cx="2032929" cy="1323439"/>
          </a:xfrm>
          <a:prstGeom prst="rect">
            <a:avLst/>
          </a:prstGeom>
          <a:noFill/>
          <a:ln w="9525">
            <a:solidFill>
              <a:srgbClr val="00B0F0"/>
            </a:solidFill>
            <a:miter lim="800000"/>
            <a:headEnd/>
            <a:tailEnd/>
          </a:ln>
        </p:spPr>
        <p:txBody>
          <a:bodyPr wrap="none">
            <a:spAutoFit/>
          </a:bodyPr>
          <a:lstStyle/>
          <a:p>
            <a:pPr algn="ctr" eaLnBrk="0" hangingPunct="0"/>
            <a:r>
              <a:rPr lang="en-US" sz="3200" dirty="0">
                <a:solidFill>
                  <a:srgbClr val="00B0F0"/>
                </a:solidFill>
                <a:latin typeface="+mj-lt"/>
              </a:rPr>
              <a:t>Letter</a:t>
            </a:r>
          </a:p>
          <a:p>
            <a:pPr algn="ctr" eaLnBrk="0" hangingPunct="0"/>
            <a:r>
              <a:rPr lang="en-US" sz="3200" dirty="0">
                <a:solidFill>
                  <a:srgbClr val="00B0F0"/>
                </a:solidFill>
                <a:latin typeface="+mj-lt"/>
              </a:rPr>
              <a:t>Tiles</a:t>
            </a:r>
          </a:p>
          <a:p>
            <a:pPr algn="ctr" eaLnBrk="0" hangingPunct="0"/>
            <a:r>
              <a:rPr lang="en-US" sz="1600" dirty="0">
                <a:solidFill>
                  <a:srgbClr val="00B0F0"/>
                </a:solidFill>
                <a:latin typeface="+mj-lt"/>
              </a:rPr>
              <a:t>From Scrabble™ box</a:t>
            </a:r>
          </a:p>
        </p:txBody>
      </p:sp>
      <p:sp>
        <p:nvSpPr>
          <p:cNvPr id="55"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4855407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p:cNvSpPr>
            <a:spLocks noGrp="1"/>
          </p:cNvSpPr>
          <p:nvPr>
            <p:ph type="ftr" sz="quarter" idx="10"/>
          </p:nvPr>
        </p:nvSpPr>
        <p:spPr/>
        <p:txBody>
          <a:bodyPr/>
          <a:lstStyle/>
          <a:p>
            <a:r>
              <a:rPr lang="en-US">
                <a:latin typeface="+mj-lt"/>
              </a:rPr>
              <a:t>Art of Multiprocessor Programming</a:t>
            </a:r>
          </a:p>
        </p:txBody>
      </p:sp>
      <p:sp>
        <p:nvSpPr>
          <p:cNvPr id="133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A872926-FBC6-4C5F-8C3F-9D1352D61E80}" type="slidenum">
              <a:rPr lang="ar-SA" sz="1400">
                <a:latin typeface="+mj-lt"/>
                <a:cs typeface="Arial" pitchFamily="34" charset="0"/>
              </a:rPr>
              <a:pPr algn="r" eaLnBrk="0" hangingPunct="0"/>
              <a:t>9</a:t>
            </a:fld>
            <a:endParaRPr lang="en-US" sz="1400">
              <a:latin typeface="+mj-lt"/>
              <a:cs typeface="Arial" pitchFamily="34" charset="0"/>
            </a:endParaRPr>
          </a:p>
        </p:txBody>
      </p:sp>
      <p:sp>
        <p:nvSpPr>
          <p:cNvPr id="13316" name="Rectangle 2"/>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3317" name="Rectangle 3"/>
          <p:cNvSpPr>
            <a:spLocks noGrp="1" noChangeArrowheads="1"/>
          </p:cNvSpPr>
          <p:nvPr>
            <p:ph type="title" idx="4294967295"/>
          </p:nvPr>
        </p:nvSpPr>
        <p:spPr>
          <a:xfrm>
            <a:off x="265113" y="609600"/>
            <a:ext cx="8672512" cy="1143000"/>
          </a:xfrm>
        </p:spPr>
        <p:txBody>
          <a:bodyPr/>
          <a:lstStyle/>
          <a:p>
            <a:r>
              <a:rPr lang="en-US" sz="4000" dirty="0">
                <a:solidFill>
                  <a:srgbClr val="FFFF00"/>
                </a:solidFill>
              </a:rPr>
              <a:t>Meet The New Boss: </a:t>
            </a:r>
            <a:br>
              <a:rPr lang="en-US" sz="4000" dirty="0">
                <a:solidFill>
                  <a:srgbClr val="FFFF00"/>
                </a:solidFill>
              </a:rPr>
            </a:br>
            <a:r>
              <a:rPr lang="en-US" sz="4000" dirty="0">
                <a:solidFill>
                  <a:srgbClr val="FFFF00"/>
                </a:solidFill>
              </a:rPr>
              <a:t>The Multicore Processor (CMP) </a:t>
            </a:r>
          </a:p>
        </p:txBody>
      </p:sp>
      <p:sp>
        <p:nvSpPr>
          <p:cNvPr id="13318" name="Rectangle 4"/>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sp>
        <p:nvSpPr>
          <p:cNvPr id="13319" name="AutoShape 5"/>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mj-lt"/>
              </a:rPr>
              <a:t>Bus</a:t>
            </a:r>
          </a:p>
        </p:txBody>
      </p:sp>
      <p:grpSp>
        <p:nvGrpSpPr>
          <p:cNvPr id="13320" name="Group 6"/>
          <p:cNvGrpSpPr>
            <a:grpSpLocks/>
          </p:cNvGrpSpPr>
          <p:nvPr/>
        </p:nvGrpSpPr>
        <p:grpSpPr bwMode="auto">
          <a:xfrm>
            <a:off x="4465638" y="2532063"/>
            <a:ext cx="500062" cy="663575"/>
            <a:chOff x="2496" y="2725"/>
            <a:chExt cx="712" cy="739"/>
          </a:xfrm>
        </p:grpSpPr>
        <p:sp>
          <p:nvSpPr>
            <p:cNvPr id="13321"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3322"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nvGrpSpPr>
            <p:cNvPr id="13323" name="Group 9"/>
            <p:cNvGrpSpPr>
              <a:grpSpLocks/>
            </p:cNvGrpSpPr>
            <p:nvPr/>
          </p:nvGrpSpPr>
          <p:grpSpPr bwMode="auto">
            <a:xfrm>
              <a:off x="3072" y="2832"/>
              <a:ext cx="136" cy="632"/>
              <a:chOff x="3072" y="2832"/>
              <a:chExt cx="136" cy="632"/>
            </a:xfrm>
          </p:grpSpPr>
          <p:sp>
            <p:nvSpPr>
              <p:cNvPr id="13324"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25"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26"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3327" name="Group 13"/>
            <p:cNvGrpSpPr>
              <a:grpSpLocks/>
            </p:cNvGrpSpPr>
            <p:nvPr/>
          </p:nvGrpSpPr>
          <p:grpSpPr bwMode="auto">
            <a:xfrm flipH="1">
              <a:off x="2496" y="2832"/>
              <a:ext cx="136" cy="632"/>
              <a:chOff x="3072" y="2832"/>
              <a:chExt cx="136" cy="632"/>
            </a:xfrm>
          </p:grpSpPr>
          <p:sp>
            <p:nvSpPr>
              <p:cNvPr id="13328"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29"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0"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grpSp>
        <p:nvGrpSpPr>
          <p:cNvPr id="13331" name="Group 17"/>
          <p:cNvGrpSpPr>
            <a:grpSpLocks/>
          </p:cNvGrpSpPr>
          <p:nvPr/>
        </p:nvGrpSpPr>
        <p:grpSpPr bwMode="auto">
          <a:xfrm>
            <a:off x="3592513" y="2501900"/>
            <a:ext cx="600075" cy="725488"/>
            <a:chOff x="1008" y="2720"/>
            <a:chExt cx="856" cy="808"/>
          </a:xfrm>
        </p:grpSpPr>
        <p:sp>
          <p:nvSpPr>
            <p:cNvPr id="13332"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3333"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4"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5"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6"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7"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8"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39"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0"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grpSp>
        <p:nvGrpSpPr>
          <p:cNvPr id="13341" name="Group 27"/>
          <p:cNvGrpSpPr>
            <a:grpSpLocks/>
          </p:cNvGrpSpPr>
          <p:nvPr/>
        </p:nvGrpSpPr>
        <p:grpSpPr bwMode="auto">
          <a:xfrm flipH="1">
            <a:off x="5237163" y="2501900"/>
            <a:ext cx="601662" cy="725488"/>
            <a:chOff x="1008" y="2720"/>
            <a:chExt cx="856" cy="808"/>
          </a:xfrm>
        </p:grpSpPr>
        <p:sp>
          <p:nvSpPr>
            <p:cNvPr id="13342"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3343"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4"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5"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6"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7"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8"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49"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sp>
          <p:nvSpPr>
            <p:cNvPr id="13350"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mj-lt"/>
              </a:endParaRPr>
            </a:p>
          </p:txBody>
        </p:sp>
      </p:grpSp>
      <p:sp>
        <p:nvSpPr>
          <p:cNvPr id="13351" name="AutoShape 37"/>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mj-lt"/>
              </a:rPr>
              <a:t>Bus</a:t>
            </a:r>
          </a:p>
        </p:txBody>
      </p:sp>
      <p:sp>
        <p:nvSpPr>
          <p:cNvPr id="13352" name="Rectangle 38"/>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a:solidFill>
                  <a:schemeClr val="tx2"/>
                </a:solidFill>
                <a:latin typeface="+mj-lt"/>
              </a:rPr>
              <a:t>shared memory</a:t>
            </a:r>
          </a:p>
        </p:txBody>
      </p:sp>
      <p:sp>
        <p:nvSpPr>
          <p:cNvPr id="13353" name="AutoShape 39"/>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mj-lt"/>
            </a:endParaRPr>
          </a:p>
        </p:txBody>
      </p:sp>
      <p:sp>
        <p:nvSpPr>
          <p:cNvPr id="13354" name="Rectangle 40"/>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mj-lt"/>
              </a:rPr>
              <a:t>cache</a:t>
            </a:r>
          </a:p>
        </p:txBody>
      </p:sp>
      <p:sp>
        <p:nvSpPr>
          <p:cNvPr id="13355" name="Rectangle 41"/>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mj-lt"/>
              </a:rPr>
              <a:t>cache</a:t>
            </a:r>
          </a:p>
        </p:txBody>
      </p:sp>
      <p:pic>
        <p:nvPicPr>
          <p:cNvPr id="305154" name="Picture 2" descr="How distinguish between multicore and multiprocessor systems? - Super User">
            <a:extLst>
              <a:ext uri="{FF2B5EF4-FFF2-40B4-BE49-F238E27FC236}">
                <a16:creationId xmlns:a16="http://schemas.microsoft.com/office/drawing/2014/main" id="{79F98FAA-A058-445A-9B41-07A017335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232" y="1828800"/>
            <a:ext cx="673553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04202"/>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0F74635-F0F4-4557-9184-BFA9149EEE35}" type="slidenum">
              <a:rPr lang="ar-SA" sz="1400">
                <a:latin typeface="Arial" panose="020B0604020202020204" pitchFamily="34" charset="0"/>
                <a:cs typeface="Arial" pitchFamily="34" charset="0"/>
              </a:rPr>
              <a:pPr algn="r" eaLnBrk="0" hangingPunct="0"/>
              <a:t>90</a:t>
            </a:fld>
            <a:endParaRPr lang="en-US" sz="1400" dirty="0">
              <a:latin typeface="Arial" panose="020B0604020202020204" pitchFamily="34" charset="0"/>
              <a:cs typeface="Arial" pitchFamily="34" charset="0"/>
            </a:endParaRPr>
          </a:p>
        </p:txBody>
      </p:sp>
      <p:sp>
        <p:nvSpPr>
          <p:cNvPr id="201732" name="Text Box 2"/>
          <p:cNvSpPr txBox="1">
            <a:spLocks noChangeArrowheads="1"/>
          </p:cNvSpPr>
          <p:nvPr/>
        </p:nvSpPr>
        <p:spPr bwMode="auto">
          <a:xfrm>
            <a:off x="4572000" y="4495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3" name="Text Box 3"/>
          <p:cNvSpPr txBox="1">
            <a:spLocks noChangeArrowheads="1"/>
          </p:cNvSpPr>
          <p:nvPr/>
        </p:nvSpPr>
        <p:spPr bwMode="auto">
          <a:xfrm>
            <a:off x="4876800" y="4724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4" name="Text Box 4"/>
          <p:cNvSpPr txBox="1">
            <a:spLocks noChangeArrowheads="1"/>
          </p:cNvSpPr>
          <p:nvPr/>
        </p:nvSpPr>
        <p:spPr bwMode="auto">
          <a:xfrm>
            <a:off x="4267200" y="4724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5" name="Text Box 5"/>
          <p:cNvSpPr txBox="1">
            <a:spLocks noChangeArrowheads="1"/>
          </p:cNvSpPr>
          <p:nvPr/>
        </p:nvSpPr>
        <p:spPr bwMode="auto">
          <a:xfrm>
            <a:off x="4114800" y="4876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6" name="Text Box 6"/>
          <p:cNvSpPr txBox="1">
            <a:spLocks noChangeArrowheads="1"/>
          </p:cNvSpPr>
          <p:nvPr/>
        </p:nvSpPr>
        <p:spPr bwMode="auto">
          <a:xfrm>
            <a:off x="5867400" y="46482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7" name="Text Box 7"/>
          <p:cNvSpPr txBox="1">
            <a:spLocks noChangeArrowheads="1"/>
          </p:cNvSpPr>
          <p:nvPr/>
        </p:nvSpPr>
        <p:spPr bwMode="auto">
          <a:xfrm>
            <a:off x="5715000" y="48006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8" name="Text Box 8"/>
          <p:cNvSpPr txBox="1">
            <a:spLocks noChangeArrowheads="1"/>
          </p:cNvSpPr>
          <p:nvPr/>
        </p:nvSpPr>
        <p:spPr bwMode="auto">
          <a:xfrm>
            <a:off x="5562600" y="49530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39" name="Text Box 9"/>
          <p:cNvSpPr txBox="1">
            <a:spLocks noChangeArrowheads="1"/>
          </p:cNvSpPr>
          <p:nvPr/>
        </p:nvSpPr>
        <p:spPr bwMode="auto">
          <a:xfrm>
            <a:off x="5410200" y="51054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sp>
        <p:nvSpPr>
          <p:cNvPr id="201740" name="Text Box 10"/>
          <p:cNvSpPr txBox="1">
            <a:spLocks noChangeArrowheads="1"/>
          </p:cNvSpPr>
          <p:nvPr/>
        </p:nvSpPr>
        <p:spPr bwMode="auto">
          <a:xfrm>
            <a:off x="5257800" y="5257800"/>
            <a:ext cx="533400" cy="70788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endParaRPr lang="en-US" sz="4000" b="1" dirty="0">
              <a:solidFill>
                <a:srgbClr val="00B0F0"/>
              </a:solidFill>
              <a:latin typeface="Courier New" pitchFamily="49" charset="0"/>
            </a:endParaRPr>
          </a:p>
        </p:txBody>
      </p:sp>
      <p:grpSp>
        <p:nvGrpSpPr>
          <p:cNvPr id="201741" name="Group 11"/>
          <p:cNvGrpSpPr>
            <a:grpSpLocks/>
          </p:cNvGrpSpPr>
          <p:nvPr/>
        </p:nvGrpSpPr>
        <p:grpSpPr bwMode="auto">
          <a:xfrm>
            <a:off x="5105400" y="5410200"/>
            <a:ext cx="595313" cy="762000"/>
            <a:chOff x="2304" y="3312"/>
            <a:chExt cx="375" cy="480"/>
          </a:xfrm>
        </p:grpSpPr>
        <p:sp>
          <p:nvSpPr>
            <p:cNvPr id="201742" name="Text Box 12"/>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E</a:t>
              </a:r>
            </a:p>
          </p:txBody>
        </p:sp>
        <p:sp>
          <p:nvSpPr>
            <p:cNvPr id="201743" name="Text Box 1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1744" name="Group 14"/>
          <p:cNvGrpSpPr>
            <a:grpSpLocks/>
          </p:cNvGrpSpPr>
          <p:nvPr/>
        </p:nvGrpSpPr>
        <p:grpSpPr bwMode="auto">
          <a:xfrm>
            <a:off x="4724400" y="4876800"/>
            <a:ext cx="595313" cy="762000"/>
            <a:chOff x="2304" y="3312"/>
            <a:chExt cx="375" cy="480"/>
          </a:xfrm>
        </p:grpSpPr>
        <p:sp>
          <p:nvSpPr>
            <p:cNvPr id="201745" name="Text Box 15"/>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D</a:t>
              </a:r>
            </a:p>
          </p:txBody>
        </p:sp>
        <p:sp>
          <p:nvSpPr>
            <p:cNvPr id="201746" name="Text Box 1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2</a:t>
              </a:r>
            </a:p>
          </p:txBody>
        </p:sp>
      </p:grpSp>
      <p:grpSp>
        <p:nvGrpSpPr>
          <p:cNvPr id="201747" name="Group 17"/>
          <p:cNvGrpSpPr>
            <a:grpSpLocks/>
          </p:cNvGrpSpPr>
          <p:nvPr/>
        </p:nvGrpSpPr>
        <p:grpSpPr bwMode="auto">
          <a:xfrm>
            <a:off x="4273550" y="5257800"/>
            <a:ext cx="595313" cy="762000"/>
            <a:chOff x="2304" y="3312"/>
            <a:chExt cx="375" cy="480"/>
          </a:xfrm>
        </p:grpSpPr>
        <p:sp>
          <p:nvSpPr>
            <p:cNvPr id="201748" name="Text Box 18"/>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C</a:t>
              </a:r>
            </a:p>
          </p:txBody>
        </p:sp>
        <p:sp>
          <p:nvSpPr>
            <p:cNvPr id="201749" name="Text Box 1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sp>
        <p:nvSpPr>
          <p:cNvPr id="201750" name="Rectangle 20"/>
          <p:cNvSpPr>
            <a:spLocks noGrp="1" noChangeArrowheads="1"/>
          </p:cNvSpPr>
          <p:nvPr>
            <p:ph type="title" idx="4294967295"/>
          </p:nvPr>
        </p:nvSpPr>
        <p:spPr/>
        <p:txBody>
          <a:bodyPr/>
          <a:lstStyle/>
          <a:p>
            <a:r>
              <a:rPr lang="en-US" sz="4000" dirty="0">
                <a:solidFill>
                  <a:srgbClr val="FFFF00"/>
                </a:solidFill>
              </a:rPr>
              <a:t>Write One Letter at a Time …</a:t>
            </a:r>
          </a:p>
        </p:txBody>
      </p:sp>
      <p:sp>
        <p:nvSpPr>
          <p:cNvPr id="201751" name="AutoShape 21"/>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201752" name="Group 22"/>
          <p:cNvGrpSpPr>
            <a:grpSpLocks/>
          </p:cNvGrpSpPr>
          <p:nvPr/>
        </p:nvGrpSpPr>
        <p:grpSpPr bwMode="auto">
          <a:xfrm>
            <a:off x="1828800" y="4267200"/>
            <a:ext cx="533400" cy="228600"/>
            <a:chOff x="1344" y="2304"/>
            <a:chExt cx="336" cy="144"/>
          </a:xfrm>
        </p:grpSpPr>
        <p:sp>
          <p:nvSpPr>
            <p:cNvPr id="201753" name="Line 23"/>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1754" name="Oval 24"/>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1755" name="Group 25"/>
          <p:cNvGrpSpPr>
            <a:grpSpLocks/>
          </p:cNvGrpSpPr>
          <p:nvPr/>
        </p:nvGrpSpPr>
        <p:grpSpPr bwMode="auto">
          <a:xfrm>
            <a:off x="3632200" y="4267200"/>
            <a:ext cx="533400" cy="228600"/>
            <a:chOff x="1344" y="2304"/>
            <a:chExt cx="336" cy="144"/>
          </a:xfrm>
        </p:grpSpPr>
        <p:sp>
          <p:nvSpPr>
            <p:cNvPr id="201756" name="Line 26"/>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1757" name="Oval 27"/>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1758" name="Group 28"/>
          <p:cNvGrpSpPr>
            <a:grpSpLocks/>
          </p:cNvGrpSpPr>
          <p:nvPr/>
        </p:nvGrpSpPr>
        <p:grpSpPr bwMode="auto">
          <a:xfrm>
            <a:off x="5435600" y="4267200"/>
            <a:ext cx="533400" cy="228600"/>
            <a:chOff x="1344" y="2304"/>
            <a:chExt cx="336" cy="144"/>
          </a:xfrm>
        </p:grpSpPr>
        <p:sp>
          <p:nvSpPr>
            <p:cNvPr id="201759" name="Line 29"/>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1760" name="Oval 30"/>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1761" name="Group 31"/>
          <p:cNvGrpSpPr>
            <a:grpSpLocks/>
          </p:cNvGrpSpPr>
          <p:nvPr/>
        </p:nvGrpSpPr>
        <p:grpSpPr bwMode="auto">
          <a:xfrm>
            <a:off x="7239000" y="4267200"/>
            <a:ext cx="533400" cy="228600"/>
            <a:chOff x="1344" y="2304"/>
            <a:chExt cx="336" cy="144"/>
          </a:xfrm>
        </p:grpSpPr>
        <p:sp>
          <p:nvSpPr>
            <p:cNvPr id="201762" name="Line 3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a:p>
          </p:txBody>
        </p:sp>
        <p:sp>
          <p:nvSpPr>
            <p:cNvPr id="201763" name="Oval 3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1764" name="Group 34"/>
          <p:cNvGrpSpPr>
            <a:grpSpLocks/>
          </p:cNvGrpSpPr>
          <p:nvPr/>
        </p:nvGrpSpPr>
        <p:grpSpPr bwMode="auto">
          <a:xfrm flipH="1">
            <a:off x="914400" y="4953000"/>
            <a:ext cx="1447800" cy="1295400"/>
            <a:chOff x="864" y="1968"/>
            <a:chExt cx="912" cy="816"/>
          </a:xfrm>
        </p:grpSpPr>
        <p:sp>
          <p:nvSpPr>
            <p:cNvPr id="201765" name="Freeform 3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66" name="Freeform 3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67" name="Freeform 3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68" name="Freeform 3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69" name="Freeform 3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0" name="Freeform 4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1" name="Freeform 4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2" name="Freeform 4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3" name="Freeform 4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4" name="Freeform 4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1775" name="Freeform 4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1776" name="Group 46"/>
          <p:cNvGrpSpPr>
            <a:grpSpLocks/>
          </p:cNvGrpSpPr>
          <p:nvPr/>
        </p:nvGrpSpPr>
        <p:grpSpPr bwMode="auto">
          <a:xfrm>
            <a:off x="3976688" y="4953000"/>
            <a:ext cx="595312" cy="762000"/>
            <a:chOff x="2304" y="3312"/>
            <a:chExt cx="375" cy="480"/>
          </a:xfrm>
        </p:grpSpPr>
        <p:sp>
          <p:nvSpPr>
            <p:cNvPr id="201777" name="Text Box 4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B</a:t>
              </a:r>
            </a:p>
          </p:txBody>
        </p:sp>
        <p:sp>
          <p:nvSpPr>
            <p:cNvPr id="201778"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grpSp>
        <p:nvGrpSpPr>
          <p:cNvPr id="201779" name="Group 49"/>
          <p:cNvGrpSpPr>
            <a:grpSpLocks/>
          </p:cNvGrpSpPr>
          <p:nvPr/>
        </p:nvGrpSpPr>
        <p:grpSpPr bwMode="auto">
          <a:xfrm>
            <a:off x="3657600" y="5257800"/>
            <a:ext cx="595313" cy="762000"/>
            <a:chOff x="2304" y="3312"/>
            <a:chExt cx="375" cy="480"/>
          </a:xfrm>
        </p:grpSpPr>
        <p:sp>
          <p:nvSpPr>
            <p:cNvPr id="201780" name="Text Box 5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201781"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sp>
        <p:nvSpPr>
          <p:cNvPr id="201782" name="Freeform 52"/>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201783" name="Group 53"/>
          <p:cNvGrpSpPr>
            <a:grpSpLocks/>
          </p:cNvGrpSpPr>
          <p:nvPr/>
        </p:nvGrpSpPr>
        <p:grpSpPr bwMode="auto">
          <a:xfrm>
            <a:off x="1447800" y="2971800"/>
            <a:ext cx="595313" cy="762000"/>
            <a:chOff x="2304" y="3312"/>
            <a:chExt cx="375" cy="480"/>
          </a:xfrm>
        </p:grpSpPr>
        <p:sp>
          <p:nvSpPr>
            <p:cNvPr id="201784" name="Text Box 54"/>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W</a:t>
              </a:r>
            </a:p>
          </p:txBody>
        </p:sp>
        <p:sp>
          <p:nvSpPr>
            <p:cNvPr id="201785" name="Text Box 5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grpSp>
        <p:nvGrpSpPr>
          <p:cNvPr id="201786" name="Group 56"/>
          <p:cNvGrpSpPr>
            <a:grpSpLocks/>
          </p:cNvGrpSpPr>
          <p:nvPr/>
        </p:nvGrpSpPr>
        <p:grpSpPr bwMode="auto">
          <a:xfrm>
            <a:off x="2057400" y="2971800"/>
            <a:ext cx="595313" cy="762000"/>
            <a:chOff x="2304" y="3312"/>
            <a:chExt cx="375" cy="480"/>
          </a:xfrm>
        </p:grpSpPr>
        <p:sp>
          <p:nvSpPr>
            <p:cNvPr id="201787" name="Text Box 5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201788" name="Text Box 5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1789" name="Group 59"/>
          <p:cNvGrpSpPr>
            <a:grpSpLocks/>
          </p:cNvGrpSpPr>
          <p:nvPr/>
        </p:nvGrpSpPr>
        <p:grpSpPr bwMode="auto">
          <a:xfrm>
            <a:off x="2667000" y="2971800"/>
            <a:ext cx="595313" cy="762000"/>
            <a:chOff x="2304" y="3312"/>
            <a:chExt cx="375" cy="480"/>
          </a:xfrm>
        </p:grpSpPr>
        <p:sp>
          <p:nvSpPr>
            <p:cNvPr id="201790" name="Text Box 6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S</a:t>
              </a:r>
            </a:p>
          </p:txBody>
        </p:sp>
        <p:sp>
          <p:nvSpPr>
            <p:cNvPr id="201791" name="Text Box 6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1792" name="Group 62"/>
          <p:cNvGrpSpPr>
            <a:grpSpLocks/>
          </p:cNvGrpSpPr>
          <p:nvPr/>
        </p:nvGrpSpPr>
        <p:grpSpPr bwMode="auto">
          <a:xfrm>
            <a:off x="3276600" y="3962400"/>
            <a:ext cx="595313" cy="762000"/>
            <a:chOff x="2304" y="3312"/>
            <a:chExt cx="375" cy="480"/>
          </a:xfrm>
        </p:grpSpPr>
        <p:sp>
          <p:nvSpPr>
            <p:cNvPr id="201793" name="Text Box 6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H</a:t>
              </a:r>
            </a:p>
          </p:txBody>
        </p:sp>
        <p:sp>
          <p:nvSpPr>
            <p:cNvPr id="201794" name="Text Box 6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sp>
        <p:nvSpPr>
          <p:cNvPr id="6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79254623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6ABD0D9-41B4-4FE6-8115-A1C2976128DE}" type="slidenum">
              <a:rPr lang="ar-SA" sz="1400">
                <a:latin typeface="Arial" panose="020B0604020202020204" pitchFamily="34" charset="0"/>
                <a:cs typeface="Arial" pitchFamily="34" charset="0"/>
              </a:rPr>
              <a:pPr algn="r" eaLnBrk="0" hangingPunct="0"/>
              <a:t>91</a:t>
            </a:fld>
            <a:endParaRPr lang="en-US" sz="1400" dirty="0">
              <a:latin typeface="Arial" panose="020B0604020202020204" pitchFamily="34" charset="0"/>
              <a:cs typeface="Arial" pitchFamily="34" charset="0"/>
            </a:endParaRPr>
          </a:p>
        </p:txBody>
      </p:sp>
      <p:sp>
        <p:nvSpPr>
          <p:cNvPr id="203780" name="Rectangle 2"/>
          <p:cNvSpPr>
            <a:spLocks noGrp="1" noChangeArrowheads="1"/>
          </p:cNvSpPr>
          <p:nvPr>
            <p:ph type="title" idx="4294967295"/>
          </p:nvPr>
        </p:nvSpPr>
        <p:spPr/>
        <p:txBody>
          <a:bodyPr/>
          <a:lstStyle/>
          <a:p>
            <a:r>
              <a:rPr lang="en-US" dirty="0">
                <a:solidFill>
                  <a:srgbClr val="FFFF00"/>
                </a:solidFill>
              </a:rPr>
              <a:t>To post a message</a:t>
            </a:r>
          </a:p>
        </p:txBody>
      </p:sp>
      <p:sp>
        <p:nvSpPr>
          <p:cNvPr id="203781"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203782" name="Group 4"/>
          <p:cNvGrpSpPr>
            <a:grpSpLocks/>
          </p:cNvGrpSpPr>
          <p:nvPr/>
        </p:nvGrpSpPr>
        <p:grpSpPr bwMode="auto">
          <a:xfrm flipH="1">
            <a:off x="914400" y="4953000"/>
            <a:ext cx="1447800" cy="1295400"/>
            <a:chOff x="864" y="1968"/>
            <a:chExt cx="912" cy="816"/>
          </a:xfrm>
        </p:grpSpPr>
        <p:sp>
          <p:nvSpPr>
            <p:cNvPr id="203783"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4"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5"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6"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7"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8"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89"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90"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91"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92"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3793"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3794" name="Group 16"/>
          <p:cNvGrpSpPr>
            <a:grpSpLocks/>
          </p:cNvGrpSpPr>
          <p:nvPr/>
        </p:nvGrpSpPr>
        <p:grpSpPr bwMode="auto">
          <a:xfrm>
            <a:off x="1447800" y="2971800"/>
            <a:ext cx="2424113" cy="1524000"/>
            <a:chOff x="912" y="1872"/>
            <a:chExt cx="1527" cy="960"/>
          </a:xfrm>
        </p:grpSpPr>
        <p:grpSp>
          <p:nvGrpSpPr>
            <p:cNvPr id="203795" name="Group 17"/>
            <p:cNvGrpSpPr>
              <a:grpSpLocks/>
            </p:cNvGrpSpPr>
            <p:nvPr/>
          </p:nvGrpSpPr>
          <p:grpSpPr bwMode="auto">
            <a:xfrm>
              <a:off x="1152" y="2688"/>
              <a:ext cx="336" cy="144"/>
              <a:chOff x="1344" y="2304"/>
              <a:chExt cx="336" cy="144"/>
            </a:xfrm>
          </p:grpSpPr>
          <p:sp>
            <p:nvSpPr>
              <p:cNvPr id="203796" name="Line 1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3797" name="Oval 1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3798" name="Group 20"/>
            <p:cNvGrpSpPr>
              <a:grpSpLocks/>
            </p:cNvGrpSpPr>
            <p:nvPr/>
          </p:nvGrpSpPr>
          <p:grpSpPr bwMode="auto">
            <a:xfrm>
              <a:off x="912" y="1872"/>
              <a:ext cx="375" cy="480"/>
              <a:chOff x="2304" y="3312"/>
              <a:chExt cx="375" cy="480"/>
            </a:xfrm>
          </p:grpSpPr>
          <p:sp>
            <p:nvSpPr>
              <p:cNvPr id="203799" name="Text Box 21"/>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W</a:t>
                </a:r>
              </a:p>
            </p:txBody>
          </p:sp>
          <p:sp>
            <p:nvSpPr>
              <p:cNvPr id="203800" name="Text Box 2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grpSp>
          <p:nvGrpSpPr>
            <p:cNvPr id="203801" name="Group 23"/>
            <p:cNvGrpSpPr>
              <a:grpSpLocks/>
            </p:cNvGrpSpPr>
            <p:nvPr/>
          </p:nvGrpSpPr>
          <p:grpSpPr bwMode="auto">
            <a:xfrm>
              <a:off x="1296" y="1872"/>
              <a:ext cx="375" cy="480"/>
              <a:chOff x="2304" y="3312"/>
              <a:chExt cx="375" cy="480"/>
            </a:xfrm>
          </p:grpSpPr>
          <p:sp>
            <p:nvSpPr>
              <p:cNvPr id="203802" name="Text Box 24"/>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203803" name="Text Box 2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3804" name="Group 26"/>
            <p:cNvGrpSpPr>
              <a:grpSpLocks/>
            </p:cNvGrpSpPr>
            <p:nvPr/>
          </p:nvGrpSpPr>
          <p:grpSpPr bwMode="auto">
            <a:xfrm>
              <a:off x="1680" y="1872"/>
              <a:ext cx="375" cy="480"/>
              <a:chOff x="2304" y="3312"/>
              <a:chExt cx="375" cy="480"/>
            </a:xfrm>
          </p:grpSpPr>
          <p:sp>
            <p:nvSpPr>
              <p:cNvPr id="203805" name="Text Box 2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S</a:t>
                </a:r>
              </a:p>
            </p:txBody>
          </p:sp>
          <p:sp>
            <p:nvSpPr>
              <p:cNvPr id="203806"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3807" name="Group 29"/>
            <p:cNvGrpSpPr>
              <a:grpSpLocks/>
            </p:cNvGrpSpPr>
            <p:nvPr/>
          </p:nvGrpSpPr>
          <p:grpSpPr bwMode="auto">
            <a:xfrm>
              <a:off x="2064" y="1872"/>
              <a:ext cx="375" cy="480"/>
              <a:chOff x="2304" y="3312"/>
              <a:chExt cx="375" cy="480"/>
            </a:xfrm>
          </p:grpSpPr>
          <p:sp>
            <p:nvSpPr>
              <p:cNvPr id="203808" name="Text Box 3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H</a:t>
                </a:r>
              </a:p>
            </p:txBody>
          </p:sp>
          <p:sp>
            <p:nvSpPr>
              <p:cNvPr id="203809"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grpSp>
      <p:grpSp>
        <p:nvGrpSpPr>
          <p:cNvPr id="203810" name="Group 32"/>
          <p:cNvGrpSpPr>
            <a:grpSpLocks/>
          </p:cNvGrpSpPr>
          <p:nvPr/>
        </p:nvGrpSpPr>
        <p:grpSpPr bwMode="auto">
          <a:xfrm>
            <a:off x="6096000" y="2971800"/>
            <a:ext cx="1814513" cy="1524000"/>
            <a:chOff x="3840" y="1872"/>
            <a:chExt cx="1143" cy="960"/>
          </a:xfrm>
        </p:grpSpPr>
        <p:grpSp>
          <p:nvGrpSpPr>
            <p:cNvPr id="203811" name="Group 33"/>
            <p:cNvGrpSpPr>
              <a:grpSpLocks/>
            </p:cNvGrpSpPr>
            <p:nvPr/>
          </p:nvGrpSpPr>
          <p:grpSpPr bwMode="auto">
            <a:xfrm>
              <a:off x="4560" y="2688"/>
              <a:ext cx="336" cy="144"/>
              <a:chOff x="1344" y="2304"/>
              <a:chExt cx="336" cy="144"/>
            </a:xfrm>
          </p:grpSpPr>
          <p:sp>
            <p:nvSpPr>
              <p:cNvPr id="203812" name="Line 34"/>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3813" name="Oval 35"/>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3814" name="Group 36"/>
            <p:cNvGrpSpPr>
              <a:grpSpLocks/>
            </p:cNvGrpSpPr>
            <p:nvPr/>
          </p:nvGrpSpPr>
          <p:grpSpPr bwMode="auto">
            <a:xfrm>
              <a:off x="4224" y="1872"/>
              <a:ext cx="375" cy="480"/>
              <a:chOff x="2304" y="3312"/>
              <a:chExt cx="375" cy="480"/>
            </a:xfrm>
          </p:grpSpPr>
          <p:sp>
            <p:nvSpPr>
              <p:cNvPr id="203815" name="Text Box 3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203816" name="Text Box 3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3817" name="Group 39"/>
            <p:cNvGrpSpPr>
              <a:grpSpLocks/>
            </p:cNvGrpSpPr>
            <p:nvPr/>
          </p:nvGrpSpPr>
          <p:grpSpPr bwMode="auto">
            <a:xfrm>
              <a:off x="3840" y="1872"/>
              <a:ext cx="375" cy="480"/>
              <a:chOff x="2304" y="3312"/>
              <a:chExt cx="375" cy="480"/>
            </a:xfrm>
          </p:grpSpPr>
          <p:sp>
            <p:nvSpPr>
              <p:cNvPr id="203818" name="Text Box 4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C</a:t>
                </a:r>
              </a:p>
            </p:txBody>
          </p:sp>
          <p:sp>
            <p:nvSpPr>
              <p:cNvPr id="203819"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grpSp>
          <p:nvGrpSpPr>
            <p:cNvPr id="203820" name="Group 42"/>
            <p:cNvGrpSpPr>
              <a:grpSpLocks/>
            </p:cNvGrpSpPr>
            <p:nvPr/>
          </p:nvGrpSpPr>
          <p:grpSpPr bwMode="auto">
            <a:xfrm>
              <a:off x="4608" y="1872"/>
              <a:ext cx="375" cy="480"/>
              <a:chOff x="2304" y="3312"/>
              <a:chExt cx="375" cy="480"/>
            </a:xfrm>
          </p:grpSpPr>
          <p:sp>
            <p:nvSpPr>
              <p:cNvPr id="203821" name="Text Box 4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R</a:t>
                </a:r>
              </a:p>
            </p:txBody>
          </p:sp>
          <p:sp>
            <p:nvSpPr>
              <p:cNvPr id="203822"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grpSp>
        <p:nvGrpSpPr>
          <p:cNvPr id="203823" name="Group 45"/>
          <p:cNvGrpSpPr>
            <a:grpSpLocks/>
          </p:cNvGrpSpPr>
          <p:nvPr/>
        </p:nvGrpSpPr>
        <p:grpSpPr bwMode="auto">
          <a:xfrm>
            <a:off x="4070350" y="2971800"/>
            <a:ext cx="1828800" cy="762000"/>
            <a:chOff x="2592" y="1872"/>
            <a:chExt cx="1152" cy="480"/>
          </a:xfrm>
        </p:grpSpPr>
        <p:grpSp>
          <p:nvGrpSpPr>
            <p:cNvPr id="203824" name="Group 46"/>
            <p:cNvGrpSpPr>
              <a:grpSpLocks/>
            </p:cNvGrpSpPr>
            <p:nvPr/>
          </p:nvGrpSpPr>
          <p:grpSpPr bwMode="auto">
            <a:xfrm>
              <a:off x="2592" y="1872"/>
              <a:ext cx="375" cy="480"/>
              <a:chOff x="2304" y="3312"/>
              <a:chExt cx="375" cy="480"/>
            </a:xfrm>
          </p:grpSpPr>
          <p:sp>
            <p:nvSpPr>
              <p:cNvPr id="203825" name="Text Box 4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T</a:t>
                </a:r>
              </a:p>
            </p:txBody>
          </p:sp>
          <p:sp>
            <p:nvSpPr>
              <p:cNvPr id="203826"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3827" name="Group 49"/>
            <p:cNvGrpSpPr>
              <a:grpSpLocks/>
            </p:cNvGrpSpPr>
            <p:nvPr/>
          </p:nvGrpSpPr>
          <p:grpSpPr bwMode="auto">
            <a:xfrm>
              <a:off x="2976" y="1872"/>
              <a:ext cx="375" cy="480"/>
              <a:chOff x="2304" y="3312"/>
              <a:chExt cx="375" cy="480"/>
            </a:xfrm>
          </p:grpSpPr>
          <p:sp>
            <p:nvSpPr>
              <p:cNvPr id="203828" name="Text Box 5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H</a:t>
                </a:r>
              </a:p>
            </p:txBody>
          </p:sp>
          <p:sp>
            <p:nvSpPr>
              <p:cNvPr id="203829"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grpSp>
          <p:nvGrpSpPr>
            <p:cNvPr id="203830" name="Group 52"/>
            <p:cNvGrpSpPr>
              <a:grpSpLocks/>
            </p:cNvGrpSpPr>
            <p:nvPr/>
          </p:nvGrpSpPr>
          <p:grpSpPr bwMode="auto">
            <a:xfrm>
              <a:off x="3369" y="1872"/>
              <a:ext cx="375" cy="480"/>
              <a:chOff x="2304" y="3312"/>
              <a:chExt cx="375" cy="480"/>
            </a:xfrm>
          </p:grpSpPr>
          <p:sp>
            <p:nvSpPr>
              <p:cNvPr id="203831" name="Text Box 5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E</a:t>
                </a:r>
              </a:p>
            </p:txBody>
          </p:sp>
          <p:sp>
            <p:nvSpPr>
              <p:cNvPr id="203832"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sp>
        <p:nvSpPr>
          <p:cNvPr id="203833" name="AutoShape 55"/>
          <p:cNvSpPr>
            <a:spLocks noChangeArrowheads="1"/>
          </p:cNvSpPr>
          <p:nvPr/>
        </p:nvSpPr>
        <p:spPr bwMode="auto">
          <a:xfrm>
            <a:off x="2667000" y="4724400"/>
            <a:ext cx="1295400" cy="609600"/>
          </a:xfrm>
          <a:prstGeom prst="cloudCallout">
            <a:avLst>
              <a:gd name="adj1" fmla="val -72319"/>
              <a:gd name="adj2" fmla="val 27083"/>
            </a:avLst>
          </a:prstGeom>
          <a:noFill/>
          <a:ln w="9525">
            <a:solidFill>
              <a:srgbClr val="FF0000"/>
            </a:solidFill>
            <a:round/>
            <a:headEnd/>
            <a:tailEnd/>
          </a:ln>
        </p:spPr>
        <p:txBody>
          <a:bodyPr anchor="ctr"/>
          <a:lstStyle/>
          <a:p>
            <a:pPr algn="ctr" eaLnBrk="0" hangingPunct="0"/>
            <a:r>
              <a:rPr lang="en-US" dirty="0">
                <a:solidFill>
                  <a:srgbClr val="FF0000"/>
                </a:solidFill>
                <a:latin typeface="+mj-lt"/>
              </a:rPr>
              <a:t>whew</a:t>
            </a:r>
          </a:p>
        </p:txBody>
      </p:sp>
      <p:grpSp>
        <p:nvGrpSpPr>
          <p:cNvPr id="203834" name="Group 56"/>
          <p:cNvGrpSpPr>
            <a:grpSpLocks/>
          </p:cNvGrpSpPr>
          <p:nvPr/>
        </p:nvGrpSpPr>
        <p:grpSpPr bwMode="auto">
          <a:xfrm>
            <a:off x="3705225" y="4267200"/>
            <a:ext cx="533400" cy="228600"/>
            <a:chOff x="1344" y="2304"/>
            <a:chExt cx="336" cy="144"/>
          </a:xfrm>
        </p:grpSpPr>
        <p:sp>
          <p:nvSpPr>
            <p:cNvPr id="203835" name="Line 5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p>
          </p:txBody>
        </p:sp>
        <p:sp>
          <p:nvSpPr>
            <p:cNvPr id="203836" name="Oval 5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3837" name="Group 59"/>
          <p:cNvGrpSpPr>
            <a:grpSpLocks/>
          </p:cNvGrpSpPr>
          <p:nvPr/>
        </p:nvGrpSpPr>
        <p:grpSpPr bwMode="auto">
          <a:xfrm>
            <a:off x="5730875" y="4267200"/>
            <a:ext cx="533400" cy="228600"/>
            <a:chOff x="1344" y="2304"/>
            <a:chExt cx="336" cy="144"/>
          </a:xfrm>
        </p:grpSpPr>
        <p:sp>
          <p:nvSpPr>
            <p:cNvPr id="203838" name="Line 60"/>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p>
          </p:txBody>
        </p:sp>
        <p:sp>
          <p:nvSpPr>
            <p:cNvPr id="203839" name="Oval 61"/>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64"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2146590648"/>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EE961D2-9B59-4D31-A403-D6D04045F1E1}" type="slidenum">
              <a:rPr lang="ar-SA" sz="1400">
                <a:latin typeface="Arial" panose="020B0604020202020204" pitchFamily="34" charset="0"/>
                <a:cs typeface="Arial" pitchFamily="34" charset="0"/>
              </a:rPr>
              <a:pPr algn="r" eaLnBrk="0" hangingPunct="0"/>
              <a:t>92</a:t>
            </a:fld>
            <a:endParaRPr lang="en-US" sz="1400" dirty="0">
              <a:latin typeface="Arial" panose="020B0604020202020204" pitchFamily="34" charset="0"/>
              <a:cs typeface="Arial" pitchFamily="34" charset="0"/>
            </a:endParaRPr>
          </a:p>
        </p:txBody>
      </p:sp>
      <p:sp>
        <p:nvSpPr>
          <p:cNvPr id="205828" name="AutoShape 2"/>
          <p:cNvSpPr>
            <a:spLocks noChangeArrowheads="1"/>
          </p:cNvSpPr>
          <p:nvPr/>
        </p:nvSpPr>
        <p:spPr bwMode="auto">
          <a:xfrm>
            <a:off x="152400" y="1676400"/>
            <a:ext cx="9144000" cy="2895600"/>
          </a:xfrm>
          <a:prstGeom prst="cloudCallout">
            <a:avLst>
              <a:gd name="adj1" fmla="val -27690"/>
              <a:gd name="adj2" fmla="val 76866"/>
            </a:avLst>
          </a:prstGeom>
          <a:solidFill>
            <a:schemeClr val="accent6">
              <a:lumMod val="20000"/>
              <a:lumOff val="80000"/>
            </a:schemeClr>
          </a:solidFill>
          <a:ln w="38100">
            <a:solidFill>
              <a:schemeClr val="accent6">
                <a:lumMod val="75000"/>
              </a:schemeClr>
            </a:solidFill>
            <a:round/>
            <a:headEnd/>
            <a:tailEnd/>
          </a:ln>
        </p:spPr>
        <p:txBody>
          <a:bodyPr anchor="ctr"/>
          <a:lstStyle/>
          <a:p>
            <a:pPr algn="ctr" eaLnBrk="0" hangingPunct="0"/>
            <a:endParaRPr lang="en-US" sz="4000" dirty="0">
              <a:solidFill>
                <a:srgbClr val="0000FF"/>
              </a:solidFill>
              <a:latin typeface="Courier New" pitchFamily="49" charset="0"/>
            </a:endParaRPr>
          </a:p>
        </p:txBody>
      </p:sp>
      <p:grpSp>
        <p:nvGrpSpPr>
          <p:cNvPr id="205829" name="Group 3"/>
          <p:cNvGrpSpPr>
            <a:grpSpLocks/>
          </p:cNvGrpSpPr>
          <p:nvPr/>
        </p:nvGrpSpPr>
        <p:grpSpPr bwMode="auto">
          <a:xfrm>
            <a:off x="7924800" y="3200400"/>
            <a:ext cx="595313" cy="762000"/>
            <a:chOff x="2304" y="3312"/>
            <a:chExt cx="375" cy="480"/>
          </a:xfrm>
        </p:grpSpPr>
        <p:sp>
          <p:nvSpPr>
            <p:cNvPr id="205830" name="Text Box 4"/>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S</a:t>
              </a:r>
            </a:p>
          </p:txBody>
        </p:sp>
        <p:sp>
          <p:nvSpPr>
            <p:cNvPr id="205831" name="Text Box 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sp>
        <p:nvSpPr>
          <p:cNvPr id="205832" name="Rectangle 6"/>
          <p:cNvSpPr>
            <a:spLocks noGrp="1" noChangeArrowheads="1"/>
          </p:cNvSpPr>
          <p:nvPr>
            <p:ph type="title" idx="4294967295"/>
          </p:nvPr>
        </p:nvSpPr>
        <p:spPr>
          <a:xfrm>
            <a:off x="715963" y="392113"/>
            <a:ext cx="7772400" cy="1143000"/>
          </a:xfrm>
        </p:spPr>
        <p:txBody>
          <a:bodyPr/>
          <a:lstStyle/>
          <a:p>
            <a:r>
              <a:rPr lang="en-US" dirty="0">
                <a:solidFill>
                  <a:srgbClr val="FFFF00"/>
                </a:solidFill>
              </a:rPr>
              <a:t>Let’s send another message</a:t>
            </a:r>
          </a:p>
        </p:txBody>
      </p:sp>
      <p:grpSp>
        <p:nvGrpSpPr>
          <p:cNvPr id="205833" name="Group 7"/>
          <p:cNvGrpSpPr>
            <a:grpSpLocks/>
          </p:cNvGrpSpPr>
          <p:nvPr/>
        </p:nvGrpSpPr>
        <p:grpSpPr bwMode="auto">
          <a:xfrm flipH="1">
            <a:off x="457200" y="5181600"/>
            <a:ext cx="1447800" cy="1295400"/>
            <a:chOff x="864" y="1968"/>
            <a:chExt cx="912" cy="816"/>
          </a:xfrm>
        </p:grpSpPr>
        <p:sp>
          <p:nvSpPr>
            <p:cNvPr id="205834" name="Freeform 8"/>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35" name="Freeform 9"/>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36" name="Freeform 10"/>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37" name="Freeform 11"/>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38" name="Freeform 12"/>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39" name="Freeform 13"/>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40" name="Freeform 14"/>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41" name="Freeform 15"/>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42" name="Freeform 16"/>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43" name="Freeform 17"/>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5844" name="Freeform 18"/>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5845" name="Group 19"/>
          <p:cNvGrpSpPr>
            <a:grpSpLocks/>
          </p:cNvGrpSpPr>
          <p:nvPr/>
        </p:nvGrpSpPr>
        <p:grpSpPr bwMode="auto">
          <a:xfrm>
            <a:off x="1219200" y="2819400"/>
            <a:ext cx="595313" cy="762000"/>
            <a:chOff x="2304" y="3312"/>
            <a:chExt cx="375" cy="480"/>
          </a:xfrm>
        </p:grpSpPr>
        <p:sp>
          <p:nvSpPr>
            <p:cNvPr id="205846" name="Text Box 2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S</a:t>
              </a:r>
            </a:p>
          </p:txBody>
        </p:sp>
        <p:sp>
          <p:nvSpPr>
            <p:cNvPr id="205847" name="Text Box 2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48" name="Group 22"/>
          <p:cNvGrpSpPr>
            <a:grpSpLocks/>
          </p:cNvGrpSpPr>
          <p:nvPr/>
        </p:nvGrpSpPr>
        <p:grpSpPr bwMode="auto">
          <a:xfrm>
            <a:off x="1828800" y="2819400"/>
            <a:ext cx="595313" cy="762000"/>
            <a:chOff x="2304" y="3312"/>
            <a:chExt cx="375" cy="480"/>
          </a:xfrm>
        </p:grpSpPr>
        <p:sp>
          <p:nvSpPr>
            <p:cNvPr id="205849" name="Text Box 2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E</a:t>
              </a:r>
            </a:p>
          </p:txBody>
        </p:sp>
        <p:sp>
          <p:nvSpPr>
            <p:cNvPr id="205850" name="Text Box 2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51" name="Group 25"/>
          <p:cNvGrpSpPr>
            <a:grpSpLocks/>
          </p:cNvGrpSpPr>
          <p:nvPr/>
        </p:nvGrpSpPr>
        <p:grpSpPr bwMode="auto">
          <a:xfrm>
            <a:off x="2438400" y="2819400"/>
            <a:ext cx="595313" cy="762000"/>
            <a:chOff x="2304" y="3312"/>
            <a:chExt cx="375" cy="480"/>
          </a:xfrm>
        </p:grpSpPr>
        <p:sp>
          <p:nvSpPr>
            <p:cNvPr id="205852" name="Text Box 26"/>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5853" name="Text Box 2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54" name="Group 28"/>
          <p:cNvGrpSpPr>
            <a:grpSpLocks/>
          </p:cNvGrpSpPr>
          <p:nvPr/>
        </p:nvGrpSpPr>
        <p:grpSpPr bwMode="auto">
          <a:xfrm>
            <a:off x="3048000" y="2819400"/>
            <a:ext cx="595313" cy="762000"/>
            <a:chOff x="2304" y="3312"/>
            <a:chExt cx="375" cy="480"/>
          </a:xfrm>
        </p:grpSpPr>
        <p:sp>
          <p:nvSpPr>
            <p:cNvPr id="205855" name="Text Box 29"/>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5856" name="Text Box 3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57" name="Group 31"/>
          <p:cNvGrpSpPr>
            <a:grpSpLocks/>
          </p:cNvGrpSpPr>
          <p:nvPr/>
        </p:nvGrpSpPr>
        <p:grpSpPr bwMode="auto">
          <a:xfrm>
            <a:off x="3962400" y="2819400"/>
            <a:ext cx="595313" cy="762000"/>
            <a:chOff x="2304" y="3312"/>
            <a:chExt cx="375" cy="480"/>
          </a:xfrm>
        </p:grpSpPr>
        <p:sp>
          <p:nvSpPr>
            <p:cNvPr id="205858" name="Text Box 32"/>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5859" name="Text Box 3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60" name="Group 34"/>
          <p:cNvGrpSpPr>
            <a:grpSpLocks/>
          </p:cNvGrpSpPr>
          <p:nvPr/>
        </p:nvGrpSpPr>
        <p:grpSpPr bwMode="auto">
          <a:xfrm>
            <a:off x="5181600" y="2819400"/>
            <a:ext cx="595313" cy="762000"/>
            <a:chOff x="2304" y="3312"/>
            <a:chExt cx="375" cy="480"/>
          </a:xfrm>
        </p:grpSpPr>
        <p:sp>
          <p:nvSpPr>
            <p:cNvPr id="205861" name="Text Box 35"/>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V</a:t>
              </a:r>
            </a:p>
          </p:txBody>
        </p:sp>
        <p:sp>
          <p:nvSpPr>
            <p:cNvPr id="205862" name="Text Box 3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4</a:t>
              </a:r>
            </a:p>
          </p:txBody>
        </p:sp>
      </p:grpSp>
      <p:grpSp>
        <p:nvGrpSpPr>
          <p:cNvPr id="205863" name="Group 37"/>
          <p:cNvGrpSpPr>
            <a:grpSpLocks/>
          </p:cNvGrpSpPr>
          <p:nvPr/>
        </p:nvGrpSpPr>
        <p:grpSpPr bwMode="auto">
          <a:xfrm>
            <a:off x="6629400" y="2514600"/>
            <a:ext cx="595313" cy="762000"/>
            <a:chOff x="2304" y="3312"/>
            <a:chExt cx="375" cy="480"/>
          </a:xfrm>
        </p:grpSpPr>
        <p:sp>
          <p:nvSpPr>
            <p:cNvPr id="205864" name="Text Box 38"/>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5865" name="Text Box 3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66" name="Group 40"/>
          <p:cNvGrpSpPr>
            <a:grpSpLocks/>
          </p:cNvGrpSpPr>
          <p:nvPr/>
        </p:nvGrpSpPr>
        <p:grpSpPr bwMode="auto">
          <a:xfrm>
            <a:off x="7239000" y="2667000"/>
            <a:ext cx="595313" cy="762000"/>
            <a:chOff x="2304" y="3312"/>
            <a:chExt cx="375" cy="480"/>
          </a:xfrm>
        </p:grpSpPr>
        <p:sp>
          <p:nvSpPr>
            <p:cNvPr id="205867" name="Text Box 41"/>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A</a:t>
              </a:r>
            </a:p>
          </p:txBody>
        </p:sp>
        <p:sp>
          <p:nvSpPr>
            <p:cNvPr id="205868" name="Text Box 4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69" name="Group 43"/>
          <p:cNvGrpSpPr>
            <a:grpSpLocks/>
          </p:cNvGrpSpPr>
          <p:nvPr/>
        </p:nvGrpSpPr>
        <p:grpSpPr bwMode="auto">
          <a:xfrm>
            <a:off x="6872288" y="3276600"/>
            <a:ext cx="595312" cy="762000"/>
            <a:chOff x="2304" y="3312"/>
            <a:chExt cx="375" cy="480"/>
          </a:xfrm>
        </p:grpSpPr>
        <p:sp>
          <p:nvSpPr>
            <p:cNvPr id="205870" name="Text Box 44"/>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M</a:t>
              </a:r>
            </a:p>
          </p:txBody>
        </p:sp>
        <p:sp>
          <p:nvSpPr>
            <p:cNvPr id="205871" name="Text Box 4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3</a:t>
              </a:r>
            </a:p>
          </p:txBody>
        </p:sp>
      </p:grpSp>
      <p:grpSp>
        <p:nvGrpSpPr>
          <p:cNvPr id="205872" name="Group 46"/>
          <p:cNvGrpSpPr>
            <a:grpSpLocks/>
          </p:cNvGrpSpPr>
          <p:nvPr/>
        </p:nvGrpSpPr>
        <p:grpSpPr bwMode="auto">
          <a:xfrm>
            <a:off x="4572000" y="2819400"/>
            <a:ext cx="595313" cy="762000"/>
            <a:chOff x="2304" y="3312"/>
            <a:chExt cx="375" cy="480"/>
          </a:xfrm>
        </p:grpSpPr>
        <p:sp>
          <p:nvSpPr>
            <p:cNvPr id="205873" name="Text Box 4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A</a:t>
              </a:r>
            </a:p>
          </p:txBody>
        </p:sp>
        <p:sp>
          <p:nvSpPr>
            <p:cNvPr id="205874"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75" name="Group 49"/>
          <p:cNvGrpSpPr>
            <a:grpSpLocks/>
          </p:cNvGrpSpPr>
          <p:nvPr/>
        </p:nvGrpSpPr>
        <p:grpSpPr bwMode="auto">
          <a:xfrm>
            <a:off x="5791200" y="2819400"/>
            <a:ext cx="595313" cy="762000"/>
            <a:chOff x="2304" y="3312"/>
            <a:chExt cx="375" cy="480"/>
          </a:xfrm>
        </p:grpSpPr>
        <p:sp>
          <p:nvSpPr>
            <p:cNvPr id="205876" name="Text Box 5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A</a:t>
              </a:r>
            </a:p>
          </p:txBody>
        </p:sp>
        <p:sp>
          <p:nvSpPr>
            <p:cNvPr id="205877"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5878" name="Group 52"/>
          <p:cNvGrpSpPr>
            <a:grpSpLocks/>
          </p:cNvGrpSpPr>
          <p:nvPr/>
        </p:nvGrpSpPr>
        <p:grpSpPr bwMode="auto">
          <a:xfrm>
            <a:off x="7543800" y="3276600"/>
            <a:ext cx="595313" cy="762000"/>
            <a:chOff x="2304" y="3312"/>
            <a:chExt cx="375" cy="480"/>
          </a:xfrm>
        </p:grpSpPr>
        <p:sp>
          <p:nvSpPr>
            <p:cNvPr id="205879" name="Text Box 5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P</a:t>
              </a:r>
            </a:p>
          </p:txBody>
        </p:sp>
        <p:sp>
          <p:nvSpPr>
            <p:cNvPr id="205880"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3</a:t>
              </a:r>
            </a:p>
          </p:txBody>
        </p:sp>
      </p:grpSp>
      <p:sp>
        <p:nvSpPr>
          <p:cNvPr id="57"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732808112"/>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78EC77E-9D22-4E31-94C3-11CC1F58FD87}" type="slidenum">
              <a:rPr lang="ar-SA" sz="1400">
                <a:latin typeface="Arial" panose="020B0604020202020204" pitchFamily="34" charset="0"/>
                <a:cs typeface="Arial" pitchFamily="34" charset="0"/>
              </a:rPr>
              <a:pPr algn="r" eaLnBrk="0" hangingPunct="0"/>
              <a:t>93</a:t>
            </a:fld>
            <a:endParaRPr lang="en-US" sz="1400" dirty="0">
              <a:latin typeface="Arial" panose="020B0604020202020204" pitchFamily="34" charset="0"/>
              <a:cs typeface="Arial" pitchFamily="34" charset="0"/>
            </a:endParaRPr>
          </a:p>
        </p:txBody>
      </p:sp>
      <p:sp>
        <p:nvSpPr>
          <p:cNvPr id="207876" name="Rectangle 2"/>
          <p:cNvSpPr>
            <a:spLocks noGrp="1" noChangeArrowheads="1"/>
          </p:cNvSpPr>
          <p:nvPr>
            <p:ph type="title" idx="4294967295"/>
          </p:nvPr>
        </p:nvSpPr>
        <p:spPr/>
        <p:txBody>
          <a:bodyPr/>
          <a:lstStyle/>
          <a:p>
            <a:r>
              <a:rPr lang="en-US" dirty="0">
                <a:solidFill>
                  <a:srgbClr val="FFFF00"/>
                </a:solidFill>
              </a:rPr>
              <a:t>Uh-Oh</a:t>
            </a:r>
          </a:p>
        </p:txBody>
      </p:sp>
      <p:sp>
        <p:nvSpPr>
          <p:cNvPr id="207877" name="AutoShape 3"/>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nvGrpSpPr>
          <p:cNvPr id="207878" name="Group 4"/>
          <p:cNvGrpSpPr>
            <a:grpSpLocks/>
          </p:cNvGrpSpPr>
          <p:nvPr/>
        </p:nvGrpSpPr>
        <p:grpSpPr bwMode="auto">
          <a:xfrm>
            <a:off x="1828800" y="4267200"/>
            <a:ext cx="533400" cy="228600"/>
            <a:chOff x="1344" y="2304"/>
            <a:chExt cx="336" cy="144"/>
          </a:xfrm>
        </p:grpSpPr>
        <p:sp>
          <p:nvSpPr>
            <p:cNvPr id="207879" name="Line 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p>
          </p:txBody>
        </p:sp>
        <p:sp>
          <p:nvSpPr>
            <p:cNvPr id="207880" name="Oval 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7881" name="Group 7"/>
          <p:cNvGrpSpPr>
            <a:grpSpLocks/>
          </p:cNvGrpSpPr>
          <p:nvPr/>
        </p:nvGrpSpPr>
        <p:grpSpPr bwMode="auto">
          <a:xfrm>
            <a:off x="3632200" y="4267200"/>
            <a:ext cx="533400" cy="228600"/>
            <a:chOff x="1344" y="2304"/>
            <a:chExt cx="336" cy="144"/>
          </a:xfrm>
        </p:grpSpPr>
        <p:sp>
          <p:nvSpPr>
            <p:cNvPr id="207882" name="Line 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p>
          </p:txBody>
        </p:sp>
        <p:sp>
          <p:nvSpPr>
            <p:cNvPr id="207883" name="Oval 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7884" name="Group 10"/>
          <p:cNvGrpSpPr>
            <a:grpSpLocks/>
          </p:cNvGrpSpPr>
          <p:nvPr/>
        </p:nvGrpSpPr>
        <p:grpSpPr bwMode="auto">
          <a:xfrm>
            <a:off x="7239000" y="4267200"/>
            <a:ext cx="533400" cy="228600"/>
            <a:chOff x="1344" y="2304"/>
            <a:chExt cx="336" cy="144"/>
          </a:xfrm>
        </p:grpSpPr>
        <p:sp>
          <p:nvSpPr>
            <p:cNvPr id="207885" name="Line 1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p>
          </p:txBody>
        </p:sp>
        <p:sp>
          <p:nvSpPr>
            <p:cNvPr id="207886" name="Oval 1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7887" name="Group 13"/>
          <p:cNvGrpSpPr>
            <a:grpSpLocks/>
          </p:cNvGrpSpPr>
          <p:nvPr/>
        </p:nvGrpSpPr>
        <p:grpSpPr bwMode="auto">
          <a:xfrm flipH="1">
            <a:off x="914400" y="4953000"/>
            <a:ext cx="1447800" cy="1295400"/>
            <a:chOff x="864" y="1968"/>
            <a:chExt cx="912" cy="816"/>
          </a:xfrm>
        </p:grpSpPr>
        <p:sp>
          <p:nvSpPr>
            <p:cNvPr id="207888"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89"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0"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1" name="Freeform 1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2"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3"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4"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5" name="Freeform 2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6" name="Freeform 2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7" name="Freeform 2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898" name="Freeform 2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grpSp>
        <p:nvGrpSpPr>
          <p:cNvPr id="207899" name="Group 25"/>
          <p:cNvGrpSpPr>
            <a:grpSpLocks/>
          </p:cNvGrpSpPr>
          <p:nvPr/>
        </p:nvGrpSpPr>
        <p:grpSpPr bwMode="auto">
          <a:xfrm>
            <a:off x="6096000" y="2971800"/>
            <a:ext cx="1890713" cy="762000"/>
            <a:chOff x="3840" y="1872"/>
            <a:chExt cx="1191" cy="480"/>
          </a:xfrm>
        </p:grpSpPr>
        <p:grpSp>
          <p:nvGrpSpPr>
            <p:cNvPr id="207900" name="Group 26"/>
            <p:cNvGrpSpPr>
              <a:grpSpLocks/>
            </p:cNvGrpSpPr>
            <p:nvPr/>
          </p:nvGrpSpPr>
          <p:grpSpPr bwMode="auto">
            <a:xfrm>
              <a:off x="4224" y="1872"/>
              <a:ext cx="375" cy="480"/>
              <a:chOff x="2304" y="3312"/>
              <a:chExt cx="375" cy="480"/>
            </a:xfrm>
          </p:grpSpPr>
          <p:sp>
            <p:nvSpPr>
              <p:cNvPr id="207901" name="Text Box 27"/>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A</a:t>
                </a:r>
              </a:p>
            </p:txBody>
          </p:sp>
          <p:sp>
            <p:nvSpPr>
              <p:cNvPr id="207902"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7903" name="Group 29"/>
            <p:cNvGrpSpPr>
              <a:grpSpLocks/>
            </p:cNvGrpSpPr>
            <p:nvPr/>
          </p:nvGrpSpPr>
          <p:grpSpPr bwMode="auto">
            <a:xfrm>
              <a:off x="3840" y="1872"/>
              <a:ext cx="375" cy="480"/>
              <a:chOff x="2304" y="3312"/>
              <a:chExt cx="375" cy="480"/>
            </a:xfrm>
          </p:grpSpPr>
          <p:sp>
            <p:nvSpPr>
              <p:cNvPr id="207904" name="Text Box 3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C</a:t>
                </a:r>
              </a:p>
            </p:txBody>
          </p:sp>
          <p:sp>
            <p:nvSpPr>
              <p:cNvPr id="207905"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3</a:t>
                </a:r>
              </a:p>
            </p:txBody>
          </p:sp>
        </p:grpSp>
        <p:grpSp>
          <p:nvGrpSpPr>
            <p:cNvPr id="207906" name="Group 32"/>
            <p:cNvGrpSpPr>
              <a:grpSpLocks/>
            </p:cNvGrpSpPr>
            <p:nvPr/>
          </p:nvGrpSpPr>
          <p:grpSpPr bwMode="auto">
            <a:xfrm>
              <a:off x="4656" y="1872"/>
              <a:ext cx="375" cy="480"/>
              <a:chOff x="2304" y="3312"/>
              <a:chExt cx="375" cy="480"/>
            </a:xfrm>
          </p:grpSpPr>
          <p:sp>
            <p:nvSpPr>
              <p:cNvPr id="207907" name="Text Box 3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R</a:t>
                </a:r>
              </a:p>
            </p:txBody>
          </p:sp>
          <p:sp>
            <p:nvSpPr>
              <p:cNvPr id="207908" name="Text Box 3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grpSp>
        <p:nvGrpSpPr>
          <p:cNvPr id="207909" name="Group 35"/>
          <p:cNvGrpSpPr>
            <a:grpSpLocks/>
          </p:cNvGrpSpPr>
          <p:nvPr/>
        </p:nvGrpSpPr>
        <p:grpSpPr bwMode="auto">
          <a:xfrm>
            <a:off x="3979863" y="2971800"/>
            <a:ext cx="1854200" cy="1524000"/>
            <a:chOff x="2592" y="1872"/>
            <a:chExt cx="1168" cy="960"/>
          </a:xfrm>
        </p:grpSpPr>
        <p:grpSp>
          <p:nvGrpSpPr>
            <p:cNvPr id="207910" name="Group 36"/>
            <p:cNvGrpSpPr>
              <a:grpSpLocks/>
            </p:cNvGrpSpPr>
            <p:nvPr/>
          </p:nvGrpSpPr>
          <p:grpSpPr bwMode="auto">
            <a:xfrm>
              <a:off x="3424" y="2688"/>
              <a:ext cx="336" cy="144"/>
              <a:chOff x="1344" y="2304"/>
              <a:chExt cx="336" cy="144"/>
            </a:xfrm>
          </p:grpSpPr>
          <p:sp>
            <p:nvSpPr>
              <p:cNvPr id="207911" name="Line 3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endParaRPr lang="en-US" b="1">
                  <a:solidFill>
                    <a:srgbClr val="00B0F0"/>
                  </a:solidFill>
                </a:endParaRPr>
              </a:p>
            </p:txBody>
          </p:sp>
          <p:sp>
            <p:nvSpPr>
              <p:cNvPr id="207912" name="Oval 3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hangingPunct="0"/>
                <a:endParaRPr lang="en-US" sz="4400" b="1" dirty="0">
                  <a:solidFill>
                    <a:srgbClr val="00B0F0"/>
                  </a:solidFill>
                  <a:latin typeface="Arial" panose="020B0604020202020204" pitchFamily="34" charset="0"/>
                </a:endParaRPr>
              </a:p>
            </p:txBody>
          </p:sp>
        </p:grpSp>
        <p:grpSp>
          <p:nvGrpSpPr>
            <p:cNvPr id="207913" name="Group 39"/>
            <p:cNvGrpSpPr>
              <a:grpSpLocks/>
            </p:cNvGrpSpPr>
            <p:nvPr/>
          </p:nvGrpSpPr>
          <p:grpSpPr bwMode="auto">
            <a:xfrm>
              <a:off x="2592" y="1872"/>
              <a:ext cx="375" cy="480"/>
              <a:chOff x="2304" y="3312"/>
              <a:chExt cx="375" cy="480"/>
            </a:xfrm>
          </p:grpSpPr>
          <p:sp>
            <p:nvSpPr>
              <p:cNvPr id="207914" name="Text Box 4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T</a:t>
                </a:r>
              </a:p>
            </p:txBody>
          </p:sp>
          <p:sp>
            <p:nvSpPr>
              <p:cNvPr id="207915"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nvGrpSpPr>
            <p:cNvPr id="207916" name="Group 42"/>
            <p:cNvGrpSpPr>
              <a:grpSpLocks/>
            </p:cNvGrpSpPr>
            <p:nvPr/>
          </p:nvGrpSpPr>
          <p:grpSpPr bwMode="auto">
            <a:xfrm>
              <a:off x="2976" y="1872"/>
              <a:ext cx="375" cy="480"/>
              <a:chOff x="2304" y="3312"/>
              <a:chExt cx="375" cy="480"/>
            </a:xfrm>
          </p:grpSpPr>
          <p:sp>
            <p:nvSpPr>
              <p:cNvPr id="207917" name="Text Box 4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H</a:t>
                </a:r>
              </a:p>
            </p:txBody>
          </p:sp>
          <p:sp>
            <p:nvSpPr>
              <p:cNvPr id="207918"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4</a:t>
                </a:r>
              </a:p>
            </p:txBody>
          </p:sp>
        </p:grpSp>
        <p:grpSp>
          <p:nvGrpSpPr>
            <p:cNvPr id="207919" name="Group 45"/>
            <p:cNvGrpSpPr>
              <a:grpSpLocks/>
            </p:cNvGrpSpPr>
            <p:nvPr/>
          </p:nvGrpSpPr>
          <p:grpSpPr bwMode="auto">
            <a:xfrm>
              <a:off x="3369" y="1872"/>
              <a:ext cx="375" cy="480"/>
              <a:chOff x="2304" y="3312"/>
              <a:chExt cx="375" cy="480"/>
            </a:xfrm>
          </p:grpSpPr>
          <p:sp>
            <p:nvSpPr>
              <p:cNvPr id="207920" name="Text Box 46"/>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00B0F0"/>
                    </a:solidFill>
                    <a:latin typeface="Courier New" pitchFamily="49" charset="0"/>
                  </a:rPr>
                  <a:t>E</a:t>
                </a:r>
              </a:p>
            </p:txBody>
          </p:sp>
          <p:sp>
            <p:nvSpPr>
              <p:cNvPr id="207921"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00B0F0"/>
                    </a:solidFill>
                    <a:latin typeface="Courier New" pitchFamily="49" charset="0"/>
                  </a:rPr>
                  <a:t>1</a:t>
                </a:r>
              </a:p>
            </p:txBody>
          </p:sp>
        </p:grpSp>
      </p:grpSp>
      <p:grpSp>
        <p:nvGrpSpPr>
          <p:cNvPr id="207922" name="Group 48"/>
          <p:cNvGrpSpPr>
            <a:grpSpLocks/>
          </p:cNvGrpSpPr>
          <p:nvPr/>
        </p:nvGrpSpPr>
        <p:grpSpPr bwMode="auto">
          <a:xfrm>
            <a:off x="1295400" y="2971800"/>
            <a:ext cx="2424113" cy="762000"/>
            <a:chOff x="816" y="1872"/>
            <a:chExt cx="1527" cy="480"/>
          </a:xfrm>
        </p:grpSpPr>
        <p:grpSp>
          <p:nvGrpSpPr>
            <p:cNvPr id="207923" name="Group 49"/>
            <p:cNvGrpSpPr>
              <a:grpSpLocks/>
            </p:cNvGrpSpPr>
            <p:nvPr/>
          </p:nvGrpSpPr>
          <p:grpSpPr bwMode="auto">
            <a:xfrm>
              <a:off x="816" y="1872"/>
              <a:ext cx="375" cy="480"/>
              <a:chOff x="2304" y="3312"/>
              <a:chExt cx="375" cy="480"/>
            </a:xfrm>
          </p:grpSpPr>
          <p:sp>
            <p:nvSpPr>
              <p:cNvPr id="207924" name="Text Box 50"/>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S</a:t>
                </a:r>
              </a:p>
            </p:txBody>
          </p:sp>
          <p:sp>
            <p:nvSpPr>
              <p:cNvPr id="207925"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7926" name="Group 52"/>
            <p:cNvGrpSpPr>
              <a:grpSpLocks/>
            </p:cNvGrpSpPr>
            <p:nvPr/>
          </p:nvGrpSpPr>
          <p:grpSpPr bwMode="auto">
            <a:xfrm>
              <a:off x="1200" y="1872"/>
              <a:ext cx="375" cy="480"/>
              <a:chOff x="2304" y="3312"/>
              <a:chExt cx="375" cy="480"/>
            </a:xfrm>
          </p:grpSpPr>
          <p:sp>
            <p:nvSpPr>
              <p:cNvPr id="207927" name="Text Box 53"/>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E</a:t>
                </a:r>
              </a:p>
            </p:txBody>
          </p:sp>
          <p:sp>
            <p:nvSpPr>
              <p:cNvPr id="207928"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7929" name="Group 55"/>
            <p:cNvGrpSpPr>
              <a:grpSpLocks/>
            </p:cNvGrpSpPr>
            <p:nvPr/>
          </p:nvGrpSpPr>
          <p:grpSpPr bwMode="auto">
            <a:xfrm>
              <a:off x="1584" y="1872"/>
              <a:ext cx="375" cy="480"/>
              <a:chOff x="2304" y="3312"/>
              <a:chExt cx="375" cy="480"/>
            </a:xfrm>
          </p:grpSpPr>
          <p:sp>
            <p:nvSpPr>
              <p:cNvPr id="207930" name="Text Box 56"/>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7931" name="Text Box 5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7932" name="Group 58"/>
            <p:cNvGrpSpPr>
              <a:grpSpLocks/>
            </p:cNvGrpSpPr>
            <p:nvPr/>
          </p:nvGrpSpPr>
          <p:grpSpPr bwMode="auto">
            <a:xfrm>
              <a:off x="1968" y="1872"/>
              <a:ext cx="375" cy="480"/>
              <a:chOff x="2304" y="3312"/>
              <a:chExt cx="375" cy="480"/>
            </a:xfrm>
          </p:grpSpPr>
          <p:sp>
            <p:nvSpPr>
              <p:cNvPr id="207933" name="Text Box 59"/>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7934" name="Text Box 6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grpSp>
        <p:nvGrpSpPr>
          <p:cNvPr id="207935" name="Group 61"/>
          <p:cNvGrpSpPr>
            <a:grpSpLocks/>
          </p:cNvGrpSpPr>
          <p:nvPr/>
        </p:nvGrpSpPr>
        <p:grpSpPr bwMode="auto">
          <a:xfrm>
            <a:off x="3200400" y="4038600"/>
            <a:ext cx="595313" cy="762000"/>
            <a:chOff x="2304" y="3312"/>
            <a:chExt cx="375" cy="480"/>
          </a:xfrm>
        </p:grpSpPr>
        <p:sp>
          <p:nvSpPr>
            <p:cNvPr id="207936" name="Text Box 62"/>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p>
              <a:pPr algn="r" eaLnBrk="0" hangingPunct="0">
                <a:spcBef>
                  <a:spcPct val="50000"/>
                </a:spcBef>
              </a:pPr>
              <a:r>
                <a:rPr lang="en-US" sz="4000" b="1" dirty="0">
                  <a:solidFill>
                    <a:srgbClr val="FF0000"/>
                  </a:solidFill>
                  <a:latin typeface="Courier New" pitchFamily="49" charset="0"/>
                </a:rPr>
                <a:t>L</a:t>
              </a:r>
            </a:p>
          </p:txBody>
        </p:sp>
        <p:sp>
          <p:nvSpPr>
            <p:cNvPr id="207937" name="Text Box 6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hangingPunct="0"/>
              <a:r>
                <a:rPr lang="en-US" sz="1400" b="1" dirty="0">
                  <a:solidFill>
                    <a:srgbClr val="FF0000"/>
                  </a:solidFill>
                  <a:latin typeface="Courier New" pitchFamily="49" charset="0"/>
                </a:rPr>
                <a:t>1</a:t>
              </a:r>
            </a:p>
          </p:txBody>
        </p:sp>
      </p:grpSp>
      <p:grpSp>
        <p:nvGrpSpPr>
          <p:cNvPr id="207938" name="Group 64"/>
          <p:cNvGrpSpPr>
            <a:grpSpLocks/>
          </p:cNvGrpSpPr>
          <p:nvPr/>
        </p:nvGrpSpPr>
        <p:grpSpPr bwMode="auto">
          <a:xfrm>
            <a:off x="7086600" y="4876800"/>
            <a:ext cx="1447800" cy="1295400"/>
            <a:chOff x="4464" y="3072"/>
            <a:chExt cx="912" cy="816"/>
          </a:xfrm>
        </p:grpSpPr>
        <p:sp>
          <p:nvSpPr>
            <p:cNvPr id="207939" name="Freeform 65"/>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0" name="Freeform 66"/>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1" name="Freeform 67"/>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2" name="Freeform 68"/>
            <p:cNvSpPr>
              <a:spLocks/>
            </p:cNvSpPr>
            <p:nvPr/>
          </p:nvSpPr>
          <p:spPr bwMode="auto">
            <a:xfrm>
              <a:off x="4800" y="3072"/>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3" name="Freeform 69"/>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4" name="Freeform 70"/>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5" name="Freeform 71"/>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6" name="Freeform 72"/>
            <p:cNvSpPr>
              <a:spLocks/>
            </p:cNvSpPr>
            <p:nvPr/>
          </p:nvSpPr>
          <p:spPr bwMode="auto">
            <a:xfrm>
              <a:off x="4800" y="3552"/>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7" name="Freeform 73"/>
            <p:cNvSpPr>
              <a:spLocks/>
            </p:cNvSpPr>
            <p:nvPr/>
          </p:nvSpPr>
          <p:spPr bwMode="auto">
            <a:xfrm>
              <a:off x="4656" y="3456"/>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8" name="Freeform 74"/>
            <p:cNvSpPr>
              <a:spLocks/>
            </p:cNvSpPr>
            <p:nvPr/>
          </p:nvSpPr>
          <p:spPr bwMode="auto">
            <a:xfrm>
              <a:off x="4560" y="33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207949" name="Freeform 75"/>
            <p:cNvSpPr>
              <a:spLocks/>
            </p:cNvSpPr>
            <p:nvPr/>
          </p:nvSpPr>
          <p:spPr bwMode="auto">
            <a:xfrm>
              <a:off x="4464" y="3264"/>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dirty="0">
                <a:solidFill>
                  <a:srgbClr val="0000FF"/>
                </a:solidFill>
                <a:latin typeface="Arial" panose="020B0604020202020204" pitchFamily="34" charset="0"/>
              </a:endParaRPr>
            </a:p>
          </p:txBody>
        </p:sp>
      </p:grpSp>
      <p:sp>
        <p:nvSpPr>
          <p:cNvPr id="207950" name="AutoShape 76"/>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B0F0"/>
            </a:solidFill>
            <a:round/>
            <a:headEnd/>
            <a:tailEnd/>
          </a:ln>
        </p:spPr>
        <p:txBody>
          <a:bodyPr anchor="ctr"/>
          <a:lstStyle/>
          <a:p>
            <a:pPr algn="ctr" eaLnBrk="0" hangingPunct="0"/>
            <a:r>
              <a:rPr lang="en-US" sz="3200" dirty="0">
                <a:solidFill>
                  <a:srgbClr val="00B0F0"/>
                </a:solidFill>
                <a:latin typeface="+mj-lt"/>
              </a:rPr>
              <a:t>OK</a:t>
            </a:r>
          </a:p>
        </p:txBody>
      </p:sp>
      <p:sp>
        <p:nvSpPr>
          <p:cNvPr id="207951" name="Freeform 77"/>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dirty="0">
              <a:solidFill>
                <a:srgbClr val="0000FF"/>
              </a:solidFill>
              <a:latin typeface="Arial" panose="020B0604020202020204" pitchFamily="34" charset="0"/>
            </a:endParaRPr>
          </a:p>
        </p:txBody>
      </p:sp>
      <p:sp>
        <p:nvSpPr>
          <p:cNvPr id="80"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Tree>
    <p:extLst>
      <p:ext uri="{BB962C8B-B14F-4D97-AF65-F5344CB8AC3E}">
        <p14:creationId xmlns:p14="http://schemas.microsoft.com/office/powerpoint/2010/main" val="18515726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2D12F4-9AC9-4686-8F30-C67FC3E7A9A9}" type="slidenum">
              <a:rPr lang="ar-SA" sz="1400">
                <a:latin typeface="Arial" panose="020B0604020202020204" pitchFamily="34" charset="0"/>
                <a:cs typeface="Arial" pitchFamily="34" charset="0"/>
              </a:rPr>
              <a:pPr algn="r" eaLnBrk="0" hangingPunct="0"/>
              <a:t>94</a:t>
            </a:fld>
            <a:endParaRPr lang="en-US" sz="1400" dirty="0">
              <a:latin typeface="Arial" panose="020B0604020202020204" pitchFamily="34" charset="0"/>
              <a:cs typeface="Arial" pitchFamily="34" charset="0"/>
            </a:endParaRPr>
          </a:p>
        </p:txBody>
      </p:sp>
      <p:sp>
        <p:nvSpPr>
          <p:cNvPr id="209924" name="Rectangle 2"/>
          <p:cNvSpPr>
            <a:spLocks noGrp="1" noChangeArrowheads="1"/>
          </p:cNvSpPr>
          <p:nvPr>
            <p:ph type="title" idx="4294967295"/>
          </p:nvPr>
        </p:nvSpPr>
        <p:spPr/>
        <p:txBody>
          <a:bodyPr/>
          <a:lstStyle/>
          <a:p>
            <a:r>
              <a:rPr lang="en-US" dirty="0">
                <a:solidFill>
                  <a:srgbClr val="FFFF00"/>
                </a:solidFill>
              </a:rPr>
              <a:t>Readers/Writers</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50800999-37F0-486A-AECA-24FB579AE114}"/>
              </a:ext>
            </a:extLst>
          </p:cNvPr>
          <p:cNvSpPr txBox="1"/>
          <p:nvPr/>
        </p:nvSpPr>
        <p:spPr bwMode="auto">
          <a:xfrm>
            <a:off x="1219200" y="1322372"/>
            <a:ext cx="414248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Devise a protocol so that</a:t>
            </a:r>
          </a:p>
        </p:txBody>
      </p:sp>
      <p:sp>
        <p:nvSpPr>
          <p:cNvPr id="8" name="TextBox 7">
            <a:extLst>
              <a:ext uri="{FF2B5EF4-FFF2-40B4-BE49-F238E27FC236}">
                <a16:creationId xmlns:a16="http://schemas.microsoft.com/office/drawing/2014/main" id="{B6201190-0D45-43C3-A492-34169C331AEA}"/>
              </a:ext>
            </a:extLst>
          </p:cNvPr>
          <p:cNvSpPr txBox="1"/>
          <p:nvPr/>
        </p:nvSpPr>
        <p:spPr bwMode="auto">
          <a:xfrm>
            <a:off x="2252081" y="2843658"/>
            <a:ext cx="544411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Reader reads one letter at a time</a:t>
            </a:r>
            <a:endParaRPr lang="en-US" sz="2800" b="1" i="1" dirty="0">
              <a:solidFill>
                <a:srgbClr val="FFFF00"/>
              </a:solidFill>
            </a:endParaRPr>
          </a:p>
        </p:txBody>
      </p:sp>
      <p:sp>
        <p:nvSpPr>
          <p:cNvPr id="9" name="TextBox 3">
            <a:extLst>
              <a:ext uri="{FF2B5EF4-FFF2-40B4-BE49-F238E27FC236}">
                <a16:creationId xmlns:a16="http://schemas.microsoft.com/office/drawing/2014/main" id="{69FCD7CB-4336-4477-8D73-EFAC59A76258}"/>
              </a:ext>
            </a:extLst>
          </p:cNvPr>
          <p:cNvSpPr txBox="1"/>
          <p:nvPr/>
        </p:nvSpPr>
        <p:spPr bwMode="auto">
          <a:xfrm>
            <a:off x="2252081" y="2083015"/>
            <a:ext cx="5253298"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Writer writes one letter at a time</a:t>
            </a:r>
          </a:p>
        </p:txBody>
      </p:sp>
      <p:sp>
        <p:nvSpPr>
          <p:cNvPr id="10" name="TextBox 9">
            <a:extLst>
              <a:ext uri="{FF2B5EF4-FFF2-40B4-BE49-F238E27FC236}">
                <a16:creationId xmlns:a16="http://schemas.microsoft.com/office/drawing/2014/main" id="{4786FD9B-2378-4F39-B2D6-C80341D2E6EB}"/>
              </a:ext>
            </a:extLst>
          </p:cNvPr>
          <p:cNvSpPr txBox="1"/>
          <p:nvPr/>
        </p:nvSpPr>
        <p:spPr bwMode="auto">
          <a:xfrm>
            <a:off x="2252081" y="3604301"/>
            <a:ext cx="4142482"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Reader sees “snapshot”</a:t>
            </a:r>
          </a:p>
        </p:txBody>
      </p:sp>
      <p:sp>
        <p:nvSpPr>
          <p:cNvPr id="11" name="TextBox 10">
            <a:extLst>
              <a:ext uri="{FF2B5EF4-FFF2-40B4-BE49-F238E27FC236}">
                <a16:creationId xmlns:a16="http://schemas.microsoft.com/office/drawing/2014/main" id="{50673E38-AA10-48FC-9506-B53D5DD30001}"/>
              </a:ext>
            </a:extLst>
          </p:cNvPr>
          <p:cNvSpPr txBox="1"/>
          <p:nvPr/>
        </p:nvSpPr>
        <p:spPr bwMode="auto">
          <a:xfrm>
            <a:off x="3159449" y="4343400"/>
            <a:ext cx="5070151"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Old message or new message</a:t>
            </a:r>
          </a:p>
        </p:txBody>
      </p:sp>
      <p:sp>
        <p:nvSpPr>
          <p:cNvPr id="12" name="TextBox 11">
            <a:extLst>
              <a:ext uri="{FF2B5EF4-FFF2-40B4-BE49-F238E27FC236}">
                <a16:creationId xmlns:a16="http://schemas.microsoft.com/office/drawing/2014/main" id="{065735F2-6B42-44BE-90C7-776EC6697C85}"/>
              </a:ext>
            </a:extLst>
          </p:cNvPr>
          <p:cNvSpPr txBox="1"/>
          <p:nvPr/>
        </p:nvSpPr>
        <p:spPr bwMode="auto">
          <a:xfrm>
            <a:off x="3159449" y="5104043"/>
            <a:ext cx="3774751" cy="523220"/>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No mixed messages</a:t>
            </a:r>
          </a:p>
        </p:txBody>
      </p:sp>
    </p:spTree>
    <p:extLst>
      <p:ext uri="{BB962C8B-B14F-4D97-AF65-F5344CB8AC3E}">
        <p14:creationId xmlns:p14="http://schemas.microsoft.com/office/powerpoint/2010/main" val="1137528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0C4EFA7-20D5-44BF-95A3-0769C5702053}" type="slidenum">
              <a:rPr lang="ar-SA" sz="1400">
                <a:latin typeface="Arial" panose="020B0604020202020204" pitchFamily="34" charset="0"/>
                <a:cs typeface="Arial" pitchFamily="34" charset="0"/>
              </a:rPr>
              <a:pPr algn="r" eaLnBrk="0" hangingPunct="0"/>
              <a:t>95</a:t>
            </a:fld>
            <a:endParaRPr lang="en-US" sz="1400" dirty="0">
              <a:latin typeface="Arial" panose="020B0604020202020204" pitchFamily="34" charset="0"/>
              <a:cs typeface="Arial" pitchFamily="34" charset="0"/>
            </a:endParaRPr>
          </a:p>
        </p:txBody>
      </p:sp>
      <p:sp>
        <p:nvSpPr>
          <p:cNvPr id="211972" name="Rectangle 2"/>
          <p:cNvSpPr>
            <a:spLocks noGrp="1" noChangeArrowheads="1"/>
          </p:cNvSpPr>
          <p:nvPr>
            <p:ph type="title" idx="4294967295"/>
          </p:nvPr>
        </p:nvSpPr>
        <p:spPr>
          <a:xfrm>
            <a:off x="685800" y="609600"/>
            <a:ext cx="8047038" cy="1143000"/>
          </a:xfrm>
        </p:spPr>
        <p:txBody>
          <a:bodyPr/>
          <a:lstStyle/>
          <a:p>
            <a:r>
              <a:rPr lang="en-US" dirty="0">
                <a:solidFill>
                  <a:srgbClr val="FFFF00"/>
                </a:solidFill>
              </a:rPr>
              <a:t>Readers/Writers (continued)</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CEC8F967-2E1D-411A-B5E0-693106F5B45C}"/>
              </a:ext>
            </a:extLst>
          </p:cNvPr>
          <p:cNvSpPr txBox="1"/>
          <p:nvPr/>
        </p:nvSpPr>
        <p:spPr bwMode="auto">
          <a:xfrm>
            <a:off x="1143000" y="1885761"/>
            <a:ext cx="4501553"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Easy with mutual exclusion</a:t>
            </a:r>
          </a:p>
        </p:txBody>
      </p:sp>
      <p:sp>
        <p:nvSpPr>
          <p:cNvPr id="8" name="TextBox 7">
            <a:extLst>
              <a:ext uri="{FF2B5EF4-FFF2-40B4-BE49-F238E27FC236}">
                <a16:creationId xmlns:a16="http://schemas.microsoft.com/office/drawing/2014/main" id="{39BF3B81-63D4-4402-BD34-4AFA95CA1113}"/>
              </a:ext>
            </a:extLst>
          </p:cNvPr>
          <p:cNvSpPr txBox="1"/>
          <p:nvPr/>
        </p:nvSpPr>
        <p:spPr bwMode="auto">
          <a:xfrm>
            <a:off x="2404480" y="3199447"/>
            <a:ext cx="382188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One waits for the other</a:t>
            </a:r>
            <a:endParaRPr lang="en-US" sz="2800" b="1" i="1" dirty="0">
              <a:solidFill>
                <a:srgbClr val="FFFF00"/>
              </a:solidFill>
            </a:endParaRPr>
          </a:p>
        </p:txBody>
      </p:sp>
      <p:sp>
        <p:nvSpPr>
          <p:cNvPr id="9" name="TextBox 3">
            <a:extLst>
              <a:ext uri="{FF2B5EF4-FFF2-40B4-BE49-F238E27FC236}">
                <a16:creationId xmlns:a16="http://schemas.microsoft.com/office/drawing/2014/main" id="{F3282D72-3DDA-4942-B045-7C36ABC6ADA1}"/>
              </a:ext>
            </a:extLst>
          </p:cNvPr>
          <p:cNvSpPr txBox="1"/>
          <p:nvPr/>
        </p:nvSpPr>
        <p:spPr bwMode="auto">
          <a:xfrm>
            <a:off x="1143000" y="2542604"/>
            <a:ext cx="6123792"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But mutual exclusion requires </a:t>
            </a:r>
            <a:r>
              <a:rPr lang="en-US" sz="2800" i="1" dirty="0">
                <a:solidFill>
                  <a:srgbClr val="FFC000"/>
                </a:solidFill>
              </a:rPr>
              <a:t>waiting</a:t>
            </a:r>
          </a:p>
        </p:txBody>
      </p:sp>
      <p:sp>
        <p:nvSpPr>
          <p:cNvPr id="10" name="TextBox 9">
            <a:extLst>
              <a:ext uri="{FF2B5EF4-FFF2-40B4-BE49-F238E27FC236}">
                <a16:creationId xmlns:a16="http://schemas.microsoft.com/office/drawing/2014/main" id="{0C3F16BF-9566-4F81-AE5D-BE0C04A32A51}"/>
              </a:ext>
            </a:extLst>
          </p:cNvPr>
          <p:cNvSpPr txBox="1"/>
          <p:nvPr/>
        </p:nvSpPr>
        <p:spPr bwMode="auto">
          <a:xfrm>
            <a:off x="2404480" y="3856290"/>
            <a:ext cx="5215520" cy="501676"/>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Everyone executes sequentially</a:t>
            </a:r>
          </a:p>
        </p:txBody>
      </p:sp>
      <p:sp>
        <p:nvSpPr>
          <p:cNvPr id="11" name="TextBox 10">
            <a:extLst>
              <a:ext uri="{FF2B5EF4-FFF2-40B4-BE49-F238E27FC236}">
                <a16:creationId xmlns:a16="http://schemas.microsoft.com/office/drawing/2014/main" id="{3391FACE-3802-4D81-BADA-D68F0B309423}"/>
              </a:ext>
            </a:extLst>
          </p:cNvPr>
          <p:cNvSpPr txBox="1"/>
          <p:nvPr/>
        </p:nvSpPr>
        <p:spPr bwMode="auto">
          <a:xfrm>
            <a:off x="1143000" y="4491589"/>
            <a:ext cx="2250751"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Remarkably</a:t>
            </a:r>
          </a:p>
        </p:txBody>
      </p:sp>
      <p:sp>
        <p:nvSpPr>
          <p:cNvPr id="12" name="TextBox 11">
            <a:extLst>
              <a:ext uri="{FF2B5EF4-FFF2-40B4-BE49-F238E27FC236}">
                <a16:creationId xmlns:a16="http://schemas.microsoft.com/office/drawing/2014/main" id="{A9720F7D-4D75-47C3-8B9F-8C3E0F7E76DC}"/>
              </a:ext>
            </a:extLst>
          </p:cNvPr>
          <p:cNvSpPr txBox="1"/>
          <p:nvPr/>
        </p:nvSpPr>
        <p:spPr bwMode="auto">
          <a:xfrm>
            <a:off x="2404480" y="5148433"/>
            <a:ext cx="5070151" cy="954107"/>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We can solve readers-writes without mutual exclusion</a:t>
            </a:r>
          </a:p>
        </p:txBody>
      </p:sp>
    </p:spTree>
    <p:extLst>
      <p:ext uri="{BB962C8B-B14F-4D97-AF65-F5344CB8AC3E}">
        <p14:creationId xmlns:p14="http://schemas.microsoft.com/office/powerpoint/2010/main" val="1025874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96</a:t>
            </a:fld>
            <a:endParaRPr lang="en-US" dirty="0"/>
          </a:p>
        </p:txBody>
      </p:sp>
      <p:sp>
        <p:nvSpPr>
          <p:cNvPr id="3" name="TextBox 2"/>
          <p:cNvSpPr txBox="1"/>
          <p:nvPr/>
        </p:nvSpPr>
        <p:spPr bwMode="auto">
          <a:xfrm>
            <a:off x="711236" y="1213670"/>
            <a:ext cx="281940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Ten Processors</a:t>
            </a:r>
          </a:p>
        </p:txBody>
      </p:sp>
      <p:sp>
        <p:nvSpPr>
          <p:cNvPr id="4" name="TextBox 3"/>
          <p:cNvSpPr txBox="1"/>
          <p:nvPr/>
        </p:nvSpPr>
        <p:spPr bwMode="auto">
          <a:xfrm>
            <a:off x="685801" y="2940698"/>
            <a:ext cx="514635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How close to 10-fold speedup?</a:t>
            </a:r>
          </a:p>
        </p:txBody>
      </p:sp>
      <p:sp>
        <p:nvSpPr>
          <p:cNvPr id="5" name="TextBox 3"/>
          <p:cNvSpPr txBox="1"/>
          <p:nvPr/>
        </p:nvSpPr>
        <p:spPr bwMode="auto">
          <a:xfrm>
            <a:off x="685800" y="2077184"/>
            <a:ext cx="5363969"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C000"/>
                </a:solidFill>
              </a:rPr>
              <a:t>60%</a:t>
            </a:r>
            <a:r>
              <a:rPr lang="en-US" sz="2800" dirty="0">
                <a:solidFill>
                  <a:srgbClr val="FFFF00"/>
                </a:solidFill>
              </a:rPr>
              <a:t> concurrent, </a:t>
            </a:r>
            <a:r>
              <a:rPr lang="en-US" sz="2800" dirty="0">
                <a:solidFill>
                  <a:srgbClr val="FFC000"/>
                </a:solidFill>
              </a:rPr>
              <a:t>40%</a:t>
            </a:r>
            <a:r>
              <a:rPr lang="en-US" sz="2800" dirty="0">
                <a:solidFill>
                  <a:srgbClr val="FFFF00"/>
                </a:solidFill>
              </a:rPr>
              <a:t> sequential</a:t>
            </a:r>
          </a:p>
        </p:txBody>
      </p:sp>
      <p:sp>
        <p:nvSpPr>
          <p:cNvPr id="7" name="TextBox 6"/>
          <p:cNvSpPr txBox="1"/>
          <p:nvPr/>
        </p:nvSpPr>
        <p:spPr bwMode="auto">
          <a:xfrm>
            <a:off x="762000" y="3703230"/>
            <a:ext cx="5070152"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This eliminates the bottleneck</a:t>
            </a:r>
          </a:p>
        </p:txBody>
      </p:sp>
      <p:sp>
        <p:nvSpPr>
          <p:cNvPr id="8" name="TextBox 7"/>
          <p:cNvSpPr txBox="1"/>
          <p:nvPr/>
        </p:nvSpPr>
        <p:spPr bwMode="auto">
          <a:xfrm>
            <a:off x="1219200" y="4343400"/>
            <a:ext cx="7010400"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Threads wait for access to shared counter</a:t>
            </a:r>
          </a:p>
        </p:txBody>
      </p:sp>
      <p:pic>
        <p:nvPicPr>
          <p:cNvPr id="13" name="Picture 6" descr="https://bitcoin.org/img/icons/opengraph.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53275" y="3348037"/>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4DBAB5-E4D7-496C-8F30-5B643CC31253}"/>
              </a:ext>
            </a:extLst>
          </p:cNvPr>
          <p:cNvSpPr txBox="1"/>
          <p:nvPr/>
        </p:nvSpPr>
        <p:spPr bwMode="auto">
          <a:xfrm>
            <a:off x="2480680" y="5104043"/>
            <a:ext cx="5070151" cy="954107"/>
          </a:xfrm>
          <a:prstGeom prst="rect">
            <a:avLst/>
          </a:prstGeom>
          <a:solidFill>
            <a:schemeClr val="bg1"/>
          </a:solidFill>
          <a:ln w="76200">
            <a:solidFill>
              <a:srgbClr val="7030A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rPr>
              <a:t>We can solve readers-writes without mutual exclusion</a:t>
            </a:r>
          </a:p>
        </p:txBody>
      </p:sp>
    </p:spTree>
    <p:extLst>
      <p:ext uri="{BB962C8B-B14F-4D97-AF65-F5344CB8AC3E}">
        <p14:creationId xmlns:p14="http://schemas.microsoft.com/office/powerpoint/2010/main" val="3086488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atin typeface="+mj-lt"/>
              </a:rPr>
              <a:t>Art of Multiprocessor Programming</a:t>
            </a:r>
          </a:p>
        </p:txBody>
      </p:sp>
      <p:sp>
        <p:nvSpPr>
          <p:cNvPr id="2140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588D6C3-1CA5-4AA0-9071-03B8EAFC288C}" type="slidenum">
              <a:rPr lang="ar-SA" sz="1400">
                <a:latin typeface="Arial" panose="020B0604020202020204" pitchFamily="34" charset="0"/>
                <a:cs typeface="Arial" pitchFamily="34" charset="0"/>
              </a:rPr>
              <a:pPr algn="r" eaLnBrk="0" hangingPunct="0"/>
              <a:t>97</a:t>
            </a:fld>
            <a:endParaRPr lang="en-US" sz="1400" dirty="0">
              <a:latin typeface="Arial" panose="020B0604020202020204" pitchFamily="34" charset="0"/>
              <a:cs typeface="Arial" pitchFamily="34" charset="0"/>
            </a:endParaRPr>
          </a:p>
        </p:txBody>
      </p:sp>
      <p:sp>
        <p:nvSpPr>
          <p:cNvPr id="214020" name="Rectangle 2"/>
          <p:cNvSpPr>
            <a:spLocks noGrp="1" noChangeArrowheads="1"/>
          </p:cNvSpPr>
          <p:nvPr>
            <p:ph type="title" idx="4294967295"/>
          </p:nvPr>
        </p:nvSpPr>
        <p:spPr/>
        <p:txBody>
          <a:bodyPr/>
          <a:lstStyle/>
          <a:p>
            <a:r>
              <a:rPr lang="en-US" dirty="0">
                <a:solidFill>
                  <a:srgbClr val="FFFF00"/>
                </a:solidFill>
              </a:rPr>
              <a:t>Esoteric?</a:t>
            </a:r>
          </a:p>
        </p:txBody>
      </p:sp>
      <p:sp>
        <p:nvSpPr>
          <p:cNvPr id="8" name="TextBox 7">
            <a:extLst>
              <a:ext uri="{FF2B5EF4-FFF2-40B4-BE49-F238E27FC236}">
                <a16:creationId xmlns:a16="http://schemas.microsoft.com/office/drawing/2014/main" id="{895D98C0-595F-4D09-BF8A-792A8B3D820C}"/>
              </a:ext>
            </a:extLst>
          </p:cNvPr>
          <p:cNvSpPr txBox="1"/>
          <p:nvPr/>
        </p:nvSpPr>
        <p:spPr bwMode="auto">
          <a:xfrm>
            <a:off x="1035113" y="1905000"/>
            <a:ext cx="521328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Java container </a:t>
            </a:r>
            <a:r>
              <a:rPr lang="en-US" sz="2800" b="1" dirty="0">
                <a:solidFill>
                  <a:srgbClr val="FFFF00"/>
                </a:solidFill>
                <a:latin typeface="Courier New" pitchFamily="49" charset="0"/>
              </a:rPr>
              <a:t>size()</a:t>
            </a:r>
            <a:r>
              <a:rPr lang="en-US" sz="2800" b="1" dirty="0">
                <a:solidFill>
                  <a:srgbClr val="FFFF00"/>
                </a:solidFill>
              </a:rPr>
              <a:t> </a:t>
            </a:r>
            <a:r>
              <a:rPr lang="en-US" sz="2800" dirty="0">
                <a:solidFill>
                  <a:srgbClr val="FFFF00"/>
                </a:solidFill>
              </a:rPr>
              <a:t>method</a:t>
            </a:r>
          </a:p>
        </p:txBody>
      </p:sp>
      <p:sp>
        <p:nvSpPr>
          <p:cNvPr id="9" name="TextBox 8">
            <a:extLst>
              <a:ext uri="{FF2B5EF4-FFF2-40B4-BE49-F238E27FC236}">
                <a16:creationId xmlns:a16="http://schemas.microsoft.com/office/drawing/2014/main" id="{DF316328-3138-447C-B28C-CDE0619BE182}"/>
              </a:ext>
            </a:extLst>
          </p:cNvPr>
          <p:cNvSpPr txBox="1"/>
          <p:nvPr/>
        </p:nvSpPr>
        <p:spPr bwMode="auto">
          <a:xfrm>
            <a:off x="2296593" y="3426286"/>
            <a:ext cx="565892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incremented with each </a:t>
            </a:r>
            <a:r>
              <a:rPr lang="en-US" sz="2800" b="1" dirty="0">
                <a:solidFill>
                  <a:srgbClr val="FFFF00"/>
                </a:solidFill>
                <a:latin typeface="Courier New" pitchFamily="49" charset="0"/>
              </a:rPr>
              <a:t>add()</a:t>
            </a:r>
            <a:r>
              <a:rPr lang="en-US" sz="2800" b="1" dirty="0">
                <a:solidFill>
                  <a:srgbClr val="FFFF00"/>
                </a:solidFill>
              </a:rPr>
              <a:t> </a:t>
            </a:r>
            <a:r>
              <a:rPr lang="en-US" sz="2800" dirty="0">
                <a:solidFill>
                  <a:srgbClr val="FFFF00"/>
                </a:solidFill>
              </a:rPr>
              <a:t>and</a:t>
            </a:r>
            <a:endParaRPr lang="en-US" sz="2800" b="1" i="1" dirty="0">
              <a:solidFill>
                <a:srgbClr val="FFFF00"/>
              </a:solidFill>
            </a:endParaRPr>
          </a:p>
        </p:txBody>
      </p:sp>
      <p:sp>
        <p:nvSpPr>
          <p:cNvPr id="10" name="TextBox 3">
            <a:extLst>
              <a:ext uri="{FF2B5EF4-FFF2-40B4-BE49-F238E27FC236}">
                <a16:creationId xmlns:a16="http://schemas.microsoft.com/office/drawing/2014/main" id="{F1A8A437-C208-4E7E-B217-0C7DF6D23824}"/>
              </a:ext>
            </a:extLst>
          </p:cNvPr>
          <p:cNvSpPr txBox="1"/>
          <p:nvPr/>
        </p:nvSpPr>
        <p:spPr bwMode="auto">
          <a:xfrm>
            <a:off x="1035113" y="2665643"/>
            <a:ext cx="3886000"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Single shared counter?</a:t>
            </a:r>
          </a:p>
        </p:txBody>
      </p:sp>
      <p:sp>
        <p:nvSpPr>
          <p:cNvPr id="11" name="TextBox 10">
            <a:extLst>
              <a:ext uri="{FF2B5EF4-FFF2-40B4-BE49-F238E27FC236}">
                <a16:creationId xmlns:a16="http://schemas.microsoft.com/office/drawing/2014/main" id="{A4E90FE6-954B-4776-AE61-59B982F961E6}"/>
              </a:ext>
            </a:extLst>
          </p:cNvPr>
          <p:cNvSpPr txBox="1"/>
          <p:nvPr/>
        </p:nvSpPr>
        <p:spPr bwMode="auto">
          <a:xfrm>
            <a:off x="2296592" y="4186929"/>
            <a:ext cx="5748921" cy="505588"/>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1775" indent="-231775">
              <a:lnSpc>
                <a:spcPct val="95000"/>
              </a:lnSpc>
            </a:pPr>
            <a:r>
              <a:rPr lang="en-US" sz="2800" dirty="0">
                <a:solidFill>
                  <a:srgbClr val="FFFF00"/>
                </a:solidFill>
              </a:rPr>
              <a:t>decremented with each </a:t>
            </a:r>
            <a:r>
              <a:rPr lang="en-US" sz="2800" b="1" dirty="0">
                <a:solidFill>
                  <a:srgbClr val="FFFF00"/>
                </a:solidFill>
                <a:latin typeface="Courier New" pitchFamily="49" charset="0"/>
              </a:rPr>
              <a:t>remove()</a:t>
            </a:r>
            <a:endParaRPr lang="en-US" sz="2800" dirty="0">
              <a:solidFill>
                <a:srgbClr val="FFFF00"/>
              </a:solidFill>
            </a:endParaRPr>
          </a:p>
        </p:txBody>
      </p:sp>
      <p:sp>
        <p:nvSpPr>
          <p:cNvPr id="12" name="TextBox 11">
            <a:extLst>
              <a:ext uri="{FF2B5EF4-FFF2-40B4-BE49-F238E27FC236}">
                <a16:creationId xmlns:a16="http://schemas.microsoft.com/office/drawing/2014/main" id="{E7DD6F5D-F747-49C5-BA03-49E9403189D8}"/>
              </a:ext>
            </a:extLst>
          </p:cNvPr>
          <p:cNvSpPr txBox="1"/>
          <p:nvPr/>
        </p:nvSpPr>
        <p:spPr bwMode="auto">
          <a:xfrm>
            <a:off x="1035113" y="4926028"/>
            <a:ext cx="7010400"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Threads wait for access to shared counter</a:t>
            </a:r>
          </a:p>
        </p:txBody>
      </p:sp>
      <p:sp>
        <p:nvSpPr>
          <p:cNvPr id="6" name="TextBox 5"/>
          <p:cNvSpPr txBox="1">
            <a:spLocks noChangeArrowheads="1"/>
          </p:cNvSpPr>
          <p:nvPr/>
        </p:nvSpPr>
        <p:spPr bwMode="auto">
          <a:xfrm rot="-2082795">
            <a:off x="5648325" y="4259263"/>
            <a:ext cx="2816225" cy="1076325"/>
          </a:xfrm>
          <a:prstGeom prst="rect">
            <a:avLst/>
          </a:prstGeom>
          <a:solidFill>
            <a:schemeClr val="bg1"/>
          </a:solidFill>
          <a:ln w="9525">
            <a:solidFill>
              <a:srgbClr val="FF0000"/>
            </a:solidFill>
            <a:miter lim="800000"/>
            <a:headEnd/>
            <a:tailEnd/>
          </a:ln>
        </p:spPr>
        <p:txBody>
          <a:bodyPr wrap="none">
            <a:spAutoFit/>
          </a:bodyPr>
          <a:lstStyle/>
          <a:p>
            <a:pPr algn="ctr" eaLnBrk="0" hangingPunct="0"/>
            <a:r>
              <a:rPr lang="en-US" sz="3200" b="1" dirty="0">
                <a:solidFill>
                  <a:srgbClr val="FF0000"/>
                </a:solidFill>
                <a:latin typeface="+mj-lt"/>
              </a:rPr>
              <a:t>performance</a:t>
            </a:r>
            <a:r>
              <a:rPr lang="en-US" sz="3200" b="1" dirty="0">
                <a:solidFill>
                  <a:srgbClr val="FF0000"/>
                </a:solidFill>
                <a:latin typeface="+mj-lt"/>
                <a:sym typeface="Wingdings" pitchFamily="2" charset="2"/>
              </a:rPr>
              <a:t> </a:t>
            </a:r>
          </a:p>
          <a:p>
            <a:pPr algn="ctr" eaLnBrk="0" hangingPunct="0"/>
            <a:r>
              <a:rPr lang="en-US" sz="3200" b="1" dirty="0">
                <a:solidFill>
                  <a:srgbClr val="FF0000"/>
                </a:solidFill>
                <a:latin typeface="+mj-lt"/>
                <a:sym typeface="Wingdings" pitchFamily="2" charset="2"/>
              </a:rPr>
              <a:t>b</a:t>
            </a:r>
            <a:r>
              <a:rPr lang="en-US" sz="3200" b="1" dirty="0">
                <a:solidFill>
                  <a:srgbClr val="FF0000"/>
                </a:solidFill>
                <a:latin typeface="+mj-lt"/>
              </a:rPr>
              <a:t>ottleneck</a:t>
            </a:r>
          </a:p>
        </p:txBody>
      </p:sp>
    </p:spTree>
    <p:extLst>
      <p:ext uri="{BB962C8B-B14F-4D97-AF65-F5344CB8AC3E}">
        <p14:creationId xmlns:p14="http://schemas.microsoft.com/office/powerpoint/2010/main" val="1270648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9455C45-FD78-42CF-8F39-FE153E677E94}" type="slidenum">
              <a:rPr lang="ar-SA" sz="1400">
                <a:latin typeface="Arial" panose="020B0604020202020204" pitchFamily="34" charset="0"/>
                <a:cs typeface="Arial" pitchFamily="34" charset="0"/>
              </a:rPr>
              <a:pPr algn="r" eaLnBrk="0" hangingPunct="0"/>
              <a:t>98</a:t>
            </a:fld>
            <a:endParaRPr lang="en-US" sz="1400" dirty="0">
              <a:latin typeface="Arial" panose="020B0604020202020204" pitchFamily="34" charset="0"/>
              <a:cs typeface="Arial" pitchFamily="34" charset="0"/>
            </a:endParaRPr>
          </a:p>
        </p:txBody>
      </p:sp>
      <p:sp>
        <p:nvSpPr>
          <p:cNvPr id="216068" name="Rectangle 2"/>
          <p:cNvSpPr>
            <a:spLocks noGrp="1" noChangeArrowheads="1"/>
          </p:cNvSpPr>
          <p:nvPr>
            <p:ph type="title" idx="4294967295"/>
          </p:nvPr>
        </p:nvSpPr>
        <p:spPr/>
        <p:txBody>
          <a:bodyPr/>
          <a:lstStyle/>
          <a:p>
            <a:r>
              <a:rPr lang="en-US" dirty="0">
                <a:solidFill>
                  <a:srgbClr val="FFFF00"/>
                </a:solidFill>
              </a:rPr>
              <a:t>Readers/Writers Solution</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BB26618C-63D5-4DE9-8F73-FE5334569E2B}"/>
              </a:ext>
            </a:extLst>
          </p:cNvPr>
          <p:cNvSpPr txBox="1"/>
          <p:nvPr/>
        </p:nvSpPr>
        <p:spPr bwMode="auto">
          <a:xfrm>
            <a:off x="914400" y="2316711"/>
            <a:ext cx="6101350"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Each thread </a:t>
            </a:r>
            <a:r>
              <a:rPr lang="en-US" sz="2800" dirty="0" err="1">
                <a:solidFill>
                  <a:srgbClr val="FFFF00"/>
                </a:solidFill>
              </a:rPr>
              <a:t>i</a:t>
            </a:r>
            <a:r>
              <a:rPr lang="en-US" sz="2800" dirty="0">
                <a:solidFill>
                  <a:srgbClr val="FFFF00"/>
                </a:solidFill>
              </a:rPr>
              <a:t> has </a:t>
            </a:r>
            <a:r>
              <a:rPr lang="en-US" sz="2800" b="1" dirty="0">
                <a:solidFill>
                  <a:srgbClr val="FFFF00"/>
                </a:solidFill>
                <a:latin typeface="Courier New" pitchFamily="49" charset="0"/>
              </a:rPr>
              <a:t>size[</a:t>
            </a:r>
            <a:r>
              <a:rPr lang="en-US" sz="2800" b="1" dirty="0" err="1">
                <a:solidFill>
                  <a:srgbClr val="FFFF00"/>
                </a:solidFill>
                <a:latin typeface="Courier New" pitchFamily="49" charset="0"/>
              </a:rPr>
              <a:t>i</a:t>
            </a:r>
            <a:r>
              <a:rPr lang="en-US" sz="2800" b="1" dirty="0">
                <a:solidFill>
                  <a:srgbClr val="FFFF00"/>
                </a:solidFill>
                <a:latin typeface="Courier New" pitchFamily="49" charset="0"/>
              </a:rPr>
              <a:t>]</a:t>
            </a:r>
            <a:r>
              <a:rPr lang="en-US" sz="2800" dirty="0">
                <a:solidFill>
                  <a:srgbClr val="FFFF00"/>
                </a:solidFill>
                <a:latin typeface="Courier New" pitchFamily="49" charset="0"/>
              </a:rPr>
              <a:t> </a:t>
            </a:r>
            <a:r>
              <a:rPr lang="en-US" sz="2800" dirty="0">
                <a:solidFill>
                  <a:srgbClr val="FFFF00"/>
                </a:solidFill>
              </a:rPr>
              <a:t>counter </a:t>
            </a:r>
          </a:p>
        </p:txBody>
      </p:sp>
      <p:sp>
        <p:nvSpPr>
          <p:cNvPr id="8" name="TextBox 7">
            <a:extLst>
              <a:ext uri="{FF2B5EF4-FFF2-40B4-BE49-F238E27FC236}">
                <a16:creationId xmlns:a16="http://schemas.microsoft.com/office/drawing/2014/main" id="{EB6BEA46-EBAF-4E1A-8E21-B4DF1729B62F}"/>
              </a:ext>
            </a:extLst>
          </p:cNvPr>
          <p:cNvSpPr txBox="1"/>
          <p:nvPr/>
        </p:nvSpPr>
        <p:spPr bwMode="auto">
          <a:xfrm>
            <a:off x="914400" y="3793765"/>
            <a:ext cx="701040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To get object’s size, a thread reads a “snapshot” of all counters</a:t>
            </a:r>
          </a:p>
        </p:txBody>
      </p:sp>
      <p:sp>
        <p:nvSpPr>
          <p:cNvPr id="9" name="TextBox 3">
            <a:extLst>
              <a:ext uri="{FF2B5EF4-FFF2-40B4-BE49-F238E27FC236}">
                <a16:creationId xmlns:a16="http://schemas.microsoft.com/office/drawing/2014/main" id="{2E15AC6C-7389-45C0-8481-880F1180653C}"/>
              </a:ext>
            </a:extLst>
          </p:cNvPr>
          <p:cNvSpPr txBox="1"/>
          <p:nvPr/>
        </p:nvSpPr>
        <p:spPr bwMode="auto">
          <a:xfrm>
            <a:off x="2084395" y="3055238"/>
            <a:ext cx="5383205"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only it increments or decrements</a:t>
            </a:r>
          </a:p>
        </p:txBody>
      </p:sp>
      <p:sp>
        <p:nvSpPr>
          <p:cNvPr id="10" name="TextBox 9">
            <a:extLst>
              <a:ext uri="{FF2B5EF4-FFF2-40B4-BE49-F238E27FC236}">
                <a16:creationId xmlns:a16="http://schemas.microsoft.com/office/drawing/2014/main" id="{086A664E-5FA4-4751-967F-059B3ECB1A92}"/>
              </a:ext>
            </a:extLst>
          </p:cNvPr>
          <p:cNvSpPr txBox="1"/>
          <p:nvPr/>
        </p:nvSpPr>
        <p:spPr bwMode="auto">
          <a:xfrm>
            <a:off x="914400" y="4963180"/>
            <a:ext cx="5070152"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This eliminates the bottleneck</a:t>
            </a:r>
          </a:p>
        </p:txBody>
      </p:sp>
    </p:spTree>
    <p:extLst>
      <p:ext uri="{BB962C8B-B14F-4D97-AF65-F5344CB8AC3E}">
        <p14:creationId xmlns:p14="http://schemas.microsoft.com/office/powerpoint/2010/main" val="1193772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00CDBB6-0521-4057-B8ED-F5C7A335A103}" type="slidenum">
              <a:rPr lang="ar-SA" sz="1400">
                <a:latin typeface="Arial" panose="020B0604020202020204" pitchFamily="34" charset="0"/>
                <a:cs typeface="Arial" pitchFamily="34" charset="0"/>
              </a:rPr>
              <a:pPr algn="r" eaLnBrk="0" hangingPunct="0"/>
              <a:t>99</a:t>
            </a:fld>
            <a:endParaRPr lang="en-US" sz="1400" dirty="0">
              <a:latin typeface="Arial" panose="020B0604020202020204" pitchFamily="34" charset="0"/>
              <a:cs typeface="Arial" pitchFamily="34" charset="0"/>
            </a:endParaRPr>
          </a:p>
        </p:txBody>
      </p:sp>
      <p:sp>
        <p:nvSpPr>
          <p:cNvPr id="218116" name="Rectangle 2"/>
          <p:cNvSpPr>
            <a:spLocks noGrp="1" noChangeArrowheads="1"/>
          </p:cNvSpPr>
          <p:nvPr>
            <p:ph type="title" idx="4294967295"/>
          </p:nvPr>
        </p:nvSpPr>
        <p:spPr/>
        <p:txBody>
          <a:bodyPr/>
          <a:lstStyle/>
          <a:p>
            <a:r>
              <a:rPr lang="en-US" dirty="0">
                <a:solidFill>
                  <a:srgbClr val="FFFF00"/>
                </a:solidFill>
              </a:rPr>
              <a:t>Why do we care?</a:t>
            </a:r>
          </a:p>
        </p:txBody>
      </p:sp>
      <p:sp>
        <p:nvSpPr>
          <p:cNvPr id="6" name="Footer Placeholder 1"/>
          <p:cNvSpPr>
            <a:spLocks noGrp="1"/>
          </p:cNvSpPr>
          <p:nvPr>
            <p:ph type="ftr" sz="quarter" idx="10"/>
          </p:nvPr>
        </p:nvSpPr>
        <p:spPr>
          <a:xfrm>
            <a:off x="3124200" y="6245225"/>
            <a:ext cx="3124200" cy="476250"/>
          </a:xfrm>
        </p:spPr>
        <p:txBody>
          <a:bodyPr/>
          <a:lstStyle/>
          <a:p>
            <a:r>
              <a:rPr lang="en-US" dirty="0">
                <a:latin typeface="+mj-lt"/>
              </a:rPr>
              <a:t>Art of Multiprocessor Programming</a:t>
            </a:r>
          </a:p>
        </p:txBody>
      </p:sp>
      <p:sp>
        <p:nvSpPr>
          <p:cNvPr id="7" name="TextBox 6">
            <a:extLst>
              <a:ext uri="{FF2B5EF4-FFF2-40B4-BE49-F238E27FC236}">
                <a16:creationId xmlns:a16="http://schemas.microsoft.com/office/drawing/2014/main" id="{668CDE31-1425-4602-9D58-FBD3932988F7}"/>
              </a:ext>
            </a:extLst>
          </p:cNvPr>
          <p:cNvSpPr txBox="1"/>
          <p:nvPr/>
        </p:nvSpPr>
        <p:spPr bwMode="auto">
          <a:xfrm>
            <a:off x="287642" y="2474893"/>
            <a:ext cx="7620000"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We want as much of the code as possible to execute concurrently (in parallel)</a:t>
            </a:r>
          </a:p>
        </p:txBody>
      </p:sp>
      <p:sp>
        <p:nvSpPr>
          <p:cNvPr id="8" name="TextBox 7">
            <a:extLst>
              <a:ext uri="{FF2B5EF4-FFF2-40B4-BE49-F238E27FC236}">
                <a16:creationId xmlns:a16="http://schemas.microsoft.com/office/drawing/2014/main" id="{0F2B03E8-9AEC-4FEC-958A-1EAD095770A9}"/>
              </a:ext>
            </a:extLst>
          </p:cNvPr>
          <p:cNvSpPr txBox="1"/>
          <p:nvPr/>
        </p:nvSpPr>
        <p:spPr bwMode="auto">
          <a:xfrm>
            <a:off x="287642" y="4507309"/>
            <a:ext cx="701040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Amdahl’s law: this relation is not linear…</a:t>
            </a:r>
          </a:p>
        </p:txBody>
      </p:sp>
      <p:sp>
        <p:nvSpPr>
          <p:cNvPr id="9" name="TextBox 3">
            <a:extLst>
              <a:ext uri="{FF2B5EF4-FFF2-40B4-BE49-F238E27FC236}">
                <a16:creationId xmlns:a16="http://schemas.microsoft.com/office/drawing/2014/main" id="{A28EE045-C9FD-4832-91A2-5B81D2F8FDCF}"/>
              </a:ext>
            </a:extLst>
          </p:cNvPr>
          <p:cNvSpPr txBox="1"/>
          <p:nvPr/>
        </p:nvSpPr>
        <p:spPr bwMode="auto">
          <a:xfrm>
            <a:off x="287642" y="3706545"/>
            <a:ext cx="8229600"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solidFill>
                  <a:srgbClr val="FFFF00"/>
                </a:solidFill>
              </a:rPr>
              <a:t>A larger sequential part implies lower performance  </a:t>
            </a:r>
          </a:p>
        </p:txBody>
      </p:sp>
    </p:spTree>
    <p:extLst>
      <p:ext uri="{BB962C8B-B14F-4D97-AF65-F5344CB8AC3E}">
        <p14:creationId xmlns:p14="http://schemas.microsoft.com/office/powerpoint/2010/main" val="2933849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MPH@BGILJMPO168EDMTL" val="571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7775</TotalTime>
  <Words>6576</Words>
  <Application>Microsoft Office PowerPoint</Application>
  <PresentationFormat>On-screen Show (4:3)</PresentationFormat>
  <Paragraphs>1386</Paragraphs>
  <Slides>110</Slides>
  <Notes>105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7" baseType="lpstr">
      <vt:lpstr>Arial</vt:lpstr>
      <vt:lpstr>Cambria Math</vt:lpstr>
      <vt:lpstr>Comic Sans MS</vt:lpstr>
      <vt:lpstr>Courier New</vt:lpstr>
      <vt:lpstr>Marlett</vt:lpstr>
      <vt:lpstr>Default Design</vt:lpstr>
      <vt:lpstr>Equation</vt:lpstr>
      <vt:lpstr>PowerPoint Presentation</vt:lpstr>
      <vt:lpstr>Staff</vt:lpstr>
      <vt:lpstr>Grading</vt:lpstr>
      <vt:lpstr>Collaboration</vt:lpstr>
      <vt:lpstr>Moore’s Law</vt:lpstr>
      <vt:lpstr>Moore’s Law (in practice)</vt:lpstr>
      <vt:lpstr>Extinct: the Uniprocesor</vt:lpstr>
      <vt:lpstr>Extinct:  The Shared Memory Multiprocessor (SMP)</vt:lpstr>
      <vt:lpstr>Meet The New Boss:  The Multicore Processor (CMP) </vt:lpstr>
      <vt:lpstr>Why do we care?</vt:lpstr>
      <vt:lpstr>Traditional Scaling Process</vt:lpstr>
      <vt:lpstr>Ideal Scaling Process</vt:lpstr>
      <vt:lpstr>Actual Scaling Process</vt:lpstr>
      <vt:lpstr>Course Overview</vt:lpstr>
      <vt:lpstr>Sequential Computation</vt:lpstr>
      <vt:lpstr>Concurrent Computation</vt:lpstr>
      <vt:lpstr>Asynchrony</vt:lpstr>
      <vt:lpstr>Model Summary</vt:lpstr>
      <vt:lpstr>Road Map</vt:lpstr>
      <vt:lpstr>Concurrency Jargon</vt:lpstr>
      <vt:lpstr>Parallel Primality Testing</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Mutual Exclusion, or “Alice &amp; Bob share a pond”</vt:lpstr>
      <vt:lpstr>Alice has a pet</vt:lpstr>
      <vt:lpstr>Bob has a pet</vt:lpstr>
      <vt:lpstr>The Problem</vt:lpstr>
      <vt:lpstr>Formalizing the Problem</vt:lpstr>
      <vt:lpstr>Formalizing the Problem</vt:lpstr>
      <vt:lpstr>Simple Protocol</vt:lpstr>
      <vt:lpstr>Interpretation</vt:lpstr>
      <vt:lpstr>Cell Phone Protocol</vt:lpstr>
      <vt:lpstr>Interpretation</vt:lpstr>
      <vt:lpstr>Can Protocol</vt:lpstr>
      <vt:lpstr>Bob conveys a bit</vt:lpstr>
      <vt:lpstr>Bob conveys a bit</vt:lpstr>
      <vt:lpstr>Can Protocol</vt:lpstr>
      <vt:lpstr>Interpretation</vt:lpstr>
      <vt:lpstr>Flag Protocol</vt:lpstr>
      <vt:lpstr>Alice’s Protocol (sort of)</vt:lpstr>
      <vt:lpstr>Bob’s Protocol (sort of)</vt:lpstr>
      <vt:lpstr>Alice’s Protocol</vt:lpstr>
      <vt:lpstr>Bob’s Protocol</vt:lpstr>
      <vt:lpstr>Bob’s Protocol (2nd try)</vt:lpstr>
      <vt:lpstr>Bob’s Protocol (2nd try)</vt:lpstr>
      <vt:lpstr>The Flag Principle</vt:lpstr>
      <vt:lpstr>Proof of Mutual Exclusion</vt:lpstr>
      <vt:lpstr>Proof</vt:lpstr>
      <vt:lpstr>Proof of No Deadlock</vt:lpstr>
      <vt:lpstr>Remarks</vt:lpstr>
      <vt:lpstr>Moral of Story</vt:lpstr>
      <vt:lpstr>The Arbiter Problem (an aside)</vt:lpstr>
      <vt:lpstr>The Fable Continues</vt:lpstr>
      <vt:lpstr>Bob Puts Food in the Pond</vt:lpstr>
      <vt:lpstr>Alice releases her pets to Feed</vt:lpstr>
      <vt:lpstr>Producer/Consumer</vt:lpstr>
      <vt:lpstr>Producer/Consumer</vt:lpstr>
      <vt:lpstr>Surprise Solution</vt:lpstr>
      <vt:lpstr>Bob puts food in Pond</vt:lpstr>
      <vt:lpstr>Bob knocks over Can</vt:lpstr>
      <vt:lpstr>Alice Releases Pets</vt:lpstr>
      <vt:lpstr>Alice Resets Can when Pets are Fed</vt:lpstr>
      <vt:lpstr>Pseudocode</vt:lpstr>
      <vt:lpstr>Pseudocode</vt:lpstr>
      <vt:lpstr>Correctness</vt:lpstr>
      <vt:lpstr>Waiting</vt:lpstr>
      <vt:lpstr>Could Also Solve Using Flags</vt:lpstr>
      <vt:lpstr>The Fable drags on …</vt:lpstr>
      <vt:lpstr>Billboards are Large</vt:lpstr>
      <vt:lpstr>Write One Letter at a Time …</vt:lpstr>
      <vt:lpstr>To post a message</vt:lpstr>
      <vt:lpstr>Let’s send another message</vt:lpstr>
      <vt:lpstr>Uh-Oh</vt:lpstr>
      <vt:lpstr>Readers/Writers</vt:lpstr>
      <vt:lpstr>Readers/Writers (continued)</vt:lpstr>
      <vt:lpstr>PowerPoint Presentation</vt:lpstr>
      <vt:lpstr>Esoteric?</vt:lpstr>
      <vt:lpstr>Readers/Writers Solution</vt:lpstr>
      <vt:lpstr>Why do we care?</vt:lpstr>
      <vt:lpstr>Amdahl’s Law</vt:lpstr>
      <vt:lpstr>Amdahl’s Law</vt:lpstr>
      <vt:lpstr>Amdahl’s Law</vt:lpstr>
      <vt:lpstr>Amdahl’s Law</vt:lpstr>
      <vt:lpstr>Amdahl’s Law</vt:lpstr>
      <vt:lpstr>PowerPoint Presentation</vt:lpstr>
      <vt:lpstr>Example</vt:lpstr>
      <vt:lpstr>Example</vt:lpstr>
      <vt:lpstr>Example</vt:lpstr>
      <vt:lpstr>Example</vt:lpstr>
      <vt:lpstr>Diminishing Returns</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Herlihy, Maurice</cp:lastModifiedBy>
  <cp:revision>129</cp:revision>
  <dcterms:created xsi:type="dcterms:W3CDTF">2009-09-10T01:06:49Z</dcterms:created>
  <dcterms:modified xsi:type="dcterms:W3CDTF">2021-09-09T16:58:59Z</dcterms:modified>
</cp:coreProperties>
</file>