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09"/>
  </p:notesMasterIdLst>
  <p:handoutMasterIdLst>
    <p:handoutMasterId r:id="rId110"/>
  </p:handoutMasterIdLst>
  <p:sldIdLst>
    <p:sldId id="1563" r:id="rId2"/>
    <p:sldId id="669" r:id="rId3"/>
    <p:sldId id="705" r:id="rId4"/>
    <p:sldId id="256" r:id="rId5"/>
    <p:sldId id="276" r:id="rId6"/>
    <p:sldId id="336" r:id="rId7"/>
    <p:sldId id="337" r:id="rId8"/>
    <p:sldId id="338" r:id="rId9"/>
    <p:sldId id="339" r:id="rId10"/>
    <p:sldId id="340" r:id="rId11"/>
    <p:sldId id="341" r:id="rId12"/>
    <p:sldId id="342" r:id="rId13"/>
    <p:sldId id="343" r:id="rId14"/>
    <p:sldId id="595" r:id="rId15"/>
    <p:sldId id="344" r:id="rId16"/>
    <p:sldId id="345" r:id="rId17"/>
    <p:sldId id="346" r:id="rId18"/>
    <p:sldId id="347" r:id="rId19"/>
    <p:sldId id="728" r:id="rId20"/>
    <p:sldId id="475" r:id="rId21"/>
    <p:sldId id="349" r:id="rId22"/>
    <p:sldId id="476" r:id="rId23"/>
    <p:sldId id="350" r:id="rId24"/>
    <p:sldId id="477" r:id="rId25"/>
    <p:sldId id="351" r:id="rId26"/>
    <p:sldId id="668" r:id="rId27"/>
    <p:sldId id="313" r:id="rId28"/>
    <p:sldId id="479" r:id="rId29"/>
    <p:sldId id="480" r:id="rId30"/>
    <p:sldId id="314" r:id="rId31"/>
    <p:sldId id="639" r:id="rId32"/>
    <p:sldId id="640" r:id="rId33"/>
    <p:sldId id="642" r:id="rId34"/>
    <p:sldId id="452" r:id="rId35"/>
    <p:sldId id="453" r:id="rId36"/>
    <p:sldId id="454" r:id="rId37"/>
    <p:sldId id="596" r:id="rId38"/>
    <p:sldId id="597" r:id="rId39"/>
    <p:sldId id="433" r:id="rId40"/>
    <p:sldId id="460" r:id="rId41"/>
    <p:sldId id="284" r:id="rId42"/>
    <p:sldId id="283" r:id="rId43"/>
    <p:sldId id="670" r:id="rId44"/>
    <p:sldId id="710" r:id="rId45"/>
    <p:sldId id="711" r:id="rId46"/>
    <p:sldId id="709" r:id="rId47"/>
    <p:sldId id="708" r:id="rId48"/>
    <p:sldId id="600" r:id="rId49"/>
    <p:sldId id="599" r:id="rId50"/>
    <p:sldId id="481" r:id="rId51"/>
    <p:sldId id="601" r:id="rId52"/>
    <p:sldId id="487" r:id="rId53"/>
    <p:sldId id="488" r:id="rId54"/>
    <p:sldId id="491" r:id="rId55"/>
    <p:sldId id="492" r:id="rId56"/>
    <p:sldId id="494" r:id="rId57"/>
    <p:sldId id="495" r:id="rId58"/>
    <p:sldId id="272" r:id="rId59"/>
    <p:sldId id="273" r:id="rId60"/>
    <p:sldId id="448" r:id="rId61"/>
    <p:sldId id="449" r:id="rId62"/>
    <p:sldId id="450" r:id="rId63"/>
    <p:sldId id="275" r:id="rId64"/>
    <p:sldId id="274" r:id="rId65"/>
    <p:sldId id="497" r:id="rId66"/>
    <p:sldId id="500" r:id="rId67"/>
    <p:sldId id="499" r:id="rId68"/>
    <p:sldId id="498" r:id="rId69"/>
    <p:sldId id="712" r:id="rId70"/>
    <p:sldId id="713" r:id="rId71"/>
    <p:sldId id="714" r:id="rId72"/>
    <p:sldId id="715" r:id="rId73"/>
    <p:sldId id="727" r:id="rId74"/>
    <p:sldId id="726" r:id="rId75"/>
    <p:sldId id="716" r:id="rId76"/>
    <p:sldId id="717" r:id="rId77"/>
    <p:sldId id="725" r:id="rId78"/>
    <p:sldId id="319" r:id="rId79"/>
    <p:sldId id="320" r:id="rId80"/>
    <p:sldId id="739" r:id="rId81"/>
    <p:sldId id="738" r:id="rId82"/>
    <p:sldId id="682" r:id="rId83"/>
    <p:sldId id="674" r:id="rId84"/>
    <p:sldId id="702" r:id="rId85"/>
    <p:sldId id="512" r:id="rId86"/>
    <p:sldId id="675" r:id="rId87"/>
    <p:sldId id="676" r:id="rId88"/>
    <p:sldId id="677" r:id="rId89"/>
    <p:sldId id="678" r:id="rId90"/>
    <p:sldId id="524" r:id="rId91"/>
    <p:sldId id="325" r:id="rId92"/>
    <p:sldId id="679" r:id="rId93"/>
    <p:sldId id="326" r:id="rId94"/>
    <p:sldId id="327" r:id="rId95"/>
    <p:sldId id="329" r:id="rId96"/>
    <p:sldId id="330" r:id="rId97"/>
    <p:sldId id="604" r:id="rId98"/>
    <p:sldId id="605" r:id="rId99"/>
    <p:sldId id="514" r:id="rId100"/>
    <p:sldId id="680" r:id="rId101"/>
    <p:sldId id="370" r:id="rId102"/>
    <p:sldId id="410" r:id="rId103"/>
    <p:sldId id="615" r:id="rId104"/>
    <p:sldId id="563" r:id="rId105"/>
    <p:sldId id="698" r:id="rId106"/>
    <p:sldId id="700" r:id="rId107"/>
    <p:sldId id="704" r:id="rId108"/>
  </p:sldIdLst>
  <p:sldSz cx="9144000" cy="6858000" type="overhead"/>
  <p:notesSz cx="7099300" cy="10234613"/>
  <p:defaultTextStyle>
    <a:defPPr>
      <a:defRPr lang="en-US"/>
    </a:defPPr>
    <a:lvl1pPr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1pPr>
    <a:lvl2pPr marL="4572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2pPr>
    <a:lvl3pPr marL="9144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3pPr>
    <a:lvl4pPr marL="13716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4pPr>
    <a:lvl5pPr marL="18288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5pPr>
    <a:lvl6pPr marL="2286000" algn="l" defTabSz="457200" rtl="0" eaLnBrk="1" latinLnBrk="0" hangingPunct="1">
      <a:defRPr sz="4400" b="1" kern="1200">
        <a:solidFill>
          <a:srgbClr val="0000FF"/>
        </a:solidFill>
        <a:latin typeface="Comic Sans MS" charset="0"/>
        <a:ea typeface="ＭＳ Ｐゴシック" charset="0"/>
        <a:cs typeface="ＭＳ Ｐゴシック" charset="0"/>
      </a:defRPr>
    </a:lvl6pPr>
    <a:lvl7pPr marL="2743200" algn="l" defTabSz="457200" rtl="0" eaLnBrk="1" latinLnBrk="0" hangingPunct="1">
      <a:defRPr sz="4400" b="1" kern="1200">
        <a:solidFill>
          <a:srgbClr val="0000FF"/>
        </a:solidFill>
        <a:latin typeface="Comic Sans MS" charset="0"/>
        <a:ea typeface="ＭＳ Ｐゴシック" charset="0"/>
        <a:cs typeface="ＭＳ Ｐゴシック" charset="0"/>
      </a:defRPr>
    </a:lvl7pPr>
    <a:lvl8pPr marL="3200400" algn="l" defTabSz="457200" rtl="0" eaLnBrk="1" latinLnBrk="0" hangingPunct="1">
      <a:defRPr sz="4400" b="1" kern="1200">
        <a:solidFill>
          <a:srgbClr val="0000FF"/>
        </a:solidFill>
        <a:latin typeface="Comic Sans MS" charset="0"/>
        <a:ea typeface="ＭＳ Ｐゴシック" charset="0"/>
        <a:cs typeface="ＭＳ Ｐゴシック" charset="0"/>
      </a:defRPr>
    </a:lvl8pPr>
    <a:lvl9pPr marL="3657600" algn="l" defTabSz="457200" rtl="0" eaLnBrk="1" latinLnBrk="0" hangingPunct="1">
      <a:defRPr sz="4400" b="1" kern="1200">
        <a:solidFill>
          <a:srgbClr val="0000FF"/>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566">
          <p15:clr>
            <a:srgbClr val="A4A3A4"/>
          </p15:clr>
        </p15:guide>
        <p15:guide id="2" pos="2937">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9900"/>
    <a:srgbClr val="FFFF00"/>
    <a:srgbClr val="FF7C80"/>
    <a:srgbClr val="0066FF"/>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4" y="36"/>
      </p:cViewPr>
      <p:guideLst>
        <p:guide orient="horz" pos="3566"/>
        <p:guide pos="29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eaLnBrk="0" hangingPunct="0">
              <a:defRPr sz="1300" b="0">
                <a:latin typeface="Arial" charset="0"/>
                <a:cs typeface="+mn-cs"/>
              </a:defRPr>
            </a:lvl1pPr>
          </a:lstStyle>
          <a:p>
            <a:pPr>
              <a:defRPr/>
            </a:pPr>
            <a:r>
              <a:rPr lang="en-US"/>
              <a:t>© 2003 Herlihy and Shavit</a:t>
            </a:r>
          </a:p>
        </p:txBody>
      </p:sp>
      <p:sp>
        <p:nvSpPr>
          <p:cNvPr id="4096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eaLnBrk="0" hangingPunct="0">
              <a:defRPr sz="1300" b="0">
                <a:latin typeface="Arial" pitchFamily="34" charset="0"/>
                <a:ea typeface="+mn-ea"/>
                <a:cs typeface="+mn-cs"/>
              </a:defRPr>
            </a:lvl1pPr>
          </a:lstStyle>
          <a:p>
            <a:pPr>
              <a:defRPr/>
            </a:pPr>
            <a:endParaRPr lang="en-US"/>
          </a:p>
        </p:txBody>
      </p:sp>
      <p:sp>
        <p:nvSpPr>
          <p:cNvPr id="4096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eaLnBrk="0" hangingPunct="0">
              <a:defRPr sz="1300" b="0">
                <a:latin typeface="Arial" pitchFamily="34" charset="0"/>
                <a:ea typeface="+mn-ea"/>
                <a:cs typeface="+mn-cs"/>
              </a:defRPr>
            </a:lvl1pPr>
          </a:lstStyle>
          <a:p>
            <a:pPr>
              <a:defRPr/>
            </a:pPr>
            <a:endParaRPr lang="en-US"/>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eaLnBrk="0" hangingPunct="0">
              <a:defRPr sz="1300" b="0">
                <a:latin typeface="Arial" charset="0"/>
                <a:cs typeface="Arial" charset="0"/>
              </a:defRPr>
            </a:lvl1pPr>
          </a:lstStyle>
          <a:p>
            <a:pPr>
              <a:defRPr/>
            </a:pPr>
            <a:fld id="{12F28CF9-7D52-4948-86B7-A60B85EE54B8}" type="slidenum">
              <a:rPr lang="ar-SA"/>
              <a:pPr>
                <a:defRPr/>
              </a:pPr>
              <a:t>‹#›</a:t>
            </a:fld>
            <a:endParaRPr lang="en-US">
              <a:cs typeface="+mn-cs"/>
            </a:endParaRPr>
          </a:p>
        </p:txBody>
      </p:sp>
    </p:spTree>
    <p:extLst>
      <p:ext uri="{BB962C8B-B14F-4D97-AF65-F5344CB8AC3E}">
        <p14:creationId xmlns:p14="http://schemas.microsoft.com/office/powerpoint/2010/main" val="3457553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eaLnBrk="0" hangingPunct="0">
              <a:defRPr sz="1300" b="0">
                <a:latin typeface="Marlett" charset="0"/>
                <a:cs typeface="+mn-cs"/>
              </a:defRPr>
            </a:lvl1pPr>
          </a:lstStyle>
          <a:p>
            <a:pPr>
              <a:defRPr/>
            </a:pPr>
            <a:r>
              <a:rPr lang="en-US"/>
              <a:t>© 2003 Herlihy and Shavit</a:t>
            </a: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eaLnBrk="0" hangingPunct="0">
              <a:defRPr sz="1300" b="0">
                <a:latin typeface="Marlett" pitchFamily="2" charset="2"/>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9"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eaLnBrk="0" hangingPunct="0">
              <a:defRPr sz="1300" b="0">
                <a:latin typeface="Marlett" pitchFamily="2" charset="2"/>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eaLnBrk="0" hangingPunct="0">
              <a:defRPr sz="1300" b="0">
                <a:latin typeface="Marlett" charset="0"/>
                <a:cs typeface="Arial" charset="0"/>
              </a:defRPr>
            </a:lvl1pPr>
          </a:lstStyle>
          <a:p>
            <a:pPr>
              <a:defRPr/>
            </a:pPr>
            <a:fld id="{E7870A5D-C1B2-3C40-9F55-7589E88193D9}" type="slidenum">
              <a:rPr lang="ar-SA"/>
              <a:pPr>
                <a:defRPr/>
              </a:pPr>
              <a:t>‹#›</a:t>
            </a:fld>
            <a:endParaRPr lang="en-US">
              <a:cs typeface="+mn-cs"/>
            </a:endParaRPr>
          </a:p>
        </p:txBody>
      </p:sp>
    </p:spTree>
    <p:extLst>
      <p:ext uri="{BB962C8B-B14F-4D97-AF65-F5344CB8AC3E}">
        <p14:creationId xmlns:p14="http://schemas.microsoft.com/office/powerpoint/2010/main" val="58065478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DCEDD-7FFD-C14A-8BF5-E1F4A6914672}" type="slidenum">
              <a:rPr lang="ar-SA" sz="1300" b="0">
                <a:latin typeface="Marlett" charset="0"/>
                <a:cs typeface="Arial" charset="0"/>
              </a:rPr>
              <a:pPr/>
              <a:t>2</a:t>
            </a:fld>
            <a:endParaRPr lang="en-US" sz="1300" b="0">
              <a:latin typeface="Marlett" charset="0"/>
              <a:cs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lecture covers a number of classical mutual exclusion algorithms that</a:t>
            </a:r>
          </a:p>
          <a:p>
            <a:r>
              <a:rPr lang="en-US">
                <a:latin typeface="Arial" charset="0"/>
              </a:rPr>
              <a:t>work by reading and writing shared memory. Although these algorithms are</a:t>
            </a:r>
          </a:p>
          <a:p>
            <a:r>
              <a:rPr lang="en-US">
                <a:latin typeface="Arial" charset="0"/>
              </a:rPr>
              <a:t>not used in practice, we study them because they provide an ideal introduction</a:t>
            </a:r>
          </a:p>
          <a:p>
            <a:r>
              <a:rPr lang="en-US">
                <a:latin typeface="Arial" charset="0"/>
              </a:rPr>
              <a:t>to the kinds of correctness issues that arise in every area of synchronization.</a:t>
            </a:r>
          </a:p>
          <a:p>
            <a:r>
              <a:rPr lang="en-US">
                <a:latin typeface="Arial" charset="0"/>
              </a:rPr>
              <a:t>These algorithms, simple as they are, display subtle properties that</a:t>
            </a:r>
          </a:p>
          <a:p>
            <a:r>
              <a:rPr lang="en-US">
                <a:latin typeface="Arial" charset="0"/>
              </a:rPr>
              <a:t>students should understand before they are ready to approach the design of truly</a:t>
            </a:r>
          </a:p>
          <a:p>
            <a:r>
              <a:rPr lang="en-US">
                <a:latin typeface="Arial" charset="0"/>
              </a:rPr>
              <a:t>practical techniques.</a:t>
            </a:r>
          </a:p>
        </p:txBody>
      </p:sp>
    </p:spTree>
    <p:extLst>
      <p:ext uri="{BB962C8B-B14F-4D97-AF65-F5344CB8AC3E}">
        <p14:creationId xmlns:p14="http://schemas.microsoft.com/office/powerpoint/2010/main" val="254725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F59922C-95C2-214D-946F-CC8903F8A13C}" type="slidenum">
              <a:rPr lang="ar-SA" sz="1300" b="0">
                <a:latin typeface="Marlett" charset="0"/>
                <a:cs typeface="Arial" charset="0"/>
              </a:rPr>
              <a:pPr/>
              <a:t>11</a:t>
            </a:fld>
            <a:endParaRPr lang="en-US" sz="1300" b="0">
              <a:latin typeface="Marlett" charset="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4079991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F259EB-F124-8644-A31E-C20AEBCF1762}" type="slidenum">
              <a:rPr lang="ar-SA" sz="1300" b="0">
                <a:latin typeface="Marlett" charset="0"/>
                <a:cs typeface="Arial" charset="0"/>
              </a:rPr>
              <a:pPr/>
              <a:t>101</a:t>
            </a:fld>
            <a:endParaRPr lang="en-US" sz="1300" b="0">
              <a:latin typeface="Marlett" charset="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4768444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9892586-E10E-9647-A2F3-0BE84C482C8A}" type="slidenum">
              <a:rPr lang="ar-SA" sz="1300" b="0">
                <a:latin typeface="Marlett" charset="0"/>
                <a:cs typeface="Arial" charset="0"/>
              </a:rPr>
              <a:pPr/>
              <a:t>102</a:t>
            </a:fld>
            <a:endParaRPr lang="en-US" sz="1300" b="0">
              <a:latin typeface="Marlett" charset="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212348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49F9AA8-2163-084D-8A3B-D7F620492F80}" type="slidenum">
              <a:rPr lang="ar-SA" sz="1300" b="0">
                <a:latin typeface="Marlett" charset="0"/>
                <a:cs typeface="Arial" charset="0"/>
              </a:rPr>
              <a:pPr/>
              <a:t>103</a:t>
            </a:fld>
            <a:endParaRPr lang="en-US" sz="1300" b="0">
              <a:latin typeface="Marlett" charset="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0569117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8C95DEC-9868-7E4F-8AB2-41A661E7717C}" type="slidenum">
              <a:rPr lang="ar-SA" sz="1300" b="0">
                <a:latin typeface="Marlett" charset="0"/>
                <a:cs typeface="Arial" charset="0"/>
              </a:rPr>
              <a:pPr/>
              <a:t>104</a:t>
            </a:fld>
            <a:endParaRPr lang="en-US" sz="1300" b="0">
              <a:latin typeface="Marlett" charset="0"/>
              <a:cs typeface="Arial" charset="0"/>
            </a:endParaRPr>
          </a:p>
        </p:txBody>
      </p:sp>
      <p:sp>
        <p:nvSpPr>
          <p:cNvPr id="304131" name="Rectangle 2"/>
          <p:cNvSpPr>
            <a:spLocks noGrp="1" noRot="1" noChangeAspect="1" noChangeArrowheads="1" noTextEdit="1"/>
          </p:cNvSpPr>
          <p:nvPr>
            <p:ph type="sldImg"/>
          </p:nvPr>
        </p:nvSpPr>
        <p:spPr>
          <a:xfrm>
            <a:off x="990600" y="768350"/>
            <a:ext cx="5119688" cy="3840163"/>
          </a:xfrm>
          <a:ln/>
        </p:spPr>
      </p:sp>
      <p:sp>
        <p:nvSpPr>
          <p:cNvPr id="30413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proof is not easy for undergraduates but you need to do it so that they see the weakness of read-write registers due to </a:t>
            </a:r>
          </a:p>
          <a:p>
            <a:r>
              <a:rPr lang="en-US">
                <a:latin typeface="Arial" charset="0"/>
              </a:rPr>
              <a:t>the fact that when they write they obliterate traces of what other threads wrote. </a:t>
            </a:r>
          </a:p>
          <a:p>
            <a:endParaRPr lang="en-US">
              <a:latin typeface="Arial" charset="0"/>
            </a:endParaRPr>
          </a:p>
        </p:txBody>
      </p:sp>
    </p:spTree>
    <p:extLst>
      <p:ext uri="{BB962C8B-B14F-4D97-AF65-F5344CB8AC3E}">
        <p14:creationId xmlns:p14="http://schemas.microsoft.com/office/powerpoint/2010/main" val="16195596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D43A7FB-90E3-9E4D-8F60-D79412A526E3}" type="slidenum">
              <a:rPr lang="ar-SA" sz="1300" b="0">
                <a:latin typeface="Marlett" charset="0"/>
                <a:cs typeface="Arial" charset="0"/>
              </a:rPr>
              <a:pPr/>
              <a:t>105</a:t>
            </a:fld>
            <a:endParaRPr lang="en-US" sz="1300" b="0">
              <a:latin typeface="Marlett" charset="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792044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0EAEA11-E6CD-CB48-8D14-7D74BC09E045}" type="slidenum">
              <a:rPr lang="ar-SA" sz="1300" b="0">
                <a:latin typeface="Marlett" charset="0"/>
                <a:cs typeface="Arial" charset="0"/>
              </a:rPr>
              <a:pPr/>
              <a:t>106</a:t>
            </a:fld>
            <a:endParaRPr lang="en-US" sz="1300" b="0">
              <a:latin typeface="Marlett" charset="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chemeClr val="accent2"/>
                </a:solidFill>
                <a:latin typeface="Arial" charset="0"/>
              </a:rPr>
              <a:t>Say that the issue that writes </a:t>
            </a:r>
            <a:r>
              <a:rPr lang="ja-JP" altLang="en-US">
                <a:solidFill>
                  <a:schemeClr val="tx2"/>
                </a:solidFill>
                <a:latin typeface="Arial" charset="0"/>
              </a:rPr>
              <a:t>“</a:t>
            </a:r>
            <a:r>
              <a:rPr lang="en-US" altLang="ja-JP">
                <a:solidFill>
                  <a:schemeClr val="tx2"/>
                </a:solidFill>
                <a:latin typeface="Arial" charset="0"/>
              </a:rPr>
              <a:t>cover</a:t>
            </a:r>
            <a:r>
              <a:rPr lang="ja-JP" altLang="en-US">
                <a:solidFill>
                  <a:schemeClr val="tx2"/>
                </a:solidFill>
                <a:latin typeface="Arial" charset="0"/>
              </a:rPr>
              <a:t>”</a:t>
            </a:r>
            <a:r>
              <a:rPr lang="en-US" altLang="ja-JP">
                <a:solidFill>
                  <a:schemeClr val="accent2"/>
                </a:solidFill>
                <a:latin typeface="Arial" charset="0"/>
              </a:rPr>
              <a:t> older writes is a fundamental problem with RW-registers that shows up everywhere…</a:t>
            </a:r>
            <a:endParaRPr lang="en-US">
              <a:solidFill>
                <a:schemeClr val="accent2"/>
              </a:solidFill>
              <a:latin typeface="Arial" charset="0"/>
            </a:endParaRPr>
          </a:p>
        </p:txBody>
      </p:sp>
    </p:spTree>
    <p:extLst>
      <p:ext uri="{BB962C8B-B14F-4D97-AF65-F5344CB8AC3E}">
        <p14:creationId xmlns:p14="http://schemas.microsoft.com/office/powerpoint/2010/main" val="329356681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DD5E7C8-41FB-6945-B302-34F4181E6BC7}" type="slidenum">
              <a:rPr lang="ar-SA" sz="1300" b="0">
                <a:latin typeface="Marlett" charset="0"/>
                <a:cs typeface="Arial" charset="0"/>
              </a:rPr>
              <a:pPr/>
              <a:t>107</a:t>
            </a:fld>
            <a:endParaRPr lang="en-US" sz="1300" b="0">
              <a:latin typeface="Marlett" charset="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805609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DD76EA1-ED52-B04F-BFCF-A9E7101C68D3}" type="slidenum">
              <a:rPr lang="ar-SA" sz="1300" b="0">
                <a:latin typeface="Marlett" charset="0"/>
                <a:cs typeface="Arial" charset="0"/>
              </a:rPr>
              <a:pPr/>
              <a:t>12</a:t>
            </a:fld>
            <a:endParaRPr lang="en-US" sz="1300" b="0">
              <a:latin typeface="Marlett"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028614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526E55A-D3DB-5D4D-A6EC-08E95516F9CA}" type="slidenum">
              <a:rPr lang="ar-SA" sz="1300" b="0">
                <a:latin typeface="Marlett" charset="0"/>
                <a:cs typeface="Arial" charset="0"/>
              </a:rPr>
              <a:pPr/>
              <a:t>13</a:t>
            </a:fld>
            <a:endParaRPr lang="en-US" sz="1300" b="0">
              <a:latin typeface="Marlett"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43677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81D6308-8BC4-8A4F-A4D1-2F61B1634982}" type="slidenum">
              <a:rPr lang="ar-SA" sz="1300" b="0">
                <a:latin typeface="Marlett" charset="0"/>
                <a:cs typeface="Arial" charset="0"/>
              </a:rPr>
              <a:pPr/>
              <a:t>14</a:t>
            </a:fld>
            <a:endParaRPr lang="en-US" sz="1300" b="0">
              <a:latin typeface="Marlett"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4540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29C4E1A-394E-1345-BD19-024F00CEA95B}" type="slidenum">
              <a:rPr lang="ar-SA" sz="1300" b="0">
                <a:latin typeface="Marlett" charset="0"/>
                <a:cs typeface="Arial" charset="0"/>
              </a:rPr>
              <a:pPr/>
              <a:t>15</a:t>
            </a:fld>
            <a:endParaRPr lang="en-US" sz="1300" b="0">
              <a:latin typeface="Marlett"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012202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2307179-9236-3B48-9F10-02EF92534021}" type="slidenum">
              <a:rPr lang="ar-SA" sz="1300" b="0">
                <a:latin typeface="Marlett" charset="0"/>
                <a:cs typeface="Arial" charset="0"/>
              </a:rPr>
              <a:pPr/>
              <a:t>16</a:t>
            </a:fld>
            <a:endParaRPr lang="en-US" sz="1300" b="0">
              <a:latin typeface="Marlett" charset="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891281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9147E0E-5B37-5047-923A-7964E8E130CA}" type="slidenum">
              <a:rPr lang="ar-SA" sz="1300" b="0">
                <a:latin typeface="Marlett" charset="0"/>
                <a:cs typeface="Arial" charset="0"/>
              </a:rPr>
              <a:pPr/>
              <a:t>17</a:t>
            </a:fld>
            <a:endParaRPr lang="en-US" sz="1300" b="0">
              <a:latin typeface="Marlett"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0157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7CA714F-D8F9-194D-911A-4B3161B26AA4}" type="slidenum">
              <a:rPr lang="ar-SA" sz="1300" b="0">
                <a:latin typeface="Marlett" charset="0"/>
                <a:cs typeface="Arial" charset="0"/>
              </a:rPr>
              <a:pPr/>
              <a:t>18</a:t>
            </a:fld>
            <a:endParaRPr lang="en-US" sz="1300" b="0">
              <a:latin typeface="Marlett"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696488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9F25415-E306-4A4E-A899-37C2B918C5C8}" type="slidenum">
              <a:rPr lang="ar-SA" sz="1300" b="0">
                <a:latin typeface="Marlett" charset="0"/>
                <a:cs typeface="Arial" charset="0"/>
              </a:rPr>
              <a:pPr/>
              <a:t>19</a:t>
            </a:fld>
            <a:endParaRPr lang="en-US" sz="1300" b="0">
              <a:latin typeface="Marlett"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990136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C573FB8-9417-3342-A478-910CFF3AE614}" type="slidenum">
              <a:rPr lang="ar-SA" sz="1300" b="0">
                <a:latin typeface="Marlett" charset="0"/>
                <a:cs typeface="Arial" charset="0"/>
              </a:rPr>
              <a:pPr/>
              <a:t>20</a:t>
            </a:fld>
            <a:endParaRPr lang="en-US" sz="1300" b="0">
              <a:latin typeface="Marlett"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a:t>
            </a:r>
            <a:r>
              <a:rPr lang="ja-JP" altLang="en-US">
                <a:latin typeface="Arial" charset="0"/>
              </a:rPr>
              <a:t>“</a:t>
            </a:r>
            <a:r>
              <a:rPr lang="en-US" altLang="ja-JP">
                <a:latin typeface="Arial" charset="0"/>
              </a:rPr>
              <a:t>arrow</a:t>
            </a:r>
            <a:r>
              <a:rPr lang="ja-JP" altLang="en-US">
                <a:latin typeface="Arial" charset="0"/>
              </a:rPr>
              <a:t>”</a:t>
            </a:r>
            <a:r>
              <a:rPr lang="en-US" altLang="ja-JP">
                <a:latin typeface="Arial" charset="0"/>
              </a:rPr>
              <a:t> (HAPPENS BEFORE) notation was introduced by Leslie Lamport, a distributed computing pioneer. </a:t>
            </a:r>
            <a:endParaRPr lang="en-US">
              <a:latin typeface="Arial" charset="0"/>
            </a:endParaRPr>
          </a:p>
        </p:txBody>
      </p:sp>
    </p:spTree>
    <p:extLst>
      <p:ext uri="{BB962C8B-B14F-4D97-AF65-F5344CB8AC3E}">
        <p14:creationId xmlns:p14="http://schemas.microsoft.com/office/powerpoint/2010/main" val="3816462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Dijkstra was the first to provide a solution to the mutual exclusion problem. </a:t>
            </a:r>
          </a:p>
        </p:txBody>
      </p:sp>
      <p:sp>
        <p:nvSpPr>
          <p:cNvPr id="2150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508"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B1AC6D-AACB-5D42-9F2A-9D2EF3A0E623}" type="slidenum">
              <a:rPr lang="ar-SA" sz="1300" b="0">
                <a:latin typeface="Marlett" charset="0"/>
                <a:cs typeface="Arial" charset="0"/>
              </a:rPr>
              <a:pPr/>
              <a:t>3</a:t>
            </a:fld>
            <a:endParaRPr lang="en-US" sz="1300" b="0">
              <a:latin typeface="Marlett" charset="0"/>
              <a:cs typeface="Arial" charset="0"/>
            </a:endParaRPr>
          </a:p>
        </p:txBody>
      </p:sp>
    </p:spTree>
    <p:extLst>
      <p:ext uri="{BB962C8B-B14F-4D97-AF65-F5344CB8AC3E}">
        <p14:creationId xmlns:p14="http://schemas.microsoft.com/office/powerpoint/2010/main" val="3473856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8C83595-BF8B-934F-84D8-DE047773B39C}" type="slidenum">
              <a:rPr lang="ar-SA" sz="1300" b="0">
                <a:latin typeface="Marlett" charset="0"/>
                <a:cs typeface="Arial" charset="0"/>
              </a:rPr>
              <a:pPr/>
              <a:t>21</a:t>
            </a:fld>
            <a:endParaRPr lang="en-US" sz="1300" b="0">
              <a:latin typeface="Marlett"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Week is concurrent with month, leads into next slide</a:t>
            </a:r>
          </a:p>
        </p:txBody>
      </p:sp>
    </p:spTree>
    <p:extLst>
      <p:ext uri="{BB962C8B-B14F-4D97-AF65-F5344CB8AC3E}">
        <p14:creationId xmlns:p14="http://schemas.microsoft.com/office/powerpoint/2010/main" val="146466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E0DF498-1314-0E48-A884-14D041C86D8A}" type="slidenum">
              <a:rPr lang="ar-SA" sz="1300" b="0">
                <a:latin typeface="Marlett" charset="0"/>
                <a:cs typeface="Arial" charset="0"/>
              </a:rPr>
              <a:pPr/>
              <a:t>22</a:t>
            </a:fld>
            <a:endParaRPr lang="en-US" sz="1300" b="0">
              <a:latin typeface="Marlett"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this slide we deal with concurrent events. </a:t>
            </a:r>
          </a:p>
        </p:txBody>
      </p:sp>
    </p:spTree>
    <p:extLst>
      <p:ext uri="{BB962C8B-B14F-4D97-AF65-F5344CB8AC3E}">
        <p14:creationId xmlns:p14="http://schemas.microsoft.com/office/powerpoint/2010/main" val="1704706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AD9F7-8E12-3A47-8E59-026E20A28284}" type="slidenum">
              <a:rPr lang="ar-SA" sz="1300" b="0">
                <a:latin typeface="Marlett" charset="0"/>
                <a:cs typeface="Arial" charset="0"/>
              </a:rPr>
              <a:pPr/>
              <a:t>23</a:t>
            </a:fld>
            <a:endParaRPr lang="en-US" sz="1300" b="0">
              <a:latin typeface="Marlett"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Notice that we use a definition of </a:t>
            </a:r>
            <a:r>
              <a:rPr lang="en-US" dirty="0" err="1">
                <a:latin typeface="Arial" charset="0"/>
              </a:rPr>
              <a:t>Antisymmetric</a:t>
            </a:r>
            <a:r>
              <a:rPr lang="en-US" dirty="0">
                <a:latin typeface="Arial" charset="0"/>
              </a:rPr>
              <a:t> that is based on our earlier definition of </a:t>
            </a:r>
            <a:r>
              <a:rPr lang="en-US" dirty="0" err="1">
                <a:latin typeface="Arial" charset="0"/>
              </a:rPr>
              <a:t>irreflexive</a:t>
            </a:r>
            <a:r>
              <a:rPr lang="en-US" dirty="0">
                <a:latin typeface="Arial" charset="0"/>
              </a:rPr>
              <a:t>. Also, notice that it could be that </a:t>
            </a:r>
          </a:p>
          <a:p>
            <a:r>
              <a:rPr lang="en-US" dirty="0">
                <a:latin typeface="Arial" charset="0"/>
              </a:rPr>
              <a:t>both A</a:t>
            </a:r>
            <a:r>
              <a:rPr lang="en-US" dirty="0">
                <a:latin typeface="Arial" charset="0"/>
                <a:sym typeface="Wingdings" charset="0"/>
              </a:rPr>
              <a:t>B and BA don</a:t>
            </a:r>
            <a:r>
              <a:rPr lang="fr-FR" altLang="ja-JP" dirty="0">
                <a:latin typeface="Arial" charset="0"/>
                <a:sym typeface="Wingdings" charset="0"/>
              </a:rPr>
              <a:t>'</a:t>
            </a:r>
            <a:r>
              <a:rPr lang="en-US" altLang="ja-JP" dirty="0">
                <a:latin typeface="Arial" charset="0"/>
                <a:sym typeface="Wingdings" charset="0"/>
              </a:rPr>
              <a:t>t hold. </a:t>
            </a:r>
            <a:endParaRPr lang="en-US" dirty="0">
              <a:latin typeface="Arial" charset="0"/>
            </a:endParaRPr>
          </a:p>
        </p:txBody>
      </p:sp>
    </p:spTree>
    <p:extLst>
      <p:ext uri="{BB962C8B-B14F-4D97-AF65-F5344CB8AC3E}">
        <p14:creationId xmlns:p14="http://schemas.microsoft.com/office/powerpoint/2010/main" val="2573202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78DF9A3-0979-DC44-AA2B-07334080A6C7}" type="slidenum">
              <a:rPr lang="ar-SA" sz="1300" b="0">
                <a:latin typeface="Marlett" charset="0"/>
                <a:cs typeface="Arial" charset="0"/>
              </a:rPr>
              <a:pPr/>
              <a:t>24</a:t>
            </a:fld>
            <a:endParaRPr lang="en-US" sz="1300" b="0">
              <a:latin typeface="Marlett"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We strengthen </a:t>
            </a:r>
            <a:r>
              <a:rPr lang="en-US" dirty="0" err="1">
                <a:latin typeface="Arial" charset="0"/>
              </a:rPr>
              <a:t>antisymmetry</a:t>
            </a:r>
            <a:r>
              <a:rPr lang="en-US" dirty="0">
                <a:latin typeface="Arial" charset="0"/>
              </a:rPr>
              <a:t> which allowed that both A</a:t>
            </a:r>
            <a:r>
              <a:rPr lang="en-US" dirty="0">
                <a:latin typeface="Arial" charset="0"/>
                <a:sym typeface="Wingdings" charset="0"/>
              </a:rPr>
              <a:t>B and BA don</a:t>
            </a:r>
            <a:r>
              <a:rPr lang="fr-FR" altLang="ja-JP" dirty="0">
                <a:latin typeface="Arial" charset="0"/>
                <a:sym typeface="Wingdings" charset="0"/>
              </a:rPr>
              <a:t>'</a:t>
            </a:r>
            <a:r>
              <a:rPr lang="en-US" altLang="ja-JP" dirty="0">
                <a:latin typeface="Arial" charset="0"/>
                <a:sym typeface="Wingdings" charset="0"/>
              </a:rPr>
              <a:t>t hold by requiring that one of the two always hold. </a:t>
            </a:r>
            <a:endParaRPr lang="en-US" altLang="ja-JP" dirty="0">
              <a:latin typeface="Arial" charset="0"/>
            </a:endParaRPr>
          </a:p>
          <a:p>
            <a:endParaRPr lang="en-US" dirty="0">
              <a:latin typeface="Arial" charset="0"/>
            </a:endParaRPr>
          </a:p>
        </p:txBody>
      </p:sp>
    </p:spTree>
    <p:extLst>
      <p:ext uri="{BB962C8B-B14F-4D97-AF65-F5344CB8AC3E}">
        <p14:creationId xmlns:p14="http://schemas.microsoft.com/office/powerpoint/2010/main" val="225014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8FBF55-505B-A248-9877-81427B9F4C18}" type="slidenum">
              <a:rPr lang="ar-SA" sz="1300" b="0">
                <a:latin typeface="Marlett" charset="0"/>
                <a:cs typeface="Arial" charset="0"/>
              </a:rPr>
              <a:pPr/>
              <a:t>25</a:t>
            </a:fld>
            <a:endParaRPr lang="en-US" sz="1300" b="0">
              <a:latin typeface="Marlett"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37484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A999476-B5D0-4140-A0B3-AE9049C2C5E9}" type="slidenum">
              <a:rPr lang="ar-SA" sz="1300" b="0">
                <a:latin typeface="Marlett" charset="0"/>
                <a:cs typeface="Arial" charset="0"/>
              </a:rPr>
              <a:pPr/>
              <a:t>26</a:t>
            </a:fld>
            <a:endParaRPr lang="en-US" sz="1300" b="0">
              <a:latin typeface="Marlett"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914314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6C790D0-7414-3B47-B166-6CA556454229}" type="slidenum">
              <a:rPr lang="ar-SA" sz="1300" b="0">
                <a:latin typeface="Marlett" charset="0"/>
                <a:cs typeface="Arial" charset="0"/>
              </a:rPr>
              <a:pPr/>
              <a:t>27</a:t>
            </a:fld>
            <a:endParaRPr lang="en-US" sz="1300" b="0">
              <a:latin typeface="Marlett"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formal definition of a mutual exclusion lock object in java. </a:t>
            </a:r>
          </a:p>
        </p:txBody>
      </p:sp>
    </p:spTree>
    <p:extLst>
      <p:ext uri="{BB962C8B-B14F-4D97-AF65-F5344CB8AC3E}">
        <p14:creationId xmlns:p14="http://schemas.microsoft.com/office/powerpoint/2010/main" val="3806864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9EB4D3-230F-E842-A772-C3A9B4C82069}" type="slidenum">
              <a:rPr lang="ar-SA" sz="1300" b="0">
                <a:latin typeface="Marlett" charset="0"/>
                <a:cs typeface="Arial" charset="0"/>
              </a:rPr>
              <a:pPr/>
              <a:t>28</a:t>
            </a:fld>
            <a:endParaRPr lang="en-US" sz="1300" b="0">
              <a:latin typeface="Marlett"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53988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AF2B93-CFAA-8840-BFA9-B9BAF45BD845}" type="slidenum">
              <a:rPr lang="ar-SA" sz="1300" b="0">
                <a:latin typeface="Marlett" charset="0"/>
                <a:cs typeface="Arial" charset="0"/>
              </a:rPr>
              <a:pPr/>
              <a:t>29</a:t>
            </a:fld>
            <a:endParaRPr lang="en-US" sz="1300" b="0">
              <a:latin typeface="Marlett"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Threads using the Lock() and Unlock() methods must follow a specific format, first Lock() then Unlock().</a:t>
            </a:r>
          </a:p>
        </p:txBody>
      </p:sp>
    </p:spTree>
    <p:extLst>
      <p:ext uri="{BB962C8B-B14F-4D97-AF65-F5344CB8AC3E}">
        <p14:creationId xmlns:p14="http://schemas.microsoft.com/office/powerpoint/2010/main" val="3898465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24B7DEF-059E-4D44-854D-BF51AB740DA7}" type="slidenum">
              <a:rPr lang="ar-SA" sz="1300" b="0">
                <a:latin typeface="Marlett" charset="0"/>
                <a:cs typeface="Arial" charset="0"/>
              </a:rPr>
              <a:pPr/>
              <a:t>30</a:t>
            </a:fld>
            <a:endParaRPr lang="en-US" sz="1300" b="0">
              <a:latin typeface="Marlett"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Java, these methods should be used in the following structured way.</a:t>
            </a:r>
          </a:p>
          <a:p>
            <a:r>
              <a:rPr lang="en-US">
                <a:latin typeface="Arial" charset="0"/>
              </a:rPr>
              <a:t>mutex.lock();</a:t>
            </a:r>
          </a:p>
          <a:p>
            <a:r>
              <a:rPr lang="en-US">
                <a:latin typeface="Arial" charset="0"/>
              </a:rPr>
              <a:t>try {</a:t>
            </a:r>
          </a:p>
          <a:p>
            <a:r>
              <a:rPr lang="en-US">
                <a:latin typeface="Arial" charset="0"/>
              </a:rPr>
              <a:t>  ...            // body</a:t>
            </a:r>
          </a:p>
          <a:p>
            <a:r>
              <a:rPr lang="en-US">
                <a:latin typeface="Arial" charset="0"/>
              </a:rPr>
              <a:t>  } finally {</a:t>
            </a:r>
          </a:p>
          <a:p>
            <a:r>
              <a:rPr lang="en-US">
                <a:latin typeface="Arial" charset="0"/>
              </a:rPr>
              <a:t>     mutex.unlock();</a:t>
            </a:r>
          </a:p>
          <a:p>
            <a:r>
              <a:rPr lang="en-US">
                <a:latin typeface="Arial" charset="0"/>
              </a:rPr>
              <a:t>  }</a:t>
            </a:r>
          </a:p>
        </p:txBody>
      </p:sp>
    </p:spTree>
    <p:extLst>
      <p:ext uri="{BB962C8B-B14F-4D97-AF65-F5344CB8AC3E}">
        <p14:creationId xmlns:p14="http://schemas.microsoft.com/office/powerpoint/2010/main" val="37893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6B4A68-9085-4245-9673-470FBE2BF6FC}" type="slidenum">
              <a:rPr lang="ar-SA" sz="1300" b="0">
                <a:latin typeface="Marlett" charset="0"/>
                <a:cs typeface="Arial" charset="0"/>
              </a:rPr>
              <a:pPr/>
              <a:t>4</a:t>
            </a:fld>
            <a:endParaRPr lang="en-US" sz="1300" b="0">
              <a:latin typeface="Marlett" charset="0"/>
              <a:cs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First, we are going to talk about what mutual exclusion means. This might seem simple, almost trivial, but there are tricky aspects that will cause problems if we don</a:t>
            </a:r>
            <a:r>
              <a:rPr lang="fr-FR" altLang="ja-JP" dirty="0">
                <a:latin typeface="Arial" charset="0"/>
              </a:rPr>
              <a:t>'</a:t>
            </a:r>
            <a:r>
              <a:rPr lang="en-US" altLang="ja-JP" dirty="0">
                <a:latin typeface="Arial" charset="0"/>
              </a:rPr>
              <a:t>t understand them.</a:t>
            </a:r>
          </a:p>
          <a:p>
            <a:r>
              <a:rPr lang="en-US" dirty="0">
                <a:latin typeface="Arial" charset="0"/>
              </a:rPr>
              <a:t>Then we discuss 2 process solutions. We like these because they are simpler than general solutions, so we can focus on important issues more clearly. Also the code fits on a slide.</a:t>
            </a:r>
          </a:p>
          <a:p>
            <a:r>
              <a:rPr lang="en-US" dirty="0">
                <a:latin typeface="Arial" charset="0"/>
              </a:rPr>
              <a:t>Then we will be ready to move on to n-process solutions. In the end, we will talk about the inherent costs of doing mutual exclusion in this way, and the implications of those costs.</a:t>
            </a:r>
          </a:p>
        </p:txBody>
      </p:sp>
    </p:spTree>
    <p:extLst>
      <p:ext uri="{BB962C8B-B14F-4D97-AF65-F5344CB8AC3E}">
        <p14:creationId xmlns:p14="http://schemas.microsoft.com/office/powerpoint/2010/main" val="774199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5FE8D73-EE22-C34D-B624-B2D6290CC10D}" type="slidenum">
              <a:rPr lang="ar-SA" sz="1300" b="0">
                <a:latin typeface="Marlett" charset="0"/>
                <a:cs typeface="Arial" charset="0"/>
              </a:rPr>
              <a:pPr/>
              <a:t>31</a:t>
            </a:fld>
            <a:endParaRPr lang="en-US" sz="1300" b="0">
              <a:latin typeface="Marlett"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165810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1A9501D-2AEB-4943-BE61-6530F37F4ADE}" type="slidenum">
              <a:rPr lang="ar-SA" sz="1300" b="0">
                <a:latin typeface="Marlett" charset="0"/>
                <a:cs typeface="Arial" charset="0"/>
              </a:rPr>
              <a:pPr/>
              <a:t>32</a:t>
            </a:fld>
            <a:endParaRPr lang="en-US" sz="1300" b="0">
              <a:latin typeface="Marlett" charset="0"/>
              <a:cs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793390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C102BCC-D339-BC42-A717-431EB464FD72}" type="slidenum">
              <a:rPr lang="ar-SA" sz="1300" b="0">
                <a:latin typeface="Marlett" charset="0"/>
                <a:cs typeface="Arial" charset="0"/>
              </a:rPr>
              <a:pPr/>
              <a:t>33</a:t>
            </a:fld>
            <a:endParaRPr lang="en-US" sz="1300" b="0">
              <a:latin typeface="Marlett" charset="0"/>
              <a:cs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870941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3AAB10-5A81-2A47-84E5-41D15C2150F0}" type="slidenum">
              <a:rPr lang="ar-SA" sz="1300" b="0">
                <a:latin typeface="Marlett" charset="0"/>
                <a:cs typeface="Arial" charset="0"/>
              </a:rPr>
              <a:pPr/>
              <a:t>34</a:t>
            </a:fld>
            <a:endParaRPr lang="en-US" sz="1300" b="0">
              <a:latin typeface="Marlett" charset="0"/>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interval CS^k_i is denoted by the </a:t>
            </a:r>
            <a:r>
              <a:rPr lang="en-US">
                <a:latin typeface="Arial" charset="0"/>
                <a:sym typeface="Wingdings" charset="0"/>
              </a:rPr>
              <a:t>. </a:t>
            </a:r>
            <a:endParaRPr lang="en-US">
              <a:latin typeface="Arial" charset="0"/>
            </a:endParaRPr>
          </a:p>
        </p:txBody>
      </p:sp>
    </p:spTree>
    <p:extLst>
      <p:ext uri="{BB962C8B-B14F-4D97-AF65-F5344CB8AC3E}">
        <p14:creationId xmlns:p14="http://schemas.microsoft.com/office/powerpoint/2010/main" val="1090621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C0D33B1-D4B4-2543-BC0F-32441B8C6DDF}" type="slidenum">
              <a:rPr lang="ar-SA" sz="1300" b="0">
                <a:latin typeface="Marlett" charset="0"/>
                <a:cs typeface="Arial" charset="0"/>
              </a:rPr>
              <a:pPr/>
              <a:t>35</a:t>
            </a:fld>
            <a:endParaRPr lang="en-US" sz="1300" b="0">
              <a:latin typeface="Marlett" charset="0"/>
              <a:cs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069521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5424B7B-2063-D54C-BD01-325CE2001353}" type="slidenum">
              <a:rPr lang="ar-SA" sz="1300" b="0">
                <a:latin typeface="Marlett" charset="0"/>
                <a:cs typeface="Arial" charset="0"/>
              </a:rPr>
              <a:pPr/>
              <a:t>36</a:t>
            </a:fld>
            <a:endParaRPr lang="en-US" sz="1300" b="0">
              <a:latin typeface="Marlett" charset="0"/>
              <a:cs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498469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08FC140-D864-6646-942B-C5BE441B3BF3}" type="slidenum">
              <a:rPr lang="ar-SA" sz="1300" b="0">
                <a:latin typeface="Marlett" charset="0"/>
                <a:cs typeface="Arial" charset="0"/>
              </a:rPr>
              <a:pPr/>
              <a:t>37</a:t>
            </a:fld>
            <a:endParaRPr lang="en-US" sz="1300" b="0">
              <a:latin typeface="Marlett" charset="0"/>
              <a:cs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935368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1FF66DA-1A50-EC4D-BF4F-E346A5746711}" type="slidenum">
              <a:rPr lang="ar-SA" sz="1300" b="0">
                <a:latin typeface="Marlett" charset="0"/>
                <a:cs typeface="Arial" charset="0"/>
              </a:rPr>
              <a:pPr/>
              <a:t>38</a:t>
            </a:fld>
            <a:endParaRPr lang="en-US" sz="1300" b="0">
              <a:latin typeface="Marlett" charset="0"/>
              <a:cs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710607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627F845-3632-134F-847F-3F66BE785FCF}" type="slidenum">
              <a:rPr lang="ar-SA" sz="1300" b="0">
                <a:latin typeface="Marlett" charset="0"/>
                <a:cs typeface="Arial" charset="0"/>
              </a:rPr>
              <a:pPr/>
              <a:t>39</a:t>
            </a:fld>
            <a:endParaRPr lang="en-US" sz="1300" b="0">
              <a:latin typeface="Marlett" charset="0"/>
              <a:cs typeface="Arial" charset="0"/>
            </a:endParaRPr>
          </a:p>
        </p:txBody>
      </p:sp>
      <p:sp>
        <p:nvSpPr>
          <p:cNvPr id="95235" name="Rectangle 2"/>
          <p:cNvSpPr>
            <a:spLocks noGrp="1" noRot="1" noChangeAspect="1" noChangeArrowheads="1" noTextEdit="1"/>
          </p:cNvSpPr>
          <p:nvPr>
            <p:ph type="sldImg"/>
          </p:nvPr>
        </p:nvSpPr>
        <p:spPr>
          <a:xfrm>
            <a:off x="990600" y="768350"/>
            <a:ext cx="5119688" cy="3840163"/>
          </a:xfrm>
          <a:ln/>
        </p:spPr>
      </p:sp>
      <p:sp>
        <p:nvSpPr>
          <p:cNvPr id="9523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At least one other thread is completing infinitely often, since there are only a finite number of threads. This is a </a:t>
            </a:r>
            <a:r>
              <a:rPr lang="ja-JP" altLang="en-US">
                <a:latin typeface="Arial" charset="0"/>
              </a:rPr>
              <a:t>“</a:t>
            </a:r>
            <a:r>
              <a:rPr lang="en-US" altLang="ja-JP">
                <a:latin typeface="Arial" charset="0"/>
              </a:rPr>
              <a:t>Stalinistic</a:t>
            </a:r>
            <a:r>
              <a:rPr lang="ja-JP" altLang="en-US">
                <a:latin typeface="Arial" charset="0"/>
              </a:rPr>
              <a:t>”</a:t>
            </a:r>
            <a:r>
              <a:rPr lang="en-US" altLang="ja-JP">
                <a:latin typeface="Arial" charset="0"/>
              </a:rPr>
              <a:t> approach. </a:t>
            </a:r>
          </a:p>
          <a:p>
            <a:endParaRPr lang="en-US">
              <a:latin typeface="Arial" charset="0"/>
            </a:endParaRPr>
          </a:p>
        </p:txBody>
      </p:sp>
    </p:spTree>
    <p:extLst>
      <p:ext uri="{BB962C8B-B14F-4D97-AF65-F5344CB8AC3E}">
        <p14:creationId xmlns:p14="http://schemas.microsoft.com/office/powerpoint/2010/main" val="35927189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3311A23-12CD-D243-9B79-A600EABA16E9}" type="slidenum">
              <a:rPr lang="ar-SA" sz="1300" b="0">
                <a:latin typeface="Marlett" charset="0"/>
                <a:cs typeface="Arial" charset="0"/>
              </a:rPr>
              <a:pPr/>
              <a:t>40</a:t>
            </a:fld>
            <a:endParaRPr lang="en-US" sz="1300" b="0">
              <a:latin typeface="Marlett" charset="0"/>
              <a:cs typeface="Arial" charset="0"/>
            </a:endParaRPr>
          </a:p>
        </p:txBody>
      </p:sp>
      <p:sp>
        <p:nvSpPr>
          <p:cNvPr id="97283" name="Rectangle 2"/>
          <p:cNvSpPr>
            <a:spLocks noGrp="1" noRot="1" noChangeAspect="1" noChangeArrowheads="1" noTextEdit="1"/>
          </p:cNvSpPr>
          <p:nvPr>
            <p:ph type="sldImg"/>
          </p:nvPr>
        </p:nvSpPr>
        <p:spPr>
          <a:xfrm>
            <a:off x="990600" y="768350"/>
            <a:ext cx="5119688" cy="3840163"/>
          </a:xfrm>
          <a:ln/>
        </p:spPr>
      </p:sp>
      <p:sp>
        <p:nvSpPr>
          <p:cNvPr id="9728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a more democratic approach, we want every individual to be happy, not just the system as a whole. One can make a note that we must assume that no thread is in the critical section forever. </a:t>
            </a:r>
          </a:p>
          <a:p>
            <a:endParaRPr lang="en-US">
              <a:latin typeface="Arial" charset="0"/>
            </a:endParaRPr>
          </a:p>
        </p:txBody>
      </p:sp>
    </p:spTree>
    <p:extLst>
      <p:ext uri="{BB962C8B-B14F-4D97-AF65-F5344CB8AC3E}">
        <p14:creationId xmlns:p14="http://schemas.microsoft.com/office/powerpoint/2010/main" val="2301022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5F63007-4099-F14C-8F17-BBDCDB3D9FF9}" type="slidenum">
              <a:rPr lang="ar-SA" sz="1300" b="0">
                <a:latin typeface="Marlett" charset="0"/>
                <a:cs typeface="Arial" charset="0"/>
              </a:rPr>
              <a:pPr/>
              <a:t>5</a:t>
            </a:fld>
            <a:endParaRPr lang="en-US" sz="1300" b="0">
              <a:latin typeface="Marlett" charset="0"/>
              <a:cs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These particular protocols will never be used in practice. We don</a:t>
            </a:r>
            <a:r>
              <a:rPr lang="fr-FR" altLang="ja-JP" dirty="0">
                <a:latin typeface="Arial" charset="0"/>
              </a:rPr>
              <a:t>'</a:t>
            </a:r>
            <a:r>
              <a:rPr lang="en-US" altLang="ja-JP" dirty="0">
                <a:latin typeface="Arial" charset="0"/>
              </a:rPr>
              <a:t>t care because we are interested in understanding them, not using them. Once we understand how and why they work, and their inherent limitations, only then will we be ready to move on to more practical protocols.</a:t>
            </a:r>
            <a:endParaRPr lang="en-US" dirty="0">
              <a:latin typeface="Arial" charset="0"/>
            </a:endParaRPr>
          </a:p>
        </p:txBody>
      </p:sp>
    </p:spTree>
    <p:extLst>
      <p:ext uri="{BB962C8B-B14F-4D97-AF65-F5344CB8AC3E}">
        <p14:creationId xmlns:p14="http://schemas.microsoft.com/office/powerpoint/2010/main" val="59083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C679171-7E65-E848-9210-FD5C95AB8695}" type="slidenum">
              <a:rPr lang="ar-SA" sz="1300" b="0">
                <a:latin typeface="Marlett" charset="0"/>
                <a:cs typeface="Arial" charset="0"/>
              </a:rPr>
              <a:pPr/>
              <a:t>41</a:t>
            </a:fld>
            <a:endParaRPr lang="en-US" sz="1300" b="0">
              <a:latin typeface="Marlett" charset="0"/>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956037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E1A8614-E2F0-1C4F-A3FD-B4A6558B9533}" type="slidenum">
              <a:rPr lang="ar-SA" sz="1300" b="0">
                <a:latin typeface="Marlett" charset="0"/>
                <a:cs typeface="Arial" charset="0"/>
              </a:rPr>
              <a:pPr/>
              <a:t>42</a:t>
            </a:fld>
            <a:endParaRPr lang="en-US" sz="1300" b="0">
              <a:latin typeface="Marlett" charset="0"/>
              <a:cs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 will be the lock method we use </a:t>
            </a:r>
          </a:p>
        </p:txBody>
      </p:sp>
    </p:spTree>
    <p:extLst>
      <p:ext uri="{BB962C8B-B14F-4D97-AF65-F5344CB8AC3E}">
        <p14:creationId xmlns:p14="http://schemas.microsoft.com/office/powerpoint/2010/main" val="2892520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488B16-2803-8640-8FE6-AA617AF657EA}" type="slidenum">
              <a:rPr lang="ar-SA" sz="1300" b="0">
                <a:latin typeface="Marlett" charset="0"/>
                <a:cs typeface="Arial" charset="0"/>
              </a:rPr>
              <a:pPr/>
              <a:t>43</a:t>
            </a:fld>
            <a:endParaRPr lang="en-US" sz="1300" b="0">
              <a:latin typeface="Marlett" charset="0"/>
              <a:cs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LockX will be the lock method we use. We will not mention I and j defs again</a:t>
            </a:r>
          </a:p>
        </p:txBody>
      </p:sp>
    </p:spTree>
    <p:extLst>
      <p:ext uri="{BB962C8B-B14F-4D97-AF65-F5344CB8AC3E}">
        <p14:creationId xmlns:p14="http://schemas.microsoft.com/office/powerpoint/2010/main" val="2392665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3211687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9337543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22882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6872803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1AE365A-63CA-FF4B-9B25-F4B3CE16205B}" type="slidenum">
              <a:rPr lang="ar-SA" sz="1300" b="0">
                <a:latin typeface="Marlett" charset="0"/>
                <a:cs typeface="Arial" charset="0"/>
              </a:rPr>
              <a:pPr/>
              <a:t>48</a:t>
            </a:fld>
            <a:endParaRPr lang="en-US" sz="1300" b="0">
              <a:latin typeface="Marlett" charset="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By way of contradiction we make an assumption: both are in the critical sections in overlapping intervals</a:t>
            </a:r>
          </a:p>
        </p:txBody>
      </p:sp>
    </p:spTree>
    <p:extLst>
      <p:ext uri="{BB962C8B-B14F-4D97-AF65-F5344CB8AC3E}">
        <p14:creationId xmlns:p14="http://schemas.microsoft.com/office/powerpoint/2010/main" val="4104843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1D4748E-D949-0148-ADA6-F9D2C000F7AF}" type="slidenum">
              <a:rPr lang="ar-SA" sz="1300" b="0">
                <a:latin typeface="Marlett" charset="0"/>
                <a:cs typeface="Arial" charset="0"/>
              </a:rPr>
              <a:pPr/>
              <a:t>49</a:t>
            </a:fld>
            <a:endParaRPr lang="en-US" sz="1300" b="0">
              <a:latin typeface="Marlett" charset="0"/>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1191126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4F93536-8E5E-8E42-B73C-605E143ABC3A}" type="slidenum">
              <a:rPr lang="ar-SA" sz="1300" b="0">
                <a:latin typeface="Marlett" charset="0"/>
                <a:cs typeface="Arial" charset="0"/>
              </a:rPr>
              <a:pPr/>
              <a:t>50</a:t>
            </a:fld>
            <a:endParaRPr lang="en-US" sz="1300" b="0">
              <a:latin typeface="Marlett" charset="0"/>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Since A is in the CS it did not see B</a:t>
            </a:r>
            <a:r>
              <a:rPr lang="fr-FR" altLang="ja-JP" dirty="0">
                <a:latin typeface="Arial" charset="0"/>
              </a:rPr>
              <a:t>'</a:t>
            </a:r>
            <a:r>
              <a:rPr lang="en-US" altLang="ja-JP" dirty="0">
                <a:latin typeface="Arial" charset="0"/>
              </a:rPr>
              <a:t>s flag and vice versa.</a:t>
            </a:r>
            <a:endParaRPr lang="en-US" dirty="0">
              <a:latin typeface="Arial" charset="0"/>
            </a:endParaRPr>
          </a:p>
        </p:txBody>
      </p:sp>
    </p:spTree>
    <p:extLst>
      <p:ext uri="{BB962C8B-B14F-4D97-AF65-F5344CB8AC3E}">
        <p14:creationId xmlns:p14="http://schemas.microsoft.com/office/powerpoint/2010/main" val="2582273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9E9EFC1-4363-7245-8D07-B49190E17B70}" type="slidenum">
              <a:rPr lang="ar-SA" sz="1300" b="0">
                <a:latin typeface="Marlett" charset="0"/>
                <a:cs typeface="Arial" charset="0"/>
              </a:rPr>
              <a:pPr/>
              <a:t>6</a:t>
            </a:fld>
            <a:endParaRPr lang="en-US" sz="1300" b="0">
              <a:latin typeface="Marlett" charset="0"/>
              <a:cs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513381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565046E-9388-0D44-B21D-54C5CFCD15A7}" type="slidenum">
              <a:rPr lang="ar-SA" sz="1300" b="0">
                <a:latin typeface="Marlett" charset="0"/>
                <a:cs typeface="Arial" charset="0"/>
              </a:rPr>
              <a:pPr/>
              <a:t>51</a:t>
            </a:fld>
            <a:endParaRPr lang="en-US" sz="1300" b="0">
              <a:latin typeface="Marlett"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665259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90D915-C297-EE48-892F-12C4FD2C33DC}" type="slidenum">
              <a:rPr lang="ar-SA" sz="1300" b="0">
                <a:latin typeface="Marlett" charset="0"/>
                <a:cs typeface="Arial" charset="0"/>
              </a:rPr>
              <a:pPr/>
              <a:t>52</a:t>
            </a:fld>
            <a:endParaRPr lang="en-US" sz="1300" b="0">
              <a:latin typeface="Marlett" charset="0"/>
              <a:cs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34083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32B24B5-2742-C441-8726-1A5CFD2115ED}" type="slidenum">
              <a:rPr lang="ar-SA" sz="1300" b="0">
                <a:latin typeface="Marlett" charset="0"/>
                <a:cs typeface="Arial" charset="0"/>
              </a:rPr>
              <a:pPr/>
              <a:t>53</a:t>
            </a:fld>
            <a:endParaRPr lang="en-US" sz="1300" b="0">
              <a:latin typeface="Marlett"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12225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F28CEA-9711-6843-A79C-ED826A6AFE09}" type="slidenum">
              <a:rPr lang="ar-SA" sz="1300" b="0">
                <a:latin typeface="Marlett" charset="0"/>
                <a:cs typeface="Arial" charset="0"/>
              </a:rPr>
              <a:pPr/>
              <a:t>54</a:t>
            </a:fld>
            <a:endParaRPr lang="en-US" sz="1300" b="0">
              <a:latin typeface="Marlett" charset="0"/>
              <a:cs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2833217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B568792-97EC-6245-A666-B03B98969C7A}" type="slidenum">
              <a:rPr lang="ar-SA" sz="1300" b="0">
                <a:latin typeface="Marlett" charset="0"/>
                <a:cs typeface="Arial" charset="0"/>
              </a:rPr>
              <a:pPr/>
              <a:t>55</a:t>
            </a:fld>
            <a:endParaRPr lang="en-US" sz="1300" b="0">
              <a:latin typeface="Marlett" charset="0"/>
              <a:cs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0656049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E83219F-5A14-A54E-82F2-11CC06F4C7CC}" type="slidenum">
              <a:rPr lang="ar-SA" sz="1300" b="0">
                <a:latin typeface="Marlett" charset="0"/>
                <a:cs typeface="Arial" charset="0"/>
              </a:rPr>
              <a:pPr/>
              <a:t>56</a:t>
            </a:fld>
            <a:endParaRPr lang="en-US" sz="1300" b="0">
              <a:latin typeface="Marlett" charset="0"/>
              <a:cs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9611718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2C3E42-82D2-FA4D-BDB1-9D699951E2ED}" type="slidenum">
              <a:rPr lang="ar-SA" sz="1300" b="0">
                <a:latin typeface="Marlett" charset="0"/>
                <a:cs typeface="Arial" charset="0"/>
              </a:rPr>
              <a:pPr/>
              <a:t>57</a:t>
            </a:fld>
            <a:endParaRPr lang="en-US" sz="1300" b="0">
              <a:latin typeface="Marlett" charset="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same proof we did for Alice and Bob in the earlier lecture, but this time done formally…notice that we derice the contradiction from the cycle here, slightly different from the way this is done in the book. </a:t>
            </a:r>
          </a:p>
        </p:txBody>
      </p:sp>
    </p:spTree>
    <p:extLst>
      <p:ext uri="{BB962C8B-B14F-4D97-AF65-F5344CB8AC3E}">
        <p14:creationId xmlns:p14="http://schemas.microsoft.com/office/powerpoint/2010/main" val="14903419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ar-SA" sz="1300" b="0">
                <a:latin typeface="Marlett" charset="0"/>
                <a:cs typeface="Arial" charset="0"/>
              </a:rPr>
              <a:pPr/>
              <a:t>58</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extLst>
      <p:ext uri="{BB962C8B-B14F-4D97-AF65-F5344CB8AC3E}">
        <p14:creationId xmlns:p14="http://schemas.microsoft.com/office/powerpoint/2010/main" val="5588276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BC1ED09-54C1-664F-8CAE-F8F502D01F8E}" type="slidenum">
              <a:rPr lang="ar-SA" sz="1300" b="0">
                <a:latin typeface="Marlett" charset="0"/>
                <a:cs typeface="Arial" charset="0"/>
              </a:rPr>
              <a:pPr/>
              <a:t>59</a:t>
            </a:fld>
            <a:endParaRPr lang="en-US" sz="1300" b="0">
              <a:latin typeface="Marlett" charset="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109119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3AB6A2-CCD5-DD4B-80EE-64E4EA34CD8F}" type="slidenum">
              <a:rPr lang="ar-SA" sz="1300" b="0">
                <a:latin typeface="Marlett" charset="0"/>
                <a:cs typeface="Arial" charset="0"/>
              </a:rPr>
              <a:pPr/>
              <a:t>60</a:t>
            </a:fld>
            <a:endParaRPr lang="en-US" sz="1300" b="0">
              <a:latin typeface="Marlett" charset="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96871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D6068E3-FD05-A749-8E9E-F800DEC80588}" type="slidenum">
              <a:rPr lang="ar-SA" sz="1300" b="0">
                <a:latin typeface="Marlett" charset="0"/>
                <a:cs typeface="Arial" charset="0"/>
              </a:rPr>
              <a:pPr/>
              <a:t>7</a:t>
            </a:fld>
            <a:endParaRPr lang="en-US" sz="1300" b="0">
              <a:latin typeface="Marlett" charset="0"/>
              <a:cs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For the next set of slides, PLEASE READ THE DISCUSSION ABOUT TIME IN THE TEXTBOOK. Do not read this slide out, let the students read it while you talk. Instead, you should explain to them that what we are going to try and do is actually talk about time by understanding that in our systems there will not be time in the sense of a global clock in the sky that all threads can read and use in order to relate to each other, rather, we will think of the world in terms of the ordering among events, and will use time just as a tool for explaining this ordering. In other words, there is a notion of time but it is local and not global. In fact, we already know this from general relativity </a:t>
            </a:r>
            <a:r>
              <a:rPr lang="en-US">
                <a:latin typeface="Arial" charset="0"/>
                <a:sym typeface="Wingdings" charset="0"/>
              </a:rPr>
              <a:t> </a:t>
            </a:r>
            <a:endParaRPr lang="en-US">
              <a:latin typeface="Arial" charset="0"/>
            </a:endParaRPr>
          </a:p>
          <a:p>
            <a:endParaRPr lang="en-US">
              <a:latin typeface="Arial" charset="0"/>
            </a:endParaRPr>
          </a:p>
        </p:txBody>
      </p:sp>
    </p:spTree>
    <p:extLst>
      <p:ext uri="{BB962C8B-B14F-4D97-AF65-F5344CB8AC3E}">
        <p14:creationId xmlns:p14="http://schemas.microsoft.com/office/powerpoint/2010/main" val="38362081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4F390FF-946F-244D-9027-5E5E499537F5}" type="slidenum">
              <a:rPr lang="ar-SA" sz="1300" b="0">
                <a:latin typeface="Marlett" charset="0"/>
                <a:cs typeface="Arial" charset="0"/>
              </a:rPr>
              <a:pPr/>
              <a:t>61</a:t>
            </a:fld>
            <a:endParaRPr lang="en-US" sz="1300" b="0">
              <a:latin typeface="Marlett" charset="0"/>
              <a:cs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3503905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FD2007C-DBE4-1D4F-BAD7-F41772A45796}" type="slidenum">
              <a:rPr lang="ar-SA" sz="1300" b="0">
                <a:latin typeface="Marlett" charset="0"/>
                <a:cs typeface="Arial" charset="0"/>
              </a:rPr>
              <a:pPr/>
              <a:t>62</a:t>
            </a:fld>
            <a:endParaRPr lang="en-US" sz="1300" b="0">
              <a:latin typeface="Marlett" charset="0"/>
              <a:cs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8266548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70CA0D8-EA16-424C-868E-550477580740}" type="slidenum">
              <a:rPr lang="ar-SA" sz="1300" b="0">
                <a:latin typeface="Marlett" charset="0"/>
                <a:cs typeface="Arial" charset="0"/>
              </a:rPr>
              <a:pPr/>
              <a:t>63</a:t>
            </a:fld>
            <a:endParaRPr lang="en-US" sz="1300" b="0">
              <a:latin typeface="Marlett" charset="0"/>
              <a:cs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atin typeface="Arial" charset="0"/>
              </a:rPr>
              <a:t>Sequential execution deadlocks because thread arriving alone will not get in. Concurrent one is OK since one always allows the other to have priority  </a:t>
            </a:r>
          </a:p>
          <a:p>
            <a:endParaRPr lang="en-US">
              <a:latin typeface="Arial" charset="0"/>
            </a:endParaRPr>
          </a:p>
        </p:txBody>
      </p:sp>
    </p:spTree>
    <p:extLst>
      <p:ext uri="{BB962C8B-B14F-4D97-AF65-F5344CB8AC3E}">
        <p14:creationId xmlns:p14="http://schemas.microsoft.com/office/powerpoint/2010/main" val="3885871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ar-SA" sz="1300" b="0">
                <a:latin typeface="Marlett" charset="0"/>
                <a:cs typeface="Arial" charset="0"/>
              </a:rPr>
              <a:pPr/>
              <a:t>64</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 now combine the two algorithms, one that does not deadlock when they are concurrent, and the other that does not deadlock when they are sequential, to derive an algorithm that never deadlocks. </a:t>
            </a:r>
          </a:p>
        </p:txBody>
      </p:sp>
    </p:spTree>
    <p:extLst>
      <p:ext uri="{BB962C8B-B14F-4D97-AF65-F5344CB8AC3E}">
        <p14:creationId xmlns:p14="http://schemas.microsoft.com/office/powerpoint/2010/main" val="18213230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7E8D67-1A33-F640-8002-483CDB0A8556}" type="slidenum">
              <a:rPr lang="ar-SA" sz="1300" b="0">
                <a:latin typeface="Marlett" charset="0"/>
                <a:cs typeface="Arial" charset="0"/>
              </a:rPr>
              <a:pPr/>
              <a:t>65</a:t>
            </a:fld>
            <a:endParaRPr lang="en-US" sz="1300" b="0">
              <a:latin typeface="Marlett" charset="0"/>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2360139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6B1F4FF-0713-D14C-8C8F-1B68739B25BA}" type="slidenum">
              <a:rPr lang="ar-SA" sz="1300" b="0">
                <a:latin typeface="Marlett" charset="0"/>
                <a:cs typeface="Arial" charset="0"/>
              </a:rPr>
              <a:pPr/>
              <a:t>66</a:t>
            </a:fld>
            <a:endParaRPr lang="en-US" sz="1300" b="0">
              <a:latin typeface="Marlett" charset="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2120759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ACDF4D5-C2ED-BF4A-AD1E-6FA844328A6E}" type="slidenum">
              <a:rPr lang="ar-SA" sz="1300" b="0">
                <a:latin typeface="Marlett" charset="0"/>
                <a:cs typeface="Arial" charset="0"/>
              </a:rPr>
              <a:pPr/>
              <a:t>67</a:t>
            </a:fld>
            <a:endParaRPr lang="en-US" sz="1300" b="0">
              <a:latin typeface="Marlett" charset="0"/>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8647985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13B7E9-8789-7D4B-99A4-8865A44A924C}" type="slidenum">
              <a:rPr lang="ar-SA" sz="1300" b="0">
                <a:latin typeface="Marlett" charset="0"/>
                <a:cs typeface="Arial" charset="0"/>
              </a:rPr>
              <a:pPr/>
              <a:t>68</a:t>
            </a:fld>
            <a:endParaRPr lang="en-US" sz="1300" b="0">
              <a:latin typeface="Marlett" charset="0"/>
              <a:cs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6464869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66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7BB4576-249B-C04C-A1AB-0D14751247DE}" type="slidenum">
              <a:rPr lang="ar-SA" sz="1300" b="0">
                <a:latin typeface="Marlett" charset="0"/>
                <a:cs typeface="Arial" charset="0"/>
              </a:rPr>
              <a:pPr algn="r"/>
              <a:t>69</a:t>
            </a:fld>
            <a:endParaRPr lang="en-US" sz="1300" b="0">
              <a:latin typeface="Marlett"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035926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87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84EFC92-82D9-D842-8427-885831E80DCE}" type="slidenum">
              <a:rPr lang="ar-SA" sz="1300" b="0">
                <a:latin typeface="Marlett" charset="0"/>
                <a:cs typeface="Arial" charset="0"/>
              </a:rPr>
              <a:pPr algn="r"/>
              <a:t>70</a:t>
            </a:fld>
            <a:endParaRPr lang="en-US" sz="1300" b="0">
              <a:latin typeface="Marlett"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51333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0594A1D-8691-B742-8DAB-A757C04FC49B}" type="slidenum">
              <a:rPr lang="ar-SA" sz="1300" b="0">
                <a:latin typeface="Marlett" charset="0"/>
                <a:cs typeface="Arial" charset="0"/>
              </a:rPr>
              <a:pPr/>
              <a:t>8</a:t>
            </a:fld>
            <a:endParaRPr lang="en-US" sz="1300" b="0">
              <a:latin typeface="Marlett" charset="0"/>
              <a:cs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6182146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077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FA84700-AB17-1343-B13D-3429C4A80DB7}" type="slidenum">
              <a:rPr lang="ar-SA" sz="1300" b="0">
                <a:latin typeface="Marlett" charset="0"/>
                <a:cs typeface="Arial" charset="0"/>
              </a:rPr>
              <a:pPr algn="r"/>
              <a:t>71</a:t>
            </a:fld>
            <a:endParaRPr lang="en-US" sz="1300" b="0">
              <a:latin typeface="Marlett"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8281674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2818"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02B962B6-7B48-CA42-A73D-75AE64002897}" type="slidenum">
              <a:rPr lang="ar-SA" sz="1300" b="0">
                <a:latin typeface="Marlett" charset="0"/>
                <a:cs typeface="Arial" charset="0"/>
              </a:rPr>
              <a:pPr algn="r"/>
              <a:t>72</a:t>
            </a:fld>
            <a:endParaRPr lang="en-US" sz="1300" b="0">
              <a:latin typeface="Marlett"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extLst>
      <p:ext uri="{BB962C8B-B14F-4D97-AF65-F5344CB8AC3E}">
        <p14:creationId xmlns:p14="http://schemas.microsoft.com/office/powerpoint/2010/main" val="4004297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486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A0E016F-63C5-104F-8FE7-42A262E13FF8}" type="slidenum">
              <a:rPr lang="ar-SA" sz="1300" b="0">
                <a:latin typeface="Marlett" charset="0"/>
                <a:cs typeface="Arial" charset="0"/>
              </a:rPr>
              <a:pPr algn="r"/>
              <a:t>73</a:t>
            </a:fld>
            <a:endParaRPr lang="en-US" sz="1300" b="0">
              <a:latin typeface="Marlett"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extLst>
      <p:ext uri="{BB962C8B-B14F-4D97-AF65-F5344CB8AC3E}">
        <p14:creationId xmlns:p14="http://schemas.microsoft.com/office/powerpoint/2010/main" val="17636047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691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61357A0E-5C9D-FB45-8529-1CCA08745E58}" type="slidenum">
              <a:rPr lang="ar-SA" sz="1300" b="0">
                <a:latin typeface="Marlett" charset="0"/>
                <a:cs typeface="Arial" charset="0"/>
              </a:rPr>
              <a:pPr algn="r"/>
              <a:t>74</a:t>
            </a:fld>
            <a:endParaRPr lang="en-US" sz="1300" b="0">
              <a:latin typeface="Marlett"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write</a:t>
            </a:r>
            <a:r>
              <a:rPr lang="en-US" baseline="-25000">
                <a:latin typeface="Arial" charset="0"/>
              </a:rPr>
              <a:t>B</a:t>
            </a:r>
            <a:r>
              <a:rPr lang="en-US">
                <a:latin typeface="Arial" charset="0"/>
              </a:rPr>
              <a:t>(victim=B) and write</a:t>
            </a:r>
            <a:r>
              <a:rPr lang="en-US" baseline="-25000">
                <a:latin typeface="Arial" charset="0"/>
              </a:rPr>
              <a:t>A</a:t>
            </a:r>
            <a:r>
              <a:rPr lang="en-US">
                <a:latin typeface="Arial" charset="0"/>
              </a:rPr>
              <a:t>(victim=A) appear twice so remove them</a:t>
            </a:r>
          </a:p>
        </p:txBody>
      </p:sp>
    </p:spTree>
    <p:extLst>
      <p:ext uri="{BB962C8B-B14F-4D97-AF65-F5344CB8AC3E}">
        <p14:creationId xmlns:p14="http://schemas.microsoft.com/office/powerpoint/2010/main" val="65033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896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82B3E39-14B5-D545-8081-2A6E2929C599}" type="slidenum">
              <a:rPr lang="ar-SA" sz="1300" b="0">
                <a:latin typeface="Marlett" charset="0"/>
                <a:cs typeface="Arial" charset="0"/>
              </a:rPr>
              <a:pPr algn="r"/>
              <a:t>75</a:t>
            </a:fld>
            <a:endParaRPr lang="en-US" sz="1300" b="0">
              <a:latin typeface="Marlett"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extLst>
      <p:ext uri="{BB962C8B-B14F-4D97-AF65-F5344CB8AC3E}">
        <p14:creationId xmlns:p14="http://schemas.microsoft.com/office/powerpoint/2010/main" val="23872483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10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06F5437-8771-0F42-858A-94D3D7B13A47}" type="slidenum">
              <a:rPr lang="ar-SA" sz="1300" b="0">
                <a:latin typeface="Marlett" charset="0"/>
                <a:cs typeface="Arial" charset="0"/>
              </a:rPr>
              <a:pPr algn="r"/>
              <a:t>76</a:t>
            </a:fld>
            <a:endParaRPr lang="en-US" sz="1300" b="0">
              <a:latin typeface="Marlett"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extLst>
      <p:ext uri="{BB962C8B-B14F-4D97-AF65-F5344CB8AC3E}">
        <p14:creationId xmlns:p14="http://schemas.microsoft.com/office/powerpoint/2010/main" val="202239243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99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B2796A2-453C-C14A-B934-A00F99A9E918}" type="slidenum">
              <a:rPr lang="ar-SA" sz="1300" b="0">
                <a:latin typeface="Marlett" charset="0"/>
                <a:cs typeface="Arial" charset="0"/>
              </a:rPr>
              <a:pPr algn="r"/>
              <a:t>77</a:t>
            </a:fld>
            <a:endParaRPr lang="en-US" sz="1300" b="0">
              <a:latin typeface="Marlett"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start means first operation and it</a:t>
            </a:r>
            <a:r>
              <a:rPr lang="fr-FR" altLang="ja-JP" dirty="0">
                <a:latin typeface="Arial" charset="0"/>
              </a:rPr>
              <a:t>'</a:t>
            </a:r>
            <a:r>
              <a:rPr lang="en-US" altLang="ja-JP" dirty="0">
                <a:latin typeface="Arial" charset="0"/>
              </a:rPr>
              <a:t>s a write, then two threads writing cannot tell who wrote first. If first is read, cannot tell who read first… </a:t>
            </a:r>
            <a:endParaRPr lang="en-US" dirty="0">
              <a:latin typeface="Arial" charset="0"/>
            </a:endParaRPr>
          </a:p>
        </p:txBody>
      </p:sp>
    </p:spTree>
    <p:extLst>
      <p:ext uri="{BB962C8B-B14F-4D97-AF65-F5344CB8AC3E}">
        <p14:creationId xmlns:p14="http://schemas.microsoft.com/office/powerpoint/2010/main" val="13227618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6D2EC41-D01D-8248-8186-06C224C0BE76}" type="slidenum">
              <a:rPr lang="ar-SA" sz="1300" b="0">
                <a:latin typeface="Marlett" charset="0"/>
                <a:cs typeface="Arial" charset="0"/>
              </a:rPr>
              <a:pPr/>
              <a:t>78</a:t>
            </a:fld>
            <a:endParaRPr lang="en-US" sz="1300" b="0">
              <a:latin typeface="Marlett" charset="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STAND IN THE CLASS DOORWAY WHEN EXPLAINING THIS PART! (Lots of giggles and they will remember what you explain)</a:t>
            </a:r>
          </a:p>
          <a:p>
            <a:r>
              <a:rPr lang="en-US">
                <a:latin typeface="Arial" charset="0"/>
              </a:rPr>
              <a:t>It would be great if we could order threads by the order in which they performed the first step of the lock() method. </a:t>
            </a:r>
          </a:p>
          <a:p>
            <a:endParaRPr lang="en-US">
              <a:latin typeface="Arial" charset="0"/>
            </a:endParaRPr>
          </a:p>
        </p:txBody>
      </p:sp>
    </p:spTree>
    <p:extLst>
      <p:ext uri="{BB962C8B-B14F-4D97-AF65-F5344CB8AC3E}">
        <p14:creationId xmlns:p14="http://schemas.microsoft.com/office/powerpoint/2010/main" val="11365383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ar-SA" sz="1300" b="0">
                <a:latin typeface="Marlett" charset="0"/>
                <a:cs typeface="Arial" charset="0"/>
              </a:rPr>
              <a:pPr/>
              <a:t>79</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1015502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ar-SA" sz="1300" b="0">
                <a:latin typeface="Marlett" charset="0"/>
                <a:cs typeface="Arial" charset="0"/>
              </a:rPr>
              <a:pPr/>
              <a:t>80</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Tree>
    <p:extLst>
      <p:ext uri="{BB962C8B-B14F-4D97-AF65-F5344CB8AC3E}">
        <p14:creationId xmlns:p14="http://schemas.microsoft.com/office/powerpoint/2010/main" val="4004757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443D93-7480-8041-AADA-4F94A67F2EBE}" type="slidenum">
              <a:rPr lang="ar-SA" sz="1300" b="0">
                <a:latin typeface="Marlett" charset="0"/>
                <a:cs typeface="Arial" charset="0"/>
              </a:rPr>
              <a:pPr/>
              <a:t>9</a:t>
            </a:fld>
            <a:endParaRPr lang="en-US" sz="1300" b="0">
              <a:latin typeface="Marlett" charset="0"/>
              <a:cs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7533207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ar-SA" sz="1300" b="0">
                <a:latin typeface="Marlett" charset="0"/>
                <a:cs typeface="Arial" charset="0"/>
              </a:rPr>
              <a:pPr/>
              <a:t>81</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5558051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EBC6E-F8BC-2C47-AF32-B31AB7AA2909}" type="slidenum">
              <a:rPr lang="ar-SA" sz="1300" b="0">
                <a:latin typeface="Marlett" charset="0"/>
                <a:cs typeface="Arial" charset="0"/>
              </a:rPr>
              <a:pPr/>
              <a:t>82</a:t>
            </a:fld>
            <a:endParaRPr lang="en-US" sz="1300" b="0">
              <a:latin typeface="Marlett" charset="0"/>
              <a:cs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0754192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7781E-CCB3-AD48-8B7B-0BD790F0335B}" type="slidenum">
              <a:rPr lang="ar-SA" sz="1300" b="0">
                <a:latin typeface="Marlett" charset="0"/>
                <a:cs typeface="Arial" charset="0"/>
              </a:rPr>
              <a:pPr/>
              <a:t>83</a:t>
            </a:fld>
            <a:endParaRPr lang="en-US" sz="1300" b="0">
              <a:latin typeface="Marlett" charset="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extLst>
      <p:ext uri="{BB962C8B-B14F-4D97-AF65-F5344CB8AC3E}">
        <p14:creationId xmlns:p14="http://schemas.microsoft.com/office/powerpoint/2010/main" val="29019048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2832BC-4DA4-BB4C-87B3-2048DC06D595}" type="slidenum">
              <a:rPr lang="ar-SA" sz="1300" b="0">
                <a:latin typeface="Marlett" charset="0"/>
                <a:cs typeface="Arial" charset="0"/>
              </a:rPr>
              <a:pPr/>
              <a:t>84</a:t>
            </a:fld>
            <a:endParaRPr lang="en-US" sz="1300" b="0">
              <a:latin typeface="Marlett" charset="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extLst>
      <p:ext uri="{BB962C8B-B14F-4D97-AF65-F5344CB8AC3E}">
        <p14:creationId xmlns:p14="http://schemas.microsoft.com/office/powerpoint/2010/main" val="405913265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AB170E2-3E61-0941-9B2F-AAD4B3FBBB6B}" type="slidenum">
              <a:rPr lang="ar-SA" sz="1300" b="0">
                <a:latin typeface="Marlett" charset="0"/>
                <a:cs typeface="Arial" charset="0"/>
              </a:rPr>
              <a:pPr/>
              <a:t>85</a:t>
            </a:fld>
            <a:endParaRPr lang="en-US" sz="1300" b="0">
              <a:latin typeface="Marlett" charset="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5214563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0A7C417-C72E-634F-93B3-81DB6957766F}" type="slidenum">
              <a:rPr lang="ar-SA" sz="1300" b="0">
                <a:latin typeface="Marlett" charset="0"/>
                <a:cs typeface="Arial" charset="0"/>
              </a:rPr>
              <a:pPr/>
              <a:t>86</a:t>
            </a:fld>
            <a:endParaRPr lang="en-US" sz="1300" b="0">
              <a:latin typeface="Marlett" charset="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716360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635309-5EE3-EA49-91BE-E52529EB2266}" type="slidenum">
              <a:rPr lang="ar-SA" sz="1300" b="0">
                <a:latin typeface="Marlett" charset="0"/>
                <a:cs typeface="Arial" charset="0"/>
              </a:rPr>
              <a:pPr/>
              <a:t>87</a:t>
            </a:fld>
            <a:endParaRPr lang="en-US" sz="1300" b="0">
              <a:latin typeface="Marlett" charset="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8395915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73F778-5C23-9949-87C5-5C8295120D72}" type="slidenum">
              <a:rPr lang="ar-SA" sz="1300" b="0">
                <a:latin typeface="Marlett" charset="0"/>
                <a:cs typeface="Arial" charset="0"/>
              </a:rPr>
              <a:pPr/>
              <a:t>88</a:t>
            </a:fld>
            <a:endParaRPr lang="en-US" sz="1300" b="0">
              <a:latin typeface="Marlett" charset="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7417284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C50647E-6CA5-0545-86A9-2E0044027A21}" type="slidenum">
              <a:rPr lang="ar-SA" sz="1300" b="0">
                <a:latin typeface="Marlett" charset="0"/>
                <a:cs typeface="Arial" charset="0"/>
              </a:rPr>
              <a:pPr/>
              <a:t>89</a:t>
            </a:fld>
            <a:endParaRPr lang="en-US" sz="1300" b="0">
              <a:latin typeface="Marlett" charset="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688699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EA5F0B6-EA88-AB4F-B8A3-CF79BD0BB4EE}" type="slidenum">
              <a:rPr lang="ar-SA" sz="1300" b="0">
                <a:latin typeface="Marlett" charset="0"/>
                <a:cs typeface="Arial" charset="0"/>
              </a:rPr>
              <a:pPr/>
              <a:t>90</a:t>
            </a:fld>
            <a:endParaRPr lang="en-US" sz="1300" b="0">
              <a:latin typeface="Marlett" charset="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64365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8B5BE75-D25B-3241-B8F2-A7F236A0BCA8}" type="slidenum">
              <a:rPr lang="ar-SA" sz="1300" b="0">
                <a:latin typeface="Marlett" charset="0"/>
                <a:cs typeface="Arial" charset="0"/>
              </a:rPr>
              <a:pPr/>
              <a:t>10</a:t>
            </a:fld>
            <a:endParaRPr lang="en-US" sz="1300" b="0">
              <a:latin typeface="Marlett" charset="0"/>
              <a:cs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537185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9E0D76A-5EE4-C046-9B49-7B0075AACA4E}" type="slidenum">
              <a:rPr lang="ar-SA" sz="1300" b="0">
                <a:latin typeface="Marlett" charset="0"/>
                <a:cs typeface="Arial" charset="0"/>
              </a:rPr>
              <a:pPr/>
              <a:t>91</a:t>
            </a:fld>
            <a:endParaRPr lang="en-US" sz="1300" b="0">
              <a:latin typeface="Marlett" charset="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28065175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2784BE7-CF47-E948-9287-12F56B60CC2D}" type="slidenum">
              <a:rPr lang="ar-SA" sz="1300" b="0">
                <a:latin typeface="Marlett" charset="0"/>
                <a:cs typeface="Arial" charset="0"/>
              </a:rPr>
              <a:pPr/>
              <a:t>92</a:t>
            </a:fld>
            <a:endParaRPr lang="en-US" sz="1300" b="0">
              <a:latin typeface="Marlett" charset="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5398889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26177C5-D4B0-6A45-940A-42A38DFF511D}" type="slidenum">
              <a:rPr lang="ar-SA" sz="1300" b="0">
                <a:latin typeface="Marlett" charset="0"/>
                <a:cs typeface="Arial" charset="0"/>
              </a:rPr>
              <a:pPr/>
              <a:t>93</a:t>
            </a:fld>
            <a:endParaRPr lang="en-US" sz="1300" b="0">
              <a:latin typeface="Marlett" charset="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16721124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9E95DAD-BDFE-504D-800D-BBC257954437}" type="slidenum">
              <a:rPr lang="ar-SA" sz="1300" b="0">
                <a:latin typeface="Marlett" charset="0"/>
                <a:cs typeface="Arial" charset="0"/>
              </a:rPr>
              <a:pPr/>
              <a:t>94</a:t>
            </a:fld>
            <a:endParaRPr lang="en-US" sz="1300" b="0">
              <a:latin typeface="Marlett" charset="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D</a:t>
            </a:r>
            <a:r>
              <a:rPr lang="en-US" baseline="-25000" dirty="0">
                <a:latin typeface="Arial" charset="0"/>
              </a:rPr>
              <a:t>A</a:t>
            </a:r>
            <a:r>
              <a:rPr lang="en-US" dirty="0">
                <a:latin typeface="Arial" charset="0"/>
              </a:rPr>
              <a:t> </a:t>
            </a:r>
            <a:r>
              <a:rPr lang="en-US" sz="900" dirty="0">
                <a:latin typeface="Arial" charset="0"/>
                <a:sym typeface="Wingdings" charset="0"/>
              </a:rPr>
              <a:t></a:t>
            </a:r>
            <a:r>
              <a:rPr lang="en-US" dirty="0">
                <a:latin typeface="Arial" charset="0"/>
              </a:rPr>
              <a:t> </a:t>
            </a:r>
            <a:r>
              <a:rPr lang="en-US" dirty="0" err="1">
                <a:latin typeface="Arial" charset="0"/>
              </a:rPr>
              <a:t>D</a:t>
            </a:r>
            <a:r>
              <a:rPr lang="en-US" baseline="-25000" dirty="0" err="1">
                <a:latin typeface="Arial" charset="0"/>
              </a:rPr>
              <a:t>B</a:t>
            </a:r>
            <a:r>
              <a:rPr lang="en-US" dirty="0" err="1">
                <a:latin typeface="Arial" charset="0"/>
              </a:rPr>
              <a:t>then</a:t>
            </a:r>
            <a:r>
              <a:rPr lang="en-US" dirty="0">
                <a:latin typeface="Arial" charset="0"/>
              </a:rPr>
              <a:t> A</a:t>
            </a:r>
            <a:r>
              <a:rPr lang="fr-FR" altLang="ja-JP" dirty="0">
                <a:latin typeface="Arial" charset="0"/>
              </a:rPr>
              <a:t>'</a:t>
            </a:r>
            <a:r>
              <a:rPr lang="en-US" altLang="ja-JP" dirty="0">
                <a:latin typeface="Arial" charset="0"/>
              </a:rPr>
              <a:t>s label is earlier. By the code B reads A</a:t>
            </a:r>
            <a:r>
              <a:rPr lang="fr-FR" altLang="ja-JP" dirty="0">
                <a:latin typeface="Arial" charset="0"/>
              </a:rPr>
              <a:t>'</a:t>
            </a:r>
            <a:r>
              <a:rPr lang="en-US" altLang="ja-JP" dirty="0">
                <a:latin typeface="Arial" charset="0"/>
              </a:rPr>
              <a:t>s label, then writes its own, then checks A</a:t>
            </a:r>
            <a:r>
              <a:rPr lang="fr-FR" altLang="ja-JP" dirty="0">
                <a:latin typeface="Arial" charset="0"/>
              </a:rPr>
              <a:t>'</a:t>
            </a:r>
            <a:r>
              <a:rPr lang="en-US" altLang="ja-JP" dirty="0">
                <a:latin typeface="Arial" charset="0"/>
              </a:rPr>
              <a:t>s label and compares to its own. Moreover, A writes its label before B can read it, so if it has an earlier (lower) label B will see it and not go in. </a:t>
            </a:r>
            <a:endParaRPr lang="en-US" dirty="0">
              <a:latin typeface="Arial" charset="0"/>
            </a:endParaRPr>
          </a:p>
        </p:txBody>
      </p:sp>
    </p:spTree>
    <p:extLst>
      <p:ext uri="{BB962C8B-B14F-4D97-AF65-F5344CB8AC3E}">
        <p14:creationId xmlns:p14="http://schemas.microsoft.com/office/powerpoint/2010/main" val="3751787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7EA2F8-F6DA-4346-8576-77C589DD44F8}" type="slidenum">
              <a:rPr lang="ar-SA" sz="1300" b="0">
                <a:latin typeface="Marlett" charset="0"/>
                <a:cs typeface="Arial" charset="0"/>
              </a:rPr>
              <a:pPr/>
              <a:t>95</a:t>
            </a:fld>
            <a:endParaRPr lang="en-US" sz="1300" b="0">
              <a:latin typeface="Marlett" charset="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242500127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786ACD-1C5B-8C4F-8E7F-06943028E695}" type="slidenum">
              <a:rPr lang="ar-SA" sz="1300" b="0">
                <a:latin typeface="Marlett" charset="0"/>
                <a:cs typeface="Arial" charset="0"/>
              </a:rPr>
              <a:pPr/>
              <a:t>96</a:t>
            </a:fld>
            <a:endParaRPr lang="en-US" sz="1300" b="0">
              <a:latin typeface="Marlett" charset="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68340616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DB434CF-5A1A-134C-8AD3-C4CF556A6DE4}" type="slidenum">
              <a:rPr lang="ar-SA" sz="1300" b="0">
                <a:latin typeface="Marlett" charset="0"/>
                <a:cs typeface="Arial" charset="0"/>
              </a:rPr>
              <a:pPr/>
              <a:t>97</a:t>
            </a:fld>
            <a:endParaRPr lang="en-US" sz="1300" b="0">
              <a:latin typeface="Marlett" charset="0"/>
              <a:cs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6064712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6FFB43F-0B49-6A4A-878B-572675E711B2}" type="slidenum">
              <a:rPr lang="ar-SA" sz="1300" b="0">
                <a:latin typeface="Marlett" charset="0"/>
                <a:cs typeface="Arial" charset="0"/>
              </a:rPr>
              <a:pPr/>
              <a:t>98</a:t>
            </a:fld>
            <a:endParaRPr lang="en-US" sz="1300" b="0">
              <a:latin typeface="Marlett" charset="0"/>
              <a:cs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8034167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7431F7-1B0D-164F-832C-73843256317D}" type="slidenum">
              <a:rPr lang="ar-SA" sz="1300" b="0">
                <a:latin typeface="Marlett" charset="0"/>
                <a:cs typeface="Arial" charset="0"/>
              </a:rPr>
              <a:pPr/>
              <a:t>99</a:t>
            </a:fld>
            <a:endParaRPr lang="en-US" sz="1300" b="0">
              <a:latin typeface="Marlett" charset="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33944942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0B71C22-C299-4D40-8457-9B925B85356A}" type="slidenum">
              <a:rPr lang="ar-SA" sz="1300" b="0">
                <a:latin typeface="Marlett" charset="0"/>
                <a:cs typeface="Arial" charset="0"/>
              </a:rPr>
              <a:pPr/>
              <a:t>100</a:t>
            </a:fld>
            <a:endParaRPr lang="en-US" sz="1300" b="0">
              <a:latin typeface="Marlett" charset="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ndParaRPr>
          </a:p>
        </p:txBody>
      </p:sp>
    </p:spTree>
    <p:extLst>
      <p:ext uri="{BB962C8B-B14F-4D97-AF65-F5344CB8AC3E}">
        <p14:creationId xmlns:p14="http://schemas.microsoft.com/office/powerpoint/2010/main" val="418869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EC87F3FC-1272-B24B-8DB2-7E49C6044234}" type="slidenum">
              <a:rPr lang="ar-SA"/>
              <a:pPr>
                <a:defRPr/>
              </a:pPr>
              <a:t>‹#›</a:t>
            </a:fld>
            <a:endParaRPr lang="en-US"/>
          </a:p>
        </p:txBody>
      </p:sp>
    </p:spTree>
    <p:extLst>
      <p:ext uri="{BB962C8B-B14F-4D97-AF65-F5344CB8AC3E}">
        <p14:creationId xmlns:p14="http://schemas.microsoft.com/office/powerpoint/2010/main" val="35872398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DF2378D-77FA-0A4E-8959-325DE6D9FE24}" type="slidenum">
              <a:rPr lang="ar-SA"/>
              <a:pPr>
                <a:defRPr/>
              </a:pPr>
              <a:t>‹#›</a:t>
            </a:fld>
            <a:endParaRPr lang="en-US"/>
          </a:p>
        </p:txBody>
      </p:sp>
    </p:spTree>
    <p:extLst>
      <p:ext uri="{BB962C8B-B14F-4D97-AF65-F5344CB8AC3E}">
        <p14:creationId xmlns:p14="http://schemas.microsoft.com/office/powerpoint/2010/main" val="180979598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00CEF90-0012-0B4C-8B67-3821D9E96BF7}" type="slidenum">
              <a:rPr lang="ar-SA"/>
              <a:pPr>
                <a:defRPr/>
              </a:pPr>
              <a:t>‹#›</a:t>
            </a:fld>
            <a:endParaRPr lang="en-US"/>
          </a:p>
        </p:txBody>
      </p:sp>
    </p:spTree>
    <p:extLst>
      <p:ext uri="{BB962C8B-B14F-4D97-AF65-F5344CB8AC3E}">
        <p14:creationId xmlns:p14="http://schemas.microsoft.com/office/powerpoint/2010/main" val="240310909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6E8E1C63-4222-DB4B-8B47-CCAE4208DF5D}" type="slidenum">
              <a:rPr lang="ar-SA"/>
              <a:pPr>
                <a:defRPr/>
              </a:pPr>
              <a:t>‹#›</a:t>
            </a:fld>
            <a:endParaRPr lang="en-US"/>
          </a:p>
        </p:txBody>
      </p:sp>
    </p:spTree>
    <p:extLst>
      <p:ext uri="{BB962C8B-B14F-4D97-AF65-F5344CB8AC3E}">
        <p14:creationId xmlns:p14="http://schemas.microsoft.com/office/powerpoint/2010/main" val="1317639921"/>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aseline="0">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E7E4B94B-E801-7141-B60B-F49478BAD443}" type="slidenum">
              <a:rPr lang="ar-SA"/>
              <a:pPr>
                <a:defRPr/>
              </a:pPr>
              <a:t>‹#›</a:t>
            </a:fld>
            <a:endParaRPr lang="en-US"/>
          </a:p>
        </p:txBody>
      </p:sp>
    </p:spTree>
    <p:extLst>
      <p:ext uri="{BB962C8B-B14F-4D97-AF65-F5344CB8AC3E}">
        <p14:creationId xmlns:p14="http://schemas.microsoft.com/office/powerpoint/2010/main" val="312877645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87D7E257-1E12-BD41-9F52-9523FE2C2A98}" type="slidenum">
              <a:rPr lang="ar-SA"/>
              <a:pPr>
                <a:defRPr/>
              </a:pPr>
              <a:t>‹#›</a:t>
            </a:fld>
            <a:endParaRPr lang="en-US"/>
          </a:p>
        </p:txBody>
      </p:sp>
    </p:spTree>
    <p:extLst>
      <p:ext uri="{BB962C8B-B14F-4D97-AF65-F5344CB8AC3E}">
        <p14:creationId xmlns:p14="http://schemas.microsoft.com/office/powerpoint/2010/main" val="286600967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8" name="Rectangle 6"/>
          <p:cNvSpPr>
            <a:spLocks noGrp="1" noChangeArrowheads="1"/>
          </p:cNvSpPr>
          <p:nvPr>
            <p:ph type="sldNum" sz="quarter" idx="11"/>
          </p:nvPr>
        </p:nvSpPr>
        <p:spPr/>
        <p:txBody>
          <a:bodyPr/>
          <a:lstStyle>
            <a:lvl1pPr>
              <a:defRPr/>
            </a:lvl1pPr>
          </a:lstStyle>
          <a:p>
            <a:pPr>
              <a:defRPr/>
            </a:pPr>
            <a:fld id="{6D75100F-E733-034F-9B6B-67FCAE88FF77}" type="slidenum">
              <a:rPr lang="ar-SA"/>
              <a:pPr>
                <a:defRPr/>
              </a:pPr>
              <a:t>‹#›</a:t>
            </a:fld>
            <a:endParaRPr lang="en-US"/>
          </a:p>
        </p:txBody>
      </p:sp>
    </p:spTree>
    <p:extLst>
      <p:ext uri="{BB962C8B-B14F-4D97-AF65-F5344CB8AC3E}">
        <p14:creationId xmlns:p14="http://schemas.microsoft.com/office/powerpoint/2010/main" val="118549182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4" name="Rectangle 6"/>
          <p:cNvSpPr>
            <a:spLocks noGrp="1" noChangeArrowheads="1"/>
          </p:cNvSpPr>
          <p:nvPr>
            <p:ph type="sldNum" sz="quarter" idx="11"/>
          </p:nvPr>
        </p:nvSpPr>
        <p:spPr/>
        <p:txBody>
          <a:bodyPr/>
          <a:lstStyle>
            <a:lvl1pPr>
              <a:defRPr/>
            </a:lvl1pPr>
          </a:lstStyle>
          <a:p>
            <a:pPr>
              <a:defRPr/>
            </a:pPr>
            <a:fld id="{CFD9E499-ADD1-834B-8DD6-E96C8A61FFA5}" type="slidenum">
              <a:rPr lang="ar-SA"/>
              <a:pPr>
                <a:defRPr/>
              </a:pPr>
              <a:t>‹#›</a:t>
            </a:fld>
            <a:endParaRPr lang="en-US"/>
          </a:p>
        </p:txBody>
      </p:sp>
    </p:spTree>
    <p:extLst>
      <p:ext uri="{BB962C8B-B14F-4D97-AF65-F5344CB8AC3E}">
        <p14:creationId xmlns:p14="http://schemas.microsoft.com/office/powerpoint/2010/main" val="3840064233"/>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3" name="Rectangle 6"/>
          <p:cNvSpPr>
            <a:spLocks noGrp="1" noChangeArrowheads="1"/>
          </p:cNvSpPr>
          <p:nvPr>
            <p:ph type="sldNum" sz="quarter" idx="11"/>
          </p:nvPr>
        </p:nvSpPr>
        <p:spPr/>
        <p:txBody>
          <a:bodyPr/>
          <a:lstStyle>
            <a:lvl1pPr>
              <a:defRPr/>
            </a:lvl1pPr>
          </a:lstStyle>
          <a:p>
            <a:pPr>
              <a:defRPr/>
            </a:pPr>
            <a:fld id="{839151C7-5A62-024E-87C8-DA0153F59CB8}" type="slidenum">
              <a:rPr lang="ar-SA"/>
              <a:pPr>
                <a:defRPr/>
              </a:pPr>
              <a:t>‹#›</a:t>
            </a:fld>
            <a:endParaRPr lang="en-US"/>
          </a:p>
        </p:txBody>
      </p:sp>
    </p:spTree>
    <p:extLst>
      <p:ext uri="{BB962C8B-B14F-4D97-AF65-F5344CB8AC3E}">
        <p14:creationId xmlns:p14="http://schemas.microsoft.com/office/powerpoint/2010/main" val="183698614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393CFF1-AEF9-1A4A-833E-9A1A3CA158C7}" type="slidenum">
              <a:rPr lang="ar-SA"/>
              <a:pPr>
                <a:defRPr/>
              </a:pPr>
              <a:t>‹#›</a:t>
            </a:fld>
            <a:endParaRPr lang="en-US"/>
          </a:p>
        </p:txBody>
      </p:sp>
    </p:spTree>
    <p:extLst>
      <p:ext uri="{BB962C8B-B14F-4D97-AF65-F5344CB8AC3E}">
        <p14:creationId xmlns:p14="http://schemas.microsoft.com/office/powerpoint/2010/main" val="391828121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AD01D05F-0663-B14E-BDA1-30BDDED36A61}" type="slidenum">
              <a:rPr lang="ar-SA"/>
              <a:pPr>
                <a:defRPr/>
              </a:pPr>
              <a:t>‹#›</a:t>
            </a:fld>
            <a:endParaRPr lang="en-US"/>
          </a:p>
        </p:txBody>
      </p:sp>
    </p:spTree>
    <p:extLst>
      <p:ext uri="{BB962C8B-B14F-4D97-AF65-F5344CB8AC3E}">
        <p14:creationId xmlns:p14="http://schemas.microsoft.com/office/powerpoint/2010/main" val="324588964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Arial" pitchFamily="34" charset="0"/>
                <a:ea typeface="+mn-ea"/>
                <a:cs typeface="+mn-cs"/>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solidFill>
                  <a:schemeClr val="tx1"/>
                </a:solidFill>
                <a:latin typeface="Arial" charset="0"/>
                <a:cs typeface="Arial" charset="0"/>
              </a:defRPr>
            </a:lvl1pPr>
          </a:lstStyle>
          <a:p>
            <a:pPr>
              <a:defRPr/>
            </a:pPr>
            <a:fld id="{60E99943-E64F-0A49-977D-EF330955667D}" type="slidenum">
              <a:rPr lang="ar-SA"/>
              <a:pPr>
                <a:defRPr/>
              </a:pPr>
              <a:t>‹#›</a:t>
            </a:fld>
            <a:endParaRPr lang="en-US"/>
          </a:p>
        </p:txBody>
      </p:sp>
      <p:pic>
        <p:nvPicPr>
          <p:cNvPr id="2" name="Picture 6"/>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7" r:id="rId2"/>
    <p:sldLayoutId id="2147483708" r:id="rId3"/>
    <p:sldLayoutId id="2147483702" r:id="rId4"/>
    <p:sldLayoutId id="2147483709" r:id="rId5"/>
    <p:sldLayoutId id="2147483710" r:id="rId6"/>
    <p:sldLayoutId id="2147483711" r:id="rId7"/>
    <p:sldLayoutId id="2147483703" r:id="rId8"/>
    <p:sldLayoutId id="2147483704" r:id="rId9"/>
    <p:sldLayoutId id="2147483705" r:id="rId10"/>
    <p:sldLayoutId id="2147483706" r:id="rId11"/>
  </p:sldLayoutIdLst>
  <p:transition spd="slow"/>
  <p:hf hdr="0" dt="0"/>
  <p:txStyles>
    <p:titleStyle>
      <a:lvl1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he Towers of San Gimignano - Medieval Frenzy or Architectural Genius? |  Ipanema travels">
            <a:extLst>
              <a:ext uri="{FF2B5EF4-FFF2-40B4-BE49-F238E27FC236}">
                <a16:creationId xmlns:a16="http://schemas.microsoft.com/office/drawing/2014/main" id="{3BCC14A1-85F9-4903-AF39-C6EB13FAE14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0"/>
            <a:ext cx="594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4144702" y="2548546"/>
            <a:ext cx="3140603" cy="523220"/>
          </a:xfrm>
          <a:prstGeom prst="rect">
            <a:avLst/>
          </a:prstGeom>
          <a:solidFill>
            <a:schemeClr val="tx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rPr>
              <a:t>Mutual Exclusion</a:t>
            </a:r>
            <a:endParaRPr lang="en-US" sz="2800" b="1" dirty="0">
              <a:solidFill>
                <a:srgbClr val="FFFF00"/>
              </a:solidFill>
              <a:latin typeface="Arial" panose="020B0604020202020204" pitchFamily="34" charset="0"/>
            </a:endParaRPr>
          </a:p>
        </p:txBody>
      </p:sp>
      <p:sp>
        <p:nvSpPr>
          <p:cNvPr id="8" name="TextBox 7"/>
          <p:cNvSpPr txBox="1"/>
          <p:nvPr/>
        </p:nvSpPr>
        <p:spPr bwMode="auto">
          <a:xfrm>
            <a:off x="4144698" y="4800798"/>
            <a:ext cx="3140603" cy="954107"/>
          </a:xfrm>
          <a:prstGeom prst="rect">
            <a:avLst/>
          </a:prstGeom>
          <a:solidFill>
            <a:schemeClr val="tx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a:t>
            </a:r>
            <a:r>
              <a:rPr lang="en-US" sz="2800" b="1" dirty="0" err="1">
                <a:solidFill>
                  <a:srgbClr val="FFFF00"/>
                </a:solidFill>
                <a:latin typeface="Arial" panose="020B0604020202020204" pitchFamily="34" charset="0"/>
              </a:rPr>
              <a:t>Herlihy</a:t>
            </a:r>
            <a:endParaRPr lang="en-US" sz="2800" b="1" dirty="0">
              <a:solidFill>
                <a:srgbClr val="FFFF00"/>
              </a:solidFill>
              <a:latin typeface="Arial" panose="020B0604020202020204" pitchFamily="34" charset="0"/>
            </a:endParaRPr>
          </a:p>
          <a:p>
            <a:pPr algn="ctr"/>
            <a:r>
              <a:rPr lang="en-US" sz="2800" b="1" dirty="0">
                <a:solidFill>
                  <a:srgbClr val="FFFF00"/>
                </a:solidFill>
                <a:latin typeface="Arial" panose="020B0604020202020204" pitchFamily="34" charset="0"/>
              </a:rPr>
              <a:t>Brown University</a:t>
            </a:r>
          </a:p>
        </p:txBody>
      </p:sp>
      <p:sp>
        <p:nvSpPr>
          <p:cNvPr id="7" name="TextBox 6">
            <a:extLst>
              <a:ext uri="{FF2B5EF4-FFF2-40B4-BE49-F238E27FC236}">
                <a16:creationId xmlns:a16="http://schemas.microsoft.com/office/drawing/2014/main" id="{8CE1E450-522C-4ED7-AB7E-684A183EC8DF}"/>
              </a:ext>
            </a:extLst>
          </p:cNvPr>
          <p:cNvSpPr txBox="1"/>
          <p:nvPr/>
        </p:nvSpPr>
        <p:spPr bwMode="auto">
          <a:xfrm>
            <a:off x="3993213" y="3459228"/>
            <a:ext cx="3443571" cy="954107"/>
          </a:xfrm>
          <a:prstGeom prst="rect">
            <a:avLst/>
          </a:prstGeom>
          <a:solidFill>
            <a:schemeClr val="tx1"/>
          </a:solidFill>
          <a:ln w="76200">
            <a:solidFill>
              <a:schemeClr val="bg1">
                <a:lumMod val="9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2</a:t>
            </a:r>
          </a:p>
          <a:p>
            <a:pPr algn="ctr"/>
            <a:r>
              <a:rPr lang="en-US" sz="2800">
                <a:solidFill>
                  <a:srgbClr val="FFFF00"/>
                </a:solidFill>
                <a:latin typeface="Arial" panose="020B0604020202020204" pitchFamily="34" charset="0"/>
              </a:rPr>
              <a:t>14</a:t>
            </a:r>
            <a:r>
              <a:rPr lang="en-US" sz="2800" b="1">
                <a:solidFill>
                  <a:srgbClr val="FFFF00"/>
                </a:solidFill>
                <a:latin typeface="Arial" panose="020B0604020202020204" pitchFamily="34" charset="0"/>
              </a:rPr>
              <a:t> </a:t>
            </a:r>
            <a:r>
              <a:rPr lang="en-US" sz="2800" b="1" dirty="0">
                <a:solidFill>
                  <a:srgbClr val="FFFF00"/>
                </a:solidFill>
                <a:latin typeface="Arial" panose="020B0604020202020204" pitchFamily="34" charset="0"/>
              </a:rPr>
              <a:t>September 2021</a:t>
            </a:r>
          </a:p>
        </p:txBody>
      </p:sp>
      <p:sp>
        <p:nvSpPr>
          <p:cNvPr id="11" name="TextBox 10">
            <a:extLst>
              <a:ext uri="{FF2B5EF4-FFF2-40B4-BE49-F238E27FC236}">
                <a16:creationId xmlns:a16="http://schemas.microsoft.com/office/drawing/2014/main" id="{CEE63A60-4CD4-4FC8-8F0A-AA1A29C429A6}"/>
              </a:ext>
            </a:extLst>
          </p:cNvPr>
          <p:cNvSpPr txBox="1"/>
          <p:nvPr/>
        </p:nvSpPr>
        <p:spPr bwMode="auto">
          <a:xfrm>
            <a:off x="3507823" y="776089"/>
            <a:ext cx="4414352" cy="1384995"/>
          </a:xfrm>
          <a:prstGeom prst="rect">
            <a:avLst/>
          </a:prstGeom>
          <a:solidFill>
            <a:schemeClr val="tx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eaLnBrk="1" hangingPunct="1"/>
            <a:r>
              <a:rPr lang="en-US" sz="2800" b="1" kern="0" dirty="0">
                <a:solidFill>
                  <a:srgbClr val="FFFF00"/>
                </a:solidFill>
                <a:latin typeface="Arial" panose="020B0604020202020204" pitchFamily="34" charset="0"/>
              </a:rPr>
              <a:t>Multiprocessor Synchronization</a:t>
            </a:r>
          </a:p>
          <a:p>
            <a:pPr algn="ctr" eaLnBrk="1" hangingPunct="1"/>
            <a:r>
              <a:rPr lang="en-US" sz="2800" b="1" kern="0" dirty="0">
                <a:solidFill>
                  <a:srgbClr val="FFFF00"/>
                </a:solidFill>
                <a:latin typeface="Arial" panose="020B0604020202020204" pitchFamily="34" charset="0"/>
              </a:rPr>
              <a:t>CSCI 176</a:t>
            </a:r>
            <a:endParaRPr lang="en-US" sz="2800" kern="0" dirty="0">
              <a:solidFill>
                <a:srgbClr val="FFFF00"/>
              </a:solidFill>
              <a:latin typeface="Arial" panose="020B0604020202020204" pitchFamily="34" charset="0"/>
            </a:endParaRPr>
          </a:p>
        </p:txBody>
      </p:sp>
    </p:spTree>
    <p:extLst>
      <p:ext uri="{BB962C8B-B14F-4D97-AF65-F5344CB8AC3E}">
        <p14:creationId xmlns:p14="http://schemas.microsoft.com/office/powerpoint/2010/main" val="45781622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E21EC0C-FA06-5A48-A925-36437FF1219D}" type="slidenum">
              <a:rPr lang="ar-SA" sz="1400" b="0">
                <a:solidFill>
                  <a:schemeClr val="tx1"/>
                </a:solidFill>
                <a:latin typeface="Arial" charset="0"/>
                <a:cs typeface="Arial" charset="0"/>
              </a:rPr>
              <a:pPr/>
              <a:t>10</a:t>
            </a:fld>
            <a:endParaRPr lang="en-US" sz="1400" b="0">
              <a:solidFill>
                <a:schemeClr val="tx1"/>
              </a:solidFill>
              <a:latin typeface="Arial" charset="0"/>
              <a:cs typeface="Arial" charset="0"/>
            </a:endParaRPr>
          </a:p>
        </p:txBody>
      </p:sp>
      <p:pic>
        <p:nvPicPr>
          <p:cNvPr id="348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2"/>
          <p:cNvSpPr>
            <a:spLocks noGrp="1" noChangeArrowheads="1"/>
          </p:cNvSpPr>
          <p:nvPr>
            <p:ph type="body" idx="1"/>
          </p:nvPr>
        </p:nvSpPr>
        <p:spPr>
          <a:xfrm>
            <a:off x="762000" y="2286000"/>
            <a:ext cx="7772400" cy="3276600"/>
          </a:xfrm>
        </p:spPr>
        <p:txBody>
          <a:bodyPr/>
          <a:lstStyle/>
          <a:p>
            <a:r>
              <a:rPr lang="en-US">
                <a:latin typeface="Arial" charset="0"/>
              </a:rPr>
              <a:t>Assign to shared variable</a:t>
            </a:r>
          </a:p>
          <a:p>
            <a:r>
              <a:rPr lang="en-US">
                <a:latin typeface="Arial" charset="0"/>
              </a:rPr>
              <a:t>Assign to local variable</a:t>
            </a:r>
          </a:p>
          <a:p>
            <a:r>
              <a:rPr lang="en-US">
                <a:latin typeface="Arial" charset="0"/>
              </a:rPr>
              <a:t>Invoke method</a:t>
            </a:r>
          </a:p>
          <a:p>
            <a:r>
              <a:rPr lang="en-US">
                <a:latin typeface="Arial" charset="0"/>
              </a:rPr>
              <a:t>Return from method</a:t>
            </a:r>
          </a:p>
          <a:p>
            <a:r>
              <a:rPr lang="en-US">
                <a:latin typeface="Arial" charset="0"/>
              </a:rPr>
              <a:t>Lots of other things …</a:t>
            </a:r>
          </a:p>
          <a:p>
            <a:endParaRPr lang="en-US">
              <a:latin typeface="Arial" charset="0"/>
            </a:endParaRPr>
          </a:p>
        </p:txBody>
      </p:sp>
      <p:sp>
        <p:nvSpPr>
          <p:cNvPr id="34821" name="Rectangle 3"/>
          <p:cNvSpPr>
            <a:spLocks noGrp="1" noChangeArrowheads="1"/>
          </p:cNvSpPr>
          <p:nvPr>
            <p:ph type="title"/>
          </p:nvPr>
        </p:nvSpPr>
        <p:spPr/>
        <p:txBody>
          <a:bodyPr/>
          <a:lstStyle/>
          <a:p>
            <a:r>
              <a:rPr lang="en-US">
                <a:latin typeface="Arial" charset="0"/>
              </a:rPr>
              <a:t>Example Thread Events</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39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E484B-D90B-3A4F-8289-734E44E1407A}" type="slidenum">
              <a:rPr lang="ar-SA" sz="1400" b="0">
                <a:solidFill>
                  <a:schemeClr val="tx1"/>
                </a:solidFill>
                <a:latin typeface="Arial" charset="0"/>
                <a:cs typeface="Arial" charset="0"/>
              </a:rPr>
              <a:pPr/>
              <a:t>100</a:t>
            </a:fld>
            <a:endParaRPr lang="en-US" sz="1400" b="0">
              <a:solidFill>
                <a:schemeClr val="tx1"/>
              </a:solidFill>
              <a:latin typeface="Arial" charset="0"/>
              <a:cs typeface="Arial" charset="0"/>
            </a:endParaRPr>
          </a:p>
        </p:txBody>
      </p:sp>
      <p:pic>
        <p:nvPicPr>
          <p:cNvPr id="25395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6" name="Rectangle 3"/>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3957" name="Rectangle 4"/>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pic>
        <p:nvPicPr>
          <p:cNvPr id="253958"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1425" y="19256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9" name="AutoShape 6"/>
          <p:cNvSpPr>
            <a:spLocks noChangeArrowheads="1"/>
          </p:cNvSpPr>
          <p:nvPr/>
        </p:nvSpPr>
        <p:spPr bwMode="auto">
          <a:xfrm>
            <a:off x="1417638" y="2841625"/>
            <a:ext cx="6442075" cy="465138"/>
          </a:xfrm>
          <a:prstGeom prst="wedgeRoundRectCallout">
            <a:avLst>
              <a:gd name="adj1" fmla="val 31690"/>
              <a:gd name="adj2" fmla="val -12508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53960" name="Text Box 7"/>
          <p:cNvSpPr txBox="1">
            <a:spLocks noChangeArrowheads="1"/>
          </p:cNvSpPr>
          <p:nvPr/>
        </p:nvSpPr>
        <p:spPr bwMode="auto">
          <a:xfrm>
            <a:off x="5334000" y="1571625"/>
            <a:ext cx="381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Mutex breaks if </a:t>
            </a:r>
            <a:r>
              <a:rPr lang="en-US" sz="2800">
                <a:solidFill>
                  <a:srgbClr val="FF0000"/>
                </a:solidFill>
                <a:latin typeface="Courier New" charset="0"/>
              </a:rPr>
              <a:t>label[i]</a:t>
            </a:r>
            <a:r>
              <a:rPr lang="en-US" sz="2800">
                <a:solidFill>
                  <a:srgbClr val="FF0000"/>
                </a:solidFill>
                <a:latin typeface="Arial" charset="0"/>
              </a:rPr>
              <a:t> overflows</a:t>
            </a: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60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EF67D3A-42A0-7A4B-B6B6-2CFA80436683}" type="slidenum">
              <a:rPr lang="ar-SA" sz="1400" b="0">
                <a:solidFill>
                  <a:schemeClr val="tx1"/>
                </a:solidFill>
                <a:latin typeface="Arial" charset="0"/>
                <a:cs typeface="Arial" charset="0"/>
              </a:rPr>
              <a:pPr/>
              <a:t>101</a:t>
            </a:fld>
            <a:endParaRPr lang="en-US" sz="1400" b="0">
              <a:solidFill>
                <a:schemeClr val="tx1"/>
              </a:solidFill>
              <a:latin typeface="Arial" charset="0"/>
              <a:cs typeface="Arial" charset="0"/>
            </a:endParaRPr>
          </a:p>
        </p:txBody>
      </p:sp>
      <p:pic>
        <p:nvPicPr>
          <p:cNvPr id="25600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4" name="Rectangle 2"/>
          <p:cNvSpPr>
            <a:spLocks noGrp="1" noChangeArrowheads="1"/>
          </p:cNvSpPr>
          <p:nvPr>
            <p:ph type="title"/>
          </p:nvPr>
        </p:nvSpPr>
        <p:spPr/>
        <p:txBody>
          <a:bodyPr/>
          <a:lstStyle/>
          <a:p>
            <a:r>
              <a:rPr lang="en-US" sz="4000">
                <a:latin typeface="Arial" charset="0"/>
              </a:rPr>
              <a:t>Does Overflow Actually Matter?</a:t>
            </a:r>
          </a:p>
        </p:txBody>
      </p:sp>
      <p:sp>
        <p:nvSpPr>
          <p:cNvPr id="256005" name="Rectangle 3"/>
          <p:cNvSpPr>
            <a:spLocks noGrp="1" noChangeArrowheads="1"/>
          </p:cNvSpPr>
          <p:nvPr>
            <p:ph type="body" idx="1"/>
          </p:nvPr>
        </p:nvSpPr>
        <p:spPr/>
        <p:txBody>
          <a:bodyPr/>
          <a:lstStyle/>
          <a:p>
            <a:pPr>
              <a:lnSpc>
                <a:spcPct val="90000"/>
              </a:lnSpc>
            </a:pPr>
            <a:r>
              <a:rPr lang="en-US">
                <a:latin typeface="Arial" charset="0"/>
              </a:rPr>
              <a:t>Yes</a:t>
            </a:r>
          </a:p>
          <a:p>
            <a:pPr lvl="1">
              <a:lnSpc>
                <a:spcPct val="90000"/>
              </a:lnSpc>
            </a:pPr>
            <a:r>
              <a:rPr lang="en-US">
                <a:latin typeface="Arial" charset="0"/>
                <a:cs typeface="Arial" charset="0"/>
              </a:rPr>
              <a:t>Y2K</a:t>
            </a:r>
          </a:p>
          <a:p>
            <a:pPr lvl="1">
              <a:lnSpc>
                <a:spcPct val="90000"/>
              </a:lnSpc>
            </a:pPr>
            <a:r>
              <a:rPr lang="en-US">
                <a:latin typeface="Arial" charset="0"/>
                <a:cs typeface="Arial" charset="0"/>
              </a:rPr>
              <a:t>18 January 2038 (Unix </a:t>
            </a:r>
            <a:r>
              <a:rPr lang="en-US" b="1">
                <a:solidFill>
                  <a:schemeClr val="tx1"/>
                </a:solidFill>
                <a:latin typeface="Courier New" charset="0"/>
                <a:cs typeface="Arial" charset="0"/>
              </a:rPr>
              <a:t>time_t</a:t>
            </a:r>
            <a:r>
              <a:rPr lang="en-US">
                <a:latin typeface="Arial" charset="0"/>
                <a:cs typeface="Arial" charset="0"/>
              </a:rPr>
              <a:t> rollover)</a:t>
            </a:r>
          </a:p>
          <a:p>
            <a:pPr lvl="1">
              <a:lnSpc>
                <a:spcPct val="90000"/>
              </a:lnSpc>
            </a:pPr>
            <a:r>
              <a:rPr lang="en-US">
                <a:latin typeface="Arial" charset="0"/>
                <a:cs typeface="Arial" charset="0"/>
              </a:rPr>
              <a:t>16-bit counters</a:t>
            </a:r>
          </a:p>
          <a:p>
            <a:pPr>
              <a:lnSpc>
                <a:spcPct val="90000"/>
              </a:lnSpc>
            </a:pPr>
            <a:r>
              <a:rPr lang="en-US">
                <a:latin typeface="Arial" charset="0"/>
              </a:rPr>
              <a:t>No</a:t>
            </a:r>
          </a:p>
          <a:p>
            <a:pPr lvl="1">
              <a:lnSpc>
                <a:spcPct val="90000"/>
              </a:lnSpc>
            </a:pPr>
            <a:r>
              <a:rPr lang="en-US">
                <a:latin typeface="Arial" charset="0"/>
                <a:cs typeface="Arial" charset="0"/>
              </a:rPr>
              <a:t>64-bit counters</a:t>
            </a:r>
          </a:p>
          <a:p>
            <a:pPr>
              <a:lnSpc>
                <a:spcPct val="90000"/>
              </a:lnSpc>
            </a:pPr>
            <a:r>
              <a:rPr lang="en-US">
                <a:latin typeface="Arial" charset="0"/>
              </a:rPr>
              <a:t>Maybe</a:t>
            </a:r>
          </a:p>
          <a:p>
            <a:pPr lvl="1">
              <a:lnSpc>
                <a:spcPct val="90000"/>
              </a:lnSpc>
            </a:pPr>
            <a:r>
              <a:rPr lang="en-US">
                <a:latin typeface="Arial" charset="0"/>
                <a:cs typeface="Arial" charset="0"/>
              </a:rPr>
              <a:t>32-bit counters</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9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7D4BC0D-8DAC-314E-BDC5-369475E67DFC}" type="slidenum">
              <a:rPr lang="ar-SA" sz="1400" b="0">
                <a:solidFill>
                  <a:schemeClr val="tx1"/>
                </a:solidFill>
                <a:latin typeface="Arial" charset="0"/>
                <a:cs typeface="Arial" charset="0"/>
              </a:rPr>
              <a:pPr/>
              <a:t>102</a:t>
            </a:fld>
            <a:endParaRPr lang="en-US" sz="1400" b="0">
              <a:solidFill>
                <a:schemeClr val="tx1"/>
              </a:solidFill>
              <a:latin typeface="Arial" charset="0"/>
              <a:cs typeface="Arial" charset="0"/>
            </a:endParaRPr>
          </a:p>
        </p:txBody>
      </p:sp>
      <p:pic>
        <p:nvPicPr>
          <p:cNvPr id="299011"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2" name="Rectangle 2"/>
          <p:cNvSpPr>
            <a:spLocks noGrp="1" noChangeArrowheads="1"/>
          </p:cNvSpPr>
          <p:nvPr>
            <p:ph type="title"/>
          </p:nvPr>
        </p:nvSpPr>
        <p:spPr/>
        <p:txBody>
          <a:bodyPr/>
          <a:lstStyle/>
          <a:p>
            <a:r>
              <a:rPr lang="en-US">
                <a:latin typeface="Arial" charset="0"/>
              </a:rPr>
              <a:t>Deep Philosophical Question</a:t>
            </a:r>
          </a:p>
        </p:txBody>
      </p:sp>
      <p:sp>
        <p:nvSpPr>
          <p:cNvPr id="299013" name="Rectangle 3"/>
          <p:cNvSpPr>
            <a:spLocks noGrp="1" noChangeArrowheads="1"/>
          </p:cNvSpPr>
          <p:nvPr>
            <p:ph type="body" idx="1"/>
          </p:nvPr>
        </p:nvSpPr>
        <p:spPr/>
        <p:txBody>
          <a:bodyPr/>
          <a:lstStyle/>
          <a:p>
            <a:r>
              <a:rPr lang="en-US" dirty="0">
                <a:latin typeface="Arial" charset="0"/>
              </a:rPr>
              <a:t>The Bakery Algorithm is</a:t>
            </a:r>
          </a:p>
          <a:p>
            <a:pPr lvl="1"/>
            <a:r>
              <a:rPr lang="en-US" dirty="0">
                <a:latin typeface="Arial" charset="0"/>
                <a:cs typeface="Arial" charset="0"/>
              </a:rPr>
              <a:t>Succinct,</a:t>
            </a:r>
          </a:p>
          <a:p>
            <a:pPr lvl="1"/>
            <a:r>
              <a:rPr lang="en-US" dirty="0">
                <a:latin typeface="Arial" charset="0"/>
                <a:cs typeface="Arial" charset="0"/>
              </a:rPr>
              <a:t>Elegant, and</a:t>
            </a:r>
          </a:p>
          <a:p>
            <a:pPr lvl="1"/>
            <a:r>
              <a:rPr lang="en-US" dirty="0">
                <a:latin typeface="Arial" charset="0"/>
                <a:cs typeface="Arial" charset="0"/>
              </a:rPr>
              <a:t>Fair.</a:t>
            </a:r>
          </a:p>
          <a:p>
            <a:r>
              <a:rPr lang="en-US" dirty="0">
                <a:latin typeface="Arial" charset="0"/>
              </a:rPr>
              <a:t>Q: So why </a:t>
            </a:r>
            <a:r>
              <a:rPr lang="en-US" dirty="0" err="1">
                <a:latin typeface="Arial" charset="0"/>
              </a:rPr>
              <a:t>isn</a:t>
            </a:r>
            <a:r>
              <a:rPr lang="fr-FR" altLang="ja-JP" dirty="0">
                <a:latin typeface="Arial" charset="0"/>
              </a:rPr>
              <a:t>'</a:t>
            </a:r>
            <a:r>
              <a:rPr lang="en-US" altLang="ja-JP" dirty="0">
                <a:latin typeface="Arial" charset="0"/>
              </a:rPr>
              <a:t>t it practical?</a:t>
            </a:r>
          </a:p>
          <a:p>
            <a:r>
              <a:rPr lang="en-US" dirty="0">
                <a:latin typeface="Arial" charset="0"/>
              </a:rPr>
              <a:t>A: Well, you have to read </a:t>
            </a:r>
            <a:r>
              <a:rPr lang="en-US" dirty="0">
                <a:solidFill>
                  <a:schemeClr val="tx1"/>
                </a:solidFill>
                <a:latin typeface="Arial" charset="0"/>
              </a:rPr>
              <a:t>N</a:t>
            </a:r>
            <a:r>
              <a:rPr lang="en-US" dirty="0">
                <a:latin typeface="Arial" charset="0"/>
              </a:rPr>
              <a:t> distinct variables</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1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1A0FC9B-0626-3540-8D5B-93D4143BBA98}" type="slidenum">
              <a:rPr lang="ar-SA" sz="1400" b="0">
                <a:solidFill>
                  <a:schemeClr val="tx1"/>
                </a:solidFill>
                <a:latin typeface="Arial" charset="0"/>
                <a:cs typeface="Arial" charset="0"/>
              </a:rPr>
              <a:pPr/>
              <a:t>103</a:t>
            </a:fld>
            <a:endParaRPr lang="en-US" sz="1400" b="0">
              <a:solidFill>
                <a:schemeClr val="tx1"/>
              </a:solidFill>
              <a:latin typeface="Arial" charset="0"/>
              <a:cs typeface="Arial" charset="0"/>
            </a:endParaRPr>
          </a:p>
        </p:txBody>
      </p:sp>
      <p:sp>
        <p:nvSpPr>
          <p:cNvPr id="301059" name="Rectangle 2"/>
          <p:cNvSpPr>
            <a:spLocks noGrp="1" noChangeArrowheads="1"/>
          </p:cNvSpPr>
          <p:nvPr>
            <p:ph type="title"/>
          </p:nvPr>
        </p:nvSpPr>
        <p:spPr/>
        <p:txBody>
          <a:bodyPr/>
          <a:lstStyle/>
          <a:p>
            <a:r>
              <a:rPr lang="en-US">
                <a:latin typeface="Arial" charset="0"/>
              </a:rPr>
              <a:t>Shared Memory</a:t>
            </a:r>
          </a:p>
        </p:txBody>
      </p:sp>
      <p:sp>
        <p:nvSpPr>
          <p:cNvPr id="301060" name="Rectangle 3"/>
          <p:cNvSpPr>
            <a:spLocks noGrp="1" noChangeArrowheads="1"/>
          </p:cNvSpPr>
          <p:nvPr>
            <p:ph type="body" idx="1"/>
          </p:nvPr>
        </p:nvSpPr>
        <p:spPr/>
        <p:txBody>
          <a:bodyPr/>
          <a:lstStyle/>
          <a:p>
            <a:r>
              <a:rPr lang="en-US" dirty="0">
                <a:latin typeface="Arial" charset="0"/>
              </a:rPr>
              <a:t>Shared read/write memory locations  called </a:t>
            </a:r>
            <a:r>
              <a:rPr lang="en-US" i="1" dirty="0">
                <a:solidFill>
                  <a:schemeClr val="tx1"/>
                </a:solidFill>
                <a:latin typeface="Arial" charset="0"/>
              </a:rPr>
              <a:t>Registers</a:t>
            </a:r>
            <a:r>
              <a:rPr lang="en-US" dirty="0">
                <a:solidFill>
                  <a:schemeClr val="tx1"/>
                </a:solidFill>
                <a:latin typeface="Arial" charset="0"/>
              </a:rPr>
              <a:t> </a:t>
            </a:r>
            <a:r>
              <a:rPr lang="en-US" dirty="0">
                <a:latin typeface="Arial" charset="0"/>
              </a:rPr>
              <a:t>(historical reasons)</a:t>
            </a:r>
            <a:r>
              <a:rPr lang="en-US" dirty="0">
                <a:solidFill>
                  <a:srgbClr val="3366FF"/>
                </a:solidFill>
                <a:latin typeface="Arial" charset="0"/>
              </a:rPr>
              <a:t> </a:t>
            </a:r>
          </a:p>
          <a:p>
            <a:r>
              <a:rPr lang="en-US" dirty="0">
                <a:latin typeface="Arial" charset="0"/>
              </a:rPr>
              <a:t>Come in different flavors</a:t>
            </a:r>
          </a:p>
          <a:p>
            <a:pPr lvl="1"/>
            <a:r>
              <a:rPr lang="en-US" dirty="0">
                <a:latin typeface="Arial" charset="0"/>
                <a:cs typeface="Arial" charset="0"/>
              </a:rPr>
              <a:t>Multi-Reader-Single-Writer (</a:t>
            </a:r>
            <a:r>
              <a:rPr lang="en-US" b="1" dirty="0">
                <a:solidFill>
                  <a:schemeClr val="tx1"/>
                </a:solidFill>
                <a:latin typeface="Courier New" charset="0"/>
                <a:cs typeface="Arial" charset="0"/>
              </a:rPr>
              <a:t>flag[]</a:t>
            </a:r>
            <a:r>
              <a:rPr lang="en-US" dirty="0">
                <a:solidFill>
                  <a:schemeClr val="accent2"/>
                </a:solidFill>
                <a:latin typeface="Arial" charset="0"/>
                <a:cs typeface="Arial" charset="0"/>
              </a:rPr>
              <a:t>)</a:t>
            </a:r>
          </a:p>
          <a:p>
            <a:pPr lvl="1"/>
            <a:r>
              <a:rPr lang="en-US" dirty="0">
                <a:latin typeface="Arial" charset="0"/>
                <a:cs typeface="Arial" charset="0"/>
              </a:rPr>
              <a:t>Multi-Reader-Multi-Writer (</a:t>
            </a:r>
            <a:r>
              <a:rPr lang="en-US" b="1" dirty="0">
                <a:solidFill>
                  <a:schemeClr val="tx2"/>
                </a:solidFill>
                <a:latin typeface="Courier New" pitchFamily="49" charset="0"/>
                <a:cs typeface="Courier New" pitchFamily="49" charset="0"/>
              </a:rPr>
              <a:t>victim</a:t>
            </a:r>
            <a:r>
              <a:rPr lang="en-US" b="1" dirty="0">
                <a:solidFill>
                  <a:schemeClr val="tx2"/>
                </a:solidFill>
                <a:latin typeface="Courier New" charset="0"/>
                <a:cs typeface="Arial" charset="0"/>
              </a:rPr>
              <a:t>[]</a:t>
            </a:r>
            <a:r>
              <a:rPr lang="en-US" dirty="0">
                <a:latin typeface="Arial" charset="0"/>
                <a:cs typeface="Arial" charset="0"/>
              </a:rPr>
              <a:t>)</a:t>
            </a:r>
          </a:p>
          <a:p>
            <a:pPr lvl="1"/>
            <a:r>
              <a:rPr lang="en-US" dirty="0">
                <a:latin typeface="Arial" charset="0"/>
                <a:cs typeface="Arial" charset="0"/>
              </a:rPr>
              <a:t>Not that interesting: SRMW and SRSW</a:t>
            </a:r>
          </a:p>
          <a:p>
            <a:pPr lvl="1"/>
            <a:endParaRPr lang="en-US" dirty="0">
              <a:latin typeface="Arial" charset="0"/>
              <a:cs typeface="Arial" charset="0"/>
            </a:endParaRP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3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27A25F-FA3A-0D46-B72E-F04E161A3511}" type="slidenum">
              <a:rPr lang="ar-SA" sz="1400" b="0">
                <a:solidFill>
                  <a:schemeClr val="tx1"/>
                </a:solidFill>
                <a:latin typeface="Arial" charset="0"/>
                <a:cs typeface="Arial" charset="0"/>
              </a:rPr>
              <a:pPr/>
              <a:t>104</a:t>
            </a:fld>
            <a:endParaRPr lang="en-US" sz="1400" b="0">
              <a:solidFill>
                <a:schemeClr val="tx1"/>
              </a:solidFill>
              <a:latin typeface="Arial" charset="0"/>
              <a:cs typeface="Arial" charset="0"/>
            </a:endParaRPr>
          </a:p>
        </p:txBody>
      </p:sp>
      <p:sp>
        <p:nvSpPr>
          <p:cNvPr id="303107" name="Rectangle 2"/>
          <p:cNvSpPr>
            <a:spLocks noGrp="1" noChangeArrowheads="1"/>
          </p:cNvSpPr>
          <p:nvPr>
            <p:ph type="title"/>
          </p:nvPr>
        </p:nvSpPr>
        <p:spPr>
          <a:xfrm>
            <a:off x="685800" y="304800"/>
            <a:ext cx="7772400" cy="1143000"/>
          </a:xfrm>
        </p:spPr>
        <p:txBody>
          <a:bodyPr/>
          <a:lstStyle/>
          <a:p>
            <a:r>
              <a:rPr lang="en-US" sz="4000">
                <a:latin typeface="Arial" charset="0"/>
              </a:rPr>
              <a:t>Theorem</a:t>
            </a:r>
          </a:p>
        </p:txBody>
      </p:sp>
      <p:sp>
        <p:nvSpPr>
          <p:cNvPr id="303108" name="Text Box 3"/>
          <p:cNvSpPr txBox="1">
            <a:spLocks noChangeArrowheads="1"/>
          </p:cNvSpPr>
          <p:nvPr/>
        </p:nvSpPr>
        <p:spPr bwMode="auto">
          <a:xfrm>
            <a:off x="1004888" y="1538288"/>
            <a:ext cx="7265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dirty="0">
                <a:solidFill>
                  <a:schemeClr val="accent2"/>
                </a:solidFill>
                <a:latin typeface="Arial" charset="0"/>
              </a:rPr>
              <a:t>At least </a:t>
            </a:r>
            <a:r>
              <a:rPr lang="en-US" sz="3200" b="0" dirty="0">
                <a:solidFill>
                  <a:schemeClr val="tx1"/>
                </a:solidFill>
                <a:latin typeface="Arial" charset="0"/>
              </a:rPr>
              <a:t>N</a:t>
            </a:r>
            <a:r>
              <a:rPr lang="en-US" sz="3200" b="0" dirty="0">
                <a:solidFill>
                  <a:schemeClr val="accent2"/>
                </a:solidFill>
                <a:latin typeface="Arial" charset="0"/>
              </a:rPr>
              <a:t> MRSW (multi-reader/single-writer) registers are needed to solve deadlock-free mutual exclusion.</a:t>
            </a:r>
            <a:r>
              <a:rPr lang="en-US" sz="3200" b="0" dirty="0">
                <a:solidFill>
                  <a:schemeClr val="tx1"/>
                </a:solidFill>
                <a:latin typeface="Arial" charset="0"/>
              </a:rPr>
              <a:t> </a:t>
            </a:r>
          </a:p>
          <a:p>
            <a:pPr eaLnBrk="1" hangingPunct="1"/>
            <a:endParaRPr lang="en-US" sz="3200" b="0" dirty="0">
              <a:solidFill>
                <a:schemeClr val="tx1"/>
              </a:solidFill>
              <a:latin typeface="Arial" charset="0"/>
            </a:endParaRPr>
          </a:p>
          <a:p>
            <a:pPr eaLnBrk="1" hangingPunct="1"/>
            <a:r>
              <a:rPr lang="en-US" sz="3200" b="0" dirty="0">
                <a:solidFill>
                  <a:schemeClr val="tx1"/>
                </a:solidFill>
                <a:latin typeface="Arial" charset="0"/>
              </a:rPr>
              <a:t>N</a:t>
            </a:r>
            <a:r>
              <a:rPr lang="en-US" sz="3200" b="0" dirty="0">
                <a:solidFill>
                  <a:schemeClr val="accent2"/>
                </a:solidFill>
                <a:latin typeface="Arial" charset="0"/>
              </a:rPr>
              <a:t> registers such as </a:t>
            </a:r>
            <a:r>
              <a:rPr lang="en-US" sz="3200" dirty="0">
                <a:solidFill>
                  <a:schemeClr val="tx2"/>
                </a:solidFill>
                <a:latin typeface="Courier New" pitchFamily="49" charset="0"/>
                <a:cs typeface="Courier New" pitchFamily="49" charset="0"/>
              </a:rPr>
              <a:t>flag[]</a:t>
            </a:r>
            <a:r>
              <a:rPr lang="en-US" sz="3200" b="0" dirty="0">
                <a:solidFill>
                  <a:schemeClr val="accent2"/>
                </a:solidFill>
                <a:latin typeface="Arial" charset="0"/>
              </a:rPr>
              <a:t>…</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6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608D785-4BC4-5444-BA91-EAEEFC2912FF}" type="slidenum">
              <a:rPr lang="ar-SA" sz="1400" b="0">
                <a:solidFill>
                  <a:schemeClr val="tx1"/>
                </a:solidFill>
                <a:latin typeface="Arial" charset="0"/>
                <a:cs typeface="Arial" charset="0"/>
              </a:rPr>
              <a:pPr/>
              <a:t>105</a:t>
            </a:fld>
            <a:endParaRPr lang="en-US" sz="1400" b="0">
              <a:solidFill>
                <a:schemeClr val="tx1"/>
              </a:solidFill>
              <a:latin typeface="Arial" charset="0"/>
              <a:cs typeface="Arial" charset="0"/>
            </a:endParaRPr>
          </a:p>
        </p:txBody>
      </p:sp>
      <p:sp>
        <p:nvSpPr>
          <p:cNvPr id="346115" name="Rectangle 2"/>
          <p:cNvSpPr>
            <a:spLocks noGrp="1" noChangeArrowheads="1"/>
          </p:cNvSpPr>
          <p:nvPr>
            <p:ph type="title"/>
          </p:nvPr>
        </p:nvSpPr>
        <p:spPr/>
        <p:txBody>
          <a:bodyPr/>
          <a:lstStyle/>
          <a:p>
            <a:r>
              <a:rPr lang="en-US">
                <a:latin typeface="Arial" charset="0"/>
              </a:rPr>
              <a:t>Summary of Lecture</a:t>
            </a:r>
          </a:p>
        </p:txBody>
      </p:sp>
      <p:sp>
        <p:nvSpPr>
          <p:cNvPr id="346116" name="Rectangle 3"/>
          <p:cNvSpPr>
            <a:spLocks noGrp="1" noChangeArrowheads="1"/>
          </p:cNvSpPr>
          <p:nvPr>
            <p:ph type="body" idx="1"/>
          </p:nvPr>
        </p:nvSpPr>
        <p:spPr/>
        <p:txBody>
          <a:bodyPr/>
          <a:lstStyle/>
          <a:p>
            <a:r>
              <a:rPr lang="en-US" dirty="0">
                <a:solidFill>
                  <a:schemeClr val="accent2"/>
                </a:solidFill>
                <a:latin typeface="Arial" charset="0"/>
              </a:rPr>
              <a:t>In the 1960</a:t>
            </a:r>
            <a:r>
              <a:rPr lang="fr-FR" altLang="ja-JP" dirty="0">
                <a:solidFill>
                  <a:schemeClr val="accent2"/>
                </a:solidFill>
                <a:latin typeface="Arial" charset="0"/>
              </a:rPr>
              <a:t>'</a:t>
            </a:r>
            <a:r>
              <a:rPr lang="en-US" altLang="ja-JP" dirty="0">
                <a:solidFill>
                  <a:schemeClr val="accent2"/>
                </a:solidFill>
                <a:latin typeface="Arial" charset="0"/>
              </a:rPr>
              <a:t>s several</a:t>
            </a:r>
            <a:r>
              <a:rPr lang="en-US" altLang="ja-JP" dirty="0">
                <a:solidFill>
                  <a:srgbClr val="FF3300"/>
                </a:solidFill>
                <a:latin typeface="Arial" charset="0"/>
              </a:rPr>
              <a:t> incorrect</a:t>
            </a:r>
            <a:r>
              <a:rPr lang="en-US" altLang="ja-JP" dirty="0">
                <a:solidFill>
                  <a:schemeClr val="accent2"/>
                </a:solidFill>
                <a:latin typeface="Arial" charset="0"/>
              </a:rPr>
              <a:t> solutions to starvation-free mutual exclusion using RW-registers were published…</a:t>
            </a:r>
          </a:p>
          <a:p>
            <a:r>
              <a:rPr lang="en-US" dirty="0">
                <a:solidFill>
                  <a:schemeClr val="accent2"/>
                </a:solidFill>
                <a:latin typeface="Arial" charset="0"/>
              </a:rPr>
              <a:t>Today we know how to solve FIFO </a:t>
            </a:r>
            <a:r>
              <a:rPr lang="en-US" dirty="0">
                <a:solidFill>
                  <a:schemeClr val="tx1"/>
                </a:solidFill>
                <a:latin typeface="Arial" charset="0"/>
              </a:rPr>
              <a:t>N</a:t>
            </a:r>
            <a:r>
              <a:rPr lang="en-US" dirty="0">
                <a:solidFill>
                  <a:schemeClr val="accent2"/>
                </a:solidFill>
                <a:latin typeface="Arial" charset="0"/>
              </a:rPr>
              <a:t> thread mutual exclusion using </a:t>
            </a:r>
            <a:r>
              <a:rPr lang="en-US" dirty="0">
                <a:solidFill>
                  <a:schemeClr val="tx1"/>
                </a:solidFill>
                <a:latin typeface="Arial" charset="0"/>
              </a:rPr>
              <a:t>2N</a:t>
            </a:r>
            <a:r>
              <a:rPr lang="en-US" dirty="0">
                <a:solidFill>
                  <a:schemeClr val="accent2"/>
                </a:solidFill>
                <a:latin typeface="Arial" charset="0"/>
              </a:rPr>
              <a:t> RW-Registers </a:t>
            </a:r>
          </a:p>
          <a:p>
            <a:endParaRPr lang="en-US" dirty="0">
              <a:solidFill>
                <a:schemeClr val="accent2"/>
              </a:solidFill>
              <a:latin typeface="Arial" charset="0"/>
            </a:endParaRP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4992B2C-CBA4-CB4A-8E59-A28F02A9EC36}" type="slidenum">
              <a:rPr lang="ar-SA" sz="1400" b="0">
                <a:solidFill>
                  <a:schemeClr val="tx1"/>
                </a:solidFill>
                <a:latin typeface="Arial" charset="0"/>
                <a:cs typeface="Arial" charset="0"/>
              </a:rPr>
              <a:pPr/>
              <a:t>106</a:t>
            </a:fld>
            <a:endParaRPr lang="en-US" sz="1400" b="0">
              <a:solidFill>
                <a:schemeClr val="tx1"/>
              </a:solidFill>
              <a:latin typeface="Arial" charset="0"/>
              <a:cs typeface="Arial" charset="0"/>
            </a:endParaRPr>
          </a:p>
        </p:txBody>
      </p:sp>
      <p:sp>
        <p:nvSpPr>
          <p:cNvPr id="348163" name="Rectangle 2"/>
          <p:cNvSpPr>
            <a:spLocks noGrp="1" noChangeArrowheads="1"/>
          </p:cNvSpPr>
          <p:nvPr>
            <p:ph type="title"/>
          </p:nvPr>
        </p:nvSpPr>
        <p:spPr/>
        <p:txBody>
          <a:bodyPr/>
          <a:lstStyle/>
          <a:p>
            <a:r>
              <a:rPr lang="en-US">
                <a:latin typeface="Arial" charset="0"/>
              </a:rPr>
              <a:t>Summary of Lecture</a:t>
            </a:r>
          </a:p>
        </p:txBody>
      </p:sp>
      <p:sp>
        <p:nvSpPr>
          <p:cNvPr id="348164" name="Rectangle 3"/>
          <p:cNvSpPr>
            <a:spLocks noGrp="1" noChangeArrowheads="1"/>
          </p:cNvSpPr>
          <p:nvPr>
            <p:ph type="body" idx="1"/>
          </p:nvPr>
        </p:nvSpPr>
        <p:spPr/>
        <p:txBody>
          <a:bodyPr/>
          <a:lstStyle/>
          <a:p>
            <a:r>
              <a:rPr lang="en-US" dirty="0">
                <a:solidFill>
                  <a:schemeClr val="tx1"/>
                </a:solidFill>
                <a:latin typeface="Arial" charset="0"/>
              </a:rPr>
              <a:t>N</a:t>
            </a:r>
            <a:r>
              <a:rPr lang="en-US" dirty="0">
                <a:solidFill>
                  <a:schemeClr val="accent2"/>
                </a:solidFill>
                <a:latin typeface="Arial" charset="0"/>
              </a:rPr>
              <a:t> </a:t>
            </a:r>
            <a:r>
              <a:rPr lang="en-US" dirty="0">
                <a:latin typeface="Arial" charset="0"/>
              </a:rPr>
              <a:t>RW-Registers inefficient</a:t>
            </a:r>
          </a:p>
          <a:p>
            <a:pPr lvl="1"/>
            <a:r>
              <a:rPr lang="en-US" dirty="0">
                <a:latin typeface="Arial" charset="0"/>
                <a:cs typeface="Arial" charset="0"/>
              </a:rPr>
              <a:t> But mathematically required …</a:t>
            </a:r>
            <a:endParaRPr lang="en-US" altLang="ja-JP" dirty="0">
              <a:latin typeface="Arial" charset="0"/>
              <a:cs typeface="Arial" charset="0"/>
            </a:endParaRPr>
          </a:p>
          <a:p>
            <a:r>
              <a:rPr lang="en-US" dirty="0">
                <a:latin typeface="Arial" charset="0"/>
              </a:rPr>
              <a:t> Need stronger hardware operations </a:t>
            </a:r>
          </a:p>
          <a:p>
            <a:pPr lvl="1"/>
            <a:r>
              <a:rPr lang="en-US" dirty="0">
                <a:latin typeface="Arial" charset="0"/>
                <a:cs typeface="Arial" charset="0"/>
              </a:rPr>
              <a:t>that do not have the</a:t>
            </a:r>
            <a:r>
              <a:rPr lang="en-US" dirty="0">
                <a:solidFill>
                  <a:schemeClr val="accent2"/>
                </a:solidFill>
                <a:latin typeface="Arial" charset="0"/>
                <a:cs typeface="Arial" charset="0"/>
              </a:rPr>
              <a:t> </a:t>
            </a:r>
            <a:r>
              <a:rPr lang="ja-JP" altLang="en-US" b="1" dirty="0">
                <a:solidFill>
                  <a:schemeClr val="tx2"/>
                </a:solidFill>
                <a:latin typeface="Arial" charset="0"/>
                <a:cs typeface="Arial" charset="0"/>
              </a:rPr>
              <a:t>“</a:t>
            </a:r>
            <a:r>
              <a:rPr lang="en-US" altLang="ja-JP" b="1" dirty="0">
                <a:solidFill>
                  <a:schemeClr val="tx2"/>
                </a:solidFill>
                <a:latin typeface="Arial" charset="0"/>
                <a:cs typeface="Arial" charset="0"/>
              </a:rPr>
              <a:t>covering problem</a:t>
            </a:r>
            <a:r>
              <a:rPr lang="ja-JP" altLang="en-US" b="1" dirty="0">
                <a:solidFill>
                  <a:schemeClr val="tx2"/>
                </a:solidFill>
                <a:latin typeface="Arial" charset="0"/>
                <a:cs typeface="Arial" charset="0"/>
              </a:rPr>
              <a:t>”</a:t>
            </a:r>
            <a:r>
              <a:rPr lang="en-US" altLang="ja-JP" dirty="0">
                <a:solidFill>
                  <a:schemeClr val="accent2"/>
                </a:solidFill>
                <a:latin typeface="Arial" charset="0"/>
                <a:cs typeface="Arial" charset="0"/>
              </a:rPr>
              <a:t> </a:t>
            </a:r>
          </a:p>
          <a:p>
            <a:r>
              <a:rPr lang="en-US" dirty="0">
                <a:latin typeface="Arial" charset="0"/>
              </a:rPr>
              <a:t>In later lectures - understand what these operations are…</a:t>
            </a:r>
          </a:p>
          <a:p>
            <a:endParaRPr lang="en-US" dirty="0">
              <a:latin typeface="Arial" charset="0"/>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50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8E47C4E-1963-074B-B1CF-A50875457FBA}" type="slidenum">
              <a:rPr lang="ar-SA" sz="1400" b="0">
                <a:solidFill>
                  <a:schemeClr val="tx1"/>
                </a:solidFill>
                <a:latin typeface="Arial" charset="0"/>
                <a:cs typeface="Arial" charset="0"/>
              </a:rPr>
              <a:pPr/>
              <a:t>107</a:t>
            </a:fld>
            <a:endParaRPr lang="en-US" sz="1400" b="0">
              <a:solidFill>
                <a:schemeClr val="tx1"/>
              </a:solidFill>
              <a:latin typeface="Arial" charset="0"/>
              <a:cs typeface="Arial" charset="0"/>
            </a:endParaRPr>
          </a:p>
        </p:txBody>
      </p:sp>
      <p:sp>
        <p:nvSpPr>
          <p:cNvPr id="350211" name="Rectangle 2"/>
          <p:cNvSpPr>
            <a:spLocks noChangeArrowheads="1"/>
          </p:cNvSpPr>
          <p:nvPr/>
        </p:nvSpPr>
        <p:spPr bwMode="auto">
          <a:xfrm>
            <a:off x="0" y="-635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2400" b="0">
                <a:solidFill>
                  <a:schemeClr val="tx1"/>
                </a:solidFill>
                <a:latin typeface="Arial" charset="0"/>
                <a:hlinkClick r:id="rId3"/>
              </a:rPr>
              <a:t>  </a:t>
            </a:r>
            <a:r>
              <a:rPr lang="en-US" sz="1800" b="0">
                <a:solidFill>
                  <a:schemeClr val="tx1"/>
                </a:solidFill>
                <a:latin typeface="Arial" charset="0"/>
              </a:rPr>
              <a:t> </a:t>
            </a:r>
            <a:r>
              <a:rPr lang="en-US" sz="2400" b="0">
                <a:solidFill>
                  <a:schemeClr val="tx1"/>
                </a:solidFill>
                <a:latin typeface="Arial" charset="0"/>
              </a:rPr>
              <a:t>        </a:t>
            </a:r>
            <a:br>
              <a:rPr lang="en-US" sz="2400" b="0">
                <a:solidFill>
                  <a:schemeClr val="tx1"/>
                </a:solidFill>
                <a:latin typeface="Arial" charset="0"/>
              </a:rPr>
            </a:br>
            <a:r>
              <a:rPr lang="en-US" sz="2400" b="0">
                <a:solidFill>
                  <a:schemeClr val="tx1"/>
                </a:solidFill>
                <a:latin typeface="Arial" charset="0"/>
              </a:rPr>
              <a:t>This work is licensed under a </a:t>
            </a:r>
            <a:r>
              <a:rPr lang="en-US" sz="2400" b="0">
                <a:solidFill>
                  <a:schemeClr val="tx1"/>
                </a:solidFill>
                <a:latin typeface="Arial" charset="0"/>
                <a:hlinkClick r:id="rId3"/>
              </a:rPr>
              <a:t>Creative Commons Attribution-ShareAlike 2.5 License</a:t>
            </a:r>
            <a:r>
              <a:rPr lang="en-US" sz="2400" b="0">
                <a:solidFill>
                  <a:schemeClr val="tx1"/>
                </a:solidFill>
                <a:latin typeface="Arial" charset="0"/>
              </a:rPr>
              <a:t>. </a:t>
            </a:r>
          </a:p>
        </p:txBody>
      </p:sp>
      <p:pic>
        <p:nvPicPr>
          <p:cNvPr id="350212" name="Picture 3" descr="Creative Commons Licens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3" name="Rectangle 9"/>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FontTx/>
              <a:buChar char="•"/>
            </a:pPr>
            <a:r>
              <a:rPr lang="en-US" sz="1800" dirty="0">
                <a:solidFill>
                  <a:schemeClr val="tx1"/>
                </a:solidFill>
                <a:latin typeface="Lucida Sans" charset="0"/>
              </a:rPr>
              <a:t>You are free</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to Share</a:t>
            </a:r>
            <a:r>
              <a:rPr lang="en-US" sz="1800" b="0" dirty="0">
                <a:solidFill>
                  <a:schemeClr val="tx1"/>
                </a:solidFill>
                <a:latin typeface="Lucida Sans" charset="0"/>
              </a:rPr>
              <a:t> — to copy, distribute and transmit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to Remix</a:t>
            </a:r>
            <a:r>
              <a:rPr lang="en-US" sz="1800" b="0" dirty="0">
                <a:solidFill>
                  <a:schemeClr val="tx1"/>
                </a:solidFill>
                <a:latin typeface="Lucida Sans" charset="0"/>
              </a:rPr>
              <a:t> — to adapt the work </a:t>
            </a:r>
          </a:p>
          <a:p>
            <a:pPr marL="342900" indent="-342900" eaLnBrk="0" hangingPunct="0">
              <a:lnSpc>
                <a:spcPct val="80000"/>
              </a:lnSpc>
              <a:spcBef>
                <a:spcPct val="20000"/>
              </a:spcBef>
              <a:buFontTx/>
              <a:buChar char="•"/>
            </a:pPr>
            <a:r>
              <a:rPr lang="en-US" sz="1800" dirty="0">
                <a:solidFill>
                  <a:schemeClr val="tx1"/>
                </a:solidFill>
                <a:latin typeface="Lucida Sans" charset="0"/>
              </a:rPr>
              <a:t>Under the following conditions</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Attribution</a:t>
            </a:r>
            <a:r>
              <a:rPr lang="en-US" sz="1800" b="0" dirty="0">
                <a:solidFill>
                  <a:schemeClr val="tx1"/>
                </a:solidFill>
                <a:latin typeface="Lucida Sans" charset="0"/>
              </a:rPr>
              <a:t>. You must attribute the work to </a:t>
            </a:r>
            <a:r>
              <a:rPr lang="ja-JP" altLang="en-US" sz="1800" b="0" dirty="0">
                <a:solidFill>
                  <a:schemeClr val="tx1"/>
                </a:solidFill>
                <a:latin typeface="Lucida Sans" charset="0"/>
              </a:rPr>
              <a:t>“</a:t>
            </a:r>
            <a:r>
              <a:rPr lang="en-US" altLang="ja-JP" sz="1800" b="0" dirty="0">
                <a:solidFill>
                  <a:schemeClr val="tx1"/>
                </a:solidFill>
                <a:latin typeface="Lucida Sans" charset="0"/>
              </a:rPr>
              <a:t>The Art of Multiprocessor Programming</a:t>
            </a:r>
            <a:r>
              <a:rPr lang="ja-JP" altLang="en-US" sz="1800" b="0" dirty="0">
                <a:solidFill>
                  <a:schemeClr val="tx1"/>
                </a:solidFill>
                <a:latin typeface="Lucida Sans" charset="0"/>
              </a:rPr>
              <a:t>”</a:t>
            </a:r>
            <a:r>
              <a:rPr lang="en-US" altLang="ja-JP" sz="1800" b="0" dirty="0">
                <a:solidFill>
                  <a:schemeClr val="tx1"/>
                </a:solidFill>
                <a:latin typeface="Lucida Sans" charset="0"/>
              </a:rPr>
              <a:t> (but not in any way that suggests that the authors endorse you or your use of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Share Alike</a:t>
            </a:r>
            <a:r>
              <a:rPr lang="en-US" sz="1800" b="0" dirty="0">
                <a:solidFill>
                  <a:schemeClr val="tx1"/>
                </a:solidFill>
                <a:latin typeface="Lucida Sans"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sz="1800" b="0" dirty="0">
                <a:solidFill>
                  <a:schemeClr val="tx1"/>
                </a:solidFill>
                <a:latin typeface="Lucida Sans"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800" b="0" dirty="0">
                <a:solidFill>
                  <a:schemeClr val="tx1"/>
                </a:solidFill>
                <a:latin typeface="Lucida Sans" charset="0"/>
              </a:rPr>
              <a:t>http://</a:t>
            </a:r>
            <a:r>
              <a:rPr lang="en-US" sz="1800" b="0" dirty="0" err="1">
                <a:solidFill>
                  <a:schemeClr val="tx1"/>
                </a:solidFill>
                <a:latin typeface="Lucida Sans" charset="0"/>
              </a:rPr>
              <a:t>creativecommons.org</a:t>
            </a:r>
            <a:r>
              <a:rPr lang="en-US" sz="1800" b="0" dirty="0">
                <a:solidFill>
                  <a:schemeClr val="tx1"/>
                </a:solidFill>
                <a:latin typeface="Lucida Sans" charset="0"/>
              </a:rPr>
              <a:t>/licenses/by-</a:t>
            </a:r>
            <a:r>
              <a:rPr lang="en-US" sz="1800" b="0" dirty="0" err="1">
                <a:solidFill>
                  <a:schemeClr val="tx1"/>
                </a:solidFill>
                <a:latin typeface="Lucida Sans" charset="0"/>
              </a:rPr>
              <a:t>sa</a:t>
            </a:r>
            <a:r>
              <a:rPr lang="en-US" sz="1800" b="0" dirty="0">
                <a:solidFill>
                  <a:schemeClr val="tx1"/>
                </a:solidFill>
                <a:latin typeface="Lucida Sans" charset="0"/>
              </a:rPr>
              <a:t>/3.0/. </a:t>
            </a:r>
          </a:p>
          <a:p>
            <a:pPr marL="342900" indent="-342900" eaLnBrk="0" hangingPunct="0">
              <a:lnSpc>
                <a:spcPct val="80000"/>
              </a:lnSpc>
              <a:spcBef>
                <a:spcPct val="20000"/>
              </a:spcBef>
              <a:buFontTx/>
              <a:buChar char="•"/>
            </a:pPr>
            <a:r>
              <a:rPr lang="en-US" sz="1800" b="0" dirty="0">
                <a:solidFill>
                  <a:schemeClr val="tx1"/>
                </a:solidFill>
                <a:latin typeface="Lucida Sans"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sz="1800" b="0" dirty="0">
                <a:solidFill>
                  <a:schemeClr val="tx1"/>
                </a:solidFill>
                <a:latin typeface="Lucida Sans" charset="0"/>
              </a:rPr>
              <a:t>Nothing in this license impairs or restricts the author</a:t>
            </a:r>
            <a:r>
              <a:rPr lang="fr-FR" sz="1800" b="0" dirty="0">
                <a:solidFill>
                  <a:schemeClr val="tx1"/>
                </a:solidFill>
                <a:latin typeface="Lucida Sans" charset="0"/>
              </a:rPr>
              <a:t>'</a:t>
            </a:r>
            <a:r>
              <a:rPr lang="en-US" sz="1800" b="0" dirty="0">
                <a:solidFill>
                  <a:schemeClr val="tx1"/>
                </a:solidFill>
                <a:latin typeface="Lucida Sans" charset="0"/>
              </a:rPr>
              <a:t>s moral rights. </a:t>
            </a:r>
          </a:p>
          <a:p>
            <a:pPr marL="342900" indent="-342900" eaLnBrk="0" hangingPunct="0">
              <a:lnSpc>
                <a:spcPct val="80000"/>
              </a:lnSpc>
              <a:spcBef>
                <a:spcPct val="20000"/>
              </a:spcBef>
              <a:buFontTx/>
              <a:buChar char="•"/>
            </a:pPr>
            <a:endParaRPr lang="en-US" sz="1800" b="0" dirty="0">
              <a:solidFill>
                <a:schemeClr val="tx1"/>
              </a:solidFill>
              <a:latin typeface="Lucida Sans"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DDFB3F-2B2A-F544-BC1A-BB60E50D67B6}" type="slidenum">
              <a:rPr lang="ar-SA" sz="1400" b="0">
                <a:solidFill>
                  <a:schemeClr val="tx1"/>
                </a:solidFill>
                <a:latin typeface="Arial" charset="0"/>
                <a:cs typeface="Arial" charset="0"/>
              </a:rPr>
              <a:pPr/>
              <a:t>11</a:t>
            </a:fld>
            <a:endParaRPr lang="en-US" sz="1400" b="0">
              <a:solidFill>
                <a:schemeClr val="tx1"/>
              </a:solidFill>
              <a:latin typeface="Arial" charset="0"/>
              <a:cs typeface="Arial" charset="0"/>
            </a:endParaRPr>
          </a:p>
        </p:txBody>
      </p:sp>
      <p:pic>
        <p:nvPicPr>
          <p:cNvPr id="36867" name="Picture 2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AutoShape 2"/>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eaLnBrk="0" hangingPunct="0"/>
            <a:endParaRPr lang="en-US" sz="3200" b="0" baseline="-25000">
              <a:solidFill>
                <a:schemeClr val="tx1"/>
              </a:solidFill>
              <a:latin typeface="Arial" charset="0"/>
            </a:endParaRPr>
          </a:p>
        </p:txBody>
      </p:sp>
      <p:sp>
        <p:nvSpPr>
          <p:cNvPr id="36869" name="Rectangle 3"/>
          <p:cNvSpPr>
            <a:spLocks noGrp="1" noChangeArrowheads="1"/>
          </p:cNvSpPr>
          <p:nvPr>
            <p:ph type="title"/>
          </p:nvPr>
        </p:nvSpPr>
        <p:spPr/>
        <p:txBody>
          <a:bodyPr/>
          <a:lstStyle/>
          <a:p>
            <a:r>
              <a:rPr lang="en-US">
                <a:latin typeface="Arial" charset="0"/>
              </a:rPr>
              <a:t>Threads are State Machines</a:t>
            </a:r>
          </a:p>
        </p:txBody>
      </p:sp>
      <p:grpSp>
        <p:nvGrpSpPr>
          <p:cNvPr id="36870" name="Group 4"/>
          <p:cNvGrpSpPr>
            <a:grpSpLocks/>
          </p:cNvGrpSpPr>
          <p:nvPr/>
        </p:nvGrpSpPr>
        <p:grpSpPr bwMode="auto">
          <a:xfrm>
            <a:off x="990600" y="4419600"/>
            <a:ext cx="1447800" cy="1295400"/>
            <a:chOff x="3168" y="1824"/>
            <a:chExt cx="912" cy="816"/>
          </a:xfrm>
        </p:grpSpPr>
        <p:sp>
          <p:nvSpPr>
            <p:cNvPr id="36883"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4"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5" name="Freeform 7"/>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86"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7"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8"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dirty="0">
                <a:latin typeface="Arial" pitchFamily="34" charset="0"/>
              </a:endParaRPr>
            </a:p>
          </p:txBody>
        </p:sp>
        <p:sp>
          <p:nvSpPr>
            <p:cNvPr id="36889" name="Freeform 11"/>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90" name="Freeform 12"/>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36891"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grpSp>
      <p:sp>
        <p:nvSpPr>
          <p:cNvPr id="36871"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pPr eaLnBrk="0" hangingPunct="0"/>
            <a:endParaRPr lang="en-US">
              <a:latin typeface="Arial" charset="0"/>
            </a:endParaRPr>
          </a:p>
        </p:txBody>
      </p:sp>
      <p:sp>
        <p:nvSpPr>
          <p:cNvPr id="36872"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pPr eaLnBrk="0" hangingPunct="0"/>
            <a:endParaRPr lang="en-US">
              <a:latin typeface="Arial" charset="0"/>
            </a:endParaRPr>
          </a:p>
        </p:txBody>
      </p:sp>
      <p:sp>
        <p:nvSpPr>
          <p:cNvPr id="36873"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pPr eaLnBrk="0" hangingPunct="0"/>
            <a:endParaRPr lang="en-US">
              <a:latin typeface="Arial" charset="0"/>
            </a:endParaRPr>
          </a:p>
        </p:txBody>
      </p:sp>
      <p:sp>
        <p:nvSpPr>
          <p:cNvPr id="36874"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5"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6"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7"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36878" name="Text Box 21"/>
          <p:cNvSpPr txBox="1">
            <a:spLocks noChangeArrowheads="1"/>
          </p:cNvSpPr>
          <p:nvPr/>
        </p:nvSpPr>
        <p:spPr bwMode="auto">
          <a:xfrm>
            <a:off x="533400" y="2819400"/>
            <a:ext cx="251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latin typeface="Arial" charset="0"/>
                <a:cs typeface="Arial" charset="0"/>
              </a:rPr>
              <a:t>Events</a:t>
            </a:r>
            <a:r>
              <a:rPr lang="en-US" sz="3200" b="0">
                <a:latin typeface="Arial" charset="0"/>
              </a:rPr>
              <a:t> are transitions</a:t>
            </a:r>
          </a:p>
        </p:txBody>
      </p:sp>
      <p:sp>
        <p:nvSpPr>
          <p:cNvPr id="36879" name="Rectangle 22"/>
          <p:cNvSpPr>
            <a:spLocks noChangeArrowheads="1"/>
          </p:cNvSpPr>
          <p:nvPr/>
        </p:nvSpPr>
        <p:spPr bwMode="auto">
          <a:xfrm>
            <a:off x="5767388" y="1935163"/>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0</a:t>
            </a:r>
          </a:p>
        </p:txBody>
      </p:sp>
      <p:sp>
        <p:nvSpPr>
          <p:cNvPr id="36880" name="Rectangle 23"/>
          <p:cNvSpPr>
            <a:spLocks noChangeArrowheads="1"/>
          </p:cNvSpPr>
          <p:nvPr/>
        </p:nvSpPr>
        <p:spPr bwMode="auto">
          <a:xfrm>
            <a:off x="6805613" y="3581400"/>
            <a:ext cx="56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1</a:t>
            </a:r>
          </a:p>
        </p:txBody>
      </p:sp>
      <p:sp>
        <p:nvSpPr>
          <p:cNvPr id="36881" name="Rectangle 24"/>
          <p:cNvSpPr>
            <a:spLocks noChangeArrowheads="1"/>
          </p:cNvSpPr>
          <p:nvPr/>
        </p:nvSpPr>
        <p:spPr bwMode="auto">
          <a:xfrm>
            <a:off x="4754563" y="3581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2</a:t>
            </a:r>
          </a:p>
        </p:txBody>
      </p:sp>
      <p:sp>
        <p:nvSpPr>
          <p:cNvPr id="36882" name="Rectangle 25"/>
          <p:cNvSpPr>
            <a:spLocks noChangeArrowheads="1"/>
          </p:cNvSpPr>
          <p:nvPr/>
        </p:nvSpPr>
        <p:spPr bwMode="auto">
          <a:xfrm>
            <a:off x="4471988" y="2438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3</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C4DC4BD-2BE8-784C-AD67-4D9747E6B8BB}" type="slidenum">
              <a:rPr lang="ar-SA" sz="1400" b="0">
                <a:solidFill>
                  <a:schemeClr val="tx1"/>
                </a:solidFill>
                <a:latin typeface="Arial" charset="0"/>
                <a:cs typeface="Arial" charset="0"/>
              </a:rPr>
              <a:pPr/>
              <a:t>12</a:t>
            </a:fld>
            <a:endParaRPr lang="en-US" sz="1400" b="0">
              <a:solidFill>
                <a:schemeClr val="tx1"/>
              </a:solidFill>
              <a:latin typeface="Arial" charset="0"/>
              <a:cs typeface="Arial" charset="0"/>
            </a:endParaRPr>
          </a:p>
        </p:txBody>
      </p:sp>
      <p:pic>
        <p:nvPicPr>
          <p:cNvPr id="3891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Grp="1" noChangeArrowheads="1"/>
          </p:cNvSpPr>
          <p:nvPr>
            <p:ph type="title"/>
          </p:nvPr>
        </p:nvSpPr>
        <p:spPr/>
        <p:txBody>
          <a:bodyPr/>
          <a:lstStyle/>
          <a:p>
            <a:r>
              <a:rPr lang="en-US">
                <a:latin typeface="Arial" charset="0"/>
              </a:rPr>
              <a:t>States</a:t>
            </a:r>
          </a:p>
        </p:txBody>
      </p:sp>
      <p:sp>
        <p:nvSpPr>
          <p:cNvPr id="38917" name="Rectangle 3"/>
          <p:cNvSpPr>
            <a:spLocks noGrp="1" noChangeArrowheads="1"/>
          </p:cNvSpPr>
          <p:nvPr>
            <p:ph type="body" idx="1"/>
          </p:nvPr>
        </p:nvSpPr>
        <p:spPr/>
        <p:txBody>
          <a:bodyPr/>
          <a:lstStyle/>
          <a:p>
            <a:r>
              <a:rPr lang="en-US">
                <a:latin typeface="Arial" charset="0"/>
              </a:rPr>
              <a:t>Thread State</a:t>
            </a:r>
          </a:p>
          <a:p>
            <a:pPr lvl="1"/>
            <a:r>
              <a:rPr lang="en-US">
                <a:latin typeface="Arial" charset="0"/>
                <a:cs typeface="Arial" charset="0"/>
              </a:rPr>
              <a:t>Program counter</a:t>
            </a:r>
          </a:p>
          <a:p>
            <a:pPr lvl="1"/>
            <a:r>
              <a:rPr lang="en-US">
                <a:latin typeface="Arial" charset="0"/>
                <a:cs typeface="Arial" charset="0"/>
              </a:rPr>
              <a:t>Local variables</a:t>
            </a:r>
          </a:p>
          <a:p>
            <a:r>
              <a:rPr lang="en-US">
                <a:latin typeface="Arial" charset="0"/>
              </a:rPr>
              <a:t>System state</a:t>
            </a:r>
          </a:p>
          <a:p>
            <a:pPr lvl="1"/>
            <a:r>
              <a:rPr lang="en-US">
                <a:latin typeface="Arial" charset="0"/>
                <a:cs typeface="Arial" charset="0"/>
              </a:rPr>
              <a:t>Object fields (shared variables)</a:t>
            </a:r>
          </a:p>
          <a:p>
            <a:pPr lvl="1"/>
            <a:r>
              <a:rPr lang="en-US">
                <a:latin typeface="Arial" charset="0"/>
                <a:cs typeface="Arial" charset="0"/>
              </a:rPr>
              <a:t>Union of thread states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1B8CA9-49BB-8349-9A8C-897F1B280D26}" type="slidenum">
              <a:rPr lang="ar-SA" sz="1400" b="0">
                <a:solidFill>
                  <a:schemeClr val="tx1"/>
                </a:solidFill>
                <a:latin typeface="Arial" charset="0"/>
                <a:cs typeface="Arial" charset="0"/>
              </a:rPr>
              <a:pPr/>
              <a:t>13</a:t>
            </a:fld>
            <a:endParaRPr lang="en-US" sz="1400" b="0">
              <a:solidFill>
                <a:schemeClr val="tx1"/>
              </a:solidFill>
              <a:latin typeface="Arial" charset="0"/>
              <a:cs typeface="Arial" charset="0"/>
            </a:endParaRPr>
          </a:p>
        </p:txBody>
      </p:sp>
      <p:pic>
        <p:nvPicPr>
          <p:cNvPr id="40963" name="Picture 2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4" name="Group 14"/>
          <p:cNvGrpSpPr>
            <a:grpSpLocks/>
          </p:cNvGrpSpPr>
          <p:nvPr/>
        </p:nvGrpSpPr>
        <p:grpSpPr bwMode="auto">
          <a:xfrm>
            <a:off x="898525" y="2973388"/>
            <a:ext cx="6254750" cy="762000"/>
            <a:chOff x="528" y="3192"/>
            <a:chExt cx="4656" cy="480"/>
          </a:xfrm>
        </p:grpSpPr>
        <p:sp>
          <p:nvSpPr>
            <p:cNvPr id="40971" name="AutoShape 15"/>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0972" name="Text Box 16"/>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0965" name="Rectangle 2"/>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p:txBody>
      </p:sp>
      <p:sp>
        <p:nvSpPr>
          <p:cNvPr id="40966" name="Rectangle 4"/>
          <p:cNvSpPr>
            <a:spLocks noGrp="1" noChangeArrowheads="1"/>
          </p:cNvSpPr>
          <p:nvPr>
            <p:ph type="title"/>
          </p:nvPr>
        </p:nvSpPr>
        <p:spPr/>
        <p:txBody>
          <a:bodyPr/>
          <a:lstStyle/>
          <a:p>
            <a:r>
              <a:rPr lang="en-US">
                <a:latin typeface="Arial" charset="0"/>
              </a:rPr>
              <a:t>Concurrency</a:t>
            </a:r>
          </a:p>
        </p:txBody>
      </p:sp>
      <p:sp>
        <p:nvSpPr>
          <p:cNvPr id="40967" name="Line 6"/>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68" name="Line 7"/>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69" name="Line 8"/>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0970"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443EA8-BD8D-2D42-A455-5EFB6EEA7218}" type="slidenum">
              <a:rPr lang="ar-SA" sz="1400" b="0">
                <a:solidFill>
                  <a:schemeClr val="tx1"/>
                </a:solidFill>
                <a:latin typeface="Arial" charset="0"/>
                <a:cs typeface="Arial" charset="0"/>
              </a:rPr>
              <a:pPr/>
              <a:t>14</a:t>
            </a:fld>
            <a:endParaRPr lang="en-US" sz="1400" b="0">
              <a:solidFill>
                <a:schemeClr val="tx1"/>
              </a:solidFill>
              <a:latin typeface="Arial" charset="0"/>
              <a:cs typeface="Arial" charset="0"/>
            </a:endParaRPr>
          </a:p>
        </p:txBody>
      </p:sp>
      <p:pic>
        <p:nvPicPr>
          <p:cNvPr id="430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2" name="Group 3"/>
          <p:cNvGrpSpPr>
            <a:grpSpLocks/>
          </p:cNvGrpSpPr>
          <p:nvPr/>
        </p:nvGrpSpPr>
        <p:grpSpPr bwMode="auto">
          <a:xfrm>
            <a:off x="2466975" y="4497388"/>
            <a:ext cx="6254750" cy="762000"/>
            <a:chOff x="528" y="3192"/>
            <a:chExt cx="4656" cy="480"/>
          </a:xfrm>
        </p:grpSpPr>
        <p:sp>
          <p:nvSpPr>
            <p:cNvPr id="43026" name="AutoShape 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7" name="Text Box 5"/>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grpSp>
        <p:nvGrpSpPr>
          <p:cNvPr id="43013" name="Group 6"/>
          <p:cNvGrpSpPr>
            <a:grpSpLocks/>
          </p:cNvGrpSpPr>
          <p:nvPr/>
        </p:nvGrpSpPr>
        <p:grpSpPr bwMode="auto">
          <a:xfrm>
            <a:off x="898525" y="2973388"/>
            <a:ext cx="6254750" cy="762000"/>
            <a:chOff x="528" y="3192"/>
            <a:chExt cx="4656" cy="480"/>
          </a:xfrm>
        </p:grpSpPr>
        <p:sp>
          <p:nvSpPr>
            <p:cNvPr id="43024" name="AutoShape 7"/>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5" name="Text Box 8"/>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3014" name="Rectangle 9"/>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a:p>
            <a:r>
              <a:rPr lang="en-US">
                <a:latin typeface="Arial" charset="0"/>
              </a:rPr>
              <a:t>Thread </a:t>
            </a:r>
            <a:r>
              <a:rPr lang="en-US">
                <a:solidFill>
                  <a:schemeClr val="tx1"/>
                </a:solidFill>
                <a:latin typeface="Arial" charset="0"/>
              </a:rPr>
              <a:t>B</a:t>
            </a:r>
            <a:endParaRPr lang="en-US" baseline="-25000">
              <a:solidFill>
                <a:schemeClr val="tx1"/>
              </a:solidFill>
              <a:latin typeface="Arial" charset="0"/>
            </a:endParaRPr>
          </a:p>
        </p:txBody>
      </p:sp>
      <p:sp>
        <p:nvSpPr>
          <p:cNvPr id="43015" name="Rectangle 10"/>
          <p:cNvSpPr>
            <a:spLocks noGrp="1" noChangeArrowheads="1"/>
          </p:cNvSpPr>
          <p:nvPr>
            <p:ph type="title"/>
          </p:nvPr>
        </p:nvSpPr>
        <p:spPr/>
        <p:txBody>
          <a:bodyPr/>
          <a:lstStyle/>
          <a:p>
            <a:r>
              <a:rPr lang="en-US">
                <a:latin typeface="Arial" charset="0"/>
              </a:rPr>
              <a:t>Concurrency</a:t>
            </a:r>
          </a:p>
        </p:txBody>
      </p:sp>
      <p:sp>
        <p:nvSpPr>
          <p:cNvPr id="43016" name="Line 11"/>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7" name="Line 12"/>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8" name="Line 13"/>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19"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0" name="Line 15"/>
          <p:cNvSpPr>
            <a:spLocks noChangeShapeType="1"/>
          </p:cNvSpPr>
          <p:nvPr/>
        </p:nvSpPr>
        <p:spPr bwMode="auto">
          <a:xfrm>
            <a:off x="434975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1" name="Line 16"/>
          <p:cNvSpPr>
            <a:spLocks noChangeShapeType="1"/>
          </p:cNvSpPr>
          <p:nvPr/>
        </p:nvSpPr>
        <p:spPr bwMode="auto">
          <a:xfrm>
            <a:off x="5105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2" name="Line 17"/>
          <p:cNvSpPr>
            <a:spLocks noChangeShapeType="1"/>
          </p:cNvSpPr>
          <p:nvPr/>
        </p:nvSpPr>
        <p:spPr bwMode="auto">
          <a:xfrm>
            <a:off x="5867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3023" name="Line 18"/>
          <p:cNvSpPr>
            <a:spLocks noChangeShapeType="1"/>
          </p:cNvSpPr>
          <p:nvPr/>
        </p:nvSpPr>
        <p:spPr bwMode="auto">
          <a:xfrm>
            <a:off x="6777038" y="4659313"/>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010850-242F-0B4A-BBB8-0D8D31D17FD1}" type="slidenum">
              <a:rPr lang="ar-SA" sz="1400" b="0">
                <a:solidFill>
                  <a:schemeClr val="tx1"/>
                </a:solidFill>
                <a:latin typeface="Arial" charset="0"/>
                <a:cs typeface="Arial" charset="0"/>
              </a:rPr>
              <a:pPr/>
              <a:t>15</a:t>
            </a:fld>
            <a:endParaRPr lang="en-US" sz="1400" b="0">
              <a:solidFill>
                <a:schemeClr val="tx1"/>
              </a:solidFill>
              <a:latin typeface="Arial" charset="0"/>
              <a:cs typeface="Arial" charset="0"/>
            </a:endParaRPr>
          </a:p>
        </p:txBody>
      </p:sp>
      <p:pic>
        <p:nvPicPr>
          <p:cNvPr id="45059"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Group 13"/>
          <p:cNvGrpSpPr>
            <a:grpSpLocks/>
          </p:cNvGrpSpPr>
          <p:nvPr/>
        </p:nvGrpSpPr>
        <p:grpSpPr bwMode="auto">
          <a:xfrm>
            <a:off x="838200" y="4581525"/>
            <a:ext cx="7391400" cy="762000"/>
            <a:chOff x="528" y="3192"/>
            <a:chExt cx="4656" cy="480"/>
          </a:xfrm>
        </p:grpSpPr>
        <p:sp>
          <p:nvSpPr>
            <p:cNvPr id="45071"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5072"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5061" name="Rectangle 2"/>
          <p:cNvSpPr>
            <a:spLocks noGrp="1" noChangeArrowheads="1"/>
          </p:cNvSpPr>
          <p:nvPr>
            <p:ph type="title"/>
          </p:nvPr>
        </p:nvSpPr>
        <p:spPr/>
        <p:txBody>
          <a:bodyPr/>
          <a:lstStyle/>
          <a:p>
            <a:r>
              <a:rPr lang="en-US">
                <a:latin typeface="Arial" charset="0"/>
              </a:rPr>
              <a:t>Interleavings</a:t>
            </a:r>
          </a:p>
        </p:txBody>
      </p:sp>
      <p:sp>
        <p:nvSpPr>
          <p:cNvPr id="45062" name="Line 4"/>
          <p:cNvSpPr>
            <a:spLocks noChangeShapeType="1"/>
          </p:cNvSpPr>
          <p:nvPr/>
        </p:nvSpPr>
        <p:spPr bwMode="auto">
          <a:xfrm>
            <a:off x="2590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3" name="Line 5"/>
          <p:cNvSpPr>
            <a:spLocks noChangeShapeType="1"/>
          </p:cNvSpPr>
          <p:nvPr/>
        </p:nvSpPr>
        <p:spPr bwMode="auto">
          <a:xfrm>
            <a:off x="28956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4" name="Line 6"/>
          <p:cNvSpPr>
            <a:spLocks noChangeShapeType="1"/>
          </p:cNvSpPr>
          <p:nvPr/>
        </p:nvSpPr>
        <p:spPr bwMode="auto">
          <a:xfrm>
            <a:off x="32004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5" name="Line 7"/>
          <p:cNvSpPr>
            <a:spLocks noChangeShapeType="1"/>
          </p:cNvSpPr>
          <p:nvPr/>
        </p:nvSpPr>
        <p:spPr bwMode="auto">
          <a:xfrm>
            <a:off x="5257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6" name="Line 8"/>
          <p:cNvSpPr>
            <a:spLocks noChangeShapeType="1"/>
          </p:cNvSpPr>
          <p:nvPr/>
        </p:nvSpPr>
        <p:spPr bwMode="auto">
          <a:xfrm>
            <a:off x="3048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7" name="Line 9"/>
          <p:cNvSpPr>
            <a:spLocks noChangeShapeType="1"/>
          </p:cNvSpPr>
          <p:nvPr/>
        </p:nvSpPr>
        <p:spPr bwMode="auto">
          <a:xfrm>
            <a:off x="3962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8" name="Line 10"/>
          <p:cNvSpPr>
            <a:spLocks noChangeShapeType="1"/>
          </p:cNvSpPr>
          <p:nvPr/>
        </p:nvSpPr>
        <p:spPr bwMode="auto">
          <a:xfrm>
            <a:off x="4724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69" name="Line 11"/>
          <p:cNvSpPr>
            <a:spLocks noChangeShapeType="1"/>
          </p:cNvSpPr>
          <p:nvPr/>
        </p:nvSpPr>
        <p:spPr bwMode="auto">
          <a:xfrm>
            <a:off x="5715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5070" name="Rectangle 12"/>
          <p:cNvSpPr>
            <a:spLocks noGrp="1" noChangeArrowheads="1"/>
          </p:cNvSpPr>
          <p:nvPr>
            <p:ph type="body" idx="1"/>
          </p:nvPr>
        </p:nvSpPr>
        <p:spPr/>
        <p:txBody>
          <a:bodyPr/>
          <a:lstStyle/>
          <a:p>
            <a:endParaRPr lang="en-US">
              <a:latin typeface="Arial" charset="0"/>
            </a:endParaRPr>
          </a:p>
          <a:p>
            <a:r>
              <a:rPr lang="en-US">
                <a:latin typeface="Arial" charset="0"/>
              </a:rPr>
              <a:t>Events of two or more threads</a:t>
            </a:r>
          </a:p>
          <a:p>
            <a:pPr lvl="1"/>
            <a:r>
              <a:rPr lang="en-US">
                <a:latin typeface="Arial" charset="0"/>
                <a:cs typeface="Arial" charset="0"/>
              </a:rPr>
              <a:t>Interleaved</a:t>
            </a:r>
          </a:p>
          <a:p>
            <a:pPr lvl="1"/>
            <a:r>
              <a:rPr lang="en-US">
                <a:latin typeface="Arial" charset="0"/>
                <a:cs typeface="Arial" charset="0"/>
              </a:rPr>
              <a:t>Not necessarily independent (why?)</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B45084-CBFE-F245-BDCB-57C759D78E87}" type="slidenum">
              <a:rPr lang="ar-SA" sz="1400" b="0">
                <a:solidFill>
                  <a:schemeClr val="tx1"/>
                </a:solidFill>
                <a:latin typeface="Arial" charset="0"/>
                <a:cs typeface="Arial" charset="0"/>
              </a:rPr>
              <a:pPr/>
              <a:t>16</a:t>
            </a:fld>
            <a:endParaRPr lang="en-US" sz="1400" b="0">
              <a:solidFill>
                <a:schemeClr val="tx1"/>
              </a:solidFill>
              <a:latin typeface="Arial" charset="0"/>
              <a:cs typeface="Arial" charset="0"/>
            </a:endParaRPr>
          </a:p>
        </p:txBody>
      </p:sp>
      <p:pic>
        <p:nvPicPr>
          <p:cNvPr id="47107"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08" name="Group 13"/>
          <p:cNvGrpSpPr>
            <a:grpSpLocks/>
          </p:cNvGrpSpPr>
          <p:nvPr/>
        </p:nvGrpSpPr>
        <p:grpSpPr bwMode="auto">
          <a:xfrm>
            <a:off x="838200" y="5281613"/>
            <a:ext cx="7391400" cy="762000"/>
            <a:chOff x="528" y="3192"/>
            <a:chExt cx="4656" cy="480"/>
          </a:xfrm>
        </p:grpSpPr>
        <p:sp>
          <p:nvSpPr>
            <p:cNvPr id="47119"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7120"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7109"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interval</a:t>
            </a:r>
            <a:r>
              <a:rPr lang="en-US">
                <a:latin typeface="Arial" charset="0"/>
              </a:rPr>
              <a:t>  </a:t>
            </a:r>
            <a:r>
              <a:rPr lang="en-US">
                <a:solidFill>
                  <a:schemeClr val="tx1"/>
                </a:solidFill>
                <a:latin typeface="Arial" charset="0"/>
              </a:rPr>
              <a:t>A</a:t>
            </a:r>
            <a:r>
              <a:rPr lang="en-US" baseline="-25000">
                <a:solidFill>
                  <a:schemeClr val="tx1"/>
                </a:solidFill>
                <a:latin typeface="Arial" charset="0"/>
              </a:rPr>
              <a:t>0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a:t>
            </a:r>
            <a:r>
              <a:rPr lang="en-US">
                <a:latin typeface="Arial" charset="0"/>
              </a:rPr>
              <a:t> is</a:t>
            </a:r>
          </a:p>
          <a:p>
            <a:pPr lvl="1"/>
            <a:r>
              <a:rPr lang="en-US">
                <a:latin typeface="Arial" charset="0"/>
                <a:cs typeface="Arial" charset="0"/>
              </a:rPr>
              <a:t>Time between events </a:t>
            </a:r>
            <a:r>
              <a:rPr lang="en-US">
                <a:solidFill>
                  <a:schemeClr val="tx1"/>
                </a:solidFill>
                <a:latin typeface="Arial" charset="0"/>
                <a:cs typeface="Arial" charset="0"/>
              </a:rPr>
              <a:t>a</a:t>
            </a:r>
            <a:r>
              <a:rPr lang="en-US" baseline="-25000">
                <a:solidFill>
                  <a:schemeClr val="tx1"/>
                </a:solidFill>
                <a:latin typeface="Arial" charset="0"/>
                <a:cs typeface="Arial" charset="0"/>
              </a:rPr>
              <a:t>0 </a:t>
            </a:r>
            <a:r>
              <a:rPr lang="en-US">
                <a:latin typeface="Arial" charset="0"/>
                <a:cs typeface="Arial" charset="0"/>
              </a:rPr>
              <a:t>and </a:t>
            </a:r>
            <a:r>
              <a:rPr lang="en-US">
                <a:solidFill>
                  <a:schemeClr val="tx1"/>
                </a:solidFill>
                <a:latin typeface="Arial" charset="0"/>
                <a:cs typeface="Arial" charset="0"/>
              </a:rPr>
              <a:t>a</a:t>
            </a:r>
            <a:r>
              <a:rPr lang="en-US" baseline="-25000">
                <a:solidFill>
                  <a:schemeClr val="tx1"/>
                </a:solidFill>
                <a:latin typeface="Arial" charset="0"/>
                <a:cs typeface="Arial" charset="0"/>
              </a:rPr>
              <a:t>1</a:t>
            </a:r>
            <a:r>
              <a:rPr lang="en-US">
                <a:latin typeface="Arial" charset="0"/>
                <a:cs typeface="Arial" charset="0"/>
              </a:rPr>
              <a:t> </a:t>
            </a:r>
          </a:p>
        </p:txBody>
      </p:sp>
      <p:sp>
        <p:nvSpPr>
          <p:cNvPr id="47110"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1" name="Rectangle 5"/>
          <p:cNvSpPr>
            <a:spLocks noChangeArrowheads="1"/>
          </p:cNvSpPr>
          <p:nvPr/>
        </p:nvSpPr>
        <p:spPr bwMode="auto">
          <a:xfrm>
            <a:off x="2193925" y="42052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2" name="Line 6"/>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3" name="Rectangle 7"/>
          <p:cNvSpPr>
            <a:spLocks noChangeArrowheads="1"/>
          </p:cNvSpPr>
          <p:nvPr/>
        </p:nvSpPr>
        <p:spPr bwMode="auto">
          <a:xfrm>
            <a:off x="3902075" y="4205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7114" name="AutoShape 8"/>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7115" name="Rectangle 9"/>
          <p:cNvSpPr>
            <a:spLocks noGrp="1" noChangeArrowheads="1"/>
          </p:cNvSpPr>
          <p:nvPr>
            <p:ph type="title"/>
          </p:nvPr>
        </p:nvSpPr>
        <p:spPr/>
        <p:txBody>
          <a:bodyPr/>
          <a:lstStyle/>
          <a:p>
            <a:r>
              <a:rPr lang="en-US">
                <a:latin typeface="Arial" charset="0"/>
              </a:rPr>
              <a:t>Intervals</a:t>
            </a:r>
          </a:p>
        </p:txBody>
      </p:sp>
      <p:sp>
        <p:nvSpPr>
          <p:cNvPr id="47116" name="Rectangle 10"/>
          <p:cNvSpPr>
            <a:spLocks noChangeArrowheads="1"/>
          </p:cNvSpPr>
          <p:nvPr/>
        </p:nvSpPr>
        <p:spPr bwMode="auto">
          <a:xfrm>
            <a:off x="3079750" y="4273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7" name="Line 11"/>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7118" name="Line 12"/>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E5143D-5643-5D41-A924-88183C332F71}" type="slidenum">
              <a:rPr lang="ar-SA" sz="1400" b="0">
                <a:solidFill>
                  <a:schemeClr val="tx1"/>
                </a:solidFill>
                <a:latin typeface="Arial" charset="0"/>
                <a:cs typeface="Arial" charset="0"/>
              </a:rPr>
              <a:pPr/>
              <a:t>17</a:t>
            </a:fld>
            <a:endParaRPr lang="en-US" sz="1400" b="0">
              <a:solidFill>
                <a:schemeClr val="tx1"/>
              </a:solidFill>
              <a:latin typeface="Arial" charset="0"/>
              <a:cs typeface="Arial" charset="0"/>
            </a:endParaRPr>
          </a:p>
        </p:txBody>
      </p:sp>
      <p:pic>
        <p:nvPicPr>
          <p:cNvPr id="49155" name="Picture 2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6" name="Group 21"/>
          <p:cNvGrpSpPr>
            <a:grpSpLocks/>
          </p:cNvGrpSpPr>
          <p:nvPr/>
        </p:nvGrpSpPr>
        <p:grpSpPr bwMode="auto">
          <a:xfrm>
            <a:off x="990600" y="5248275"/>
            <a:ext cx="7391400" cy="762000"/>
            <a:chOff x="528" y="3192"/>
            <a:chExt cx="4656" cy="480"/>
          </a:xfrm>
        </p:grpSpPr>
        <p:sp>
          <p:nvSpPr>
            <p:cNvPr id="49175"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9176"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9157" name="Line 2"/>
          <p:cNvSpPr>
            <a:spLocks noChangeShapeType="1"/>
          </p:cNvSpPr>
          <p:nvPr/>
        </p:nvSpPr>
        <p:spPr bwMode="auto">
          <a:xfrm>
            <a:off x="33528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58"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59"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0" name="Rectangle 6"/>
          <p:cNvSpPr>
            <a:spLocks noGrp="1" noChangeArrowheads="1"/>
          </p:cNvSpPr>
          <p:nvPr>
            <p:ph type="title"/>
          </p:nvPr>
        </p:nvSpPr>
        <p:spPr/>
        <p:txBody>
          <a:bodyPr/>
          <a:lstStyle/>
          <a:p>
            <a:r>
              <a:rPr lang="en-US">
                <a:latin typeface="Arial" charset="0"/>
              </a:rPr>
              <a:t>Intervals may Overlap</a:t>
            </a:r>
          </a:p>
        </p:txBody>
      </p:sp>
      <p:grpSp>
        <p:nvGrpSpPr>
          <p:cNvPr id="49161" name="Group 7"/>
          <p:cNvGrpSpPr>
            <a:grpSpLocks/>
          </p:cNvGrpSpPr>
          <p:nvPr/>
        </p:nvGrpSpPr>
        <p:grpSpPr bwMode="auto">
          <a:xfrm>
            <a:off x="2193925" y="4038600"/>
            <a:ext cx="2225675" cy="990600"/>
            <a:chOff x="1382" y="2544"/>
            <a:chExt cx="1402" cy="624"/>
          </a:xfrm>
        </p:grpSpPr>
        <p:sp>
          <p:nvSpPr>
            <p:cNvPr id="49171"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9172"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9173"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9174"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49162"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3"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4" name="Rectangle 14"/>
          <p:cNvSpPr>
            <a:spLocks noChangeArrowheads="1"/>
          </p:cNvSpPr>
          <p:nvPr/>
        </p:nvSpPr>
        <p:spPr bwMode="auto">
          <a:xfrm>
            <a:off x="28162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49165" name="Rectangle 15"/>
          <p:cNvSpPr>
            <a:spLocks noChangeArrowheads="1"/>
          </p:cNvSpPr>
          <p:nvPr/>
        </p:nvSpPr>
        <p:spPr bwMode="auto">
          <a:xfrm>
            <a:off x="45116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49166" name="AutoShape 16"/>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p>
            <a:pPr algn="ctr" eaLnBrk="0" hangingPunct="0"/>
            <a:endParaRPr lang="en-US" b="0">
              <a:solidFill>
                <a:srgbClr val="008000"/>
              </a:solidFill>
              <a:latin typeface="Arial" charset="0"/>
            </a:endParaRPr>
          </a:p>
        </p:txBody>
      </p:sp>
      <p:sp>
        <p:nvSpPr>
          <p:cNvPr id="49167" name="Rectangle 17"/>
          <p:cNvSpPr>
            <a:spLocks noChangeArrowheads="1"/>
          </p:cNvSpPr>
          <p:nvPr/>
        </p:nvSpPr>
        <p:spPr bwMode="auto">
          <a:xfrm>
            <a:off x="36893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49168" name="Line 18"/>
          <p:cNvSpPr>
            <a:spLocks noChangeShapeType="1"/>
          </p:cNvSpPr>
          <p:nvPr/>
        </p:nvSpPr>
        <p:spPr bwMode="auto">
          <a:xfrm>
            <a:off x="33528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69" name="Line 19"/>
          <p:cNvSpPr>
            <a:spLocks noChangeShapeType="1"/>
          </p:cNvSpPr>
          <p:nvPr/>
        </p:nvSpPr>
        <p:spPr bwMode="auto">
          <a:xfrm>
            <a:off x="45720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49170" name="Line 20"/>
          <p:cNvSpPr>
            <a:spLocks noChangeShapeType="1"/>
          </p:cNvSpPr>
          <p:nvPr/>
        </p:nvSpPr>
        <p:spPr bwMode="auto">
          <a:xfrm>
            <a:off x="45720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001098-AC39-0F43-BE0C-64CE5C238B8B}" type="slidenum">
              <a:rPr lang="ar-SA" sz="1400" b="0">
                <a:solidFill>
                  <a:schemeClr val="tx1"/>
                </a:solidFill>
                <a:latin typeface="Arial" charset="0"/>
                <a:cs typeface="Arial" charset="0"/>
              </a:rPr>
              <a:pPr/>
              <a:t>18</a:t>
            </a:fld>
            <a:endParaRPr lang="en-US" sz="1400" b="0">
              <a:solidFill>
                <a:schemeClr val="tx1"/>
              </a:solidFill>
              <a:latin typeface="Arial" charset="0"/>
              <a:cs typeface="Arial" charset="0"/>
            </a:endParaRPr>
          </a:p>
        </p:txBody>
      </p:sp>
      <p:pic>
        <p:nvPicPr>
          <p:cNvPr id="51203"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Group 21"/>
          <p:cNvGrpSpPr>
            <a:grpSpLocks/>
          </p:cNvGrpSpPr>
          <p:nvPr/>
        </p:nvGrpSpPr>
        <p:grpSpPr bwMode="auto">
          <a:xfrm>
            <a:off x="990600" y="5248275"/>
            <a:ext cx="7391400" cy="762000"/>
            <a:chOff x="528" y="3192"/>
            <a:chExt cx="4656" cy="480"/>
          </a:xfrm>
        </p:grpSpPr>
        <p:sp>
          <p:nvSpPr>
            <p:cNvPr id="51223"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1224"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1205"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6"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7"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08" name="Rectangle 6"/>
          <p:cNvSpPr>
            <a:spLocks noGrp="1" noChangeArrowheads="1"/>
          </p:cNvSpPr>
          <p:nvPr>
            <p:ph type="title"/>
          </p:nvPr>
        </p:nvSpPr>
        <p:spPr/>
        <p:txBody>
          <a:bodyPr/>
          <a:lstStyle/>
          <a:p>
            <a:r>
              <a:rPr lang="en-US">
                <a:latin typeface="Arial" charset="0"/>
              </a:rPr>
              <a:t>Intervals may be Disjoint</a:t>
            </a:r>
          </a:p>
        </p:txBody>
      </p:sp>
      <p:grpSp>
        <p:nvGrpSpPr>
          <p:cNvPr id="51209" name="Group 7"/>
          <p:cNvGrpSpPr>
            <a:grpSpLocks/>
          </p:cNvGrpSpPr>
          <p:nvPr/>
        </p:nvGrpSpPr>
        <p:grpSpPr bwMode="auto">
          <a:xfrm>
            <a:off x="2193925" y="4038600"/>
            <a:ext cx="2225675" cy="990600"/>
            <a:chOff x="1382" y="2544"/>
            <a:chExt cx="1402" cy="624"/>
          </a:xfrm>
        </p:grpSpPr>
        <p:sp>
          <p:nvSpPr>
            <p:cNvPr id="51219"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1220"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1221"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22"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1210"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1"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2"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1213"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1214"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15"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1216"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7"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1218"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3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8A6EC-A21C-B640-812C-53CC5EBB2099}" type="slidenum">
              <a:rPr lang="ar-SA" sz="1400" b="0">
                <a:solidFill>
                  <a:schemeClr val="tx1"/>
                </a:solidFill>
                <a:latin typeface="Arial" charset="0"/>
                <a:cs typeface="Arial" charset="0"/>
              </a:rPr>
              <a:pPr/>
              <a:t>19</a:t>
            </a:fld>
            <a:endParaRPr lang="en-US" sz="1400" b="0">
              <a:solidFill>
                <a:schemeClr val="tx1"/>
              </a:solidFill>
              <a:latin typeface="Arial" charset="0"/>
              <a:cs typeface="Arial" charset="0"/>
            </a:endParaRPr>
          </a:p>
        </p:txBody>
      </p:sp>
      <p:pic>
        <p:nvPicPr>
          <p:cNvPr id="5325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2" name="Group 21"/>
          <p:cNvGrpSpPr>
            <a:grpSpLocks/>
          </p:cNvGrpSpPr>
          <p:nvPr/>
        </p:nvGrpSpPr>
        <p:grpSpPr bwMode="auto">
          <a:xfrm>
            <a:off x="990600" y="5248275"/>
            <a:ext cx="7391400" cy="762000"/>
            <a:chOff x="528" y="3192"/>
            <a:chExt cx="4656" cy="480"/>
          </a:xfrm>
        </p:grpSpPr>
        <p:sp>
          <p:nvSpPr>
            <p:cNvPr id="53272"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3273"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3253"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4"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5"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6" name="Rectangle 6"/>
          <p:cNvSpPr>
            <a:spLocks noGrp="1" noChangeArrowheads="1"/>
          </p:cNvSpPr>
          <p:nvPr>
            <p:ph type="title"/>
          </p:nvPr>
        </p:nvSpPr>
        <p:spPr/>
        <p:txBody>
          <a:bodyPr/>
          <a:lstStyle/>
          <a:p>
            <a:r>
              <a:rPr lang="en-US">
                <a:latin typeface="Arial" charset="0"/>
              </a:rPr>
              <a:t>Precedence</a:t>
            </a:r>
          </a:p>
        </p:txBody>
      </p:sp>
      <p:grpSp>
        <p:nvGrpSpPr>
          <p:cNvPr id="53257" name="Group 7"/>
          <p:cNvGrpSpPr>
            <a:grpSpLocks/>
          </p:cNvGrpSpPr>
          <p:nvPr/>
        </p:nvGrpSpPr>
        <p:grpSpPr bwMode="auto">
          <a:xfrm>
            <a:off x="2193925" y="4038600"/>
            <a:ext cx="2225675" cy="990600"/>
            <a:chOff x="1382" y="2544"/>
            <a:chExt cx="1402" cy="624"/>
          </a:xfrm>
        </p:grpSpPr>
        <p:sp>
          <p:nvSpPr>
            <p:cNvPr id="53268"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3269"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3270"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71"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3258"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59"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0"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3261"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3262"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63"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3264"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5"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3266"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6" name="Rectangle 21"/>
          <p:cNvSpPr txBox="1">
            <a:spLocks noChangeArrowheads="1"/>
          </p:cNvSpPr>
          <p:nvPr/>
        </p:nvSpPr>
        <p:spPr bwMode="auto">
          <a:xfrm>
            <a:off x="609600" y="1676400"/>
            <a:ext cx="7772400" cy="990600"/>
          </a:xfrm>
          <a:prstGeom prst="rect">
            <a:avLst/>
          </a:prstGeom>
          <a:noFill/>
          <a:ln w="9525">
            <a:noFill/>
            <a:miter lim="800000"/>
            <a:headEnd/>
            <a:tailEnd/>
          </a:ln>
        </p:spPr>
        <p:txBody>
          <a:bodyPr/>
          <a:lstStyle/>
          <a:p>
            <a:pPr marL="342900" indent="-342900" algn="ctr" eaLnBrk="0" hangingPunct="0">
              <a:spcBef>
                <a:spcPct val="20000"/>
              </a:spcBef>
              <a:defRPr/>
            </a:pPr>
            <a:r>
              <a:rPr lang="en-US" sz="3200" b="0" kern="0">
                <a:latin typeface="Arial" pitchFamily="34" charset="0"/>
                <a:ea typeface="+mn-ea"/>
                <a:cs typeface="Arial" pitchFamily="34" charset="0"/>
              </a:rPr>
              <a:t>Interval </a:t>
            </a:r>
            <a:r>
              <a:rPr lang="en-US" sz="3200" b="0" kern="0">
                <a:solidFill>
                  <a:schemeClr val="tx1"/>
                </a:solidFill>
                <a:latin typeface="Arial" pitchFamily="34" charset="0"/>
                <a:ea typeface="+mn-ea"/>
                <a:cs typeface="Arial" pitchFamily="34" charset="0"/>
              </a:rPr>
              <a:t>A</a:t>
            </a:r>
            <a:r>
              <a:rPr lang="en-US" sz="3200" b="0" kern="0" baseline="-25000">
                <a:solidFill>
                  <a:schemeClr val="tx1"/>
                </a:solidFill>
                <a:latin typeface="Arial" pitchFamily="34" charset="0"/>
                <a:ea typeface="+mn-ea"/>
                <a:cs typeface="Arial" pitchFamily="34" charset="0"/>
              </a:rPr>
              <a:t>0</a:t>
            </a:r>
            <a:r>
              <a:rPr lang="en-US" sz="3200" b="0" kern="0">
                <a:latin typeface="Arial" pitchFamily="34" charset="0"/>
                <a:ea typeface="+mn-ea"/>
                <a:cs typeface="Arial" pitchFamily="34" charset="0"/>
              </a:rPr>
              <a:t> </a:t>
            </a:r>
            <a:r>
              <a:rPr lang="en-US" sz="3200" b="0" kern="0">
                <a:solidFill>
                  <a:srgbClr val="FF0000"/>
                </a:solidFill>
                <a:latin typeface="Arial" pitchFamily="34" charset="0"/>
                <a:ea typeface="+mn-ea"/>
                <a:cs typeface="Arial" pitchFamily="34" charset="0"/>
              </a:rPr>
              <a:t>precedes</a:t>
            </a:r>
            <a:r>
              <a:rPr lang="en-US" sz="3200" b="0" kern="0">
                <a:latin typeface="Arial" pitchFamily="34" charset="0"/>
                <a:ea typeface="+mn-ea"/>
                <a:cs typeface="Arial" pitchFamily="34" charset="0"/>
              </a:rPr>
              <a:t> interval </a:t>
            </a:r>
            <a:r>
              <a:rPr lang="en-US" sz="3200" b="0" kern="0">
                <a:solidFill>
                  <a:schemeClr val="tx1"/>
                </a:solidFill>
                <a:latin typeface="Arial" pitchFamily="34" charset="0"/>
                <a:ea typeface="+mn-ea"/>
                <a:cs typeface="Arial" pitchFamily="34" charset="0"/>
              </a:rPr>
              <a:t>B</a:t>
            </a:r>
            <a:r>
              <a:rPr lang="en-US" sz="3200" b="0" kern="0" baseline="-25000">
                <a:solidFill>
                  <a:schemeClr val="tx1"/>
                </a:solidFill>
                <a:latin typeface="Arial" pitchFamily="34" charset="0"/>
                <a:ea typeface="+mn-ea"/>
                <a:cs typeface="Arial" pitchFamily="34" charset="0"/>
              </a:rPr>
              <a:t>0</a:t>
            </a:r>
            <a:endParaRPr lang="en-US" sz="3200" b="0" kern="0" dirty="0">
              <a:solidFill>
                <a:schemeClr val="tx1"/>
              </a:solidFill>
              <a:latin typeface="Arial" pitchFamily="34" charset="0"/>
              <a:ea typeface="+mn-ea"/>
              <a:cs typeface="Arial"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4B2D163-FA85-A64D-8E3C-9C2890AA7625}" type="slidenum">
              <a:rPr lang="ar-SA" sz="1400" b="0">
                <a:solidFill>
                  <a:schemeClr val="tx1"/>
                </a:solidFill>
                <a:latin typeface="Arial" charset="0"/>
                <a:cs typeface="Arial" charset="0"/>
              </a:rPr>
              <a:pPr/>
              <a:t>2</a:t>
            </a:fld>
            <a:endParaRPr lang="en-US" sz="1400" b="0">
              <a:solidFill>
                <a:schemeClr val="tx1"/>
              </a:solidFill>
              <a:latin typeface="Arial" charset="0"/>
              <a:cs typeface="Arial" charset="0"/>
            </a:endParaRPr>
          </a:p>
        </p:txBody>
      </p:sp>
      <p:pic>
        <p:nvPicPr>
          <p:cNvPr id="1843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Grp="1" noChangeArrowheads="1"/>
          </p:cNvSpPr>
          <p:nvPr>
            <p:ph type="title"/>
          </p:nvPr>
        </p:nvSpPr>
        <p:spPr/>
        <p:txBody>
          <a:bodyPr/>
          <a:lstStyle/>
          <a:p>
            <a:r>
              <a:rPr lang="en-US">
                <a:latin typeface="Arial" charset="0"/>
              </a:rPr>
              <a:t>Mutual Exclusion</a:t>
            </a:r>
          </a:p>
        </p:txBody>
      </p:sp>
      <p:sp>
        <p:nvSpPr>
          <p:cNvPr id="18437" name="Rectangle 4"/>
          <p:cNvSpPr>
            <a:spLocks noGrp="1" noChangeArrowheads="1"/>
          </p:cNvSpPr>
          <p:nvPr>
            <p:ph type="body" idx="1"/>
          </p:nvPr>
        </p:nvSpPr>
        <p:spPr>
          <a:xfrm>
            <a:off x="609600" y="2743200"/>
            <a:ext cx="7772400" cy="2819400"/>
          </a:xfrm>
        </p:spPr>
        <p:txBody>
          <a:bodyPr/>
          <a:lstStyle/>
          <a:p>
            <a:r>
              <a:rPr lang="en-US">
                <a:latin typeface="Arial" charset="0"/>
              </a:rPr>
              <a:t>We will clarify our understanding of mutual exclusion</a:t>
            </a:r>
          </a:p>
          <a:p>
            <a:r>
              <a:rPr lang="en-US">
                <a:latin typeface="Arial" charset="0"/>
              </a:rPr>
              <a:t>We will also show you how to reason about various properties in an asynchronous concurrent setting</a:t>
            </a:r>
          </a:p>
        </p:txBody>
      </p:sp>
      <p:grpSp>
        <p:nvGrpSpPr>
          <p:cNvPr id="18438" name="Group 5"/>
          <p:cNvGrpSpPr>
            <a:grpSpLocks/>
          </p:cNvGrpSpPr>
          <p:nvPr/>
        </p:nvGrpSpPr>
        <p:grpSpPr bwMode="auto">
          <a:xfrm>
            <a:off x="7323138" y="1006475"/>
            <a:ext cx="1327150" cy="1374775"/>
            <a:chOff x="764" y="2340"/>
            <a:chExt cx="596" cy="610"/>
          </a:xfrm>
        </p:grpSpPr>
        <p:sp>
          <p:nvSpPr>
            <p:cNvPr id="18439" name="Oval 6"/>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18440" name="Oval 7"/>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18441" name="Oval 8"/>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2" name="Oval 9"/>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3" name="Oval 10"/>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4" name="Oval 11"/>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5" name="AutoShape 12"/>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F125518-C459-CF47-B58A-3FAEA7804F3D}" type="slidenum">
              <a:rPr lang="ar-SA" sz="1400" b="0">
                <a:solidFill>
                  <a:schemeClr val="tx1"/>
                </a:solidFill>
                <a:latin typeface="Arial" charset="0"/>
                <a:cs typeface="Arial" charset="0"/>
              </a:rPr>
              <a:pPr/>
              <a:t>20</a:t>
            </a:fld>
            <a:endParaRPr lang="en-US" sz="1400" b="0">
              <a:solidFill>
                <a:schemeClr val="tx1"/>
              </a:solidFill>
              <a:latin typeface="Arial" charset="0"/>
              <a:cs typeface="Arial" charset="0"/>
            </a:endParaRPr>
          </a:p>
        </p:txBody>
      </p:sp>
      <p:pic>
        <p:nvPicPr>
          <p:cNvPr id="55299"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noChangeArrowheads="1"/>
          </p:cNvSpPr>
          <p:nvPr>
            <p:ph type="title"/>
          </p:nvPr>
        </p:nvSpPr>
        <p:spPr/>
        <p:txBody>
          <a:bodyPr/>
          <a:lstStyle/>
          <a:p>
            <a:r>
              <a:rPr lang="en-US">
                <a:latin typeface="Arial" charset="0"/>
              </a:rPr>
              <a:t>Precedence</a:t>
            </a:r>
          </a:p>
        </p:txBody>
      </p:sp>
      <p:sp>
        <p:nvSpPr>
          <p:cNvPr id="55301" name="Line 3"/>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2" name="AutoShape 4"/>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5303" name="Line 5"/>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4" name="Line 6"/>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5" name="AutoShape 7"/>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6" name="Line 8"/>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7" name="Line 9"/>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08" name="AutoShape 10"/>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9" name="Line 11"/>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0" name="Line 12"/>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1" name="Line 13"/>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5312" name="Rectangle 14"/>
          <p:cNvSpPr>
            <a:spLocks noGrp="1" noChangeArrowheads="1"/>
          </p:cNvSpPr>
          <p:nvPr>
            <p:ph type="body" idx="1"/>
          </p:nvPr>
        </p:nvSpPr>
        <p:spPr>
          <a:xfrm>
            <a:off x="685800" y="3276600"/>
            <a:ext cx="7772400" cy="2819400"/>
          </a:xfrm>
        </p:spPr>
        <p:txBody>
          <a:bodyPr/>
          <a:lstStyle/>
          <a:p>
            <a:r>
              <a:rPr lang="en-US">
                <a:latin typeface="Arial" charset="0"/>
              </a:rPr>
              <a:t>Notation: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a:t>
            </a:r>
            <a:endParaRPr lang="en-US">
              <a:solidFill>
                <a:schemeClr val="tx1"/>
              </a:solidFill>
              <a:latin typeface="Arial" charset="0"/>
            </a:endParaRPr>
          </a:p>
          <a:p>
            <a:r>
              <a:rPr lang="en-US">
                <a:latin typeface="Arial" charset="0"/>
              </a:rPr>
              <a:t>Formally,</a:t>
            </a:r>
          </a:p>
          <a:p>
            <a:pPr lvl="1"/>
            <a:r>
              <a:rPr lang="en-US">
                <a:latin typeface="Arial" charset="0"/>
                <a:cs typeface="Arial" charset="0"/>
              </a:rPr>
              <a:t>End event of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before start event of </a:t>
            </a:r>
            <a:r>
              <a:rPr lang="en-US">
                <a:solidFill>
                  <a:schemeClr val="tx1"/>
                </a:solidFill>
                <a:latin typeface="Arial" charset="0"/>
                <a:cs typeface="Arial" charset="0"/>
              </a:rPr>
              <a:t>B</a:t>
            </a:r>
            <a:r>
              <a:rPr lang="en-US" baseline="-25000">
                <a:solidFill>
                  <a:schemeClr val="tx1"/>
                </a:solidFill>
                <a:latin typeface="Arial" charset="0"/>
                <a:cs typeface="Arial" charset="0"/>
              </a:rPr>
              <a:t>0</a:t>
            </a:r>
          </a:p>
          <a:p>
            <a:pPr lvl="1"/>
            <a:r>
              <a:rPr lang="en-US">
                <a:latin typeface="Arial" charset="0"/>
                <a:cs typeface="Arial" charset="0"/>
              </a:rPr>
              <a:t>Also called </a:t>
            </a:r>
            <a:r>
              <a:rPr lang="ja-JP" altLang="en-US">
                <a:latin typeface="Arial" charset="0"/>
                <a:cs typeface="Arial" charset="0"/>
              </a:rPr>
              <a:t>“</a:t>
            </a:r>
            <a:r>
              <a:rPr lang="en-US" altLang="ja-JP">
                <a:solidFill>
                  <a:schemeClr val="tx1"/>
                </a:solidFill>
                <a:latin typeface="Arial" charset="0"/>
                <a:cs typeface="Arial" charset="0"/>
              </a:rPr>
              <a:t>happens before</a:t>
            </a:r>
            <a:r>
              <a:rPr lang="ja-JP" altLang="en-US">
                <a:latin typeface="Arial" charset="0"/>
                <a:cs typeface="Arial" charset="0"/>
              </a:rPr>
              <a:t>”</a:t>
            </a:r>
            <a:r>
              <a:rPr lang="en-US" altLang="ja-JP">
                <a:latin typeface="Arial" charset="0"/>
                <a:cs typeface="Arial" charset="0"/>
              </a:rPr>
              <a:t> or </a:t>
            </a:r>
            <a:r>
              <a:rPr lang="ja-JP" altLang="en-US">
                <a:latin typeface="Arial" charset="0"/>
                <a:cs typeface="Arial" charset="0"/>
              </a:rPr>
              <a:t>“</a:t>
            </a:r>
            <a:r>
              <a:rPr lang="en-US" altLang="ja-JP">
                <a:solidFill>
                  <a:schemeClr val="tx1"/>
                </a:solidFill>
                <a:latin typeface="Arial" charset="0"/>
                <a:cs typeface="Arial" charset="0"/>
              </a:rPr>
              <a:t>precedes</a:t>
            </a:r>
            <a:r>
              <a:rPr lang="ja-JP" altLang="en-US">
                <a:latin typeface="Arial" charset="0"/>
                <a:cs typeface="Arial" charset="0"/>
              </a:rPr>
              <a:t>”</a:t>
            </a:r>
            <a:r>
              <a:rPr lang="en-US" altLang="ja-JP">
                <a:latin typeface="Arial" charset="0"/>
                <a:cs typeface="Arial" charset="0"/>
              </a:rPr>
              <a:t> </a:t>
            </a:r>
            <a:endParaRPr lang="en-US">
              <a:latin typeface="Arial" charset="0"/>
              <a:cs typeface="Arial"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19499C-9457-404C-95C0-863E3649DA92}" type="slidenum">
              <a:rPr lang="ar-SA" sz="1400" b="0">
                <a:solidFill>
                  <a:schemeClr val="tx1"/>
                </a:solidFill>
                <a:latin typeface="Arial" charset="0"/>
                <a:cs typeface="Arial" charset="0"/>
              </a:rPr>
              <a:pPr/>
              <a:t>21</a:t>
            </a:fld>
            <a:endParaRPr lang="en-US" sz="1400" b="0">
              <a:solidFill>
                <a:schemeClr val="tx1"/>
              </a:solidFill>
              <a:latin typeface="Arial" charset="0"/>
              <a:cs typeface="Arial" charset="0"/>
            </a:endParaRPr>
          </a:p>
        </p:txBody>
      </p:sp>
      <p:pic>
        <p:nvPicPr>
          <p:cNvPr id="57347" name="Picture 1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p:txBody>
          <a:bodyPr/>
          <a:lstStyle/>
          <a:p>
            <a:r>
              <a:rPr lang="en-US">
                <a:latin typeface="Arial" charset="0"/>
              </a:rPr>
              <a:t>Precedence Ordering</a:t>
            </a:r>
          </a:p>
        </p:txBody>
      </p:sp>
      <p:sp>
        <p:nvSpPr>
          <p:cNvPr id="57349" name="Line 4"/>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0" name="AutoShape 5"/>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7351" name="Line 6"/>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2" name="Line 7"/>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3" name="AutoShape 8"/>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4" name="Line 9"/>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5" name="Line 10"/>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6" name="AutoShape 11"/>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7" name="Line 12"/>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8" name="Line 13"/>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59" name="Line 14"/>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7360" name="Rectangle 15"/>
          <p:cNvSpPr>
            <a:spLocks noGrp="1" noChangeArrowheads="1"/>
          </p:cNvSpPr>
          <p:nvPr>
            <p:ph type="body" idx="1"/>
          </p:nvPr>
        </p:nvSpPr>
        <p:spPr>
          <a:xfrm>
            <a:off x="685800" y="3276600"/>
            <a:ext cx="7772400" cy="2819400"/>
          </a:xfrm>
        </p:spPr>
        <p:txBody>
          <a:bodyPr/>
          <a:lstStyle/>
          <a:p>
            <a:r>
              <a:rPr lang="en-US">
                <a:latin typeface="Arial" charset="0"/>
              </a:rPr>
              <a:t>Remark: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 </a:t>
            </a:r>
            <a:r>
              <a:rPr lang="en-US">
                <a:latin typeface="Arial" charset="0"/>
              </a:rPr>
              <a:t>is just like saying </a:t>
            </a:r>
            <a:endParaRPr lang="en-US" baseline="-25000">
              <a:solidFill>
                <a:schemeClr val="tx1"/>
              </a:solidFill>
              <a:latin typeface="Arial" charset="0"/>
            </a:endParaRPr>
          </a:p>
          <a:p>
            <a:pPr lvl="1"/>
            <a:r>
              <a:rPr lang="en-US">
                <a:solidFill>
                  <a:schemeClr val="tx1"/>
                </a:solidFill>
                <a:latin typeface="Arial" charset="0"/>
                <a:cs typeface="Arial" charset="0"/>
              </a:rPr>
              <a:t>1066 AD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1492 AD</a:t>
            </a:r>
            <a:r>
              <a:rPr lang="en-US">
                <a:latin typeface="Arial" charset="0"/>
                <a:cs typeface="Arial" charset="0"/>
              </a:rPr>
              <a:t>, </a:t>
            </a:r>
          </a:p>
          <a:p>
            <a:pPr lvl="1"/>
            <a:r>
              <a:rPr lang="en-US">
                <a:solidFill>
                  <a:schemeClr val="tx1"/>
                </a:solidFill>
                <a:latin typeface="Arial" charset="0"/>
                <a:cs typeface="Arial" charset="0"/>
              </a:rPr>
              <a:t>Middle Ages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Renaissance</a:t>
            </a:r>
            <a:r>
              <a:rPr lang="en-US">
                <a:latin typeface="Arial" charset="0"/>
                <a:cs typeface="Arial" charset="0"/>
              </a:rPr>
              <a:t>,</a:t>
            </a:r>
          </a:p>
          <a:p>
            <a:r>
              <a:rPr lang="en-US">
                <a:latin typeface="Arial" charset="0"/>
              </a:rPr>
              <a:t>Oh wait, </a:t>
            </a:r>
          </a:p>
          <a:p>
            <a:pPr lvl="1"/>
            <a:r>
              <a:rPr lang="en-US">
                <a:latin typeface="Arial" charset="0"/>
                <a:cs typeface="Arial" charset="0"/>
              </a:rPr>
              <a:t>what about </a:t>
            </a:r>
            <a:r>
              <a:rPr lang="en-US">
                <a:solidFill>
                  <a:schemeClr val="tx1"/>
                </a:solidFill>
                <a:latin typeface="Arial" charset="0"/>
                <a:cs typeface="Arial" charset="0"/>
              </a:rPr>
              <a:t>this week</a:t>
            </a:r>
            <a:r>
              <a:rPr lang="en-US">
                <a:latin typeface="Arial" charset="0"/>
                <a:cs typeface="Arial" charset="0"/>
              </a:rPr>
              <a:t> vs </a:t>
            </a:r>
            <a:r>
              <a:rPr lang="en-US">
                <a:solidFill>
                  <a:schemeClr val="tx1"/>
                </a:solidFill>
                <a:latin typeface="Arial" charset="0"/>
                <a:cs typeface="Arial" charset="0"/>
              </a:rPr>
              <a:t>this month</a:t>
            </a:r>
            <a:r>
              <a:rPr lang="en-US">
                <a:latin typeface="Arial" charset="0"/>
                <a:cs typeface="Arial" charset="0"/>
              </a:rPr>
              <a:t>?</a:t>
            </a:r>
          </a:p>
          <a:p>
            <a:pPr lvl="1"/>
            <a:endParaRPr lang="en-US">
              <a:latin typeface="Arial" charset="0"/>
              <a:cs typeface="Arial"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7BDD73D-9257-4E48-90CF-3D54ACC47857}" type="slidenum">
              <a:rPr lang="ar-SA" sz="1400" b="0">
                <a:solidFill>
                  <a:schemeClr val="tx1"/>
                </a:solidFill>
                <a:latin typeface="Arial" charset="0"/>
                <a:cs typeface="Arial" charset="0"/>
              </a:rPr>
              <a:pPr/>
              <a:t>22</a:t>
            </a:fld>
            <a:endParaRPr lang="en-US" sz="1400" b="0">
              <a:solidFill>
                <a:schemeClr val="tx1"/>
              </a:solidFill>
              <a:latin typeface="Arial" charset="0"/>
              <a:cs typeface="Arial" charset="0"/>
            </a:endParaRPr>
          </a:p>
        </p:txBody>
      </p:sp>
      <p:pic>
        <p:nvPicPr>
          <p:cNvPr id="59395"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noChangeArrowheads="1"/>
          </p:cNvSpPr>
          <p:nvPr>
            <p:ph type="title"/>
          </p:nvPr>
        </p:nvSpPr>
        <p:spPr/>
        <p:txBody>
          <a:bodyPr/>
          <a:lstStyle/>
          <a:p>
            <a:r>
              <a:rPr lang="en-US">
                <a:latin typeface="Arial" charset="0"/>
              </a:rPr>
              <a:t>Precedence Ordering</a:t>
            </a:r>
          </a:p>
        </p:txBody>
      </p:sp>
      <p:sp>
        <p:nvSpPr>
          <p:cNvPr id="59397" name="Line 3"/>
          <p:cNvSpPr>
            <a:spLocks noChangeShapeType="1"/>
          </p:cNvSpPr>
          <p:nvPr/>
        </p:nvSpPr>
        <p:spPr bwMode="auto">
          <a:xfrm>
            <a:off x="40767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398" name="AutoShape 4"/>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9399" name="Line 5"/>
          <p:cNvSpPr>
            <a:spLocks noChangeShapeType="1"/>
          </p:cNvSpPr>
          <p:nvPr/>
        </p:nvSpPr>
        <p:spPr bwMode="auto">
          <a:xfrm>
            <a:off x="3783013"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0" name="Line 6"/>
          <p:cNvSpPr>
            <a:spLocks noChangeShapeType="1"/>
          </p:cNvSpPr>
          <p:nvPr/>
        </p:nvSpPr>
        <p:spPr bwMode="auto">
          <a:xfrm>
            <a:off x="4438650"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1" name="AutoShape 7"/>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2" name="Line 8"/>
          <p:cNvSpPr>
            <a:spLocks noChangeShapeType="1"/>
          </p:cNvSpPr>
          <p:nvPr/>
        </p:nvSpPr>
        <p:spPr bwMode="auto">
          <a:xfrm>
            <a:off x="3783013"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3" name="Line 9"/>
          <p:cNvSpPr>
            <a:spLocks noChangeShapeType="1"/>
          </p:cNvSpPr>
          <p:nvPr/>
        </p:nvSpPr>
        <p:spPr bwMode="auto">
          <a:xfrm>
            <a:off x="4425950"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4" name="AutoShape 10"/>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5" name="Line 11"/>
          <p:cNvSpPr>
            <a:spLocks noChangeShapeType="1"/>
          </p:cNvSpPr>
          <p:nvPr/>
        </p:nvSpPr>
        <p:spPr bwMode="auto">
          <a:xfrm>
            <a:off x="40767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6" name="Line 12"/>
          <p:cNvSpPr>
            <a:spLocks noChangeShapeType="1"/>
          </p:cNvSpPr>
          <p:nvPr/>
        </p:nvSpPr>
        <p:spPr bwMode="auto">
          <a:xfrm>
            <a:off x="47371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7" name="Line 13"/>
          <p:cNvSpPr>
            <a:spLocks noChangeShapeType="1"/>
          </p:cNvSpPr>
          <p:nvPr/>
        </p:nvSpPr>
        <p:spPr bwMode="auto">
          <a:xfrm>
            <a:off x="47371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59408" name="Rectangle 14"/>
          <p:cNvSpPr>
            <a:spLocks noGrp="1" noChangeArrowheads="1"/>
          </p:cNvSpPr>
          <p:nvPr>
            <p:ph type="body" idx="1"/>
          </p:nvPr>
        </p:nvSpPr>
        <p:spPr>
          <a:xfrm>
            <a:off x="685800" y="3038475"/>
            <a:ext cx="7772400" cy="2819400"/>
          </a:xfrm>
        </p:spPr>
        <p:txBody>
          <a:bodyPr/>
          <a:lstStyle/>
          <a:p>
            <a:r>
              <a:rPr lang="en-US">
                <a:latin typeface="Arial" charset="0"/>
              </a:rPr>
              <a:t>Never true that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Symbol" charset="0"/>
                <a:sym typeface="Symbol" charset="0"/>
              </a:rPr>
              <a:t> </a:t>
            </a:r>
            <a:r>
              <a:rPr lang="en-US">
                <a:solidFill>
                  <a:schemeClr val="tx1"/>
                </a:solidFill>
                <a:latin typeface="Arial" charset="0"/>
              </a:rPr>
              <a:t>A</a:t>
            </a:r>
            <a:r>
              <a:rPr lang="en-US" baseline="-25000">
                <a:solidFill>
                  <a:schemeClr val="tx1"/>
                </a:solidFill>
                <a:latin typeface="Arial" charset="0"/>
              </a:rPr>
              <a:t> </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latin typeface="Arial" charset="0"/>
              </a:rPr>
              <a:t>then not true that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r>
              <a:rPr lang="en-US" baseline="-25000">
                <a:solidFill>
                  <a:schemeClr val="tx1"/>
                </a:solidFill>
                <a:latin typeface="Arial" charset="0"/>
              </a:rPr>
              <a:t> </a:t>
            </a:r>
            <a:r>
              <a:rPr lang="en-US">
                <a:latin typeface="Arial" charset="0"/>
              </a:rPr>
              <a:t>then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p>
          <a:p>
            <a:r>
              <a:rPr lang="en-US">
                <a:latin typeface="Arial" charset="0"/>
              </a:rPr>
              <a:t>Funny thing: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r>
              <a:rPr lang="en-US" baseline="-25000">
                <a:solidFill>
                  <a:schemeClr val="tx1"/>
                </a:solidFill>
                <a:latin typeface="Arial" charset="0"/>
              </a:rPr>
              <a:t> </a:t>
            </a:r>
            <a:r>
              <a:rPr lang="en-US">
                <a:latin typeface="Arial" charset="0"/>
              </a:rPr>
              <a:t>might both be false! </a:t>
            </a:r>
            <a:endParaRPr lang="en-US">
              <a:solidFill>
                <a:schemeClr val="tx1"/>
              </a:solidFill>
              <a:latin typeface="Arial" charset="0"/>
            </a:endParaRPr>
          </a:p>
          <a:p>
            <a:endParaRPr lang="en-US" baseline="-25000">
              <a:solidFill>
                <a:schemeClr val="tx1"/>
              </a:solidFill>
              <a:latin typeface="Arial" charset="0"/>
            </a:endParaRPr>
          </a:p>
          <a:p>
            <a:endParaRPr lang="en-US">
              <a:latin typeface="Arial"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095190D-37B4-F141-B425-541B34183B48}" type="slidenum">
              <a:rPr lang="ar-SA" sz="1400" b="0">
                <a:solidFill>
                  <a:schemeClr val="tx1"/>
                </a:solidFill>
                <a:latin typeface="Arial" charset="0"/>
                <a:cs typeface="Arial" charset="0"/>
              </a:rPr>
              <a:pPr/>
              <a:t>23</a:t>
            </a:fld>
            <a:endParaRPr lang="en-US" sz="1400" b="0">
              <a:solidFill>
                <a:schemeClr val="tx1"/>
              </a:solidFill>
              <a:latin typeface="Arial" charset="0"/>
              <a:cs typeface="Arial" charset="0"/>
            </a:endParaRPr>
          </a:p>
        </p:txBody>
      </p:sp>
      <p:pic>
        <p:nvPicPr>
          <p:cNvPr id="6144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2"/>
          <p:cNvSpPr>
            <a:spLocks noGrp="1" noChangeArrowheads="1"/>
          </p:cNvSpPr>
          <p:nvPr>
            <p:ph type="title"/>
          </p:nvPr>
        </p:nvSpPr>
        <p:spPr/>
        <p:txBody>
          <a:bodyPr/>
          <a:lstStyle/>
          <a:p>
            <a:r>
              <a:rPr lang="en-US" sz="4000">
                <a:latin typeface="Arial" charset="0"/>
              </a:rPr>
              <a:t>Partial Orders</a:t>
            </a:r>
            <a:br>
              <a:rPr lang="en-US" sz="4000">
                <a:latin typeface="Arial" charset="0"/>
              </a:rPr>
            </a:br>
            <a:r>
              <a:rPr lang="en-US" sz="2000">
                <a:latin typeface="Arial" charset="0"/>
              </a:rPr>
              <a:t>(review)</a:t>
            </a:r>
          </a:p>
        </p:txBody>
      </p:sp>
      <p:sp>
        <p:nvSpPr>
          <p:cNvPr id="61445" name="Rectangle 3"/>
          <p:cNvSpPr>
            <a:spLocks noGrp="1" noChangeArrowheads="1"/>
          </p:cNvSpPr>
          <p:nvPr>
            <p:ph type="body" idx="1"/>
          </p:nvPr>
        </p:nvSpPr>
        <p:spPr/>
        <p:txBody>
          <a:bodyPr/>
          <a:lstStyle/>
          <a:p>
            <a:r>
              <a:rPr lang="en-US">
                <a:solidFill>
                  <a:schemeClr val="accent1"/>
                </a:solidFill>
                <a:latin typeface="Arial" charset="0"/>
              </a:rPr>
              <a:t>Irreflexive:</a:t>
            </a:r>
          </a:p>
          <a:p>
            <a:pPr lvl="1"/>
            <a:r>
              <a:rPr lang="en-US">
                <a:latin typeface="Arial" charset="0"/>
                <a:cs typeface="Arial" charset="0"/>
              </a:rPr>
              <a:t>Never true that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p>
          <a:p>
            <a:r>
              <a:rPr lang="en-US">
                <a:solidFill>
                  <a:schemeClr val="accent1"/>
                </a:solidFill>
                <a:latin typeface="Arial" charset="0"/>
              </a:rPr>
              <a:t>Antisymmetric:</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latin typeface="Arial" charset="0"/>
                <a:cs typeface="Arial" charset="0"/>
              </a:rPr>
              <a:t>then not true that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p>
          <a:p>
            <a:r>
              <a:rPr lang="en-US">
                <a:solidFill>
                  <a:schemeClr val="accent1"/>
                </a:solidFill>
                <a:latin typeface="Arial" charset="0"/>
              </a:rPr>
              <a:t>Transitive:</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&amp;</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r>
              <a:rPr lang="en-US" baseline="-25000">
                <a:solidFill>
                  <a:schemeClr val="tx1"/>
                </a:solidFill>
                <a:latin typeface="Arial" charset="0"/>
                <a:cs typeface="Arial" charset="0"/>
              </a:rPr>
              <a:t> </a:t>
            </a:r>
            <a:r>
              <a:rPr lang="en-US">
                <a:latin typeface="Arial" charset="0"/>
                <a:cs typeface="Arial" charset="0"/>
              </a:rPr>
              <a:t>then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DFDFC9-9DF9-FB46-B5B4-A762DC49D2B3}" type="slidenum">
              <a:rPr lang="ar-SA" sz="1400" b="0">
                <a:solidFill>
                  <a:schemeClr val="tx1"/>
                </a:solidFill>
                <a:latin typeface="Arial" charset="0"/>
                <a:cs typeface="Arial" charset="0"/>
              </a:rPr>
              <a:pPr/>
              <a:t>24</a:t>
            </a:fld>
            <a:endParaRPr lang="en-US" sz="1400" b="0">
              <a:solidFill>
                <a:schemeClr val="tx1"/>
              </a:solidFill>
              <a:latin typeface="Arial" charset="0"/>
              <a:cs typeface="Arial" charset="0"/>
            </a:endParaRPr>
          </a:p>
        </p:txBody>
      </p:sp>
      <p:pic>
        <p:nvPicPr>
          <p:cNvPr id="6349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2"/>
          <p:cNvSpPr>
            <a:spLocks noGrp="1" noChangeArrowheads="1"/>
          </p:cNvSpPr>
          <p:nvPr>
            <p:ph type="title"/>
          </p:nvPr>
        </p:nvSpPr>
        <p:spPr/>
        <p:txBody>
          <a:bodyPr/>
          <a:lstStyle/>
          <a:p>
            <a:r>
              <a:rPr lang="en-US">
                <a:latin typeface="Arial" charset="0"/>
              </a:rPr>
              <a:t>Total Orders</a:t>
            </a:r>
            <a:br>
              <a:rPr lang="en-US">
                <a:latin typeface="Arial" charset="0"/>
              </a:rPr>
            </a:br>
            <a:r>
              <a:rPr lang="en-US" sz="2400">
                <a:latin typeface="Arial" charset="0"/>
              </a:rPr>
              <a:t>(review)</a:t>
            </a:r>
          </a:p>
        </p:txBody>
      </p:sp>
      <p:sp>
        <p:nvSpPr>
          <p:cNvPr id="63493" name="Rectangle 14"/>
          <p:cNvSpPr>
            <a:spLocks noGrp="1" noChangeArrowheads="1"/>
          </p:cNvSpPr>
          <p:nvPr>
            <p:ph type="body" idx="1"/>
          </p:nvPr>
        </p:nvSpPr>
        <p:spPr>
          <a:xfrm>
            <a:off x="639763" y="2355850"/>
            <a:ext cx="7772400" cy="3305175"/>
          </a:xfrm>
        </p:spPr>
        <p:txBody>
          <a:bodyPr/>
          <a:lstStyle/>
          <a:p>
            <a:r>
              <a:rPr lang="en-US">
                <a:latin typeface="Arial" charset="0"/>
              </a:rPr>
              <a:t>Also</a:t>
            </a:r>
          </a:p>
          <a:p>
            <a:pPr lvl="1"/>
            <a:r>
              <a:rPr lang="en-US">
                <a:solidFill>
                  <a:schemeClr val="accent1"/>
                </a:solidFill>
                <a:latin typeface="Arial" charset="0"/>
                <a:cs typeface="Arial" charset="0"/>
              </a:rPr>
              <a:t>Irreflexive</a:t>
            </a:r>
          </a:p>
          <a:p>
            <a:pPr lvl="1"/>
            <a:r>
              <a:rPr lang="en-US">
                <a:solidFill>
                  <a:schemeClr val="accent1"/>
                </a:solidFill>
                <a:latin typeface="Arial" charset="0"/>
                <a:cs typeface="Arial" charset="0"/>
              </a:rPr>
              <a:t>Antisymmetric</a:t>
            </a:r>
          </a:p>
          <a:p>
            <a:pPr lvl="1"/>
            <a:r>
              <a:rPr lang="en-US">
                <a:solidFill>
                  <a:schemeClr val="accent1"/>
                </a:solidFill>
                <a:latin typeface="Arial" charset="0"/>
                <a:cs typeface="Arial" charset="0"/>
              </a:rPr>
              <a:t>Transitive</a:t>
            </a:r>
            <a:endParaRPr lang="en-US" baseline="-25000">
              <a:solidFill>
                <a:schemeClr val="tx1"/>
              </a:solidFill>
              <a:latin typeface="Arial" charset="0"/>
              <a:cs typeface="Arial" charset="0"/>
            </a:endParaRPr>
          </a:p>
          <a:p>
            <a:r>
              <a:rPr lang="en-US">
                <a:latin typeface="Arial" charset="0"/>
              </a:rPr>
              <a:t>Except that for every distinct </a:t>
            </a:r>
            <a:r>
              <a:rPr lang="en-US">
                <a:solidFill>
                  <a:schemeClr val="tx1"/>
                </a:solidFill>
                <a:latin typeface="Arial" charset="0"/>
              </a:rPr>
              <a:t>A</a:t>
            </a:r>
            <a:r>
              <a:rPr lang="en-US">
                <a:latin typeface="Arial" charset="0"/>
              </a:rPr>
              <a:t>, </a:t>
            </a:r>
            <a:r>
              <a:rPr lang="en-US">
                <a:solidFill>
                  <a:schemeClr val="tx1"/>
                </a:solidFill>
                <a:latin typeface="Arial" charset="0"/>
              </a:rPr>
              <a:t>B</a:t>
            </a:r>
            <a:r>
              <a:rPr lang="en-US">
                <a:latin typeface="Arial" charset="0"/>
              </a:rPr>
              <a:t>,</a:t>
            </a:r>
            <a:endParaRPr lang="en-US">
              <a:solidFill>
                <a:schemeClr val="tx1"/>
              </a:solidFill>
              <a:latin typeface="Arial" charset="0"/>
            </a:endParaRPr>
          </a:p>
          <a:p>
            <a:pPr lvl="1"/>
            <a:r>
              <a:rPr lang="en-US">
                <a:latin typeface="Arial" charset="0"/>
                <a:cs typeface="Arial" charset="0"/>
              </a:rPr>
              <a:t>Either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or</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endParaRPr lang="en-US">
              <a:latin typeface="Arial" charset="0"/>
              <a:cs typeface="Arial"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E15A6-B7A8-C846-8935-559E7837A711}" type="slidenum">
              <a:rPr lang="ar-SA" sz="1400" b="0">
                <a:solidFill>
                  <a:schemeClr val="tx1"/>
                </a:solidFill>
                <a:latin typeface="Arial" charset="0"/>
                <a:cs typeface="Arial" charset="0"/>
              </a:rPr>
              <a:pPr/>
              <a:t>25</a:t>
            </a:fld>
            <a:endParaRPr lang="en-US" sz="1400" b="0">
              <a:solidFill>
                <a:schemeClr val="tx1"/>
              </a:solidFill>
              <a:latin typeface="Arial" charset="0"/>
              <a:cs typeface="Arial" charset="0"/>
            </a:endParaRPr>
          </a:p>
        </p:txBody>
      </p:sp>
      <p:pic>
        <p:nvPicPr>
          <p:cNvPr id="6553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p:nvPr>
        </p:nvSpPr>
        <p:spPr/>
        <p:txBody>
          <a:bodyPr/>
          <a:lstStyle/>
          <a:p>
            <a:r>
              <a:rPr lang="en-US">
                <a:latin typeface="Arial" charset="0"/>
              </a:rPr>
              <a:t>Repeated Events</a:t>
            </a:r>
          </a:p>
        </p:txBody>
      </p:sp>
      <p:sp>
        <p:nvSpPr>
          <p:cNvPr id="65541" name="Rectangle 3"/>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sz="2800" b="1">
                <a:solidFill>
                  <a:schemeClr val="tx1"/>
                </a:solidFill>
                <a:latin typeface="Courier New" charset="0"/>
              </a:rPr>
              <a:t>while</a:t>
            </a:r>
            <a:r>
              <a:rPr lang="en-US" sz="2800" b="1">
                <a:latin typeface="Courier New" charset="0"/>
              </a:rPr>
              <a:t> (mumble) {</a:t>
            </a:r>
          </a:p>
          <a:p>
            <a:pPr marL="231775" indent="-231775">
              <a:lnSpc>
                <a:spcPct val="90000"/>
              </a:lnSpc>
              <a:buFontTx/>
              <a:buNone/>
            </a:pPr>
            <a:r>
              <a:rPr lang="en-US" sz="2800" b="1">
                <a:solidFill>
                  <a:schemeClr val="tx1"/>
                </a:solidFill>
                <a:latin typeface="Courier New" charset="0"/>
              </a:rPr>
              <a:t>  a</a:t>
            </a:r>
            <a:r>
              <a:rPr lang="en-US" sz="2800" b="1" baseline="-25000">
                <a:solidFill>
                  <a:schemeClr val="tx1"/>
                </a:solidFill>
                <a:latin typeface="Courier New" charset="0"/>
              </a:rPr>
              <a:t>0</a:t>
            </a:r>
            <a:r>
              <a:rPr lang="en-US" sz="2800" b="1">
                <a:latin typeface="Courier New" charset="0"/>
              </a:rPr>
              <a:t>; </a:t>
            </a:r>
            <a:r>
              <a:rPr lang="en-US" sz="2800" b="1">
                <a:solidFill>
                  <a:schemeClr val="tx1"/>
                </a:solidFill>
                <a:latin typeface="Courier New" charset="0"/>
              </a:rPr>
              <a:t>a</a:t>
            </a:r>
            <a:r>
              <a:rPr lang="en-US" sz="2800" b="1" baseline="-25000">
                <a:solidFill>
                  <a:schemeClr val="tx1"/>
                </a:solidFill>
                <a:latin typeface="Courier New" charset="0"/>
              </a:rPr>
              <a:t>1</a:t>
            </a:r>
            <a:r>
              <a:rPr lang="en-US" sz="2800" b="1">
                <a:latin typeface="Courier New" charset="0"/>
              </a:rPr>
              <a:t>;</a:t>
            </a:r>
          </a:p>
          <a:p>
            <a:pPr marL="231775" indent="-231775">
              <a:lnSpc>
                <a:spcPct val="90000"/>
              </a:lnSpc>
              <a:buFontTx/>
              <a:buNone/>
            </a:pPr>
            <a:r>
              <a:rPr lang="en-US" sz="2800" b="1">
                <a:latin typeface="Courier New" charset="0"/>
              </a:rPr>
              <a:t>}</a:t>
            </a:r>
            <a:r>
              <a:rPr lang="en-US" sz="2800">
                <a:latin typeface="Courier New" charset="0"/>
              </a:rPr>
              <a:t>  </a:t>
            </a:r>
          </a:p>
        </p:txBody>
      </p:sp>
      <p:sp>
        <p:nvSpPr>
          <p:cNvPr id="65542" name="AutoShape 4"/>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3" name="Text Box 5"/>
          <p:cNvSpPr txBox="1">
            <a:spLocks noChangeArrowheads="1"/>
          </p:cNvSpPr>
          <p:nvPr/>
        </p:nvSpPr>
        <p:spPr bwMode="auto">
          <a:xfrm>
            <a:off x="4648200" y="3124200"/>
            <a:ext cx="419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event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p>
        </p:txBody>
      </p:sp>
      <p:sp>
        <p:nvSpPr>
          <p:cNvPr id="65544" name="AutoShape 6"/>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5" name="Text Box 7"/>
          <p:cNvSpPr txBox="1">
            <a:spLocks noChangeArrowheads="1"/>
          </p:cNvSpPr>
          <p:nvPr/>
        </p:nvSpPr>
        <p:spPr bwMode="auto">
          <a:xfrm>
            <a:off x="4114800" y="46482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interval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1</a:t>
            </a:r>
            <a:r>
              <a:rPr lang="en-US" sz="3600" b="0">
                <a:solidFill>
                  <a:schemeClr val="tx1"/>
                </a:solidFill>
                <a:latin typeface="Arial" charset="0"/>
                <a:cs typeface="Arial" charset="0"/>
              </a:rPr>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758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77E9B7F-74E8-D549-BF6D-711EF7BA302C}" type="slidenum">
              <a:rPr lang="ar-SA" sz="1400" b="0">
                <a:solidFill>
                  <a:schemeClr val="tx1"/>
                </a:solidFill>
                <a:latin typeface="Arial" charset="0"/>
                <a:cs typeface="Arial" charset="0"/>
              </a:rPr>
              <a:pPr/>
              <a:t>26</a:t>
            </a:fld>
            <a:endParaRPr lang="en-US" sz="1400" b="0">
              <a:solidFill>
                <a:schemeClr val="tx1"/>
              </a:solidFill>
              <a:latin typeface="Arial" charset="0"/>
              <a:cs typeface="Arial" charset="0"/>
            </a:endParaRPr>
          </a:p>
        </p:txBody>
      </p:sp>
      <p:sp>
        <p:nvSpPr>
          <p:cNvPr id="67587" name="Rectangle 2"/>
          <p:cNvSpPr>
            <a:spLocks noGrp="1" noChangeArrowheads="1"/>
          </p:cNvSpPr>
          <p:nvPr>
            <p:ph type="title"/>
          </p:nvPr>
        </p:nvSpPr>
        <p:spPr/>
        <p:txBody>
          <a:bodyPr/>
          <a:lstStyle/>
          <a:p>
            <a:r>
              <a:rPr lang="en-US">
                <a:latin typeface="Arial" charset="0"/>
              </a:rPr>
              <a:t>Implementing a Counter</a:t>
            </a:r>
          </a:p>
        </p:txBody>
      </p:sp>
      <p:sp>
        <p:nvSpPr>
          <p:cNvPr id="67588" name="Text Box 3"/>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class Counter {</a:t>
            </a:r>
          </a:p>
          <a:p>
            <a:pPr eaLnBrk="1" hangingPunct="1">
              <a:lnSpc>
                <a:spcPct val="70000"/>
              </a:lnSpc>
              <a:spcBef>
                <a:spcPct val="30000"/>
              </a:spcBef>
            </a:pPr>
            <a:r>
              <a:rPr lang="en-US" sz="2400">
                <a:solidFill>
                  <a:schemeClr val="folHlink"/>
                </a:solidFill>
                <a:latin typeface="Courier New" charset="0"/>
                <a:cs typeface="Courier New" charset="0"/>
              </a:rPr>
              <a:t>  private long value;</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400">
                <a:latin typeface="Courier New" charset="0"/>
                <a:cs typeface="Courier New" charset="0"/>
              </a:rPr>
              <a:t>    temp  = value;</a:t>
            </a:r>
          </a:p>
          <a:p>
            <a:pPr eaLnBrk="1" hangingPunct="1">
              <a:lnSpc>
                <a:spcPct val="70000"/>
              </a:lnSpc>
              <a:spcBef>
                <a:spcPct val="30000"/>
              </a:spcBef>
            </a:pPr>
            <a:r>
              <a:rPr lang="en-US" sz="2400">
                <a:latin typeface="Courier New" charset="0"/>
                <a:cs typeface="Courier New" charset="0"/>
              </a:rPr>
              <a:t>    value = temp + 1;</a:t>
            </a:r>
          </a:p>
          <a:p>
            <a:pPr eaLnBrk="1" hangingPunct="1">
              <a:lnSpc>
                <a:spcPct val="70000"/>
              </a:lnSpc>
              <a:spcBef>
                <a:spcPct val="30000"/>
              </a:spcBef>
            </a:pPr>
            <a:r>
              <a:rPr lang="en-US" sz="2400">
                <a:latin typeface="Courier New" charset="0"/>
                <a:cs typeface="Courier New" charset="0"/>
              </a:rPr>
              <a:t>    </a:t>
            </a:r>
            <a:r>
              <a:rPr lang="en-US" sz="2400">
                <a:solidFill>
                  <a:schemeClr val="folHlink"/>
                </a:solidFill>
                <a:latin typeface="Courier New" charset="0"/>
                <a:cs typeface="Courier New" charset="0"/>
              </a:rPr>
              <a:t>return temp;</a:t>
            </a:r>
          </a:p>
          <a:p>
            <a:pPr eaLnBrk="1" hangingPunct="1">
              <a:lnSpc>
                <a:spcPct val="70000"/>
              </a:lnSpc>
              <a:spcBef>
                <a:spcPct val="30000"/>
              </a:spcBef>
            </a:pPr>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67589"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67590" name="Text Box 5"/>
          <p:cNvSpPr txBox="1">
            <a:spLocks noChangeArrowheads="1"/>
          </p:cNvSpPr>
          <p:nvPr/>
        </p:nvSpPr>
        <p:spPr bwMode="auto">
          <a:xfrm>
            <a:off x="4724400" y="5029200"/>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cs typeface="Arial" charset="0"/>
              </a:rPr>
              <a:t>Make these steps </a:t>
            </a:r>
            <a:r>
              <a:rPr lang="en-US" sz="3200" b="0" i="1">
                <a:solidFill>
                  <a:srgbClr val="FF0000"/>
                </a:solidFill>
                <a:latin typeface="Arial" charset="0"/>
                <a:cs typeface="Arial" charset="0"/>
              </a:rPr>
              <a:t>indivisible </a:t>
            </a:r>
            <a:r>
              <a:rPr lang="en-US" sz="3200" b="0">
                <a:solidFill>
                  <a:srgbClr val="FF0000"/>
                </a:solidFill>
                <a:latin typeface="Arial" charset="0"/>
                <a:cs typeface="Arial" charset="0"/>
              </a:rPr>
              <a:t>using locks</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963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CC092B2-6972-EF4E-8F76-479FBB4B2740}" type="slidenum">
              <a:rPr lang="ar-SA" sz="1400" b="0">
                <a:solidFill>
                  <a:schemeClr val="tx1"/>
                </a:solidFill>
                <a:latin typeface="Arial" charset="0"/>
                <a:cs typeface="Arial" charset="0"/>
              </a:rPr>
              <a:pPr/>
              <a:t>27</a:t>
            </a:fld>
            <a:endParaRPr lang="en-US" sz="1400" b="0">
              <a:solidFill>
                <a:schemeClr val="tx1"/>
              </a:solidFill>
              <a:latin typeface="Arial" charset="0"/>
              <a:cs typeface="Arial" charset="0"/>
            </a:endParaRPr>
          </a:p>
        </p:txBody>
      </p:sp>
      <p:pic>
        <p:nvPicPr>
          <p:cNvPr id="6963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2"/>
          <p:cNvSpPr>
            <a:spLocks noGrp="1" noChangeArrowheads="1"/>
          </p:cNvSpPr>
          <p:nvPr>
            <p:ph type="title"/>
          </p:nvPr>
        </p:nvSpPr>
        <p:spPr/>
        <p:txBody>
          <a:bodyPr/>
          <a:lstStyle/>
          <a:p>
            <a:r>
              <a:rPr lang="en-US">
                <a:latin typeface="Arial" charset="0"/>
              </a:rPr>
              <a:t>Locks (Mutual Exclusion)</a:t>
            </a:r>
          </a:p>
        </p:txBody>
      </p:sp>
      <p:sp>
        <p:nvSpPr>
          <p:cNvPr id="69637"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public interface </a:t>
            </a:r>
            <a:r>
              <a:rPr lang="en-US" sz="2400">
                <a:solidFill>
                  <a:srgbClr val="6666FF"/>
                </a:solidFill>
                <a:latin typeface="Courier New" charset="0"/>
                <a:cs typeface="Courier New" charset="0"/>
              </a:rPr>
              <a:t>Lock {</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accent2"/>
                </a:solidFill>
                <a:latin typeface="Courier New" charset="0"/>
                <a:cs typeface="Courier New" charset="0"/>
              </a:rPr>
              <a:t>}</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16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7001EFC-F8C2-9A48-AF3A-57FEB4A56587}" type="slidenum">
              <a:rPr lang="ar-SA" sz="1400" b="0">
                <a:solidFill>
                  <a:schemeClr val="tx1"/>
                </a:solidFill>
                <a:latin typeface="Arial" charset="0"/>
                <a:cs typeface="Arial" charset="0"/>
              </a:rPr>
              <a:pPr/>
              <a:t>28</a:t>
            </a:fld>
            <a:endParaRPr lang="en-US" sz="1400" b="0">
              <a:solidFill>
                <a:schemeClr val="tx1"/>
              </a:solidFill>
              <a:latin typeface="Arial" charset="0"/>
              <a:cs typeface="Arial" charset="0"/>
            </a:endParaRPr>
          </a:p>
        </p:txBody>
      </p:sp>
      <p:pic>
        <p:nvPicPr>
          <p:cNvPr id="71683"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Grp="1" noChangeArrowheads="1"/>
          </p:cNvSpPr>
          <p:nvPr>
            <p:ph type="title"/>
          </p:nvPr>
        </p:nvSpPr>
        <p:spPr/>
        <p:txBody>
          <a:bodyPr/>
          <a:lstStyle/>
          <a:p>
            <a:r>
              <a:rPr lang="en-US">
                <a:latin typeface="Arial" charset="0"/>
              </a:rPr>
              <a:t>Locks (Mutual Exclusion)</a:t>
            </a:r>
          </a:p>
        </p:txBody>
      </p:sp>
      <p:sp>
        <p:nvSpPr>
          <p:cNvPr id="71685" name="Text Box 3"/>
          <p:cNvSpPr txBox="1">
            <a:spLocks noChangeArrowheads="1"/>
          </p:cNvSpPr>
          <p:nvPr/>
        </p:nvSpPr>
        <p:spPr bwMode="auto">
          <a:xfrm>
            <a:off x="849313" y="2209800"/>
            <a:ext cx="7445375" cy="23828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endParaRPr lang="en-US" sz="2400">
              <a:solidFill>
                <a:srgbClr val="6666FF"/>
              </a:solidFill>
              <a:latin typeface="Courier New" charset="0"/>
            </a:endParaRPr>
          </a:p>
          <a:p>
            <a:pPr eaLnBrk="1" hangingPunct="1">
              <a:lnSpc>
                <a:spcPct val="70000"/>
              </a:lnSpc>
              <a:spcBef>
                <a:spcPct val="30000"/>
              </a:spcBef>
            </a:pPr>
            <a:endParaRPr lang="en-US" sz="2400">
              <a:solidFill>
                <a:srgbClr val="6666FF"/>
              </a:solidFill>
              <a:latin typeface="Courier New" charset="0"/>
            </a:endParaRPr>
          </a:p>
          <a:p>
            <a:pPr eaLnBrk="1" hangingPunct="1">
              <a:lnSpc>
                <a:spcPct val="70000"/>
              </a:lnSpc>
              <a:spcBef>
                <a:spcPct val="30000"/>
              </a:spcBef>
            </a:pPr>
            <a:endParaRPr lang="en-US" sz="12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a:t>
            </a:r>
            <a:r>
              <a:rPr lang="en-US" sz="2400">
                <a:solidFill>
                  <a:schemeClr val="folHlink"/>
                </a:solidFill>
                <a:latin typeface="Courier New" charset="0"/>
                <a:cs typeface="Courier New" charset="0"/>
              </a:rPr>
              <a:t>public void 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1686" name="AutoShape 4"/>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1687" name="Text Box 5"/>
          <p:cNvSpPr txBox="1">
            <a:spLocks noChangeArrowheads="1"/>
          </p:cNvSpPr>
          <p:nvPr/>
        </p:nvSpPr>
        <p:spPr bwMode="auto">
          <a:xfrm>
            <a:off x="5915025" y="29273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373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A9E662B-501B-BA4D-AF2E-6BA8D83B7557}" type="slidenum">
              <a:rPr lang="ar-SA" sz="1400" b="0">
                <a:solidFill>
                  <a:schemeClr val="tx1"/>
                </a:solidFill>
                <a:latin typeface="Arial" charset="0"/>
                <a:cs typeface="Arial" charset="0"/>
              </a:rPr>
              <a:pPr/>
              <a:t>29</a:t>
            </a:fld>
            <a:endParaRPr lang="en-US" sz="1400" b="0">
              <a:solidFill>
                <a:schemeClr val="tx1"/>
              </a:solidFill>
              <a:latin typeface="Arial" charset="0"/>
              <a:cs typeface="Arial" charset="0"/>
            </a:endParaRPr>
          </a:p>
        </p:txBody>
      </p:sp>
      <p:pic>
        <p:nvPicPr>
          <p:cNvPr id="73731"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r>
              <a:rPr lang="en-US">
                <a:latin typeface="Arial" charset="0"/>
              </a:rPr>
              <a:t>Locks (Mutual Exclusion)</a:t>
            </a:r>
          </a:p>
        </p:txBody>
      </p:sp>
      <p:sp>
        <p:nvSpPr>
          <p:cNvPr id="73733"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3734" name="AutoShape 6"/>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5" name="Text Box 7"/>
          <p:cNvSpPr txBox="1">
            <a:spLocks noChangeArrowheads="1"/>
          </p:cNvSpPr>
          <p:nvPr/>
        </p:nvSpPr>
        <p:spPr bwMode="auto">
          <a:xfrm>
            <a:off x="5930900" y="3663950"/>
            <a:ext cx="236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release lock</a:t>
            </a:r>
          </a:p>
        </p:txBody>
      </p:sp>
      <p:sp>
        <p:nvSpPr>
          <p:cNvPr id="73736" name="AutoShape 8"/>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7" name="Text Box 9"/>
          <p:cNvSpPr txBox="1">
            <a:spLocks noChangeArrowheads="1"/>
          </p:cNvSpPr>
          <p:nvPr/>
        </p:nvSpPr>
        <p:spPr bwMode="auto">
          <a:xfrm>
            <a:off x="5856288" y="2824163"/>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charset="0"/>
              </a:rPr>
              <a:t>Mutual Exclusion</a:t>
            </a:r>
          </a:p>
        </p:txBody>
      </p:sp>
      <p:sp>
        <p:nvSpPr>
          <p:cNvPr id="20482" name="Content Placeholder 2"/>
          <p:cNvSpPr>
            <a:spLocks noGrp="1"/>
          </p:cNvSpPr>
          <p:nvPr>
            <p:ph idx="1"/>
          </p:nvPr>
        </p:nvSpPr>
        <p:spPr/>
        <p:txBody>
          <a:bodyPr/>
          <a:lstStyle/>
          <a:p>
            <a:pPr>
              <a:buFontTx/>
              <a:buNone/>
            </a:pPr>
            <a:r>
              <a:rPr lang="en-US">
                <a:latin typeface="Arial" charset="0"/>
              </a:rPr>
              <a:t>In his 1965 paper E. W. Dijkstra wrote:</a:t>
            </a:r>
          </a:p>
          <a:p>
            <a:pPr>
              <a:buFontTx/>
              <a:buNone/>
            </a:pPr>
            <a:r>
              <a:rPr lang="en-US">
                <a:latin typeface="Arial" charset="0"/>
              </a:rPr>
              <a:t> </a:t>
            </a:r>
            <a:r>
              <a:rPr lang="en-US" sz="2400">
                <a:latin typeface="Arial" charset="0"/>
              </a:rPr>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lang="en-US" sz="2000">
              <a:latin typeface="Arial" charset="0"/>
            </a:endParaRPr>
          </a:p>
        </p:txBody>
      </p:sp>
      <p:sp>
        <p:nvSpPr>
          <p:cNvPr id="2048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048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2209EFF-4FE9-CB45-92EC-1B5247BC13C3}" type="slidenum">
              <a:rPr lang="ar-SA" sz="1400" b="0">
                <a:solidFill>
                  <a:schemeClr val="tx1"/>
                </a:solidFill>
                <a:latin typeface="Arial" charset="0"/>
                <a:cs typeface="Arial" charset="0"/>
              </a:rPr>
              <a:pPr/>
              <a:t>3</a:t>
            </a:fld>
            <a:endParaRPr lang="en-US" sz="1400" b="0">
              <a:solidFill>
                <a:schemeClr val="tx1"/>
              </a:solidFill>
              <a:latin typeface="Arial" charset="0"/>
              <a:cs typeface="Arial" charset="0"/>
            </a:endParaRPr>
          </a:p>
        </p:txBody>
      </p:sp>
      <p:grpSp>
        <p:nvGrpSpPr>
          <p:cNvPr id="20485" name="Group 17"/>
          <p:cNvGrpSpPr>
            <a:grpSpLocks/>
          </p:cNvGrpSpPr>
          <p:nvPr/>
        </p:nvGrpSpPr>
        <p:grpSpPr bwMode="auto">
          <a:xfrm>
            <a:off x="7267575" y="361950"/>
            <a:ext cx="1327150" cy="1374775"/>
            <a:chOff x="764" y="2340"/>
            <a:chExt cx="596" cy="610"/>
          </a:xfrm>
        </p:grpSpPr>
        <p:sp>
          <p:nvSpPr>
            <p:cNvPr id="20486"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0487"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0488"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89"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0"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91"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2"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577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D48895C-1F84-134E-A8B4-52E2CBCEAE84}" type="slidenum">
              <a:rPr lang="ar-SA" sz="1400" b="0">
                <a:solidFill>
                  <a:schemeClr val="tx1"/>
                </a:solidFill>
                <a:latin typeface="Arial" charset="0"/>
                <a:cs typeface="Arial" charset="0"/>
              </a:rPr>
              <a:pPr/>
              <a:t>30</a:t>
            </a:fld>
            <a:endParaRPr lang="en-US" sz="1400" b="0">
              <a:solidFill>
                <a:schemeClr val="tx1"/>
              </a:solidFill>
              <a:latin typeface="Arial" charset="0"/>
              <a:cs typeface="Arial" charset="0"/>
            </a:endParaRPr>
          </a:p>
        </p:txBody>
      </p:sp>
      <p:pic>
        <p:nvPicPr>
          <p:cNvPr id="7577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2"/>
          <p:cNvSpPr>
            <a:spLocks noGrp="1" noChangeArrowheads="1"/>
          </p:cNvSpPr>
          <p:nvPr>
            <p:ph type="title"/>
          </p:nvPr>
        </p:nvSpPr>
        <p:spPr/>
        <p:txBody>
          <a:bodyPr/>
          <a:lstStyle/>
          <a:p>
            <a:r>
              <a:rPr lang="en-US">
                <a:latin typeface="Arial" charset="0"/>
              </a:rPr>
              <a:t>Using Locks</a:t>
            </a:r>
          </a:p>
        </p:txBody>
      </p:sp>
      <p:sp>
        <p:nvSpPr>
          <p:cNvPr id="75781" name="Text Box 3"/>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 </a:t>
            </a:r>
            <a:r>
              <a:rPr lang="en-US" sz="2000">
                <a:solidFill>
                  <a:srgbClr val="3333FF"/>
                </a:solidFill>
                <a:latin typeface="Courier New" charset="0"/>
                <a:cs typeface="Courier New" charset="0"/>
              </a:rPr>
              <a:t>Counter {</a:t>
            </a:r>
          </a:p>
          <a:p>
            <a:pPr eaLnBrk="1" hangingPunct="1">
              <a:lnSpc>
                <a:spcPct val="70000"/>
              </a:lnSpc>
              <a:spcBef>
                <a:spcPct val="30000"/>
              </a:spcBef>
            </a:pPr>
            <a:r>
              <a:rPr lang="en-US" sz="2000">
                <a:solidFill>
                  <a:schemeClr val="tx1"/>
                </a:solidFill>
                <a:latin typeface="Courier New" charset="0"/>
                <a:cs typeface="Courier New" charset="0"/>
              </a:rPr>
              <a:t>  private long </a:t>
            </a:r>
            <a:r>
              <a:rPr lang="en-US" sz="2000">
                <a:solidFill>
                  <a:srgbClr val="3333FF"/>
                </a:solidFill>
                <a:latin typeface="Courier New" charset="0"/>
                <a:cs typeface="Courier New" charset="0"/>
              </a:rPr>
              <a:t>value;</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private Lock</a:t>
            </a:r>
            <a:r>
              <a:rPr lang="en-US" sz="2000">
                <a:solidFill>
                  <a:srgbClr val="6666FF"/>
                </a:solidFill>
                <a:latin typeface="Courier New" charset="0"/>
                <a:cs typeface="Courier New" charset="0"/>
              </a:rPr>
              <a:t> </a:t>
            </a:r>
            <a:r>
              <a:rPr lang="en-US" sz="2000">
                <a:solidFill>
                  <a:srgbClr val="3333FF"/>
                </a:solidFill>
                <a:latin typeface="Courier New" charset="0"/>
              </a:rPr>
              <a:t>lock</a:t>
            </a:r>
            <a:r>
              <a:rPr lang="en-US" sz="2000">
                <a:solidFill>
                  <a:srgbClr val="6666FF"/>
                </a:solidFill>
                <a:latin typeface="Courier New" charset="0"/>
                <a:cs typeface="Courier New" charset="0"/>
              </a:rPr>
              <a:t>;</a:t>
            </a:r>
          </a:p>
          <a:p>
            <a:pPr eaLnBrk="1" hangingPunct="1">
              <a:lnSpc>
                <a:spcPct val="70000"/>
              </a:lnSpc>
              <a:spcBef>
                <a:spcPct val="30000"/>
              </a:spcBef>
            </a:pPr>
            <a:r>
              <a:rPr lang="en-US" sz="2000">
                <a:solidFill>
                  <a:schemeClr val="tx1"/>
                </a:solidFill>
                <a:latin typeface="Courier New" charset="0"/>
                <a:cs typeface="Courier New" charset="0"/>
              </a:rPr>
              <a:t>  public long </a:t>
            </a:r>
            <a:r>
              <a:rPr lang="en-US" sz="2000">
                <a:solidFill>
                  <a:srgbClr val="3333FF"/>
                </a:solidFill>
                <a:latin typeface="Courier New" charset="0"/>
                <a:cs typeface="Courier New" charset="0"/>
              </a:rPr>
              <a:t>getAndIncrement</a:t>
            </a:r>
            <a:r>
              <a:rPr lang="en-US" sz="2000">
                <a:solidFill>
                  <a:srgbClr val="6666FF"/>
                </a:solidFill>
                <a:latin typeface="Courier New" charset="0"/>
                <a:cs typeface="Courier New" charset="0"/>
              </a:rPr>
              <a: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tx1"/>
                </a:solidFill>
                <a:latin typeface="Courier New" charset="0"/>
              </a:rPr>
              <a:t>try</a:t>
            </a:r>
            <a:r>
              <a:rPr lang="en-US" sz="2000">
                <a:solidFill>
                  <a:srgbClr val="3333FF"/>
                </a:solidFill>
                <a:latin typeface="Courier New" charset="0"/>
              </a:rPr>
              <a:t> {</a:t>
            </a:r>
            <a:endParaRPr lang="en-US" sz="2000">
              <a:solidFill>
                <a:srgbClr val="3333FF"/>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3333FF"/>
                </a:solidFill>
                <a:latin typeface="Courier New" charset="0"/>
              </a:rPr>
              <a:t>temp = value;</a:t>
            </a:r>
          </a:p>
          <a:p>
            <a:r>
              <a:rPr lang="en-US" sz="2000">
                <a:solidFill>
                  <a:srgbClr val="6666FF"/>
                </a:solidFill>
                <a:latin typeface="Courier New" charset="0"/>
              </a:rPr>
              <a:t>    </a:t>
            </a:r>
            <a:r>
              <a:rPr lang="en-US" sz="2000">
                <a:solidFill>
                  <a:srgbClr val="3333FF"/>
                </a:solidFill>
                <a:latin typeface="Courier New" charset="0"/>
              </a:rPr>
              <a:t>value = value + 1;</a:t>
            </a:r>
          </a:p>
          <a:p>
            <a:r>
              <a:rPr lang="en-US" sz="2000">
                <a:solidFill>
                  <a:srgbClr val="6666FF"/>
                </a:solidFill>
                <a:latin typeface="Courier New" charset="0"/>
              </a:rPr>
              <a:t>   </a:t>
            </a:r>
            <a:r>
              <a:rPr lang="en-US" sz="2000">
                <a:solidFill>
                  <a:srgbClr val="3333FF"/>
                </a:solidFill>
                <a:latin typeface="Courier New" charset="0"/>
              </a:rPr>
              <a:t>}</a:t>
            </a:r>
            <a:r>
              <a:rPr lang="en-US" sz="2000">
                <a:solidFill>
                  <a:srgbClr val="6666FF"/>
                </a:solidFill>
                <a:latin typeface="Courier New" charset="0"/>
              </a:rPr>
              <a:t> </a:t>
            </a:r>
            <a:r>
              <a:rPr lang="en-US" sz="2000">
                <a:solidFill>
                  <a:schemeClr val="tx1"/>
                </a:solidFill>
                <a:latin typeface="Courier New" charset="0"/>
              </a:rPr>
              <a:t>finally</a:t>
            </a:r>
            <a:r>
              <a:rPr lang="en-US" sz="2000">
                <a:solidFill>
                  <a:srgbClr val="6666FF"/>
                </a:solidFill>
                <a:latin typeface="Courier New" charset="0"/>
              </a:rPr>
              <a:t> </a:t>
            </a:r>
            <a:r>
              <a:rPr lang="en-US" sz="2000">
                <a:solidFill>
                  <a:srgbClr val="3333FF"/>
                </a:solidFill>
                <a:latin typeface="Courier New" charset="0"/>
              </a:rPr>
              <a:t>{</a:t>
            </a:r>
          </a:p>
          <a:p>
            <a:r>
              <a:rPr lang="en-US" sz="2000">
                <a:solidFill>
                  <a:srgbClr val="6666FF"/>
                </a:solidFill>
                <a:latin typeface="Courier New" charset="0"/>
              </a:rPr>
              <a:t>     </a:t>
            </a:r>
            <a:r>
              <a:rPr lang="en-US" sz="2000">
                <a:solidFill>
                  <a:srgbClr val="3333FF"/>
                </a:solidFill>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tx1"/>
                </a:solidFill>
                <a:latin typeface="Courier New" charset="0"/>
              </a:rPr>
              <a:t>return</a:t>
            </a:r>
            <a:r>
              <a:rPr lang="en-US" sz="2000">
                <a:solidFill>
                  <a:srgbClr val="6666FF"/>
                </a:solidFill>
                <a:latin typeface="Courier New" charset="0"/>
              </a:rPr>
              <a:t> </a:t>
            </a:r>
            <a:r>
              <a:rPr lang="en-US" sz="2000">
                <a:solidFill>
                  <a:srgbClr val="3333FF"/>
                </a:solidFill>
                <a:latin typeface="Courier New" charset="0"/>
              </a:rPr>
              <a:t>temp;</a:t>
            </a:r>
            <a:endParaRPr lang="en-US" sz="2000">
              <a:solidFill>
                <a:srgbClr val="3333FF"/>
              </a:solidFill>
              <a:latin typeface="Courier New" charset="0"/>
              <a:cs typeface="Courier New" charset="0"/>
            </a:endParaRPr>
          </a:p>
          <a:p>
            <a:pPr eaLnBrk="1" hangingPunct="1">
              <a:lnSpc>
                <a:spcPct val="70000"/>
              </a:lnSpc>
              <a:spcBef>
                <a:spcPct val="30000"/>
              </a:spcBef>
            </a:pPr>
            <a:r>
              <a:rPr lang="en-US" sz="2000">
                <a:solidFill>
                  <a:schemeClr val="tx1"/>
                </a:solidFill>
                <a:latin typeface="Courier New" charset="0"/>
                <a:cs typeface="Courier New" charset="0"/>
              </a:rPr>
              <a:t>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782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4059149-3A4E-3F43-B442-BBEA82AFC55A}" type="slidenum">
              <a:rPr lang="ar-SA" sz="1400" b="0">
                <a:solidFill>
                  <a:schemeClr val="tx1"/>
                </a:solidFill>
                <a:latin typeface="Arial" charset="0"/>
                <a:cs typeface="Arial" charset="0"/>
              </a:rPr>
              <a:pPr/>
              <a:t>31</a:t>
            </a:fld>
            <a:endParaRPr lang="en-US" sz="1400" b="0">
              <a:solidFill>
                <a:schemeClr val="tx1"/>
              </a:solidFill>
              <a:latin typeface="Arial" charset="0"/>
              <a:cs typeface="Arial" charset="0"/>
            </a:endParaRPr>
          </a:p>
        </p:txBody>
      </p:sp>
      <p:pic>
        <p:nvPicPr>
          <p:cNvPr id="778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3"/>
          <p:cNvSpPr>
            <a:spLocks noGrp="1" noChangeArrowheads="1"/>
          </p:cNvSpPr>
          <p:nvPr>
            <p:ph type="title"/>
          </p:nvPr>
        </p:nvSpPr>
        <p:spPr/>
        <p:txBody>
          <a:bodyPr/>
          <a:lstStyle/>
          <a:p>
            <a:r>
              <a:rPr lang="en-US">
                <a:latin typeface="Arial" charset="0"/>
              </a:rPr>
              <a:t>Using Locks</a:t>
            </a:r>
          </a:p>
        </p:txBody>
      </p:sp>
      <p:sp>
        <p:nvSpPr>
          <p:cNvPr id="77829"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folHlink"/>
                </a:solidFill>
                <a:latin typeface="Courier New" charset="0"/>
              </a:rPr>
              <a:t>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7830" name="AutoShape 5"/>
          <p:cNvSpPr>
            <a:spLocks noChangeArrowheads="1"/>
          </p:cNvSpPr>
          <p:nvPr/>
        </p:nvSpPr>
        <p:spPr bwMode="auto">
          <a:xfrm>
            <a:off x="1184275" y="3198813"/>
            <a:ext cx="2476500" cy="442912"/>
          </a:xfrm>
          <a:prstGeom prst="wedgeRoundRectCallout">
            <a:avLst>
              <a:gd name="adj1" fmla="val 115000"/>
              <a:gd name="adj2" fmla="val 2849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7831" name="Text Box 6"/>
          <p:cNvSpPr txBox="1">
            <a:spLocks noChangeArrowheads="1"/>
          </p:cNvSpPr>
          <p:nvPr/>
        </p:nvSpPr>
        <p:spPr bwMode="auto">
          <a:xfrm>
            <a:off x="5245100" y="3317875"/>
            <a:ext cx="260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987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FE89F7-9304-3D48-B4B1-F8289EBF943F}" type="slidenum">
              <a:rPr lang="ar-SA" sz="1400" b="0">
                <a:solidFill>
                  <a:schemeClr val="tx1"/>
                </a:solidFill>
                <a:latin typeface="Arial" charset="0"/>
                <a:cs typeface="Arial" charset="0"/>
              </a:rPr>
              <a:pPr/>
              <a:t>32</a:t>
            </a:fld>
            <a:endParaRPr lang="en-US" sz="1400" b="0">
              <a:solidFill>
                <a:schemeClr val="tx1"/>
              </a:solidFill>
              <a:latin typeface="Arial" charset="0"/>
              <a:cs typeface="Arial" charset="0"/>
            </a:endParaRPr>
          </a:p>
        </p:txBody>
      </p:sp>
      <p:pic>
        <p:nvPicPr>
          <p:cNvPr id="798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3"/>
          <p:cNvSpPr>
            <a:spLocks noGrp="1" noChangeArrowheads="1"/>
          </p:cNvSpPr>
          <p:nvPr>
            <p:ph type="title"/>
          </p:nvPr>
        </p:nvSpPr>
        <p:spPr/>
        <p:txBody>
          <a:bodyPr/>
          <a:lstStyle/>
          <a:p>
            <a:r>
              <a:rPr lang="en-US">
                <a:latin typeface="Arial" charset="0"/>
              </a:rPr>
              <a:t>Using Locks</a:t>
            </a:r>
          </a:p>
        </p:txBody>
      </p:sp>
      <p:sp>
        <p:nvSpPr>
          <p:cNvPr id="79877"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rgbClr val="6666FF"/>
                </a:solidFill>
                <a:latin typeface="Courier New" charset="0"/>
              </a:rPr>
              <a:t>   } </a:t>
            </a:r>
            <a:r>
              <a:rPr lang="en-US" sz="2000">
                <a:solidFill>
                  <a:schemeClr val="tx1"/>
                </a:solidFill>
                <a:latin typeface="Courier New" charset="0"/>
              </a:rPr>
              <a:t>finally</a:t>
            </a:r>
            <a:r>
              <a:rPr lang="en-US" sz="2000">
                <a:solidFill>
                  <a:srgbClr val="6666FF"/>
                </a:solidFill>
                <a:latin typeface="Courier New" charset="0"/>
              </a:rPr>
              <a:t> {</a:t>
            </a:r>
          </a:p>
          <a:p>
            <a:r>
              <a:rPr lang="en-US" sz="2000">
                <a:solidFill>
                  <a:srgbClr val="6666FF"/>
                </a:solidFill>
                <a:latin typeface="Courier New" charset="0"/>
              </a:rPr>
              <a:t>     </a:t>
            </a:r>
            <a:r>
              <a:rPr lang="en-US" sz="2000">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folHlink"/>
                </a:solidFill>
                <a:latin typeface="Courier New" charset="0"/>
              </a:rPr>
              <a:t>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9878" name="AutoShape 5"/>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9879" name="Text Box 6"/>
          <p:cNvSpPr txBox="1">
            <a:spLocks noChangeArrowheads="1"/>
          </p:cNvSpPr>
          <p:nvPr/>
        </p:nvSpPr>
        <p:spPr bwMode="auto">
          <a:xfrm>
            <a:off x="4811713" y="4521200"/>
            <a:ext cx="3371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Release lock</a:t>
            </a:r>
          </a:p>
          <a:p>
            <a:pPr algn="ctr"/>
            <a:r>
              <a:rPr lang="en-US" sz="2800" b="0">
                <a:solidFill>
                  <a:srgbClr val="FF0000"/>
                </a:solidFill>
                <a:latin typeface="Arial" charset="0"/>
                <a:cs typeface="Arial" charset="0"/>
              </a:rPr>
              <a:t>(no matter what)</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19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F7F9B96-F96D-F040-A425-3E38D790349C}" type="slidenum">
              <a:rPr lang="ar-SA" sz="1400" b="0">
                <a:solidFill>
                  <a:schemeClr val="tx1"/>
                </a:solidFill>
                <a:latin typeface="Arial" charset="0"/>
                <a:cs typeface="Arial" charset="0"/>
              </a:rPr>
              <a:pPr/>
              <a:t>33</a:t>
            </a:fld>
            <a:endParaRPr lang="en-US" sz="1400" b="0">
              <a:solidFill>
                <a:schemeClr val="tx1"/>
              </a:solidFill>
              <a:latin typeface="Arial" charset="0"/>
              <a:cs typeface="Arial" charset="0"/>
            </a:endParaRPr>
          </a:p>
        </p:txBody>
      </p:sp>
      <p:pic>
        <p:nvPicPr>
          <p:cNvPr id="8192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3"/>
          <p:cNvSpPr>
            <a:spLocks noGrp="1" noChangeArrowheads="1"/>
          </p:cNvSpPr>
          <p:nvPr>
            <p:ph type="title"/>
          </p:nvPr>
        </p:nvSpPr>
        <p:spPr/>
        <p:txBody>
          <a:bodyPr/>
          <a:lstStyle/>
          <a:p>
            <a:r>
              <a:rPr lang="en-US">
                <a:latin typeface="Arial" charset="0"/>
              </a:rPr>
              <a:t>Using Locks</a:t>
            </a:r>
          </a:p>
        </p:txBody>
      </p:sp>
      <p:sp>
        <p:nvSpPr>
          <p:cNvPr id="81925"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6666FF"/>
                </a:solidFill>
                <a:latin typeface="Courier New" charset="0"/>
              </a:rPr>
              <a:t>temp = value;</a:t>
            </a:r>
          </a:p>
          <a:p>
            <a:r>
              <a:rPr lang="en-US" sz="2000">
                <a:solidFill>
                  <a:srgbClr val="6666FF"/>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grpSp>
        <p:nvGrpSpPr>
          <p:cNvPr id="81926" name="Group 7"/>
          <p:cNvGrpSpPr>
            <a:grpSpLocks/>
          </p:cNvGrpSpPr>
          <p:nvPr/>
        </p:nvGrpSpPr>
        <p:grpSpPr bwMode="auto">
          <a:xfrm>
            <a:off x="1143000" y="3767138"/>
            <a:ext cx="8001000" cy="788987"/>
            <a:chOff x="720" y="2623"/>
            <a:chExt cx="5040" cy="497"/>
          </a:xfrm>
        </p:grpSpPr>
        <p:sp>
          <p:nvSpPr>
            <p:cNvPr id="81927" name="AutoShape 8"/>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81928" name="Text Box 9"/>
            <p:cNvSpPr txBox="1">
              <a:spLocks noChangeArrowheads="1"/>
            </p:cNvSpPr>
            <p:nvPr/>
          </p:nvSpPr>
          <p:spPr bwMode="auto">
            <a:xfrm>
              <a:off x="4224" y="2623"/>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critical section</a:t>
              </a: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869B57F-CA35-9E42-ABCF-1618BF872000}" type="slidenum">
              <a:rPr lang="ar-SA" sz="1400" b="0">
                <a:solidFill>
                  <a:schemeClr val="tx1"/>
                </a:solidFill>
                <a:latin typeface="Arial" charset="0"/>
                <a:cs typeface="Arial" charset="0"/>
              </a:rPr>
              <a:pPr/>
              <a:t>34</a:t>
            </a:fld>
            <a:endParaRPr lang="en-US" sz="1400" b="0">
              <a:solidFill>
                <a:schemeClr val="tx1"/>
              </a:solidFill>
              <a:latin typeface="Arial" charset="0"/>
              <a:cs typeface="Arial" charset="0"/>
            </a:endParaRPr>
          </a:p>
        </p:txBody>
      </p:sp>
      <p:pic>
        <p:nvPicPr>
          <p:cNvPr id="839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3973"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a:solidFill>
                  <a:schemeClr val="tx1"/>
                </a:solidFill>
                <a:latin typeface="Arial" charset="0"/>
              </a:rPr>
              <a:t>i</a:t>
            </a:r>
            <a:r>
              <a:rPr lang="fr-FR" altLang="ja-JP" dirty="0">
                <a:latin typeface="Arial" charset="0"/>
              </a:rPr>
              <a:t>'</a:t>
            </a:r>
            <a:r>
              <a:rPr lang="en-US" altLang="ja-JP" dirty="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3974"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D161B86-05F5-9545-A101-90E105486287}" type="slidenum">
              <a:rPr lang="ar-SA" sz="1400" b="0">
                <a:solidFill>
                  <a:schemeClr val="tx1"/>
                </a:solidFill>
                <a:latin typeface="Arial" charset="0"/>
                <a:cs typeface="Arial" charset="0"/>
              </a:rPr>
              <a:pPr/>
              <a:t>35</a:t>
            </a:fld>
            <a:endParaRPr lang="en-US" sz="1400" b="0">
              <a:solidFill>
                <a:schemeClr val="tx1"/>
              </a:solidFill>
              <a:latin typeface="Arial" charset="0"/>
              <a:cs typeface="Arial" charset="0"/>
            </a:endParaRPr>
          </a:p>
        </p:txBody>
      </p:sp>
      <p:pic>
        <p:nvPicPr>
          <p:cNvPr id="86019"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6021"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a:solidFill>
                  <a:schemeClr val="tx1"/>
                </a:solidFill>
                <a:latin typeface="Arial" charset="0"/>
              </a:rPr>
              <a:t>i</a:t>
            </a:r>
            <a:r>
              <a:rPr lang="fr-FR" altLang="ja-JP" dirty="0">
                <a:latin typeface="Arial" charset="0"/>
              </a:rPr>
              <a:t>'</a:t>
            </a:r>
            <a:r>
              <a:rPr lang="en-US" altLang="ja-JP" dirty="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thread </a:t>
            </a:r>
            <a:r>
              <a:rPr lang="en-US" dirty="0">
                <a:solidFill>
                  <a:schemeClr val="tx1"/>
                </a:solidFill>
                <a:latin typeface="Arial" charset="0"/>
              </a:rPr>
              <a:t>j</a:t>
            </a:r>
            <a:r>
              <a:rPr lang="fr-FR" altLang="ja-JP" dirty="0">
                <a:latin typeface="Arial" charset="0"/>
              </a:rPr>
              <a:t>'</a:t>
            </a:r>
            <a:r>
              <a:rPr lang="en-US" altLang="ja-JP" dirty="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6022"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6023"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0C7C5A-41B5-6D46-A7E0-988BB2656917}" type="slidenum">
              <a:rPr lang="ar-SA" sz="1400" b="0">
                <a:solidFill>
                  <a:schemeClr val="tx1"/>
                </a:solidFill>
                <a:latin typeface="Arial" charset="0"/>
                <a:cs typeface="Arial" charset="0"/>
              </a:rPr>
              <a:pPr/>
              <a:t>36</a:t>
            </a:fld>
            <a:endParaRPr lang="en-US" sz="1400" b="0">
              <a:solidFill>
                <a:schemeClr val="tx1"/>
              </a:solidFill>
              <a:latin typeface="Arial" charset="0"/>
              <a:cs typeface="Arial" charset="0"/>
            </a:endParaRPr>
          </a:p>
        </p:txBody>
      </p:sp>
      <p:pic>
        <p:nvPicPr>
          <p:cNvPr id="88067"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8069"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a:solidFill>
                  <a:schemeClr val="tx1"/>
                </a:solidFill>
                <a:latin typeface="Arial" charset="0"/>
              </a:rPr>
              <a:t>i</a:t>
            </a:r>
            <a:r>
              <a:rPr lang="fr-FR" altLang="ja-JP" dirty="0">
                <a:latin typeface="Arial" charset="0"/>
              </a:rPr>
              <a:t>'</a:t>
            </a:r>
            <a:r>
              <a:rPr lang="en-US" altLang="ja-JP" dirty="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a:solidFill>
                  <a:schemeClr val="tx1"/>
                </a:solidFill>
                <a:latin typeface="Arial" charset="0"/>
              </a:rPr>
              <a:t>j</a:t>
            </a:r>
            <a:r>
              <a:rPr lang="fr-FR" altLang="ja-JP" dirty="0">
                <a:latin typeface="Arial" charset="0"/>
              </a:rPr>
              <a:t>'</a:t>
            </a:r>
            <a:r>
              <a:rPr lang="en-US" altLang="ja-JP" dirty="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88070" name="Group 4"/>
          <p:cNvGrpSpPr>
            <a:grpSpLocks/>
          </p:cNvGrpSpPr>
          <p:nvPr/>
        </p:nvGrpSpPr>
        <p:grpSpPr bwMode="auto">
          <a:xfrm>
            <a:off x="1414463" y="4014788"/>
            <a:ext cx="1122362" cy="304800"/>
            <a:chOff x="951" y="2315"/>
            <a:chExt cx="707" cy="192"/>
          </a:xfrm>
        </p:grpSpPr>
        <p:sp>
          <p:nvSpPr>
            <p:cNvPr id="88076" name="AutoShape 5"/>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7" name="AutoShape 6"/>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88071"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8072"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88073" name="Group 10"/>
          <p:cNvGrpSpPr>
            <a:grpSpLocks/>
          </p:cNvGrpSpPr>
          <p:nvPr/>
        </p:nvGrpSpPr>
        <p:grpSpPr bwMode="auto">
          <a:xfrm>
            <a:off x="3130550" y="4016375"/>
            <a:ext cx="1122363" cy="304800"/>
            <a:chOff x="951" y="2315"/>
            <a:chExt cx="707" cy="192"/>
          </a:xfrm>
        </p:grpSpPr>
        <p:sp>
          <p:nvSpPr>
            <p:cNvPr id="88074" name="AutoShape 11"/>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5" name="AutoShape 12"/>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13A6A9-C683-A944-8FB7-42AC676772C9}" type="slidenum">
              <a:rPr lang="ar-SA" sz="1400" b="0">
                <a:solidFill>
                  <a:schemeClr val="tx1"/>
                </a:solidFill>
                <a:latin typeface="Arial" charset="0"/>
                <a:cs typeface="Arial" charset="0"/>
              </a:rPr>
              <a:pPr/>
              <a:t>37</a:t>
            </a:fld>
            <a:endParaRPr lang="en-US" sz="1400" b="0">
              <a:solidFill>
                <a:schemeClr val="tx1"/>
              </a:solidFill>
              <a:latin typeface="Arial" charset="0"/>
              <a:cs typeface="Arial" charset="0"/>
            </a:endParaRPr>
          </a:p>
        </p:txBody>
      </p:sp>
      <p:pic>
        <p:nvPicPr>
          <p:cNvPr id="9011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0117"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a:solidFill>
                  <a:schemeClr val="tx1"/>
                </a:solidFill>
                <a:latin typeface="Arial" charset="0"/>
              </a:rPr>
              <a:t>i</a:t>
            </a:r>
            <a:r>
              <a:rPr lang="fr-FR" altLang="ja-JP" dirty="0">
                <a:latin typeface="Arial" charset="0"/>
              </a:rPr>
              <a:t>'</a:t>
            </a:r>
            <a:r>
              <a:rPr lang="en-US" altLang="ja-JP" dirty="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a:solidFill>
                  <a:schemeClr val="tx1"/>
                </a:solidFill>
                <a:latin typeface="Arial" charset="0"/>
              </a:rPr>
              <a:t>j</a:t>
            </a:r>
            <a:r>
              <a:rPr lang="fr-FR" altLang="ja-JP" dirty="0">
                <a:latin typeface="Arial" charset="0"/>
              </a:rPr>
              <a:t>'</a:t>
            </a:r>
            <a:r>
              <a:rPr lang="en-US" altLang="ja-JP" dirty="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0118" name="Group 5"/>
          <p:cNvGrpSpPr>
            <a:grpSpLocks/>
          </p:cNvGrpSpPr>
          <p:nvPr/>
        </p:nvGrpSpPr>
        <p:grpSpPr bwMode="auto">
          <a:xfrm>
            <a:off x="1414463" y="4014788"/>
            <a:ext cx="1122362" cy="304800"/>
            <a:chOff x="951" y="2315"/>
            <a:chExt cx="707" cy="192"/>
          </a:xfrm>
        </p:grpSpPr>
        <p:sp>
          <p:nvSpPr>
            <p:cNvPr id="90125"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6"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0119"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0120"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0121"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0122" name="Group 11"/>
          <p:cNvGrpSpPr>
            <a:grpSpLocks/>
          </p:cNvGrpSpPr>
          <p:nvPr/>
        </p:nvGrpSpPr>
        <p:grpSpPr bwMode="auto">
          <a:xfrm>
            <a:off x="3130550" y="4016375"/>
            <a:ext cx="1122363" cy="304800"/>
            <a:chOff x="951" y="2315"/>
            <a:chExt cx="707" cy="192"/>
          </a:xfrm>
        </p:grpSpPr>
        <p:sp>
          <p:nvSpPr>
            <p:cNvPr id="90123"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4"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38C9654-6A6F-A54B-90F1-A03B2EF45A33}" type="slidenum">
              <a:rPr lang="ar-SA" sz="1400" b="0">
                <a:solidFill>
                  <a:schemeClr val="tx1"/>
                </a:solidFill>
                <a:latin typeface="Arial" charset="0"/>
                <a:cs typeface="Arial" charset="0"/>
              </a:rPr>
              <a:pPr/>
              <a:t>38</a:t>
            </a:fld>
            <a:endParaRPr lang="en-US" sz="1400" b="0">
              <a:solidFill>
                <a:schemeClr val="tx1"/>
              </a:solidFill>
              <a:latin typeface="Arial" charset="0"/>
              <a:cs typeface="Arial" charset="0"/>
            </a:endParaRPr>
          </a:p>
        </p:txBody>
      </p:sp>
      <p:pic>
        <p:nvPicPr>
          <p:cNvPr id="9216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2165"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a:solidFill>
                  <a:schemeClr val="tx1"/>
                </a:solidFill>
                <a:latin typeface="Arial" charset="0"/>
              </a:rPr>
              <a:t>i</a:t>
            </a:r>
            <a:r>
              <a:rPr lang="fr-FR" altLang="ja-JP" dirty="0">
                <a:latin typeface="Arial" charset="0"/>
              </a:rPr>
              <a:t>'</a:t>
            </a:r>
            <a:r>
              <a:rPr lang="en-US" altLang="ja-JP" dirty="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a:solidFill>
                  <a:schemeClr val="tx1"/>
                </a:solidFill>
                <a:latin typeface="Arial" charset="0"/>
              </a:rPr>
              <a:t>j</a:t>
            </a:r>
            <a:r>
              <a:rPr lang="fr-FR" altLang="ja-JP" dirty="0">
                <a:latin typeface="Arial" charset="0"/>
              </a:rPr>
              <a:t>'</a:t>
            </a:r>
            <a:r>
              <a:rPr lang="en-US" altLang="ja-JP" dirty="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2166" name="Group 5"/>
          <p:cNvGrpSpPr>
            <a:grpSpLocks/>
          </p:cNvGrpSpPr>
          <p:nvPr/>
        </p:nvGrpSpPr>
        <p:grpSpPr bwMode="auto">
          <a:xfrm>
            <a:off x="1414463" y="4014788"/>
            <a:ext cx="1122362" cy="304800"/>
            <a:chOff x="951" y="2315"/>
            <a:chExt cx="707" cy="192"/>
          </a:xfrm>
        </p:grpSpPr>
        <p:sp>
          <p:nvSpPr>
            <p:cNvPr id="92174"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5"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67"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2168"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2169"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2170" name="Group 11"/>
          <p:cNvGrpSpPr>
            <a:grpSpLocks/>
          </p:cNvGrpSpPr>
          <p:nvPr/>
        </p:nvGrpSpPr>
        <p:grpSpPr bwMode="auto">
          <a:xfrm>
            <a:off x="3130550" y="4016375"/>
            <a:ext cx="1122363" cy="304800"/>
            <a:chOff x="951" y="2315"/>
            <a:chExt cx="707" cy="192"/>
          </a:xfrm>
        </p:grpSpPr>
        <p:sp>
          <p:nvSpPr>
            <p:cNvPr id="92172"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3"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71" name="AutoShape 14"/>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endParaRPr lang="en-US" sz="2800" b="0">
              <a:latin typeface="Arial" charset="0"/>
              <a:cs typeface="Arial"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4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3BB165-9B98-C44E-9503-3BCEC0714A14}" type="slidenum">
              <a:rPr lang="ar-SA" sz="1400" b="0">
                <a:solidFill>
                  <a:schemeClr val="tx1"/>
                </a:solidFill>
                <a:latin typeface="Arial" charset="0"/>
                <a:cs typeface="Arial" charset="0"/>
              </a:rPr>
              <a:pPr/>
              <a:t>39</a:t>
            </a:fld>
            <a:endParaRPr lang="en-US" sz="1400" b="0">
              <a:solidFill>
                <a:schemeClr val="tx1"/>
              </a:solidFill>
              <a:latin typeface="Arial" charset="0"/>
              <a:cs typeface="Arial" charset="0"/>
            </a:endParaRPr>
          </a:p>
        </p:txBody>
      </p:sp>
      <p:pic>
        <p:nvPicPr>
          <p:cNvPr id="9421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2"/>
          <p:cNvSpPr>
            <a:spLocks noGrp="1" noChangeArrowheads="1"/>
          </p:cNvSpPr>
          <p:nvPr>
            <p:ph type="title"/>
          </p:nvPr>
        </p:nvSpPr>
        <p:spPr>
          <a:xfrm>
            <a:off x="647700" y="368300"/>
            <a:ext cx="7772400" cy="1143000"/>
          </a:xfrm>
        </p:spPr>
        <p:txBody>
          <a:bodyPr/>
          <a:lstStyle/>
          <a:p>
            <a:r>
              <a:rPr lang="en-US">
                <a:latin typeface="Arial" charset="0"/>
              </a:rPr>
              <a:t>Deadlock-Free</a:t>
            </a:r>
          </a:p>
        </p:txBody>
      </p:sp>
      <p:grpSp>
        <p:nvGrpSpPr>
          <p:cNvPr id="94213" name="Group 4"/>
          <p:cNvGrpSpPr>
            <a:grpSpLocks/>
          </p:cNvGrpSpPr>
          <p:nvPr/>
        </p:nvGrpSpPr>
        <p:grpSpPr bwMode="auto">
          <a:xfrm>
            <a:off x="7480300" y="419100"/>
            <a:ext cx="946150" cy="968375"/>
            <a:chOff x="764" y="2340"/>
            <a:chExt cx="596" cy="610"/>
          </a:xfrm>
        </p:grpSpPr>
        <p:sp>
          <p:nvSpPr>
            <p:cNvPr id="94216" name="Oval 5"/>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4217" name="Oval 6"/>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4218" name="Oval 7"/>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19" name="Oval 8"/>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0" name="Oval 9"/>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21" name="Oval 10"/>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2" name="AutoShape 11"/>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94214" name="Rectangle 14"/>
          <p:cNvSpPr>
            <a:spLocks noGrp="1" noChangeArrowheads="1"/>
          </p:cNvSpPr>
          <p:nvPr>
            <p:ph type="body" idx="1"/>
          </p:nvPr>
        </p:nvSpPr>
        <p:spPr/>
        <p:txBody>
          <a:bodyPr/>
          <a:lstStyle/>
          <a:p>
            <a:r>
              <a:rPr lang="en-US" dirty="0">
                <a:latin typeface="Arial" charset="0"/>
              </a:rPr>
              <a:t>If some thread calls </a:t>
            </a:r>
            <a:r>
              <a:rPr lang="en-US" b="1" dirty="0">
                <a:solidFill>
                  <a:schemeClr val="tx1"/>
                </a:solidFill>
                <a:latin typeface="Courier New" pitchFamily="49" charset="0"/>
                <a:cs typeface="Courier New" pitchFamily="49" charset="0"/>
              </a:rPr>
              <a:t>lock()</a:t>
            </a:r>
          </a:p>
          <a:p>
            <a:pPr lvl="1"/>
            <a:r>
              <a:rPr lang="en-US" dirty="0">
                <a:latin typeface="Arial" charset="0"/>
                <a:cs typeface="Arial" charset="0"/>
              </a:rPr>
              <a:t>And never returns</a:t>
            </a:r>
          </a:p>
          <a:p>
            <a:pPr lvl="1"/>
            <a:r>
              <a:rPr lang="en-US" dirty="0">
                <a:latin typeface="Arial" charset="0"/>
                <a:cs typeface="Arial" charset="0"/>
              </a:rPr>
              <a:t>Then other threads must complete </a:t>
            </a:r>
            <a:r>
              <a:rPr lang="en-US" b="1" dirty="0">
                <a:solidFill>
                  <a:schemeClr val="tx1"/>
                </a:solidFill>
                <a:latin typeface="Courier New" pitchFamily="49" charset="0"/>
                <a:cs typeface="Courier New" pitchFamily="49" charset="0"/>
              </a:rPr>
              <a:t>lock()</a:t>
            </a:r>
            <a:r>
              <a:rPr lang="en-US" dirty="0">
                <a:latin typeface="Courier New" pitchFamily="49" charset="0"/>
                <a:cs typeface="Courier New" pitchFamily="49" charset="0"/>
              </a:rPr>
              <a:t> </a:t>
            </a:r>
            <a:r>
              <a:rPr lang="en-US" dirty="0">
                <a:latin typeface="Arial" charset="0"/>
                <a:cs typeface="Arial" charset="0"/>
              </a:rPr>
              <a:t>and </a:t>
            </a:r>
            <a:r>
              <a:rPr lang="en-US" b="1" dirty="0">
                <a:solidFill>
                  <a:schemeClr val="tx1"/>
                </a:solidFill>
                <a:latin typeface="Courier New" pitchFamily="49" charset="0"/>
                <a:cs typeface="Courier New" pitchFamily="49" charset="0"/>
              </a:rPr>
              <a:t>unlock()</a:t>
            </a:r>
            <a:r>
              <a:rPr lang="en-US" b="1" dirty="0">
                <a:latin typeface="Courier New" pitchFamily="49" charset="0"/>
                <a:cs typeface="Courier New" pitchFamily="49" charset="0"/>
              </a:rPr>
              <a:t> </a:t>
            </a:r>
            <a:r>
              <a:rPr lang="en-US" dirty="0">
                <a:latin typeface="Arial" charset="0"/>
                <a:cs typeface="Arial" charset="0"/>
              </a:rPr>
              <a:t>calls infinitely often</a:t>
            </a:r>
          </a:p>
          <a:p>
            <a:r>
              <a:rPr lang="en-US" dirty="0">
                <a:latin typeface="Arial" charset="0"/>
              </a:rPr>
              <a:t>System as a whole makes progress</a:t>
            </a:r>
          </a:p>
          <a:p>
            <a:pPr lvl="1"/>
            <a:r>
              <a:rPr lang="en-US" dirty="0">
                <a:latin typeface="Arial" charset="0"/>
                <a:cs typeface="Arial" charset="0"/>
              </a:rPr>
              <a:t>Even if individuals starve</a:t>
            </a:r>
          </a:p>
        </p:txBody>
      </p:sp>
      <p:sp>
        <p:nvSpPr>
          <p:cNvPr id="94215" name="Rectangle 16"/>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16EB1E6-9168-8E41-B711-9AEB439F2F7B}" type="slidenum">
              <a:rPr lang="ar-SA" sz="1400" b="0">
                <a:solidFill>
                  <a:schemeClr val="tx1"/>
                </a:solidFill>
                <a:latin typeface="Arial" charset="0"/>
                <a:cs typeface="Arial" charset="0"/>
              </a:rPr>
              <a:pPr/>
              <a:t>4</a:t>
            </a:fld>
            <a:endParaRPr lang="en-US" sz="1400" b="0">
              <a:solidFill>
                <a:schemeClr val="tx1"/>
              </a:solidFill>
              <a:latin typeface="Arial" charset="0"/>
              <a:cs typeface="Arial" charset="0"/>
            </a:endParaRPr>
          </a:p>
        </p:txBody>
      </p:sp>
      <p:pic>
        <p:nvPicPr>
          <p:cNvPr id="22531" name="Picture 2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Grp="1" noChangeArrowheads="1"/>
          </p:cNvSpPr>
          <p:nvPr>
            <p:ph type="title"/>
          </p:nvPr>
        </p:nvSpPr>
        <p:spPr/>
        <p:txBody>
          <a:bodyPr/>
          <a:lstStyle/>
          <a:p>
            <a:r>
              <a:rPr lang="en-US">
                <a:latin typeface="Arial" charset="0"/>
              </a:rPr>
              <a:t>Mutual Exclusion</a:t>
            </a:r>
          </a:p>
        </p:txBody>
      </p:sp>
      <p:sp>
        <p:nvSpPr>
          <p:cNvPr id="22533" name="Rectangle 5"/>
          <p:cNvSpPr>
            <a:spLocks noGrp="1" noChangeArrowheads="1"/>
          </p:cNvSpPr>
          <p:nvPr>
            <p:ph type="body" idx="1"/>
          </p:nvPr>
        </p:nvSpPr>
        <p:spPr>
          <a:xfrm>
            <a:off x="609600" y="2743200"/>
            <a:ext cx="7772400" cy="2819400"/>
          </a:xfrm>
        </p:spPr>
        <p:txBody>
          <a:bodyPr/>
          <a:lstStyle/>
          <a:p>
            <a:pPr>
              <a:lnSpc>
                <a:spcPct val="90000"/>
              </a:lnSpc>
            </a:pPr>
            <a:r>
              <a:rPr lang="en-US">
                <a:latin typeface="Arial" charset="0"/>
              </a:rPr>
              <a:t>Formal problem definitions</a:t>
            </a:r>
          </a:p>
          <a:p>
            <a:pPr>
              <a:lnSpc>
                <a:spcPct val="90000"/>
              </a:lnSpc>
            </a:pPr>
            <a:r>
              <a:rPr lang="en-US">
                <a:latin typeface="Arial" charset="0"/>
              </a:rPr>
              <a:t>Solutions for </a:t>
            </a:r>
            <a:r>
              <a:rPr lang="en-US">
                <a:solidFill>
                  <a:schemeClr val="tx1"/>
                </a:solidFill>
                <a:latin typeface="Arial" charset="0"/>
              </a:rPr>
              <a:t>2</a:t>
            </a:r>
            <a:r>
              <a:rPr lang="en-US">
                <a:latin typeface="Arial" charset="0"/>
              </a:rPr>
              <a:t> threads</a:t>
            </a:r>
          </a:p>
          <a:p>
            <a:pPr>
              <a:lnSpc>
                <a:spcPct val="90000"/>
              </a:lnSpc>
            </a:pPr>
            <a:r>
              <a:rPr lang="en-US">
                <a:latin typeface="Arial" charset="0"/>
              </a:rPr>
              <a:t>Solutions for </a:t>
            </a:r>
            <a:r>
              <a:rPr lang="en-US" i="1">
                <a:solidFill>
                  <a:schemeClr val="tx1"/>
                </a:solidFill>
                <a:latin typeface="Arial" charset="0"/>
              </a:rPr>
              <a:t>n</a:t>
            </a:r>
            <a:r>
              <a:rPr lang="en-US">
                <a:latin typeface="Arial" charset="0"/>
              </a:rPr>
              <a:t> threads</a:t>
            </a:r>
          </a:p>
          <a:p>
            <a:pPr>
              <a:lnSpc>
                <a:spcPct val="90000"/>
              </a:lnSpc>
            </a:pPr>
            <a:r>
              <a:rPr lang="en-US">
                <a:latin typeface="Arial" charset="0"/>
              </a:rPr>
              <a:t>Fair solutions</a:t>
            </a:r>
          </a:p>
          <a:p>
            <a:pPr>
              <a:lnSpc>
                <a:spcPct val="90000"/>
              </a:lnSpc>
            </a:pPr>
            <a:r>
              <a:rPr lang="en-US">
                <a:latin typeface="Arial" charset="0"/>
              </a:rPr>
              <a:t>Inherent costs</a:t>
            </a:r>
          </a:p>
        </p:txBody>
      </p:sp>
      <p:grpSp>
        <p:nvGrpSpPr>
          <p:cNvPr id="22534" name="Group 17"/>
          <p:cNvGrpSpPr>
            <a:grpSpLocks/>
          </p:cNvGrpSpPr>
          <p:nvPr/>
        </p:nvGrpSpPr>
        <p:grpSpPr bwMode="auto">
          <a:xfrm>
            <a:off x="7267575" y="1116013"/>
            <a:ext cx="1327150" cy="1374775"/>
            <a:chOff x="764" y="2340"/>
            <a:chExt cx="596" cy="610"/>
          </a:xfrm>
        </p:grpSpPr>
        <p:sp>
          <p:nvSpPr>
            <p:cNvPr id="22535"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2536"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2537"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38"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39"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40"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41"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25E906E-C09E-E94A-81BC-66CAC06785DB}" type="slidenum">
              <a:rPr lang="ar-SA" sz="1400" b="0">
                <a:solidFill>
                  <a:schemeClr val="tx1"/>
                </a:solidFill>
                <a:latin typeface="Arial" charset="0"/>
                <a:cs typeface="Arial" charset="0"/>
              </a:rPr>
              <a:pPr/>
              <a:t>40</a:t>
            </a:fld>
            <a:endParaRPr lang="en-US" sz="1400" b="0">
              <a:solidFill>
                <a:schemeClr val="tx1"/>
              </a:solidFill>
              <a:latin typeface="Arial" charset="0"/>
              <a:cs typeface="Arial" charset="0"/>
            </a:endParaRPr>
          </a:p>
        </p:txBody>
      </p:sp>
      <p:pic>
        <p:nvPicPr>
          <p:cNvPr id="96259"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2"/>
          <p:cNvSpPr>
            <a:spLocks noGrp="1" noChangeArrowheads="1"/>
          </p:cNvSpPr>
          <p:nvPr>
            <p:ph type="title"/>
          </p:nvPr>
        </p:nvSpPr>
        <p:spPr>
          <a:xfrm>
            <a:off x="647700" y="368300"/>
            <a:ext cx="7772400" cy="1143000"/>
          </a:xfrm>
        </p:spPr>
        <p:txBody>
          <a:bodyPr/>
          <a:lstStyle/>
          <a:p>
            <a:r>
              <a:rPr lang="en-US">
                <a:latin typeface="Arial" charset="0"/>
              </a:rPr>
              <a:t>Starvation-Free</a:t>
            </a:r>
          </a:p>
        </p:txBody>
      </p:sp>
      <p:sp>
        <p:nvSpPr>
          <p:cNvPr id="96261" name="Rectangle 11"/>
          <p:cNvSpPr>
            <a:spLocks noGrp="1" noChangeArrowheads="1"/>
          </p:cNvSpPr>
          <p:nvPr>
            <p:ph type="body" idx="1"/>
          </p:nvPr>
        </p:nvSpPr>
        <p:spPr/>
        <p:txBody>
          <a:bodyPr/>
          <a:lstStyle/>
          <a:p>
            <a:r>
              <a:rPr lang="en-US" dirty="0">
                <a:latin typeface="Arial" charset="0"/>
              </a:rPr>
              <a:t>If some thread calls </a:t>
            </a:r>
            <a:r>
              <a:rPr lang="en-US" b="1" dirty="0">
                <a:solidFill>
                  <a:schemeClr val="tx1"/>
                </a:solidFill>
                <a:latin typeface="Courier New" pitchFamily="49" charset="0"/>
                <a:cs typeface="Courier New" pitchFamily="49" charset="0"/>
              </a:rPr>
              <a:t>lock()</a:t>
            </a:r>
          </a:p>
          <a:p>
            <a:pPr lvl="1"/>
            <a:r>
              <a:rPr lang="en-US" dirty="0">
                <a:latin typeface="Arial" charset="0"/>
                <a:cs typeface="Arial" charset="0"/>
              </a:rPr>
              <a:t>It will eventually return</a:t>
            </a:r>
          </a:p>
          <a:p>
            <a:r>
              <a:rPr lang="en-US" dirty="0">
                <a:latin typeface="Arial" charset="0"/>
              </a:rPr>
              <a:t>Individual threads make progress</a:t>
            </a:r>
            <a:endParaRPr lang="en-US" sz="2400" dirty="0">
              <a:latin typeface="Arial" charset="0"/>
            </a:endParaRPr>
          </a:p>
        </p:txBody>
      </p:sp>
      <p:grpSp>
        <p:nvGrpSpPr>
          <p:cNvPr id="96262" name="Group 13"/>
          <p:cNvGrpSpPr>
            <a:grpSpLocks/>
          </p:cNvGrpSpPr>
          <p:nvPr/>
        </p:nvGrpSpPr>
        <p:grpSpPr bwMode="auto">
          <a:xfrm>
            <a:off x="7632700" y="571500"/>
            <a:ext cx="946150" cy="968375"/>
            <a:chOff x="764" y="2340"/>
            <a:chExt cx="596" cy="610"/>
          </a:xfrm>
        </p:grpSpPr>
        <p:sp>
          <p:nvSpPr>
            <p:cNvPr id="96264" name="Oval 14"/>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6265" name="Oval 15"/>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6266" name="Oval 16"/>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7" name="Oval 17"/>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68" name="Oval 18"/>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9" name="Oval 19"/>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70" name="AutoShape 20"/>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dirty="0">
                <a:latin typeface="Arial" pitchFamily="34" charset="0"/>
              </a:endParaRPr>
            </a:p>
          </p:txBody>
        </p:sp>
      </p:grpSp>
      <p:sp>
        <p:nvSpPr>
          <p:cNvPr id="96263" name="Rectangle 21"/>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83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186FFD0-C3C0-E944-8B98-9095F153C7BA}" type="slidenum">
              <a:rPr lang="ar-SA" sz="1400" b="0">
                <a:solidFill>
                  <a:schemeClr val="tx1"/>
                </a:solidFill>
                <a:latin typeface="Arial" charset="0"/>
                <a:cs typeface="Arial" charset="0"/>
              </a:rPr>
              <a:pPr/>
              <a:t>41</a:t>
            </a:fld>
            <a:endParaRPr lang="en-US" sz="1400" b="0">
              <a:solidFill>
                <a:schemeClr val="tx1"/>
              </a:solidFill>
              <a:latin typeface="Arial" charset="0"/>
              <a:cs typeface="Arial" charset="0"/>
            </a:endParaRPr>
          </a:p>
        </p:txBody>
      </p:sp>
      <p:pic>
        <p:nvPicPr>
          <p:cNvPr id="9830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Rectangle 2"/>
          <p:cNvSpPr>
            <a:spLocks noGrp="1" noChangeArrowheads="1"/>
          </p:cNvSpPr>
          <p:nvPr>
            <p:ph type="title"/>
          </p:nvPr>
        </p:nvSpPr>
        <p:spPr/>
        <p:txBody>
          <a:bodyPr/>
          <a:lstStyle/>
          <a:p>
            <a:r>
              <a:rPr lang="en-US" sz="4000">
                <a:latin typeface="Arial" charset="0"/>
              </a:rPr>
              <a:t>Two-Thread vs </a:t>
            </a:r>
            <a:r>
              <a:rPr lang="en-US" sz="4000" i="1">
                <a:latin typeface="Arial" charset="0"/>
              </a:rPr>
              <a:t>n</a:t>
            </a:r>
            <a:r>
              <a:rPr lang="en-US" sz="4000">
                <a:latin typeface="Arial" charset="0"/>
              </a:rPr>
              <a:t>-Thread Solutions</a:t>
            </a:r>
          </a:p>
        </p:txBody>
      </p:sp>
      <p:sp>
        <p:nvSpPr>
          <p:cNvPr id="98309" name="Rectangle 3"/>
          <p:cNvSpPr>
            <a:spLocks noGrp="1" noChangeArrowheads="1"/>
          </p:cNvSpPr>
          <p:nvPr>
            <p:ph type="body" idx="1"/>
          </p:nvPr>
        </p:nvSpPr>
        <p:spPr/>
        <p:txBody>
          <a:bodyPr/>
          <a:lstStyle/>
          <a:p>
            <a:r>
              <a:rPr lang="en-US">
                <a:solidFill>
                  <a:schemeClr val="tx1"/>
                </a:solidFill>
                <a:latin typeface="Arial" charset="0"/>
              </a:rPr>
              <a:t>2</a:t>
            </a:r>
            <a:r>
              <a:rPr lang="en-US">
                <a:latin typeface="Arial" charset="0"/>
              </a:rPr>
              <a:t>-thread solutions first</a:t>
            </a:r>
          </a:p>
          <a:p>
            <a:pPr lvl="1"/>
            <a:r>
              <a:rPr lang="en-US">
                <a:latin typeface="Arial" charset="0"/>
                <a:cs typeface="Arial" charset="0"/>
              </a:rPr>
              <a:t>Illustrate most basic ideas</a:t>
            </a:r>
          </a:p>
          <a:p>
            <a:pPr lvl="1"/>
            <a:r>
              <a:rPr lang="en-US">
                <a:latin typeface="Arial" charset="0"/>
                <a:cs typeface="Arial" charset="0"/>
              </a:rPr>
              <a:t>Fits on one slide</a:t>
            </a:r>
          </a:p>
          <a:p>
            <a:r>
              <a:rPr lang="en-US">
                <a:latin typeface="Arial" charset="0"/>
              </a:rPr>
              <a:t>Then </a:t>
            </a:r>
            <a:r>
              <a:rPr lang="en-US" i="1">
                <a:solidFill>
                  <a:schemeClr val="tx1"/>
                </a:solidFill>
                <a:latin typeface="Arial" charset="0"/>
              </a:rPr>
              <a:t>n</a:t>
            </a:r>
            <a:r>
              <a:rPr lang="en-US">
                <a:latin typeface="Arial" charset="0"/>
              </a:rPr>
              <a:t>-thread solutions </a:t>
            </a:r>
          </a:p>
          <a:p>
            <a:pPr lvl="1"/>
            <a:endParaRPr lang="en-US">
              <a:latin typeface="Arial" charset="0"/>
              <a:cs typeface="Arial"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03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4692F38-5FF5-BA4B-8B08-2955A2694F54}" type="slidenum">
              <a:rPr lang="ar-SA" sz="1400" b="0">
                <a:solidFill>
                  <a:schemeClr val="tx1"/>
                </a:solidFill>
                <a:latin typeface="Arial" charset="0"/>
                <a:cs typeface="Arial" charset="0"/>
              </a:rPr>
              <a:pPr/>
              <a:t>42</a:t>
            </a:fld>
            <a:endParaRPr lang="en-US" sz="1400" b="0">
              <a:solidFill>
                <a:schemeClr val="tx1"/>
              </a:solidFill>
              <a:latin typeface="Arial" charset="0"/>
              <a:cs typeface="Arial" charset="0"/>
            </a:endParaRPr>
          </a:p>
        </p:txBody>
      </p:sp>
      <p:pic>
        <p:nvPicPr>
          <p:cNvPr id="100355"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dirty="0">
                <a:solidFill>
                  <a:schemeClr val="tx1"/>
                </a:solidFill>
                <a:latin typeface="Courier New" charset="0"/>
              </a:rPr>
              <a:t>class</a:t>
            </a:r>
            <a:r>
              <a:rPr lang="en-US" sz="2400" dirty="0">
                <a:latin typeface="Courier New" charset="0"/>
              </a:rPr>
              <a:t> … </a:t>
            </a:r>
            <a:r>
              <a:rPr lang="en-US" sz="2400" dirty="0">
                <a:solidFill>
                  <a:schemeClr val="tx1"/>
                </a:solidFill>
                <a:latin typeface="Courier New" charset="0"/>
              </a:rPr>
              <a:t>implements</a:t>
            </a:r>
            <a:r>
              <a:rPr lang="en-US" sz="2400" dirty="0">
                <a:latin typeface="Courier New" charset="0"/>
              </a:rPr>
              <a:t> Lock {</a:t>
            </a:r>
          </a:p>
          <a:p>
            <a:r>
              <a:rPr lang="en-US" sz="2400" dirty="0">
                <a:latin typeface="Courier New" charset="0"/>
              </a:rPr>
              <a:t>  </a:t>
            </a:r>
            <a:r>
              <a:rPr lang="en-US" sz="2400" dirty="0">
                <a:solidFill>
                  <a:srgbClr val="3333FF"/>
                </a:solidFill>
                <a:latin typeface="Courier New" charset="0"/>
              </a:rPr>
              <a:t>…</a:t>
            </a:r>
          </a:p>
          <a:p>
            <a:r>
              <a:rPr lang="en-US" sz="2400" dirty="0">
                <a:latin typeface="Courier New" charset="0"/>
              </a:rPr>
              <a:t>  </a:t>
            </a:r>
            <a:r>
              <a:rPr lang="en-US" sz="2400" dirty="0">
                <a:solidFill>
                  <a:schemeClr val="accent1"/>
                </a:solidFill>
                <a:latin typeface="Courier New" charset="0"/>
              </a:rPr>
              <a:t>// thread-local index, 0 or 1</a:t>
            </a:r>
          </a:p>
          <a:p>
            <a:r>
              <a:rPr lang="en-US" sz="2400" dirty="0">
                <a:latin typeface="Courier New" charset="0"/>
              </a:rPr>
              <a:t>  </a:t>
            </a:r>
            <a:r>
              <a:rPr lang="en-US" sz="2400" dirty="0">
                <a:solidFill>
                  <a:schemeClr val="tx1"/>
                </a:solidFill>
                <a:latin typeface="Courier New" charset="0"/>
              </a:rPr>
              <a:t>public</a:t>
            </a:r>
            <a:r>
              <a:rPr lang="en-US" sz="2400" dirty="0">
                <a:latin typeface="Courier New" charset="0"/>
              </a:rPr>
              <a:t> </a:t>
            </a:r>
            <a:r>
              <a:rPr lang="en-US" sz="2400" dirty="0">
                <a:solidFill>
                  <a:schemeClr val="tx1"/>
                </a:solidFill>
                <a:latin typeface="Courier New" charset="0"/>
              </a:rPr>
              <a:t>void</a:t>
            </a:r>
            <a:r>
              <a:rPr lang="en-US" sz="2400" dirty="0">
                <a:latin typeface="Courier New" charset="0"/>
              </a:rPr>
              <a:t> lock() {</a:t>
            </a:r>
          </a:p>
          <a:p>
            <a:r>
              <a:rPr lang="en-US" sz="2400" dirty="0">
                <a:latin typeface="Courier New" charset="0"/>
              </a:rPr>
              <a:t>    </a:t>
            </a:r>
            <a:r>
              <a:rPr lang="en-US" sz="2400" dirty="0" err="1">
                <a:solidFill>
                  <a:schemeClr val="tx1"/>
                </a:solidFill>
                <a:latin typeface="Courier New" charset="0"/>
              </a:rPr>
              <a:t>int</a:t>
            </a:r>
            <a:r>
              <a:rPr lang="en-US" sz="2400" dirty="0">
                <a:latin typeface="Courier New" charset="0"/>
              </a:rPr>
              <a:t> </a:t>
            </a:r>
            <a:r>
              <a:rPr lang="en-US" sz="2400" dirty="0" err="1">
                <a:latin typeface="Courier New" charset="0"/>
              </a:rPr>
              <a:t>i</a:t>
            </a:r>
            <a:r>
              <a:rPr lang="en-US" sz="2400" dirty="0">
                <a:latin typeface="Courier New" charset="0"/>
              </a:rPr>
              <a:t> = </a:t>
            </a:r>
            <a:r>
              <a:rPr lang="en-US" sz="2400" dirty="0" err="1">
                <a:latin typeface="Courier New" charset="0"/>
              </a:rPr>
              <a:t>ThreadID.get</a:t>
            </a:r>
            <a:r>
              <a:rPr lang="en-US" sz="2400" dirty="0">
                <a:latin typeface="Courier New" charset="0"/>
              </a:rPr>
              <a:t>();</a:t>
            </a:r>
          </a:p>
          <a:p>
            <a:r>
              <a:rPr lang="en-US" sz="2400" dirty="0">
                <a:latin typeface="Courier New" charset="0"/>
              </a:rPr>
              <a:t>    </a:t>
            </a:r>
            <a:r>
              <a:rPr lang="en-US" sz="2400" dirty="0" err="1">
                <a:solidFill>
                  <a:schemeClr val="tx1"/>
                </a:solidFill>
                <a:latin typeface="Courier New" charset="0"/>
              </a:rPr>
              <a:t>int</a:t>
            </a:r>
            <a:r>
              <a:rPr lang="en-US" sz="2400" dirty="0">
                <a:latin typeface="Courier New" charset="0"/>
              </a:rPr>
              <a:t> j = 1 - </a:t>
            </a:r>
            <a:r>
              <a:rPr lang="en-US" sz="2400" dirty="0" err="1">
                <a:latin typeface="Courier New" charset="0"/>
              </a:rPr>
              <a:t>i</a:t>
            </a:r>
            <a:r>
              <a:rPr lang="en-US" sz="2400" dirty="0">
                <a:latin typeface="Courier New" charset="0"/>
              </a:rPr>
              <a:t>;</a:t>
            </a:r>
            <a:r>
              <a:rPr lang="en-US" sz="2400" dirty="0">
                <a:solidFill>
                  <a:schemeClr val="accent2"/>
                </a:solidFill>
                <a:latin typeface="Courier New" charset="0"/>
                <a:cs typeface="Courier New" charset="0"/>
              </a:rPr>
              <a:t> </a:t>
            </a:r>
            <a:endParaRPr lang="en-US" sz="2400" dirty="0">
              <a:solidFill>
                <a:srgbClr val="3333FF"/>
              </a:solidFill>
              <a:latin typeface="Courier New" charset="0"/>
              <a:cs typeface="Courier New" charset="0"/>
            </a:endParaRPr>
          </a:p>
          <a:p>
            <a:r>
              <a:rPr lang="en-US" sz="2400" dirty="0">
                <a:solidFill>
                  <a:srgbClr val="3333FF"/>
                </a:solidFill>
                <a:latin typeface="Courier New" charset="0"/>
                <a:cs typeface="Courier New" charset="0"/>
              </a:rPr>
              <a:t>  …</a:t>
            </a:r>
          </a:p>
          <a:p>
            <a:pPr eaLnBrk="1" hangingPunct="1">
              <a:lnSpc>
                <a:spcPct val="70000"/>
              </a:lnSpc>
              <a:spcBef>
                <a:spcPct val="30000"/>
              </a:spcBef>
            </a:pPr>
            <a:r>
              <a:rPr lang="en-US" sz="2400" dirty="0">
                <a:solidFill>
                  <a:srgbClr val="3333FF"/>
                </a:solidFill>
                <a:latin typeface="Courier New" charset="0"/>
                <a:cs typeface="Courier New" charset="0"/>
              </a:rPr>
              <a:t>  }</a:t>
            </a:r>
          </a:p>
          <a:p>
            <a:pPr eaLnBrk="1" hangingPunct="1">
              <a:lnSpc>
                <a:spcPct val="70000"/>
              </a:lnSpc>
              <a:spcBef>
                <a:spcPct val="30000"/>
              </a:spcBef>
            </a:pPr>
            <a:r>
              <a:rPr lang="en-US" sz="2400" dirty="0">
                <a:solidFill>
                  <a:srgbClr val="3333FF"/>
                </a:solidFill>
                <a:latin typeface="Courier New" charset="0"/>
                <a:cs typeface="Courier New" charset="0"/>
              </a:rPr>
              <a:t>}</a:t>
            </a:r>
          </a:p>
        </p:txBody>
      </p:sp>
      <p:sp>
        <p:nvSpPr>
          <p:cNvPr id="100357" name="Rectangle 2"/>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24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3D76B54-8C1E-E642-870F-61D5367E3690}" type="slidenum">
              <a:rPr lang="ar-SA" sz="1400" b="0">
                <a:solidFill>
                  <a:schemeClr val="tx1"/>
                </a:solidFill>
                <a:latin typeface="Arial" charset="0"/>
                <a:cs typeface="Arial" charset="0"/>
              </a:rPr>
              <a:pPr/>
              <a:t>43</a:t>
            </a:fld>
            <a:endParaRPr lang="en-US" sz="1400" b="0">
              <a:solidFill>
                <a:schemeClr val="tx1"/>
              </a:solidFill>
              <a:latin typeface="Arial" charset="0"/>
              <a:cs typeface="Arial" charset="0"/>
            </a:endParaRPr>
          </a:p>
        </p:txBody>
      </p:sp>
      <p:pic>
        <p:nvPicPr>
          <p:cNvPr id="10240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folHlink"/>
                </a:solidFill>
                <a:latin typeface="Courier New" charset="0"/>
              </a:rPr>
              <a:t>class … implements Lock {</a:t>
            </a:r>
          </a:p>
          <a:p>
            <a:r>
              <a:rPr lang="en-US" sz="2400">
                <a:solidFill>
                  <a:schemeClr val="folHlink"/>
                </a:solidFill>
                <a:latin typeface="Courier New" charset="0"/>
              </a:rPr>
              <a:t>  …</a:t>
            </a:r>
          </a:p>
          <a:p>
            <a:r>
              <a:rPr lang="en-US" sz="2400">
                <a:solidFill>
                  <a:schemeClr val="folHlink"/>
                </a:solidFill>
                <a:latin typeface="Courier New" charset="0"/>
              </a:rPr>
              <a:t>  // thread-local index, 0 or 1</a:t>
            </a:r>
          </a:p>
          <a:p>
            <a:r>
              <a:rPr lang="en-US" sz="2400">
                <a:solidFill>
                  <a:schemeClr val="folHlink"/>
                </a:solidFill>
                <a:latin typeface="Courier New" charset="0"/>
              </a:rPr>
              <a:t>  public void lock() {</a:t>
            </a:r>
          </a:p>
          <a:p>
            <a:r>
              <a:rPr lang="en-US" sz="2400">
                <a:latin typeface="Courier New" charset="0"/>
              </a:rPr>
              <a:t>    </a:t>
            </a:r>
            <a:r>
              <a:rPr lang="en-US" sz="2400">
                <a:solidFill>
                  <a:schemeClr val="tx1"/>
                </a:solidFill>
                <a:latin typeface="Courier New" charset="0"/>
              </a:rPr>
              <a:t>int</a:t>
            </a:r>
            <a:r>
              <a:rPr lang="en-US" sz="2400">
                <a:latin typeface="Courier New" charset="0"/>
              </a:rPr>
              <a:t> i = ThreadID.get();</a:t>
            </a:r>
          </a:p>
          <a:p>
            <a:r>
              <a:rPr lang="en-US" sz="2400">
                <a:latin typeface="Courier New" charset="0"/>
              </a:rPr>
              <a:t>    </a:t>
            </a:r>
            <a:r>
              <a:rPr lang="en-US" sz="2400">
                <a:solidFill>
                  <a:schemeClr val="tx1"/>
                </a:solidFill>
                <a:latin typeface="Courier New" charset="0"/>
              </a:rPr>
              <a:t>int</a:t>
            </a:r>
            <a:r>
              <a:rPr lang="en-US" sz="2400">
                <a:solidFill>
                  <a:schemeClr val="folHlink"/>
                </a:solidFill>
                <a:latin typeface="Courier New" charset="0"/>
              </a:rPr>
              <a:t> </a:t>
            </a:r>
            <a:r>
              <a:rPr lang="en-US" sz="2400">
                <a:latin typeface="Courier New" charset="0"/>
              </a:rPr>
              <a:t>j = 1 - i;</a:t>
            </a:r>
            <a:r>
              <a:rPr lang="en-US" sz="2400">
                <a:solidFill>
                  <a:schemeClr val="folHlink"/>
                </a:solidFill>
                <a:latin typeface="Courier New" charset="0"/>
                <a:cs typeface="Courier New" charset="0"/>
              </a:rPr>
              <a:t> </a:t>
            </a:r>
          </a:p>
          <a:p>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  }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102405" name="Rectangle 4"/>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
        <p:nvSpPr>
          <p:cNvPr id="102406" name="AutoShape 8"/>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2407" name="Text Box 9"/>
          <p:cNvSpPr txBox="1">
            <a:spLocks noChangeArrowheads="1"/>
          </p:cNvSpPr>
          <p:nvPr/>
        </p:nvSpPr>
        <p:spPr bwMode="auto">
          <a:xfrm>
            <a:off x="2801938" y="4987925"/>
            <a:ext cx="5470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rPr>
              <a:t>Henceforth: </a:t>
            </a:r>
            <a:r>
              <a:rPr lang="en-US" sz="3200" b="0">
                <a:solidFill>
                  <a:srgbClr val="3333FF"/>
                </a:solidFill>
                <a:latin typeface="Arial" charset="0"/>
              </a:rPr>
              <a:t>i</a:t>
            </a:r>
            <a:r>
              <a:rPr lang="en-US" sz="3200" b="0">
                <a:solidFill>
                  <a:srgbClr val="FF0000"/>
                </a:solidFill>
                <a:latin typeface="Arial" charset="0"/>
              </a:rPr>
              <a:t> is current thread, </a:t>
            </a:r>
            <a:r>
              <a:rPr lang="en-US" sz="3200" b="0">
                <a:solidFill>
                  <a:srgbClr val="3333FF"/>
                </a:solidFill>
                <a:latin typeface="Arial" charset="0"/>
              </a:rPr>
              <a:t>j</a:t>
            </a:r>
            <a:r>
              <a:rPr lang="en-US" sz="3200" b="0">
                <a:solidFill>
                  <a:srgbClr val="FF0000"/>
                </a:solidFill>
                <a:latin typeface="Arial" charset="0"/>
              </a:rPr>
              <a:t> is other thread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atin typeface="Arial" charset="0"/>
              </a:rPr>
              <a:t>LockOne</a:t>
            </a:r>
          </a:p>
        </p:txBody>
      </p:sp>
      <p:sp>
        <p:nvSpPr>
          <p:cNvPr id="104450" name="Text Box 3"/>
          <p:cNvSpPr txBox="1">
            <a:spLocks noChangeArrowheads="1"/>
          </p:cNvSpPr>
          <p:nvPr/>
        </p:nvSpPr>
        <p:spPr bwMode="auto">
          <a:xfrm>
            <a:off x="725488" y="1828800"/>
            <a:ext cx="769302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class</a:t>
            </a:r>
            <a:r>
              <a:rPr lang="en-US" sz="2400">
                <a:solidFill>
                  <a:schemeClr val="accent2"/>
                </a:solidFill>
                <a:latin typeface="Courier New" charset="0"/>
                <a:cs typeface="Courier New" charset="0"/>
              </a:rPr>
              <a:t> LockOne </a:t>
            </a:r>
            <a:r>
              <a:rPr lang="en-US" sz="2400">
                <a:solidFill>
                  <a:schemeClr val="tx1"/>
                </a:solidFill>
                <a:latin typeface="Courier New" charset="0"/>
                <a:cs typeface="Courier New" charset="0"/>
              </a:rPr>
              <a:t>implements</a:t>
            </a:r>
            <a:r>
              <a:rPr lang="en-US" sz="2400">
                <a:solidFill>
                  <a:schemeClr val="accent2"/>
                </a:solidFill>
                <a:latin typeface="Courier New" charset="0"/>
                <a:cs typeface="Courier New" charset="0"/>
              </a:rPr>
              <a:t> </a:t>
            </a:r>
            <a:r>
              <a:rPr lang="en-US" sz="2400">
                <a:solidFill>
                  <a:srgbClr val="3333FF"/>
                </a:solidFill>
                <a:latin typeface="Courier New" charset="0"/>
                <a:cs typeface="Courier New" charset="0"/>
              </a:rPr>
              <a:t>Lock {</a:t>
            </a:r>
          </a:p>
          <a:p>
            <a:pPr eaLnBrk="1" hangingPunct="1">
              <a:lnSpc>
                <a:spcPct val="70000"/>
              </a:lnSpc>
              <a:spcBef>
                <a:spcPct val="30000"/>
              </a:spcBef>
            </a:pPr>
            <a:r>
              <a:rPr lang="en-US" sz="2400">
                <a:solidFill>
                  <a:schemeClr val="tx1"/>
                </a:solidFill>
                <a:latin typeface="Courier New" charset="0"/>
                <a:cs typeface="Courier New" charset="0"/>
              </a:rPr>
              <a:t>private boolean[]</a:t>
            </a:r>
            <a:r>
              <a:rPr lang="en-US" sz="2400">
                <a:solidFill>
                  <a:schemeClr val="accent2"/>
                </a:solidFill>
                <a:latin typeface="Courier New" charset="0"/>
                <a:cs typeface="Courier New" charset="0"/>
              </a:rPr>
              <a:t> flag = </a:t>
            </a:r>
            <a:r>
              <a:rPr lang="en-US" sz="2400">
                <a:solidFill>
                  <a:schemeClr val="tx1"/>
                </a:solidFill>
                <a:latin typeface="Courier New" charset="0"/>
                <a:cs typeface="Courier New" charset="0"/>
              </a:rPr>
              <a:t>new</a:t>
            </a:r>
            <a:r>
              <a:rPr lang="en-US" sz="2400">
                <a:solidFill>
                  <a:schemeClr val="accent2"/>
                </a:solidFill>
                <a:latin typeface="Courier New" charset="0"/>
                <a:cs typeface="Courier New" charset="0"/>
              </a:rPr>
              <a:t> boolean[2];</a:t>
            </a:r>
          </a:p>
          <a:p>
            <a:pPr eaLnBrk="1" hangingPunct="1">
              <a:lnSpc>
                <a:spcPct val="70000"/>
              </a:lnSpc>
              <a:spcBef>
                <a:spcPct val="30000"/>
              </a:spcBef>
            </a:pPr>
            <a:r>
              <a:rPr lang="en-US" sz="2400">
                <a:solidFill>
                  <a:schemeClr val="tx1"/>
                </a:solidFill>
                <a:latin typeface="Courier New" charset="0"/>
              </a:rPr>
              <a:t>public void</a:t>
            </a:r>
            <a:r>
              <a:rPr lang="en-US" sz="2400">
                <a:latin typeface="Courier New" charset="0"/>
              </a:rPr>
              <a:t> </a:t>
            </a:r>
            <a:r>
              <a:rPr lang="en-US" sz="2400">
                <a:solidFill>
                  <a:schemeClr val="accent2"/>
                </a:solidFill>
                <a:latin typeface="Courier New" charset="0"/>
              </a:rPr>
              <a:t>lock() {</a:t>
            </a:r>
          </a:p>
          <a:p>
            <a:r>
              <a:rPr lang="en-US" sz="2400">
                <a:latin typeface="Courier New" charset="0"/>
              </a:rPr>
              <a:t>  </a:t>
            </a:r>
            <a:r>
              <a:rPr lang="en-US" sz="2400">
                <a:solidFill>
                  <a:schemeClr val="accent2"/>
                </a:solidFill>
                <a:latin typeface="Courier New" charset="0"/>
              </a:rPr>
              <a:t>flag[i] =</a:t>
            </a:r>
            <a:r>
              <a:rPr lang="en-US" sz="2400">
                <a:latin typeface="Courier New" charset="0"/>
              </a:rPr>
              <a:t> </a:t>
            </a:r>
            <a:r>
              <a:rPr lang="en-US" sz="2400">
                <a:solidFill>
                  <a:schemeClr val="tx1"/>
                </a:solidFill>
                <a:latin typeface="Courier New" charset="0"/>
              </a:rPr>
              <a:t>true</a:t>
            </a:r>
            <a:r>
              <a:rPr lang="en-US" sz="2400">
                <a:latin typeface="Courier New" charset="0"/>
              </a:rPr>
              <a:t>;</a:t>
            </a:r>
          </a:p>
          <a:p>
            <a:r>
              <a:rPr lang="en-US" sz="2400">
                <a:latin typeface="Courier New" charset="0"/>
              </a:rPr>
              <a:t>  </a:t>
            </a:r>
            <a:r>
              <a:rPr lang="en-US" sz="2400">
                <a:solidFill>
                  <a:schemeClr val="tx1"/>
                </a:solidFill>
                <a:latin typeface="Courier New" charset="0"/>
              </a:rPr>
              <a:t>while</a:t>
            </a:r>
            <a:r>
              <a:rPr lang="en-US" sz="2400">
                <a:latin typeface="Courier New" charset="0"/>
              </a:rPr>
              <a:t> </a:t>
            </a:r>
            <a:r>
              <a:rPr lang="en-US" sz="2400">
                <a:solidFill>
                  <a:schemeClr val="accent2"/>
                </a:solidFill>
                <a:latin typeface="Courier New" charset="0"/>
              </a:rPr>
              <a:t>(flag[j]) {}</a:t>
            </a:r>
          </a:p>
          <a:p>
            <a:r>
              <a:rPr lang="en-US" sz="2400">
                <a:latin typeface="Courier New" charset="0"/>
              </a:rPr>
              <a:t> </a:t>
            </a:r>
            <a:r>
              <a:rPr lang="en-US" sz="2400">
                <a:solidFill>
                  <a:schemeClr val="accent2"/>
                </a:solidFill>
                <a:latin typeface="Courier New" charset="0"/>
              </a:rPr>
              <a:t>}</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atin typeface="Arial" charset="0"/>
              </a:rPr>
              <a:t>LockOne</a:t>
            </a:r>
          </a:p>
        </p:txBody>
      </p:sp>
      <p:sp>
        <p:nvSpPr>
          <p:cNvPr id="47107"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tx1"/>
                </a:solidFill>
                <a:latin typeface="Courier New" pitchFamily="49" charset="0"/>
                <a:ea typeface="+mn-ea"/>
                <a:cs typeface="Courier New" pitchFamily="49" charset="0"/>
              </a:rPr>
              <a:t>private </a:t>
            </a:r>
            <a:r>
              <a:rPr lang="en-US" sz="2400" dirty="0" err="1">
                <a:solidFill>
                  <a:schemeClr val="tx1"/>
                </a:solidFill>
                <a:latin typeface="Courier New" pitchFamily="49" charset="0"/>
                <a:ea typeface="+mn-ea"/>
                <a:cs typeface="Courier New" pitchFamily="49" charset="0"/>
              </a:rPr>
              <a:t>boolean</a:t>
            </a:r>
            <a:r>
              <a:rPr lang="en-US" sz="2400" dirty="0">
                <a:solidFill>
                  <a:schemeClr val="tx1"/>
                </a:solidFill>
                <a:latin typeface="Courier New" pitchFamily="49" charset="0"/>
                <a:ea typeface="+mn-ea"/>
                <a:cs typeface="Courier New" pitchFamily="49" charset="0"/>
              </a:rPr>
              <a:t>[]</a:t>
            </a:r>
            <a:r>
              <a:rPr lang="en-US" sz="2400" dirty="0">
                <a:solidFill>
                  <a:schemeClr val="accent2"/>
                </a:solidFill>
                <a:latin typeface="Courier New" pitchFamily="49" charset="0"/>
                <a:ea typeface="+mn-ea"/>
                <a:cs typeface="Courier New" pitchFamily="49" charset="0"/>
              </a:rPr>
              <a:t> flag = </a:t>
            </a:r>
            <a:r>
              <a:rPr lang="en-US" sz="2400" dirty="0">
                <a:solidFill>
                  <a:schemeClr val="tx1"/>
                </a:solidFill>
                <a:latin typeface="Courier New" pitchFamily="49" charset="0"/>
                <a:ea typeface="+mn-ea"/>
                <a:cs typeface="Courier New" pitchFamily="49" charset="0"/>
              </a:rPr>
              <a:t>new</a:t>
            </a:r>
            <a:r>
              <a:rPr lang="en-US" sz="2400" dirty="0">
                <a:solidFill>
                  <a:schemeClr val="accent2"/>
                </a:solidFill>
                <a:latin typeface="Courier New" pitchFamily="49" charset="0"/>
                <a:ea typeface="+mn-ea"/>
                <a:cs typeface="Courier New" pitchFamily="49" charset="0"/>
              </a:rPr>
              <a:t> </a:t>
            </a:r>
            <a:r>
              <a:rPr lang="en-US" sz="2400" dirty="0" err="1">
                <a:solidFill>
                  <a:schemeClr val="accent2"/>
                </a:solidFill>
                <a:latin typeface="Courier New" pitchFamily="49" charset="0"/>
                <a:ea typeface="+mn-ea"/>
                <a:cs typeface="Courier New" pitchFamily="49" charset="0"/>
              </a:rPr>
              <a:t>boolean</a:t>
            </a:r>
            <a:r>
              <a:rPr lang="en-US" sz="2400" dirty="0">
                <a:solidFill>
                  <a:schemeClr val="accent2"/>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solidFill>
                  <a:schemeClr val="bg1">
                    <a:lumMod val="75000"/>
                  </a:schemeClr>
                </a:solidFill>
                <a:latin typeface="Courier New" pitchFamily="49" charset="0"/>
                <a:ea typeface="+mn-ea"/>
                <a:cs typeface="+mn-cs"/>
              </a:rPr>
              <a:t>  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6499" name="AutoShape 4"/>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6500" name="Text Box 5"/>
          <p:cNvSpPr txBox="1">
            <a:spLocks noChangeArrowheads="1"/>
          </p:cNvSpPr>
          <p:nvPr/>
        </p:nvSpPr>
        <p:spPr bwMode="auto">
          <a:xfrm>
            <a:off x="4508500" y="3411538"/>
            <a:ext cx="3840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Each thread has flag</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atin typeface="Arial" charset="0"/>
              </a:rPr>
              <a:t>LockOne</a:t>
            </a:r>
          </a:p>
        </p:txBody>
      </p:sp>
      <p:pic>
        <p:nvPicPr>
          <p:cNvPr id="108546"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a:t>
            </a:r>
            <a:r>
              <a:rPr lang="en-US" sz="2400" dirty="0" err="1">
                <a:solidFill>
                  <a:schemeClr val="accent2"/>
                </a:solidFill>
                <a:latin typeface="Courier New" pitchFamily="49" charset="0"/>
                <a:ea typeface="+mn-ea"/>
                <a:cs typeface="+mn-cs"/>
              </a:rPr>
              <a:t>i</a:t>
            </a:r>
            <a:r>
              <a:rPr lang="en-US" sz="2400" dirty="0">
                <a:solidFill>
                  <a:schemeClr val="accent2"/>
                </a:solidFill>
                <a:latin typeface="Courier New" pitchFamily="49" charset="0"/>
                <a:ea typeface="+mn-ea"/>
                <a:cs typeface="+mn-cs"/>
              </a:rPr>
              <a:t>] =</a:t>
            </a: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true</a:t>
            </a:r>
            <a:r>
              <a:rPr lang="en-US" sz="2400" dirty="0">
                <a:latin typeface="Courier New" pitchFamily="49" charset="0"/>
                <a:ea typeface="+mn-ea"/>
                <a:cs typeface="+mn-cs"/>
              </a:rPr>
              <a:t>;</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8548" name="AutoShape 4"/>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8549" name="Text Box 5"/>
          <p:cNvSpPr txBox="1">
            <a:spLocks noChangeArrowheads="1"/>
          </p:cNvSpPr>
          <p:nvPr/>
        </p:nvSpPr>
        <p:spPr bwMode="auto">
          <a:xfrm>
            <a:off x="5827713" y="3297238"/>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Set my flag</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atin typeface="Arial" charset="0"/>
              </a:rPr>
              <a:t>LockOne</a:t>
            </a:r>
          </a:p>
        </p:txBody>
      </p:sp>
      <p:pic>
        <p:nvPicPr>
          <p:cNvPr id="110594"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while</a:t>
            </a: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(flag[j]) {}</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a:t>
            </a:r>
          </a:p>
        </p:txBody>
      </p:sp>
      <p:sp>
        <p:nvSpPr>
          <p:cNvPr id="110596" name="Text Box 8"/>
          <p:cNvSpPr txBox="1">
            <a:spLocks noChangeArrowheads="1"/>
          </p:cNvSpPr>
          <p:nvPr/>
        </p:nvSpPr>
        <p:spPr bwMode="auto">
          <a:xfrm>
            <a:off x="2924175" y="4767263"/>
            <a:ext cx="4767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other flag to become </a:t>
            </a:r>
            <a:r>
              <a:rPr lang="en-US" sz="2800">
                <a:solidFill>
                  <a:schemeClr val="tx1"/>
                </a:solidFill>
                <a:latin typeface="Arial" charset="0"/>
              </a:rPr>
              <a:t>false</a:t>
            </a:r>
          </a:p>
        </p:txBody>
      </p:sp>
      <p:sp>
        <p:nvSpPr>
          <p:cNvPr id="110597" name="AutoShape 7"/>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63DA52E-5903-F54B-AD2B-607FAB21A2DF}" type="slidenum">
              <a:rPr lang="ar-SA" sz="1400" b="0">
                <a:solidFill>
                  <a:schemeClr val="tx1"/>
                </a:solidFill>
                <a:latin typeface="Arial" charset="0"/>
                <a:cs typeface="Arial" charset="0"/>
              </a:rPr>
              <a:pPr/>
              <a:t>48</a:t>
            </a:fld>
            <a:endParaRPr lang="en-US" sz="1400" b="0">
              <a:solidFill>
                <a:schemeClr val="tx1"/>
              </a:solidFill>
              <a:latin typeface="Arial" charset="0"/>
              <a:cs typeface="Arial" charset="0"/>
            </a:endParaRPr>
          </a:p>
        </p:txBody>
      </p:sp>
      <p:pic>
        <p:nvPicPr>
          <p:cNvPr id="11264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3"/>
          <p:cNvSpPr>
            <a:spLocks noGrp="1" noChangeArrowheads="1"/>
          </p:cNvSpPr>
          <p:nvPr>
            <p:ph type="body" idx="1"/>
          </p:nvPr>
        </p:nvSpPr>
        <p:spPr/>
        <p:txBody>
          <a:bodyPr/>
          <a:lstStyle/>
          <a:p>
            <a:r>
              <a:rPr lang="en-US" sz="3600" dirty="0">
                <a:latin typeface="Arial" charset="0"/>
              </a:rPr>
              <a:t>Assume</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A</a:t>
            </a:r>
            <a:r>
              <a:rPr lang="en-US" baseline="30000" dirty="0" err="1">
                <a:solidFill>
                  <a:schemeClr val="tx1"/>
                </a:solidFill>
                <a:latin typeface="Arial" charset="0"/>
              </a:rPr>
              <a:t>j</a:t>
            </a:r>
            <a:r>
              <a:rPr lang="en-US" sz="4000" dirty="0">
                <a:latin typeface="Arial" charset="0"/>
              </a:rPr>
              <a:t> </a:t>
            </a:r>
            <a:r>
              <a:rPr lang="en-US" sz="3600" dirty="0">
                <a:latin typeface="Arial" charset="0"/>
              </a:rPr>
              <a:t>overlaps</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B</a:t>
            </a:r>
            <a:r>
              <a:rPr lang="en-US" baseline="30000" dirty="0" err="1">
                <a:solidFill>
                  <a:schemeClr val="tx1"/>
                </a:solidFill>
                <a:latin typeface="Arial" charset="0"/>
              </a:rPr>
              <a:t>k</a:t>
            </a:r>
            <a:endParaRPr lang="en-US" sz="4000" dirty="0">
              <a:latin typeface="Arial" charset="0"/>
            </a:endParaRPr>
          </a:p>
          <a:p>
            <a:r>
              <a:rPr lang="en-US" sz="3600" dirty="0">
                <a:latin typeface="Arial" charset="0"/>
              </a:rPr>
              <a:t>Consider each thread</a:t>
            </a:r>
            <a:r>
              <a:rPr lang="fr-FR" sz="3600" dirty="0">
                <a:latin typeface="Arial" charset="0"/>
              </a:rPr>
              <a:t>'</a:t>
            </a:r>
            <a:r>
              <a:rPr lang="en-US" sz="3600" dirty="0">
                <a:latin typeface="Arial" charset="0"/>
              </a:rPr>
              <a:t>s last</a:t>
            </a:r>
          </a:p>
          <a:p>
            <a:pPr lvl="1"/>
            <a:r>
              <a:rPr lang="en-US" dirty="0">
                <a:latin typeface="Arial" charset="0"/>
              </a:rPr>
              <a:t>(</a:t>
            </a:r>
            <a:r>
              <a:rPr lang="en-US" i="1" dirty="0" err="1">
                <a:solidFill>
                  <a:schemeClr val="tx1"/>
                </a:solidFill>
                <a:latin typeface="Arial" charset="0"/>
              </a:rPr>
              <a:t>j</a:t>
            </a:r>
            <a:r>
              <a:rPr lang="en-US" i="1" baseline="30000" dirty="0" err="1">
                <a:solidFill>
                  <a:schemeClr val="tx1"/>
                </a:solidFill>
                <a:latin typeface="Arial" charset="0"/>
              </a:rPr>
              <a:t>th</a:t>
            </a:r>
            <a:r>
              <a:rPr lang="en-US" dirty="0">
                <a:latin typeface="Arial" charset="0"/>
              </a:rPr>
              <a:t> and </a:t>
            </a:r>
            <a:r>
              <a:rPr lang="en-US" i="1" dirty="0">
                <a:solidFill>
                  <a:schemeClr val="tx1"/>
                </a:solidFill>
                <a:latin typeface="Arial" charset="0"/>
              </a:rPr>
              <a:t>k</a:t>
            </a:r>
            <a:r>
              <a:rPr lang="en-US" i="1" baseline="30000" dirty="0">
                <a:solidFill>
                  <a:schemeClr val="tx1"/>
                </a:solidFill>
                <a:latin typeface="Arial" charset="0"/>
              </a:rPr>
              <a:t>th</a:t>
            </a:r>
            <a:r>
              <a:rPr lang="en-US" dirty="0">
                <a:latin typeface="Arial" charset="0"/>
              </a:rPr>
              <a:t>) read and write …</a:t>
            </a:r>
          </a:p>
          <a:p>
            <a:pPr lvl="1"/>
            <a:r>
              <a:rPr lang="en-US" dirty="0">
                <a:latin typeface="Arial" charset="0"/>
              </a:rPr>
              <a:t>in </a:t>
            </a:r>
            <a:r>
              <a:rPr lang="en-US" b="1" dirty="0">
                <a:solidFill>
                  <a:schemeClr val="tx1"/>
                </a:solidFill>
                <a:latin typeface="Courier New" pitchFamily="49" charset="0"/>
                <a:cs typeface="Courier New" pitchFamily="49" charset="0"/>
              </a:rPr>
              <a:t>lock()</a:t>
            </a:r>
            <a:r>
              <a:rPr lang="en-US" dirty="0">
                <a:latin typeface="Arial" charset="0"/>
              </a:rPr>
              <a:t> before entering </a:t>
            </a:r>
            <a:endParaRPr lang="en-US" sz="3600" dirty="0">
              <a:latin typeface="Arial" charset="0"/>
            </a:endParaRPr>
          </a:p>
          <a:p>
            <a:r>
              <a:rPr lang="en-US" sz="3600" dirty="0">
                <a:latin typeface="Arial" charset="0"/>
              </a:rPr>
              <a:t>Derive a contradiction</a:t>
            </a:r>
            <a:endParaRPr lang="en-US" sz="2800" baseline="-25000" dirty="0">
              <a:solidFill>
                <a:schemeClr val="tx1"/>
              </a:solidFill>
              <a:latin typeface="Arial" charset="0"/>
            </a:endParaRPr>
          </a:p>
          <a:p>
            <a:pPr lvl="1"/>
            <a:endParaRPr lang="en-US" sz="3200" baseline="-25000" dirty="0">
              <a:solidFill>
                <a:schemeClr val="tx1"/>
              </a:solidFill>
              <a:latin typeface="Arial" charset="0"/>
              <a:cs typeface="Arial" charset="0"/>
            </a:endParaRPr>
          </a:p>
        </p:txBody>
      </p:sp>
      <p:sp>
        <p:nvSpPr>
          <p:cNvPr id="112645" name="Rectangle 4"/>
          <p:cNvSpPr>
            <a:spLocks noGrp="1" noChangeArrowheads="1"/>
          </p:cNvSpPr>
          <p:nvPr>
            <p:ph type="title"/>
          </p:nvPr>
        </p:nvSpPr>
        <p:spPr/>
        <p:txBody>
          <a:bodyPr/>
          <a:lstStyle/>
          <a:p>
            <a:r>
              <a:rPr lang="en-US" sz="4000">
                <a:latin typeface="Arial" charset="0"/>
              </a:rPr>
              <a:t>LockOne Satisfies</a:t>
            </a:r>
            <a:r>
              <a:rPr lang="en-US" sz="3200">
                <a:latin typeface="Arial" charset="0"/>
              </a:rPr>
              <a:t> </a:t>
            </a:r>
            <a:r>
              <a:rPr lang="en-US" sz="4000">
                <a:latin typeface="Arial" charset="0"/>
              </a:rPr>
              <a:t>Mutual Exclusion</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1A9A184-1BF5-B349-83AB-3F3FAD4858F8}" type="slidenum">
              <a:rPr lang="ar-SA" sz="1400" b="0">
                <a:solidFill>
                  <a:schemeClr val="tx1"/>
                </a:solidFill>
                <a:latin typeface="Arial" charset="0"/>
                <a:cs typeface="Arial" charset="0"/>
              </a:rPr>
              <a:pPr/>
              <a:t>49</a:t>
            </a:fld>
            <a:endParaRPr lang="en-US" sz="1400" b="0">
              <a:solidFill>
                <a:schemeClr val="tx1"/>
              </a:solidFill>
              <a:latin typeface="Arial" charset="0"/>
              <a:cs typeface="Arial" charset="0"/>
            </a:endParaRPr>
          </a:p>
        </p:txBody>
      </p:sp>
      <p:pic>
        <p:nvPicPr>
          <p:cNvPr id="1146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Rectangle 3"/>
          <p:cNvSpPr>
            <a:spLocks noGrp="1" noChangeArrowheads="1"/>
          </p:cNvSpPr>
          <p:nvPr>
            <p:ph type="body" idx="1"/>
          </p:nvPr>
        </p:nvSpPr>
        <p:spPr>
          <a:xfrm>
            <a:off x="685800" y="1824038"/>
            <a:ext cx="7772400" cy="4114800"/>
          </a:xfrm>
        </p:spPr>
        <p:txBody>
          <a:bodyPr/>
          <a:lstStyle/>
          <a:p>
            <a:r>
              <a:rPr lang="en-US" b="1">
                <a:solidFill>
                  <a:schemeClr val="tx1"/>
                </a:solidFill>
                <a:latin typeface="Arial" charset="0"/>
              </a:rPr>
              <a:t>write</a:t>
            </a:r>
            <a:r>
              <a:rPr lang="en-US" b="1" baseline="-25000">
                <a:solidFill>
                  <a:schemeClr val="tx1"/>
                </a:solidFill>
                <a:latin typeface="Arial" charset="0"/>
              </a:rPr>
              <a:t>A</a:t>
            </a:r>
            <a:r>
              <a:rPr lang="en-US" b="1">
                <a:solidFill>
                  <a:schemeClr val="tx1"/>
                </a:solidFill>
                <a:latin typeface="Arial" charset="0"/>
              </a:rPr>
              <a:t>(flag[A]=true) </a:t>
            </a:r>
            <a:r>
              <a:rPr lang="en-US" b="1">
                <a:solidFill>
                  <a:schemeClr val="tx1"/>
                </a:solidFill>
                <a:latin typeface="Arial" charset="0"/>
                <a:sym typeface="Wingdings" charset="0"/>
              </a:rPr>
              <a:t> </a:t>
            </a:r>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CS</a:t>
            </a:r>
            <a:r>
              <a:rPr lang="en-US" b="1" baseline="-25000">
                <a:solidFill>
                  <a:schemeClr val="tx1"/>
                </a:solidFill>
                <a:latin typeface="Arial" charset="0"/>
              </a:rPr>
              <a:t>A</a:t>
            </a:r>
          </a:p>
          <a:p>
            <a:endParaRPr lang="en-US" b="1" baseline="-25000">
              <a:solidFill>
                <a:schemeClr val="tx1"/>
              </a:solidFill>
              <a:latin typeface="Arial" charset="0"/>
            </a:endParaRPr>
          </a:p>
          <a:p>
            <a:r>
              <a:rPr lang="en-US" b="1">
                <a:solidFill>
                  <a:schemeClr val="tx1"/>
                </a:solidFill>
                <a:latin typeface="Arial" charset="0"/>
              </a:rPr>
              <a:t>write</a:t>
            </a:r>
            <a:r>
              <a:rPr lang="en-US" b="1" baseline="-25000">
                <a:solidFill>
                  <a:schemeClr val="tx1"/>
                </a:solidFill>
                <a:latin typeface="Arial" charset="0"/>
              </a:rPr>
              <a:t>B</a:t>
            </a:r>
            <a:r>
              <a:rPr lang="en-US" b="1">
                <a:solidFill>
                  <a:schemeClr val="tx1"/>
                </a:solidFill>
                <a:latin typeface="Arial" charset="0"/>
              </a:rPr>
              <a:t>(flag[B]=true) </a:t>
            </a:r>
            <a:r>
              <a:rPr lang="en-US" b="1">
                <a:solidFill>
                  <a:schemeClr val="tx1"/>
                </a:solidFill>
                <a:latin typeface="Arial" charset="0"/>
                <a:sym typeface="Wingdings" charset="0"/>
              </a:rPr>
              <a:t></a:t>
            </a:r>
            <a:r>
              <a:rPr lang="en-US" b="1">
                <a:solidFill>
                  <a:schemeClr val="tx1"/>
                </a:solidFill>
                <a:latin typeface="Arial" charset="0"/>
              </a:rPr>
              <a:t> 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 </a:t>
            </a:r>
            <a:r>
              <a:rPr lang="en-US" b="1">
                <a:solidFill>
                  <a:schemeClr val="tx1"/>
                </a:solidFill>
                <a:latin typeface="Arial" charset="0"/>
              </a:rPr>
              <a:t>CS</a:t>
            </a:r>
            <a:r>
              <a:rPr lang="en-US" b="1" baseline="-25000">
                <a:solidFill>
                  <a:schemeClr val="tx1"/>
                </a:solidFill>
                <a:latin typeface="Arial" charset="0"/>
              </a:rPr>
              <a:t>B</a:t>
            </a:r>
          </a:p>
        </p:txBody>
      </p:sp>
      <p:sp>
        <p:nvSpPr>
          <p:cNvPr id="114693" name="Rectangle 4"/>
          <p:cNvSpPr>
            <a:spLocks noGrp="1" noChangeArrowheads="1"/>
          </p:cNvSpPr>
          <p:nvPr>
            <p:ph type="title"/>
          </p:nvPr>
        </p:nvSpPr>
        <p:spPr>
          <a:xfrm>
            <a:off x="714375" y="392113"/>
            <a:ext cx="7772400" cy="1143000"/>
          </a:xfrm>
        </p:spPr>
        <p:txBody>
          <a:bodyPr/>
          <a:lstStyle/>
          <a:p>
            <a:r>
              <a:rPr lang="en-US" sz="4000">
                <a:latin typeface="Arial" charset="0"/>
              </a:rPr>
              <a:t>From the Code</a:t>
            </a:r>
          </a:p>
        </p:txBody>
      </p:sp>
      <p:sp>
        <p:nvSpPr>
          <p:cNvPr id="114694" name="Text Box 6"/>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1800">
                <a:solidFill>
                  <a:schemeClr val="tx1"/>
                </a:solidFill>
                <a:latin typeface="Courier New" charset="0"/>
                <a:cs typeface="Courier New" charset="0"/>
              </a:rPr>
              <a:t>class</a:t>
            </a:r>
            <a:r>
              <a:rPr lang="en-US" sz="1800">
                <a:solidFill>
                  <a:schemeClr val="accent2"/>
                </a:solidFill>
                <a:latin typeface="Courier New" charset="0"/>
                <a:cs typeface="Courier New" charset="0"/>
              </a:rPr>
              <a:t> LockOne </a:t>
            </a:r>
            <a:r>
              <a:rPr lang="en-US" sz="1800">
                <a:solidFill>
                  <a:schemeClr val="tx1"/>
                </a:solidFill>
                <a:latin typeface="Courier New" charset="0"/>
                <a:cs typeface="Courier New" charset="0"/>
              </a:rPr>
              <a:t>implements</a:t>
            </a:r>
            <a:r>
              <a:rPr lang="en-US" sz="1800">
                <a:solidFill>
                  <a:schemeClr val="accent2"/>
                </a:solidFill>
                <a:latin typeface="Courier New" charset="0"/>
                <a:cs typeface="Courier New" charset="0"/>
              </a:rPr>
              <a:t> Lock {</a:t>
            </a:r>
          </a:p>
          <a:p>
            <a:pPr eaLnBrk="1" hangingPunct="1">
              <a:lnSpc>
                <a:spcPct val="70000"/>
              </a:lnSpc>
              <a:spcBef>
                <a:spcPct val="30000"/>
              </a:spcBef>
            </a:pPr>
            <a:r>
              <a:rPr lang="en-US" sz="1800">
                <a:solidFill>
                  <a:schemeClr val="tx1"/>
                </a:solidFill>
                <a:latin typeface="Courier New" charset="0"/>
                <a:cs typeface="Courier New" charset="0"/>
              </a:rPr>
              <a:t>…</a:t>
            </a:r>
            <a:r>
              <a:rPr lang="en-US" sz="1800">
                <a:solidFill>
                  <a:schemeClr val="accent2"/>
                </a:solidFill>
                <a:latin typeface="Courier New" charset="0"/>
                <a:cs typeface="Courier New" charset="0"/>
              </a:rPr>
              <a:t> </a:t>
            </a:r>
          </a:p>
          <a:p>
            <a:pPr eaLnBrk="1" hangingPunct="1">
              <a:lnSpc>
                <a:spcPct val="70000"/>
              </a:lnSpc>
              <a:spcBef>
                <a:spcPct val="30000"/>
              </a:spcBef>
            </a:pPr>
            <a:r>
              <a:rPr lang="en-US" sz="1800">
                <a:solidFill>
                  <a:schemeClr val="tx1"/>
                </a:solidFill>
                <a:latin typeface="Courier New" charset="0"/>
              </a:rPr>
              <a:t>public void</a:t>
            </a:r>
            <a:r>
              <a:rPr lang="en-US" sz="1800">
                <a:latin typeface="Courier New" charset="0"/>
              </a:rPr>
              <a:t> </a:t>
            </a:r>
            <a:r>
              <a:rPr lang="en-US" sz="1800">
                <a:solidFill>
                  <a:schemeClr val="accent2"/>
                </a:solidFill>
                <a:latin typeface="Courier New" charset="0"/>
              </a:rPr>
              <a:t>lock() {</a:t>
            </a:r>
          </a:p>
          <a:p>
            <a:r>
              <a:rPr lang="en-US" sz="1800">
                <a:latin typeface="Courier New" charset="0"/>
              </a:rPr>
              <a:t>  </a:t>
            </a:r>
            <a:r>
              <a:rPr lang="en-US" sz="1800">
                <a:solidFill>
                  <a:schemeClr val="accent2"/>
                </a:solidFill>
                <a:latin typeface="Courier New" charset="0"/>
              </a:rPr>
              <a:t>flag[i] =</a:t>
            </a:r>
            <a:r>
              <a:rPr lang="en-US" sz="1800">
                <a:latin typeface="Courier New" charset="0"/>
              </a:rPr>
              <a:t> </a:t>
            </a:r>
            <a:r>
              <a:rPr lang="en-US" sz="1800">
                <a:solidFill>
                  <a:schemeClr val="tx1"/>
                </a:solidFill>
                <a:latin typeface="Courier New" charset="0"/>
              </a:rPr>
              <a:t>true</a:t>
            </a:r>
            <a:r>
              <a:rPr lang="en-US" sz="1800">
                <a:latin typeface="Courier New" charset="0"/>
              </a:rPr>
              <a:t>;</a:t>
            </a:r>
          </a:p>
          <a:p>
            <a:r>
              <a:rPr lang="en-US" sz="1800">
                <a:latin typeface="Courier New" charset="0"/>
              </a:rPr>
              <a:t>  </a:t>
            </a:r>
            <a:r>
              <a:rPr lang="en-US" sz="1800">
                <a:solidFill>
                  <a:schemeClr val="tx1"/>
                </a:solidFill>
                <a:latin typeface="Courier New" charset="0"/>
              </a:rPr>
              <a:t>while</a:t>
            </a:r>
            <a:r>
              <a:rPr lang="en-US" sz="1800">
                <a:latin typeface="Courier New" charset="0"/>
              </a:rPr>
              <a:t> </a:t>
            </a:r>
            <a:r>
              <a:rPr lang="en-US" sz="1800">
                <a:solidFill>
                  <a:schemeClr val="accent2"/>
                </a:solidFill>
                <a:latin typeface="Courier New" charset="0"/>
              </a:rPr>
              <a:t>(flag[j]) {}</a:t>
            </a:r>
          </a:p>
          <a:p>
            <a:r>
              <a:rPr lang="en-US" sz="1800">
                <a:latin typeface="Courier New" charset="0"/>
              </a:rPr>
              <a:t> </a:t>
            </a:r>
            <a:r>
              <a:rPr lang="en-US" sz="1800">
                <a:solidFill>
                  <a:schemeClr val="accent2"/>
                </a:solidFill>
                <a:latin typeface="Courier New"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5ED17B1-995B-4449-992C-877672F8631A}" type="slidenum">
              <a:rPr lang="ar-SA" sz="1400" b="0">
                <a:solidFill>
                  <a:schemeClr val="tx1"/>
                </a:solidFill>
                <a:latin typeface="Arial" charset="0"/>
                <a:cs typeface="Arial" charset="0"/>
              </a:rPr>
              <a:pPr/>
              <a:t>5</a:t>
            </a:fld>
            <a:endParaRPr lang="en-US" sz="1400" b="0">
              <a:solidFill>
                <a:schemeClr val="tx1"/>
              </a:solidFill>
              <a:latin typeface="Arial" charset="0"/>
              <a:cs typeface="Arial" charset="0"/>
            </a:endParaRPr>
          </a:p>
        </p:txBody>
      </p:sp>
      <p:pic>
        <p:nvPicPr>
          <p:cNvPr id="2457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Grp="1" noChangeArrowheads="1"/>
          </p:cNvSpPr>
          <p:nvPr>
            <p:ph type="title"/>
          </p:nvPr>
        </p:nvSpPr>
        <p:spPr/>
        <p:txBody>
          <a:bodyPr/>
          <a:lstStyle/>
          <a:p>
            <a:r>
              <a:rPr lang="en-US">
                <a:latin typeface="Arial" charset="0"/>
              </a:rPr>
              <a:t>Warning</a:t>
            </a:r>
          </a:p>
        </p:txBody>
      </p:sp>
      <p:sp>
        <p:nvSpPr>
          <p:cNvPr id="24581" name="Rectangle 3"/>
          <p:cNvSpPr>
            <a:spLocks noGrp="1" noChangeArrowheads="1"/>
          </p:cNvSpPr>
          <p:nvPr>
            <p:ph type="body" idx="1"/>
          </p:nvPr>
        </p:nvSpPr>
        <p:spPr/>
        <p:txBody>
          <a:bodyPr/>
          <a:lstStyle/>
          <a:p>
            <a:r>
              <a:rPr lang="en-US" dirty="0">
                <a:latin typeface="Arial" charset="0"/>
              </a:rPr>
              <a:t>You will </a:t>
            </a:r>
            <a:r>
              <a:rPr lang="en-US" i="1" dirty="0">
                <a:solidFill>
                  <a:schemeClr val="tx1"/>
                </a:solidFill>
                <a:latin typeface="Arial" charset="0"/>
              </a:rPr>
              <a:t>never</a:t>
            </a:r>
            <a:r>
              <a:rPr lang="en-US" dirty="0">
                <a:solidFill>
                  <a:schemeClr val="tx1"/>
                </a:solidFill>
                <a:latin typeface="Arial" charset="0"/>
              </a:rPr>
              <a:t> </a:t>
            </a:r>
            <a:r>
              <a:rPr lang="en-US" dirty="0">
                <a:latin typeface="Arial" charset="0"/>
              </a:rPr>
              <a:t>use these protocols</a:t>
            </a:r>
          </a:p>
          <a:p>
            <a:pPr lvl="1"/>
            <a:r>
              <a:rPr lang="en-US" dirty="0">
                <a:latin typeface="Arial" charset="0"/>
                <a:cs typeface="Arial" charset="0"/>
              </a:rPr>
              <a:t>Get over it</a:t>
            </a:r>
          </a:p>
          <a:p>
            <a:r>
              <a:rPr lang="en-US" dirty="0">
                <a:latin typeface="Arial" charset="0"/>
              </a:rPr>
              <a:t>You are advised to understand them</a:t>
            </a:r>
          </a:p>
          <a:p>
            <a:pPr lvl="1"/>
            <a:r>
              <a:rPr lang="en-US" dirty="0">
                <a:latin typeface="Arial" charset="0"/>
                <a:cs typeface="Arial" charset="0"/>
              </a:rPr>
              <a:t>The same issues show up everywhere</a:t>
            </a:r>
          </a:p>
          <a:p>
            <a:pPr lvl="1"/>
            <a:r>
              <a:rPr lang="en-US" dirty="0">
                <a:latin typeface="Arial" charset="0"/>
                <a:cs typeface="Arial" charset="0"/>
              </a:rPr>
              <a:t>Except hidden and more complex</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9D9B63F-C074-CF4E-A426-F24B2AF43EE5}" type="slidenum">
              <a:rPr lang="ar-SA" sz="1400" b="0">
                <a:solidFill>
                  <a:schemeClr val="tx1"/>
                </a:solidFill>
                <a:latin typeface="Arial" charset="0"/>
                <a:cs typeface="Arial" charset="0"/>
              </a:rPr>
              <a:pPr/>
              <a:t>50</a:t>
            </a:fld>
            <a:endParaRPr lang="en-US" sz="1400" b="0">
              <a:solidFill>
                <a:schemeClr val="tx1"/>
              </a:solidFill>
              <a:latin typeface="Arial" charset="0"/>
              <a:cs typeface="Arial" charset="0"/>
            </a:endParaRPr>
          </a:p>
        </p:txBody>
      </p:sp>
      <p:pic>
        <p:nvPicPr>
          <p:cNvPr id="11673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body" idx="1"/>
          </p:nvPr>
        </p:nvSpPr>
        <p:spPr/>
        <p:txBody>
          <a:bodyPr/>
          <a:lstStyle/>
          <a:p>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B</a:t>
            </a:r>
            <a:r>
              <a:rPr lang="en-US" b="1">
                <a:solidFill>
                  <a:schemeClr val="tx1"/>
                </a:solidFill>
                <a:latin typeface="Arial" charset="0"/>
              </a:rPr>
              <a:t>(flag[B]=true)</a:t>
            </a:r>
          </a:p>
          <a:p>
            <a:endParaRPr lang="en-US" b="1">
              <a:solidFill>
                <a:schemeClr val="tx1"/>
              </a:solidFill>
              <a:latin typeface="Arial" charset="0"/>
            </a:endParaRPr>
          </a:p>
          <a:p>
            <a:r>
              <a:rPr lang="en-US" b="1">
                <a:solidFill>
                  <a:schemeClr val="tx1"/>
                </a:solidFill>
                <a:latin typeface="Arial" charset="0"/>
              </a:rPr>
              <a:t>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A</a:t>
            </a:r>
            <a:r>
              <a:rPr lang="en-US" b="1">
                <a:solidFill>
                  <a:schemeClr val="tx1"/>
                </a:solidFill>
                <a:latin typeface="Arial" charset="0"/>
              </a:rPr>
              <a:t>(flag[A]=true)</a:t>
            </a:r>
          </a:p>
        </p:txBody>
      </p:sp>
      <p:sp>
        <p:nvSpPr>
          <p:cNvPr id="116741" name="Rectangle 3"/>
          <p:cNvSpPr>
            <a:spLocks noGrp="1" noChangeArrowheads="1"/>
          </p:cNvSpPr>
          <p:nvPr>
            <p:ph type="title"/>
          </p:nvPr>
        </p:nvSpPr>
        <p:spPr/>
        <p:txBody>
          <a:bodyPr/>
          <a:lstStyle/>
          <a:p>
            <a:r>
              <a:rPr lang="en-US" sz="4000">
                <a:latin typeface="Arial" charset="0"/>
              </a:rPr>
              <a:t>From the Assumption</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87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DDA2109-828B-3C4C-A0BF-EE3061216971}" type="slidenum">
              <a:rPr lang="ar-SA" sz="1400" b="0">
                <a:solidFill>
                  <a:schemeClr val="tx1"/>
                </a:solidFill>
                <a:latin typeface="Arial" charset="0"/>
                <a:cs typeface="Arial" charset="0"/>
              </a:rPr>
              <a:pPr/>
              <a:t>51</a:t>
            </a:fld>
            <a:endParaRPr lang="en-US" sz="1400" b="0">
              <a:solidFill>
                <a:schemeClr val="tx1"/>
              </a:solidFill>
              <a:latin typeface="Arial" charset="0"/>
              <a:cs typeface="Arial" charset="0"/>
            </a:endParaRPr>
          </a:p>
        </p:txBody>
      </p:sp>
      <p:pic>
        <p:nvPicPr>
          <p:cNvPr id="1187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3"/>
          <p:cNvSpPr>
            <a:spLocks noGrp="1" noChangeArrowheads="1"/>
          </p:cNvSpPr>
          <p:nvPr>
            <p:ph type="body" idx="1"/>
          </p:nvPr>
        </p:nvSpPr>
        <p:spPr/>
        <p:txBody>
          <a:bodyPr/>
          <a:lstStyle/>
          <a:p>
            <a:r>
              <a:rPr lang="en-US" sz="3600">
                <a:latin typeface="Arial" charset="0"/>
              </a:rPr>
              <a:t>Assumptions:</a:t>
            </a:r>
            <a:endParaRPr lang="en-US" sz="2800" baseline="-25000">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18789" name="Rectangle 4"/>
          <p:cNvSpPr>
            <a:spLocks noGrp="1" noChangeArrowheads="1"/>
          </p:cNvSpPr>
          <p:nvPr>
            <p:ph type="title"/>
          </p:nvPr>
        </p:nvSpPr>
        <p:spPr/>
        <p:txBody>
          <a:bodyPr/>
          <a:lstStyle/>
          <a:p>
            <a:r>
              <a:rPr lang="en-US" sz="4000">
                <a:latin typeface="Arial" charset="0"/>
              </a:rPr>
              <a:t>Combining</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70217DD-3A97-B046-9DB5-107118B05AD9}" type="slidenum">
              <a:rPr lang="ar-SA" sz="1400" b="0">
                <a:solidFill>
                  <a:schemeClr val="tx1"/>
                </a:solidFill>
                <a:latin typeface="Arial" charset="0"/>
                <a:cs typeface="Arial" charset="0"/>
              </a:rPr>
              <a:pPr/>
              <a:t>52</a:t>
            </a:fld>
            <a:endParaRPr lang="en-US" sz="1400" b="0">
              <a:solidFill>
                <a:schemeClr val="tx1"/>
              </a:solidFill>
              <a:latin typeface="Arial" charset="0"/>
              <a:cs typeface="Arial" charset="0"/>
            </a:endParaRPr>
          </a:p>
        </p:txBody>
      </p:sp>
      <p:pic>
        <p:nvPicPr>
          <p:cNvPr id="120835"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folHlink"/>
                </a:solidFill>
                <a:latin typeface="Arial" charset="0"/>
                <a:cs typeface="Arial" charset="0"/>
              </a:rPr>
              <a:t>read</a:t>
            </a:r>
            <a:r>
              <a:rPr lang="en-US" sz="2400" b="1" baseline="-25000">
                <a:solidFill>
                  <a:schemeClr val="folHlink"/>
                </a:solidFill>
                <a:latin typeface="Arial" charset="0"/>
                <a:cs typeface="Arial" charset="0"/>
              </a:rPr>
              <a:t>B</a:t>
            </a:r>
            <a:r>
              <a:rPr lang="en-US" sz="2400" b="1">
                <a:solidFill>
                  <a:schemeClr val="folHlink"/>
                </a:solidFill>
                <a:latin typeface="Arial" charset="0"/>
                <a:cs typeface="Arial" charset="0"/>
              </a:rPr>
              <a:t>(flag[A]==false)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0837" name="Rectangle 3"/>
          <p:cNvSpPr>
            <a:spLocks noGrp="1" noChangeArrowheads="1"/>
          </p:cNvSpPr>
          <p:nvPr>
            <p:ph type="title"/>
          </p:nvPr>
        </p:nvSpPr>
        <p:spPr/>
        <p:txBody>
          <a:bodyPr/>
          <a:lstStyle/>
          <a:p>
            <a:r>
              <a:rPr lang="en-US" sz="4000">
                <a:latin typeface="Arial" charset="0"/>
              </a:rPr>
              <a:t>Combining</a:t>
            </a:r>
          </a:p>
        </p:txBody>
      </p:sp>
      <p:sp>
        <p:nvSpPr>
          <p:cNvPr id="120838" name="Freeform 4"/>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CE36E0-AEAF-C848-B388-F34E89AB27A6}" type="slidenum">
              <a:rPr lang="ar-SA" sz="1400" b="0">
                <a:solidFill>
                  <a:schemeClr val="tx1"/>
                </a:solidFill>
                <a:latin typeface="Arial" charset="0"/>
                <a:cs typeface="Arial" charset="0"/>
              </a:rPr>
              <a:pPr/>
              <a:t>53</a:t>
            </a:fld>
            <a:endParaRPr lang="en-US" sz="1400" b="0">
              <a:solidFill>
                <a:schemeClr val="tx1"/>
              </a:solidFill>
              <a:latin typeface="Arial" charset="0"/>
              <a:cs typeface="Arial" charset="0"/>
            </a:endParaRPr>
          </a:p>
        </p:txBody>
      </p:sp>
      <p:pic>
        <p:nvPicPr>
          <p:cNvPr id="12288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2885" name="Rectangle 3"/>
          <p:cNvSpPr>
            <a:spLocks noGrp="1" noChangeArrowheads="1"/>
          </p:cNvSpPr>
          <p:nvPr>
            <p:ph type="title"/>
          </p:nvPr>
        </p:nvSpPr>
        <p:spPr/>
        <p:txBody>
          <a:bodyPr/>
          <a:lstStyle/>
          <a:p>
            <a:r>
              <a:rPr lang="en-US" sz="4000">
                <a:latin typeface="Arial" charset="0"/>
              </a:rPr>
              <a:t>Combining</a:t>
            </a:r>
          </a:p>
        </p:txBody>
      </p:sp>
      <p:sp>
        <p:nvSpPr>
          <p:cNvPr id="122886"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2887"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A3F2CF4-765B-6446-B5A3-36AAB4A34E49}" type="slidenum">
              <a:rPr lang="ar-SA" sz="1400" b="0">
                <a:solidFill>
                  <a:schemeClr val="tx1"/>
                </a:solidFill>
                <a:latin typeface="Arial" charset="0"/>
                <a:cs typeface="Arial" charset="0"/>
              </a:rPr>
              <a:pPr/>
              <a:t>54</a:t>
            </a:fld>
            <a:endParaRPr lang="en-US" sz="1400" b="0">
              <a:solidFill>
                <a:schemeClr val="tx1"/>
              </a:solidFill>
              <a:latin typeface="Arial" charset="0"/>
              <a:cs typeface="Arial" charset="0"/>
            </a:endParaRPr>
          </a:p>
        </p:txBody>
      </p:sp>
      <p:pic>
        <p:nvPicPr>
          <p:cNvPr id="124931"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rgbClr val="FF0000"/>
                </a:solidFill>
                <a:latin typeface="Arial" charset="0"/>
                <a:cs typeface="Arial" charset="0"/>
              </a:rPr>
              <a:t> </a:t>
            </a:r>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4933" name="Rectangle 3"/>
          <p:cNvSpPr>
            <a:spLocks noGrp="1" noChangeArrowheads="1"/>
          </p:cNvSpPr>
          <p:nvPr>
            <p:ph type="title"/>
          </p:nvPr>
        </p:nvSpPr>
        <p:spPr/>
        <p:txBody>
          <a:bodyPr/>
          <a:lstStyle/>
          <a:p>
            <a:r>
              <a:rPr lang="en-US" sz="4000">
                <a:latin typeface="Arial" charset="0"/>
              </a:rPr>
              <a:t>Combining</a:t>
            </a:r>
          </a:p>
        </p:txBody>
      </p:sp>
      <p:sp>
        <p:nvSpPr>
          <p:cNvPr id="124934"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4935"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4936"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EDF3F45-716F-F749-AD47-0676CD42A2EE}" type="slidenum">
              <a:rPr lang="ar-SA" sz="1400" b="0">
                <a:solidFill>
                  <a:schemeClr val="tx1"/>
                </a:solidFill>
                <a:latin typeface="Arial" charset="0"/>
                <a:cs typeface="Arial" charset="0"/>
              </a:rPr>
              <a:pPr/>
              <a:t>55</a:t>
            </a:fld>
            <a:endParaRPr lang="en-US" sz="1400" b="0">
              <a:solidFill>
                <a:schemeClr val="tx1"/>
              </a:solidFill>
              <a:latin typeface="Arial" charset="0"/>
              <a:cs typeface="Arial" charset="0"/>
            </a:endParaRPr>
          </a:p>
        </p:txBody>
      </p:sp>
      <p:pic>
        <p:nvPicPr>
          <p:cNvPr id="12697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6981" name="Rectangle 3"/>
          <p:cNvSpPr>
            <a:spLocks noGrp="1" noChangeArrowheads="1"/>
          </p:cNvSpPr>
          <p:nvPr>
            <p:ph type="title"/>
          </p:nvPr>
        </p:nvSpPr>
        <p:spPr/>
        <p:txBody>
          <a:bodyPr/>
          <a:lstStyle/>
          <a:p>
            <a:r>
              <a:rPr lang="en-US" sz="4000">
                <a:latin typeface="Arial" charset="0"/>
              </a:rPr>
              <a:t>Combining</a:t>
            </a:r>
          </a:p>
        </p:txBody>
      </p:sp>
      <p:sp>
        <p:nvSpPr>
          <p:cNvPr id="126982"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3"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4"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6985"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90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991440F-5C79-6540-BB6B-C98EFEE0A1AD}" type="slidenum">
              <a:rPr lang="ar-SA" sz="1400" b="0">
                <a:solidFill>
                  <a:schemeClr val="tx1"/>
                </a:solidFill>
                <a:latin typeface="Arial" charset="0"/>
                <a:cs typeface="Arial" charset="0"/>
              </a:rPr>
              <a:pPr/>
              <a:t>56</a:t>
            </a:fld>
            <a:endParaRPr lang="en-US" sz="1400" b="0">
              <a:solidFill>
                <a:schemeClr val="tx1"/>
              </a:solidFill>
              <a:latin typeface="Arial" charset="0"/>
              <a:cs typeface="Arial" charset="0"/>
            </a:endParaRPr>
          </a:p>
        </p:txBody>
      </p:sp>
      <p:pic>
        <p:nvPicPr>
          <p:cNvPr id="129027"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9029" name="Rectangle 3"/>
          <p:cNvSpPr>
            <a:spLocks noGrp="1" noChangeArrowheads="1"/>
          </p:cNvSpPr>
          <p:nvPr>
            <p:ph type="title"/>
          </p:nvPr>
        </p:nvSpPr>
        <p:spPr/>
        <p:txBody>
          <a:bodyPr/>
          <a:lstStyle/>
          <a:p>
            <a:r>
              <a:rPr lang="en-US" sz="4000">
                <a:latin typeface="Arial" charset="0"/>
              </a:rPr>
              <a:t>Combining</a:t>
            </a:r>
          </a:p>
        </p:txBody>
      </p:sp>
      <p:sp>
        <p:nvSpPr>
          <p:cNvPr id="129030"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1"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2"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3"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4"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5"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6"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29037"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1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17BD82A-BB2B-3E4B-BB62-5EBBAA6E6200}" type="slidenum">
              <a:rPr lang="ar-SA" sz="1400" b="0">
                <a:solidFill>
                  <a:schemeClr val="tx1"/>
                </a:solidFill>
                <a:latin typeface="Arial" charset="0"/>
                <a:cs typeface="Arial" charset="0"/>
              </a:rPr>
              <a:pPr/>
              <a:t>57</a:t>
            </a:fld>
            <a:endParaRPr lang="en-US" sz="1400" b="0">
              <a:solidFill>
                <a:schemeClr val="tx1"/>
              </a:solidFill>
              <a:latin typeface="Arial" charset="0"/>
              <a:cs typeface="Arial" charset="0"/>
            </a:endParaRPr>
          </a:p>
        </p:txBody>
      </p:sp>
      <p:pic>
        <p:nvPicPr>
          <p:cNvPr id="1310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Rectangle 3"/>
          <p:cNvSpPr>
            <a:spLocks noGrp="1" noChangeArrowheads="1"/>
          </p:cNvSpPr>
          <p:nvPr>
            <p:ph type="title"/>
          </p:nvPr>
        </p:nvSpPr>
        <p:spPr/>
        <p:txBody>
          <a:bodyPr/>
          <a:lstStyle/>
          <a:p>
            <a:r>
              <a:rPr lang="en-US" sz="4000">
                <a:latin typeface="Arial" charset="0"/>
              </a:rPr>
              <a:t>Cycle!</a:t>
            </a:r>
          </a:p>
        </p:txBody>
      </p:sp>
      <p:sp>
        <p:nvSpPr>
          <p:cNvPr id="131077"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78"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79"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0"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1"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2"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3"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4"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Arial" pitchFamily="34" charset="0"/>
            </a:endParaRPr>
          </a:p>
        </p:txBody>
      </p:sp>
      <p:sp>
        <p:nvSpPr>
          <p:cNvPr id="131085" name="TextBox 13"/>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a:solidFill>
                  <a:srgbClr val="FFC000"/>
                </a:solidFill>
                <a:latin typeface="Arial" charset="0"/>
                <a:cs typeface="Arial" charset="0"/>
              </a:rPr>
              <a:t>Impossible in a partial order</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ar-SA" sz="1400" b="0">
                <a:solidFill>
                  <a:schemeClr val="tx1"/>
                </a:solidFill>
                <a:latin typeface="Arial" charset="0"/>
                <a:cs typeface="Arial" charset="0"/>
              </a:rPr>
              <a:pPr/>
              <a:t>58</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a:latin typeface="Arial" charset="0"/>
              </a:rPr>
              <a:t>Deadlock Freedom</a:t>
            </a:r>
          </a:p>
        </p:txBody>
      </p:sp>
      <p:sp>
        <p:nvSpPr>
          <p:cNvPr id="133125" name="Rectangle 3"/>
          <p:cNvSpPr>
            <a:spLocks noGrp="1" noChangeArrowheads="1"/>
          </p:cNvSpPr>
          <p:nvPr>
            <p:ph type="body" idx="1"/>
          </p:nvPr>
        </p:nvSpPr>
        <p:spPr/>
        <p:txBody>
          <a:bodyPr/>
          <a:lstStyle/>
          <a:p>
            <a:r>
              <a:rPr lang="en-US">
                <a:latin typeface="Arial" charset="0"/>
              </a:rPr>
              <a:t>LockOne Fails deadlock-freedom</a:t>
            </a:r>
          </a:p>
          <a:p>
            <a:pPr lvl="1"/>
            <a:r>
              <a:rPr lang="en-US">
                <a:latin typeface="Arial" charset="0"/>
                <a:cs typeface="Arial" charset="0"/>
              </a:rPr>
              <a:t>Concurrent execution can deadlock</a:t>
            </a:r>
          </a:p>
          <a:p>
            <a:pPr lvl="1"/>
            <a:endParaRPr lang="en-US">
              <a:latin typeface="Arial" charset="0"/>
              <a:cs typeface="Arial" charset="0"/>
            </a:endParaRPr>
          </a:p>
          <a:p>
            <a:pPr lvl="1"/>
            <a:endParaRPr lang="en-US">
              <a:latin typeface="Arial" charset="0"/>
              <a:cs typeface="Arial" charset="0"/>
            </a:endParaRPr>
          </a:p>
          <a:p>
            <a:pPr lvl="1"/>
            <a:r>
              <a:rPr lang="en-US">
                <a:latin typeface="Arial" charset="0"/>
                <a:cs typeface="Arial" charset="0"/>
              </a:rPr>
              <a:t>Sequential executions OK</a:t>
            </a:r>
          </a:p>
        </p:txBody>
      </p:sp>
      <p:sp>
        <p:nvSpPr>
          <p:cNvPr id="133126" name="Text Box 4"/>
          <p:cNvSpPr txBox="1">
            <a:spLocks noChangeArrowheads="1"/>
          </p:cNvSpPr>
          <p:nvPr/>
        </p:nvSpPr>
        <p:spPr bwMode="auto">
          <a:xfrm>
            <a:off x="965200" y="3265488"/>
            <a:ext cx="6256338" cy="638175"/>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flag[j]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(flag[j]){}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(flag[i]){}</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5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D3524C-7A3A-F241-8FAD-0E015AEFB3F7}" type="slidenum">
              <a:rPr lang="ar-SA" sz="1400" b="0">
                <a:solidFill>
                  <a:schemeClr val="tx1"/>
                </a:solidFill>
                <a:latin typeface="Arial" charset="0"/>
                <a:cs typeface="Arial" charset="0"/>
              </a:rPr>
              <a:pPr/>
              <a:t>59</a:t>
            </a:fld>
            <a:endParaRPr lang="en-US" sz="1400" b="0">
              <a:solidFill>
                <a:schemeClr val="tx1"/>
              </a:solidFill>
              <a:latin typeface="Arial" charset="0"/>
              <a:cs typeface="Arial" charset="0"/>
            </a:endParaRPr>
          </a:p>
        </p:txBody>
      </p:sp>
      <p:pic>
        <p:nvPicPr>
          <p:cNvPr id="1351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Rectangle 2"/>
          <p:cNvSpPr>
            <a:spLocks noGrp="1" noChangeArrowheads="1"/>
          </p:cNvSpPr>
          <p:nvPr>
            <p:ph type="title"/>
          </p:nvPr>
        </p:nvSpPr>
        <p:spPr/>
        <p:txBody>
          <a:bodyPr/>
          <a:lstStyle/>
          <a:p>
            <a:r>
              <a:rPr lang="en-US" sz="4000">
                <a:latin typeface="Arial" charset="0"/>
              </a:rPr>
              <a:t>LockTwo</a:t>
            </a:r>
          </a:p>
        </p:txBody>
      </p:sp>
      <p:sp>
        <p:nvSpPr>
          <p:cNvPr id="135173" name="Text Box 3"/>
          <p:cNvSpPr txBox="1">
            <a:spLocks noChangeArrowheads="1"/>
          </p:cNvSpPr>
          <p:nvPr/>
        </p:nvSpPr>
        <p:spPr bwMode="auto">
          <a:xfrm>
            <a:off x="849313" y="1828800"/>
            <a:ext cx="7445375" cy="274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a:t>
            </a:r>
            <a:r>
              <a:rPr lang="en-US" sz="2000">
                <a:solidFill>
                  <a:schemeClr val="accent2"/>
                </a:solidFill>
                <a:latin typeface="Courier New" charset="0"/>
                <a:cs typeface="Courier New" charset="0"/>
              </a:rPr>
              <a:t> LockTwo </a:t>
            </a:r>
            <a:r>
              <a:rPr lang="en-US" sz="2000">
                <a:solidFill>
                  <a:schemeClr val="tx1"/>
                </a:solidFill>
                <a:latin typeface="Courier New" charset="0"/>
              </a:rPr>
              <a:t>implements</a:t>
            </a:r>
            <a:r>
              <a:rPr lang="en-US" sz="2000">
                <a:solidFill>
                  <a:schemeClr val="accent2"/>
                </a:solidFill>
                <a:latin typeface="Courier New" charset="0"/>
              </a:rPr>
              <a:t> Lock </a:t>
            </a:r>
            <a:r>
              <a:rPr lang="en-US" sz="2000">
                <a:solidFill>
                  <a:schemeClr val="accent2"/>
                </a:solidFill>
                <a:latin typeface="Courier New" charset="0"/>
                <a:cs typeface="Courier New" charset="0"/>
              </a:rPr>
              <a:t>{</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private int</a:t>
            </a:r>
            <a:r>
              <a:rPr lang="en-US" sz="2000">
                <a:solidFill>
                  <a:schemeClr val="accent2"/>
                </a:solidFill>
                <a:latin typeface="Courier New" charset="0"/>
                <a:cs typeface="Courier New" charset="0"/>
              </a:rPr>
              <a:t> victim;</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p>
          <a:p>
            <a:pPr eaLnBrk="1" hangingPunct="1">
              <a:lnSpc>
                <a:spcPct val="70000"/>
              </a:lnSpc>
              <a:spcBef>
                <a:spcPct val="30000"/>
              </a:spcBef>
            </a:pPr>
            <a:endParaRPr lang="en-US" sz="2000">
              <a:solidFill>
                <a:schemeClr val="accent2"/>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accent2"/>
                </a:solidFill>
                <a:latin typeface="Courier New" charset="0"/>
                <a:cs typeface="Courier New" charset="0"/>
              </a:rPr>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405832A-1FD5-7142-ACE1-FCEE95284805}" type="slidenum">
              <a:rPr lang="ar-SA" sz="1400" b="0">
                <a:solidFill>
                  <a:schemeClr val="tx1"/>
                </a:solidFill>
                <a:latin typeface="Arial" charset="0"/>
                <a:cs typeface="Arial" charset="0"/>
              </a:rPr>
              <a:pPr/>
              <a:t>6</a:t>
            </a:fld>
            <a:endParaRPr lang="en-US" sz="1400" b="0">
              <a:solidFill>
                <a:schemeClr val="tx1"/>
              </a:solidFill>
              <a:latin typeface="Arial" charset="0"/>
              <a:cs typeface="Arial" charset="0"/>
            </a:endParaRPr>
          </a:p>
        </p:txBody>
      </p:sp>
      <p:pic>
        <p:nvPicPr>
          <p:cNvPr id="2662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2"/>
          <p:cNvSpPr>
            <a:spLocks noGrp="1" noChangeArrowheads="1"/>
          </p:cNvSpPr>
          <p:nvPr>
            <p:ph type="title"/>
          </p:nvPr>
        </p:nvSpPr>
        <p:spPr/>
        <p:txBody>
          <a:bodyPr/>
          <a:lstStyle/>
          <a:p>
            <a:r>
              <a:rPr lang="en-US" sz="4000">
                <a:latin typeface="Arial" charset="0"/>
              </a:rPr>
              <a:t>Why is Concurrent Programming so Hard?</a:t>
            </a:r>
          </a:p>
        </p:txBody>
      </p:sp>
      <p:sp>
        <p:nvSpPr>
          <p:cNvPr id="26629" name="Rectangle 3"/>
          <p:cNvSpPr>
            <a:spLocks noGrp="1" noChangeArrowheads="1"/>
          </p:cNvSpPr>
          <p:nvPr>
            <p:ph type="body" idx="1"/>
          </p:nvPr>
        </p:nvSpPr>
        <p:spPr/>
        <p:txBody>
          <a:bodyPr/>
          <a:lstStyle/>
          <a:p>
            <a:r>
              <a:rPr lang="en-US">
                <a:latin typeface="Arial" charset="0"/>
              </a:rPr>
              <a:t>Try preparing a seven-course banquet</a:t>
            </a:r>
          </a:p>
          <a:p>
            <a:pPr lvl="1"/>
            <a:r>
              <a:rPr lang="en-US">
                <a:latin typeface="Arial" charset="0"/>
                <a:cs typeface="Arial" charset="0"/>
              </a:rPr>
              <a:t>By yourself</a:t>
            </a:r>
          </a:p>
          <a:p>
            <a:pPr lvl="1"/>
            <a:r>
              <a:rPr lang="en-US">
                <a:latin typeface="Arial" charset="0"/>
                <a:cs typeface="Arial" charset="0"/>
              </a:rPr>
              <a:t>With one friend</a:t>
            </a:r>
          </a:p>
          <a:p>
            <a:pPr lvl="1"/>
            <a:r>
              <a:rPr lang="en-US">
                <a:latin typeface="Arial" charset="0"/>
                <a:cs typeface="Arial" charset="0"/>
              </a:rPr>
              <a:t>With twenty-seven friends …</a:t>
            </a:r>
          </a:p>
          <a:p>
            <a:r>
              <a:rPr lang="en-US">
                <a:latin typeface="Arial" charset="0"/>
              </a:rPr>
              <a:t>Before we can talk about programs</a:t>
            </a:r>
          </a:p>
          <a:p>
            <a:pPr lvl="1"/>
            <a:r>
              <a:rPr lang="en-US">
                <a:latin typeface="Arial" charset="0"/>
                <a:cs typeface="Arial" charset="0"/>
              </a:rPr>
              <a:t>Need a language</a:t>
            </a:r>
          </a:p>
          <a:p>
            <a:pPr lvl="1"/>
            <a:r>
              <a:rPr lang="en-US">
                <a:latin typeface="Arial" charset="0"/>
                <a:cs typeface="Arial" charset="0"/>
              </a:rPr>
              <a:t>Describing time and concurrency</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72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14B3E89-1D31-8D42-B113-02FE1C8B9E78}" type="slidenum">
              <a:rPr lang="ar-SA" sz="1400" b="0">
                <a:solidFill>
                  <a:schemeClr val="tx1"/>
                </a:solidFill>
                <a:latin typeface="Arial" charset="0"/>
                <a:cs typeface="Arial" charset="0"/>
              </a:rPr>
              <a:pPr/>
              <a:t>60</a:t>
            </a:fld>
            <a:endParaRPr lang="en-US" sz="1400" b="0">
              <a:solidFill>
                <a:schemeClr val="tx1"/>
              </a:solidFill>
              <a:latin typeface="Arial" charset="0"/>
              <a:cs typeface="Arial" charset="0"/>
            </a:endParaRPr>
          </a:p>
        </p:txBody>
      </p:sp>
      <p:pic>
        <p:nvPicPr>
          <p:cNvPr id="13721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Rectangle 2"/>
          <p:cNvSpPr>
            <a:spLocks noGrp="1" noChangeArrowheads="1"/>
          </p:cNvSpPr>
          <p:nvPr>
            <p:ph type="title"/>
          </p:nvPr>
        </p:nvSpPr>
        <p:spPr/>
        <p:txBody>
          <a:bodyPr/>
          <a:lstStyle/>
          <a:p>
            <a:r>
              <a:rPr lang="en-US" sz="4000">
                <a:latin typeface="Arial" charset="0"/>
              </a:rPr>
              <a:t>LockTwo</a:t>
            </a:r>
          </a:p>
        </p:txBody>
      </p:sp>
      <p:sp>
        <p:nvSpPr>
          <p:cNvPr id="137221"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7222"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7223" name="Text Box 5"/>
          <p:cNvSpPr txBox="1">
            <a:spLocks noChangeArrowheads="1"/>
          </p:cNvSpPr>
          <p:nvPr/>
        </p:nvSpPr>
        <p:spPr bwMode="auto">
          <a:xfrm>
            <a:off x="5532438" y="2111375"/>
            <a:ext cx="2706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Let other go first</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92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1452B3-AFA6-E645-BEDE-1F023E652260}" type="slidenum">
              <a:rPr lang="ar-SA" sz="1400" b="0">
                <a:solidFill>
                  <a:schemeClr val="tx1"/>
                </a:solidFill>
                <a:latin typeface="Arial" charset="0"/>
                <a:cs typeface="Arial" charset="0"/>
              </a:rPr>
              <a:pPr/>
              <a:t>61</a:t>
            </a:fld>
            <a:endParaRPr lang="en-US" sz="1400" b="0">
              <a:solidFill>
                <a:schemeClr val="tx1"/>
              </a:solidFill>
              <a:latin typeface="Arial" charset="0"/>
              <a:cs typeface="Arial" charset="0"/>
            </a:endParaRPr>
          </a:p>
        </p:txBody>
      </p:sp>
      <p:pic>
        <p:nvPicPr>
          <p:cNvPr id="13926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8" name="Rectangle 2"/>
          <p:cNvSpPr>
            <a:spLocks noGrp="1" noChangeArrowheads="1"/>
          </p:cNvSpPr>
          <p:nvPr>
            <p:ph type="title"/>
          </p:nvPr>
        </p:nvSpPr>
        <p:spPr/>
        <p:txBody>
          <a:bodyPr/>
          <a:lstStyle/>
          <a:p>
            <a:r>
              <a:rPr lang="en-US" sz="4000">
                <a:latin typeface="Arial" charset="0"/>
              </a:rPr>
              <a:t>LockTwo</a:t>
            </a:r>
          </a:p>
        </p:txBody>
      </p:sp>
      <p:sp>
        <p:nvSpPr>
          <p:cNvPr id="139269"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9270"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9271" name="Text Box 5"/>
          <p:cNvSpPr txBox="1">
            <a:spLocks noChangeArrowheads="1"/>
          </p:cNvSpPr>
          <p:nvPr/>
        </p:nvSpPr>
        <p:spPr bwMode="auto">
          <a:xfrm>
            <a:off x="5299075" y="193675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permission</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13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FC4F3-C87C-5445-AD45-E4E323F0A832}" type="slidenum">
              <a:rPr lang="ar-SA" sz="1400" b="0">
                <a:solidFill>
                  <a:schemeClr val="tx1"/>
                </a:solidFill>
                <a:latin typeface="Arial" charset="0"/>
                <a:cs typeface="Arial" charset="0"/>
              </a:rPr>
              <a:pPr/>
              <a:t>62</a:t>
            </a:fld>
            <a:endParaRPr lang="en-US" sz="1400" b="0">
              <a:solidFill>
                <a:schemeClr val="tx1"/>
              </a:solidFill>
              <a:latin typeface="Arial" charset="0"/>
              <a:cs typeface="Arial" charset="0"/>
            </a:endParaRPr>
          </a:p>
        </p:txBody>
      </p:sp>
      <p:pic>
        <p:nvPicPr>
          <p:cNvPr id="14131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Rectangle 2"/>
          <p:cNvSpPr>
            <a:spLocks noGrp="1" noChangeArrowheads="1"/>
          </p:cNvSpPr>
          <p:nvPr>
            <p:ph type="title"/>
          </p:nvPr>
        </p:nvSpPr>
        <p:spPr/>
        <p:txBody>
          <a:bodyPr/>
          <a:lstStyle/>
          <a:p>
            <a:r>
              <a:rPr lang="en-US" sz="4000">
                <a:latin typeface="Arial" charset="0"/>
              </a:rPr>
              <a:t>LockTwo</a:t>
            </a:r>
          </a:p>
        </p:txBody>
      </p:sp>
      <p:sp>
        <p:nvSpPr>
          <p:cNvPr id="141317"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Lock2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folHlink"/>
                </a:solidFill>
                <a:latin typeface="Courier New" charset="0"/>
                <a:cs typeface="Courier New" charset="0"/>
              </a:rPr>
              <a:t>  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41318"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1319" name="Text Box 5"/>
          <p:cNvSpPr txBox="1">
            <a:spLocks noChangeArrowheads="1"/>
          </p:cNvSpPr>
          <p:nvPr/>
        </p:nvSpPr>
        <p:spPr bwMode="auto">
          <a:xfrm>
            <a:off x="5370513" y="2343150"/>
            <a:ext cx="2706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Nothing to do</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1433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7CFA0-1D85-CF4D-9D19-34C1E46A12CA}" type="slidenum">
              <a:rPr lang="ar-SA" sz="1400" b="0">
                <a:solidFill>
                  <a:schemeClr val="tx1"/>
                </a:solidFill>
                <a:latin typeface="Arial" charset="0"/>
                <a:cs typeface="Arial" charset="0"/>
              </a:rPr>
              <a:pPr/>
              <a:t>63</a:t>
            </a:fld>
            <a:endParaRPr lang="en-US" sz="1400" b="0">
              <a:solidFill>
                <a:schemeClr val="tx1"/>
              </a:solidFill>
              <a:latin typeface="Arial" charset="0"/>
              <a:cs typeface="Arial" charset="0"/>
            </a:endParaRPr>
          </a:p>
        </p:txBody>
      </p:sp>
      <p:pic>
        <p:nvPicPr>
          <p:cNvPr id="14336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Text Box 5"/>
          <p:cNvSpPr txBox="1">
            <a:spLocks noChangeArrowheads="1"/>
          </p:cNvSpPr>
          <p:nvPr/>
        </p:nvSpPr>
        <p:spPr bwMode="auto">
          <a:xfrm>
            <a:off x="4760913" y="2852738"/>
            <a:ext cx="4179887" cy="1322387"/>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Courier New" charset="0"/>
              </a:rPr>
              <a:t>public void</a:t>
            </a:r>
            <a:r>
              <a:rPr lang="en-US" sz="2000">
                <a:solidFill>
                  <a:schemeClr val="accent2"/>
                </a:solidFill>
                <a:latin typeface="Courier New" charset="0"/>
              </a:rPr>
              <a:t> LockTwo() {</a:t>
            </a:r>
          </a:p>
          <a:p>
            <a:r>
              <a:rPr lang="en-US" sz="2000">
                <a:solidFill>
                  <a:schemeClr val="accent2"/>
                </a:solidFill>
                <a:latin typeface="Courier New" charset="0"/>
              </a:rPr>
              <a:t>  victim = i;</a:t>
            </a:r>
          </a:p>
          <a:p>
            <a:r>
              <a:rPr lang="en-US" sz="2000">
                <a:solidFill>
                  <a:schemeClr val="accent2"/>
                </a:solidFill>
                <a:latin typeface="Courier New" charset="0"/>
              </a:rPr>
              <a:t>  </a:t>
            </a:r>
            <a:r>
              <a:rPr lang="en-US" sz="2000">
                <a:solidFill>
                  <a:schemeClr val="tx1"/>
                </a:solidFill>
                <a:latin typeface="Courier New" charset="0"/>
              </a:rPr>
              <a:t>while</a:t>
            </a:r>
            <a:r>
              <a:rPr lang="en-US" sz="2000">
                <a:solidFill>
                  <a:schemeClr val="accent2"/>
                </a:solidFill>
                <a:latin typeface="Courier New" charset="0"/>
              </a:rPr>
              <a:t> (victim == i) {}; </a:t>
            </a:r>
          </a:p>
          <a:p>
            <a:r>
              <a:rPr lang="en-US" sz="2000">
                <a:solidFill>
                  <a:schemeClr val="accent2"/>
                </a:solidFill>
                <a:latin typeface="Courier New" charset="0"/>
              </a:rPr>
              <a:t> }</a:t>
            </a:r>
          </a:p>
        </p:txBody>
      </p:sp>
      <p:sp>
        <p:nvSpPr>
          <p:cNvPr id="143365" name="Rectangle 2"/>
          <p:cNvSpPr>
            <a:spLocks noGrp="1" noChangeArrowheads="1"/>
          </p:cNvSpPr>
          <p:nvPr>
            <p:ph type="title"/>
          </p:nvPr>
        </p:nvSpPr>
        <p:spPr/>
        <p:txBody>
          <a:bodyPr/>
          <a:lstStyle/>
          <a:p>
            <a:r>
              <a:rPr lang="en-US">
                <a:latin typeface="Arial" charset="0"/>
              </a:rPr>
              <a:t>LockTwo Claims</a:t>
            </a:r>
          </a:p>
        </p:txBody>
      </p:sp>
      <p:sp>
        <p:nvSpPr>
          <p:cNvPr id="143366" name="Rectangle 3"/>
          <p:cNvSpPr>
            <a:spLocks noGrp="1" noChangeArrowheads="1"/>
          </p:cNvSpPr>
          <p:nvPr>
            <p:ph type="body" sz="half" idx="1"/>
          </p:nvPr>
        </p:nvSpPr>
        <p:spPr>
          <a:xfrm>
            <a:off x="571500" y="2171700"/>
            <a:ext cx="5797550" cy="4064000"/>
          </a:xfrm>
        </p:spPr>
        <p:txBody>
          <a:bodyPr/>
          <a:lstStyle/>
          <a:p>
            <a:r>
              <a:rPr lang="en-US">
                <a:latin typeface="Arial" charset="0"/>
              </a:rPr>
              <a:t>Satisfies mutual exclusion</a:t>
            </a:r>
          </a:p>
          <a:p>
            <a:pPr lvl="1"/>
            <a:r>
              <a:rPr lang="en-US">
                <a:latin typeface="Arial" charset="0"/>
                <a:cs typeface="Arial" charset="0"/>
              </a:rPr>
              <a:t>If thread </a:t>
            </a:r>
            <a:r>
              <a:rPr lang="en-US" b="1">
                <a:solidFill>
                  <a:schemeClr val="tx1"/>
                </a:solidFill>
                <a:latin typeface="Courier New" charset="0"/>
                <a:cs typeface="Arial" charset="0"/>
              </a:rPr>
              <a:t>i</a:t>
            </a:r>
            <a:r>
              <a:rPr lang="en-US">
                <a:latin typeface="Arial" charset="0"/>
                <a:cs typeface="Arial" charset="0"/>
              </a:rPr>
              <a:t> in CS</a:t>
            </a:r>
          </a:p>
          <a:p>
            <a:pPr lvl="1"/>
            <a:r>
              <a:rPr lang="en-US">
                <a:latin typeface="Arial" charset="0"/>
                <a:cs typeface="Arial" charset="0"/>
              </a:rPr>
              <a:t>Then </a:t>
            </a:r>
            <a:r>
              <a:rPr lang="en-US" b="1">
                <a:solidFill>
                  <a:schemeClr val="tx1"/>
                </a:solidFill>
                <a:latin typeface="Courier New" charset="0"/>
                <a:cs typeface="Arial" charset="0"/>
              </a:rPr>
              <a:t>victim == j</a:t>
            </a:r>
          </a:p>
          <a:p>
            <a:pPr lvl="1"/>
            <a:r>
              <a:rPr lang="en-US">
                <a:latin typeface="Arial" charset="0"/>
                <a:cs typeface="Arial" charset="0"/>
              </a:rPr>
              <a:t>Cannot be both 0 and 1</a:t>
            </a:r>
          </a:p>
          <a:p>
            <a:r>
              <a:rPr lang="en-US">
                <a:latin typeface="Arial" charset="0"/>
              </a:rPr>
              <a:t>Not deadlock free</a:t>
            </a:r>
          </a:p>
          <a:p>
            <a:pPr lvl="1"/>
            <a:r>
              <a:rPr lang="en-US">
                <a:latin typeface="Arial" charset="0"/>
                <a:cs typeface="Arial" charset="0"/>
              </a:rPr>
              <a:t>Sequential execution deadlocks</a:t>
            </a:r>
          </a:p>
          <a:p>
            <a:pPr lvl="1"/>
            <a:r>
              <a:rPr lang="en-US">
                <a:latin typeface="Arial" charset="0"/>
                <a:cs typeface="Arial" charset="0"/>
              </a:rPr>
              <a:t>Concurrent execution does not</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ar-SA" sz="1400" b="0">
                <a:solidFill>
                  <a:schemeClr val="tx1"/>
                </a:solidFill>
                <a:latin typeface="Arial" charset="0"/>
                <a:cs typeface="Arial" charset="0"/>
              </a:rPr>
              <a:pPr/>
              <a:t>64</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tx1"/>
                </a:solidFill>
                <a:latin typeface="Courier New" charset="0"/>
                <a:cs typeface="Courier New" charset="0"/>
              </a:rPr>
              <a:t>public</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tx1"/>
                </a:solidFill>
                <a:latin typeface="Courier New" charset="0"/>
                <a:cs typeface="Courier New" charset="0"/>
              </a:rPr>
              <a:t>public 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7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4B4D060-95E4-8744-B683-FE1E7F962008}" type="slidenum">
              <a:rPr lang="ar-SA" sz="1400" b="0">
                <a:solidFill>
                  <a:schemeClr val="tx1"/>
                </a:solidFill>
                <a:latin typeface="Arial" charset="0"/>
                <a:cs typeface="Arial" charset="0"/>
              </a:rPr>
              <a:pPr/>
              <a:t>65</a:t>
            </a:fld>
            <a:endParaRPr lang="en-US" sz="1400" b="0">
              <a:solidFill>
                <a:schemeClr val="tx1"/>
              </a:solidFill>
              <a:latin typeface="Arial" charset="0"/>
              <a:cs typeface="Arial" charset="0"/>
            </a:endParaRPr>
          </a:p>
        </p:txBody>
      </p:sp>
      <p:pic>
        <p:nvPicPr>
          <p:cNvPr id="14745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0"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47461"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7462"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7463"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I</a:t>
            </a:r>
            <a:r>
              <a:rPr lang="fr-FR" altLang="ja-JP" sz="2800" dirty="0">
                <a:solidFill>
                  <a:srgbClr val="FF0000"/>
                </a:solidFill>
                <a:latin typeface="Arial" charset="0"/>
              </a:rPr>
              <a:t>'</a:t>
            </a:r>
            <a:r>
              <a:rPr lang="en-US" altLang="ja-JP" sz="2800" dirty="0">
                <a:solidFill>
                  <a:srgbClr val="FF0000"/>
                </a:solidFill>
                <a:latin typeface="Arial" charset="0"/>
              </a:rPr>
              <a:t>m interested</a:t>
            </a:r>
            <a:endParaRPr lang="en-US" sz="2800" dirty="0">
              <a:solidFill>
                <a:srgbClr val="FF0000"/>
              </a:solidFill>
              <a:latin typeface="Arial"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9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F89925-9CB7-D344-B0BD-78E39BC4CDBB}" type="slidenum">
              <a:rPr lang="ar-SA" sz="1400" b="0">
                <a:solidFill>
                  <a:schemeClr val="tx1"/>
                </a:solidFill>
                <a:latin typeface="Arial" charset="0"/>
                <a:cs typeface="Arial" charset="0"/>
              </a:rPr>
              <a:pPr/>
              <a:t>66</a:t>
            </a:fld>
            <a:endParaRPr lang="en-US" sz="1400" b="0">
              <a:solidFill>
                <a:schemeClr val="tx1"/>
              </a:solidFill>
              <a:latin typeface="Arial" charset="0"/>
              <a:cs typeface="Arial" charset="0"/>
            </a:endParaRPr>
          </a:p>
        </p:txBody>
      </p:sp>
      <p:pic>
        <p:nvPicPr>
          <p:cNvPr id="149507"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8"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49509"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9510"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1"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I</a:t>
            </a:r>
            <a:r>
              <a:rPr lang="fr-FR" altLang="ja-JP" sz="2800" dirty="0">
                <a:solidFill>
                  <a:srgbClr val="FF0000"/>
                </a:solidFill>
                <a:latin typeface="Arial" charset="0"/>
              </a:rPr>
              <a:t>'</a:t>
            </a:r>
            <a:r>
              <a:rPr lang="en-US" altLang="ja-JP" sz="2800" dirty="0">
                <a:solidFill>
                  <a:srgbClr val="FF0000"/>
                </a:solidFill>
                <a:latin typeface="Arial" charset="0"/>
              </a:rPr>
              <a:t>m interested</a:t>
            </a:r>
            <a:endParaRPr lang="en-US" sz="2800" dirty="0">
              <a:solidFill>
                <a:srgbClr val="FF0000"/>
              </a:solidFill>
              <a:latin typeface="Arial" charset="0"/>
            </a:endParaRPr>
          </a:p>
        </p:txBody>
      </p:sp>
      <p:sp>
        <p:nvSpPr>
          <p:cNvPr id="149512"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3" name="Text Box 7"/>
          <p:cNvSpPr txBox="1">
            <a:spLocks noChangeArrowheads="1"/>
          </p:cNvSpPr>
          <p:nvPr/>
        </p:nvSpPr>
        <p:spPr bwMode="auto">
          <a:xfrm>
            <a:off x="5575300" y="2928938"/>
            <a:ext cx="3113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1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E13978A-52B7-E74C-B454-70EE2C5DAEFA}" type="slidenum">
              <a:rPr lang="ar-SA" sz="1400" b="0">
                <a:solidFill>
                  <a:schemeClr val="tx1"/>
                </a:solidFill>
                <a:latin typeface="Arial" charset="0"/>
                <a:cs typeface="Arial" charset="0"/>
              </a:rPr>
              <a:pPr/>
              <a:t>67</a:t>
            </a:fld>
            <a:endParaRPr lang="en-US" sz="1400" b="0">
              <a:solidFill>
                <a:schemeClr val="tx1"/>
              </a:solidFill>
              <a:latin typeface="Arial" charset="0"/>
              <a:cs typeface="Arial" charset="0"/>
            </a:endParaRPr>
          </a:p>
        </p:txBody>
      </p:sp>
      <p:pic>
        <p:nvPicPr>
          <p:cNvPr id="151555"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51557"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51558"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59"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I</a:t>
            </a:r>
            <a:r>
              <a:rPr lang="fr-FR" altLang="ja-JP" sz="2800" dirty="0">
                <a:solidFill>
                  <a:srgbClr val="FF0000"/>
                </a:solidFill>
                <a:latin typeface="Arial" charset="0"/>
              </a:rPr>
              <a:t>'</a:t>
            </a:r>
            <a:r>
              <a:rPr lang="en-US" altLang="ja-JP" sz="2800" dirty="0">
                <a:solidFill>
                  <a:srgbClr val="FF0000"/>
                </a:solidFill>
                <a:latin typeface="Arial" charset="0"/>
              </a:rPr>
              <a:t>m interested</a:t>
            </a:r>
            <a:endParaRPr lang="en-US" sz="2800" dirty="0">
              <a:solidFill>
                <a:srgbClr val="FF0000"/>
              </a:solidFill>
              <a:latin typeface="Arial" charset="0"/>
            </a:endParaRPr>
          </a:p>
        </p:txBody>
      </p:sp>
      <p:sp>
        <p:nvSpPr>
          <p:cNvPr id="151560"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1562"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3"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I</a:t>
            </a:r>
            <a:r>
              <a:rPr lang="fr-FR" altLang="ja-JP" sz="2800" dirty="0">
                <a:solidFill>
                  <a:srgbClr val="FF0000"/>
                </a:solidFill>
                <a:latin typeface="Arial" charset="0"/>
              </a:rPr>
              <a:t>'</a:t>
            </a:r>
            <a:r>
              <a:rPr lang="en-US" altLang="ja-JP" sz="2800" dirty="0">
                <a:solidFill>
                  <a:srgbClr val="FF0000"/>
                </a:solidFill>
                <a:latin typeface="Arial" charset="0"/>
              </a:rPr>
              <a:t>m the victim</a:t>
            </a:r>
            <a:endParaRPr lang="en-US" sz="2800" dirty="0">
              <a:solidFill>
                <a:srgbClr val="FF0000"/>
              </a:solidFill>
              <a:latin typeface="Arial"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3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A8874D8-EF35-7542-899B-EFA9F9E58F44}" type="slidenum">
              <a:rPr lang="ar-SA" sz="1400" b="0">
                <a:solidFill>
                  <a:schemeClr val="tx1"/>
                </a:solidFill>
                <a:latin typeface="Arial" charset="0"/>
                <a:cs typeface="Arial" charset="0"/>
              </a:rPr>
              <a:pPr/>
              <a:t>68</a:t>
            </a:fld>
            <a:endParaRPr lang="en-US" sz="1400" b="0">
              <a:solidFill>
                <a:schemeClr val="tx1"/>
              </a:solidFill>
              <a:latin typeface="Arial" charset="0"/>
              <a:cs typeface="Arial" charset="0"/>
            </a:endParaRPr>
          </a:p>
        </p:txBody>
      </p:sp>
      <p:pic>
        <p:nvPicPr>
          <p:cNvPr id="153603"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2"/>
          <p:cNvSpPr>
            <a:spLocks noGrp="1" noChangeArrowheads="1"/>
          </p:cNvSpPr>
          <p:nvPr>
            <p:ph type="title"/>
          </p:nvPr>
        </p:nvSpPr>
        <p:spPr/>
        <p:txBody>
          <a:bodyPr/>
          <a:lstStyle/>
          <a:p>
            <a:r>
              <a:rPr lang="en-US" sz="4000" dirty="0">
                <a:latin typeface="Arial" charset="0"/>
              </a:rPr>
              <a:t>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53605"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rgbClr val="000000"/>
                </a:solidFill>
                <a:latin typeface="Courier New" charset="0"/>
                <a:cs typeface="Courier New" charset="0"/>
              </a:rPr>
              <a:t>;</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chemeClr val="tx1"/>
                </a:solidFill>
                <a:latin typeface="Courier New" charset="0"/>
                <a:cs typeface="Courier New" charset="0"/>
              </a:rPr>
              <a:t>}</a:t>
            </a:r>
          </a:p>
        </p:txBody>
      </p:sp>
      <p:sp>
        <p:nvSpPr>
          <p:cNvPr id="153606"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8"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9" name="Text Box 11"/>
          <p:cNvSpPr txBox="1">
            <a:spLocks noChangeArrowheads="1"/>
          </p:cNvSpPr>
          <p:nvPr/>
        </p:nvSpPr>
        <p:spPr bwMode="auto">
          <a:xfrm>
            <a:off x="2327275" y="5268913"/>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53610"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I</a:t>
            </a:r>
            <a:r>
              <a:rPr lang="fr-FR" altLang="ja-JP" sz="2800" dirty="0">
                <a:solidFill>
                  <a:srgbClr val="FF0000"/>
                </a:solidFill>
                <a:latin typeface="Arial" charset="0"/>
              </a:rPr>
              <a:t>'</a:t>
            </a:r>
            <a:r>
              <a:rPr lang="en-US" altLang="ja-JP" sz="2800" dirty="0">
                <a:solidFill>
                  <a:srgbClr val="FF0000"/>
                </a:solidFill>
                <a:latin typeface="Arial" charset="0"/>
              </a:rPr>
              <a:t>m interested</a:t>
            </a:r>
            <a:endParaRPr lang="en-US" sz="2800" dirty="0">
              <a:solidFill>
                <a:srgbClr val="FF0000"/>
              </a:solidFill>
              <a:latin typeface="Arial" charset="0"/>
            </a:endParaRPr>
          </a:p>
        </p:txBody>
      </p:sp>
      <p:sp>
        <p:nvSpPr>
          <p:cNvPr id="15361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3612"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I</a:t>
            </a:r>
            <a:r>
              <a:rPr lang="fr-FR" altLang="ja-JP" sz="2800" dirty="0">
                <a:solidFill>
                  <a:srgbClr val="FF0000"/>
                </a:solidFill>
                <a:latin typeface="Arial" charset="0"/>
              </a:rPr>
              <a:t>'</a:t>
            </a:r>
            <a:r>
              <a:rPr lang="en-US" altLang="ja-JP" sz="2800" dirty="0">
                <a:solidFill>
                  <a:srgbClr val="FF0000"/>
                </a:solidFill>
                <a:latin typeface="Arial" charset="0"/>
              </a:rPr>
              <a:t>m the victim</a:t>
            </a:r>
            <a:endParaRPr lang="en-US" sz="2800" dirty="0">
              <a:solidFill>
                <a:srgbClr val="FF0000"/>
              </a:solidFill>
              <a:latin typeface="Arial" charset="0"/>
            </a:endParaRPr>
          </a:p>
        </p:txBody>
      </p:sp>
      <p:sp>
        <p:nvSpPr>
          <p:cNvPr id="153613"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56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DB00CFC8-063B-1445-BA61-D41AE3B62A5C}" type="slidenum">
              <a:rPr lang="ar-SA" sz="1400" b="0">
                <a:solidFill>
                  <a:schemeClr val="tx1"/>
                </a:solidFill>
                <a:latin typeface="Arial" charset="0"/>
                <a:cs typeface="Arial" charset="0"/>
              </a:rPr>
              <a:pPr algn="r"/>
              <a:t>69</a:t>
            </a:fld>
            <a:endParaRPr lang="en-US" sz="1400" b="0">
              <a:solidFill>
                <a:schemeClr val="tx1"/>
              </a:solidFill>
              <a:latin typeface="Arial" charset="0"/>
              <a:cs typeface="Arial" charset="0"/>
            </a:endParaRPr>
          </a:p>
        </p:txBody>
      </p:sp>
      <p:pic>
        <p:nvPicPr>
          <p:cNvPr id="155651" name="Picture 2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2" name="Rectangle 2"/>
          <p:cNvSpPr>
            <a:spLocks noGrp="1" noChangeArrowheads="1"/>
          </p:cNvSpPr>
          <p:nvPr>
            <p:ph type="title" idx="4294967295"/>
          </p:nvPr>
        </p:nvSpPr>
        <p:spPr/>
        <p:txBody>
          <a:bodyPr/>
          <a:lstStyle/>
          <a:p>
            <a:r>
              <a:rPr lang="en-US">
                <a:latin typeface="Arial" charset="0"/>
              </a:rPr>
              <a:t>Mutual Exclusion</a:t>
            </a:r>
          </a:p>
        </p:txBody>
      </p:sp>
      <p:sp>
        <p:nvSpPr>
          <p:cNvPr id="155653" name="Rectangle 18"/>
          <p:cNvSpPr>
            <a:spLocks noChangeArrowheads="1"/>
          </p:cNvSpPr>
          <p:nvPr/>
        </p:nvSpPr>
        <p:spPr bwMode="auto">
          <a:xfrm>
            <a:off x="739775" y="2181225"/>
            <a:ext cx="791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84999" name="Rectangle 19"/>
          <p:cNvSpPr>
            <a:spLocks noChangeArrowheads="1"/>
          </p:cNvSpPr>
          <p:nvPr/>
        </p:nvSpPr>
        <p:spPr bwMode="auto">
          <a:xfrm>
            <a:off x="1898650" y="3198813"/>
            <a:ext cx="5348288"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ea typeface="+mn-ea"/>
                <a:cs typeface="Courier New" pitchFamily="49" charset="0"/>
              </a:rPr>
              <a:t> flag[</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 =</a:t>
            </a:r>
            <a:r>
              <a:rPr lang="en-US" sz="1800" dirty="0">
                <a:solidFill>
                  <a:srgbClr val="000000"/>
                </a:solidFill>
                <a:latin typeface="Courier New" pitchFamily="49" charset="0"/>
                <a:ea typeface="+mn-ea"/>
                <a:cs typeface="Courier New" pitchFamily="49" charset="0"/>
              </a:rPr>
              <a:t> </a:t>
            </a:r>
            <a:r>
              <a:rPr lang="en-US" sz="1800" dirty="0">
                <a:solidFill>
                  <a:schemeClr val="tx1"/>
                </a:solidFill>
                <a:latin typeface="Courier New" pitchFamily="49" charset="0"/>
                <a:ea typeface="+mn-ea"/>
                <a:cs typeface="Courier New" pitchFamily="49" charset="0"/>
              </a:rPr>
              <a:t>true</a:t>
            </a:r>
            <a:r>
              <a:rPr lang="en-US" sz="1800" dirty="0">
                <a:solidFill>
                  <a:srgbClr val="000000"/>
                </a:solidFill>
                <a:latin typeface="Courier New" pitchFamily="49" charset="0"/>
                <a:ea typeface="+mn-ea"/>
                <a:cs typeface="Courier New" pitchFamily="49" charset="0"/>
              </a:rPr>
              <a:t>; </a:t>
            </a:r>
            <a:endParaRPr lang="en-US" sz="1800" dirty="0">
              <a:solidFill>
                <a:srgbClr val="FF0000"/>
              </a:solidFill>
              <a:latin typeface="Courier New" pitchFamily="49" charset="0"/>
              <a:ea typeface="+mn-ea"/>
              <a:cs typeface="Courier New" pitchFamily="49" charset="0"/>
            </a:endParaRPr>
          </a:p>
          <a:p>
            <a:pPr marL="231775" indent="-231775" eaLnBrk="0" hangingPunct="0">
              <a:lnSpc>
                <a:spcPct val="80000"/>
              </a:lnSpc>
              <a:spcBef>
                <a:spcPct val="20000"/>
              </a:spcBef>
              <a:defRPr/>
            </a:pPr>
            <a:r>
              <a:rPr lang="en-US" sz="1800" dirty="0">
                <a:solidFill>
                  <a:srgbClr val="000000"/>
                </a:solidFill>
                <a:latin typeface="Courier New" pitchFamily="49" charset="0"/>
                <a:ea typeface="+mn-ea"/>
                <a:cs typeface="Courier New" pitchFamily="49" charset="0"/>
              </a:rPr>
              <a:t> </a:t>
            </a:r>
            <a:r>
              <a:rPr lang="en-US" sz="1800" dirty="0">
                <a:solidFill>
                  <a:schemeClr val="accent2"/>
                </a:solidFill>
                <a:latin typeface="Courier New" pitchFamily="49" charset="0"/>
                <a:ea typeface="+mn-ea"/>
                <a:cs typeface="Courier New" pitchFamily="49" charset="0"/>
              </a:rPr>
              <a:t>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a:t>
            </a:r>
            <a:r>
              <a:rPr lang="en-US" sz="1800" dirty="0">
                <a:solidFill>
                  <a:schemeClr val="folHlink"/>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ea typeface="+mn-ea"/>
                <a:cs typeface="Courier New" pitchFamily="49" charset="0"/>
              </a:rPr>
              <a:t> </a:t>
            </a:r>
            <a:r>
              <a:rPr lang="en-US" sz="1800" dirty="0">
                <a:solidFill>
                  <a:schemeClr val="bg1">
                    <a:lumMod val="50000"/>
                  </a:schemeClr>
                </a:solidFill>
                <a:latin typeface="Courier New" pitchFamily="49" charset="0"/>
                <a:ea typeface="+mn-ea"/>
                <a:cs typeface="Courier New" pitchFamily="49" charset="0"/>
              </a:rPr>
              <a:t>while (flag[j] &amp;&amp; victim == </a:t>
            </a:r>
            <a:r>
              <a:rPr lang="en-US" sz="1800" dirty="0" err="1">
                <a:solidFill>
                  <a:schemeClr val="bg1">
                    <a:lumMod val="50000"/>
                  </a:schemeClr>
                </a:solidFill>
                <a:latin typeface="Courier New" pitchFamily="49" charset="0"/>
                <a:ea typeface="+mn-ea"/>
                <a:cs typeface="Courier New" pitchFamily="49" charset="0"/>
              </a:rPr>
              <a:t>i</a:t>
            </a:r>
            <a:r>
              <a:rPr lang="en-US" sz="1800" dirty="0">
                <a:solidFill>
                  <a:schemeClr val="bg1">
                    <a:lumMod val="50000"/>
                  </a:schemeClr>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a:t>
            </a:r>
          </a:p>
        </p:txBody>
      </p:sp>
      <p:sp>
        <p:nvSpPr>
          <p:cNvPr id="155655" name="AutoShape 23"/>
          <p:cNvSpPr>
            <a:spLocks noChangeArrowheads="1"/>
          </p:cNvSpPr>
          <p:nvPr/>
        </p:nvSpPr>
        <p:spPr bwMode="auto">
          <a:xfrm>
            <a:off x="2055813" y="3440113"/>
            <a:ext cx="2259012" cy="625475"/>
          </a:xfrm>
          <a:prstGeom prst="wedgeRoundRectCallout">
            <a:avLst>
              <a:gd name="adj1" fmla="val 486"/>
              <a:gd name="adj2" fmla="val 4887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155656" name="TextBox 8"/>
          <p:cNvSpPr txBox="1">
            <a:spLocks noChangeArrowheads="1"/>
          </p:cNvSpPr>
          <p:nvPr/>
        </p:nvSpPr>
        <p:spPr bwMode="auto">
          <a:xfrm>
            <a:off x="3121025" y="5051425"/>
            <a:ext cx="299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b="0">
                <a:latin typeface="Arial" charset="0"/>
              </a:rPr>
              <a:t>From the Code</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1BE73AB-423B-D847-BFF8-1C8B932944F2}" type="slidenum">
              <a:rPr lang="ar-SA" sz="1400" b="0">
                <a:solidFill>
                  <a:schemeClr val="tx1"/>
                </a:solidFill>
                <a:latin typeface="Arial" charset="0"/>
                <a:cs typeface="Arial" charset="0"/>
              </a:rPr>
              <a:pPr/>
              <a:t>7</a:t>
            </a:fld>
            <a:endParaRPr lang="en-US" sz="1400" b="0">
              <a:solidFill>
                <a:schemeClr val="tx1"/>
              </a:solidFill>
              <a:latin typeface="Arial" charset="0"/>
              <a:cs typeface="Arial" charset="0"/>
            </a:endParaRPr>
          </a:p>
        </p:txBody>
      </p:sp>
      <p:pic>
        <p:nvPicPr>
          <p:cNvPr id="286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Grp="1" noChangeArrowheads="1"/>
          </p:cNvSpPr>
          <p:nvPr>
            <p:ph type="body" idx="1"/>
          </p:nvPr>
        </p:nvSpPr>
        <p:spPr>
          <a:xfrm>
            <a:off x="673100" y="1325563"/>
            <a:ext cx="7772400" cy="3276600"/>
          </a:xfrm>
        </p:spPr>
        <p:txBody>
          <a:bodyPr/>
          <a:lstStyle/>
          <a:p>
            <a:pPr>
              <a:lnSpc>
                <a:spcPct val="80000"/>
              </a:lnSpc>
            </a:pPr>
            <a:r>
              <a:rPr lang="ja-JP" altLang="en-US" dirty="0">
                <a:latin typeface="Arial" charset="0"/>
              </a:rPr>
              <a:t>“</a:t>
            </a:r>
            <a:r>
              <a:rPr lang="en-US" altLang="ja-JP" i="1" dirty="0">
                <a:latin typeface="Arial" charset="0"/>
              </a:rPr>
              <a:t>Absolute, true and mathematical time, of itself and from its own nature, flows equably without relation to anything external</a:t>
            </a:r>
            <a:r>
              <a:rPr lang="en-US" altLang="ja-JP" dirty="0">
                <a:latin typeface="Arial" charset="0"/>
              </a:rPr>
              <a:t>.</a:t>
            </a:r>
            <a:r>
              <a:rPr lang="ja-JP" altLang="en-US" dirty="0">
                <a:latin typeface="Arial" charset="0"/>
              </a:rPr>
              <a:t>”</a:t>
            </a:r>
            <a:r>
              <a:rPr lang="en-US" altLang="ja-JP" dirty="0">
                <a:latin typeface="Arial" charset="0"/>
              </a:rPr>
              <a:t> </a:t>
            </a:r>
            <a:r>
              <a:rPr lang="en-US" altLang="ja-JP">
                <a:latin typeface="Arial" charset="0"/>
              </a:rPr>
              <a:t>(Isaac </a:t>
            </a:r>
            <a:r>
              <a:rPr lang="en-US" altLang="ja-JP" dirty="0">
                <a:latin typeface="Arial" charset="0"/>
              </a:rPr>
              <a:t>Newton, 1689)</a:t>
            </a:r>
          </a:p>
          <a:p>
            <a:pPr>
              <a:lnSpc>
                <a:spcPct val="80000"/>
              </a:lnSpc>
              <a:buFontTx/>
              <a:buNone/>
            </a:pPr>
            <a:endParaRPr lang="en-US" dirty="0">
              <a:latin typeface="Arial" charset="0"/>
            </a:endParaRPr>
          </a:p>
          <a:p>
            <a:pPr>
              <a:lnSpc>
                <a:spcPct val="80000"/>
              </a:lnSpc>
            </a:pPr>
            <a:r>
              <a:rPr lang="ja-JP" altLang="en-US" dirty="0">
                <a:latin typeface="Arial" charset="0"/>
              </a:rPr>
              <a:t>“</a:t>
            </a:r>
            <a:r>
              <a:rPr lang="en-US" i="1" dirty="0"/>
              <a:t>Time is what keeps everything from happening at once</a:t>
            </a:r>
            <a:r>
              <a:rPr lang="en-US" altLang="ja-JP" dirty="0">
                <a:latin typeface="Arial" charset="0"/>
              </a:rPr>
              <a:t>.</a:t>
            </a:r>
            <a:r>
              <a:rPr lang="ja-JP" altLang="en-US" dirty="0">
                <a:latin typeface="Arial" charset="0"/>
              </a:rPr>
              <a:t>”</a:t>
            </a:r>
            <a:r>
              <a:rPr lang="en-US" altLang="ja-JP" dirty="0">
                <a:latin typeface="Arial" charset="0"/>
              </a:rPr>
              <a:t> (Ray Cummings, 1922)</a:t>
            </a:r>
            <a:endParaRPr lang="en-US" dirty="0">
              <a:latin typeface="Arial" charset="0"/>
            </a:endParaRPr>
          </a:p>
        </p:txBody>
      </p:sp>
      <p:sp>
        <p:nvSpPr>
          <p:cNvPr id="28677" name="Rectangle 3"/>
          <p:cNvSpPr>
            <a:spLocks noGrp="1" noChangeArrowheads="1"/>
          </p:cNvSpPr>
          <p:nvPr>
            <p:ph type="title"/>
          </p:nvPr>
        </p:nvSpPr>
        <p:spPr>
          <a:xfrm>
            <a:off x="671513" y="0"/>
            <a:ext cx="7772400" cy="1143000"/>
          </a:xfrm>
        </p:spPr>
        <p:txBody>
          <a:bodyPr/>
          <a:lstStyle/>
          <a:p>
            <a:r>
              <a:rPr lang="en-US">
                <a:latin typeface="Arial" charset="0"/>
              </a:rPr>
              <a:t>Time</a:t>
            </a:r>
          </a:p>
        </p:txBody>
      </p:sp>
      <p:grpSp>
        <p:nvGrpSpPr>
          <p:cNvPr id="28678" name="Group 12"/>
          <p:cNvGrpSpPr>
            <a:grpSpLocks/>
          </p:cNvGrpSpPr>
          <p:nvPr/>
        </p:nvGrpSpPr>
        <p:grpSpPr bwMode="auto">
          <a:xfrm>
            <a:off x="911225" y="5313363"/>
            <a:ext cx="7391400" cy="762000"/>
            <a:chOff x="528" y="3192"/>
            <a:chExt cx="4656" cy="480"/>
          </a:xfrm>
        </p:grpSpPr>
        <p:sp>
          <p:nvSpPr>
            <p:cNvPr id="28679" name="AutoShape 6"/>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28680" name="Text Box 7"/>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76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1209A080-2574-554B-B85B-4B0275EC2419}" type="slidenum">
              <a:rPr lang="ar-SA" sz="1400" b="0">
                <a:solidFill>
                  <a:schemeClr val="tx1"/>
                </a:solidFill>
                <a:latin typeface="Arial" charset="0"/>
                <a:cs typeface="Arial" charset="0"/>
              </a:rPr>
              <a:pPr algn="r"/>
              <a:t>70</a:t>
            </a:fld>
            <a:endParaRPr lang="en-US" sz="1400" b="0">
              <a:solidFill>
                <a:schemeClr val="tx1"/>
              </a:solidFill>
              <a:latin typeface="Arial" charset="0"/>
              <a:cs typeface="Arial" charset="0"/>
            </a:endParaRPr>
          </a:p>
        </p:txBody>
      </p:sp>
      <p:pic>
        <p:nvPicPr>
          <p:cNvPr id="15769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Rectangle 3"/>
          <p:cNvSpPr>
            <a:spLocks noGrp="1" noChangeArrowheads="1"/>
          </p:cNvSpPr>
          <p:nvPr>
            <p:ph type="title" idx="4294967295"/>
          </p:nvPr>
        </p:nvSpPr>
        <p:spPr/>
        <p:txBody>
          <a:bodyPr/>
          <a:lstStyle/>
          <a:p>
            <a:r>
              <a:rPr lang="en-US">
                <a:latin typeface="Arial" charset="0"/>
              </a:rPr>
              <a:t>Also from the Code</a:t>
            </a:r>
          </a:p>
        </p:txBody>
      </p:sp>
      <p:sp>
        <p:nvSpPr>
          <p:cNvPr id="157701" name="Rectangle 4"/>
          <p:cNvSpPr>
            <a:spLocks noChangeArrowheads="1"/>
          </p:cNvSpPr>
          <p:nvPr/>
        </p:nvSpPr>
        <p:spPr bwMode="auto">
          <a:xfrm>
            <a:off x="866775" y="2166938"/>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86023" name="Rectangle 5"/>
          <p:cNvSpPr>
            <a:spLocks noChangeArrowheads="1"/>
          </p:cNvSpPr>
          <p:nvPr/>
        </p:nvSpPr>
        <p:spPr bwMode="auto">
          <a:xfrm>
            <a:off x="1957388" y="3633788"/>
            <a:ext cx="5348287"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ea typeface="+mn-ea"/>
                <a:cs typeface="Courier New" pitchFamily="49" charset="0"/>
              </a:rPr>
              <a:t> </a:t>
            </a:r>
            <a:r>
              <a:rPr lang="en-US" sz="1800" dirty="0">
                <a:solidFill>
                  <a:schemeClr val="bg1">
                    <a:lumMod val="50000"/>
                  </a:schemeClr>
                </a:solidFill>
                <a:latin typeface="Courier New" pitchFamily="49" charset="0"/>
                <a:ea typeface="+mn-ea"/>
                <a:cs typeface="Courier New" pitchFamily="49" charset="0"/>
              </a:rPr>
              <a:t>flag[</a:t>
            </a:r>
            <a:r>
              <a:rPr lang="en-US" sz="1800" dirty="0" err="1">
                <a:solidFill>
                  <a:schemeClr val="bg1">
                    <a:lumMod val="50000"/>
                  </a:schemeClr>
                </a:solidFill>
                <a:latin typeface="Courier New" pitchFamily="49" charset="0"/>
                <a:ea typeface="+mn-ea"/>
                <a:cs typeface="Courier New" pitchFamily="49" charset="0"/>
              </a:rPr>
              <a:t>i</a:t>
            </a:r>
            <a:r>
              <a:rPr lang="en-US" sz="1800" dirty="0">
                <a:solidFill>
                  <a:schemeClr val="bg1">
                    <a:lumMod val="50000"/>
                  </a:schemeClr>
                </a:solidFill>
                <a:latin typeface="Courier New" pitchFamily="49" charset="0"/>
                <a:ea typeface="+mn-ea"/>
                <a:cs typeface="Courier New" pitchFamily="49" charset="0"/>
              </a:rPr>
              <a:t>] = true; </a:t>
            </a:r>
          </a:p>
          <a:p>
            <a:pPr marL="231775" indent="-231775" eaLnBrk="0" hangingPunct="0">
              <a:lnSpc>
                <a:spcPct val="80000"/>
              </a:lnSpc>
              <a:spcBef>
                <a:spcPct val="20000"/>
              </a:spcBef>
              <a:defRPr/>
            </a:pPr>
            <a:r>
              <a:rPr lang="en-US" sz="1800" dirty="0">
                <a:solidFill>
                  <a:srgbClr val="000000"/>
                </a:solidFill>
                <a:latin typeface="Courier New" pitchFamily="49" charset="0"/>
                <a:ea typeface="+mn-ea"/>
                <a:cs typeface="Courier New" pitchFamily="49" charset="0"/>
              </a:rPr>
              <a:t> </a:t>
            </a:r>
            <a:r>
              <a:rPr lang="en-US" sz="1800" dirty="0">
                <a:solidFill>
                  <a:schemeClr val="accent2"/>
                </a:solidFill>
                <a:latin typeface="Courier New" pitchFamily="49" charset="0"/>
                <a:ea typeface="+mn-ea"/>
                <a:cs typeface="Courier New" pitchFamily="49" charset="0"/>
              </a:rPr>
              <a:t>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a:t>
            </a:r>
            <a:r>
              <a:rPr lang="en-US" sz="1800" dirty="0">
                <a:solidFill>
                  <a:schemeClr val="folHlink"/>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ea typeface="+mn-ea"/>
                <a:cs typeface="Courier New" pitchFamily="49" charset="0"/>
              </a:rPr>
              <a:t> </a:t>
            </a:r>
            <a:r>
              <a:rPr lang="en-US" sz="1800" dirty="0">
                <a:solidFill>
                  <a:schemeClr val="tx1"/>
                </a:solidFill>
                <a:latin typeface="Courier New" pitchFamily="49" charset="0"/>
                <a:ea typeface="+mn-ea"/>
                <a:cs typeface="Courier New" pitchFamily="49" charset="0"/>
              </a:rPr>
              <a:t>while</a:t>
            </a:r>
            <a:r>
              <a:rPr lang="en-US" sz="1800" dirty="0">
                <a:solidFill>
                  <a:schemeClr val="accent2"/>
                </a:solidFill>
                <a:latin typeface="Courier New" pitchFamily="49" charset="0"/>
                <a:ea typeface="+mn-ea"/>
                <a:cs typeface="Courier New" pitchFamily="49" charset="0"/>
              </a:rPr>
              <a:t> (flag[j] &amp;&amp; victim == </a:t>
            </a:r>
            <a:r>
              <a:rPr lang="en-US" sz="1800" dirty="0" err="1">
                <a:solidFill>
                  <a:schemeClr val="accent2"/>
                </a:solidFill>
                <a:latin typeface="Courier New" pitchFamily="49" charset="0"/>
                <a:ea typeface="+mn-ea"/>
                <a:cs typeface="Courier New" pitchFamily="49" charset="0"/>
              </a:rPr>
              <a:t>i</a:t>
            </a:r>
            <a:r>
              <a:rPr lang="en-US" sz="1800" dirty="0">
                <a:solidFill>
                  <a:schemeClr val="accent2"/>
                </a:solidFill>
                <a:latin typeface="Courier New" pitchFamily="49" charset="0"/>
                <a:ea typeface="+mn-ea"/>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ea typeface="+mn-ea"/>
                <a:cs typeface="Courier New" pitchFamily="49" charset="0"/>
              </a:rPr>
              <a:t>}</a:t>
            </a:r>
          </a:p>
        </p:txBody>
      </p:sp>
      <p:sp>
        <p:nvSpPr>
          <p:cNvPr id="157703" name="Rounded Rectangle 8"/>
          <p:cNvSpPr>
            <a:spLocks noChangeArrowheads="1"/>
          </p:cNvSpPr>
          <p:nvPr/>
        </p:nvSpPr>
        <p:spPr bwMode="auto">
          <a:xfrm>
            <a:off x="2014538" y="4121150"/>
            <a:ext cx="4930775" cy="879475"/>
          </a:xfrm>
          <a:prstGeom prst="roundRect">
            <a:avLst>
              <a:gd name="adj" fmla="val 16667"/>
            </a:avLst>
          </a:pr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dirty="0">
              <a:latin typeface="Arial" pitchFamily="34"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59746"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BB3539A6-E421-774E-8BD8-05BA4B6EEFD0}" type="slidenum">
              <a:rPr lang="ar-SA" sz="1400" b="0">
                <a:solidFill>
                  <a:schemeClr val="tx1"/>
                </a:solidFill>
                <a:latin typeface="Arial" charset="0"/>
                <a:cs typeface="Arial" charset="0"/>
              </a:rPr>
              <a:pPr algn="r"/>
              <a:t>71</a:t>
            </a:fld>
            <a:endParaRPr lang="en-US" sz="1400" b="0">
              <a:solidFill>
                <a:schemeClr val="tx1"/>
              </a:solidFill>
              <a:latin typeface="Arial" charset="0"/>
              <a:cs typeface="Arial" charset="0"/>
            </a:endParaRPr>
          </a:p>
        </p:txBody>
      </p:sp>
      <p:pic>
        <p:nvPicPr>
          <p:cNvPr id="159747"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Rectangle 2"/>
          <p:cNvSpPr>
            <a:spLocks noGrp="1" noChangeArrowheads="1"/>
          </p:cNvSpPr>
          <p:nvPr>
            <p:ph type="title" idx="4294967295"/>
          </p:nvPr>
        </p:nvSpPr>
        <p:spPr/>
        <p:txBody>
          <a:bodyPr/>
          <a:lstStyle/>
          <a:p>
            <a:r>
              <a:rPr lang="en-US">
                <a:latin typeface="Arial" charset="0"/>
              </a:rPr>
              <a:t>Assumption</a:t>
            </a:r>
          </a:p>
        </p:txBody>
      </p:sp>
      <p:sp>
        <p:nvSpPr>
          <p:cNvPr id="159749" name="Text Box 4"/>
          <p:cNvSpPr txBox="1">
            <a:spLocks noChangeArrowheads="1"/>
          </p:cNvSpPr>
          <p:nvPr/>
        </p:nvSpPr>
        <p:spPr bwMode="auto">
          <a:xfrm>
            <a:off x="1100138" y="3468688"/>
            <a:ext cx="6442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chemeClr val="accent2"/>
                </a:solidFill>
                <a:latin typeface="Arial" charset="0"/>
              </a:rPr>
              <a:t>W.L.O.G. assume </a:t>
            </a:r>
            <a:r>
              <a:rPr lang="en-US" sz="3200" b="0">
                <a:solidFill>
                  <a:schemeClr val="tx1"/>
                </a:solidFill>
                <a:latin typeface="Arial" charset="0"/>
              </a:rPr>
              <a:t>A</a:t>
            </a:r>
            <a:r>
              <a:rPr lang="en-US" sz="3200" b="0">
                <a:solidFill>
                  <a:srgbClr val="FF0000"/>
                </a:solidFill>
                <a:latin typeface="Arial" charset="0"/>
              </a:rPr>
              <a:t> </a:t>
            </a:r>
            <a:r>
              <a:rPr lang="en-US" sz="3200" b="0">
                <a:solidFill>
                  <a:schemeClr val="accent2"/>
                </a:solidFill>
                <a:latin typeface="Arial" charset="0"/>
              </a:rPr>
              <a:t>is the last thread to write</a:t>
            </a:r>
            <a:r>
              <a:rPr lang="en-US" sz="3200" b="0">
                <a:latin typeface="Arial" charset="0"/>
              </a:rPr>
              <a:t> </a:t>
            </a:r>
            <a:r>
              <a:rPr lang="en-US" sz="3200">
                <a:solidFill>
                  <a:schemeClr val="tx1"/>
                </a:solidFill>
                <a:latin typeface="Arial" charset="0"/>
              </a:rPr>
              <a:t>victim</a:t>
            </a:r>
          </a:p>
        </p:txBody>
      </p:sp>
      <p:sp>
        <p:nvSpPr>
          <p:cNvPr id="159750" name="Rectangle 9"/>
          <p:cNvSpPr>
            <a:spLocks noChangeArrowheads="1"/>
          </p:cNvSpPr>
          <p:nvPr/>
        </p:nvSpPr>
        <p:spPr bwMode="auto">
          <a:xfrm>
            <a:off x="717550" y="2438400"/>
            <a:ext cx="7642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1794"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89CD764B-8752-2645-84DD-2C54E273ADFD}" type="slidenum">
              <a:rPr lang="ar-SA" sz="1400" b="0">
                <a:solidFill>
                  <a:schemeClr val="tx1"/>
                </a:solidFill>
                <a:latin typeface="Arial" charset="0"/>
                <a:cs typeface="Arial" charset="0"/>
              </a:rPr>
              <a:pPr algn="r"/>
              <a:t>72</a:t>
            </a:fld>
            <a:endParaRPr lang="en-US" sz="1400" b="0">
              <a:solidFill>
                <a:schemeClr val="tx1"/>
              </a:solidFill>
              <a:latin typeface="Arial" charset="0"/>
              <a:cs typeface="Arial" charset="0"/>
            </a:endParaRPr>
          </a:p>
        </p:txBody>
      </p:sp>
      <p:pic>
        <p:nvPicPr>
          <p:cNvPr id="16179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Rectangle 3"/>
          <p:cNvSpPr>
            <a:spLocks noGrp="1" noChangeArrowheads="1"/>
          </p:cNvSpPr>
          <p:nvPr>
            <p:ph type="title" idx="4294967295"/>
          </p:nvPr>
        </p:nvSpPr>
        <p:spPr/>
        <p:txBody>
          <a:bodyPr/>
          <a:lstStyle/>
          <a:p>
            <a:r>
              <a:rPr lang="en-US">
                <a:latin typeface="Arial" charset="0"/>
              </a:rPr>
              <a:t>Combining Observations</a:t>
            </a:r>
          </a:p>
        </p:txBody>
      </p:sp>
      <p:sp>
        <p:nvSpPr>
          <p:cNvPr id="161797"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1798"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1799"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3842"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F3450A0E-F9D9-F34C-BF5A-CCA5EA8424B3}" type="slidenum">
              <a:rPr lang="ar-SA" sz="1400" b="0">
                <a:solidFill>
                  <a:schemeClr val="tx1"/>
                </a:solidFill>
                <a:latin typeface="Arial" charset="0"/>
                <a:cs typeface="Arial" charset="0"/>
              </a:rPr>
              <a:pPr algn="r"/>
              <a:t>73</a:t>
            </a:fld>
            <a:endParaRPr lang="en-US" sz="1400" b="0">
              <a:solidFill>
                <a:schemeClr val="tx1"/>
              </a:solidFill>
              <a:latin typeface="Arial" charset="0"/>
              <a:cs typeface="Arial" charset="0"/>
            </a:endParaRPr>
          </a:p>
        </p:txBody>
      </p:sp>
      <p:pic>
        <p:nvPicPr>
          <p:cNvPr id="16384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4" name="Rectangle 3"/>
          <p:cNvSpPr>
            <a:spLocks noGrp="1" noChangeArrowheads="1"/>
          </p:cNvSpPr>
          <p:nvPr>
            <p:ph type="title" idx="4294967295"/>
          </p:nvPr>
        </p:nvSpPr>
        <p:spPr/>
        <p:txBody>
          <a:bodyPr/>
          <a:lstStyle/>
          <a:p>
            <a:r>
              <a:rPr lang="en-US">
                <a:latin typeface="Arial" charset="0"/>
              </a:rPr>
              <a:t>Combining Observations</a:t>
            </a:r>
          </a:p>
        </p:txBody>
      </p:sp>
      <p:sp>
        <p:nvSpPr>
          <p:cNvPr id="163845"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3846"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3847"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3848" name="Rectangle 8"/>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
        <p:nvSpPr>
          <p:cNvPr id="163849" name="Rectangle 9"/>
          <p:cNvSpPr>
            <a:spLocks noChangeArrowheads="1"/>
          </p:cNvSpPr>
          <p:nvPr/>
        </p:nvSpPr>
        <p:spPr bwMode="auto">
          <a:xfrm>
            <a:off x="4411663" y="2965450"/>
            <a:ext cx="3390900" cy="5778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Footer Placeholder 2"/>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5890"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55F1F605-F117-F143-BEDC-8AF4A77ED88A}" type="slidenum">
              <a:rPr lang="ar-SA" sz="1400" b="0">
                <a:solidFill>
                  <a:schemeClr val="tx1"/>
                </a:solidFill>
                <a:latin typeface="Arial" charset="0"/>
                <a:cs typeface="Arial" charset="0"/>
              </a:rPr>
              <a:pPr algn="r"/>
              <a:t>74</a:t>
            </a:fld>
            <a:endParaRPr lang="en-US" sz="1400" b="0">
              <a:solidFill>
                <a:schemeClr val="tx1"/>
              </a:solidFill>
              <a:latin typeface="Arial" charset="0"/>
              <a:cs typeface="Arial" charset="0"/>
            </a:endParaRPr>
          </a:p>
        </p:txBody>
      </p:sp>
      <p:pic>
        <p:nvPicPr>
          <p:cNvPr id="1658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2" name="Rectangle 3"/>
          <p:cNvSpPr>
            <a:spLocks noGrp="1" noChangeArrowheads="1"/>
          </p:cNvSpPr>
          <p:nvPr>
            <p:ph type="title" idx="4294967295"/>
          </p:nvPr>
        </p:nvSpPr>
        <p:spPr/>
        <p:txBody>
          <a:bodyPr/>
          <a:lstStyle/>
          <a:p>
            <a:r>
              <a:rPr lang="en-US">
                <a:latin typeface="Arial" charset="0"/>
              </a:rPr>
              <a:t>Combining Observations</a:t>
            </a:r>
          </a:p>
        </p:txBody>
      </p:sp>
      <p:sp>
        <p:nvSpPr>
          <p:cNvPr id="165893" name="Rectangle 4"/>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(1)</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(flag[B]=true)</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B</a:t>
            </a:r>
            <a:r>
              <a:rPr lang="en-US" sz="3200" b="0">
                <a:solidFill>
                  <a:schemeClr val="tx1"/>
                </a:solidFill>
                <a:latin typeface="Arial" charset="0"/>
              </a:rPr>
              <a:t>(victim=B)</a:t>
            </a:r>
          </a:p>
        </p:txBody>
      </p:sp>
      <p:sp>
        <p:nvSpPr>
          <p:cNvPr id="165894" name="Rectangle 5"/>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rgbClr val="FF0000"/>
                </a:solidFill>
                <a:latin typeface="Arial" charset="0"/>
              </a:rPr>
              <a:t>(3)</a:t>
            </a:r>
            <a:r>
              <a:rPr lang="en-US" sz="3200" b="0">
                <a:solidFill>
                  <a:schemeClr val="tx1"/>
                </a:solidFill>
                <a:latin typeface="Arial" charset="0"/>
              </a:rPr>
              <a:t> write</a:t>
            </a:r>
            <a:r>
              <a:rPr lang="en-US" sz="3200" b="0" baseline="-25000">
                <a:solidFill>
                  <a:schemeClr val="tx1"/>
                </a:solidFill>
                <a:latin typeface="Arial" charset="0"/>
              </a:rPr>
              <a:t>B</a:t>
            </a:r>
            <a:r>
              <a:rPr lang="en-US" sz="3200" b="0">
                <a:solidFill>
                  <a:schemeClr val="tx1"/>
                </a:solidFill>
                <a:latin typeface="Arial" charset="0"/>
              </a:rPr>
              <a:t>(victim=B)</a:t>
            </a:r>
            <a:r>
              <a:rPr lang="en-US" sz="3200" b="0">
                <a:solidFill>
                  <a:schemeClr val="tx1"/>
                </a:solidFill>
                <a:latin typeface="Arial" charset="0"/>
                <a:sym typeface="Wingdings" charset="0"/>
              </a:rPr>
              <a:t></a:t>
            </a:r>
            <a:r>
              <a:rPr lang="en-US" sz="3200" b="0">
                <a:solidFill>
                  <a:schemeClr val="tx1"/>
                </a:solidFill>
                <a:latin typeface="Arial" charset="0"/>
              </a:rPr>
              <a:t>write</a:t>
            </a:r>
            <a:r>
              <a:rPr lang="en-US" sz="3200" b="0" baseline="-25000">
                <a:solidFill>
                  <a:schemeClr val="tx1"/>
                </a:solidFill>
                <a:latin typeface="Arial" charset="0"/>
              </a:rPr>
              <a:t>A</a:t>
            </a:r>
            <a:r>
              <a:rPr lang="en-US" sz="3200" b="0">
                <a:solidFill>
                  <a:schemeClr val="tx1"/>
                </a:solidFill>
                <a:latin typeface="Arial" charset="0"/>
              </a:rPr>
              <a:t>(victim=A)</a:t>
            </a:r>
          </a:p>
        </p:txBody>
      </p:sp>
      <p:sp>
        <p:nvSpPr>
          <p:cNvPr id="165895" name="Rectangle 6"/>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3200" b="0">
                <a:solidFill>
                  <a:srgbClr val="FF0000"/>
                </a:solidFill>
                <a:latin typeface="Arial" charset="0"/>
              </a:rPr>
              <a:t>(2)</a:t>
            </a:r>
            <a:r>
              <a:rPr lang="en-US" sz="3200" b="0">
                <a:solidFill>
                  <a:schemeClr val="tx1"/>
                </a:solidFill>
                <a:latin typeface="Arial" charset="0"/>
              </a:rPr>
              <a:t> write</a:t>
            </a:r>
            <a:r>
              <a:rPr lang="en-US" sz="3200" b="0" baseline="-25000">
                <a:solidFill>
                  <a:schemeClr val="tx1"/>
                </a:solidFill>
                <a:latin typeface="Arial" charset="0"/>
              </a:rPr>
              <a:t>A</a:t>
            </a:r>
            <a:r>
              <a:rPr lang="en-US" sz="3200" b="0">
                <a:solidFill>
                  <a:schemeClr val="tx1"/>
                </a:solidFill>
                <a:latin typeface="Arial" charset="0"/>
              </a:rPr>
              <a:t>(victim=A)</a:t>
            </a:r>
            <a:r>
              <a:rPr lang="en-US" sz="3200" b="0">
                <a:solidFill>
                  <a:schemeClr val="tx1"/>
                </a:solidFill>
                <a:latin typeface="Arial" charset="0"/>
                <a:sym typeface="Wingdings" charset="0"/>
              </a:rPr>
              <a:t></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(flag[B])</a:t>
            </a:r>
          </a:p>
          <a:p>
            <a:pPr eaLnBrk="0" hangingPunct="0"/>
            <a:r>
              <a:rPr lang="en-US" sz="3200" b="0">
                <a:solidFill>
                  <a:schemeClr val="tx1"/>
                </a:solidFill>
                <a:latin typeface="Arial" charset="0"/>
              </a:rPr>
              <a:t>    </a:t>
            </a:r>
            <a:r>
              <a:rPr lang="en-US" sz="3200" b="0">
                <a:solidFill>
                  <a:schemeClr val="tx1"/>
                </a:solidFill>
                <a:latin typeface="Arial" charset="0"/>
                <a:sym typeface="Wingdings" charset="0"/>
              </a:rPr>
              <a:t> </a:t>
            </a:r>
            <a:r>
              <a:rPr lang="en-US" sz="3200" b="0">
                <a:solidFill>
                  <a:schemeClr val="tx1"/>
                </a:solidFill>
                <a:latin typeface="Arial" charset="0"/>
              </a:rPr>
              <a:t>read</a:t>
            </a:r>
            <a:r>
              <a:rPr lang="en-US" sz="3200" b="0" baseline="-25000">
                <a:solidFill>
                  <a:schemeClr val="tx1"/>
                </a:solidFill>
                <a:latin typeface="Arial" charset="0"/>
              </a:rPr>
              <a:t>A</a:t>
            </a:r>
            <a:r>
              <a:rPr lang="en-US" sz="3200" b="0">
                <a:solidFill>
                  <a:schemeClr val="tx1"/>
                </a:solidFill>
                <a:latin typeface="Arial" charset="0"/>
              </a:rPr>
              <a:t>(victim)</a:t>
            </a:r>
          </a:p>
        </p:txBody>
      </p:sp>
      <p:sp>
        <p:nvSpPr>
          <p:cNvPr id="165896" name="AutoShape 12"/>
          <p:cNvSpPr>
            <a:spLocks noChangeArrowheads="1"/>
          </p:cNvSpPr>
          <p:nvPr/>
        </p:nvSpPr>
        <p:spPr bwMode="auto">
          <a:xfrm>
            <a:off x="4281488" y="3527425"/>
            <a:ext cx="3338512" cy="646113"/>
          </a:xfrm>
          <a:prstGeom prst="wedgeRoundRectCallout">
            <a:avLst>
              <a:gd name="adj1" fmla="val -44477"/>
              <a:gd name="adj2" fmla="val 225009"/>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
        <p:nvSpPr>
          <p:cNvPr id="165897" name="Text Box 13"/>
          <p:cNvSpPr txBox="1">
            <a:spLocks noChangeArrowheads="1"/>
          </p:cNvSpPr>
          <p:nvPr/>
        </p:nvSpPr>
        <p:spPr bwMode="auto">
          <a:xfrm>
            <a:off x="1843088" y="5321300"/>
            <a:ext cx="7300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b="0">
                <a:solidFill>
                  <a:schemeClr val="tx1"/>
                </a:solidFill>
                <a:latin typeface="Arial" charset="0"/>
              </a:rPr>
              <a:t>A</a:t>
            </a:r>
            <a:r>
              <a:rPr lang="en-US" sz="2800" b="0">
                <a:latin typeface="Arial" charset="0"/>
              </a:rPr>
              <a:t> read </a:t>
            </a:r>
            <a:r>
              <a:rPr lang="en-US" sz="2800" b="0">
                <a:solidFill>
                  <a:schemeClr val="tx1"/>
                </a:solidFill>
                <a:latin typeface="Arial" charset="0"/>
              </a:rPr>
              <a:t>flag[B] == true </a:t>
            </a:r>
            <a:r>
              <a:rPr lang="en-US" sz="2800" b="0">
                <a:latin typeface="Arial" charset="0"/>
              </a:rPr>
              <a:t>and </a:t>
            </a:r>
            <a:r>
              <a:rPr lang="en-US" sz="2800" b="0">
                <a:solidFill>
                  <a:schemeClr val="tx1"/>
                </a:solidFill>
                <a:latin typeface="Arial" charset="0"/>
              </a:rPr>
              <a:t>victim == A</a:t>
            </a:r>
            <a:r>
              <a:rPr lang="en-US" sz="2800" b="0">
                <a:latin typeface="Arial" charset="0"/>
              </a:rPr>
              <a:t>, so it could not have entered the CS  (</a:t>
            </a:r>
            <a:r>
              <a:rPr lang="en-US" sz="2800">
                <a:latin typeface="Arial" charset="0"/>
              </a:rPr>
              <a:t>QED)</a:t>
            </a:r>
          </a:p>
        </p:txBody>
      </p:sp>
      <p:sp>
        <p:nvSpPr>
          <p:cNvPr id="165898" name="AutoShape 12"/>
          <p:cNvSpPr>
            <a:spLocks noChangeArrowheads="1"/>
          </p:cNvSpPr>
          <p:nvPr/>
        </p:nvSpPr>
        <p:spPr bwMode="auto">
          <a:xfrm>
            <a:off x="1001713" y="4056063"/>
            <a:ext cx="3251200" cy="647700"/>
          </a:xfrm>
          <a:prstGeom prst="wedgeRoundRectCallout">
            <a:avLst>
              <a:gd name="adj1" fmla="val -1662"/>
              <a:gd name="adj2" fmla="val 13947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endParaRPr lang="en-US" sz="3200" b="0">
              <a:latin typeface="Arial" charset="0"/>
            </a:endParaRPr>
          </a:p>
        </p:txBody>
      </p:sp>
      <p:sp>
        <p:nvSpPr>
          <p:cNvPr id="165899" name="Rectangle 12"/>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
        <p:nvSpPr>
          <p:cNvPr id="165900" name="Rectangle 14"/>
          <p:cNvSpPr>
            <a:spLocks noChangeArrowheads="1"/>
          </p:cNvSpPr>
          <p:nvPr/>
        </p:nvSpPr>
        <p:spPr bwMode="auto">
          <a:xfrm>
            <a:off x="4411663" y="2906713"/>
            <a:ext cx="3390900" cy="5794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type="triangle" w="med" len="med"/>
              </a14:hiddenLine>
            </a:ext>
          </a:extLst>
        </p:spPr>
        <p:txBody>
          <a:bodyPr wrap="none" anchor="ctr"/>
          <a:lstStyle/>
          <a:p>
            <a:pPr eaLnBrk="0" hangingPunct="0"/>
            <a:endParaRPr lang="en-US" dirty="0">
              <a:latin typeface="Arial" pitchFamily="34" charset="0"/>
            </a:endParaRP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793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FD65E16-90B3-784E-B037-A20EB89BE7B0}" type="slidenum">
              <a:rPr lang="ar-SA" sz="1400" b="0">
                <a:solidFill>
                  <a:schemeClr val="tx1"/>
                </a:solidFill>
                <a:latin typeface="Arial" charset="0"/>
                <a:cs typeface="Arial" charset="0"/>
              </a:rPr>
              <a:pPr algn="r"/>
              <a:t>75</a:t>
            </a:fld>
            <a:endParaRPr lang="en-US" sz="1400" b="0">
              <a:solidFill>
                <a:schemeClr val="tx1"/>
              </a:solidFill>
              <a:latin typeface="Arial" charset="0"/>
              <a:cs typeface="Arial" charset="0"/>
            </a:endParaRPr>
          </a:p>
        </p:txBody>
      </p:sp>
      <p:pic>
        <p:nvPicPr>
          <p:cNvPr id="167939"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2"/>
          <p:cNvSpPr>
            <a:spLocks noGrp="1" noChangeArrowheads="1"/>
          </p:cNvSpPr>
          <p:nvPr>
            <p:ph type="title" idx="4294967295"/>
          </p:nvPr>
        </p:nvSpPr>
        <p:spPr>
          <a:xfrm>
            <a:off x="655638" y="500063"/>
            <a:ext cx="7772400" cy="1143000"/>
          </a:xfrm>
        </p:spPr>
        <p:txBody>
          <a:bodyPr/>
          <a:lstStyle/>
          <a:p>
            <a:r>
              <a:rPr lang="en-US">
                <a:latin typeface="Arial" charset="0"/>
              </a:rPr>
              <a:t>Deadlock Free</a:t>
            </a:r>
          </a:p>
        </p:txBody>
      </p:sp>
      <p:sp>
        <p:nvSpPr>
          <p:cNvPr id="167941" name="Rectangle 3"/>
          <p:cNvSpPr>
            <a:spLocks noGrp="1" noChangeArrowheads="1"/>
          </p:cNvSpPr>
          <p:nvPr>
            <p:ph type="body" idx="4294967295"/>
          </p:nvPr>
        </p:nvSpPr>
        <p:spPr>
          <a:xfrm>
            <a:off x="685800" y="3103563"/>
            <a:ext cx="7772400" cy="2243137"/>
          </a:xfrm>
        </p:spPr>
        <p:txBody>
          <a:bodyPr/>
          <a:lstStyle/>
          <a:p>
            <a:pPr>
              <a:lnSpc>
                <a:spcPct val="90000"/>
              </a:lnSpc>
            </a:pPr>
            <a:r>
              <a:rPr lang="en-US" sz="2800" dirty="0">
                <a:latin typeface="Arial" charset="0"/>
              </a:rPr>
              <a:t>Thread blocked </a:t>
            </a:r>
          </a:p>
          <a:p>
            <a:pPr lvl="1">
              <a:lnSpc>
                <a:spcPct val="90000"/>
              </a:lnSpc>
            </a:pPr>
            <a:r>
              <a:rPr lang="en-US" sz="2400" dirty="0">
                <a:latin typeface="Arial" charset="0"/>
                <a:cs typeface="Arial" charset="0"/>
              </a:rPr>
              <a:t>only at </a:t>
            </a:r>
            <a:r>
              <a:rPr lang="en-US" sz="2400" b="1" dirty="0">
                <a:solidFill>
                  <a:schemeClr val="tx1"/>
                </a:solidFill>
                <a:latin typeface="Courier New" charset="0"/>
                <a:cs typeface="Arial" charset="0"/>
              </a:rPr>
              <a:t>while</a:t>
            </a:r>
            <a:r>
              <a:rPr lang="en-US" sz="2400" dirty="0">
                <a:latin typeface="Arial" charset="0"/>
                <a:cs typeface="Arial" charset="0"/>
              </a:rPr>
              <a:t> loop</a:t>
            </a:r>
          </a:p>
          <a:p>
            <a:pPr lvl="1">
              <a:lnSpc>
                <a:spcPct val="90000"/>
              </a:lnSpc>
            </a:pPr>
            <a:r>
              <a:rPr lang="en-US" sz="2400" dirty="0">
                <a:latin typeface="Arial" charset="0"/>
                <a:cs typeface="Arial" charset="0"/>
              </a:rPr>
              <a:t>only if other</a:t>
            </a:r>
            <a:r>
              <a:rPr lang="fr-FR" altLang="ja-JP" sz="2400" dirty="0">
                <a:latin typeface="Arial" charset="0"/>
                <a:cs typeface="Arial" charset="0"/>
              </a:rPr>
              <a:t>'</a:t>
            </a:r>
            <a:r>
              <a:rPr lang="en-US" altLang="ja-JP" sz="2400" dirty="0">
                <a:latin typeface="Arial" charset="0"/>
                <a:cs typeface="Arial" charset="0"/>
              </a:rPr>
              <a:t>s flag is </a:t>
            </a:r>
            <a:r>
              <a:rPr lang="en-US" altLang="ja-JP" sz="2400" dirty="0">
                <a:solidFill>
                  <a:schemeClr val="tx1"/>
                </a:solidFill>
                <a:latin typeface="Arial" charset="0"/>
                <a:cs typeface="Arial" charset="0"/>
              </a:rPr>
              <a:t>true</a:t>
            </a:r>
          </a:p>
          <a:p>
            <a:pPr lvl="1">
              <a:lnSpc>
                <a:spcPct val="90000"/>
              </a:lnSpc>
            </a:pPr>
            <a:r>
              <a:rPr lang="en-US" sz="2400" dirty="0">
                <a:latin typeface="Arial" charset="0"/>
                <a:cs typeface="Arial" charset="0"/>
              </a:rPr>
              <a:t>only if it is the </a:t>
            </a:r>
            <a:r>
              <a:rPr lang="en-US" sz="2400" dirty="0">
                <a:solidFill>
                  <a:schemeClr val="tx1"/>
                </a:solidFill>
                <a:latin typeface="Arial" charset="0"/>
                <a:cs typeface="Arial" charset="0"/>
              </a:rPr>
              <a:t>victim</a:t>
            </a:r>
          </a:p>
          <a:p>
            <a:pPr>
              <a:lnSpc>
                <a:spcPct val="90000"/>
              </a:lnSpc>
            </a:pPr>
            <a:r>
              <a:rPr lang="en-US" sz="2800" dirty="0">
                <a:latin typeface="Arial" charset="0"/>
              </a:rPr>
              <a:t>Solo: other</a:t>
            </a:r>
            <a:r>
              <a:rPr lang="fr-FR" altLang="ja-JP" sz="2800" dirty="0">
                <a:latin typeface="Arial" charset="0"/>
              </a:rPr>
              <a:t>'</a:t>
            </a:r>
            <a:r>
              <a:rPr lang="en-US" altLang="ja-JP" sz="2800" dirty="0">
                <a:latin typeface="Arial" charset="0"/>
              </a:rPr>
              <a:t>s flag is </a:t>
            </a:r>
            <a:r>
              <a:rPr lang="en-US" altLang="ja-JP" sz="2800" dirty="0">
                <a:solidFill>
                  <a:schemeClr val="tx1"/>
                </a:solidFill>
                <a:latin typeface="Arial" charset="0"/>
              </a:rPr>
              <a:t>false</a:t>
            </a:r>
            <a:endParaRPr lang="en-US" altLang="ja-JP" sz="2800" b="1" dirty="0">
              <a:solidFill>
                <a:schemeClr val="tx1"/>
              </a:solidFill>
              <a:latin typeface="Arial" charset="0"/>
            </a:endParaRPr>
          </a:p>
          <a:p>
            <a:pPr>
              <a:lnSpc>
                <a:spcPct val="90000"/>
              </a:lnSpc>
            </a:pPr>
            <a:r>
              <a:rPr lang="en-US" sz="2800" dirty="0">
                <a:latin typeface="Arial" charset="0"/>
              </a:rPr>
              <a:t>Both: one or the other not the victim</a:t>
            </a:r>
          </a:p>
        </p:txBody>
      </p:sp>
      <p:sp>
        <p:nvSpPr>
          <p:cNvPr id="167942" name="Rectangle 4"/>
          <p:cNvSpPr>
            <a:spLocks noChangeArrowheads="1"/>
          </p:cNvSpPr>
          <p:nvPr/>
        </p:nvSpPr>
        <p:spPr bwMode="auto">
          <a:xfrm>
            <a:off x="1487488" y="1800225"/>
            <a:ext cx="5930900" cy="969963"/>
          </a:xfrm>
          <a:prstGeom prst="rect">
            <a:avLst/>
          </a:prstGeom>
          <a:solidFill>
            <a:srgbClr val="FFFFCC"/>
          </a:solidFill>
          <a:ln w="9525">
            <a:solidFill>
              <a:srgbClr val="FFFF99"/>
            </a:solidFill>
            <a:miter lim="800000"/>
            <a:headEnd/>
            <a:tailEnd/>
          </a:ln>
        </p:spPr>
        <p:txBody>
          <a:bodyPr>
            <a:spAutoFit/>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000">
                <a:solidFill>
                  <a:schemeClr val="bg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rgbClr val="000000"/>
                </a:solidFill>
                <a:latin typeface="Courier New" charset="0"/>
                <a:cs typeface="Courier New" charset="0"/>
              </a:rPr>
              <a:t> </a:t>
            </a:r>
            <a:r>
              <a:rPr lang="en-US" sz="2000">
                <a:latin typeface="Courier New" charset="0"/>
                <a:cs typeface="Courier New" charset="0"/>
              </a:rPr>
              <a:t>(flag[j] &amp;&amp; victim == i) {};</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ooter Placeholder 4"/>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998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AEF3773-AC08-0243-AD32-02EB918D5020}" type="slidenum">
              <a:rPr lang="ar-SA" sz="1400" b="0">
                <a:solidFill>
                  <a:schemeClr val="tx1"/>
                </a:solidFill>
                <a:latin typeface="Arial" charset="0"/>
                <a:cs typeface="Arial" charset="0"/>
              </a:rPr>
              <a:pPr algn="r"/>
              <a:t>76</a:t>
            </a:fld>
            <a:endParaRPr lang="en-US" sz="1400" b="0">
              <a:solidFill>
                <a:schemeClr val="tx1"/>
              </a:solidFill>
              <a:latin typeface="Arial" charset="0"/>
              <a:cs typeface="Arial" charset="0"/>
            </a:endParaRPr>
          </a:p>
        </p:txBody>
      </p:sp>
      <p:pic>
        <p:nvPicPr>
          <p:cNvPr id="169987" name="Picture 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Rectangle 3"/>
          <p:cNvSpPr>
            <a:spLocks noGrp="1" noChangeArrowheads="1"/>
          </p:cNvSpPr>
          <p:nvPr>
            <p:ph type="title" idx="4294967295"/>
          </p:nvPr>
        </p:nvSpPr>
        <p:spPr/>
        <p:txBody>
          <a:bodyPr/>
          <a:lstStyle/>
          <a:p>
            <a:r>
              <a:rPr lang="en-US">
                <a:latin typeface="Arial" charset="0"/>
              </a:rPr>
              <a:t>Starvation Free</a:t>
            </a:r>
          </a:p>
        </p:txBody>
      </p:sp>
      <p:sp>
        <p:nvSpPr>
          <p:cNvPr id="169989" name="Rectangle 4"/>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sz="2000" b="1">
              <a:solidFill>
                <a:schemeClr val="tx1"/>
              </a:solidFill>
              <a:latin typeface="Courier New" charset="0"/>
            </a:endParaRPr>
          </a:p>
          <a:p>
            <a:pPr>
              <a:lnSpc>
                <a:spcPct val="90000"/>
              </a:lnSpc>
            </a:pPr>
            <a:r>
              <a:rPr lang="en-US" sz="2800">
                <a:latin typeface="Arial" charset="0"/>
              </a:rPr>
              <a:t>Thread </a:t>
            </a:r>
            <a:r>
              <a:rPr lang="en-US" sz="2400" b="1">
                <a:solidFill>
                  <a:schemeClr val="tx1"/>
                </a:solidFill>
                <a:latin typeface="Courier New" charset="0"/>
              </a:rPr>
              <a:t>i</a:t>
            </a:r>
            <a:r>
              <a:rPr lang="en-US" sz="2800">
                <a:latin typeface="Arial" charset="0"/>
              </a:rPr>
              <a:t> blocked only if </a:t>
            </a:r>
            <a:r>
              <a:rPr lang="en-US" sz="2400" b="1">
                <a:solidFill>
                  <a:schemeClr val="tx1"/>
                </a:solidFill>
                <a:latin typeface="Courier New" charset="0"/>
              </a:rPr>
              <a:t>j</a:t>
            </a:r>
            <a:r>
              <a:rPr lang="en-US" sz="2800">
                <a:latin typeface="Arial" charset="0"/>
              </a:rPr>
              <a:t> repeatedly re-enters so that </a:t>
            </a:r>
            <a:r>
              <a:rPr lang="en-US" sz="2000" b="1">
                <a:solidFill>
                  <a:schemeClr val="tx1"/>
                </a:solidFill>
                <a:latin typeface="Courier New" charset="0"/>
                <a:cs typeface="Courier New" charset="0"/>
              </a:rPr>
              <a:t>flag[j] ==</a:t>
            </a:r>
            <a:r>
              <a:rPr lang="en-US" sz="2000" b="1">
                <a:solidFill>
                  <a:srgbClr val="000000"/>
                </a:solidFill>
                <a:latin typeface="Courier New" charset="0"/>
                <a:cs typeface="Courier New" charset="0"/>
              </a:rPr>
              <a:t> </a:t>
            </a:r>
            <a:r>
              <a:rPr lang="en-US" sz="2000" b="1">
                <a:solidFill>
                  <a:schemeClr val="tx1"/>
                </a:solidFill>
                <a:latin typeface="Courier New" charset="0"/>
                <a:cs typeface="Courier New" charset="0"/>
              </a:rPr>
              <a:t>true</a:t>
            </a:r>
            <a:r>
              <a:rPr lang="en-US" sz="4000">
                <a:latin typeface="Arial" charset="0"/>
              </a:rPr>
              <a:t> </a:t>
            </a:r>
            <a:r>
              <a:rPr lang="en-US" sz="2800">
                <a:solidFill>
                  <a:schemeClr val="accent2"/>
                </a:solidFill>
                <a:latin typeface="Arial" charset="0"/>
              </a:rPr>
              <a:t>and</a:t>
            </a:r>
            <a:r>
              <a:rPr lang="en-US" sz="2000">
                <a:solidFill>
                  <a:srgbClr val="FFC000"/>
                </a:solidFill>
                <a:latin typeface="Courier New" charset="0"/>
              </a:rPr>
              <a:t> </a:t>
            </a:r>
            <a:r>
              <a:rPr lang="en-US" sz="2000" b="1">
                <a:solidFill>
                  <a:schemeClr val="tx1"/>
                </a:solidFill>
                <a:latin typeface="Courier New" charset="0"/>
              </a:rPr>
              <a:t>victim == i</a:t>
            </a:r>
          </a:p>
          <a:p>
            <a:pPr>
              <a:lnSpc>
                <a:spcPct val="90000"/>
              </a:lnSpc>
            </a:pPr>
            <a:r>
              <a:rPr lang="en-US" sz="2800">
                <a:latin typeface="Arial" charset="0"/>
              </a:rPr>
              <a:t>When </a:t>
            </a:r>
            <a:r>
              <a:rPr lang="en-US" sz="2000" b="1">
                <a:solidFill>
                  <a:schemeClr val="tx1"/>
                </a:solidFill>
                <a:latin typeface="Courier New" charset="0"/>
              </a:rPr>
              <a:t>j</a:t>
            </a:r>
            <a:r>
              <a:rPr lang="en-US" sz="2800">
                <a:latin typeface="Arial" charset="0"/>
              </a:rPr>
              <a:t> re-enters</a:t>
            </a:r>
          </a:p>
          <a:p>
            <a:pPr lvl="1">
              <a:lnSpc>
                <a:spcPct val="90000"/>
              </a:lnSpc>
            </a:pPr>
            <a:r>
              <a:rPr lang="en-US" sz="2400">
                <a:latin typeface="Arial" charset="0"/>
                <a:cs typeface="Arial" charset="0"/>
              </a:rPr>
              <a:t>it sets </a:t>
            </a:r>
            <a:r>
              <a:rPr lang="en-US" sz="2000" b="1">
                <a:solidFill>
                  <a:schemeClr val="tx1"/>
                </a:solidFill>
                <a:latin typeface="Courier New" charset="0"/>
                <a:cs typeface="Arial" charset="0"/>
              </a:rPr>
              <a:t>victim</a:t>
            </a:r>
            <a:r>
              <a:rPr lang="en-US" sz="2400">
                <a:latin typeface="Arial" charset="0"/>
                <a:cs typeface="Arial" charset="0"/>
              </a:rPr>
              <a:t> to </a:t>
            </a:r>
            <a:r>
              <a:rPr lang="en-US" sz="2400" b="1">
                <a:solidFill>
                  <a:schemeClr val="tx1"/>
                </a:solidFill>
                <a:latin typeface="Courier New" charset="0"/>
                <a:cs typeface="Arial" charset="0"/>
              </a:rPr>
              <a:t>j</a:t>
            </a:r>
            <a:r>
              <a:rPr lang="en-US" sz="2400">
                <a:latin typeface="Arial" charset="0"/>
                <a:cs typeface="Arial" charset="0"/>
              </a:rPr>
              <a:t>.</a:t>
            </a:r>
          </a:p>
          <a:p>
            <a:pPr lvl="1">
              <a:lnSpc>
                <a:spcPct val="90000"/>
              </a:lnSpc>
            </a:pPr>
            <a:r>
              <a:rPr lang="en-US" sz="2400">
                <a:latin typeface="Arial" charset="0"/>
                <a:cs typeface="Arial" charset="0"/>
              </a:rPr>
              <a:t>So </a:t>
            </a:r>
            <a:r>
              <a:rPr lang="en-US" sz="2400" b="1">
                <a:solidFill>
                  <a:schemeClr val="tx1"/>
                </a:solidFill>
                <a:latin typeface="Courier New" charset="0"/>
                <a:cs typeface="Arial" charset="0"/>
              </a:rPr>
              <a:t>i</a:t>
            </a:r>
            <a:r>
              <a:rPr lang="en-US" sz="2400">
                <a:latin typeface="Arial" charset="0"/>
                <a:cs typeface="Arial" charset="0"/>
              </a:rPr>
              <a:t> gets in</a:t>
            </a:r>
          </a:p>
        </p:txBody>
      </p:sp>
      <p:sp>
        <p:nvSpPr>
          <p:cNvPr id="169990" name="Rectangle 8"/>
          <p:cNvSpPr>
            <a:spLocks noChangeArrowheads="1"/>
          </p:cNvSpPr>
          <p:nvPr/>
        </p:nvSpPr>
        <p:spPr bwMode="auto">
          <a:xfrm>
            <a:off x="4287838" y="2778125"/>
            <a:ext cx="4598987" cy="22431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chemeClr val="accent2"/>
                </a:solidFill>
                <a:latin typeface="Courier New" charset="0"/>
                <a:cs typeface="Courier New" charset="0"/>
              </a:rPr>
              <a:t>  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victim    = i;</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1600">
                <a:solidFill>
                  <a:srgbClr val="000000"/>
                </a:solidFill>
                <a:latin typeface="Courier New" charset="0"/>
                <a:cs typeface="Courier New" charset="0"/>
              </a:rPr>
              <a:t>}</a:t>
            </a:r>
          </a:p>
          <a:p>
            <a:pPr marL="231775" indent="-231775" eaLnBrk="0" hangingPunct="0">
              <a:lnSpc>
                <a:spcPct val="80000"/>
              </a:lnSpc>
              <a:spcBef>
                <a:spcPct val="20000"/>
              </a:spcBef>
            </a:pPr>
            <a:endParaRPr lang="en-US" sz="1600">
              <a:solidFill>
                <a:srgbClr val="00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false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88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CBD99BE-B288-934F-A689-320D66B94962}" type="slidenum">
              <a:rPr lang="ar-SA" sz="1400" b="0">
                <a:solidFill>
                  <a:schemeClr val="tx1"/>
                </a:solidFill>
                <a:latin typeface="Arial" charset="0"/>
                <a:cs typeface="Arial" charset="0"/>
              </a:rPr>
              <a:pPr algn="r"/>
              <a:t>77</a:t>
            </a:fld>
            <a:endParaRPr lang="en-US" sz="1400" b="0">
              <a:solidFill>
                <a:schemeClr val="tx1"/>
              </a:solidFill>
              <a:latin typeface="Arial" charset="0"/>
              <a:cs typeface="Arial" charset="0"/>
            </a:endParaRPr>
          </a:p>
        </p:txBody>
      </p:sp>
      <p:pic>
        <p:nvPicPr>
          <p:cNvPr id="20889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2"/>
          <p:cNvSpPr>
            <a:spLocks noGrp="1" noChangeArrowheads="1"/>
          </p:cNvSpPr>
          <p:nvPr>
            <p:ph type="title" idx="4294967295"/>
          </p:nvPr>
        </p:nvSpPr>
        <p:spPr/>
        <p:txBody>
          <a:bodyPr/>
          <a:lstStyle/>
          <a:p>
            <a:r>
              <a:rPr lang="en-US">
                <a:latin typeface="Arial" charset="0"/>
              </a:rPr>
              <a:t>Bounded Waiting</a:t>
            </a:r>
          </a:p>
        </p:txBody>
      </p:sp>
      <p:sp>
        <p:nvSpPr>
          <p:cNvPr id="208901" name="Rectangle 3"/>
          <p:cNvSpPr>
            <a:spLocks noGrp="1" noChangeArrowheads="1"/>
          </p:cNvSpPr>
          <p:nvPr>
            <p:ph type="body" idx="4294967295"/>
          </p:nvPr>
        </p:nvSpPr>
        <p:spPr/>
        <p:txBody>
          <a:bodyPr/>
          <a:lstStyle/>
          <a:p>
            <a:r>
              <a:rPr lang="en-US">
                <a:latin typeface="Arial" charset="0"/>
              </a:rPr>
              <a:t>Want stronger fairness guarantees</a:t>
            </a:r>
          </a:p>
          <a:p>
            <a:r>
              <a:rPr lang="en-US">
                <a:latin typeface="Arial" charset="0"/>
              </a:rPr>
              <a:t>Thread not </a:t>
            </a:r>
            <a:r>
              <a:rPr lang="ja-JP" altLang="en-US">
                <a:latin typeface="Arial" charset="0"/>
              </a:rPr>
              <a:t>“</a:t>
            </a:r>
            <a:r>
              <a:rPr lang="en-US" altLang="ja-JP">
                <a:latin typeface="Arial" charset="0"/>
              </a:rPr>
              <a:t>overtaken</a:t>
            </a:r>
            <a:r>
              <a:rPr lang="ja-JP" altLang="en-US">
                <a:latin typeface="Arial" charset="0"/>
              </a:rPr>
              <a:t>”</a:t>
            </a:r>
            <a:r>
              <a:rPr lang="en-US" altLang="ja-JP">
                <a:latin typeface="Arial" charset="0"/>
              </a:rPr>
              <a:t> too much</a:t>
            </a:r>
          </a:p>
          <a:p>
            <a:r>
              <a:rPr lang="en-US">
                <a:latin typeface="Arial" charset="0"/>
              </a:rPr>
              <a:t>If </a:t>
            </a:r>
            <a:r>
              <a:rPr lang="en-US">
                <a:solidFill>
                  <a:schemeClr val="tx1"/>
                </a:solidFill>
                <a:latin typeface="Arial" charset="0"/>
              </a:rPr>
              <a:t>A</a:t>
            </a:r>
            <a:r>
              <a:rPr lang="en-US">
                <a:latin typeface="Arial" charset="0"/>
              </a:rPr>
              <a:t> starts before </a:t>
            </a:r>
            <a:r>
              <a:rPr lang="en-US">
                <a:solidFill>
                  <a:schemeClr val="tx1"/>
                </a:solidFill>
                <a:latin typeface="Arial" charset="0"/>
              </a:rPr>
              <a:t>B,</a:t>
            </a:r>
            <a:r>
              <a:rPr lang="en-US">
                <a:latin typeface="Arial" charset="0"/>
              </a:rPr>
              <a:t> then </a:t>
            </a:r>
            <a:r>
              <a:rPr lang="en-US">
                <a:solidFill>
                  <a:schemeClr val="tx1"/>
                </a:solidFill>
                <a:latin typeface="Arial" charset="0"/>
              </a:rPr>
              <a:t>A</a:t>
            </a:r>
            <a:r>
              <a:rPr lang="en-US">
                <a:latin typeface="Arial" charset="0"/>
              </a:rPr>
              <a:t> enters before </a:t>
            </a:r>
            <a:r>
              <a:rPr lang="en-US">
                <a:solidFill>
                  <a:schemeClr val="tx1"/>
                </a:solidFill>
                <a:latin typeface="Arial" charset="0"/>
              </a:rPr>
              <a:t>B?</a:t>
            </a:r>
          </a:p>
          <a:p>
            <a:r>
              <a:rPr lang="en-US">
                <a:latin typeface="Arial" charset="0"/>
              </a:rPr>
              <a:t>But what does </a:t>
            </a:r>
            <a:r>
              <a:rPr lang="ja-JP" altLang="en-US">
                <a:latin typeface="Arial" charset="0"/>
              </a:rPr>
              <a:t>“</a:t>
            </a:r>
            <a:r>
              <a:rPr lang="en-US" altLang="ja-JP">
                <a:latin typeface="Arial" charset="0"/>
              </a:rPr>
              <a:t>start</a:t>
            </a:r>
            <a:r>
              <a:rPr lang="ja-JP" altLang="en-US">
                <a:latin typeface="Arial" charset="0"/>
              </a:rPr>
              <a:t>”</a:t>
            </a:r>
            <a:r>
              <a:rPr lang="en-US" altLang="ja-JP">
                <a:latin typeface="Arial" charset="0"/>
              </a:rPr>
              <a:t> mean?</a:t>
            </a:r>
          </a:p>
          <a:p>
            <a:r>
              <a:rPr lang="en-US">
                <a:latin typeface="Arial" charset="0"/>
              </a:rPr>
              <a:t>Need to adjust definitions ….</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0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A8984A4-44FA-1D40-BD69-4743E2A3672A}" type="slidenum">
              <a:rPr lang="ar-SA" sz="1400" b="0">
                <a:solidFill>
                  <a:schemeClr val="tx1"/>
                </a:solidFill>
                <a:latin typeface="Arial" charset="0"/>
                <a:cs typeface="Arial" charset="0"/>
              </a:rPr>
              <a:pPr/>
              <a:t>78</a:t>
            </a:fld>
            <a:endParaRPr lang="en-US" sz="1400" b="0">
              <a:solidFill>
                <a:schemeClr val="tx1"/>
              </a:solidFill>
              <a:latin typeface="Arial" charset="0"/>
              <a:cs typeface="Arial" charset="0"/>
            </a:endParaRPr>
          </a:p>
        </p:txBody>
      </p:sp>
      <p:pic>
        <p:nvPicPr>
          <p:cNvPr id="21094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8" name="Rectangle 2"/>
          <p:cNvSpPr>
            <a:spLocks noGrp="1" noChangeArrowheads="1"/>
          </p:cNvSpPr>
          <p:nvPr>
            <p:ph type="title"/>
          </p:nvPr>
        </p:nvSpPr>
        <p:spPr/>
        <p:txBody>
          <a:bodyPr/>
          <a:lstStyle/>
          <a:p>
            <a:r>
              <a:rPr lang="en-US">
                <a:latin typeface="Arial" charset="0"/>
              </a:rPr>
              <a:t>Bounded Waiting</a:t>
            </a:r>
          </a:p>
        </p:txBody>
      </p:sp>
      <p:sp>
        <p:nvSpPr>
          <p:cNvPr id="210949" name="Rectangle 3"/>
          <p:cNvSpPr>
            <a:spLocks noGrp="1" noChangeArrowheads="1"/>
          </p:cNvSpPr>
          <p:nvPr>
            <p:ph type="body" idx="1"/>
          </p:nvPr>
        </p:nvSpPr>
        <p:spPr/>
        <p:txBody>
          <a:bodyPr/>
          <a:lstStyle/>
          <a:p>
            <a:r>
              <a:rPr lang="en-US">
                <a:latin typeface="Arial" charset="0"/>
              </a:rPr>
              <a:t>Divide </a:t>
            </a:r>
            <a:r>
              <a:rPr lang="en-US" b="1">
                <a:solidFill>
                  <a:schemeClr val="tx1"/>
                </a:solidFill>
                <a:latin typeface="Courier New" charset="0"/>
              </a:rPr>
              <a:t>lock()</a:t>
            </a:r>
            <a:r>
              <a:rPr lang="en-US">
                <a:latin typeface="Arial" charset="0"/>
              </a:rPr>
              <a:t> method into 2 parts:</a:t>
            </a:r>
          </a:p>
          <a:p>
            <a:pPr lvl="1"/>
            <a:r>
              <a:rPr lang="en-US">
                <a:latin typeface="Arial" charset="0"/>
                <a:cs typeface="Arial" charset="0"/>
              </a:rPr>
              <a:t>Doorway interval:</a:t>
            </a:r>
          </a:p>
          <a:p>
            <a:pPr lvl="2"/>
            <a:r>
              <a:rPr lang="en-US">
                <a:latin typeface="Arial" charset="0"/>
                <a:cs typeface="Arial" charset="0"/>
              </a:rPr>
              <a:t>Written </a:t>
            </a:r>
            <a:r>
              <a:rPr lang="en-US" b="1">
                <a:solidFill>
                  <a:schemeClr val="tx1"/>
                </a:solidFill>
                <a:latin typeface="Arial" charset="0"/>
                <a:cs typeface="Arial" charset="0"/>
              </a:rPr>
              <a:t>D</a:t>
            </a:r>
            <a:r>
              <a:rPr lang="en-US" b="1" baseline="-25000">
                <a:solidFill>
                  <a:schemeClr val="tx1"/>
                </a:solidFill>
                <a:latin typeface="Arial" charset="0"/>
                <a:cs typeface="Arial" charset="0"/>
              </a:rPr>
              <a:t>A</a:t>
            </a:r>
          </a:p>
          <a:p>
            <a:pPr lvl="2"/>
            <a:r>
              <a:rPr lang="en-US">
                <a:latin typeface="Arial" charset="0"/>
                <a:cs typeface="Arial" charset="0"/>
              </a:rPr>
              <a:t>always finishes in finite steps</a:t>
            </a:r>
          </a:p>
          <a:p>
            <a:pPr lvl="1"/>
            <a:r>
              <a:rPr lang="en-US">
                <a:latin typeface="Arial" charset="0"/>
                <a:cs typeface="Arial" charset="0"/>
              </a:rPr>
              <a:t>Waiting interval:</a:t>
            </a:r>
          </a:p>
          <a:p>
            <a:pPr lvl="2"/>
            <a:r>
              <a:rPr lang="en-US">
                <a:latin typeface="Arial" charset="0"/>
                <a:cs typeface="Arial" charset="0"/>
              </a:rPr>
              <a:t>Written </a:t>
            </a:r>
            <a:r>
              <a:rPr lang="en-US" b="1">
                <a:solidFill>
                  <a:schemeClr val="tx1"/>
                </a:solidFill>
                <a:latin typeface="Arial" charset="0"/>
                <a:cs typeface="Arial" charset="0"/>
              </a:rPr>
              <a:t>W</a:t>
            </a:r>
            <a:r>
              <a:rPr lang="en-US" b="1" baseline="-25000">
                <a:solidFill>
                  <a:schemeClr val="tx1"/>
                </a:solidFill>
                <a:latin typeface="Arial" charset="0"/>
                <a:cs typeface="Arial" charset="0"/>
              </a:rPr>
              <a:t>A</a:t>
            </a:r>
          </a:p>
          <a:p>
            <a:pPr lvl="2"/>
            <a:r>
              <a:rPr lang="en-US">
                <a:latin typeface="Arial" charset="0"/>
                <a:cs typeface="Arial" charset="0"/>
              </a:rPr>
              <a:t>may take unbounded steps</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ar-SA" sz="1400" b="0">
                <a:solidFill>
                  <a:schemeClr val="tx1"/>
                </a:solidFill>
                <a:latin typeface="Arial" charset="0"/>
                <a:cs typeface="Arial" charset="0"/>
              </a:rPr>
              <a:pPr/>
              <a:t>79</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a:solidFill>
                  <a:schemeClr val="tx1"/>
                </a:solidFill>
                <a:latin typeface="Arial" charset="0"/>
                <a:cs typeface="Arial" charset="0"/>
              </a:rPr>
              <a:t>A</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a:solidFill>
                  <a:schemeClr val="tx1"/>
                </a:solidFill>
                <a:latin typeface="Arial" charset="0"/>
                <a:cs typeface="Arial" charset="0"/>
              </a:rPr>
              <a:t>B</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B</a:t>
            </a:r>
            <a:r>
              <a:rPr lang="en-US" b="1" baseline="30000" dirty="0" err="1">
                <a:solidFill>
                  <a:schemeClr val="tx1"/>
                </a:solidFill>
                <a:latin typeface="Arial" charset="0"/>
                <a:cs typeface="Arial" charset="0"/>
              </a:rPr>
              <a:t>j+r</a:t>
            </a:r>
            <a:endParaRPr lang="en-US" b="1" dirty="0">
              <a:solidFill>
                <a:srgbClr val="FF5050"/>
              </a:solidFill>
              <a:latin typeface="Arial" charset="0"/>
              <a:cs typeface="Arial" charset="0"/>
            </a:endParaRPr>
          </a:p>
          <a:p>
            <a:pPr lvl="2"/>
            <a:r>
              <a:rPr lang="en-US" dirty="0">
                <a:solidFill>
                  <a:schemeClr val="tx1"/>
                </a:solidFill>
                <a:latin typeface="Arial" charset="0"/>
                <a:cs typeface="Arial" charset="0"/>
              </a:rPr>
              <a:t>A</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a:solidFill>
                  <a:schemeClr val="tx1"/>
                </a:solidFill>
                <a:latin typeface="Arial" charset="0"/>
                <a:cs typeface="Arial" charset="0"/>
              </a:rPr>
              <a:t>B</a:t>
            </a:r>
            <a:r>
              <a:rPr lang="fr-FR" altLang="ja-JP" dirty="0">
                <a:latin typeface="Arial" charset="0"/>
                <a:cs typeface="Arial" charset="0"/>
              </a:rPr>
              <a:t>'</a:t>
            </a:r>
            <a:r>
              <a:rPr lang="en-US" altLang="ja-JP" dirty="0">
                <a:latin typeface="Arial" charset="0"/>
                <a:cs typeface="Arial" charset="0"/>
              </a:rPr>
              <a:t>s </a:t>
            </a:r>
            <a:r>
              <a:rPr lang="en-US" altLang="ja-JP" dirty="0" err="1">
                <a:solidFill>
                  <a:schemeClr val="tx1"/>
                </a:solidFill>
                <a:latin typeface="Arial" charset="0"/>
                <a:cs typeface="Arial" charset="0"/>
              </a:rPr>
              <a:t>j+r</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a:solidFill>
                  <a:schemeClr val="tx1"/>
                </a:solidFill>
                <a:latin typeface="Arial" charset="0"/>
                <a:cs typeface="Arial" charset="0"/>
              </a:rPr>
              <a:t>A</a:t>
            </a:r>
            <a:r>
              <a:rPr lang="en-US" dirty="0">
                <a:latin typeface="Arial" charset="0"/>
                <a:cs typeface="Arial" charset="0"/>
              </a:rPr>
              <a:t> more than </a:t>
            </a:r>
            <a:r>
              <a:rPr lang="en-US" dirty="0">
                <a:solidFill>
                  <a:srgbClr val="000000"/>
                </a:solidFill>
                <a:latin typeface="Arial" charset="0"/>
                <a:cs typeface="Arial" charset="0"/>
              </a:rPr>
              <a:t>r</a:t>
            </a:r>
            <a:r>
              <a:rPr lang="en-US" dirty="0">
                <a:latin typeface="Arial" charset="0"/>
                <a:cs typeface="Arial" charset="0"/>
              </a:rPr>
              <a:t> times</a:t>
            </a:r>
          </a:p>
          <a:p>
            <a:r>
              <a:rPr lang="en-US" dirty="0">
                <a:latin typeface="Arial" charset="0"/>
                <a:cs typeface="Arial" charset="0"/>
              </a:rPr>
              <a:t>First-come-first-served </a:t>
            </a:r>
            <a:r>
              <a:rPr lang="en-US" dirty="0">
                <a:latin typeface="Arial" charset="0"/>
                <a:cs typeface="Arial" charset="0"/>
                <a:sym typeface="Wingdings"/>
              </a:rPr>
              <a:t> </a:t>
            </a:r>
            <a:r>
              <a:rPr lang="en-US" dirty="0">
                <a:solidFill>
                  <a:srgbClr val="000000"/>
                </a:solidFill>
                <a:latin typeface="Arial" charset="0"/>
                <a:cs typeface="Arial" charset="0"/>
                <a:sym typeface="Wingdings"/>
              </a:rPr>
              <a:t>r = 0</a:t>
            </a:r>
            <a:endParaRPr lang="en-US" dirty="0">
              <a:solidFill>
                <a:srgbClr val="000000"/>
              </a:solidFill>
              <a:latin typeface="Arial" charset="0"/>
              <a:cs typeface="Arial" charset="0"/>
            </a:endParaRPr>
          </a:p>
        </p:txBody>
      </p:sp>
      <p:sp>
        <p:nvSpPr>
          <p:cNvPr id="212997" name="Rectangle 3"/>
          <p:cNvSpPr>
            <a:spLocks noGrp="1" noChangeArrowheads="1"/>
          </p:cNvSpPr>
          <p:nvPr>
            <p:ph type="title"/>
          </p:nvPr>
        </p:nvSpPr>
        <p:spPr/>
        <p:txBody>
          <a:bodyPr/>
          <a:lstStyle/>
          <a:p>
            <a:r>
              <a:rPr lang="en-US" dirty="0">
                <a:latin typeface="Arial" charset="0"/>
              </a:rPr>
              <a:t>r-Bounded Waiting</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06615-01E7-034E-A99C-84C41ADDFE33}" type="slidenum">
              <a:rPr lang="ar-SA" sz="1400" b="0">
                <a:solidFill>
                  <a:schemeClr val="tx1"/>
                </a:solidFill>
                <a:latin typeface="Arial" charset="0"/>
                <a:cs typeface="Arial" charset="0"/>
              </a:rPr>
              <a:pPr/>
              <a:t>8</a:t>
            </a:fld>
            <a:endParaRPr lang="en-US" sz="1400" b="0">
              <a:solidFill>
                <a:schemeClr val="tx1"/>
              </a:solidFill>
              <a:latin typeface="Arial" charset="0"/>
              <a:cs typeface="Arial" charset="0"/>
            </a:endParaRPr>
          </a:p>
        </p:txBody>
      </p:sp>
      <p:pic>
        <p:nvPicPr>
          <p:cNvPr id="30723" name="Picture 11"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Group 8"/>
          <p:cNvGrpSpPr>
            <a:grpSpLocks/>
          </p:cNvGrpSpPr>
          <p:nvPr/>
        </p:nvGrpSpPr>
        <p:grpSpPr bwMode="auto">
          <a:xfrm>
            <a:off x="838200" y="5067300"/>
            <a:ext cx="7391400" cy="762000"/>
            <a:chOff x="528" y="3192"/>
            <a:chExt cx="4656" cy="480"/>
          </a:xfrm>
        </p:grpSpPr>
        <p:sp>
          <p:nvSpPr>
            <p:cNvPr id="30730" name="AutoShape 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0731" name="Text Box 1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0725"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event</a:t>
            </a:r>
            <a:r>
              <a:rPr lang="en-US">
                <a:latin typeface="Arial" charset="0"/>
              </a:rPr>
              <a:t>  </a:t>
            </a:r>
            <a:r>
              <a:rPr lang="en-US">
                <a:solidFill>
                  <a:schemeClr val="tx1"/>
                </a:solidFill>
                <a:latin typeface="Arial" charset="0"/>
              </a:rPr>
              <a:t>a</a:t>
            </a:r>
            <a:r>
              <a:rPr lang="en-US" baseline="-25000">
                <a:solidFill>
                  <a:schemeClr val="tx1"/>
                </a:solidFill>
                <a:latin typeface="Arial" charset="0"/>
              </a:rPr>
              <a:t>0</a:t>
            </a:r>
            <a:r>
              <a:rPr lang="en-US">
                <a:latin typeface="Arial" charset="0"/>
              </a:rPr>
              <a:t> of thread </a:t>
            </a:r>
            <a:r>
              <a:rPr lang="en-US">
                <a:solidFill>
                  <a:schemeClr val="tx1"/>
                </a:solidFill>
                <a:latin typeface="Arial" charset="0"/>
              </a:rPr>
              <a:t>A</a:t>
            </a:r>
            <a:r>
              <a:rPr lang="en-US">
                <a:latin typeface="Arial" charset="0"/>
              </a:rPr>
              <a:t> is</a:t>
            </a:r>
          </a:p>
          <a:p>
            <a:pPr lvl="1"/>
            <a:r>
              <a:rPr lang="en-US">
                <a:latin typeface="Arial" charset="0"/>
                <a:cs typeface="Arial" charset="0"/>
              </a:rPr>
              <a:t>Instantaneous</a:t>
            </a:r>
          </a:p>
          <a:p>
            <a:pPr lvl="1"/>
            <a:r>
              <a:rPr lang="en-US">
                <a:latin typeface="Arial" charset="0"/>
                <a:cs typeface="Arial" charset="0"/>
              </a:rPr>
              <a:t>No simultaneous events (break ties)</a:t>
            </a:r>
          </a:p>
        </p:txBody>
      </p:sp>
      <p:sp>
        <p:nvSpPr>
          <p:cNvPr id="30726"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0727"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0728"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0729" name="Rectangle 7"/>
          <p:cNvSpPr>
            <a:spLocks noGrp="1" noChangeArrowheads="1"/>
          </p:cNvSpPr>
          <p:nvPr>
            <p:ph type="title"/>
          </p:nvPr>
        </p:nvSpPr>
        <p:spPr/>
        <p:txBody>
          <a:bodyPr/>
          <a:lstStyle/>
          <a:p>
            <a:r>
              <a:rPr lang="en-US">
                <a:latin typeface="Arial" charset="0"/>
              </a:rPr>
              <a:t>Events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ar-SA" sz="1400" b="0">
                <a:solidFill>
                  <a:schemeClr val="tx1"/>
                </a:solidFill>
                <a:latin typeface="Arial" charset="0"/>
                <a:cs typeface="Arial" charset="0"/>
              </a:rPr>
              <a:pPr/>
              <a:t>80</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a:latin typeface="Arial" charset="0"/>
              </a:rPr>
              <a:t>What is “r” for Peterson</a:t>
            </a:r>
            <a:r>
              <a:rPr lang="fr-FR" altLang="ja-JP" sz="4000" dirty="0">
                <a:latin typeface="Arial" charset="0"/>
              </a:rPr>
              <a:t>'</a:t>
            </a:r>
            <a:r>
              <a:rPr lang="en-US" altLang="ja-JP" sz="4000" dirty="0">
                <a:latin typeface="Arial" charset="0"/>
              </a:rPr>
              <a:t>s 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tx1"/>
                </a:solidFill>
                <a:latin typeface="Courier New" charset="0"/>
                <a:cs typeface="Courier New" charset="0"/>
              </a:rPr>
              <a:t>public</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tx1"/>
                </a:solidFill>
                <a:latin typeface="Courier New" charset="0"/>
                <a:cs typeface="Courier New" charset="0"/>
              </a:rPr>
              <a:t>public 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p:txBody>
      </p:sp>
      <p:sp>
        <p:nvSpPr>
          <p:cNvPr id="9" name="Text Box 16"/>
          <p:cNvSpPr txBox="1">
            <a:spLocks noChangeArrowheads="1"/>
          </p:cNvSpPr>
          <p:nvPr/>
        </p:nvSpPr>
        <p:spPr bwMode="auto">
          <a:xfrm>
            <a:off x="3013592" y="5363692"/>
            <a:ext cx="277331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dirty="0">
                <a:solidFill>
                  <a:srgbClr val="FF0000"/>
                </a:solidFill>
                <a:latin typeface="Arial" charset="0"/>
              </a:rPr>
              <a:t>Answer: r = 0</a:t>
            </a:r>
          </a:p>
        </p:txBody>
      </p:sp>
    </p:spTree>
    <p:extLst>
      <p:ext uri="{BB962C8B-B14F-4D97-AF65-F5344CB8AC3E}">
        <p14:creationId xmlns:p14="http://schemas.microsoft.com/office/powerpoint/2010/main" val="3466424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ar-SA" sz="1400" b="0">
                <a:solidFill>
                  <a:schemeClr val="tx1"/>
                </a:solidFill>
                <a:latin typeface="Arial" charset="0"/>
                <a:cs typeface="Arial" charset="0"/>
              </a:rPr>
              <a:pPr/>
              <a:t>81</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a:solidFill>
                  <a:schemeClr val="tx1"/>
                </a:solidFill>
                <a:latin typeface="Arial" charset="0"/>
                <a:cs typeface="Arial" charset="0"/>
              </a:rPr>
              <a:t>A</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a:solidFill>
                  <a:schemeClr val="tx1"/>
                </a:solidFill>
                <a:latin typeface="Arial" charset="0"/>
                <a:cs typeface="Arial" charset="0"/>
              </a:rPr>
              <a:t>B</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B</a:t>
            </a:r>
            <a:r>
              <a:rPr lang="en-US" b="1" baseline="30000" dirty="0" err="1">
                <a:solidFill>
                  <a:schemeClr val="tx1"/>
                </a:solidFill>
                <a:latin typeface="Arial" charset="0"/>
                <a:cs typeface="Arial" charset="0"/>
              </a:rPr>
              <a:t>j</a:t>
            </a:r>
            <a:endParaRPr lang="en-US" b="1" dirty="0">
              <a:solidFill>
                <a:srgbClr val="FF5050"/>
              </a:solidFill>
              <a:latin typeface="Arial" charset="0"/>
              <a:cs typeface="Arial" charset="0"/>
            </a:endParaRPr>
          </a:p>
          <a:p>
            <a:pPr lvl="2"/>
            <a:r>
              <a:rPr lang="en-US" dirty="0">
                <a:solidFill>
                  <a:schemeClr val="tx1"/>
                </a:solidFill>
                <a:latin typeface="Arial" charset="0"/>
                <a:cs typeface="Arial" charset="0"/>
              </a:rPr>
              <a:t>A</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a:solidFill>
                  <a:schemeClr val="tx1"/>
                </a:solidFill>
                <a:latin typeface="Arial" charset="0"/>
                <a:cs typeface="Arial" charset="0"/>
              </a:rPr>
              <a:t>B</a:t>
            </a:r>
            <a:r>
              <a:rPr lang="fr-FR" altLang="ja-JP" dirty="0">
                <a:latin typeface="Arial" charset="0"/>
                <a:cs typeface="Arial" charset="0"/>
              </a:rPr>
              <a:t>'</a:t>
            </a:r>
            <a:r>
              <a:rPr lang="en-US" altLang="ja-JP" dirty="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a:solidFill>
                  <a:schemeClr val="tx1"/>
                </a:solidFill>
                <a:latin typeface="Arial" charset="0"/>
                <a:cs typeface="Arial" charset="0"/>
              </a:rPr>
              <a:t>A</a:t>
            </a:r>
            <a:endParaRPr lang="en-US" dirty="0">
              <a:latin typeface="Arial" charset="0"/>
              <a:cs typeface="Arial" charset="0"/>
            </a:endParaRPr>
          </a:p>
        </p:txBody>
      </p:sp>
      <p:sp>
        <p:nvSpPr>
          <p:cNvPr id="212997" name="Rectangle 3"/>
          <p:cNvSpPr>
            <a:spLocks noGrp="1" noChangeArrowheads="1"/>
          </p:cNvSpPr>
          <p:nvPr>
            <p:ph type="title"/>
          </p:nvPr>
        </p:nvSpPr>
        <p:spPr/>
        <p:txBody>
          <a:bodyPr/>
          <a:lstStyle/>
          <a:p>
            <a:r>
              <a:rPr lang="en-US">
                <a:latin typeface="Arial" charset="0"/>
              </a:rPr>
              <a:t>First-Come-First-Served</a:t>
            </a:r>
          </a:p>
        </p:txBody>
      </p:sp>
    </p:spTree>
    <p:extLst>
      <p:ext uri="{BB962C8B-B14F-4D97-AF65-F5344CB8AC3E}">
        <p14:creationId xmlns:p14="http://schemas.microsoft.com/office/powerpoint/2010/main" val="648077501"/>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7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6C39E2-C079-6C41-A72B-AFE74B6839FC}" type="slidenum">
              <a:rPr lang="ar-SA" sz="1400" b="0">
                <a:solidFill>
                  <a:schemeClr val="tx1"/>
                </a:solidFill>
                <a:latin typeface="Arial" charset="0"/>
                <a:cs typeface="Arial" charset="0"/>
              </a:rPr>
              <a:pPr/>
              <a:t>82</a:t>
            </a:fld>
            <a:endParaRPr lang="en-US" sz="1400" b="0">
              <a:solidFill>
                <a:schemeClr val="tx1"/>
              </a:solidFill>
              <a:latin typeface="Arial" charset="0"/>
              <a:cs typeface="Arial" charset="0"/>
            </a:endParaRPr>
          </a:p>
        </p:txBody>
      </p:sp>
      <p:pic>
        <p:nvPicPr>
          <p:cNvPr id="2170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2" name="Rectangle 3"/>
          <p:cNvSpPr>
            <a:spLocks noGrp="1" noChangeArrowheads="1"/>
          </p:cNvSpPr>
          <p:nvPr>
            <p:ph type="title"/>
          </p:nvPr>
        </p:nvSpPr>
        <p:spPr/>
        <p:txBody>
          <a:bodyPr/>
          <a:lstStyle/>
          <a:p>
            <a:r>
              <a:rPr lang="en-US">
                <a:latin typeface="Arial" charset="0"/>
              </a:rPr>
              <a:t>Bakery Algorithm</a:t>
            </a:r>
          </a:p>
        </p:txBody>
      </p:sp>
      <p:sp>
        <p:nvSpPr>
          <p:cNvPr id="217093" name="Rectangle 4"/>
          <p:cNvSpPr>
            <a:spLocks noGrp="1" noChangeArrowheads="1"/>
          </p:cNvSpPr>
          <p:nvPr>
            <p:ph type="body" idx="1"/>
          </p:nvPr>
        </p:nvSpPr>
        <p:spPr/>
        <p:txBody>
          <a:bodyPr/>
          <a:lstStyle/>
          <a:p>
            <a:pPr>
              <a:lnSpc>
                <a:spcPct val="90000"/>
              </a:lnSpc>
            </a:pPr>
            <a:r>
              <a:rPr lang="en-US" dirty="0">
                <a:latin typeface="Arial" charset="0"/>
              </a:rPr>
              <a:t>Provides First-Come-First-Served for </a:t>
            </a:r>
            <a:r>
              <a:rPr lang="en-US" i="1" dirty="0">
                <a:solidFill>
                  <a:schemeClr val="tx1"/>
                </a:solidFill>
                <a:latin typeface="Arial" charset="0"/>
              </a:rPr>
              <a:t>n</a:t>
            </a:r>
            <a:r>
              <a:rPr lang="en-US" dirty="0">
                <a:latin typeface="Arial" charset="0"/>
              </a:rPr>
              <a:t> threads</a:t>
            </a:r>
          </a:p>
          <a:p>
            <a:pPr>
              <a:lnSpc>
                <a:spcPct val="90000"/>
              </a:lnSpc>
            </a:pPr>
            <a:r>
              <a:rPr lang="en-US" dirty="0">
                <a:latin typeface="Arial" charset="0"/>
              </a:rPr>
              <a:t>How?</a:t>
            </a:r>
          </a:p>
          <a:p>
            <a:pPr lvl="1">
              <a:lnSpc>
                <a:spcPct val="90000"/>
              </a:lnSpc>
            </a:pPr>
            <a:r>
              <a:rPr lang="en-US" dirty="0">
                <a:latin typeface="Arial" charset="0"/>
                <a:cs typeface="Arial" charset="0"/>
              </a:rPr>
              <a:t>Take a </a:t>
            </a:r>
            <a:r>
              <a:rPr lang="ja-JP" altLang="en-US" dirty="0">
                <a:latin typeface="Arial" charset="0"/>
                <a:cs typeface="Arial" charset="0"/>
              </a:rPr>
              <a:t>“</a:t>
            </a:r>
            <a:r>
              <a:rPr lang="en-US" altLang="ja-JP" dirty="0">
                <a:latin typeface="Arial" charset="0"/>
                <a:cs typeface="Arial" charset="0"/>
              </a:rPr>
              <a:t>number</a:t>
            </a:r>
            <a:r>
              <a:rPr lang="ja-JP" altLang="en-US" dirty="0">
                <a:latin typeface="Arial" charset="0"/>
                <a:cs typeface="Arial" charset="0"/>
              </a:rPr>
              <a:t>”</a:t>
            </a:r>
            <a:endParaRPr lang="en-US" altLang="ja-JP" dirty="0">
              <a:latin typeface="Arial" charset="0"/>
              <a:cs typeface="Arial" charset="0"/>
            </a:endParaRPr>
          </a:p>
          <a:p>
            <a:pPr lvl="1">
              <a:lnSpc>
                <a:spcPct val="90000"/>
              </a:lnSpc>
            </a:pPr>
            <a:r>
              <a:rPr lang="en-US" dirty="0">
                <a:latin typeface="Arial" charset="0"/>
                <a:cs typeface="Arial" charset="0"/>
              </a:rPr>
              <a:t>Wait until lower numbers have been served</a:t>
            </a:r>
          </a:p>
          <a:p>
            <a:pPr>
              <a:lnSpc>
                <a:spcPct val="90000"/>
              </a:lnSpc>
            </a:pPr>
            <a:r>
              <a:rPr lang="en-US" dirty="0">
                <a:latin typeface="Arial" charset="0"/>
              </a:rPr>
              <a:t>Lexicographic order</a:t>
            </a:r>
          </a:p>
          <a:p>
            <a:pPr lvl="1">
              <a:lnSpc>
                <a:spcPct val="90000"/>
              </a:lnSpc>
            </a:pPr>
            <a:r>
              <a:rPr lang="en-US" dirty="0">
                <a:solidFill>
                  <a:schemeClr val="tx1"/>
                </a:solidFill>
                <a:latin typeface="Arial" charset="0"/>
                <a:cs typeface="Arial" charset="0"/>
              </a:rPr>
              <a:t>(</a:t>
            </a:r>
            <a:r>
              <a:rPr lang="en-US" dirty="0" err="1">
                <a:solidFill>
                  <a:schemeClr val="tx1"/>
                </a:solidFill>
                <a:latin typeface="Arial" charset="0"/>
                <a:cs typeface="Arial" charset="0"/>
              </a:rPr>
              <a:t>a,i</a:t>
            </a:r>
            <a:r>
              <a:rPr lang="en-US" dirty="0">
                <a:solidFill>
                  <a:schemeClr val="tx1"/>
                </a:solidFill>
                <a:latin typeface="Arial" charset="0"/>
                <a:cs typeface="Arial" charset="0"/>
              </a:rPr>
              <a:t>) &gt; (</a:t>
            </a:r>
            <a:r>
              <a:rPr lang="en-US" dirty="0" err="1">
                <a:solidFill>
                  <a:schemeClr val="tx1"/>
                </a:solidFill>
                <a:latin typeface="Arial" charset="0"/>
                <a:cs typeface="Arial" charset="0"/>
              </a:rPr>
              <a:t>b,j</a:t>
            </a:r>
            <a:r>
              <a:rPr lang="en-US" dirty="0">
                <a:solidFill>
                  <a:schemeClr val="tx1"/>
                </a:solidFill>
                <a:latin typeface="Arial" charset="0"/>
                <a:cs typeface="Arial" charset="0"/>
              </a:rPr>
              <a:t>)</a:t>
            </a:r>
          </a:p>
          <a:p>
            <a:pPr lvl="2">
              <a:lnSpc>
                <a:spcPct val="90000"/>
              </a:lnSpc>
            </a:pPr>
            <a:r>
              <a:rPr lang="en-US" dirty="0">
                <a:latin typeface="Arial" charset="0"/>
                <a:cs typeface="Arial" charset="0"/>
              </a:rPr>
              <a:t>If </a:t>
            </a:r>
            <a:r>
              <a:rPr lang="en-US" dirty="0">
                <a:solidFill>
                  <a:schemeClr val="tx1"/>
                </a:solidFill>
                <a:latin typeface="Arial" charset="0"/>
                <a:cs typeface="Arial" charset="0"/>
              </a:rPr>
              <a:t>a &gt; b</a:t>
            </a:r>
            <a:r>
              <a:rPr lang="en-US" dirty="0">
                <a:latin typeface="Arial" charset="0"/>
                <a:cs typeface="Arial" charset="0"/>
              </a:rPr>
              <a:t>, or </a:t>
            </a:r>
            <a:r>
              <a:rPr lang="en-US" dirty="0">
                <a:solidFill>
                  <a:schemeClr val="tx1"/>
                </a:solidFill>
                <a:latin typeface="Arial" charset="0"/>
                <a:cs typeface="Arial" charset="0"/>
              </a:rPr>
              <a:t>a = b</a:t>
            </a:r>
            <a:r>
              <a:rPr lang="en-US" dirty="0">
                <a:latin typeface="Arial" charset="0"/>
                <a:cs typeface="Arial" charset="0"/>
              </a:rPr>
              <a:t> and </a:t>
            </a:r>
            <a:r>
              <a:rPr lang="en-US" dirty="0" err="1">
                <a:solidFill>
                  <a:schemeClr val="tx1"/>
                </a:solidFill>
                <a:latin typeface="Arial" charset="0"/>
                <a:cs typeface="Arial" charset="0"/>
              </a:rPr>
              <a:t>i</a:t>
            </a:r>
            <a:r>
              <a:rPr lang="en-US" dirty="0">
                <a:solidFill>
                  <a:schemeClr val="tx1"/>
                </a:solidFill>
                <a:latin typeface="Arial" charset="0"/>
                <a:cs typeface="Arial" charset="0"/>
              </a:rPr>
              <a:t> &gt; j</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91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8DC4E0-7FE3-0A46-A565-54C8B3D977A6}" type="slidenum">
              <a:rPr lang="ar-SA" sz="1400" b="0">
                <a:solidFill>
                  <a:schemeClr val="tx1"/>
                </a:solidFill>
                <a:latin typeface="Arial" charset="0"/>
                <a:cs typeface="Arial" charset="0"/>
              </a:rPr>
              <a:pPr/>
              <a:t>83</a:t>
            </a:fld>
            <a:endParaRPr lang="en-US" sz="1400" b="0">
              <a:solidFill>
                <a:schemeClr val="tx1"/>
              </a:solidFill>
              <a:latin typeface="Arial" charset="0"/>
              <a:cs typeface="Arial" charset="0"/>
            </a:endParaRPr>
          </a:p>
        </p:txBody>
      </p:sp>
      <p:pic>
        <p:nvPicPr>
          <p:cNvPr id="21913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0"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19141"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a:t>
            </a:r>
            <a:r>
              <a:rPr lang="en-US" sz="2000">
                <a:solidFill>
                  <a:schemeClr val="accent2"/>
                </a:solidFill>
                <a:latin typeface="Courier New" charset="0"/>
                <a:cs typeface="Courier New" charset="0"/>
              </a:rPr>
              <a:t>Bakery</a:t>
            </a:r>
            <a:r>
              <a:rPr lang="en-US" sz="2000">
                <a:solidFill>
                  <a:schemeClr val="tx1"/>
                </a:solidFill>
                <a:latin typeface="Courier New" charset="0"/>
                <a:cs typeface="Courier New" charset="0"/>
              </a:rPr>
              <a:t> implements </a:t>
            </a:r>
            <a:r>
              <a:rPr lang="en-US" sz="2000">
                <a:solidFill>
                  <a:schemeClr val="accent2"/>
                </a:solidFill>
                <a:latin typeface="Courier New" charset="0"/>
                <a:cs typeface="Courier New" charset="0"/>
              </a:rPr>
              <a:t>Lock {</a:t>
            </a:r>
            <a:endParaRPr lang="en-US" sz="2000">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public</a:t>
            </a:r>
            <a:r>
              <a:rPr lang="en-US" sz="2000">
                <a:latin typeface="Courier New" charset="0"/>
              </a:rPr>
              <a:t> </a:t>
            </a:r>
            <a:r>
              <a:rPr lang="en-US" sz="2000">
                <a:solidFill>
                  <a:schemeClr val="accent2"/>
                </a:solidFill>
                <a:latin typeface="Courier New" charset="0"/>
              </a:rPr>
              <a:t>Bakery (</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n)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boolean[n];</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Label[n];</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for</a:t>
            </a:r>
            <a:r>
              <a:rPr lang="en-US" sz="2000">
                <a:latin typeface="Courier New" charset="0"/>
              </a:rPr>
              <a:t> </a:t>
            </a:r>
            <a:r>
              <a:rPr lang="en-US" sz="2000">
                <a:solidFill>
                  <a:schemeClr val="accent2"/>
                </a:solidFill>
                <a:latin typeface="Courier New" charset="0"/>
              </a:rPr>
              <a:t>(</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i = 0; i &lt; n; i++) {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flag[i] =</a:t>
            </a:r>
            <a:r>
              <a:rPr lang="en-US" sz="2000">
                <a:latin typeface="Courier New" charset="0"/>
              </a:rPr>
              <a:t> </a:t>
            </a:r>
            <a:r>
              <a:rPr lang="en-US" sz="2000">
                <a:solidFill>
                  <a:schemeClr val="tx1"/>
                </a:solidFill>
                <a:latin typeface="Courier New" charset="0"/>
              </a:rPr>
              <a:t>false</a:t>
            </a:r>
            <a:r>
              <a:rPr lang="en-US" sz="2000">
                <a:solidFill>
                  <a:schemeClr val="accent2"/>
                </a:solidFill>
                <a:latin typeface="Courier New" charset="0"/>
              </a:rPr>
              <a:t>; label[i] = 0;</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a:t>
            </a:r>
          </a:p>
          <a:p>
            <a:pPr marL="231775" indent="-231775" eaLnBrk="0" hangingPunct="0">
              <a:spcBef>
                <a:spcPct val="20000"/>
              </a:spcBef>
            </a:pPr>
            <a:r>
              <a:rPr lang="en-US" sz="2000">
                <a:solidFill>
                  <a:schemeClr val="accent2"/>
                </a:solidFill>
                <a:latin typeface="Courier New" charset="0"/>
              </a:rPr>
              <a:t>  }</a:t>
            </a:r>
            <a:endParaRPr lang="en-US" sz="14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accent2"/>
                </a:solidFill>
                <a:latin typeface="Courier New" charset="0"/>
                <a:cs typeface="Courier New" charset="0"/>
              </a:rPr>
              <a:t>…</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11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310115-7EBC-2D4C-8FAD-5199189468EA}" type="slidenum">
              <a:rPr lang="ar-SA" sz="1400" b="0">
                <a:solidFill>
                  <a:schemeClr val="tx1"/>
                </a:solidFill>
                <a:latin typeface="Arial" charset="0"/>
                <a:cs typeface="Arial" charset="0"/>
              </a:rPr>
              <a:pPr/>
              <a:t>84</a:t>
            </a:fld>
            <a:endParaRPr lang="en-US" sz="1400" b="0">
              <a:solidFill>
                <a:schemeClr val="tx1"/>
              </a:solidFill>
              <a:latin typeface="Arial" charset="0"/>
              <a:cs typeface="Arial" charset="0"/>
            </a:endParaRPr>
          </a:p>
        </p:txBody>
      </p:sp>
      <p:pic>
        <p:nvPicPr>
          <p:cNvPr id="2211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21189"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endParaRPr lang="en-US" sz="2000">
              <a:solidFill>
                <a:schemeClr val="folHlink"/>
              </a:solidFill>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folHlink"/>
                </a:solidFill>
                <a:latin typeface="Courier New" charset="0"/>
              </a:rPr>
              <a:t>public Bakery (int n) {</a:t>
            </a:r>
          </a:p>
          <a:p>
            <a:pPr marL="231775" indent="-231775" eaLnBrk="0" hangingPunct="0">
              <a:spcBef>
                <a:spcPct val="20000"/>
              </a:spcBef>
            </a:pPr>
            <a:r>
              <a:rPr lang="en-US" sz="2000">
                <a:solidFill>
                  <a:schemeClr val="folHlink"/>
                </a:solidFill>
                <a:latin typeface="Courier New" charset="0"/>
              </a:rPr>
              <a:t>    flag  = new boolean[n];</a:t>
            </a:r>
          </a:p>
          <a:p>
            <a:pPr marL="231775" indent="-231775" eaLnBrk="0" hangingPunct="0">
              <a:spcBef>
                <a:spcPct val="20000"/>
              </a:spcBef>
            </a:pPr>
            <a:r>
              <a:rPr lang="en-US" sz="2000">
                <a:solidFill>
                  <a:schemeClr val="folHlink"/>
                </a:solidFill>
                <a:latin typeface="Courier New" charset="0"/>
              </a:rPr>
              <a:t>    label = new Label[n];</a:t>
            </a:r>
          </a:p>
          <a:p>
            <a:pPr marL="231775" indent="-231775" eaLnBrk="0" hangingPunct="0">
              <a:spcBef>
                <a:spcPct val="20000"/>
              </a:spcBef>
            </a:pPr>
            <a:r>
              <a:rPr lang="en-US" sz="2000">
                <a:solidFill>
                  <a:schemeClr val="folHlink"/>
                </a:solidFill>
                <a:latin typeface="Courier New" charset="0"/>
              </a:rPr>
              <a:t>    for (int i = 0; i &lt; n; i++) { </a:t>
            </a:r>
          </a:p>
          <a:p>
            <a:pPr marL="231775" indent="-231775" eaLnBrk="0" hangingPunct="0">
              <a:spcBef>
                <a:spcPct val="20000"/>
              </a:spcBef>
            </a:pPr>
            <a:r>
              <a:rPr lang="en-US" sz="2000">
                <a:solidFill>
                  <a:schemeClr val="folHlink"/>
                </a:solidFill>
                <a:latin typeface="Courier New" charset="0"/>
              </a:rPr>
              <a:t>       flag[i] = false; label[i] = 0;</a:t>
            </a:r>
          </a:p>
          <a:p>
            <a:pPr marL="231775" indent="-231775" eaLnBrk="0" hangingPunct="0">
              <a:spcBef>
                <a:spcPct val="20000"/>
              </a:spcBef>
            </a:pPr>
            <a:r>
              <a:rPr lang="en-US" sz="2000">
                <a:solidFill>
                  <a:schemeClr val="folHlink"/>
                </a:solidFill>
                <a:latin typeface="Courier New" charset="0"/>
              </a:rPr>
              <a:t>    }</a:t>
            </a:r>
          </a:p>
          <a:p>
            <a:pPr marL="231775" indent="-231775" eaLnBrk="0" hangingPunct="0">
              <a:spcBef>
                <a:spcPct val="20000"/>
              </a:spcBef>
            </a:pPr>
            <a:r>
              <a:rPr lang="en-US" sz="2000">
                <a:solidFill>
                  <a:schemeClr val="folHlink"/>
                </a:solidFill>
                <a:latin typeface="Courier New" charset="0"/>
              </a:rPr>
              <a:t>  }</a:t>
            </a:r>
            <a:endParaRPr lang="en-US" sz="14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grpSp>
        <p:nvGrpSpPr>
          <p:cNvPr id="221190" name="Group 5"/>
          <p:cNvGrpSpPr>
            <a:grpSpLocks/>
          </p:cNvGrpSpPr>
          <p:nvPr/>
        </p:nvGrpSpPr>
        <p:grpSpPr bwMode="auto">
          <a:xfrm>
            <a:off x="5557838" y="2325688"/>
            <a:ext cx="2974975" cy="3532187"/>
            <a:chOff x="3501" y="1465"/>
            <a:chExt cx="1874" cy="2225"/>
          </a:xfrm>
        </p:grpSpPr>
        <p:sp>
          <p:nvSpPr>
            <p:cNvPr id="221192" name="Text Box 6"/>
            <p:cNvSpPr txBox="1">
              <a:spLocks noChangeArrowheads="1"/>
            </p:cNvSpPr>
            <p:nvPr/>
          </p:nvSpPr>
          <p:spPr bwMode="auto">
            <a:xfrm>
              <a:off x="5011" y="1585"/>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endParaRPr lang="en-US" sz="1400">
                <a:solidFill>
                  <a:schemeClr val="tx1"/>
                </a:solidFill>
                <a:latin typeface="Arial" charset="0"/>
              </a:endParaRPr>
            </a:p>
          </p:txBody>
        </p:sp>
        <p:grpSp>
          <p:nvGrpSpPr>
            <p:cNvPr id="221193" name="Group 7"/>
            <p:cNvGrpSpPr>
              <a:grpSpLocks/>
            </p:cNvGrpSpPr>
            <p:nvPr/>
          </p:nvGrpSpPr>
          <p:grpSpPr bwMode="auto">
            <a:xfrm rot="-5400000">
              <a:off x="4265" y="1148"/>
              <a:ext cx="242" cy="1719"/>
              <a:chOff x="4576" y="2046"/>
              <a:chExt cx="242" cy="1719"/>
            </a:xfrm>
          </p:grpSpPr>
          <p:sp>
            <p:nvSpPr>
              <p:cNvPr id="221247" name="Rectangle 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48" name="Line 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49" name="Line 1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0" name="Line 1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1" name="Line 1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2" name="Line 1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3" name="Line 1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54" name="Line 1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221194" name="Text Box 16"/>
            <p:cNvSpPr txBox="1">
              <a:spLocks noChangeArrowheads="1"/>
            </p:cNvSpPr>
            <p:nvPr/>
          </p:nvSpPr>
          <p:spPr bwMode="auto">
            <a:xfrm>
              <a:off x="3501" y="161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195" name="Text Box 17"/>
            <p:cNvSpPr txBox="1">
              <a:spLocks noChangeArrowheads="1"/>
            </p:cNvSpPr>
            <p:nvPr/>
          </p:nvSpPr>
          <p:spPr bwMode="auto">
            <a:xfrm>
              <a:off x="353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6" name="Text Box 18"/>
            <p:cNvSpPr txBox="1">
              <a:spLocks noChangeArrowheads="1"/>
            </p:cNvSpPr>
            <p:nvPr/>
          </p:nvSpPr>
          <p:spPr bwMode="auto">
            <a:xfrm>
              <a:off x="373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7" name="Text Box 19"/>
            <p:cNvSpPr txBox="1">
              <a:spLocks noChangeArrowheads="1"/>
            </p:cNvSpPr>
            <p:nvPr/>
          </p:nvSpPr>
          <p:spPr bwMode="auto">
            <a:xfrm>
              <a:off x="4184"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8" name="Text Box 20"/>
            <p:cNvSpPr txBox="1">
              <a:spLocks noChangeArrowheads="1"/>
            </p:cNvSpPr>
            <p:nvPr/>
          </p:nvSpPr>
          <p:spPr bwMode="auto">
            <a:xfrm>
              <a:off x="4380"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9" name="Text Box 21"/>
            <p:cNvSpPr txBox="1">
              <a:spLocks noChangeArrowheads="1"/>
            </p:cNvSpPr>
            <p:nvPr/>
          </p:nvSpPr>
          <p:spPr bwMode="auto">
            <a:xfrm>
              <a:off x="460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sp>
          <p:nvSpPr>
            <p:cNvPr id="221200" name="Text Box 22"/>
            <p:cNvSpPr txBox="1">
              <a:spLocks noChangeArrowheads="1"/>
            </p:cNvSpPr>
            <p:nvPr/>
          </p:nvSpPr>
          <p:spPr bwMode="auto">
            <a:xfrm>
              <a:off x="502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201" name="Text Box 23"/>
            <p:cNvSpPr txBox="1">
              <a:spLocks noChangeArrowheads="1"/>
            </p:cNvSpPr>
            <p:nvPr/>
          </p:nvSpPr>
          <p:spPr bwMode="auto">
            <a:xfrm>
              <a:off x="3969"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grpSp>
          <p:nvGrpSpPr>
            <p:cNvPr id="221202" name="Group 24"/>
            <p:cNvGrpSpPr>
              <a:grpSpLocks/>
            </p:cNvGrpSpPr>
            <p:nvPr/>
          </p:nvGrpSpPr>
          <p:grpSpPr bwMode="auto">
            <a:xfrm>
              <a:off x="3916" y="1478"/>
              <a:ext cx="301" cy="354"/>
              <a:chOff x="1043" y="2525"/>
              <a:chExt cx="869" cy="740"/>
            </a:xfrm>
          </p:grpSpPr>
          <p:sp>
            <p:nvSpPr>
              <p:cNvPr id="221237" name="Freeform 2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38" name="Freeform 26"/>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39" name="Freeform 27"/>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0" name="Freeform 2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1" name="Freeform 2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2" name="Freeform 30"/>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3" name="Freeform 31"/>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4" name="Freeform 3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221245" name="AutoShape 3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221246" name="Rectangle 3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03" name="Text Box 35"/>
            <p:cNvSpPr txBox="1">
              <a:spLocks noChangeArrowheads="1"/>
            </p:cNvSpPr>
            <p:nvPr/>
          </p:nvSpPr>
          <p:spPr bwMode="auto">
            <a:xfrm>
              <a:off x="3960" y="148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221204" name="Text Box 36"/>
            <p:cNvSpPr txBox="1">
              <a:spLocks noChangeArrowheads="1"/>
            </p:cNvSpPr>
            <p:nvPr/>
          </p:nvSpPr>
          <p:spPr bwMode="auto">
            <a:xfrm>
              <a:off x="4812" y="188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grpSp>
          <p:nvGrpSpPr>
            <p:cNvPr id="221205" name="Group 37"/>
            <p:cNvGrpSpPr>
              <a:grpSpLocks/>
            </p:cNvGrpSpPr>
            <p:nvPr/>
          </p:nvGrpSpPr>
          <p:grpSpPr bwMode="auto">
            <a:xfrm rot="-5400000">
              <a:off x="4262" y="1451"/>
              <a:ext cx="242" cy="1719"/>
              <a:chOff x="4576" y="2046"/>
              <a:chExt cx="242" cy="1719"/>
            </a:xfrm>
          </p:grpSpPr>
          <p:sp>
            <p:nvSpPr>
              <p:cNvPr id="221229" name="Rectangle 3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30" name="Line 3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1" name="Line 4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2" name="Line 4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3" name="Line 4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4" name="Line 4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5" name="Line 4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36" name="Line 4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sp>
          <p:nvSpPr>
            <p:cNvPr id="221206" name="Text Box 46"/>
            <p:cNvSpPr txBox="1">
              <a:spLocks noChangeArrowheads="1"/>
            </p:cNvSpPr>
            <p:nvPr/>
          </p:nvSpPr>
          <p:spPr bwMode="auto">
            <a:xfrm>
              <a:off x="353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7" name="Text Box 47"/>
            <p:cNvSpPr txBox="1">
              <a:spLocks noChangeArrowheads="1"/>
            </p:cNvSpPr>
            <p:nvPr/>
          </p:nvSpPr>
          <p:spPr bwMode="auto">
            <a:xfrm>
              <a:off x="373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8" name="Text Box 48"/>
            <p:cNvSpPr txBox="1">
              <a:spLocks noChangeArrowheads="1"/>
            </p:cNvSpPr>
            <p:nvPr/>
          </p:nvSpPr>
          <p:spPr bwMode="auto">
            <a:xfrm>
              <a:off x="4181"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9" name="Text Box 49"/>
            <p:cNvSpPr txBox="1">
              <a:spLocks noChangeArrowheads="1"/>
            </p:cNvSpPr>
            <p:nvPr/>
          </p:nvSpPr>
          <p:spPr bwMode="auto">
            <a:xfrm>
              <a:off x="4377"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0" name="Text Box 50"/>
            <p:cNvSpPr txBox="1">
              <a:spLocks noChangeArrowheads="1"/>
            </p:cNvSpPr>
            <p:nvPr/>
          </p:nvSpPr>
          <p:spPr bwMode="auto">
            <a:xfrm>
              <a:off x="460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5</a:t>
              </a:r>
              <a:endParaRPr lang="en-US" sz="1200">
                <a:solidFill>
                  <a:schemeClr val="tx1"/>
                </a:solidFill>
                <a:latin typeface="Arial" charset="0"/>
              </a:endParaRPr>
            </a:p>
          </p:txBody>
        </p:sp>
        <p:sp>
          <p:nvSpPr>
            <p:cNvPr id="221211" name="Text Box 51"/>
            <p:cNvSpPr txBox="1">
              <a:spLocks noChangeArrowheads="1"/>
            </p:cNvSpPr>
            <p:nvPr/>
          </p:nvSpPr>
          <p:spPr bwMode="auto">
            <a:xfrm>
              <a:off x="502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2" name="Text Box 52"/>
            <p:cNvSpPr txBox="1">
              <a:spLocks noChangeArrowheads="1"/>
            </p:cNvSpPr>
            <p:nvPr/>
          </p:nvSpPr>
          <p:spPr bwMode="auto">
            <a:xfrm>
              <a:off x="3966"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sp>
          <p:nvSpPr>
            <p:cNvPr id="221213" name="Text Box 53"/>
            <p:cNvSpPr txBox="1">
              <a:spLocks noChangeArrowheads="1"/>
            </p:cNvSpPr>
            <p:nvPr/>
          </p:nvSpPr>
          <p:spPr bwMode="auto">
            <a:xfrm>
              <a:off x="4809" y="219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4" name="Line 54"/>
            <p:cNvSpPr>
              <a:spLocks noChangeShapeType="1"/>
            </p:cNvSpPr>
            <p:nvPr/>
          </p:nvSpPr>
          <p:spPr bwMode="auto">
            <a:xfrm>
              <a:off x="4078" y="2624"/>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grpSp>
          <p:nvGrpSpPr>
            <p:cNvPr id="221215" name="Group 55"/>
            <p:cNvGrpSpPr>
              <a:grpSpLocks/>
            </p:cNvGrpSpPr>
            <p:nvPr/>
          </p:nvGrpSpPr>
          <p:grpSpPr bwMode="auto">
            <a:xfrm>
              <a:off x="4579" y="1465"/>
              <a:ext cx="301" cy="354"/>
              <a:chOff x="1043" y="2525"/>
              <a:chExt cx="869" cy="740"/>
            </a:xfrm>
          </p:grpSpPr>
          <p:sp>
            <p:nvSpPr>
              <p:cNvPr id="221219"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0" name="Freeform 57"/>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1"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2"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3"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4" name="Freeform 61"/>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dirty="0">
                  <a:latin typeface="Arial" pitchFamily="34" charset="0"/>
                </a:endParaRPr>
              </a:p>
            </p:txBody>
          </p:sp>
          <p:sp>
            <p:nvSpPr>
              <p:cNvPr id="221225"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6"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dirty="0">
                  <a:latin typeface="Arial" pitchFamily="34" charset="0"/>
                </a:endParaRPr>
              </a:p>
            </p:txBody>
          </p:sp>
          <p:sp>
            <p:nvSpPr>
              <p:cNvPr id="221227"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221228" name="Rectangle 65"/>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16" name="Text Box 66"/>
            <p:cNvSpPr txBox="1">
              <a:spLocks noChangeArrowheads="1"/>
            </p:cNvSpPr>
            <p:nvPr/>
          </p:nvSpPr>
          <p:spPr bwMode="auto">
            <a:xfrm>
              <a:off x="4623" y="147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6</a:t>
              </a:r>
              <a:endParaRPr lang="en-US" sz="1200">
                <a:solidFill>
                  <a:schemeClr val="tx1"/>
                </a:solidFill>
                <a:latin typeface="Arial" charset="0"/>
              </a:endParaRPr>
            </a:p>
          </p:txBody>
        </p:sp>
        <p:sp>
          <p:nvSpPr>
            <p:cNvPr id="221217" name="Line 67"/>
            <p:cNvSpPr>
              <a:spLocks noChangeShapeType="1"/>
            </p:cNvSpPr>
            <p:nvPr/>
          </p:nvSpPr>
          <p:spPr bwMode="auto">
            <a:xfrm>
              <a:off x="4723" y="2629"/>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221218" name="Text Box 68"/>
            <p:cNvSpPr txBox="1">
              <a:spLocks noChangeArrowheads="1"/>
            </p:cNvSpPr>
            <p:nvPr/>
          </p:nvSpPr>
          <p:spPr bwMode="auto">
            <a:xfrm>
              <a:off x="4175" y="3322"/>
              <a:ext cx="4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a:solidFill>
                    <a:schemeClr val="tx1"/>
                  </a:solidFill>
                  <a:latin typeface="Arial" charset="0"/>
                </a:rPr>
                <a:t>CS</a:t>
              </a:r>
            </a:p>
          </p:txBody>
        </p:sp>
      </p:grpSp>
      <p:sp>
        <p:nvSpPr>
          <p:cNvPr id="221191" name="AutoShape 5"/>
          <p:cNvSpPr>
            <a:spLocks noChangeArrowheads="1"/>
          </p:cNvSpPr>
          <p:nvPr/>
        </p:nvSpPr>
        <p:spPr bwMode="auto">
          <a:xfrm>
            <a:off x="1420813" y="1987550"/>
            <a:ext cx="4108450" cy="809625"/>
          </a:xfrm>
          <a:prstGeom prst="wedgeRoundRectCallout">
            <a:avLst>
              <a:gd name="adj1" fmla="val 8806"/>
              <a:gd name="adj2" fmla="val -4837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32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18631E3-B98A-6147-BB8C-A4BBFCF185EB}" type="slidenum">
              <a:rPr lang="ar-SA" sz="1400" b="0">
                <a:solidFill>
                  <a:schemeClr val="tx1"/>
                </a:solidFill>
                <a:latin typeface="Arial" charset="0"/>
                <a:cs typeface="Arial" charset="0"/>
              </a:rPr>
              <a:pPr/>
              <a:t>85</a:t>
            </a:fld>
            <a:endParaRPr lang="en-US" sz="1400" b="0">
              <a:solidFill>
                <a:schemeClr val="tx1"/>
              </a:solidFill>
              <a:latin typeface="Arial" charset="0"/>
              <a:cs typeface="Arial" charset="0"/>
            </a:endParaRPr>
          </a:p>
        </p:txBody>
      </p:sp>
      <p:pic>
        <p:nvPicPr>
          <p:cNvPr id="22323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2"/>
          <p:cNvSpPr>
            <a:spLocks noGrp="1" noChangeArrowheads="1"/>
          </p:cNvSpPr>
          <p:nvPr>
            <p:ph type="title"/>
          </p:nvPr>
        </p:nvSpPr>
        <p:spPr/>
        <p:txBody>
          <a:bodyPr/>
          <a:lstStyle/>
          <a:p>
            <a:r>
              <a:rPr lang="en-US">
                <a:latin typeface="Arial" charset="0"/>
              </a:rPr>
              <a:t>Bakery Algorithm</a:t>
            </a:r>
          </a:p>
        </p:txBody>
      </p:sp>
      <p:sp>
        <p:nvSpPr>
          <p:cNvPr id="223237" name="Rectangle 3"/>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a:t>
            </a:r>
            <a:r>
              <a:rPr lang="en-US" sz="2000">
                <a:solidFill>
                  <a:schemeClr val="accent2"/>
                </a:solidFill>
                <a:latin typeface="Courier New" charset="0"/>
                <a:cs typeface="Courier New" charset="0"/>
              </a:rPr>
              <a:t> Bakery </a:t>
            </a:r>
            <a:r>
              <a:rPr lang="en-US" sz="2000">
                <a:solidFill>
                  <a:schemeClr val="tx1"/>
                </a:solidFill>
                <a:latin typeface="Courier New" charset="0"/>
                <a:cs typeface="Courier New" charset="0"/>
              </a:rPr>
              <a:t>implements</a:t>
            </a:r>
            <a:r>
              <a:rPr lang="en-US" sz="2000">
                <a:solidFill>
                  <a:schemeClr val="accent2"/>
                </a:solidFill>
                <a:latin typeface="Courier New" charset="0"/>
                <a:cs typeface="Courier New" charset="0"/>
              </a:rPr>
              <a:t> Lock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a:t>
            </a: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void</a:t>
            </a:r>
            <a:r>
              <a:rPr lang="en-US" sz="2000">
                <a:solidFill>
                  <a:schemeClr val="accent2"/>
                </a:solidFill>
                <a:latin typeface="Courier New" charset="0"/>
                <a:cs typeface="Courier New" charset="0"/>
              </a:rPr>
              <a:t>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2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090AB6D-63C1-4146-B12D-504A436ECEB7}" type="slidenum">
              <a:rPr lang="ar-SA" sz="1400" b="0">
                <a:solidFill>
                  <a:schemeClr val="tx1"/>
                </a:solidFill>
                <a:latin typeface="Arial" charset="0"/>
                <a:cs typeface="Arial" charset="0"/>
              </a:rPr>
              <a:pPr/>
              <a:t>86</a:t>
            </a:fld>
            <a:endParaRPr lang="en-US" sz="1400" b="0">
              <a:solidFill>
                <a:schemeClr val="tx1"/>
              </a:solidFill>
              <a:latin typeface="Arial" charset="0"/>
              <a:cs typeface="Arial" charset="0"/>
            </a:endParaRPr>
          </a:p>
        </p:txBody>
      </p:sp>
      <p:pic>
        <p:nvPicPr>
          <p:cNvPr id="22528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4" name="Rectangle 3"/>
          <p:cNvSpPr>
            <a:spLocks noGrp="1" noChangeArrowheads="1"/>
          </p:cNvSpPr>
          <p:nvPr>
            <p:ph type="title"/>
          </p:nvPr>
        </p:nvSpPr>
        <p:spPr/>
        <p:txBody>
          <a:bodyPr/>
          <a:lstStyle/>
          <a:p>
            <a:r>
              <a:rPr lang="en-US">
                <a:latin typeface="Arial" charset="0"/>
              </a:rPr>
              <a:t>Bakery Algorithm</a:t>
            </a:r>
          </a:p>
        </p:txBody>
      </p:sp>
      <p:sp>
        <p:nvSpPr>
          <p:cNvPr id="225285"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5286" name="AutoShape 5"/>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5287" name="Text Box 6"/>
          <p:cNvSpPr txBox="1">
            <a:spLocks noChangeArrowheads="1"/>
          </p:cNvSpPr>
          <p:nvPr/>
        </p:nvSpPr>
        <p:spPr bwMode="auto">
          <a:xfrm>
            <a:off x="4730750" y="2330450"/>
            <a:ext cx="4071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Doorway</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73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B88E456-E7E8-E44F-8BC1-68B9A6CC4812}" type="slidenum">
              <a:rPr lang="ar-SA" sz="1400" b="0">
                <a:solidFill>
                  <a:schemeClr val="tx1"/>
                </a:solidFill>
                <a:latin typeface="Arial" charset="0"/>
                <a:cs typeface="Arial" charset="0"/>
              </a:rPr>
              <a:pPr/>
              <a:t>87</a:t>
            </a:fld>
            <a:endParaRPr lang="en-US" sz="1400" b="0">
              <a:solidFill>
                <a:schemeClr val="tx1"/>
              </a:solidFill>
              <a:latin typeface="Arial" charset="0"/>
              <a:cs typeface="Arial" charset="0"/>
            </a:endParaRPr>
          </a:p>
        </p:txBody>
      </p:sp>
      <p:pic>
        <p:nvPicPr>
          <p:cNvPr id="2273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2" name="Rectangle 3"/>
          <p:cNvSpPr>
            <a:spLocks noGrp="1" noChangeArrowheads="1"/>
          </p:cNvSpPr>
          <p:nvPr>
            <p:ph type="title"/>
          </p:nvPr>
        </p:nvSpPr>
        <p:spPr/>
        <p:txBody>
          <a:bodyPr/>
          <a:lstStyle/>
          <a:p>
            <a:r>
              <a:rPr lang="en-US">
                <a:latin typeface="Arial" charset="0"/>
              </a:rPr>
              <a:t>Bakery Algorithm</a:t>
            </a:r>
          </a:p>
        </p:txBody>
      </p:sp>
      <p:sp>
        <p:nvSpPr>
          <p:cNvPr id="227333"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label[i] = max(label[0], …,label[n-1])+1;</a:t>
            </a:r>
          </a:p>
          <a:p>
            <a:pPr marL="231775" indent="-231775" eaLnBrk="0" hangingPunct="0">
              <a:lnSpc>
                <a:spcPct val="80000"/>
              </a:lnSpc>
              <a:spcBef>
                <a:spcPct val="20000"/>
              </a:spcBef>
            </a:pPr>
            <a:r>
              <a:rPr lang="en-US" sz="2000">
                <a:solidFill>
                  <a:schemeClr val="folHlink"/>
                </a:solidFill>
                <a:latin typeface="Courier New" charset="0"/>
                <a:cs typeface="Courier New" charset="0"/>
              </a:rPr>
              <a:t>  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7334" name="AutoShape 6"/>
          <p:cNvSpPr>
            <a:spLocks noChangeArrowheads="1"/>
          </p:cNvSpPr>
          <p:nvPr/>
        </p:nvSpPr>
        <p:spPr bwMode="auto">
          <a:xfrm>
            <a:off x="1436688" y="3054350"/>
            <a:ext cx="2776537" cy="442913"/>
          </a:xfrm>
          <a:prstGeom prst="wedgeRoundRectCallout">
            <a:avLst>
              <a:gd name="adj1" fmla="val 96597"/>
              <a:gd name="adj2" fmla="val -14175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7335" name="Text Box 7"/>
          <p:cNvSpPr txBox="1">
            <a:spLocks noChangeArrowheads="1"/>
          </p:cNvSpPr>
          <p:nvPr/>
        </p:nvSpPr>
        <p:spPr bwMode="auto">
          <a:xfrm>
            <a:off x="5218113" y="2343150"/>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I</a:t>
            </a:r>
            <a:r>
              <a:rPr lang="fr-FR" altLang="ja-JP" sz="2800" dirty="0">
                <a:solidFill>
                  <a:srgbClr val="FF0000"/>
                </a:solidFill>
                <a:latin typeface="Arial" charset="0"/>
              </a:rPr>
              <a:t>'</a:t>
            </a:r>
            <a:r>
              <a:rPr lang="en-US" altLang="ja-JP" sz="2800" dirty="0">
                <a:solidFill>
                  <a:srgbClr val="FF0000"/>
                </a:solidFill>
                <a:latin typeface="Arial" charset="0"/>
              </a:rPr>
              <a:t>m interested</a:t>
            </a:r>
            <a:endParaRPr lang="en-US" sz="2800" dirty="0">
              <a:solidFill>
                <a:srgbClr val="FF0000"/>
              </a:solidFill>
              <a:latin typeface="Arial" charset="0"/>
            </a:endParaRP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93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06C3924-CEA4-B843-A088-CEC59859D8D6}" type="slidenum">
              <a:rPr lang="ar-SA" sz="1400" b="0">
                <a:solidFill>
                  <a:schemeClr val="tx1"/>
                </a:solidFill>
                <a:latin typeface="Arial" charset="0"/>
                <a:cs typeface="Arial" charset="0"/>
              </a:rPr>
              <a:pPr/>
              <a:t>88</a:t>
            </a:fld>
            <a:endParaRPr lang="en-US" sz="1400" b="0">
              <a:solidFill>
                <a:schemeClr val="tx1"/>
              </a:solidFill>
              <a:latin typeface="Arial" charset="0"/>
              <a:cs typeface="Arial" charset="0"/>
            </a:endParaRPr>
          </a:p>
        </p:txBody>
      </p:sp>
      <p:pic>
        <p:nvPicPr>
          <p:cNvPr id="22937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0" name="Rectangle 3"/>
          <p:cNvSpPr>
            <a:spLocks noGrp="1" noChangeArrowheads="1"/>
          </p:cNvSpPr>
          <p:nvPr>
            <p:ph type="title"/>
          </p:nvPr>
        </p:nvSpPr>
        <p:spPr/>
        <p:txBody>
          <a:bodyPr/>
          <a:lstStyle/>
          <a:p>
            <a:r>
              <a:rPr lang="en-US">
                <a:latin typeface="Arial" charset="0"/>
              </a:rPr>
              <a:t>Bakery Algorithm</a:t>
            </a:r>
          </a:p>
        </p:txBody>
      </p:sp>
      <p:sp>
        <p:nvSpPr>
          <p:cNvPr id="229381"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9382" name="AutoShape 6"/>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9383" name="Text Box 7"/>
          <p:cNvSpPr txBox="1">
            <a:spLocks noChangeArrowheads="1"/>
          </p:cNvSpPr>
          <p:nvPr/>
        </p:nvSpPr>
        <p:spPr bwMode="auto">
          <a:xfrm>
            <a:off x="5884863" y="1460500"/>
            <a:ext cx="32591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Take increasing label (read labels in some arbitrary order)</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14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5DC2B9A-3693-D145-951F-064CD6DFFD80}" type="slidenum">
              <a:rPr lang="ar-SA" sz="1400" b="0">
                <a:solidFill>
                  <a:schemeClr val="tx1"/>
                </a:solidFill>
                <a:latin typeface="Arial" charset="0"/>
                <a:cs typeface="Arial" charset="0"/>
              </a:rPr>
              <a:pPr/>
              <a:t>89</a:t>
            </a:fld>
            <a:endParaRPr lang="en-US" sz="1400" b="0">
              <a:solidFill>
                <a:schemeClr val="tx1"/>
              </a:solidFill>
              <a:latin typeface="Arial" charset="0"/>
              <a:cs typeface="Arial" charset="0"/>
            </a:endParaRPr>
          </a:p>
        </p:txBody>
      </p:sp>
      <p:pic>
        <p:nvPicPr>
          <p:cNvPr id="2314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8" name="Rectangle 3"/>
          <p:cNvSpPr>
            <a:spLocks noGrp="1" noChangeArrowheads="1"/>
          </p:cNvSpPr>
          <p:nvPr>
            <p:ph type="title"/>
          </p:nvPr>
        </p:nvSpPr>
        <p:spPr/>
        <p:txBody>
          <a:bodyPr/>
          <a:lstStyle/>
          <a:p>
            <a:r>
              <a:rPr lang="en-US">
                <a:latin typeface="Arial" charset="0"/>
              </a:rPr>
              <a:t>Bakery Algorithm</a:t>
            </a:r>
          </a:p>
        </p:txBody>
      </p:sp>
      <p:sp>
        <p:nvSpPr>
          <p:cNvPr id="231429"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t>
            </a:r>
            <a:r>
              <a:rPr lang="en-US" sz="2000">
                <a:solidFill>
                  <a:schemeClr val="folHlink"/>
                </a:solidFill>
                <a:latin typeface="Courier New" charset="0"/>
              </a:rPr>
              <a:t>&amp;&amp;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31430" name="AutoShape 6"/>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1431" name="Text Box 7"/>
          <p:cNvSpPr txBox="1">
            <a:spLocks noChangeArrowheads="1"/>
          </p:cNvSpPr>
          <p:nvPr/>
        </p:nvSpPr>
        <p:spPr bwMode="auto">
          <a:xfrm>
            <a:off x="5611813" y="2038350"/>
            <a:ext cx="3384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C3DDBC1-7B1B-334A-AC60-8275628411E8}" type="slidenum">
              <a:rPr lang="ar-SA" sz="1400" b="0">
                <a:solidFill>
                  <a:schemeClr val="tx1"/>
                </a:solidFill>
                <a:latin typeface="Arial" charset="0"/>
                <a:cs typeface="Arial" charset="0"/>
              </a:rPr>
              <a:pPr/>
              <a:t>9</a:t>
            </a:fld>
            <a:endParaRPr lang="en-US" sz="1400" b="0">
              <a:solidFill>
                <a:schemeClr val="tx1"/>
              </a:solidFill>
              <a:latin typeface="Arial" charset="0"/>
              <a:cs typeface="Arial" charset="0"/>
            </a:endParaRPr>
          </a:p>
        </p:txBody>
      </p:sp>
      <p:pic>
        <p:nvPicPr>
          <p:cNvPr id="3277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18"/>
          <p:cNvGrpSpPr>
            <a:grpSpLocks/>
          </p:cNvGrpSpPr>
          <p:nvPr/>
        </p:nvGrpSpPr>
        <p:grpSpPr bwMode="auto">
          <a:xfrm>
            <a:off x="838200" y="5024438"/>
            <a:ext cx="7391400" cy="762000"/>
            <a:chOff x="528" y="3192"/>
            <a:chExt cx="4656" cy="480"/>
          </a:xfrm>
        </p:grpSpPr>
        <p:sp>
          <p:nvSpPr>
            <p:cNvPr id="32788" name="AutoShape 1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2789" name="Text Box 2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2773" name="Rectangle 2"/>
          <p:cNvSpPr>
            <a:spLocks noGrp="1" noChangeArrowheads="1"/>
          </p:cNvSpPr>
          <p:nvPr>
            <p:ph type="body" idx="1"/>
          </p:nvPr>
        </p:nvSpPr>
        <p:spPr>
          <a:xfrm>
            <a:off x="762000" y="1676400"/>
            <a:ext cx="7772400" cy="3276600"/>
          </a:xfrm>
        </p:spPr>
        <p:txBody>
          <a:bodyPr/>
          <a:lstStyle/>
          <a:p>
            <a:r>
              <a:rPr lang="en-US">
                <a:latin typeface="Arial" charset="0"/>
              </a:rPr>
              <a:t>A </a:t>
            </a:r>
            <a:r>
              <a:rPr lang="en-US" i="1">
                <a:solidFill>
                  <a:srgbClr val="FF0000"/>
                </a:solidFill>
                <a:latin typeface="Arial" charset="0"/>
              </a:rPr>
              <a:t>thread</a:t>
            </a:r>
            <a:r>
              <a:rPr lang="en-US">
                <a:latin typeface="Arial" charset="0"/>
              </a:rPr>
              <a:t> </a:t>
            </a:r>
            <a:r>
              <a:rPr lang="en-US">
                <a:solidFill>
                  <a:schemeClr val="tx1"/>
                </a:solidFill>
                <a:latin typeface="Arial" charset="0"/>
              </a:rPr>
              <a:t>A</a:t>
            </a:r>
            <a:r>
              <a:rPr lang="en-US">
                <a:latin typeface="Arial" charset="0"/>
              </a:rPr>
              <a:t> is (formally) a sequence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t>
            </a:r>
            <a:r>
              <a:rPr lang="en-US">
                <a:latin typeface="Arial" charset="0"/>
              </a:rPr>
              <a:t> </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 ...</a:t>
            </a:r>
            <a:r>
              <a:rPr lang="en-US" baseline="-25000">
                <a:solidFill>
                  <a:schemeClr val="tx1"/>
                </a:solidFill>
                <a:latin typeface="Arial" charset="0"/>
              </a:rPr>
              <a:t> </a:t>
            </a:r>
            <a:r>
              <a:rPr lang="en-US">
                <a:latin typeface="Arial" charset="0"/>
              </a:rPr>
              <a:t>of events </a:t>
            </a:r>
          </a:p>
          <a:p>
            <a:pPr lvl="1"/>
            <a:r>
              <a:rPr lang="ja-JP" altLang="en-US">
                <a:latin typeface="Arial" charset="0"/>
                <a:cs typeface="Arial" charset="0"/>
              </a:rPr>
              <a:t>“</a:t>
            </a:r>
            <a:r>
              <a:rPr lang="en-US" altLang="ja-JP">
                <a:latin typeface="Arial" charset="0"/>
                <a:cs typeface="Arial" charset="0"/>
              </a:rPr>
              <a:t>Trace</a:t>
            </a:r>
            <a:r>
              <a:rPr lang="ja-JP" altLang="en-US">
                <a:latin typeface="Arial" charset="0"/>
                <a:cs typeface="Arial" charset="0"/>
              </a:rPr>
              <a:t>”</a:t>
            </a:r>
            <a:r>
              <a:rPr lang="en-US" altLang="ja-JP">
                <a:latin typeface="Arial" charset="0"/>
                <a:cs typeface="Arial" charset="0"/>
              </a:rPr>
              <a:t> model</a:t>
            </a:r>
          </a:p>
          <a:p>
            <a:pPr lvl="1"/>
            <a:r>
              <a:rPr lang="en-US">
                <a:latin typeface="Arial" charset="0"/>
                <a:cs typeface="Arial" charset="0"/>
              </a:rPr>
              <a:t>Notation: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a:t>
            </a:r>
            <a:r>
              <a:rPr lang="en-US" sz="2000">
                <a:solidFill>
                  <a:schemeClr val="tx1"/>
                </a:solidFill>
                <a:latin typeface="Arial" charset="0"/>
                <a:cs typeface="Arial" charset="0"/>
                <a:sym typeface="Wingdings" charset="0"/>
              </a:rPr>
              <a:t></a:t>
            </a:r>
            <a:r>
              <a:rPr lang="en-US" sz="2000">
                <a:latin typeface="Arial" charset="0"/>
                <a:cs typeface="Arial" charset="0"/>
                <a:sym typeface="Wingdings"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1 </a:t>
            </a:r>
            <a:r>
              <a:rPr lang="en-US">
                <a:latin typeface="Arial" charset="0"/>
                <a:cs typeface="Arial" charset="0"/>
              </a:rPr>
              <a:t>indicates order</a:t>
            </a:r>
          </a:p>
        </p:txBody>
      </p:sp>
      <p:sp>
        <p:nvSpPr>
          <p:cNvPr id="32774"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5"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6"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2777" name="Rectangle 7"/>
          <p:cNvSpPr>
            <a:spLocks noGrp="1" noChangeArrowheads="1"/>
          </p:cNvSpPr>
          <p:nvPr>
            <p:ph type="title"/>
          </p:nvPr>
        </p:nvSpPr>
        <p:spPr/>
        <p:txBody>
          <a:bodyPr/>
          <a:lstStyle/>
          <a:p>
            <a:r>
              <a:rPr lang="en-US">
                <a:latin typeface="Arial" charset="0"/>
              </a:rPr>
              <a:t>Threads</a:t>
            </a:r>
          </a:p>
        </p:txBody>
      </p:sp>
      <p:sp>
        <p:nvSpPr>
          <p:cNvPr id="32778" name="Line 8"/>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79" name="Line 9"/>
          <p:cNvSpPr>
            <a:spLocks noChangeShapeType="1"/>
          </p:cNvSpPr>
          <p:nvPr/>
        </p:nvSpPr>
        <p:spPr bwMode="auto">
          <a:xfrm>
            <a:off x="3492500" y="5167313"/>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0" name="Rectangle 10"/>
          <p:cNvSpPr>
            <a:spLocks noChangeArrowheads="1"/>
          </p:cNvSpPr>
          <p:nvPr/>
        </p:nvSpPr>
        <p:spPr bwMode="auto">
          <a:xfrm>
            <a:off x="3197225" y="4114800"/>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32781" name="Line 11"/>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2" name="Line 12"/>
          <p:cNvSpPr>
            <a:spLocks noChangeShapeType="1"/>
          </p:cNvSpPr>
          <p:nvPr/>
        </p:nvSpPr>
        <p:spPr bwMode="auto">
          <a:xfrm>
            <a:off x="4241800" y="5153025"/>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3" name="Rectangle 13"/>
          <p:cNvSpPr>
            <a:spLocks noChangeArrowheads="1"/>
          </p:cNvSpPr>
          <p:nvPr/>
        </p:nvSpPr>
        <p:spPr bwMode="auto">
          <a:xfrm>
            <a:off x="3965575" y="41148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2</a:t>
            </a:r>
          </a:p>
        </p:txBody>
      </p:sp>
      <p:sp>
        <p:nvSpPr>
          <p:cNvPr id="32784" name="Line 14"/>
          <p:cNvSpPr>
            <a:spLocks noChangeShapeType="1"/>
          </p:cNvSpPr>
          <p:nvPr/>
        </p:nvSpPr>
        <p:spPr bwMode="auto">
          <a:xfrm>
            <a:off x="48768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5" name="Line 15"/>
          <p:cNvSpPr>
            <a:spLocks noChangeShapeType="1"/>
          </p:cNvSpPr>
          <p:nvPr/>
        </p:nvSpPr>
        <p:spPr bwMode="auto">
          <a:xfrm>
            <a:off x="5029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6" name="Line 16"/>
          <p:cNvSpPr>
            <a:spLocks noChangeShapeType="1"/>
          </p:cNvSpPr>
          <p:nvPr/>
        </p:nvSpPr>
        <p:spPr bwMode="auto">
          <a:xfrm>
            <a:off x="51816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Arial" pitchFamily="34" charset="0"/>
            </a:endParaRPr>
          </a:p>
        </p:txBody>
      </p:sp>
      <p:sp>
        <p:nvSpPr>
          <p:cNvPr id="32787" name="Rectangle 17"/>
          <p:cNvSpPr>
            <a:spLocks noChangeArrowheads="1"/>
          </p:cNvSpPr>
          <p:nvPr/>
        </p:nvSpPr>
        <p:spPr bwMode="auto">
          <a:xfrm>
            <a:off x="4679950" y="4114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t>
            </a:r>
            <a:endParaRPr lang="en-US" sz="2800" b="0" baseline="-25000">
              <a:solidFill>
                <a:schemeClr val="tx1"/>
              </a:solidFill>
              <a:latin typeface="Arial" charset="0"/>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34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E69E55-B983-D842-AB16-801AF42CEB19}" type="slidenum">
              <a:rPr lang="ar-SA" sz="1400" b="0">
                <a:solidFill>
                  <a:schemeClr val="tx1"/>
                </a:solidFill>
                <a:latin typeface="Arial" charset="0"/>
                <a:cs typeface="Arial" charset="0"/>
              </a:rPr>
              <a:pPr/>
              <a:t>90</a:t>
            </a:fld>
            <a:endParaRPr lang="en-US" sz="1400" b="0">
              <a:solidFill>
                <a:schemeClr val="tx1"/>
              </a:solidFill>
              <a:latin typeface="Arial" charset="0"/>
              <a:cs typeface="Arial" charset="0"/>
            </a:endParaRPr>
          </a:p>
        </p:txBody>
      </p:sp>
      <p:pic>
        <p:nvPicPr>
          <p:cNvPr id="2334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6" name="Rectangle 3"/>
          <p:cNvSpPr>
            <a:spLocks noGrp="1" noChangeArrowheads="1"/>
          </p:cNvSpPr>
          <p:nvPr>
            <p:ph type="title"/>
          </p:nvPr>
        </p:nvSpPr>
        <p:spPr/>
        <p:txBody>
          <a:bodyPr/>
          <a:lstStyle/>
          <a:p>
            <a:r>
              <a:rPr lang="en-US">
                <a:latin typeface="Arial" charset="0"/>
              </a:rPr>
              <a:t>Bakery Algorithm</a:t>
            </a:r>
          </a:p>
        </p:txBody>
      </p:sp>
      <p:sp>
        <p:nvSpPr>
          <p:cNvPr id="233477" name="Rectangle 4"/>
          <p:cNvSpPr>
            <a:spLocks noChangeArrowheads="1"/>
          </p:cNvSpPr>
          <p:nvPr/>
        </p:nvSpPr>
        <p:spPr bwMode="auto">
          <a:xfrm>
            <a:off x="1104900" y="1676400"/>
            <a:ext cx="6781800" cy="330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boolean flag[n];</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label[n];</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p:txBody>
      </p:sp>
      <p:sp>
        <p:nvSpPr>
          <p:cNvPr id="233478" name="AutoShape 5"/>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79" name="Text Box 6"/>
          <p:cNvSpPr txBox="1">
            <a:spLocks noChangeArrowheads="1"/>
          </p:cNvSpPr>
          <p:nvPr/>
        </p:nvSpPr>
        <p:spPr bwMode="auto">
          <a:xfrm>
            <a:off x="3983038" y="2038350"/>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 …</a:t>
            </a:r>
          </a:p>
        </p:txBody>
      </p:sp>
      <p:sp>
        <p:nvSpPr>
          <p:cNvPr id="233480" name="AutoShape 7"/>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81" name="Text Box 8"/>
          <p:cNvSpPr txBox="1">
            <a:spLocks noChangeArrowheads="1"/>
          </p:cNvSpPr>
          <p:nvPr/>
        </p:nvSpPr>
        <p:spPr bwMode="auto">
          <a:xfrm>
            <a:off x="3367088" y="5253038"/>
            <a:ext cx="5129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 whose </a:t>
            </a:r>
            <a:r>
              <a:rPr lang="en-US" sz="2800">
                <a:solidFill>
                  <a:schemeClr val="tx1"/>
                </a:solidFill>
                <a:latin typeface="Arial" charset="0"/>
              </a:rPr>
              <a:t>(label,i) </a:t>
            </a:r>
            <a:r>
              <a:rPr lang="en-US" sz="2800">
                <a:solidFill>
                  <a:srgbClr val="FF0000"/>
                </a:solidFill>
                <a:latin typeface="Arial" charset="0"/>
              </a:rPr>
              <a:t>in lexicographic order is lower</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55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7035F2F-8A3E-AF4D-B70C-CFC2C5CA125F}" type="slidenum">
              <a:rPr lang="ar-SA" sz="1400" b="0">
                <a:solidFill>
                  <a:schemeClr val="tx1"/>
                </a:solidFill>
                <a:latin typeface="Arial" charset="0"/>
                <a:cs typeface="Arial" charset="0"/>
              </a:rPr>
              <a:pPr/>
              <a:t>91</a:t>
            </a:fld>
            <a:endParaRPr lang="en-US" sz="1400" b="0">
              <a:solidFill>
                <a:schemeClr val="tx1"/>
              </a:solidFill>
              <a:latin typeface="Arial" charset="0"/>
              <a:cs typeface="Arial" charset="0"/>
            </a:endParaRPr>
          </a:p>
        </p:txBody>
      </p:sp>
      <p:pic>
        <p:nvPicPr>
          <p:cNvPr id="235523"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2"/>
          <p:cNvSpPr>
            <a:spLocks noGrp="1" noChangeArrowheads="1"/>
          </p:cNvSpPr>
          <p:nvPr>
            <p:ph type="title"/>
          </p:nvPr>
        </p:nvSpPr>
        <p:spPr/>
        <p:txBody>
          <a:bodyPr/>
          <a:lstStyle/>
          <a:p>
            <a:r>
              <a:rPr lang="en-US">
                <a:latin typeface="Arial" charset="0"/>
              </a:rPr>
              <a:t>Bakery Algorithm</a:t>
            </a:r>
          </a:p>
        </p:txBody>
      </p:sp>
      <p:sp>
        <p:nvSpPr>
          <p:cNvPr id="235525" name="Rectangle 3"/>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unlock() {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75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65C84-5B7A-2C46-84F3-C8DFEE88B7F2}" type="slidenum">
              <a:rPr lang="ar-SA" sz="1400" b="0">
                <a:solidFill>
                  <a:schemeClr val="tx1"/>
                </a:solidFill>
                <a:latin typeface="Arial" charset="0"/>
                <a:cs typeface="Arial" charset="0"/>
              </a:rPr>
              <a:pPr/>
              <a:t>92</a:t>
            </a:fld>
            <a:endParaRPr lang="en-US" sz="1400" b="0">
              <a:solidFill>
                <a:schemeClr val="tx1"/>
              </a:solidFill>
              <a:latin typeface="Arial" charset="0"/>
              <a:cs typeface="Arial" charset="0"/>
            </a:endParaRPr>
          </a:p>
        </p:txBody>
      </p:sp>
      <p:pic>
        <p:nvPicPr>
          <p:cNvPr id="23757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2" name="Rectangle 3"/>
          <p:cNvSpPr>
            <a:spLocks noGrp="1" noChangeArrowheads="1"/>
          </p:cNvSpPr>
          <p:nvPr>
            <p:ph type="title"/>
          </p:nvPr>
        </p:nvSpPr>
        <p:spPr/>
        <p:txBody>
          <a:bodyPr/>
          <a:lstStyle/>
          <a:p>
            <a:r>
              <a:rPr lang="en-US">
                <a:latin typeface="Arial" charset="0"/>
              </a:rPr>
              <a:t>Bakery Algorithm</a:t>
            </a:r>
          </a:p>
        </p:txBody>
      </p:sp>
      <p:sp>
        <p:nvSpPr>
          <p:cNvPr id="237573" name="Rectangle 4"/>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folHlink"/>
                </a:solidFill>
                <a:latin typeface="Courier New" charset="0"/>
                <a:cs typeface="Courier New" charset="0"/>
              </a:rPr>
              <a:t>public void unlock() {  </a:t>
            </a: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p:txBody>
      </p:sp>
      <p:sp>
        <p:nvSpPr>
          <p:cNvPr id="237574" name="AutoShape 6"/>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7575" name="Text Box 7"/>
          <p:cNvSpPr txBox="1">
            <a:spLocks noChangeArrowheads="1"/>
          </p:cNvSpPr>
          <p:nvPr/>
        </p:nvSpPr>
        <p:spPr bwMode="auto">
          <a:xfrm>
            <a:off x="5202238" y="2366963"/>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110024" name="Text Box 8"/>
          <p:cNvSpPr txBox="1">
            <a:spLocks noChangeArrowheads="1"/>
          </p:cNvSpPr>
          <p:nvPr/>
        </p:nvSpPr>
        <p:spPr bwMode="auto">
          <a:xfrm>
            <a:off x="2041525" y="4799013"/>
            <a:ext cx="5126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labels are always increasing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96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8991DAC-F3A4-4E4E-8DF7-FBEACC92A77C}" type="slidenum">
              <a:rPr lang="ar-SA" sz="1400" b="0">
                <a:solidFill>
                  <a:schemeClr val="tx1"/>
                </a:solidFill>
                <a:latin typeface="Arial" charset="0"/>
                <a:cs typeface="Arial" charset="0"/>
              </a:rPr>
              <a:pPr/>
              <a:t>93</a:t>
            </a:fld>
            <a:endParaRPr lang="en-US" sz="1400" b="0">
              <a:solidFill>
                <a:schemeClr val="tx1"/>
              </a:solidFill>
              <a:latin typeface="Arial" charset="0"/>
              <a:cs typeface="Arial" charset="0"/>
            </a:endParaRPr>
          </a:p>
        </p:txBody>
      </p:sp>
      <p:pic>
        <p:nvPicPr>
          <p:cNvPr id="2396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0" name="Rectangle 2"/>
          <p:cNvSpPr>
            <a:spLocks noGrp="1" noChangeArrowheads="1"/>
          </p:cNvSpPr>
          <p:nvPr>
            <p:ph type="title"/>
          </p:nvPr>
        </p:nvSpPr>
        <p:spPr/>
        <p:txBody>
          <a:bodyPr/>
          <a:lstStyle/>
          <a:p>
            <a:r>
              <a:rPr lang="en-US">
                <a:latin typeface="Arial" charset="0"/>
              </a:rPr>
              <a:t>No Deadlock</a:t>
            </a:r>
          </a:p>
        </p:txBody>
      </p:sp>
      <p:sp>
        <p:nvSpPr>
          <p:cNvPr id="239621" name="Rectangle 3"/>
          <p:cNvSpPr>
            <a:spLocks noGrp="1" noChangeArrowheads="1"/>
          </p:cNvSpPr>
          <p:nvPr>
            <p:ph type="body" idx="1"/>
          </p:nvPr>
        </p:nvSpPr>
        <p:spPr/>
        <p:txBody>
          <a:bodyPr/>
          <a:lstStyle/>
          <a:p>
            <a:r>
              <a:rPr lang="en-US">
                <a:latin typeface="Arial" charset="0"/>
              </a:rPr>
              <a:t>There is always one thread with earliest label</a:t>
            </a:r>
          </a:p>
          <a:p>
            <a:r>
              <a:rPr lang="en-US">
                <a:latin typeface="Arial" charset="0"/>
              </a:rPr>
              <a:t>Ties are impossible (why?)</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16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66277-08DF-2243-80E3-D3FD55418916}" type="slidenum">
              <a:rPr lang="ar-SA" sz="1400" b="0">
                <a:solidFill>
                  <a:schemeClr val="tx1"/>
                </a:solidFill>
                <a:latin typeface="Arial" charset="0"/>
                <a:cs typeface="Arial" charset="0"/>
              </a:rPr>
              <a:pPr/>
              <a:t>94</a:t>
            </a:fld>
            <a:endParaRPr lang="en-US" sz="1400" b="0">
              <a:solidFill>
                <a:schemeClr val="tx1"/>
              </a:solidFill>
              <a:latin typeface="Arial" charset="0"/>
              <a:cs typeface="Arial" charset="0"/>
            </a:endParaRPr>
          </a:p>
        </p:txBody>
      </p:sp>
      <p:pic>
        <p:nvPicPr>
          <p:cNvPr id="241667"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8" name="Rectangle 2"/>
          <p:cNvSpPr>
            <a:spLocks noGrp="1" noChangeArrowheads="1"/>
          </p:cNvSpPr>
          <p:nvPr>
            <p:ph type="title"/>
          </p:nvPr>
        </p:nvSpPr>
        <p:spPr/>
        <p:txBody>
          <a:bodyPr/>
          <a:lstStyle/>
          <a:p>
            <a:r>
              <a:rPr lang="en-US">
                <a:latin typeface="Arial" charset="0"/>
              </a:rPr>
              <a:t>First-Come-First-Served</a:t>
            </a:r>
          </a:p>
        </p:txBody>
      </p:sp>
      <p:sp>
        <p:nvSpPr>
          <p:cNvPr id="241669" name="Rectangle 3"/>
          <p:cNvSpPr>
            <a:spLocks noGrp="1" noChangeArrowheads="1"/>
          </p:cNvSpPr>
          <p:nvPr>
            <p:ph type="body" sz="half" idx="1"/>
          </p:nvPr>
        </p:nvSpPr>
        <p:spPr>
          <a:xfrm>
            <a:off x="685800" y="1981200"/>
            <a:ext cx="5308600" cy="4114800"/>
          </a:xfrm>
        </p:spPr>
        <p:txBody>
          <a:bodyPr/>
          <a:lstStyle/>
          <a:p>
            <a:r>
              <a:rPr lang="en-US" dirty="0">
                <a:latin typeface="Arial" charset="0"/>
              </a:rPr>
              <a:t>If </a:t>
            </a:r>
            <a:r>
              <a:rPr lang="en-US" dirty="0">
                <a:solidFill>
                  <a:schemeClr val="tx1"/>
                </a:solidFill>
                <a:latin typeface="Arial" charset="0"/>
              </a:rPr>
              <a:t>D</a:t>
            </a:r>
            <a:r>
              <a:rPr lang="en-US" baseline="-25000" dirty="0">
                <a:solidFill>
                  <a:schemeClr val="tx1"/>
                </a:solidFill>
                <a:latin typeface="Arial" charset="0"/>
              </a:rPr>
              <a:t>A</a:t>
            </a:r>
            <a:r>
              <a:rPr lang="en-US" dirty="0">
                <a:solidFill>
                  <a:schemeClr val="tx1"/>
                </a:solidFill>
                <a:latin typeface="Arial" charset="0"/>
              </a:rPr>
              <a:t> </a:t>
            </a:r>
            <a:r>
              <a:rPr lang="en-US" sz="2000" dirty="0">
                <a:solidFill>
                  <a:schemeClr val="tx1"/>
                </a:solidFill>
                <a:latin typeface="Arial" charset="0"/>
                <a:sym typeface="Wingdings" charset="0"/>
              </a:rPr>
              <a:t></a:t>
            </a:r>
            <a:r>
              <a:rPr lang="en-US" dirty="0">
                <a:solidFill>
                  <a:schemeClr val="tx1"/>
                </a:solidFill>
                <a:latin typeface="Arial" charset="0"/>
              </a:rPr>
              <a:t> D</a:t>
            </a:r>
            <a:r>
              <a:rPr lang="en-US" baseline="-25000" dirty="0">
                <a:solidFill>
                  <a:schemeClr val="tx1"/>
                </a:solidFill>
                <a:latin typeface="Arial" charset="0"/>
              </a:rPr>
              <a:t>B </a:t>
            </a:r>
            <a:r>
              <a:rPr lang="en-US" dirty="0">
                <a:latin typeface="Arial" charset="0"/>
              </a:rPr>
              <a:t>then</a:t>
            </a:r>
          </a:p>
          <a:p>
            <a:pPr lvl="1"/>
            <a:r>
              <a:rPr lang="en-US" dirty="0">
                <a:solidFill>
                  <a:schemeClr val="tx1"/>
                </a:solidFill>
                <a:latin typeface="Arial" charset="0"/>
                <a:cs typeface="Arial" charset="0"/>
              </a:rPr>
              <a:t>A</a:t>
            </a:r>
            <a:r>
              <a:rPr lang="fr-FR" altLang="ja-JP" dirty="0">
                <a:latin typeface="Arial" charset="0"/>
                <a:cs typeface="Arial" charset="0"/>
              </a:rPr>
              <a:t>'</a:t>
            </a:r>
            <a:r>
              <a:rPr lang="en-US" altLang="ja-JP" dirty="0">
                <a:latin typeface="Arial" charset="0"/>
                <a:cs typeface="Arial" charset="0"/>
              </a:rPr>
              <a:t>s label is smaller</a:t>
            </a:r>
          </a:p>
          <a:p>
            <a:r>
              <a:rPr lang="en-US" dirty="0">
                <a:latin typeface="Arial" charset="0"/>
              </a:rPr>
              <a:t>And:</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A</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p>
          <a:p>
            <a:pPr lvl="1"/>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(label[B])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(flag[A])</a:t>
            </a:r>
          </a:p>
          <a:p>
            <a:r>
              <a:rPr lang="en-US" dirty="0">
                <a:latin typeface="Arial" charset="0"/>
              </a:rPr>
              <a:t>So </a:t>
            </a:r>
            <a:r>
              <a:rPr lang="en-US" dirty="0">
                <a:solidFill>
                  <a:schemeClr val="tx1"/>
                </a:solidFill>
                <a:latin typeface="Arial" charset="0"/>
              </a:rPr>
              <a:t>B</a:t>
            </a:r>
            <a:r>
              <a:rPr lang="en-US" dirty="0">
                <a:latin typeface="Arial" charset="0"/>
              </a:rPr>
              <a:t> sees</a:t>
            </a:r>
          </a:p>
          <a:p>
            <a:pPr lvl="1"/>
            <a:r>
              <a:rPr lang="en-US" dirty="0">
                <a:latin typeface="Arial" charset="0"/>
                <a:cs typeface="Arial" charset="0"/>
              </a:rPr>
              <a:t>smaller label for </a:t>
            </a:r>
            <a:r>
              <a:rPr lang="en-US" dirty="0">
                <a:solidFill>
                  <a:schemeClr val="tx1"/>
                </a:solidFill>
                <a:latin typeface="Arial" charset="0"/>
                <a:cs typeface="Arial" charset="0"/>
              </a:rPr>
              <a:t>A</a:t>
            </a:r>
            <a:r>
              <a:rPr lang="en-US" dirty="0">
                <a:latin typeface="Arial" charset="0"/>
                <a:cs typeface="Arial" charset="0"/>
              </a:rPr>
              <a:t> </a:t>
            </a:r>
          </a:p>
          <a:p>
            <a:pPr lvl="1"/>
            <a:r>
              <a:rPr lang="en-US" dirty="0">
                <a:latin typeface="Arial" charset="0"/>
                <a:cs typeface="Arial" charset="0"/>
              </a:rPr>
              <a:t> locked out while </a:t>
            </a:r>
            <a:r>
              <a:rPr lang="en-US" dirty="0">
                <a:solidFill>
                  <a:schemeClr val="tx1"/>
                </a:solidFill>
                <a:latin typeface="Arial" charset="0"/>
                <a:cs typeface="Arial" charset="0"/>
              </a:rPr>
              <a:t>flag[A]</a:t>
            </a:r>
            <a:r>
              <a:rPr lang="en-US" dirty="0">
                <a:latin typeface="Arial" charset="0"/>
                <a:cs typeface="Arial" charset="0"/>
              </a:rPr>
              <a:t> is true</a:t>
            </a:r>
          </a:p>
        </p:txBody>
      </p:sp>
      <p:sp>
        <p:nvSpPr>
          <p:cNvPr id="241670" name="Rectangle 6"/>
          <p:cNvSpPr>
            <a:spLocks noChangeArrowheads="1"/>
          </p:cNvSpPr>
          <p:nvPr/>
        </p:nvSpPr>
        <p:spPr bwMode="auto">
          <a:xfrm>
            <a:off x="4557713" y="1597025"/>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endParaRPr lang="en-US" sz="1600">
              <a:solidFill>
                <a:schemeClr val="tx1"/>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37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4950E89-C32B-FF43-90FC-F8249D3E9A8B}" type="slidenum">
              <a:rPr lang="ar-SA" sz="1400" b="0">
                <a:solidFill>
                  <a:schemeClr val="tx1"/>
                </a:solidFill>
                <a:latin typeface="Arial" charset="0"/>
                <a:cs typeface="Arial" charset="0"/>
              </a:rPr>
              <a:pPr/>
              <a:t>95</a:t>
            </a:fld>
            <a:endParaRPr lang="en-US" sz="1400" b="0">
              <a:solidFill>
                <a:schemeClr val="tx1"/>
              </a:solidFill>
              <a:latin typeface="Arial" charset="0"/>
              <a:cs typeface="Arial" charset="0"/>
            </a:endParaRPr>
          </a:p>
        </p:txBody>
      </p:sp>
      <p:pic>
        <p:nvPicPr>
          <p:cNvPr id="243715"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6" name="Rectangle 2"/>
          <p:cNvSpPr>
            <a:spLocks noGrp="1" noChangeArrowheads="1"/>
          </p:cNvSpPr>
          <p:nvPr>
            <p:ph type="title"/>
          </p:nvPr>
        </p:nvSpPr>
        <p:spPr/>
        <p:txBody>
          <a:bodyPr/>
          <a:lstStyle/>
          <a:p>
            <a:r>
              <a:rPr lang="en-US">
                <a:latin typeface="Arial" charset="0"/>
              </a:rPr>
              <a:t>Mutual Exclusion</a:t>
            </a:r>
          </a:p>
        </p:txBody>
      </p:sp>
      <p:sp>
        <p:nvSpPr>
          <p:cNvPr id="243717" name="Rectangle 3"/>
          <p:cNvSpPr>
            <a:spLocks noGrp="1" noChangeArrowheads="1"/>
          </p:cNvSpPr>
          <p:nvPr>
            <p:ph type="body" sz="half" idx="1"/>
          </p:nvPr>
        </p:nvSpPr>
        <p:spPr/>
        <p:txBody>
          <a:bodyPr/>
          <a:lstStyle/>
          <a:p>
            <a:r>
              <a:rPr lang="en-US">
                <a:latin typeface="Arial" charset="0"/>
              </a:rPr>
              <a:t>Suppose </a:t>
            </a:r>
            <a:r>
              <a:rPr lang="en-US">
                <a:solidFill>
                  <a:schemeClr val="tx1"/>
                </a:solidFill>
                <a:latin typeface="Arial" charset="0"/>
              </a:rPr>
              <a:t>A</a:t>
            </a:r>
            <a:r>
              <a:rPr lang="en-US">
                <a:latin typeface="Arial" charset="0"/>
              </a:rPr>
              <a:t> and </a:t>
            </a:r>
            <a:r>
              <a:rPr lang="en-US">
                <a:solidFill>
                  <a:schemeClr val="tx1"/>
                </a:solidFill>
                <a:latin typeface="Arial" charset="0"/>
              </a:rPr>
              <a:t>B</a:t>
            </a:r>
            <a:r>
              <a:rPr lang="en-US">
                <a:latin typeface="Arial" charset="0"/>
              </a:rPr>
              <a:t> in CS together</a:t>
            </a:r>
          </a:p>
          <a:p>
            <a:r>
              <a:rPr lang="en-US">
                <a:latin typeface="Arial" charset="0"/>
              </a:rPr>
              <a:t>Suppose </a:t>
            </a:r>
            <a:r>
              <a:rPr lang="en-US">
                <a:solidFill>
                  <a:schemeClr val="tx1"/>
                </a:solidFill>
                <a:latin typeface="Arial" charset="0"/>
              </a:rPr>
              <a:t>A</a:t>
            </a:r>
            <a:r>
              <a:rPr lang="en-US">
                <a:latin typeface="Arial" charset="0"/>
              </a:rPr>
              <a:t> has earlier label</a:t>
            </a:r>
          </a:p>
          <a:p>
            <a:r>
              <a:rPr lang="en-US">
                <a:latin typeface="Arial" charset="0"/>
              </a:rPr>
              <a:t>When </a:t>
            </a:r>
            <a:r>
              <a:rPr lang="en-US">
                <a:solidFill>
                  <a:schemeClr val="tx1"/>
                </a:solidFill>
                <a:latin typeface="Arial" charset="0"/>
              </a:rPr>
              <a:t>B</a:t>
            </a:r>
            <a:r>
              <a:rPr lang="en-US">
                <a:latin typeface="Arial" charset="0"/>
              </a:rPr>
              <a:t> entered, it must have seen</a:t>
            </a:r>
          </a:p>
          <a:p>
            <a:pPr lvl="1"/>
            <a:r>
              <a:rPr lang="en-US">
                <a:solidFill>
                  <a:schemeClr val="tx1"/>
                </a:solidFill>
                <a:latin typeface="Arial" charset="0"/>
                <a:cs typeface="Arial" charset="0"/>
              </a:rPr>
              <a:t>flag[A]</a:t>
            </a:r>
            <a:r>
              <a:rPr lang="en-US">
                <a:latin typeface="Arial" charset="0"/>
                <a:cs typeface="Arial" charset="0"/>
              </a:rPr>
              <a:t> is </a:t>
            </a:r>
            <a:r>
              <a:rPr lang="en-US" i="1">
                <a:solidFill>
                  <a:schemeClr val="tx1"/>
                </a:solidFill>
                <a:latin typeface="Arial" charset="0"/>
                <a:cs typeface="Arial" charset="0"/>
              </a:rPr>
              <a:t>false</a:t>
            </a:r>
            <a:r>
              <a:rPr lang="en-US">
                <a:latin typeface="Arial" charset="0"/>
                <a:cs typeface="Arial" charset="0"/>
              </a:rPr>
              <a:t>, or</a:t>
            </a:r>
          </a:p>
          <a:p>
            <a:pPr lvl="1"/>
            <a:r>
              <a:rPr lang="en-US">
                <a:solidFill>
                  <a:schemeClr val="tx1"/>
                </a:solidFill>
                <a:latin typeface="Arial" charset="0"/>
                <a:cs typeface="Arial" charset="0"/>
              </a:rPr>
              <a:t>label[A]</a:t>
            </a:r>
            <a:r>
              <a:rPr lang="en-US">
                <a:latin typeface="Arial" charset="0"/>
                <a:cs typeface="Arial" charset="0"/>
              </a:rPr>
              <a:t> &gt; </a:t>
            </a:r>
            <a:r>
              <a:rPr lang="en-US">
                <a:solidFill>
                  <a:schemeClr val="tx1"/>
                </a:solidFill>
                <a:latin typeface="Arial" charset="0"/>
                <a:cs typeface="Arial" charset="0"/>
              </a:rPr>
              <a:t>label[B]</a:t>
            </a:r>
          </a:p>
        </p:txBody>
      </p:sp>
      <p:sp>
        <p:nvSpPr>
          <p:cNvPr id="243718" name="Rectangle 9"/>
          <p:cNvSpPr>
            <a:spLocks noChangeArrowheads="1"/>
          </p:cNvSpPr>
          <p:nvPr/>
        </p:nvSpPr>
        <p:spPr bwMode="auto">
          <a:xfrm>
            <a:off x="4557713" y="2133600"/>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57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9F7B94A-952F-1F4D-938B-C916693A6F64}" type="slidenum">
              <a:rPr lang="ar-SA" sz="1400" b="0">
                <a:solidFill>
                  <a:schemeClr val="tx1"/>
                </a:solidFill>
                <a:latin typeface="Arial" charset="0"/>
                <a:cs typeface="Arial" charset="0"/>
              </a:rPr>
              <a:pPr/>
              <a:t>96</a:t>
            </a:fld>
            <a:endParaRPr lang="en-US" sz="1400" b="0">
              <a:solidFill>
                <a:schemeClr val="tx1"/>
              </a:solidFill>
              <a:latin typeface="Arial" charset="0"/>
              <a:cs typeface="Arial" charset="0"/>
            </a:endParaRPr>
          </a:p>
        </p:txBody>
      </p:sp>
      <p:pic>
        <p:nvPicPr>
          <p:cNvPr id="24576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4" name="Rectangle 2"/>
          <p:cNvSpPr>
            <a:spLocks noGrp="1" noChangeArrowheads="1"/>
          </p:cNvSpPr>
          <p:nvPr>
            <p:ph type="title"/>
          </p:nvPr>
        </p:nvSpPr>
        <p:spPr/>
        <p:txBody>
          <a:bodyPr/>
          <a:lstStyle/>
          <a:p>
            <a:r>
              <a:rPr lang="en-US">
                <a:latin typeface="Arial" charset="0"/>
              </a:rPr>
              <a:t>Mutual Exclusion</a:t>
            </a:r>
          </a:p>
        </p:txBody>
      </p:sp>
      <p:sp>
        <p:nvSpPr>
          <p:cNvPr id="245765" name="Rectangle 3"/>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78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BC1106D-8E3D-0545-9A0A-5855BC3D2028}" type="slidenum">
              <a:rPr lang="ar-SA" sz="1400" b="0">
                <a:solidFill>
                  <a:schemeClr val="tx1"/>
                </a:solidFill>
                <a:latin typeface="Arial" charset="0"/>
                <a:cs typeface="Arial" charset="0"/>
              </a:rPr>
              <a:pPr/>
              <a:t>97</a:t>
            </a:fld>
            <a:endParaRPr lang="en-US" sz="1400" b="0">
              <a:solidFill>
                <a:schemeClr val="tx1"/>
              </a:solidFill>
              <a:latin typeface="Arial" charset="0"/>
              <a:cs typeface="Arial" charset="0"/>
            </a:endParaRPr>
          </a:p>
        </p:txBody>
      </p:sp>
      <p:pic>
        <p:nvPicPr>
          <p:cNvPr id="2478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12" name="Rectangle 3"/>
          <p:cNvSpPr>
            <a:spLocks noGrp="1" noChangeArrowheads="1"/>
          </p:cNvSpPr>
          <p:nvPr>
            <p:ph type="title"/>
          </p:nvPr>
        </p:nvSpPr>
        <p:spPr/>
        <p:txBody>
          <a:bodyPr/>
          <a:lstStyle/>
          <a:p>
            <a:r>
              <a:rPr lang="en-US">
                <a:latin typeface="Arial" charset="0"/>
              </a:rPr>
              <a:t>Mutual Exclusion</a:t>
            </a:r>
          </a:p>
        </p:txBody>
      </p:sp>
      <p:sp>
        <p:nvSpPr>
          <p:cNvPr id="247813" name="Rectangle 4"/>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a:p>
            <a:r>
              <a:rPr lang="en-US">
                <a:solidFill>
                  <a:schemeClr val="tx1"/>
                </a:solidFill>
                <a:latin typeface="Arial" charset="0"/>
              </a:rPr>
              <a:t>Labeling</a:t>
            </a:r>
            <a:r>
              <a:rPr lang="en-US" baseline="-25000">
                <a:solidFill>
                  <a:schemeClr val="tx1"/>
                </a:solidFill>
                <a:latin typeface="Arial" charset="0"/>
              </a:rPr>
              <a:t>B</a:t>
            </a:r>
            <a:r>
              <a:rPr lang="en-US">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 read</a:t>
            </a:r>
            <a:r>
              <a:rPr lang="en-US" baseline="-25000">
                <a:solidFill>
                  <a:schemeClr val="tx1"/>
                </a:solidFill>
                <a:latin typeface="Arial" charset="0"/>
              </a:rPr>
              <a:t>B</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write</a:t>
            </a:r>
            <a:r>
              <a:rPr lang="en-US" baseline="-25000">
                <a:solidFill>
                  <a:schemeClr val="tx1"/>
                </a:solidFill>
                <a:latin typeface="Arial" charset="0"/>
              </a:rPr>
              <a:t>A</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Labeling</a:t>
            </a:r>
            <a:r>
              <a:rPr lang="en-US" baseline="-25000">
                <a:solidFill>
                  <a:schemeClr val="tx1"/>
                </a:solidFill>
                <a:latin typeface="Arial" charset="0"/>
              </a:rPr>
              <a:t>A</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98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EA809A-C685-2A4F-90C8-8CAEDE185FE0}" type="slidenum">
              <a:rPr lang="ar-SA" sz="1400" b="0">
                <a:solidFill>
                  <a:schemeClr val="tx1"/>
                </a:solidFill>
                <a:latin typeface="Arial" charset="0"/>
                <a:cs typeface="Arial" charset="0"/>
              </a:rPr>
              <a:pPr/>
              <a:t>98</a:t>
            </a:fld>
            <a:endParaRPr lang="en-US" sz="1400" b="0">
              <a:solidFill>
                <a:schemeClr val="tx1"/>
              </a:solidFill>
              <a:latin typeface="Arial" charset="0"/>
              <a:cs typeface="Arial" charset="0"/>
            </a:endParaRPr>
          </a:p>
        </p:txBody>
      </p:sp>
      <p:pic>
        <p:nvPicPr>
          <p:cNvPr id="24985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60" name="Rectangle 3"/>
          <p:cNvSpPr>
            <a:spLocks noGrp="1" noChangeArrowheads="1"/>
          </p:cNvSpPr>
          <p:nvPr>
            <p:ph type="title"/>
          </p:nvPr>
        </p:nvSpPr>
        <p:spPr/>
        <p:txBody>
          <a:bodyPr/>
          <a:lstStyle/>
          <a:p>
            <a:r>
              <a:rPr lang="en-US">
                <a:latin typeface="Arial" charset="0"/>
              </a:rPr>
              <a:t>Mutual Exclusion</a:t>
            </a:r>
          </a:p>
        </p:txBody>
      </p:sp>
      <p:sp>
        <p:nvSpPr>
          <p:cNvPr id="249861" name="Rectangle 4"/>
          <p:cNvSpPr>
            <a:spLocks noGrp="1" noChangeArrowheads="1"/>
          </p:cNvSpPr>
          <p:nvPr>
            <p:ph type="body" idx="1"/>
          </p:nvPr>
        </p:nvSpPr>
        <p:spPr/>
        <p:txBody>
          <a:bodyPr/>
          <a:lstStyle/>
          <a:p>
            <a:r>
              <a:rPr lang="en-US">
                <a:latin typeface="Arial" charset="0"/>
              </a:rPr>
              <a:t>Labels are strictly increasing so</a:t>
            </a:r>
            <a:r>
              <a:rPr lang="en-US" baseline="-25000">
                <a:latin typeface="Arial" charset="0"/>
              </a:rPr>
              <a:t> </a:t>
            </a:r>
          </a:p>
          <a:p>
            <a:r>
              <a:rPr lang="en-US">
                <a:solidFill>
                  <a:schemeClr val="tx1"/>
                </a:solidFill>
                <a:latin typeface="Arial" charset="0"/>
              </a:rPr>
              <a:t>B </a:t>
            </a:r>
            <a:r>
              <a:rPr lang="en-US">
                <a:latin typeface="Arial" charset="0"/>
              </a:rPr>
              <a:t>must have seen</a:t>
            </a:r>
            <a:r>
              <a:rPr lang="en-US">
                <a:solidFill>
                  <a:schemeClr val="tx1"/>
                </a:solidFill>
                <a:latin typeface="Arial" charset="0"/>
              </a:rPr>
              <a:t> flag[A] == false</a:t>
            </a:r>
          </a:p>
          <a:p>
            <a:r>
              <a:rPr lang="en-US">
                <a:solidFill>
                  <a:schemeClr val="tx1"/>
                </a:solidFill>
                <a:latin typeface="Arial" charset="0"/>
              </a:rPr>
              <a:t>Labeling</a:t>
            </a:r>
            <a:r>
              <a:rPr lang="en-US" baseline="-25000">
                <a:solidFill>
                  <a:schemeClr val="tx1"/>
                </a:solidFill>
                <a:latin typeface="Arial" charset="0"/>
              </a:rPr>
              <a:t>B</a:t>
            </a:r>
            <a:r>
              <a:rPr lang="en-US">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 read</a:t>
            </a:r>
            <a:r>
              <a:rPr lang="en-US" baseline="-25000">
                <a:solidFill>
                  <a:schemeClr val="tx1"/>
                </a:solidFill>
                <a:latin typeface="Arial" charset="0"/>
              </a:rPr>
              <a:t>B</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write</a:t>
            </a:r>
            <a:r>
              <a:rPr lang="en-US" baseline="-25000">
                <a:solidFill>
                  <a:schemeClr val="tx1"/>
                </a:solidFill>
                <a:latin typeface="Arial" charset="0"/>
              </a:rPr>
              <a:t>A</a:t>
            </a:r>
            <a:r>
              <a:rPr lang="en-US">
                <a:solidFill>
                  <a:schemeClr val="tx1"/>
                </a:solidFill>
                <a:latin typeface="Arial" charset="0"/>
              </a:rPr>
              <a:t>(flag[A]) </a:t>
            </a:r>
            <a:r>
              <a:rPr lang="en-US" sz="2400">
                <a:solidFill>
                  <a:schemeClr val="tx1"/>
                </a:solidFill>
                <a:latin typeface="Arial" charset="0"/>
                <a:sym typeface="Wingdings" charset="0"/>
              </a:rPr>
              <a:t></a:t>
            </a:r>
            <a:r>
              <a:rPr lang="en-US">
                <a:solidFill>
                  <a:schemeClr val="tx1"/>
                </a:solidFill>
                <a:latin typeface="Arial" charset="0"/>
              </a:rPr>
              <a:t> Labeling</a:t>
            </a:r>
            <a:r>
              <a:rPr lang="en-US" baseline="-25000">
                <a:solidFill>
                  <a:schemeClr val="tx1"/>
                </a:solidFill>
                <a:latin typeface="Arial" charset="0"/>
              </a:rPr>
              <a:t>A</a:t>
            </a:r>
          </a:p>
          <a:p>
            <a:r>
              <a:rPr lang="en-US">
                <a:latin typeface="Arial" charset="0"/>
              </a:rPr>
              <a:t>Which contradicts the assumption that </a:t>
            </a:r>
            <a:r>
              <a:rPr lang="en-US">
                <a:solidFill>
                  <a:schemeClr val="tx1"/>
                </a:solidFill>
                <a:latin typeface="Arial" charset="0"/>
              </a:rPr>
              <a:t>A</a:t>
            </a:r>
            <a:r>
              <a:rPr lang="en-US">
                <a:latin typeface="Arial" charset="0"/>
              </a:rPr>
              <a:t> has an earlier label</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19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99DD510-A898-5F40-A9A1-569766C8FE4C}" type="slidenum">
              <a:rPr lang="ar-SA" sz="1400" b="0">
                <a:solidFill>
                  <a:schemeClr val="tx1"/>
                </a:solidFill>
                <a:latin typeface="Arial" charset="0"/>
                <a:cs typeface="Arial" charset="0"/>
              </a:rPr>
              <a:pPr/>
              <a:t>99</a:t>
            </a:fld>
            <a:endParaRPr lang="en-US" sz="1400" b="0">
              <a:solidFill>
                <a:schemeClr val="tx1"/>
              </a:solidFill>
              <a:latin typeface="Arial" charset="0"/>
              <a:cs typeface="Arial" charset="0"/>
            </a:endParaRPr>
          </a:p>
        </p:txBody>
      </p:sp>
      <p:pic>
        <p:nvPicPr>
          <p:cNvPr id="25190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8" name="Rectangle 2"/>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1909" name="Rectangle 3"/>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a:t>
            </a: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spd="slow"/>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19594</TotalTime>
  <Words>7268</Words>
  <Application>Microsoft Office PowerPoint</Application>
  <PresentationFormat>Overhead</PresentationFormat>
  <Paragraphs>1340</Paragraphs>
  <Slides>107</Slides>
  <Notes>106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107</vt:i4>
      </vt:variant>
    </vt:vector>
  </HeadingPairs>
  <TitlesOfParts>
    <vt:vector size="114" baseType="lpstr">
      <vt:lpstr>Arial</vt:lpstr>
      <vt:lpstr>Comic Sans MS</vt:lpstr>
      <vt:lpstr>Courier New</vt:lpstr>
      <vt:lpstr>Lucida Sans</vt:lpstr>
      <vt:lpstr>Marlett</vt:lpstr>
      <vt:lpstr>Symbol</vt:lpstr>
      <vt:lpstr>Blank Presentation</vt:lpstr>
      <vt:lpstr>PowerPoint Presentation</vt:lpstr>
      <vt:lpstr>Mutual Exclusion</vt:lpstr>
      <vt:lpstr>Mutual Exclusion</vt:lpstr>
      <vt:lpstr>Mutual Exclusion</vt:lpstr>
      <vt:lpstr>Warning</vt:lpstr>
      <vt:lpstr>Why is Concurrent Programming so Hard?</vt:lpstr>
      <vt:lpstr>Time</vt:lpstr>
      <vt:lpstr>Events</vt:lpstr>
      <vt:lpstr>Threads</vt:lpstr>
      <vt:lpstr>Example Thread Events</vt:lpstr>
      <vt:lpstr>Threads are State Machines</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n-Thread Solutions</vt:lpstr>
      <vt:lpstr>Two-Thread Conventions</vt:lpstr>
      <vt:lpstr>Two-Thread Conventions</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Also from the Code</vt:lpstr>
      <vt:lpstr>Assumption</vt:lpstr>
      <vt:lpstr>Combining Observations</vt:lpstr>
      <vt:lpstr>Combining Observations</vt:lpstr>
      <vt:lpstr>Combining Observations</vt:lpstr>
      <vt:lpstr>Deadlock Free</vt:lpstr>
      <vt:lpstr>Starvation Free</vt:lpstr>
      <vt:lpstr>Bounded Waiting</vt:lpstr>
      <vt:lpstr>Bounded Waiting</vt:lpstr>
      <vt:lpstr>r-Bounded Waiting</vt:lpstr>
      <vt:lpstr>What is “r” for Peterson's Algorithm?</vt:lpstr>
      <vt:lpstr>First-Come-First-Served</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No Deadlock</vt:lpstr>
      <vt:lpstr>First-Come-First-Served</vt:lpstr>
      <vt:lpstr>Mutual Exclusion</vt:lpstr>
      <vt:lpstr>Mutual Exclusion</vt:lpstr>
      <vt:lpstr>Mutual Exclusion</vt:lpstr>
      <vt:lpstr>Mutual Exclusion</vt:lpstr>
      <vt:lpstr>Bakery Y232K Bug</vt:lpstr>
      <vt:lpstr>Bakery Y232K Bug</vt:lpstr>
      <vt:lpstr>Does Overflow Actually Matter?</vt:lpstr>
      <vt:lpstr>Deep Philosophical Question</vt:lpstr>
      <vt:lpstr>Shared Memory</vt:lpstr>
      <vt:lpstr>Theorem</vt:lpstr>
      <vt:lpstr>Summary of Lecture</vt:lpstr>
      <vt:lpstr>Summary of Lecture</vt:lpstr>
      <vt:lpstr>PowerPoint Presentation</vt:lpstr>
    </vt:vector>
  </TitlesOfParts>
  <Company>Brown University and Tel-Aviv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Herlihy, Maurice</cp:lastModifiedBy>
  <cp:revision>1196</cp:revision>
  <cp:lastPrinted>2003-09-09T00:35:48Z</cp:lastPrinted>
  <dcterms:created xsi:type="dcterms:W3CDTF">1999-05-12T13:47:53Z</dcterms:created>
  <dcterms:modified xsi:type="dcterms:W3CDTF">2021-09-14T15:26:48Z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