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8"/>
  </p:notesMasterIdLst>
  <p:sldIdLst>
    <p:sldId id="1563" r:id="rId2"/>
    <p:sldId id="1564"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415"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414"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413" r:id="rId114"/>
    <p:sldId id="411" r:id="rId115"/>
    <p:sldId id="412"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436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56" autoAdjust="0"/>
  </p:normalViewPr>
  <p:slideViewPr>
    <p:cSldViewPr>
      <p:cViewPr varScale="1">
        <p:scale>
          <a:sx n="52" d="100"/>
          <a:sy n="52" d="100"/>
        </p:scale>
        <p:origin x="1029"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683"/>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F0539-9EC9-4780-A158-F51E4183A771}" type="slidenum">
              <a:rPr lang="en-US"/>
              <a:pPr>
                <a:defRPr/>
              </a:pPr>
              <a:t>‹#›</a:t>
            </a:fld>
            <a:endParaRPr lang="en-US"/>
          </a:p>
        </p:txBody>
      </p:sp>
    </p:spTree>
    <p:extLst>
      <p:ext uri="{BB962C8B-B14F-4D97-AF65-F5344CB8AC3E}">
        <p14:creationId xmlns:p14="http://schemas.microsoft.com/office/powerpoint/2010/main" val="1482040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B2F0539-9EC9-4780-A158-F51E4183A771}" type="slidenum">
              <a:rPr lang="en-US" smtClean="0"/>
              <a:pPr>
                <a:defRPr/>
              </a:pPr>
              <a:t>1</a:t>
            </a:fld>
            <a:endParaRPr lang="en-US"/>
          </a:p>
        </p:txBody>
      </p:sp>
    </p:spTree>
    <p:extLst>
      <p:ext uri="{BB962C8B-B14F-4D97-AF65-F5344CB8AC3E}">
        <p14:creationId xmlns:p14="http://schemas.microsoft.com/office/powerpoint/2010/main" val="1114045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89BE695-2883-4406-8FD0-BE371539D76D}" type="slidenum">
              <a:rPr lang="en-US" smtClean="0"/>
              <a:pPr/>
              <a:t>11</a:t>
            </a:fld>
            <a:endParaRPr lang="en-US"/>
          </a:p>
        </p:txBody>
      </p:sp>
      <p:sp>
        <p:nvSpPr>
          <p:cNvPr id="1761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EF17B7F-88FF-4E71-AEFE-ACA7089754AB}" type="slidenum">
              <a:rPr lang="x-none" sz="1200">
                <a:solidFill>
                  <a:srgbClr val="0000FF"/>
                </a:solidFill>
                <a:latin typeface="Marlett" pitchFamily="2" charset="2"/>
              </a:rPr>
              <a:pPr algn="r" eaLnBrk="0" hangingPunct="0"/>
              <a:t>11</a:t>
            </a:fld>
            <a:endParaRPr lang="en-US" sz="1200">
              <a:solidFill>
                <a:srgbClr val="0000FF"/>
              </a:solidFill>
              <a:latin typeface="Marlett" pitchFamily="2" charset="2"/>
              <a:cs typeface="Arial" charset="0"/>
            </a:endParaRPr>
          </a:p>
        </p:txBody>
      </p:sp>
      <p:sp>
        <p:nvSpPr>
          <p:cNvPr id="176132" name="Rectangle 2"/>
          <p:cNvSpPr>
            <a:spLocks noGrp="1" noRot="1" noChangeAspect="1" noChangeArrowheads="1" noTextEdit="1"/>
          </p:cNvSpPr>
          <p:nvPr>
            <p:ph type="sldImg"/>
          </p:nvPr>
        </p:nvSpPr>
        <p:spPr>
          <a:ln/>
        </p:spPr>
      </p:sp>
      <p:sp>
        <p:nvSpPr>
          <p:cNvPr id="1761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 register’s value can be read by a thread.</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F8F6E550-9FEF-492C-B5F4-4D71A54DC8D2}" type="slidenum">
              <a:rPr lang="en-US" smtClean="0"/>
              <a:pPr/>
              <a:t>101</a:t>
            </a:fld>
            <a:endParaRPr lang="en-US"/>
          </a:p>
        </p:txBody>
      </p:sp>
      <p:sp>
        <p:nvSpPr>
          <p:cNvPr id="2682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BA90E34-0560-4489-A222-5E8A3845EC59}" type="slidenum">
              <a:rPr lang="x-none" sz="1200">
                <a:solidFill>
                  <a:srgbClr val="0000FF"/>
                </a:solidFill>
                <a:latin typeface="Marlett" pitchFamily="2" charset="2"/>
              </a:rPr>
              <a:pPr algn="r" eaLnBrk="0" hangingPunct="0"/>
              <a:t>101</a:t>
            </a:fld>
            <a:endParaRPr lang="en-US" sz="1200">
              <a:solidFill>
                <a:srgbClr val="0000FF"/>
              </a:solidFill>
              <a:latin typeface="Marlett" pitchFamily="2" charset="2"/>
              <a:cs typeface="Arial" charset="0"/>
            </a:endParaRPr>
          </a:p>
        </p:txBody>
      </p:sp>
      <p:sp>
        <p:nvSpPr>
          <p:cNvPr id="268292" name="Rectangle 2"/>
          <p:cNvSpPr>
            <a:spLocks noGrp="1" noRot="1" noChangeAspect="1" noChangeArrowheads="1" noTextEdit="1"/>
          </p:cNvSpPr>
          <p:nvPr>
            <p:ph type="sldImg"/>
          </p:nvPr>
        </p:nvSpPr>
        <p:spPr>
          <a:ln/>
        </p:spPr>
      </p:sp>
      <p:sp>
        <p:nvSpPr>
          <p:cNvPr id="2682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8F9C8E2F-8060-479A-A0D5-577EAB4612BF}" type="slidenum">
              <a:rPr lang="en-US" smtClean="0"/>
              <a:pPr/>
              <a:t>102</a:t>
            </a:fld>
            <a:endParaRPr lang="en-US"/>
          </a:p>
        </p:txBody>
      </p:sp>
      <p:sp>
        <p:nvSpPr>
          <p:cNvPr id="2693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67D8B54-C140-4581-B46A-253DE399E148}" type="slidenum">
              <a:rPr lang="x-none" sz="1200">
                <a:solidFill>
                  <a:srgbClr val="0000FF"/>
                </a:solidFill>
                <a:latin typeface="Marlett" pitchFamily="2" charset="2"/>
              </a:rPr>
              <a:pPr algn="r" eaLnBrk="0" hangingPunct="0"/>
              <a:t>102</a:t>
            </a:fld>
            <a:endParaRPr lang="en-US" sz="1200">
              <a:solidFill>
                <a:srgbClr val="0000FF"/>
              </a:solidFill>
              <a:latin typeface="Marlett" pitchFamily="2" charset="2"/>
              <a:cs typeface="Arial" charset="0"/>
            </a:endParaRPr>
          </a:p>
        </p:txBody>
      </p:sp>
      <p:sp>
        <p:nvSpPr>
          <p:cNvPr id="269316" name="Rectangle 2"/>
          <p:cNvSpPr>
            <a:spLocks noGrp="1" noRot="1" noChangeAspect="1" noChangeArrowheads="1" noTextEdit="1"/>
          </p:cNvSpPr>
          <p:nvPr>
            <p:ph type="sldImg"/>
          </p:nvPr>
        </p:nvSpPr>
        <p:spPr>
          <a:ln/>
        </p:spPr>
      </p:sp>
      <p:sp>
        <p:nvSpPr>
          <p:cNvPr id="2693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Reads are ordered so that each falls right after the write whose timestamp it read as MAXIMAL. This works because reads will never read things from the past or future, and it can never be the case that for two reads one completely after the other, the latter will read an earlier timestamp, because the higher timestamp must have been written already when it started the later read. </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6DC51BF8-816A-444D-AF66-0180D7875FD8}" type="slidenum">
              <a:rPr lang="en-US" smtClean="0"/>
              <a:pPr/>
              <a:t>103</a:t>
            </a:fld>
            <a:endParaRPr lang="en-US"/>
          </a:p>
        </p:txBody>
      </p:sp>
      <p:sp>
        <p:nvSpPr>
          <p:cNvPr id="2703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932921D-3981-4E50-996D-4CC63A95958B}" type="slidenum">
              <a:rPr lang="x-none" sz="1200">
                <a:solidFill>
                  <a:srgbClr val="0000FF"/>
                </a:solidFill>
                <a:latin typeface="Marlett" pitchFamily="2" charset="2"/>
              </a:rPr>
              <a:pPr algn="r" eaLnBrk="0" hangingPunct="0"/>
              <a:t>103</a:t>
            </a:fld>
            <a:endParaRPr lang="en-US" sz="1200">
              <a:solidFill>
                <a:srgbClr val="0000FF"/>
              </a:solidFill>
              <a:latin typeface="Marlett" pitchFamily="2" charset="2"/>
              <a:cs typeface="Arial" charset="0"/>
            </a:endParaRPr>
          </a:p>
        </p:txBody>
      </p:sp>
      <p:sp>
        <p:nvSpPr>
          <p:cNvPr id="270340" name="Rectangle 2"/>
          <p:cNvSpPr>
            <a:spLocks noGrp="1" noRot="1" noChangeAspect="1" noChangeArrowheads="1" noTextEdit="1"/>
          </p:cNvSpPr>
          <p:nvPr>
            <p:ph type="sldImg"/>
          </p:nvPr>
        </p:nvSpPr>
        <p:spPr>
          <a:ln/>
        </p:spPr>
      </p:sp>
      <p:sp>
        <p:nvSpPr>
          <p:cNvPr id="2703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859FDB8B-0129-44AA-86A1-7041BDB0986A}" type="slidenum">
              <a:rPr lang="en-US" smtClean="0"/>
              <a:pPr/>
              <a:t>104</a:t>
            </a:fld>
            <a:endParaRPr lang="en-US"/>
          </a:p>
        </p:txBody>
      </p:sp>
      <p:sp>
        <p:nvSpPr>
          <p:cNvPr id="2713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9EF8EE9-708D-43C7-943D-158083876ACA}" type="slidenum">
              <a:rPr lang="x-none" sz="1200">
                <a:solidFill>
                  <a:srgbClr val="0000FF"/>
                </a:solidFill>
                <a:latin typeface="Marlett" pitchFamily="2" charset="2"/>
              </a:rPr>
              <a:pPr algn="r" eaLnBrk="0" hangingPunct="0"/>
              <a:t>104</a:t>
            </a:fld>
            <a:endParaRPr lang="en-US" sz="1200">
              <a:solidFill>
                <a:srgbClr val="0000FF"/>
              </a:solidFill>
              <a:latin typeface="Marlett" pitchFamily="2" charset="2"/>
              <a:cs typeface="Arial" charset="0"/>
            </a:endParaRPr>
          </a:p>
        </p:txBody>
      </p:sp>
      <p:sp>
        <p:nvSpPr>
          <p:cNvPr id="271364" name="Rectangle 2"/>
          <p:cNvSpPr>
            <a:spLocks noGrp="1" noRot="1" noChangeAspect="1" noChangeArrowheads="1" noTextEdit="1"/>
          </p:cNvSpPr>
          <p:nvPr>
            <p:ph type="sldImg"/>
          </p:nvPr>
        </p:nvSpPr>
        <p:spPr>
          <a:ln/>
        </p:spPr>
      </p:sp>
      <p:sp>
        <p:nvSpPr>
          <p:cNvPr id="2713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DE7D95B7-2106-4970-97F0-B16FB5559C16}" type="slidenum">
              <a:rPr lang="en-US" smtClean="0"/>
              <a:pPr/>
              <a:t>105</a:t>
            </a:fld>
            <a:endParaRPr lang="en-US"/>
          </a:p>
        </p:txBody>
      </p:sp>
      <p:sp>
        <p:nvSpPr>
          <p:cNvPr id="2723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F173A2F-5B45-44BA-A88A-B64D358F4D93}" type="slidenum">
              <a:rPr lang="x-none" sz="1200">
                <a:solidFill>
                  <a:srgbClr val="0000FF"/>
                </a:solidFill>
                <a:latin typeface="Marlett" pitchFamily="2" charset="2"/>
              </a:rPr>
              <a:pPr algn="r" eaLnBrk="0" hangingPunct="0"/>
              <a:t>105</a:t>
            </a:fld>
            <a:endParaRPr lang="en-US" sz="1200">
              <a:solidFill>
                <a:srgbClr val="0000FF"/>
              </a:solidFill>
              <a:latin typeface="Marlett" pitchFamily="2" charset="2"/>
              <a:cs typeface="Arial" charset="0"/>
            </a:endParaRPr>
          </a:p>
        </p:txBody>
      </p:sp>
      <p:sp>
        <p:nvSpPr>
          <p:cNvPr id="272388" name="Rectangle 2"/>
          <p:cNvSpPr>
            <a:spLocks noGrp="1" noRot="1" noChangeAspect="1" noChangeArrowheads="1" noTextEdit="1"/>
          </p:cNvSpPr>
          <p:nvPr>
            <p:ph type="sldImg"/>
          </p:nvPr>
        </p:nvSpPr>
        <p:spPr>
          <a:ln/>
        </p:spPr>
      </p:sp>
      <p:sp>
        <p:nvSpPr>
          <p:cNvPr id="2723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02215E80-5D65-4C59-9DDE-AF2461285AFC}" type="slidenum">
              <a:rPr lang="en-US" smtClean="0"/>
              <a:pPr/>
              <a:t>106</a:t>
            </a:fld>
            <a:endParaRPr lang="en-US"/>
          </a:p>
        </p:txBody>
      </p:sp>
      <p:sp>
        <p:nvSpPr>
          <p:cNvPr id="2734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6B3AE92-DFC1-4411-B99F-5A3DF9BB2703}" type="slidenum">
              <a:rPr lang="x-none" sz="1200">
                <a:solidFill>
                  <a:srgbClr val="0000FF"/>
                </a:solidFill>
                <a:latin typeface="Marlett" pitchFamily="2" charset="2"/>
              </a:rPr>
              <a:pPr algn="r" eaLnBrk="0" hangingPunct="0"/>
              <a:t>106</a:t>
            </a:fld>
            <a:endParaRPr lang="en-US" sz="1200">
              <a:solidFill>
                <a:srgbClr val="0000FF"/>
              </a:solidFill>
              <a:latin typeface="Marlett" pitchFamily="2" charset="2"/>
              <a:cs typeface="Arial" charset="0"/>
            </a:endParaRPr>
          </a:p>
        </p:txBody>
      </p:sp>
      <p:sp>
        <p:nvSpPr>
          <p:cNvPr id="273412" name="Rectangle 2"/>
          <p:cNvSpPr>
            <a:spLocks noGrp="1" noRot="1" noChangeAspect="1" noChangeArrowheads="1" noTextEdit="1"/>
          </p:cNvSpPr>
          <p:nvPr>
            <p:ph type="sldImg"/>
          </p:nvPr>
        </p:nvSpPr>
        <p:spPr>
          <a:ln/>
        </p:spPr>
      </p:sp>
      <p:sp>
        <p:nvSpPr>
          <p:cNvPr id="2734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Snapshots are scans of memory while updates are ongoing. As in a concurrent debugger or a backup procedure that does not “stop the world” to get an instantaneous view of memory.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D5CBBAB4-7DD7-4248-A2A7-1972C8E9115D}" type="slidenum">
              <a:rPr lang="en-US" smtClean="0"/>
              <a:pPr/>
              <a:t>107</a:t>
            </a:fld>
            <a:endParaRPr lang="en-US"/>
          </a:p>
        </p:txBody>
      </p:sp>
      <p:sp>
        <p:nvSpPr>
          <p:cNvPr id="2744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060C2F8-337D-42A6-8F43-1AB4D1A29119}" type="slidenum">
              <a:rPr lang="x-none" sz="1200">
                <a:solidFill>
                  <a:srgbClr val="0000FF"/>
                </a:solidFill>
                <a:latin typeface="Marlett" pitchFamily="2" charset="2"/>
              </a:rPr>
              <a:pPr algn="r" eaLnBrk="0" hangingPunct="0"/>
              <a:t>107</a:t>
            </a:fld>
            <a:endParaRPr lang="en-US" sz="1200">
              <a:solidFill>
                <a:srgbClr val="0000FF"/>
              </a:solidFill>
              <a:latin typeface="Marlett" pitchFamily="2" charset="2"/>
              <a:cs typeface="Arial" charset="0"/>
            </a:endParaRPr>
          </a:p>
        </p:txBody>
      </p:sp>
      <p:sp>
        <p:nvSpPr>
          <p:cNvPr id="274436" name="Rectangle 2"/>
          <p:cNvSpPr>
            <a:spLocks noGrp="1" noRot="1" noChangeAspect="1" noChangeArrowheads="1" noTextEdit="1"/>
          </p:cNvSpPr>
          <p:nvPr>
            <p:ph type="sldImg"/>
          </p:nvPr>
        </p:nvSpPr>
        <p:spPr>
          <a:ln/>
        </p:spPr>
      </p:sp>
      <p:sp>
        <p:nvSpPr>
          <p:cNvPr id="2744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281078CB-15A7-40CE-8746-4BC2ED47D381}" type="slidenum">
              <a:rPr lang="en-US" smtClean="0"/>
              <a:pPr/>
              <a:t>108</a:t>
            </a:fld>
            <a:endParaRPr lang="en-US"/>
          </a:p>
        </p:txBody>
      </p:sp>
      <p:sp>
        <p:nvSpPr>
          <p:cNvPr id="2754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402F019-1704-447E-89A0-B9902A348090}" type="slidenum">
              <a:rPr lang="x-none" sz="1200">
                <a:solidFill>
                  <a:srgbClr val="0000FF"/>
                </a:solidFill>
                <a:latin typeface="Marlett" pitchFamily="2" charset="2"/>
              </a:rPr>
              <a:pPr algn="r" eaLnBrk="0" hangingPunct="0"/>
              <a:t>108</a:t>
            </a:fld>
            <a:endParaRPr lang="en-US" sz="1200">
              <a:solidFill>
                <a:srgbClr val="0000FF"/>
              </a:solidFill>
              <a:latin typeface="Marlett" pitchFamily="2" charset="2"/>
              <a:cs typeface="Arial" charset="0"/>
            </a:endParaRPr>
          </a:p>
        </p:txBody>
      </p:sp>
      <p:sp>
        <p:nvSpPr>
          <p:cNvPr id="275460" name="Rectangle 2"/>
          <p:cNvSpPr>
            <a:spLocks noGrp="1" noRot="1" noChangeAspect="1" noChangeArrowheads="1" noTextEdit="1"/>
          </p:cNvSpPr>
          <p:nvPr>
            <p:ph type="sldImg"/>
          </p:nvPr>
        </p:nvSpPr>
        <p:spPr>
          <a:ln/>
        </p:spPr>
      </p:sp>
      <p:sp>
        <p:nvSpPr>
          <p:cNvPr id="2754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69588E2F-7764-4E83-9006-23E4382221D0}" type="slidenum">
              <a:rPr lang="en-US" smtClean="0"/>
              <a:pPr/>
              <a:t>109</a:t>
            </a:fld>
            <a:endParaRPr lang="en-US"/>
          </a:p>
        </p:txBody>
      </p:sp>
      <p:sp>
        <p:nvSpPr>
          <p:cNvPr id="2764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D7758EC-E488-4101-A88A-18C2E47D3E55}" type="slidenum">
              <a:rPr lang="x-none" sz="1200">
                <a:solidFill>
                  <a:srgbClr val="0000FF"/>
                </a:solidFill>
                <a:latin typeface="Marlett" pitchFamily="2" charset="2"/>
              </a:rPr>
              <a:pPr algn="r" eaLnBrk="0" hangingPunct="0"/>
              <a:t>109</a:t>
            </a:fld>
            <a:endParaRPr lang="en-US" sz="1200">
              <a:solidFill>
                <a:srgbClr val="0000FF"/>
              </a:solidFill>
              <a:latin typeface="Marlett" pitchFamily="2" charset="2"/>
              <a:cs typeface="Arial" charset="0"/>
            </a:endParaRPr>
          </a:p>
        </p:txBody>
      </p:sp>
      <p:sp>
        <p:nvSpPr>
          <p:cNvPr id="276484" name="Rectangle 2"/>
          <p:cNvSpPr>
            <a:spLocks noGrp="1" noRot="1" noChangeAspect="1" noChangeArrowheads="1" noTextEdit="1"/>
          </p:cNvSpPr>
          <p:nvPr>
            <p:ph type="sldImg"/>
          </p:nvPr>
        </p:nvSpPr>
        <p:spPr>
          <a:ln/>
        </p:spPr>
      </p:sp>
      <p:sp>
        <p:nvSpPr>
          <p:cNvPr id="2764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C799BA28-92C1-4101-B9A5-1C6B8C0EEF44}" type="slidenum">
              <a:rPr lang="en-US" smtClean="0"/>
              <a:pPr/>
              <a:t>110</a:t>
            </a:fld>
            <a:endParaRPr lang="en-US"/>
          </a:p>
        </p:txBody>
      </p:sp>
      <p:sp>
        <p:nvSpPr>
          <p:cNvPr id="2775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D07C9A3-6F9B-4507-9C2E-0B6DA3ABA7B1}" type="slidenum">
              <a:rPr lang="x-none" sz="1200">
                <a:solidFill>
                  <a:srgbClr val="0000FF"/>
                </a:solidFill>
                <a:latin typeface="Marlett" pitchFamily="2" charset="2"/>
              </a:rPr>
              <a:pPr algn="r" eaLnBrk="0" hangingPunct="0"/>
              <a:t>110</a:t>
            </a:fld>
            <a:endParaRPr lang="en-US" sz="1200">
              <a:solidFill>
                <a:srgbClr val="0000FF"/>
              </a:solidFill>
              <a:latin typeface="Marlett" pitchFamily="2" charset="2"/>
              <a:cs typeface="Arial" charset="0"/>
            </a:endParaRPr>
          </a:p>
        </p:txBody>
      </p:sp>
      <p:sp>
        <p:nvSpPr>
          <p:cNvPr id="277508" name="Rectangle 2"/>
          <p:cNvSpPr>
            <a:spLocks noGrp="1" noRot="1" noChangeAspect="1" noChangeArrowheads="1" noTextEdit="1"/>
          </p:cNvSpPr>
          <p:nvPr>
            <p:ph type="sldImg"/>
          </p:nvPr>
        </p:nvSpPr>
        <p:spPr>
          <a:ln/>
        </p:spPr>
      </p:sp>
      <p:sp>
        <p:nvSpPr>
          <p:cNvPr id="2775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EAACFA64-EE74-49F6-98D9-D5F50F5C908D}" type="slidenum">
              <a:rPr lang="en-US" smtClean="0"/>
              <a:pPr/>
              <a:t>12</a:t>
            </a:fld>
            <a:endParaRPr lang="en-US"/>
          </a:p>
        </p:txBody>
      </p:sp>
      <p:sp>
        <p:nvSpPr>
          <p:cNvPr id="1771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3834A7F-75A1-4B83-A745-0F2969386E1C}" type="slidenum">
              <a:rPr lang="x-none" sz="1200">
                <a:solidFill>
                  <a:srgbClr val="0000FF"/>
                </a:solidFill>
                <a:latin typeface="Marlett" pitchFamily="2" charset="2"/>
              </a:rPr>
              <a:pPr algn="r" eaLnBrk="0" hangingPunct="0"/>
              <a:t>12</a:t>
            </a:fld>
            <a:endParaRPr lang="en-US" sz="1200">
              <a:solidFill>
                <a:srgbClr val="0000FF"/>
              </a:solidFill>
              <a:latin typeface="Marlett" pitchFamily="2" charset="2"/>
              <a:cs typeface="Arial" charset="0"/>
            </a:endParaRPr>
          </a:p>
        </p:txBody>
      </p:sp>
      <p:sp>
        <p:nvSpPr>
          <p:cNvPr id="177156" name="Rectangle 2"/>
          <p:cNvSpPr>
            <a:spLocks noGrp="1" noRot="1" noChangeAspect="1" noChangeArrowheads="1" noTextEdit="1"/>
          </p:cNvSpPr>
          <p:nvPr>
            <p:ph type="sldImg"/>
          </p:nvPr>
        </p:nvSpPr>
        <p:spPr>
          <a:ln/>
        </p:spPr>
      </p:sp>
      <p:sp>
        <p:nvSpPr>
          <p:cNvPr id="1771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Or a register can </a:t>
            </a:r>
            <a:r>
              <a:rPr lang="en-US" b="1"/>
              <a:t>write</a:t>
            </a:r>
            <a:r>
              <a:rPr lang="en-US"/>
              <a:t> a new value.</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95A108C8-D1FF-431F-9B7B-C96868FA9232}" type="slidenum">
              <a:rPr lang="en-US" smtClean="0"/>
              <a:pPr/>
              <a:t>111</a:t>
            </a:fld>
            <a:endParaRPr lang="en-US"/>
          </a:p>
        </p:txBody>
      </p:sp>
      <p:sp>
        <p:nvSpPr>
          <p:cNvPr id="2785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5785A30-DB34-4D35-A5A3-5899913120AD}" type="slidenum">
              <a:rPr lang="x-none" sz="1200">
                <a:solidFill>
                  <a:srgbClr val="0000FF"/>
                </a:solidFill>
                <a:latin typeface="Marlett" pitchFamily="2" charset="2"/>
              </a:rPr>
              <a:pPr algn="r" eaLnBrk="0" hangingPunct="0"/>
              <a:t>111</a:t>
            </a:fld>
            <a:endParaRPr lang="en-US" sz="1200">
              <a:solidFill>
                <a:srgbClr val="0000FF"/>
              </a:solidFill>
              <a:latin typeface="Marlett" pitchFamily="2" charset="2"/>
              <a:cs typeface="Arial" charset="0"/>
            </a:endParaRPr>
          </a:p>
        </p:txBody>
      </p:sp>
      <p:sp>
        <p:nvSpPr>
          <p:cNvPr id="278532" name="Rectangle 2"/>
          <p:cNvSpPr>
            <a:spLocks noGrp="1" noRot="1" noChangeAspect="1" noChangeArrowheads="1" noTextEdit="1"/>
          </p:cNvSpPr>
          <p:nvPr>
            <p:ph type="sldImg"/>
          </p:nvPr>
        </p:nvSpPr>
        <p:spPr>
          <a:ln/>
        </p:spPr>
      </p:sp>
      <p:sp>
        <p:nvSpPr>
          <p:cNvPr id="2785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A6059489-C31A-4D14-80CA-D068C3D59E94}" type="slidenum">
              <a:rPr lang="en-US" smtClean="0"/>
              <a:pPr/>
              <a:t>112</a:t>
            </a:fld>
            <a:endParaRPr lang="en-US"/>
          </a:p>
        </p:txBody>
      </p:sp>
      <p:sp>
        <p:nvSpPr>
          <p:cNvPr id="2795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15C5A2E-692F-449E-9464-A2523ECFB444}" type="slidenum">
              <a:rPr lang="x-none" sz="1200">
                <a:solidFill>
                  <a:srgbClr val="0000FF"/>
                </a:solidFill>
                <a:latin typeface="Marlett" pitchFamily="2" charset="2"/>
              </a:rPr>
              <a:pPr algn="r" eaLnBrk="0" hangingPunct="0"/>
              <a:t>112</a:t>
            </a:fld>
            <a:endParaRPr lang="en-US" sz="1200">
              <a:solidFill>
                <a:srgbClr val="0000FF"/>
              </a:solidFill>
              <a:latin typeface="Marlett" pitchFamily="2" charset="2"/>
              <a:cs typeface="Arial" charset="0"/>
            </a:endParaRPr>
          </a:p>
        </p:txBody>
      </p:sp>
      <p:sp>
        <p:nvSpPr>
          <p:cNvPr id="279556" name="Rectangle 2"/>
          <p:cNvSpPr>
            <a:spLocks noGrp="1" noRot="1" noChangeAspect="1" noChangeArrowheads="1" noTextEdit="1"/>
          </p:cNvSpPr>
          <p:nvPr>
            <p:ph type="sldImg"/>
          </p:nvPr>
        </p:nvSpPr>
        <p:spPr>
          <a:ln/>
        </p:spPr>
      </p:sp>
      <p:sp>
        <p:nvSpPr>
          <p:cNvPr id="2795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99111B8C-79A1-4FFD-A5A6-6971B9D429AF}" type="slidenum">
              <a:rPr lang="en-US" smtClean="0"/>
              <a:pPr/>
              <a:t>113</a:t>
            </a:fld>
            <a:endParaRPr lang="en-US"/>
          </a:p>
        </p:txBody>
      </p:sp>
      <p:sp>
        <p:nvSpPr>
          <p:cNvPr id="2805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617695-3B35-4215-9F4F-62EC0C3C3362}" type="slidenum">
              <a:rPr lang="x-none" sz="1200">
                <a:solidFill>
                  <a:srgbClr val="0000FF"/>
                </a:solidFill>
                <a:latin typeface="Marlett" pitchFamily="2" charset="2"/>
              </a:rPr>
              <a:pPr algn="r" eaLnBrk="0" hangingPunct="0"/>
              <a:t>113</a:t>
            </a:fld>
            <a:endParaRPr lang="en-US" sz="1200">
              <a:solidFill>
                <a:srgbClr val="0000FF"/>
              </a:solidFill>
              <a:latin typeface="Marlett" pitchFamily="2" charset="2"/>
              <a:cs typeface="Arial" charset="0"/>
            </a:endParaRPr>
          </a:p>
        </p:txBody>
      </p:sp>
      <p:sp>
        <p:nvSpPr>
          <p:cNvPr id="280580" name="Rectangle 2"/>
          <p:cNvSpPr>
            <a:spLocks noGrp="1" noRot="1" noChangeAspect="1" noChangeArrowheads="1" noTextEdit="1"/>
          </p:cNvSpPr>
          <p:nvPr>
            <p:ph type="sldImg"/>
          </p:nvPr>
        </p:nvSpPr>
        <p:spPr>
          <a:ln/>
        </p:spPr>
      </p:sp>
      <p:sp>
        <p:nvSpPr>
          <p:cNvPr id="2805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Do the values collected correspond to the values that were all together in memory at that point in time?</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C133A3F6-A0DB-4D68-8CB0-83A26CFC645E}" type="slidenum">
              <a:rPr lang="en-US" smtClean="0"/>
              <a:pPr/>
              <a:t>114</a:t>
            </a:fld>
            <a:endParaRPr lang="en-US"/>
          </a:p>
        </p:txBody>
      </p:sp>
      <p:sp>
        <p:nvSpPr>
          <p:cNvPr id="2816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B46DF9E-1605-4AA7-9669-048C2065EF56}" type="slidenum">
              <a:rPr lang="x-none" sz="1200">
                <a:solidFill>
                  <a:srgbClr val="0000FF"/>
                </a:solidFill>
                <a:latin typeface="Marlett" pitchFamily="2" charset="2"/>
              </a:rPr>
              <a:pPr algn="r" eaLnBrk="0" hangingPunct="0"/>
              <a:t>114</a:t>
            </a:fld>
            <a:endParaRPr lang="en-US" sz="1200">
              <a:solidFill>
                <a:srgbClr val="0000FF"/>
              </a:solidFill>
              <a:latin typeface="Marlett" pitchFamily="2" charset="2"/>
              <a:cs typeface="Arial" charset="0"/>
            </a:endParaRPr>
          </a:p>
        </p:txBody>
      </p:sp>
      <p:sp>
        <p:nvSpPr>
          <p:cNvPr id="281604" name="Rectangle 2"/>
          <p:cNvSpPr>
            <a:spLocks noGrp="1" noRot="1" noChangeAspect="1" noChangeArrowheads="1" noTextEdit="1"/>
          </p:cNvSpPr>
          <p:nvPr>
            <p:ph type="sldImg"/>
          </p:nvPr>
        </p:nvSpPr>
        <p:spPr>
          <a:ln/>
        </p:spPr>
      </p:sp>
      <p:sp>
        <p:nvSpPr>
          <p:cNvPr id="2816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students might be confusedas to why you need to have timestamps, that is, labels, and cannot simply use the </a:t>
            </a:r>
          </a:p>
          <a:p>
            <a:pPr eaLnBrk="1" hangingPunct="1"/>
            <a:r>
              <a:rPr lang="en-US"/>
              <a:t>Values themseleves to show a snapshot…the above example shows that a scanner could read values x and y twice </a:t>
            </a:r>
          </a:p>
          <a:p>
            <a:pPr eaLnBrk="1" hangingPunct="1"/>
            <a:r>
              <a:rPr lang="en-US"/>
              <a:t>In two consecutive collects and this would not form a snapshot. This will be detected if we add labels…</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04DD19F4-6CB0-445A-9E91-F4CADA435923}" type="slidenum">
              <a:rPr lang="en-US" smtClean="0"/>
              <a:pPr/>
              <a:t>115</a:t>
            </a:fld>
            <a:endParaRPr lang="en-US"/>
          </a:p>
        </p:txBody>
      </p:sp>
      <p:sp>
        <p:nvSpPr>
          <p:cNvPr id="2826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5F0A65-890B-4253-ADD6-ED18F9ED3868}" type="slidenum">
              <a:rPr lang="x-none" sz="1200">
                <a:solidFill>
                  <a:srgbClr val="0000FF"/>
                </a:solidFill>
                <a:latin typeface="Marlett" pitchFamily="2" charset="2"/>
              </a:rPr>
              <a:pPr algn="r" eaLnBrk="0" hangingPunct="0"/>
              <a:t>115</a:t>
            </a:fld>
            <a:endParaRPr lang="en-US" sz="1200">
              <a:solidFill>
                <a:srgbClr val="0000FF"/>
              </a:solidFill>
              <a:latin typeface="Marlett" pitchFamily="2" charset="2"/>
              <a:cs typeface="Arial" charset="0"/>
            </a:endParaRPr>
          </a:p>
        </p:txBody>
      </p:sp>
      <p:sp>
        <p:nvSpPr>
          <p:cNvPr id="282628" name="Rectangle 2"/>
          <p:cNvSpPr>
            <a:spLocks noGrp="1" noRot="1" noChangeAspect="1" noChangeArrowheads="1" noTextEdit="1"/>
          </p:cNvSpPr>
          <p:nvPr>
            <p:ph type="sldImg"/>
          </p:nvPr>
        </p:nvSpPr>
        <p:spPr>
          <a:ln/>
        </p:spPr>
      </p:sp>
      <p:sp>
        <p:nvSpPr>
          <p:cNvPr id="2826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students might be confused as to why you need to have timestamps, that is, labels, and cannot simply use the values to show a snapshot…the above example shows that a scanner could read values x and y twice </a:t>
            </a:r>
          </a:p>
          <a:p>
            <a:pPr eaLnBrk="1" hangingPunct="1"/>
            <a:endParaRPr lang="en-US"/>
          </a:p>
          <a:p>
            <a:pPr eaLnBrk="1" hangingPunct="1"/>
            <a:r>
              <a:rPr lang="en-US"/>
              <a:t>In two consecutive collects and this would not form a snapshot. This will be detected if we add labels…</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BD228399-89ED-403A-833A-F5E7D5C356DD}" type="slidenum">
              <a:rPr lang="en-US" smtClean="0"/>
              <a:pPr/>
              <a:t>116</a:t>
            </a:fld>
            <a:endParaRPr lang="en-US"/>
          </a:p>
        </p:txBody>
      </p:sp>
      <p:sp>
        <p:nvSpPr>
          <p:cNvPr id="2836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8A45526-A591-4B39-9FEE-A81C5AE1411F}" type="slidenum">
              <a:rPr lang="x-none" sz="1200">
                <a:solidFill>
                  <a:srgbClr val="0000FF"/>
                </a:solidFill>
                <a:latin typeface="Marlett" pitchFamily="2" charset="2"/>
              </a:rPr>
              <a:pPr algn="r" eaLnBrk="0" hangingPunct="0"/>
              <a:t>116</a:t>
            </a:fld>
            <a:endParaRPr lang="en-US" sz="1200">
              <a:solidFill>
                <a:srgbClr val="0000FF"/>
              </a:solidFill>
              <a:latin typeface="Marlett" pitchFamily="2" charset="2"/>
              <a:cs typeface="Arial" charset="0"/>
            </a:endParaRPr>
          </a:p>
        </p:txBody>
      </p:sp>
      <p:sp>
        <p:nvSpPr>
          <p:cNvPr id="283652" name="Rectangle 2"/>
          <p:cNvSpPr>
            <a:spLocks noGrp="1" noRot="1" noChangeAspect="1" noChangeArrowheads="1" noTextEdit="1"/>
          </p:cNvSpPr>
          <p:nvPr>
            <p:ph type="sldImg"/>
          </p:nvPr>
        </p:nvSpPr>
        <p:spPr>
          <a:ln/>
        </p:spPr>
      </p:sp>
      <p:sp>
        <p:nvSpPr>
          <p:cNvPr id="2836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If none of the labels (timestamps) changed, then there was a point, </a:t>
            </a:r>
            <a:r>
              <a:rPr lang="en-US" b="1"/>
              <a:t>after the end of the first collect, and before the start of the next collect</a:t>
            </a:r>
            <a:r>
              <a:rPr lang="en-US"/>
              <a:t>, in which none of the registers were written to. The values collected correspond to the values that were all together in memory at that point in time.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546AC36E-7F11-4E15-88D9-EE50A7E60D8A}" type="slidenum">
              <a:rPr lang="en-US" smtClean="0"/>
              <a:pPr/>
              <a:t>117</a:t>
            </a:fld>
            <a:endParaRPr lang="en-US"/>
          </a:p>
        </p:txBody>
      </p:sp>
      <p:sp>
        <p:nvSpPr>
          <p:cNvPr id="2846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85B84BB-BA84-4E47-836F-CCA24C9AB3E6}" type="slidenum">
              <a:rPr lang="x-none" sz="1200">
                <a:solidFill>
                  <a:srgbClr val="0000FF"/>
                </a:solidFill>
                <a:latin typeface="Marlett" pitchFamily="2" charset="2"/>
              </a:rPr>
              <a:pPr algn="r" eaLnBrk="0" hangingPunct="0"/>
              <a:t>117</a:t>
            </a:fld>
            <a:endParaRPr lang="en-US" sz="1200">
              <a:solidFill>
                <a:srgbClr val="0000FF"/>
              </a:solidFill>
              <a:latin typeface="Marlett" pitchFamily="2" charset="2"/>
              <a:cs typeface="Arial" charset="0"/>
            </a:endParaRPr>
          </a:p>
        </p:txBody>
      </p:sp>
      <p:sp>
        <p:nvSpPr>
          <p:cNvPr id="284676" name="Rectangle 2"/>
          <p:cNvSpPr>
            <a:spLocks noGrp="1" noRot="1" noChangeAspect="1" noChangeArrowheads="1" noTextEdit="1"/>
          </p:cNvSpPr>
          <p:nvPr>
            <p:ph type="sldImg"/>
          </p:nvPr>
        </p:nvSpPr>
        <p:spPr>
          <a:ln/>
        </p:spPr>
      </p:sp>
      <p:sp>
        <p:nvSpPr>
          <p:cNvPr id="2846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CA87D87E-62B9-4DE9-98A2-E1795F522E20}" type="slidenum">
              <a:rPr lang="en-US" smtClean="0"/>
              <a:pPr/>
              <a:t>118</a:t>
            </a:fld>
            <a:endParaRPr lang="en-US"/>
          </a:p>
        </p:txBody>
      </p:sp>
      <p:sp>
        <p:nvSpPr>
          <p:cNvPr id="2856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6E2A088-09A3-4C26-ABC8-8625711BF593}" type="slidenum">
              <a:rPr lang="x-none" sz="1200">
                <a:solidFill>
                  <a:srgbClr val="0000FF"/>
                </a:solidFill>
                <a:latin typeface="Marlett" pitchFamily="2" charset="2"/>
              </a:rPr>
              <a:pPr algn="r" eaLnBrk="0" hangingPunct="0"/>
              <a:t>118</a:t>
            </a:fld>
            <a:endParaRPr lang="en-US" sz="1200">
              <a:solidFill>
                <a:srgbClr val="0000FF"/>
              </a:solidFill>
              <a:latin typeface="Marlett" pitchFamily="2" charset="2"/>
              <a:cs typeface="Arial" charset="0"/>
            </a:endParaRPr>
          </a:p>
        </p:txBody>
      </p:sp>
      <p:sp>
        <p:nvSpPr>
          <p:cNvPr id="285700" name="Rectangle 2"/>
          <p:cNvSpPr>
            <a:spLocks noGrp="1" noRot="1" noChangeAspect="1" noChangeArrowheads="1" noTextEdit="1"/>
          </p:cNvSpPr>
          <p:nvPr>
            <p:ph type="sldImg"/>
          </p:nvPr>
        </p:nvSpPr>
        <p:spPr>
          <a:ln/>
        </p:spPr>
      </p:sp>
      <p:sp>
        <p:nvSpPr>
          <p:cNvPr id="2857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E2EFDDDE-2993-4DA5-9AA0-76B8FF10D585}" type="slidenum">
              <a:rPr lang="en-US" smtClean="0"/>
              <a:pPr/>
              <a:t>119</a:t>
            </a:fld>
            <a:endParaRPr lang="en-US"/>
          </a:p>
        </p:txBody>
      </p:sp>
      <p:sp>
        <p:nvSpPr>
          <p:cNvPr id="2867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345CF10-26B8-439F-AEAC-5CBD99924531}" type="slidenum">
              <a:rPr lang="x-none" sz="1200">
                <a:solidFill>
                  <a:srgbClr val="0000FF"/>
                </a:solidFill>
                <a:latin typeface="Marlett" pitchFamily="2" charset="2"/>
              </a:rPr>
              <a:pPr algn="r" eaLnBrk="0" hangingPunct="0"/>
              <a:t>119</a:t>
            </a:fld>
            <a:endParaRPr lang="en-US" sz="1200">
              <a:solidFill>
                <a:srgbClr val="0000FF"/>
              </a:solidFill>
              <a:latin typeface="Marlett" pitchFamily="2" charset="2"/>
              <a:cs typeface="Arial" charset="0"/>
            </a:endParaRPr>
          </a:p>
        </p:txBody>
      </p:sp>
      <p:sp>
        <p:nvSpPr>
          <p:cNvPr id="286724" name="Rectangle 2"/>
          <p:cNvSpPr>
            <a:spLocks noGrp="1" noRot="1" noChangeAspect="1" noChangeArrowheads="1" noTextEdit="1"/>
          </p:cNvSpPr>
          <p:nvPr>
            <p:ph type="sldImg"/>
          </p:nvPr>
        </p:nvSpPr>
        <p:spPr>
          <a:ln/>
        </p:spPr>
      </p:sp>
      <p:sp>
        <p:nvSpPr>
          <p:cNvPr id="2867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325D62E0-ADE3-4623-A323-BCBAB543890F}" type="slidenum">
              <a:rPr lang="en-US" smtClean="0"/>
              <a:pPr/>
              <a:t>120</a:t>
            </a:fld>
            <a:endParaRPr lang="en-US"/>
          </a:p>
        </p:txBody>
      </p:sp>
      <p:sp>
        <p:nvSpPr>
          <p:cNvPr id="2877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E45F7E5-E767-447D-8EA9-7AE8FD778467}" type="slidenum">
              <a:rPr lang="x-none" sz="1200">
                <a:solidFill>
                  <a:srgbClr val="0000FF"/>
                </a:solidFill>
                <a:latin typeface="Marlett" pitchFamily="2" charset="2"/>
              </a:rPr>
              <a:pPr algn="r" eaLnBrk="0" hangingPunct="0"/>
              <a:t>120</a:t>
            </a:fld>
            <a:endParaRPr lang="en-US" sz="1200">
              <a:solidFill>
                <a:srgbClr val="0000FF"/>
              </a:solidFill>
              <a:latin typeface="Marlett" pitchFamily="2" charset="2"/>
              <a:cs typeface="Arial" charset="0"/>
            </a:endParaRPr>
          </a:p>
        </p:txBody>
      </p:sp>
      <p:sp>
        <p:nvSpPr>
          <p:cNvPr id="287748" name="Rectangle 2"/>
          <p:cNvSpPr>
            <a:spLocks noGrp="1" noRot="1" noChangeAspect="1" noChangeArrowheads="1" noTextEdit="1"/>
          </p:cNvSpPr>
          <p:nvPr>
            <p:ph type="sldImg"/>
          </p:nvPr>
        </p:nvSpPr>
        <p:spPr>
          <a:ln/>
        </p:spPr>
      </p:sp>
      <p:sp>
        <p:nvSpPr>
          <p:cNvPr id="2877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5994ABE1-ED9F-4FE3-9442-B64DD4E8DF2F}" type="slidenum">
              <a:rPr lang="en-US" smtClean="0"/>
              <a:pPr/>
              <a:t>13</a:t>
            </a:fld>
            <a:endParaRPr lang="en-US"/>
          </a:p>
        </p:txBody>
      </p:sp>
      <p:sp>
        <p:nvSpPr>
          <p:cNvPr id="1781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C14A87F-D2F3-4999-91A5-13061A4806CB}" type="slidenum">
              <a:rPr lang="x-none" sz="1200">
                <a:solidFill>
                  <a:srgbClr val="0000FF"/>
                </a:solidFill>
                <a:latin typeface="Marlett" pitchFamily="2" charset="2"/>
              </a:rPr>
              <a:pPr algn="r" eaLnBrk="0" hangingPunct="0"/>
              <a:t>13</a:t>
            </a:fld>
            <a:endParaRPr lang="en-US" sz="1200">
              <a:solidFill>
                <a:srgbClr val="0000FF"/>
              </a:solidFill>
              <a:latin typeface="Marlett" pitchFamily="2" charset="2"/>
              <a:cs typeface="Arial" charset="0"/>
            </a:endParaRPr>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An </a:t>
            </a:r>
            <a:r>
              <a:rPr lang="en-US" b="1"/>
              <a:t>m-valued register</a:t>
            </a:r>
            <a:r>
              <a:rPr lang="en-US"/>
              <a:t> is one that can assume </a:t>
            </a:r>
            <a:r>
              <a:rPr lang="en-US" b="1"/>
              <a:t>M</a:t>
            </a:r>
            <a:r>
              <a:rPr lang="en-US"/>
              <a:t> values, and as an important special case, a two-valued register is called a </a:t>
            </a:r>
            <a:r>
              <a:rPr lang="en-US" b="1"/>
              <a:t>Boolean </a:t>
            </a:r>
            <a:r>
              <a:rPr lang="en-US"/>
              <a:t> register. For ease of presentation, register values are shown as integers, but they could be any kind of object (including references to other objects).</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CBE333DC-676B-4F52-BA44-0F34C1067257}" type="slidenum">
              <a:rPr lang="en-US" smtClean="0"/>
              <a:pPr/>
              <a:t>121</a:t>
            </a:fld>
            <a:endParaRPr lang="en-US"/>
          </a:p>
        </p:txBody>
      </p:sp>
      <p:sp>
        <p:nvSpPr>
          <p:cNvPr id="2887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5FBC954-E467-48DF-B1B2-0D4CDA9D453C}" type="slidenum">
              <a:rPr lang="x-none" sz="1200">
                <a:solidFill>
                  <a:srgbClr val="0000FF"/>
                </a:solidFill>
                <a:latin typeface="Marlett" pitchFamily="2" charset="2"/>
              </a:rPr>
              <a:pPr algn="r" eaLnBrk="0" hangingPunct="0"/>
              <a:t>121</a:t>
            </a:fld>
            <a:endParaRPr lang="en-US" sz="1200">
              <a:solidFill>
                <a:srgbClr val="0000FF"/>
              </a:solidFill>
              <a:latin typeface="Marlett" pitchFamily="2" charset="2"/>
              <a:cs typeface="Arial" charset="0"/>
            </a:endParaRPr>
          </a:p>
        </p:txBody>
      </p:sp>
      <p:sp>
        <p:nvSpPr>
          <p:cNvPr id="288772" name="Rectangle 2"/>
          <p:cNvSpPr>
            <a:spLocks noGrp="1" noRot="1" noChangeAspect="1" noChangeArrowheads="1" noTextEdit="1"/>
          </p:cNvSpPr>
          <p:nvPr>
            <p:ph type="sldImg"/>
          </p:nvPr>
        </p:nvSpPr>
        <p:spPr>
          <a:ln/>
        </p:spPr>
      </p:sp>
      <p:sp>
        <p:nvSpPr>
          <p:cNvPr id="2887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863F7AB-312D-402E-88D4-E48F61EE1F3E}" type="slidenum">
              <a:rPr lang="en-US" smtClean="0"/>
              <a:pPr/>
              <a:t>122</a:t>
            </a:fld>
            <a:endParaRPr lang="en-US"/>
          </a:p>
        </p:txBody>
      </p:sp>
      <p:sp>
        <p:nvSpPr>
          <p:cNvPr id="2897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6121E5B-1FE2-42B7-A271-F14B7F67BFD4}" type="slidenum">
              <a:rPr lang="x-none" sz="1200">
                <a:solidFill>
                  <a:srgbClr val="0000FF"/>
                </a:solidFill>
                <a:latin typeface="Marlett" pitchFamily="2" charset="2"/>
              </a:rPr>
              <a:pPr algn="r" eaLnBrk="0" hangingPunct="0"/>
              <a:t>122</a:t>
            </a:fld>
            <a:endParaRPr lang="en-US" sz="1200">
              <a:solidFill>
                <a:srgbClr val="0000FF"/>
              </a:solidFill>
              <a:latin typeface="Marlett" pitchFamily="2" charset="2"/>
              <a:cs typeface="Arial" charset="0"/>
            </a:endParaRPr>
          </a:p>
        </p:txBody>
      </p:sp>
      <p:sp>
        <p:nvSpPr>
          <p:cNvPr id="289796" name="Rectangle 2"/>
          <p:cNvSpPr>
            <a:spLocks noGrp="1" noRot="1" noChangeAspect="1" noChangeArrowheads="1" noTextEdit="1"/>
          </p:cNvSpPr>
          <p:nvPr>
            <p:ph type="sldImg"/>
          </p:nvPr>
        </p:nvSpPr>
        <p:spPr>
          <a:ln/>
        </p:spPr>
      </p:sp>
      <p:sp>
        <p:nvSpPr>
          <p:cNvPr id="2897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19236821-206C-4902-AEF5-BE41D6BD2FCA}" type="slidenum">
              <a:rPr lang="en-US" smtClean="0"/>
              <a:pPr/>
              <a:t>123</a:t>
            </a:fld>
            <a:endParaRPr lang="en-US"/>
          </a:p>
        </p:txBody>
      </p:sp>
      <p:sp>
        <p:nvSpPr>
          <p:cNvPr id="2908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CEC4FD4-FA68-42DB-AB27-5E6E364E7A89}" type="slidenum">
              <a:rPr lang="x-none" sz="1200">
                <a:solidFill>
                  <a:srgbClr val="0000FF"/>
                </a:solidFill>
                <a:latin typeface="Marlett" pitchFamily="2" charset="2"/>
              </a:rPr>
              <a:pPr algn="r" eaLnBrk="0" hangingPunct="0"/>
              <a:t>123</a:t>
            </a:fld>
            <a:endParaRPr lang="en-US" sz="1200">
              <a:solidFill>
                <a:srgbClr val="0000FF"/>
              </a:solidFill>
              <a:latin typeface="Marlett" pitchFamily="2" charset="2"/>
              <a:cs typeface="Arial" charset="0"/>
            </a:endParaRPr>
          </a:p>
        </p:txBody>
      </p:sp>
      <p:sp>
        <p:nvSpPr>
          <p:cNvPr id="290820" name="Rectangle 2"/>
          <p:cNvSpPr>
            <a:spLocks noGrp="1" noRot="1" noChangeAspect="1" noChangeArrowheads="1" noTextEdit="1"/>
          </p:cNvSpPr>
          <p:nvPr>
            <p:ph type="sldImg"/>
          </p:nvPr>
        </p:nvSpPr>
        <p:spPr>
          <a:ln/>
        </p:spPr>
      </p:sp>
      <p:sp>
        <p:nvSpPr>
          <p:cNvPr id="2908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885B35CB-69E5-4184-B2BC-EAD75102F9C8}" type="slidenum">
              <a:rPr lang="en-US" smtClean="0"/>
              <a:pPr/>
              <a:t>124</a:t>
            </a:fld>
            <a:endParaRPr lang="en-US"/>
          </a:p>
        </p:txBody>
      </p:sp>
      <p:sp>
        <p:nvSpPr>
          <p:cNvPr id="2918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A320895-9064-496A-8100-303D4B4F398D}" type="slidenum">
              <a:rPr lang="x-none" sz="1200">
                <a:solidFill>
                  <a:srgbClr val="0000FF"/>
                </a:solidFill>
                <a:latin typeface="Marlett" pitchFamily="2" charset="2"/>
              </a:rPr>
              <a:pPr algn="r" eaLnBrk="0" hangingPunct="0"/>
              <a:t>124</a:t>
            </a:fld>
            <a:endParaRPr lang="en-US" sz="1200">
              <a:solidFill>
                <a:srgbClr val="0000FF"/>
              </a:solidFill>
              <a:latin typeface="Marlett" pitchFamily="2" charset="2"/>
              <a:cs typeface="Arial" charset="0"/>
            </a:endParaRPr>
          </a:p>
        </p:txBody>
      </p:sp>
      <p:sp>
        <p:nvSpPr>
          <p:cNvPr id="291844" name="Rectangle 2"/>
          <p:cNvSpPr>
            <a:spLocks noGrp="1" noRot="1" noChangeAspect="1" noChangeArrowheads="1" noTextEdit="1"/>
          </p:cNvSpPr>
          <p:nvPr>
            <p:ph type="sldImg"/>
          </p:nvPr>
        </p:nvSpPr>
        <p:spPr>
          <a:ln/>
        </p:spPr>
      </p:sp>
      <p:sp>
        <p:nvSpPr>
          <p:cNvPr id="2918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A6E4DE18-623D-4DB9-BF29-D15121558C9D}" type="slidenum">
              <a:rPr lang="en-US" smtClean="0"/>
              <a:pPr/>
              <a:t>125</a:t>
            </a:fld>
            <a:endParaRPr lang="en-US"/>
          </a:p>
        </p:txBody>
      </p:sp>
      <p:sp>
        <p:nvSpPr>
          <p:cNvPr id="2928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46E8A4A-7786-4AE7-80FF-322E4C6FE89D}" type="slidenum">
              <a:rPr lang="x-none" sz="1200">
                <a:solidFill>
                  <a:srgbClr val="0000FF"/>
                </a:solidFill>
                <a:latin typeface="Marlett" pitchFamily="2" charset="2"/>
              </a:rPr>
              <a:pPr algn="r" eaLnBrk="0" hangingPunct="0"/>
              <a:t>125</a:t>
            </a:fld>
            <a:endParaRPr lang="en-US" sz="1200">
              <a:solidFill>
                <a:srgbClr val="0000FF"/>
              </a:solidFill>
              <a:latin typeface="Marlett" pitchFamily="2" charset="2"/>
              <a:cs typeface="Arial" charset="0"/>
            </a:endParaRPr>
          </a:p>
        </p:txBody>
      </p:sp>
      <p:sp>
        <p:nvSpPr>
          <p:cNvPr id="292868" name="Rectangle 2"/>
          <p:cNvSpPr>
            <a:spLocks noGrp="1" noRot="1" noChangeAspect="1" noChangeArrowheads="1" noTextEdit="1"/>
          </p:cNvSpPr>
          <p:nvPr>
            <p:ph type="sldImg"/>
          </p:nvPr>
        </p:nvSpPr>
        <p:spPr>
          <a:ln/>
        </p:spPr>
      </p:sp>
      <p:sp>
        <p:nvSpPr>
          <p:cNvPr id="2928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55DFEB81-85A1-4665-873E-272323F65966}" type="slidenum">
              <a:rPr lang="en-US" smtClean="0"/>
              <a:pPr/>
              <a:t>126</a:t>
            </a:fld>
            <a:endParaRPr lang="en-US"/>
          </a:p>
        </p:txBody>
      </p:sp>
      <p:sp>
        <p:nvSpPr>
          <p:cNvPr id="2938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CF383ED-2901-431E-9C57-A4B141D126B3}" type="slidenum">
              <a:rPr lang="x-none" sz="1200">
                <a:solidFill>
                  <a:srgbClr val="0000FF"/>
                </a:solidFill>
                <a:latin typeface="Marlett" pitchFamily="2" charset="2"/>
              </a:rPr>
              <a:pPr algn="r" eaLnBrk="0" hangingPunct="0"/>
              <a:t>126</a:t>
            </a:fld>
            <a:endParaRPr lang="en-US" sz="1200">
              <a:solidFill>
                <a:srgbClr val="0000FF"/>
              </a:solidFill>
              <a:latin typeface="Marlett" pitchFamily="2" charset="2"/>
              <a:cs typeface="Arial" charset="0"/>
            </a:endParaRPr>
          </a:p>
        </p:txBody>
      </p:sp>
      <p:sp>
        <p:nvSpPr>
          <p:cNvPr id="293892" name="Rectangle 2"/>
          <p:cNvSpPr>
            <a:spLocks noGrp="1" noRot="1" noChangeAspect="1" noChangeArrowheads="1" noTextEdit="1"/>
          </p:cNvSpPr>
          <p:nvPr>
            <p:ph type="sldImg"/>
          </p:nvPr>
        </p:nvSpPr>
        <p:spPr>
          <a:ln/>
        </p:spPr>
      </p:sp>
      <p:sp>
        <p:nvSpPr>
          <p:cNvPr id="2938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0BC05C49-894D-40B8-8437-AE763313533F}" type="slidenum">
              <a:rPr lang="en-US" smtClean="0"/>
              <a:pPr/>
              <a:t>127</a:t>
            </a:fld>
            <a:endParaRPr lang="en-US"/>
          </a:p>
        </p:txBody>
      </p:sp>
      <p:sp>
        <p:nvSpPr>
          <p:cNvPr id="2949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A8A31E-3D94-416C-B8A8-B8C0EF6BDE63}" type="slidenum">
              <a:rPr lang="x-none" sz="1200">
                <a:solidFill>
                  <a:srgbClr val="0000FF"/>
                </a:solidFill>
                <a:latin typeface="Marlett" pitchFamily="2" charset="2"/>
              </a:rPr>
              <a:pPr algn="r" eaLnBrk="0" hangingPunct="0"/>
              <a:t>127</a:t>
            </a:fld>
            <a:endParaRPr lang="en-US" sz="1200">
              <a:solidFill>
                <a:srgbClr val="0000FF"/>
              </a:solidFill>
              <a:latin typeface="Marlett" pitchFamily="2" charset="2"/>
              <a:cs typeface="Arial" charset="0"/>
            </a:endParaRPr>
          </a:p>
        </p:txBody>
      </p:sp>
      <p:sp>
        <p:nvSpPr>
          <p:cNvPr id="294916" name="Rectangle 2"/>
          <p:cNvSpPr>
            <a:spLocks noGrp="1" noRot="1" noChangeAspect="1" noChangeArrowheads="1" noTextEdit="1"/>
          </p:cNvSpPr>
          <p:nvPr>
            <p:ph type="sldImg"/>
          </p:nvPr>
        </p:nvSpPr>
        <p:spPr>
          <a:ln/>
        </p:spPr>
      </p:sp>
      <p:sp>
        <p:nvSpPr>
          <p:cNvPr id="2949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EC891D54-9B76-442E-956E-969329B9E6E8}" type="slidenum">
              <a:rPr lang="en-US" smtClean="0"/>
              <a:pPr/>
              <a:t>128</a:t>
            </a:fld>
            <a:endParaRPr lang="en-US"/>
          </a:p>
        </p:txBody>
      </p:sp>
      <p:sp>
        <p:nvSpPr>
          <p:cNvPr id="2959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3525D1C-9A40-4EA1-B860-F0A8ACEB8093}" type="slidenum">
              <a:rPr lang="x-none" sz="1200">
                <a:solidFill>
                  <a:srgbClr val="0000FF"/>
                </a:solidFill>
                <a:latin typeface="Marlett" pitchFamily="2" charset="2"/>
              </a:rPr>
              <a:pPr algn="r" eaLnBrk="0" hangingPunct="0"/>
              <a:t>128</a:t>
            </a:fld>
            <a:endParaRPr lang="en-US" sz="1200">
              <a:solidFill>
                <a:srgbClr val="0000FF"/>
              </a:solidFill>
              <a:latin typeface="Marlett" pitchFamily="2" charset="2"/>
              <a:cs typeface="Arial" charset="0"/>
            </a:endParaRPr>
          </a:p>
        </p:txBody>
      </p:sp>
      <p:sp>
        <p:nvSpPr>
          <p:cNvPr id="295940" name="Rectangle 2"/>
          <p:cNvSpPr>
            <a:spLocks noGrp="1" noRot="1" noChangeAspect="1" noChangeArrowheads="1" noTextEdit="1"/>
          </p:cNvSpPr>
          <p:nvPr>
            <p:ph type="sldImg"/>
          </p:nvPr>
        </p:nvSpPr>
        <p:spPr>
          <a:ln/>
        </p:spPr>
      </p:sp>
      <p:sp>
        <p:nvSpPr>
          <p:cNvPr id="2959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A42E0419-3955-4260-94CB-19CEEA28D03E}" type="slidenum">
              <a:rPr lang="en-US" smtClean="0"/>
              <a:pPr/>
              <a:t>129</a:t>
            </a:fld>
            <a:endParaRPr lang="en-US"/>
          </a:p>
        </p:txBody>
      </p:sp>
      <p:sp>
        <p:nvSpPr>
          <p:cNvPr id="2969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3CE52A5-5FF6-4D43-9430-63DE54CCC0D7}" type="slidenum">
              <a:rPr lang="x-none" sz="1200">
                <a:solidFill>
                  <a:srgbClr val="0000FF"/>
                </a:solidFill>
                <a:latin typeface="Marlett" pitchFamily="2" charset="2"/>
              </a:rPr>
              <a:pPr algn="r" eaLnBrk="0" hangingPunct="0"/>
              <a:t>129</a:t>
            </a:fld>
            <a:endParaRPr lang="en-US" sz="1200">
              <a:solidFill>
                <a:srgbClr val="0000FF"/>
              </a:solidFill>
              <a:latin typeface="Marlett" pitchFamily="2" charset="2"/>
              <a:cs typeface="Arial" charset="0"/>
            </a:endParaRPr>
          </a:p>
        </p:txBody>
      </p:sp>
      <p:sp>
        <p:nvSpPr>
          <p:cNvPr id="296964" name="Rectangle 2"/>
          <p:cNvSpPr>
            <a:spLocks noGrp="1" noRot="1" noChangeAspect="1" noChangeArrowheads="1" noTextEdit="1"/>
          </p:cNvSpPr>
          <p:nvPr>
            <p:ph type="sldImg"/>
          </p:nvPr>
        </p:nvSpPr>
        <p:spPr>
          <a:ln/>
        </p:spPr>
      </p:sp>
      <p:sp>
        <p:nvSpPr>
          <p:cNvPr id="2969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44087309-DE3E-45C2-A3C7-BF6562F7C2A9}" type="slidenum">
              <a:rPr lang="en-US" smtClean="0"/>
              <a:pPr/>
              <a:t>130</a:t>
            </a:fld>
            <a:endParaRPr lang="en-US"/>
          </a:p>
        </p:txBody>
      </p:sp>
      <p:sp>
        <p:nvSpPr>
          <p:cNvPr id="2979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8A1DF69-E720-4579-9AC9-1D30A1579546}" type="slidenum">
              <a:rPr lang="x-none" sz="1200">
                <a:solidFill>
                  <a:srgbClr val="0000FF"/>
                </a:solidFill>
                <a:latin typeface="Marlett" pitchFamily="2" charset="2"/>
              </a:rPr>
              <a:pPr algn="r" eaLnBrk="0" hangingPunct="0"/>
              <a:t>130</a:t>
            </a:fld>
            <a:endParaRPr lang="en-US" sz="1200">
              <a:solidFill>
                <a:srgbClr val="0000FF"/>
              </a:solidFill>
              <a:latin typeface="Marlett" pitchFamily="2" charset="2"/>
              <a:cs typeface="Arial" charset="0"/>
            </a:endParaRPr>
          </a:p>
        </p:txBody>
      </p:sp>
      <p:sp>
        <p:nvSpPr>
          <p:cNvPr id="297988" name="Rectangle 2"/>
          <p:cNvSpPr>
            <a:spLocks noGrp="1" noRot="1" noChangeAspect="1" noChangeArrowheads="1" noTextEdit="1"/>
          </p:cNvSpPr>
          <p:nvPr>
            <p:ph type="sldImg"/>
          </p:nvPr>
        </p:nvSpPr>
        <p:spPr>
          <a:ln/>
        </p:spPr>
      </p:sp>
      <p:sp>
        <p:nvSpPr>
          <p:cNvPr id="2979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0B8034E2-D673-4506-A916-9343173A698F}" type="slidenum">
              <a:rPr lang="en-US" smtClean="0"/>
              <a:pPr/>
              <a:t>14</a:t>
            </a:fld>
            <a:endParaRPr lang="en-US"/>
          </a:p>
        </p:txBody>
      </p:sp>
      <p:sp>
        <p:nvSpPr>
          <p:cNvPr id="1792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1CFB68B-3041-4575-8DBA-725D5F36FD7D}" type="slidenum">
              <a:rPr lang="x-none" sz="1200">
                <a:solidFill>
                  <a:srgbClr val="0000FF"/>
                </a:solidFill>
                <a:latin typeface="Marlett" pitchFamily="2" charset="2"/>
              </a:rPr>
              <a:pPr algn="r" eaLnBrk="0" hangingPunct="0"/>
              <a:t>14</a:t>
            </a:fld>
            <a:endParaRPr lang="en-US" sz="1200">
              <a:solidFill>
                <a:srgbClr val="0000FF"/>
              </a:solidFill>
              <a:latin typeface="Marlett" pitchFamily="2" charset="2"/>
              <a:cs typeface="Arial" charset="0"/>
            </a:endParaRPr>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An </a:t>
            </a:r>
            <a:r>
              <a:rPr lang="en-US" b="1"/>
              <a:t>m-valued register</a:t>
            </a:r>
            <a:r>
              <a:rPr lang="en-US"/>
              <a:t> is one that can assume </a:t>
            </a:r>
            <a:r>
              <a:rPr lang="en-US" b="1"/>
              <a:t>M</a:t>
            </a:r>
            <a:r>
              <a:rPr lang="en-US"/>
              <a:t> values, and as an important special case, a two-valued register is called a </a:t>
            </a:r>
            <a:r>
              <a:rPr lang="en-US" b="1"/>
              <a:t>Boolean </a:t>
            </a:r>
            <a:r>
              <a:rPr lang="en-US"/>
              <a:t> register. For ease of presentation, register values are shown as integers, but they could be any kind of object (including references to other objects).</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756197A4-2C74-42B3-B65A-5E4C1765ED08}" type="slidenum">
              <a:rPr lang="en-US" smtClean="0"/>
              <a:pPr/>
              <a:t>131</a:t>
            </a:fld>
            <a:endParaRPr lang="en-US"/>
          </a:p>
        </p:txBody>
      </p:sp>
      <p:sp>
        <p:nvSpPr>
          <p:cNvPr id="2990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7E092E-4725-4793-9049-56D2794A0695}" type="slidenum">
              <a:rPr lang="x-none" sz="1200">
                <a:solidFill>
                  <a:srgbClr val="0000FF"/>
                </a:solidFill>
                <a:latin typeface="Marlett" pitchFamily="2" charset="2"/>
              </a:rPr>
              <a:pPr algn="r" eaLnBrk="0" hangingPunct="0"/>
              <a:t>131</a:t>
            </a:fld>
            <a:endParaRPr lang="en-US" sz="1200">
              <a:solidFill>
                <a:srgbClr val="0000FF"/>
              </a:solidFill>
              <a:latin typeface="Marlett" pitchFamily="2" charset="2"/>
              <a:cs typeface="Arial" charset="0"/>
            </a:endParaRPr>
          </a:p>
        </p:txBody>
      </p:sp>
      <p:sp>
        <p:nvSpPr>
          <p:cNvPr id="299012" name="Rectangle 2"/>
          <p:cNvSpPr>
            <a:spLocks noGrp="1" noRot="1" noChangeAspect="1" noChangeArrowheads="1" noTextEdit="1"/>
          </p:cNvSpPr>
          <p:nvPr>
            <p:ph type="sldImg"/>
          </p:nvPr>
        </p:nvSpPr>
        <p:spPr>
          <a:ln/>
        </p:spPr>
      </p:sp>
      <p:sp>
        <p:nvSpPr>
          <p:cNvPr id="2990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0C7D43E0-659B-483A-A549-7DC609114078}" type="slidenum">
              <a:rPr lang="en-US" smtClean="0"/>
              <a:pPr/>
              <a:t>132</a:t>
            </a:fld>
            <a:endParaRPr lang="en-US"/>
          </a:p>
        </p:txBody>
      </p:sp>
      <p:sp>
        <p:nvSpPr>
          <p:cNvPr id="3000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09F0789-86B9-404C-8850-61DEC0F0A388}" type="slidenum">
              <a:rPr lang="x-none" sz="1200">
                <a:solidFill>
                  <a:srgbClr val="0000FF"/>
                </a:solidFill>
                <a:latin typeface="Marlett" pitchFamily="2" charset="2"/>
              </a:rPr>
              <a:pPr algn="r" eaLnBrk="0" hangingPunct="0"/>
              <a:t>132</a:t>
            </a:fld>
            <a:endParaRPr lang="en-US" sz="1200">
              <a:solidFill>
                <a:srgbClr val="0000FF"/>
              </a:solidFill>
              <a:latin typeface="Marlett" pitchFamily="2" charset="2"/>
              <a:cs typeface="Arial" charset="0"/>
            </a:endParaRPr>
          </a:p>
        </p:txBody>
      </p:sp>
      <p:sp>
        <p:nvSpPr>
          <p:cNvPr id="300036" name="Rectangle 2"/>
          <p:cNvSpPr>
            <a:spLocks noGrp="1" noRot="1" noChangeAspect="1" noChangeArrowheads="1" noTextEdit="1"/>
          </p:cNvSpPr>
          <p:nvPr>
            <p:ph type="sldImg"/>
          </p:nvPr>
        </p:nvSpPr>
        <p:spPr>
          <a:ln/>
        </p:spPr>
      </p:sp>
      <p:sp>
        <p:nvSpPr>
          <p:cNvPr id="3000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85AFB88B-6C37-4EF4-936F-AB330A5B5EFF}" type="slidenum">
              <a:rPr lang="en-US" smtClean="0"/>
              <a:pPr/>
              <a:t>133</a:t>
            </a:fld>
            <a:endParaRPr lang="en-US"/>
          </a:p>
        </p:txBody>
      </p:sp>
      <p:sp>
        <p:nvSpPr>
          <p:cNvPr id="3010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9DEC625-E4C6-4C8C-97C1-B52DFFC3F6B5}" type="slidenum">
              <a:rPr lang="x-none" sz="1200">
                <a:solidFill>
                  <a:srgbClr val="0000FF"/>
                </a:solidFill>
                <a:latin typeface="Marlett" pitchFamily="2" charset="2"/>
              </a:rPr>
              <a:pPr algn="r" eaLnBrk="0" hangingPunct="0"/>
              <a:t>133</a:t>
            </a:fld>
            <a:endParaRPr lang="en-US" sz="1200">
              <a:solidFill>
                <a:srgbClr val="0000FF"/>
              </a:solidFill>
              <a:latin typeface="Marlett" pitchFamily="2" charset="2"/>
              <a:cs typeface="Arial" charset="0"/>
            </a:endParaRPr>
          </a:p>
        </p:txBody>
      </p:sp>
      <p:sp>
        <p:nvSpPr>
          <p:cNvPr id="301060" name="Rectangle 2"/>
          <p:cNvSpPr>
            <a:spLocks noGrp="1" noRot="1" noChangeAspect="1" noChangeArrowheads="1" noTextEdit="1"/>
          </p:cNvSpPr>
          <p:nvPr>
            <p:ph type="sldImg"/>
          </p:nvPr>
        </p:nvSpPr>
        <p:spPr>
          <a:ln/>
        </p:spPr>
      </p:sp>
      <p:sp>
        <p:nvSpPr>
          <p:cNvPr id="3010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2AFD39E9-46F4-4B5A-AB0A-623A53B176BE}" type="slidenum">
              <a:rPr lang="en-US" smtClean="0"/>
              <a:pPr/>
              <a:t>134</a:t>
            </a:fld>
            <a:endParaRPr lang="en-US"/>
          </a:p>
        </p:txBody>
      </p:sp>
      <p:sp>
        <p:nvSpPr>
          <p:cNvPr id="3020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324AAD9-C073-420B-81CC-9CE2543BC38A}" type="slidenum">
              <a:rPr lang="x-none" sz="1200">
                <a:solidFill>
                  <a:srgbClr val="0000FF"/>
                </a:solidFill>
                <a:latin typeface="Marlett" pitchFamily="2" charset="2"/>
              </a:rPr>
              <a:pPr algn="r" eaLnBrk="0" hangingPunct="0"/>
              <a:t>134</a:t>
            </a:fld>
            <a:endParaRPr lang="en-US" sz="1200">
              <a:solidFill>
                <a:srgbClr val="0000FF"/>
              </a:solidFill>
              <a:latin typeface="Marlett" pitchFamily="2" charset="2"/>
              <a:cs typeface="Arial" charset="0"/>
            </a:endParaRPr>
          </a:p>
        </p:txBody>
      </p:sp>
      <p:sp>
        <p:nvSpPr>
          <p:cNvPr id="302084" name="Rectangle 2"/>
          <p:cNvSpPr>
            <a:spLocks noGrp="1" noRot="1" noChangeAspect="1" noChangeArrowheads="1" noTextEdit="1"/>
          </p:cNvSpPr>
          <p:nvPr>
            <p:ph type="sldImg"/>
          </p:nvPr>
        </p:nvSpPr>
        <p:spPr>
          <a:ln/>
        </p:spPr>
      </p:sp>
      <p:sp>
        <p:nvSpPr>
          <p:cNvPr id="3020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2D3D613B-B059-48E2-AD78-DBC9589AC24D}" type="slidenum">
              <a:rPr lang="en-US" smtClean="0"/>
              <a:pPr/>
              <a:t>135</a:t>
            </a:fld>
            <a:endParaRPr lang="en-US"/>
          </a:p>
        </p:txBody>
      </p:sp>
      <p:sp>
        <p:nvSpPr>
          <p:cNvPr id="3031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5657EA0-6E2F-4D18-A649-9CEEB89D35DF}" type="slidenum">
              <a:rPr lang="x-none" sz="1200">
                <a:solidFill>
                  <a:srgbClr val="0000FF"/>
                </a:solidFill>
                <a:latin typeface="Marlett" pitchFamily="2" charset="2"/>
              </a:rPr>
              <a:pPr algn="r" eaLnBrk="0" hangingPunct="0"/>
              <a:t>135</a:t>
            </a:fld>
            <a:endParaRPr lang="en-US" sz="1200">
              <a:solidFill>
                <a:srgbClr val="0000FF"/>
              </a:solidFill>
              <a:latin typeface="Marlett" pitchFamily="2" charset="2"/>
              <a:cs typeface="Arial" charset="0"/>
            </a:endParaRPr>
          </a:p>
        </p:txBody>
      </p:sp>
      <p:sp>
        <p:nvSpPr>
          <p:cNvPr id="303108" name="Rectangle 2"/>
          <p:cNvSpPr>
            <a:spLocks noGrp="1" noRot="1" noChangeAspect="1" noChangeArrowheads="1" noTextEdit="1"/>
          </p:cNvSpPr>
          <p:nvPr>
            <p:ph type="sldImg"/>
          </p:nvPr>
        </p:nvSpPr>
        <p:spPr>
          <a:ln/>
        </p:spPr>
      </p:sp>
      <p:sp>
        <p:nvSpPr>
          <p:cNvPr id="3031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CD6BFABC-A8BC-4B0D-B6A5-94F763B9A88B}" type="slidenum">
              <a:rPr lang="en-US" smtClean="0"/>
              <a:pPr/>
              <a:t>136</a:t>
            </a:fld>
            <a:endParaRPr lang="en-US"/>
          </a:p>
        </p:txBody>
      </p:sp>
      <p:sp>
        <p:nvSpPr>
          <p:cNvPr id="3041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294D6DA-89DB-4AA9-BCFF-3D386A717B27}" type="slidenum">
              <a:rPr lang="x-none" sz="1200">
                <a:solidFill>
                  <a:srgbClr val="0000FF"/>
                </a:solidFill>
                <a:latin typeface="Marlett" pitchFamily="2" charset="2"/>
              </a:rPr>
              <a:pPr algn="r" eaLnBrk="0" hangingPunct="0"/>
              <a:t>136</a:t>
            </a:fld>
            <a:endParaRPr lang="en-US" sz="1200">
              <a:solidFill>
                <a:srgbClr val="0000FF"/>
              </a:solidFill>
              <a:latin typeface="Marlett" pitchFamily="2" charset="2"/>
              <a:cs typeface="Arial" charset="0"/>
            </a:endParaRPr>
          </a:p>
        </p:txBody>
      </p:sp>
      <p:sp>
        <p:nvSpPr>
          <p:cNvPr id="304132" name="Rectangle 2"/>
          <p:cNvSpPr>
            <a:spLocks noGrp="1" noRot="1" noChangeAspect="1" noChangeArrowheads="1" noTextEdit="1"/>
          </p:cNvSpPr>
          <p:nvPr>
            <p:ph type="sldImg"/>
          </p:nvPr>
        </p:nvSpPr>
        <p:spPr>
          <a:ln/>
        </p:spPr>
      </p:sp>
      <p:sp>
        <p:nvSpPr>
          <p:cNvPr id="3041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Each scan gets a clean collect or is interrupted, taking that thread’s scan. The scan of the interrupting thread </a:t>
            </a:r>
          </a:p>
          <a:p>
            <a:pPr eaLnBrk="1" hangingPunct="1"/>
            <a:r>
              <a:rPr lang="en-US"/>
              <a:t>Could also have been interrupted. This can however happen only n-1 times after which the are no more threads that can inturrupt. Hence the scan is wait-free. </a:t>
            </a: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35B6969B-D499-470F-A14B-67E72E868958}" type="slidenum">
              <a:rPr lang="en-US" smtClean="0"/>
              <a:pPr/>
              <a:t>137</a:t>
            </a:fld>
            <a:endParaRPr lang="en-US"/>
          </a:p>
        </p:txBody>
      </p:sp>
      <p:sp>
        <p:nvSpPr>
          <p:cNvPr id="3051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A91BFA0-F8C1-4409-AA3A-B4BD7E065332}" type="slidenum">
              <a:rPr lang="x-none" sz="1200">
                <a:solidFill>
                  <a:srgbClr val="0000FF"/>
                </a:solidFill>
                <a:latin typeface="Marlett" pitchFamily="2" charset="2"/>
              </a:rPr>
              <a:pPr algn="r" eaLnBrk="0" hangingPunct="0"/>
              <a:t>137</a:t>
            </a:fld>
            <a:endParaRPr lang="en-US" sz="1200">
              <a:solidFill>
                <a:srgbClr val="0000FF"/>
              </a:solidFill>
              <a:latin typeface="Marlett" pitchFamily="2" charset="2"/>
              <a:cs typeface="Arial" charset="0"/>
            </a:endParaRPr>
          </a:p>
        </p:txBody>
      </p:sp>
      <p:sp>
        <p:nvSpPr>
          <p:cNvPr id="305156" name="Rectangle 2"/>
          <p:cNvSpPr>
            <a:spLocks noGrp="1" noRot="1" noChangeAspect="1" noChangeArrowheads="1" noTextEdit="1"/>
          </p:cNvSpPr>
          <p:nvPr>
            <p:ph type="sldImg"/>
          </p:nvPr>
        </p:nvSpPr>
        <p:spPr>
          <a:ln/>
        </p:spPr>
      </p:sp>
      <p:sp>
        <p:nvSpPr>
          <p:cNvPr id="3051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D98E7910-5C20-4D78-9C78-5509944FA910}" type="slidenum">
              <a:rPr lang="en-US" smtClean="0"/>
              <a:pPr/>
              <a:t>138</a:t>
            </a:fld>
            <a:endParaRPr lang="en-US"/>
          </a:p>
        </p:txBody>
      </p:sp>
      <p:sp>
        <p:nvSpPr>
          <p:cNvPr id="3061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4981766-9CE8-46FB-919D-DF5B252DFDDA}" type="slidenum">
              <a:rPr lang="x-none" sz="1200">
                <a:solidFill>
                  <a:srgbClr val="0000FF"/>
                </a:solidFill>
                <a:latin typeface="Marlett" pitchFamily="2" charset="2"/>
              </a:rPr>
              <a:pPr algn="r" eaLnBrk="0" hangingPunct="0"/>
              <a:t>138</a:t>
            </a:fld>
            <a:endParaRPr lang="en-US" sz="1200">
              <a:solidFill>
                <a:srgbClr val="0000FF"/>
              </a:solidFill>
              <a:latin typeface="Marlett" pitchFamily="2" charset="2"/>
              <a:cs typeface="Arial" charset="0"/>
            </a:endParaRPr>
          </a:p>
        </p:txBody>
      </p:sp>
      <p:sp>
        <p:nvSpPr>
          <p:cNvPr id="306180" name="Rectangle 2"/>
          <p:cNvSpPr>
            <a:spLocks noGrp="1" noRot="1" noChangeAspect="1" noChangeArrowheads="1" noTextEdit="1"/>
          </p:cNvSpPr>
          <p:nvPr>
            <p:ph type="sldImg"/>
          </p:nvPr>
        </p:nvSpPr>
        <p:spPr>
          <a:ln/>
        </p:spPr>
      </p:sp>
      <p:sp>
        <p:nvSpPr>
          <p:cNvPr id="3061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3594E258-2B01-4D92-AF17-CF72361FF9E4}" type="slidenum">
              <a:rPr lang="en-US" smtClean="0"/>
              <a:pPr/>
              <a:t>139</a:t>
            </a:fld>
            <a:endParaRPr lang="en-US"/>
          </a:p>
        </p:txBody>
      </p:sp>
      <p:sp>
        <p:nvSpPr>
          <p:cNvPr id="3072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3BBC137-44CF-40EB-BE6B-618CEEEC33CA}" type="slidenum">
              <a:rPr lang="x-none" sz="1200">
                <a:solidFill>
                  <a:srgbClr val="0000FF"/>
                </a:solidFill>
                <a:latin typeface="Marlett" pitchFamily="2" charset="2"/>
              </a:rPr>
              <a:pPr algn="r" eaLnBrk="0" hangingPunct="0"/>
              <a:t>139</a:t>
            </a:fld>
            <a:endParaRPr lang="en-US" sz="1200">
              <a:solidFill>
                <a:srgbClr val="0000FF"/>
              </a:solidFill>
              <a:latin typeface="Marlett" pitchFamily="2" charset="2"/>
              <a:cs typeface="Arial" charset="0"/>
            </a:endParaRPr>
          </a:p>
        </p:txBody>
      </p:sp>
      <p:sp>
        <p:nvSpPr>
          <p:cNvPr id="307204" name="Rectangle 2"/>
          <p:cNvSpPr>
            <a:spLocks noGrp="1" noRot="1" noChangeAspect="1" noChangeArrowheads="1" noTextEdit="1"/>
          </p:cNvSpPr>
          <p:nvPr>
            <p:ph type="sldImg"/>
          </p:nvPr>
        </p:nvSpPr>
        <p:spPr>
          <a:ln/>
        </p:spPr>
      </p:sp>
      <p:sp>
        <p:nvSpPr>
          <p:cNvPr id="3072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1EA226E9-27FC-45E4-B3D8-0DD2AE8CFBBD}" type="slidenum">
              <a:rPr lang="en-US" smtClean="0"/>
              <a:pPr/>
              <a:t>140</a:t>
            </a:fld>
            <a:endParaRPr lang="en-US"/>
          </a:p>
        </p:txBody>
      </p:sp>
      <p:sp>
        <p:nvSpPr>
          <p:cNvPr id="3082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7E94F58-726C-4160-8E1D-A2A79D4E6CE3}" type="slidenum">
              <a:rPr lang="x-none" sz="1200">
                <a:solidFill>
                  <a:srgbClr val="0000FF"/>
                </a:solidFill>
                <a:latin typeface="Marlett" pitchFamily="2" charset="2"/>
              </a:rPr>
              <a:pPr algn="r" eaLnBrk="0" hangingPunct="0"/>
              <a:t>140</a:t>
            </a:fld>
            <a:endParaRPr lang="en-US" sz="1200">
              <a:solidFill>
                <a:srgbClr val="0000FF"/>
              </a:solidFill>
              <a:latin typeface="Marlett" pitchFamily="2" charset="2"/>
              <a:cs typeface="Arial" charset="0"/>
            </a:endParaRPr>
          </a:p>
        </p:txBody>
      </p:sp>
      <p:sp>
        <p:nvSpPr>
          <p:cNvPr id="308228" name="Rectangle 2"/>
          <p:cNvSpPr>
            <a:spLocks noGrp="1" noRot="1" noChangeAspect="1" noChangeArrowheads="1" noTextEdit="1"/>
          </p:cNvSpPr>
          <p:nvPr>
            <p:ph type="sldImg"/>
          </p:nvPr>
        </p:nvSpPr>
        <p:spPr>
          <a:ln/>
        </p:spPr>
      </p:sp>
      <p:sp>
        <p:nvSpPr>
          <p:cNvPr id="3082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5427666-8E4B-46EA-B360-31CFB1D43258}" type="slidenum">
              <a:rPr lang="en-US" smtClean="0"/>
              <a:pPr/>
              <a:t>15</a:t>
            </a:fld>
            <a:endParaRPr lang="en-US"/>
          </a:p>
        </p:txBody>
      </p:sp>
      <p:sp>
        <p:nvSpPr>
          <p:cNvPr id="1802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D17166-9491-484B-80B8-34A369672F01}" type="slidenum">
              <a:rPr lang="x-none" sz="1200">
                <a:solidFill>
                  <a:srgbClr val="0000FF"/>
                </a:solidFill>
                <a:latin typeface="Marlett" pitchFamily="2" charset="2"/>
              </a:rPr>
              <a:pPr algn="r" eaLnBrk="0" hangingPunct="0"/>
              <a:t>15</a:t>
            </a:fld>
            <a:endParaRPr lang="en-US" sz="1200">
              <a:solidFill>
                <a:srgbClr val="0000FF"/>
              </a:solidFill>
              <a:latin typeface="Marlett" pitchFamily="2" charset="2"/>
              <a:cs typeface="Arial" charset="0"/>
            </a:endParaRPr>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One important distinction is </a:t>
            </a:r>
            <a:r>
              <a:rPr lang="en-US" b="1"/>
              <a:t>how many</a:t>
            </a:r>
            <a:r>
              <a:rPr lang="en-US"/>
              <a:t> threads can access a register. The simplest kind of register is used to communicate between two threads.</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A1D23A53-7ED3-416F-BD52-55A2ABC90019}" type="slidenum">
              <a:rPr lang="en-US" smtClean="0"/>
              <a:pPr/>
              <a:t>141</a:t>
            </a:fld>
            <a:endParaRPr lang="en-US"/>
          </a:p>
        </p:txBody>
      </p:sp>
      <p:sp>
        <p:nvSpPr>
          <p:cNvPr id="3092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3F8C127-DFAE-4F59-A8A6-09A535415D43}" type="slidenum">
              <a:rPr lang="x-none" sz="1200">
                <a:solidFill>
                  <a:srgbClr val="0000FF"/>
                </a:solidFill>
                <a:latin typeface="Marlett" pitchFamily="2" charset="2"/>
              </a:rPr>
              <a:pPr algn="r" eaLnBrk="0" hangingPunct="0"/>
              <a:t>141</a:t>
            </a:fld>
            <a:endParaRPr lang="en-US" sz="1200">
              <a:solidFill>
                <a:srgbClr val="0000FF"/>
              </a:solidFill>
              <a:latin typeface="Marlett" pitchFamily="2" charset="2"/>
              <a:cs typeface="Arial" charset="0"/>
            </a:endParaRPr>
          </a:p>
        </p:txBody>
      </p:sp>
      <p:sp>
        <p:nvSpPr>
          <p:cNvPr id="309252" name="Rectangle 2"/>
          <p:cNvSpPr>
            <a:spLocks noGrp="1" noRot="1" noChangeAspect="1" noChangeArrowheads="1" noTextEdit="1"/>
          </p:cNvSpPr>
          <p:nvPr>
            <p:ph type="sldImg"/>
          </p:nvPr>
        </p:nvSpPr>
        <p:spPr>
          <a:ln/>
        </p:spPr>
      </p:sp>
      <p:sp>
        <p:nvSpPr>
          <p:cNvPr id="3092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D66854D3-4B03-4AFB-BF95-2F33C37E4C27}" type="slidenum">
              <a:rPr lang="en-US" smtClean="0"/>
              <a:pPr/>
              <a:t>142</a:t>
            </a:fld>
            <a:endParaRPr lang="en-US"/>
          </a:p>
        </p:txBody>
      </p:sp>
      <p:sp>
        <p:nvSpPr>
          <p:cNvPr id="3102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0297995-7255-4DC8-8E0E-7AB99554C9F3}" type="slidenum">
              <a:rPr lang="x-none" sz="1200">
                <a:solidFill>
                  <a:srgbClr val="0000FF"/>
                </a:solidFill>
                <a:latin typeface="Marlett" pitchFamily="2" charset="2"/>
              </a:rPr>
              <a:pPr algn="r" eaLnBrk="0" hangingPunct="0"/>
              <a:t>142</a:t>
            </a:fld>
            <a:endParaRPr lang="en-US" sz="1200">
              <a:solidFill>
                <a:srgbClr val="0000FF"/>
              </a:solidFill>
              <a:latin typeface="Marlett" pitchFamily="2" charset="2"/>
              <a:cs typeface="Arial" charset="0"/>
            </a:endParaRPr>
          </a:p>
        </p:txBody>
      </p:sp>
      <p:sp>
        <p:nvSpPr>
          <p:cNvPr id="310276" name="Rectangle 2"/>
          <p:cNvSpPr>
            <a:spLocks noGrp="1" noRot="1" noChangeAspect="1" noChangeArrowheads="1" noTextEdit="1"/>
          </p:cNvSpPr>
          <p:nvPr>
            <p:ph type="sldImg"/>
          </p:nvPr>
        </p:nvSpPr>
        <p:spPr>
          <a:ln/>
        </p:spPr>
      </p:sp>
      <p:sp>
        <p:nvSpPr>
          <p:cNvPr id="3102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2C82DA1C-0F9D-4D73-9AC0-6710ECF029EB}" type="slidenum">
              <a:rPr lang="en-US" smtClean="0"/>
              <a:pPr/>
              <a:t>143</a:t>
            </a:fld>
            <a:endParaRPr lang="en-US"/>
          </a:p>
        </p:txBody>
      </p:sp>
      <p:sp>
        <p:nvSpPr>
          <p:cNvPr id="3112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5CB3499-96FE-471B-BBA9-AF6D0B09C865}" type="slidenum">
              <a:rPr lang="x-none" sz="1200">
                <a:solidFill>
                  <a:srgbClr val="0000FF"/>
                </a:solidFill>
                <a:latin typeface="Marlett" pitchFamily="2" charset="2"/>
              </a:rPr>
              <a:pPr algn="r" eaLnBrk="0" hangingPunct="0"/>
              <a:t>143</a:t>
            </a:fld>
            <a:endParaRPr lang="en-US" sz="1200">
              <a:solidFill>
                <a:srgbClr val="0000FF"/>
              </a:solidFill>
              <a:latin typeface="Marlett" pitchFamily="2" charset="2"/>
              <a:cs typeface="Arial" charset="0"/>
            </a:endParaRPr>
          </a:p>
        </p:txBody>
      </p:sp>
      <p:sp>
        <p:nvSpPr>
          <p:cNvPr id="311300" name="Rectangle 2"/>
          <p:cNvSpPr>
            <a:spLocks noGrp="1" noRot="1" noChangeAspect="1" noChangeArrowheads="1" noTextEdit="1"/>
          </p:cNvSpPr>
          <p:nvPr>
            <p:ph type="sldImg"/>
          </p:nvPr>
        </p:nvSpPr>
        <p:spPr>
          <a:ln/>
        </p:spPr>
      </p:sp>
      <p:sp>
        <p:nvSpPr>
          <p:cNvPr id="3113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73DDD116-E53F-4A7E-AE69-82484D097004}" type="slidenum">
              <a:rPr lang="en-US" smtClean="0"/>
              <a:pPr/>
              <a:t>144</a:t>
            </a:fld>
            <a:endParaRPr lang="en-US"/>
          </a:p>
        </p:txBody>
      </p:sp>
      <p:sp>
        <p:nvSpPr>
          <p:cNvPr id="3123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C222FCF-A5AB-4A56-B591-9B98563CEA65}" type="slidenum">
              <a:rPr lang="x-none" sz="1200">
                <a:solidFill>
                  <a:srgbClr val="0000FF"/>
                </a:solidFill>
                <a:latin typeface="Marlett" pitchFamily="2" charset="2"/>
              </a:rPr>
              <a:pPr algn="r" eaLnBrk="0" hangingPunct="0"/>
              <a:t>144</a:t>
            </a:fld>
            <a:endParaRPr lang="en-US" sz="1200">
              <a:solidFill>
                <a:srgbClr val="0000FF"/>
              </a:solidFill>
              <a:latin typeface="Marlett" pitchFamily="2" charset="2"/>
              <a:cs typeface="Arial" charset="0"/>
            </a:endParaRPr>
          </a:p>
        </p:txBody>
      </p:sp>
      <p:sp>
        <p:nvSpPr>
          <p:cNvPr id="312324" name="Rectangle 2"/>
          <p:cNvSpPr>
            <a:spLocks noGrp="1" noRot="1" noChangeAspect="1" noChangeArrowheads="1" noTextEdit="1"/>
          </p:cNvSpPr>
          <p:nvPr>
            <p:ph type="sldImg"/>
          </p:nvPr>
        </p:nvSpPr>
        <p:spPr>
          <a:ln/>
        </p:spPr>
      </p:sp>
      <p:sp>
        <p:nvSpPr>
          <p:cNvPr id="3123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ABE3228F-FDC0-461E-950D-0A63956F2657}" type="slidenum">
              <a:rPr lang="en-US" smtClean="0"/>
              <a:pPr/>
              <a:t>145</a:t>
            </a:fld>
            <a:endParaRPr lang="en-US"/>
          </a:p>
        </p:txBody>
      </p:sp>
      <p:sp>
        <p:nvSpPr>
          <p:cNvPr id="3133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563F008-5B43-4DA8-85D2-B3354B78D9DC}" type="slidenum">
              <a:rPr lang="x-none" sz="1200">
                <a:solidFill>
                  <a:srgbClr val="0000FF"/>
                </a:solidFill>
                <a:latin typeface="Marlett" pitchFamily="2" charset="2"/>
              </a:rPr>
              <a:pPr algn="r" eaLnBrk="0" hangingPunct="0"/>
              <a:t>145</a:t>
            </a:fld>
            <a:endParaRPr lang="en-US" sz="1200">
              <a:solidFill>
                <a:srgbClr val="0000FF"/>
              </a:solidFill>
              <a:latin typeface="Marlett" pitchFamily="2" charset="2"/>
              <a:cs typeface="Arial" charset="0"/>
            </a:endParaRPr>
          </a:p>
        </p:txBody>
      </p:sp>
      <p:sp>
        <p:nvSpPr>
          <p:cNvPr id="313348" name="Rectangle 2"/>
          <p:cNvSpPr>
            <a:spLocks noGrp="1" noRot="1" noChangeAspect="1" noChangeArrowheads="1" noTextEdit="1"/>
          </p:cNvSpPr>
          <p:nvPr>
            <p:ph type="sldImg"/>
          </p:nvPr>
        </p:nvSpPr>
        <p:spPr>
          <a:ln/>
        </p:spPr>
      </p:sp>
      <p:sp>
        <p:nvSpPr>
          <p:cNvPr id="3133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46D38B3E-3910-4867-B8C6-DC3BEF2E593E}" type="slidenum">
              <a:rPr lang="en-US" smtClean="0"/>
              <a:pPr/>
              <a:t>146</a:t>
            </a:fld>
            <a:endParaRPr lang="en-US"/>
          </a:p>
        </p:txBody>
      </p:sp>
      <p:sp>
        <p:nvSpPr>
          <p:cNvPr id="3143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6651016-C947-47FE-90C7-A70F088417C5}" type="slidenum">
              <a:rPr lang="x-none" sz="1200">
                <a:solidFill>
                  <a:srgbClr val="0000FF"/>
                </a:solidFill>
                <a:latin typeface="Marlett" pitchFamily="2" charset="2"/>
              </a:rPr>
              <a:pPr algn="r" eaLnBrk="0" hangingPunct="0"/>
              <a:t>146</a:t>
            </a:fld>
            <a:endParaRPr lang="en-US" sz="1200">
              <a:solidFill>
                <a:srgbClr val="0000FF"/>
              </a:solidFill>
              <a:latin typeface="Marlett" pitchFamily="2" charset="2"/>
              <a:cs typeface="Arial" charset="0"/>
            </a:endParaRPr>
          </a:p>
        </p:txBody>
      </p:sp>
      <p:sp>
        <p:nvSpPr>
          <p:cNvPr id="314372" name="Rectangle 2"/>
          <p:cNvSpPr>
            <a:spLocks noGrp="1" noRot="1" noChangeAspect="1" noChangeArrowheads="1" noTextEdit="1"/>
          </p:cNvSpPr>
          <p:nvPr>
            <p:ph type="sldImg"/>
          </p:nvPr>
        </p:nvSpPr>
        <p:spPr>
          <a:ln/>
        </p:spPr>
      </p:sp>
      <p:sp>
        <p:nvSpPr>
          <p:cNvPr id="3143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7C2055B9-7BBD-46C7-AB86-98A891D8B88F}" type="slidenum">
              <a:rPr lang="en-US" smtClean="0"/>
              <a:pPr/>
              <a:t>147</a:t>
            </a:fld>
            <a:endParaRPr lang="en-US"/>
          </a:p>
        </p:txBody>
      </p:sp>
      <p:sp>
        <p:nvSpPr>
          <p:cNvPr id="3153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F9AC517-3291-458B-B814-41264E97C747}" type="slidenum">
              <a:rPr lang="x-none" sz="1200">
                <a:solidFill>
                  <a:srgbClr val="0000FF"/>
                </a:solidFill>
                <a:latin typeface="Marlett" pitchFamily="2" charset="2"/>
              </a:rPr>
              <a:pPr algn="r" eaLnBrk="0" hangingPunct="0"/>
              <a:t>147</a:t>
            </a:fld>
            <a:endParaRPr lang="en-US" sz="1200">
              <a:solidFill>
                <a:srgbClr val="0000FF"/>
              </a:solidFill>
              <a:latin typeface="Marlett" pitchFamily="2" charset="2"/>
              <a:cs typeface="Arial" charset="0"/>
            </a:endParaRPr>
          </a:p>
        </p:txBody>
      </p:sp>
      <p:sp>
        <p:nvSpPr>
          <p:cNvPr id="315396" name="Rectangle 2"/>
          <p:cNvSpPr>
            <a:spLocks noGrp="1" noRot="1" noChangeAspect="1" noChangeArrowheads="1" noTextEdit="1"/>
          </p:cNvSpPr>
          <p:nvPr>
            <p:ph type="sldImg"/>
          </p:nvPr>
        </p:nvSpPr>
        <p:spPr>
          <a:ln/>
        </p:spPr>
      </p:sp>
      <p:sp>
        <p:nvSpPr>
          <p:cNvPr id="3153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3B5AA6FD-C969-449C-B610-1DDBDBBE1C79}" type="slidenum">
              <a:rPr lang="en-US" smtClean="0"/>
              <a:pPr/>
              <a:t>148</a:t>
            </a:fld>
            <a:endParaRPr lang="en-US"/>
          </a:p>
        </p:txBody>
      </p:sp>
      <p:sp>
        <p:nvSpPr>
          <p:cNvPr id="3164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0C32772-EECB-43CC-8A23-82B3EBEDB227}" type="slidenum">
              <a:rPr lang="x-none" sz="1200">
                <a:solidFill>
                  <a:srgbClr val="0000FF"/>
                </a:solidFill>
                <a:latin typeface="Marlett" pitchFamily="2" charset="2"/>
              </a:rPr>
              <a:pPr algn="r" eaLnBrk="0" hangingPunct="0"/>
              <a:t>148</a:t>
            </a:fld>
            <a:endParaRPr lang="en-US" sz="1200">
              <a:solidFill>
                <a:srgbClr val="0000FF"/>
              </a:solidFill>
              <a:latin typeface="Marlett" pitchFamily="2" charset="2"/>
              <a:cs typeface="Arial" charset="0"/>
            </a:endParaRPr>
          </a:p>
        </p:txBody>
      </p:sp>
      <p:sp>
        <p:nvSpPr>
          <p:cNvPr id="316420" name="Rectangle 2"/>
          <p:cNvSpPr>
            <a:spLocks noGrp="1" noRot="1" noChangeAspect="1" noChangeArrowheads="1" noTextEdit="1"/>
          </p:cNvSpPr>
          <p:nvPr>
            <p:ph type="sldImg"/>
          </p:nvPr>
        </p:nvSpPr>
        <p:spPr>
          <a:ln/>
        </p:spPr>
      </p:sp>
      <p:sp>
        <p:nvSpPr>
          <p:cNvPr id="3164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884814E4-7B25-409E-B1B9-C1D852C1B325}" type="slidenum">
              <a:rPr lang="en-US" smtClean="0"/>
              <a:pPr/>
              <a:t>149</a:t>
            </a:fld>
            <a:endParaRPr lang="en-US"/>
          </a:p>
        </p:txBody>
      </p:sp>
      <p:sp>
        <p:nvSpPr>
          <p:cNvPr id="3174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78287CB-9A83-46FE-BB21-7EE20CC3EB1E}" type="slidenum">
              <a:rPr lang="x-none" sz="1200">
                <a:solidFill>
                  <a:srgbClr val="0000FF"/>
                </a:solidFill>
                <a:latin typeface="Marlett" pitchFamily="2" charset="2"/>
              </a:rPr>
              <a:pPr algn="r" eaLnBrk="0" hangingPunct="0"/>
              <a:t>149</a:t>
            </a:fld>
            <a:endParaRPr lang="en-US" sz="1200">
              <a:solidFill>
                <a:srgbClr val="0000FF"/>
              </a:solidFill>
              <a:latin typeface="Marlett" pitchFamily="2" charset="2"/>
              <a:cs typeface="Arial" charset="0"/>
            </a:endParaRPr>
          </a:p>
        </p:txBody>
      </p:sp>
      <p:sp>
        <p:nvSpPr>
          <p:cNvPr id="317444" name="Rectangle 2"/>
          <p:cNvSpPr>
            <a:spLocks noGrp="1" noRot="1" noChangeAspect="1" noChangeArrowheads="1" noTextEdit="1"/>
          </p:cNvSpPr>
          <p:nvPr>
            <p:ph type="sldImg"/>
          </p:nvPr>
        </p:nvSpPr>
        <p:spPr>
          <a:ln/>
        </p:spPr>
      </p:sp>
      <p:sp>
        <p:nvSpPr>
          <p:cNvPr id="3174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C3E056E7-4609-429A-9938-D3817BD25225}" type="slidenum">
              <a:rPr lang="en-US" smtClean="0"/>
              <a:pPr/>
              <a:t>150</a:t>
            </a:fld>
            <a:endParaRPr lang="en-US"/>
          </a:p>
        </p:txBody>
      </p:sp>
      <p:sp>
        <p:nvSpPr>
          <p:cNvPr id="3184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2DE5E60-D1B7-4F34-8E12-E2B6FADBD00C}" type="slidenum">
              <a:rPr lang="x-none" sz="1200">
                <a:solidFill>
                  <a:srgbClr val="0000FF"/>
                </a:solidFill>
                <a:latin typeface="Marlett" pitchFamily="2" charset="2"/>
              </a:rPr>
              <a:pPr algn="r" eaLnBrk="0" hangingPunct="0"/>
              <a:t>150</a:t>
            </a:fld>
            <a:endParaRPr lang="en-US" sz="1200">
              <a:solidFill>
                <a:srgbClr val="0000FF"/>
              </a:solidFill>
              <a:latin typeface="Marlett" pitchFamily="2" charset="2"/>
              <a:cs typeface="Arial" charset="0"/>
            </a:endParaRPr>
          </a:p>
        </p:txBody>
      </p:sp>
      <p:sp>
        <p:nvSpPr>
          <p:cNvPr id="318468" name="Rectangle 2"/>
          <p:cNvSpPr>
            <a:spLocks noGrp="1" noRot="1" noChangeAspect="1" noChangeArrowheads="1" noTextEdit="1"/>
          </p:cNvSpPr>
          <p:nvPr>
            <p:ph type="sldImg"/>
          </p:nvPr>
        </p:nvSpPr>
        <p:spPr>
          <a:ln/>
        </p:spPr>
      </p:sp>
      <p:sp>
        <p:nvSpPr>
          <p:cNvPr id="3184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59F5267C-9C1D-46FD-9335-9DCB95FF7DA8}" type="slidenum">
              <a:rPr lang="en-US" smtClean="0"/>
              <a:pPr/>
              <a:t>16</a:t>
            </a:fld>
            <a:endParaRPr lang="en-US"/>
          </a:p>
        </p:txBody>
      </p:sp>
      <p:sp>
        <p:nvSpPr>
          <p:cNvPr id="1812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C06B797-E966-41C5-B505-7CB15E059DB9}" type="slidenum">
              <a:rPr lang="x-none" sz="1200">
                <a:solidFill>
                  <a:srgbClr val="0000FF"/>
                </a:solidFill>
                <a:latin typeface="Marlett" pitchFamily="2" charset="2"/>
              </a:rPr>
              <a:pPr algn="r" eaLnBrk="0" hangingPunct="0"/>
              <a:t>16</a:t>
            </a:fld>
            <a:endParaRPr lang="en-US" sz="1200">
              <a:solidFill>
                <a:srgbClr val="0000FF"/>
              </a:solidFill>
              <a:latin typeface="Marlett" pitchFamily="2" charset="2"/>
              <a:cs typeface="Arial" charset="0"/>
            </a:endParaRPr>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It is also common to use a register to allow one thread to announce something to multiple threads via a multi-reader single-writer register.</a:t>
            </a: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844D3F20-F556-42DB-91E1-DF5E43ED6FCC}" type="slidenum">
              <a:rPr lang="en-US" smtClean="0"/>
              <a:pPr/>
              <a:t>151</a:t>
            </a:fld>
            <a:endParaRPr lang="en-US"/>
          </a:p>
        </p:txBody>
      </p:sp>
      <p:sp>
        <p:nvSpPr>
          <p:cNvPr id="3194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6FF84BD-968A-41ED-800D-63D6AA8B3FB8}" type="slidenum">
              <a:rPr lang="x-none" sz="1200">
                <a:solidFill>
                  <a:srgbClr val="0000FF"/>
                </a:solidFill>
                <a:latin typeface="Marlett" pitchFamily="2" charset="2"/>
              </a:rPr>
              <a:pPr algn="r" eaLnBrk="0" hangingPunct="0"/>
              <a:t>151</a:t>
            </a:fld>
            <a:endParaRPr lang="en-US" sz="1200">
              <a:solidFill>
                <a:srgbClr val="0000FF"/>
              </a:solidFill>
              <a:latin typeface="Marlett" pitchFamily="2" charset="2"/>
              <a:cs typeface="Arial" charset="0"/>
            </a:endParaRPr>
          </a:p>
        </p:txBody>
      </p:sp>
      <p:sp>
        <p:nvSpPr>
          <p:cNvPr id="319492" name="Rectangle 2"/>
          <p:cNvSpPr>
            <a:spLocks noGrp="1" noRot="1" noChangeAspect="1" noChangeArrowheads="1" noTextEdit="1"/>
          </p:cNvSpPr>
          <p:nvPr>
            <p:ph type="sldImg"/>
          </p:nvPr>
        </p:nvSpPr>
        <p:spPr>
          <a:ln/>
        </p:spPr>
      </p:sp>
      <p:sp>
        <p:nvSpPr>
          <p:cNvPr id="3194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B54D1DBD-CF78-4F3D-B003-DF1298EC840F}" type="slidenum">
              <a:rPr lang="en-US" smtClean="0"/>
              <a:pPr/>
              <a:t>152</a:t>
            </a:fld>
            <a:endParaRPr lang="en-US"/>
          </a:p>
        </p:txBody>
      </p:sp>
      <p:sp>
        <p:nvSpPr>
          <p:cNvPr id="3205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50DAB25-1509-40C4-8652-78CB0C0355F8}" type="slidenum">
              <a:rPr lang="x-none" sz="1200">
                <a:solidFill>
                  <a:srgbClr val="0000FF"/>
                </a:solidFill>
                <a:latin typeface="Marlett" pitchFamily="2" charset="2"/>
              </a:rPr>
              <a:pPr algn="r" eaLnBrk="0" hangingPunct="0"/>
              <a:t>152</a:t>
            </a:fld>
            <a:endParaRPr lang="en-US" sz="1200">
              <a:solidFill>
                <a:srgbClr val="0000FF"/>
              </a:solidFill>
              <a:latin typeface="Marlett" pitchFamily="2" charset="2"/>
              <a:cs typeface="Arial" charset="0"/>
            </a:endParaRPr>
          </a:p>
        </p:txBody>
      </p:sp>
      <p:sp>
        <p:nvSpPr>
          <p:cNvPr id="320516" name="Rectangle 2"/>
          <p:cNvSpPr>
            <a:spLocks noGrp="1" noRot="1" noChangeAspect="1" noChangeArrowheads="1" noTextEdit="1"/>
          </p:cNvSpPr>
          <p:nvPr>
            <p:ph type="sldImg"/>
          </p:nvPr>
        </p:nvSpPr>
        <p:spPr>
          <a:ln/>
        </p:spPr>
      </p:sp>
      <p:sp>
        <p:nvSpPr>
          <p:cNvPr id="3205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17771099-9829-4200-ABB8-13D1254CB57F}" type="slidenum">
              <a:rPr lang="en-US" smtClean="0"/>
              <a:pPr/>
              <a:t>153</a:t>
            </a:fld>
            <a:endParaRPr lang="en-US"/>
          </a:p>
        </p:txBody>
      </p:sp>
      <p:sp>
        <p:nvSpPr>
          <p:cNvPr id="3215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F5B2978-9833-4BCD-9398-E748853244D0}" type="slidenum">
              <a:rPr lang="x-none" sz="1200">
                <a:solidFill>
                  <a:srgbClr val="0000FF"/>
                </a:solidFill>
                <a:latin typeface="Marlett" pitchFamily="2" charset="2"/>
              </a:rPr>
              <a:pPr algn="r" eaLnBrk="0" hangingPunct="0"/>
              <a:t>153</a:t>
            </a:fld>
            <a:endParaRPr lang="en-US" sz="1200">
              <a:solidFill>
                <a:srgbClr val="0000FF"/>
              </a:solidFill>
              <a:latin typeface="Marlett" pitchFamily="2" charset="2"/>
              <a:cs typeface="Arial" charset="0"/>
            </a:endParaRPr>
          </a:p>
        </p:txBody>
      </p:sp>
      <p:sp>
        <p:nvSpPr>
          <p:cNvPr id="321540" name="Rectangle 2"/>
          <p:cNvSpPr>
            <a:spLocks noGrp="1" noRot="1" noChangeAspect="1" noChangeArrowheads="1" noTextEdit="1"/>
          </p:cNvSpPr>
          <p:nvPr>
            <p:ph type="sldImg"/>
          </p:nvPr>
        </p:nvSpPr>
        <p:spPr>
          <a:ln/>
        </p:spPr>
      </p:sp>
      <p:sp>
        <p:nvSpPr>
          <p:cNvPr id="3215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EBE2F578-C807-4510-9BCA-4129DB62395B}" type="slidenum">
              <a:rPr lang="en-US" smtClean="0"/>
              <a:pPr/>
              <a:t>154</a:t>
            </a:fld>
            <a:endParaRPr lang="en-US"/>
          </a:p>
        </p:txBody>
      </p:sp>
      <p:sp>
        <p:nvSpPr>
          <p:cNvPr id="3225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2E67C14-6091-4133-9B66-79BAFDCD1B70}" type="slidenum">
              <a:rPr lang="x-none" sz="1200">
                <a:solidFill>
                  <a:srgbClr val="0000FF"/>
                </a:solidFill>
                <a:latin typeface="Marlett" pitchFamily="2" charset="2"/>
              </a:rPr>
              <a:pPr algn="r" eaLnBrk="0" hangingPunct="0"/>
              <a:t>154</a:t>
            </a:fld>
            <a:endParaRPr lang="en-US" sz="1200">
              <a:solidFill>
                <a:srgbClr val="0000FF"/>
              </a:solidFill>
              <a:latin typeface="Marlett" pitchFamily="2" charset="2"/>
              <a:cs typeface="Arial" charset="0"/>
            </a:endParaRPr>
          </a:p>
        </p:txBody>
      </p:sp>
      <p:sp>
        <p:nvSpPr>
          <p:cNvPr id="322564" name="Rectangle 2"/>
          <p:cNvSpPr>
            <a:spLocks noGrp="1" noRot="1" noChangeAspect="1" noChangeArrowheads="1" noTextEdit="1"/>
          </p:cNvSpPr>
          <p:nvPr>
            <p:ph type="sldImg"/>
          </p:nvPr>
        </p:nvSpPr>
        <p:spPr>
          <a:ln/>
        </p:spPr>
      </p:sp>
      <p:sp>
        <p:nvSpPr>
          <p:cNvPr id="3225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0DEC7378-7F83-41B8-8571-D9ACE7718221}" type="slidenum">
              <a:rPr lang="en-US" smtClean="0"/>
              <a:pPr/>
              <a:t>155</a:t>
            </a:fld>
            <a:endParaRPr lang="en-US"/>
          </a:p>
        </p:txBody>
      </p:sp>
      <p:sp>
        <p:nvSpPr>
          <p:cNvPr id="3235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506E1D7-B6AA-4F2D-A022-62C520EB79F1}" type="slidenum">
              <a:rPr lang="x-none" sz="1200">
                <a:solidFill>
                  <a:srgbClr val="0000FF"/>
                </a:solidFill>
                <a:latin typeface="Marlett" pitchFamily="2" charset="2"/>
              </a:rPr>
              <a:pPr algn="r" eaLnBrk="0" hangingPunct="0"/>
              <a:t>155</a:t>
            </a:fld>
            <a:endParaRPr lang="en-US" sz="1200">
              <a:solidFill>
                <a:srgbClr val="0000FF"/>
              </a:solidFill>
              <a:latin typeface="Marlett" pitchFamily="2" charset="2"/>
              <a:cs typeface="Arial" charset="0"/>
            </a:endParaRPr>
          </a:p>
        </p:txBody>
      </p:sp>
      <p:sp>
        <p:nvSpPr>
          <p:cNvPr id="323588" name="Rectangle 2"/>
          <p:cNvSpPr>
            <a:spLocks noGrp="1" noRot="1" noChangeAspect="1" noChangeArrowheads="1" noTextEdit="1"/>
          </p:cNvSpPr>
          <p:nvPr>
            <p:ph type="sldImg"/>
          </p:nvPr>
        </p:nvSpPr>
        <p:spPr>
          <a:ln/>
        </p:spPr>
      </p:sp>
      <p:sp>
        <p:nvSpPr>
          <p:cNvPr id="3235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65009010-FF15-4333-882E-3A2C14C39841}" type="slidenum">
              <a:rPr lang="en-US" smtClean="0"/>
              <a:pPr/>
              <a:t>156</a:t>
            </a:fld>
            <a:endParaRPr lang="en-US"/>
          </a:p>
        </p:txBody>
      </p:sp>
      <p:sp>
        <p:nvSpPr>
          <p:cNvPr id="3246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1335D5B-7E93-4940-B1BF-682F2F54A8E7}" type="slidenum">
              <a:rPr lang="x-none" sz="1200">
                <a:solidFill>
                  <a:srgbClr val="0000FF"/>
                </a:solidFill>
                <a:latin typeface="Marlett" pitchFamily="2" charset="2"/>
              </a:rPr>
              <a:pPr algn="r" eaLnBrk="0" hangingPunct="0"/>
              <a:t>156</a:t>
            </a:fld>
            <a:endParaRPr lang="en-US" sz="1200">
              <a:solidFill>
                <a:srgbClr val="0000FF"/>
              </a:solidFill>
              <a:latin typeface="Marlett" pitchFamily="2" charset="2"/>
              <a:cs typeface="Arial" charset="0"/>
            </a:endParaRPr>
          </a:p>
        </p:txBody>
      </p:sp>
      <p:sp>
        <p:nvSpPr>
          <p:cNvPr id="324612" name="Rectangle 2"/>
          <p:cNvSpPr>
            <a:spLocks noGrp="1" noRot="1" noChangeAspect="1" noChangeArrowheads="1" noTextEdit="1"/>
          </p:cNvSpPr>
          <p:nvPr>
            <p:ph type="sldImg"/>
          </p:nvPr>
        </p:nvSpPr>
        <p:spPr>
          <a:ln/>
        </p:spPr>
      </p:sp>
      <p:sp>
        <p:nvSpPr>
          <p:cNvPr id="3246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25E2DC0F-1018-4656-B70D-F538366532EA}" type="slidenum">
              <a:rPr lang="en-US" smtClean="0"/>
              <a:pPr/>
              <a:t>17</a:t>
            </a:fld>
            <a:endParaRPr lang="en-US"/>
          </a:p>
        </p:txBody>
      </p:sp>
      <p:sp>
        <p:nvSpPr>
          <p:cNvPr id="1822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D17E341-6384-41C1-ADB7-0F90EAC62447}" type="slidenum">
              <a:rPr lang="x-none" sz="1200">
                <a:solidFill>
                  <a:srgbClr val="0000FF"/>
                </a:solidFill>
                <a:latin typeface="Marlett" pitchFamily="2" charset="2"/>
              </a:rPr>
              <a:pPr algn="r" eaLnBrk="0" hangingPunct="0"/>
              <a:t>17</a:t>
            </a:fld>
            <a:endParaRPr lang="en-US" sz="1200">
              <a:solidFill>
                <a:srgbClr val="0000FF"/>
              </a:solidFill>
              <a:latin typeface="Marlett" pitchFamily="2" charset="2"/>
              <a:cs typeface="Arial" charset="0"/>
            </a:endParaRPr>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most general kind of register is a multi-reader multi-writer register that can be read or written by any number of threads.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117B65BD-6C91-483F-97EA-ABF0FC5A5407}" type="slidenum">
              <a:rPr lang="en-US" smtClean="0"/>
              <a:pPr/>
              <a:t>18</a:t>
            </a:fld>
            <a:endParaRPr lang="en-US"/>
          </a:p>
        </p:txBody>
      </p:sp>
      <p:sp>
        <p:nvSpPr>
          <p:cNvPr id="1832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3695B4E-7DC3-4DBB-BA46-385E2846A01B}" type="slidenum">
              <a:rPr lang="x-none" sz="1200">
                <a:solidFill>
                  <a:srgbClr val="0000FF"/>
                </a:solidFill>
                <a:latin typeface="Marlett" pitchFamily="2" charset="2"/>
              </a:rPr>
              <a:pPr algn="r" eaLnBrk="0" hangingPunct="0"/>
              <a:t>18</a:t>
            </a:fld>
            <a:endParaRPr lang="en-US" sz="1200">
              <a:solidFill>
                <a:srgbClr val="0000FF"/>
              </a:solidFill>
              <a:latin typeface="Marlett" pitchFamily="2" charset="2"/>
              <a:cs typeface="Arial" charset="0"/>
            </a:endParaRPr>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We use the following acronyms to make these distinctions in a compact way.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982ED8D5-6367-4C6C-9564-0FE50247A8E9}" type="slidenum">
              <a:rPr lang="en-US" smtClean="0"/>
              <a:pPr/>
              <a:t>19</a:t>
            </a:fld>
            <a:endParaRPr lang="en-US"/>
          </a:p>
        </p:txBody>
      </p:sp>
      <p:sp>
        <p:nvSpPr>
          <p:cNvPr id="1843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7A6A2B3-38D0-4530-AC03-3A03331FFB88}" type="slidenum">
              <a:rPr lang="x-none" sz="1200">
                <a:solidFill>
                  <a:srgbClr val="0000FF"/>
                </a:solidFill>
                <a:latin typeface="Marlett" pitchFamily="2" charset="2"/>
              </a:rPr>
              <a:pPr algn="r" eaLnBrk="0" hangingPunct="0"/>
              <a:t>19</a:t>
            </a:fld>
            <a:endParaRPr lang="en-US" sz="1200">
              <a:solidFill>
                <a:srgbClr val="0000FF"/>
              </a:solidFill>
              <a:latin typeface="Marlett" pitchFamily="2" charset="2"/>
              <a:cs typeface="Arial" charset="0"/>
            </a:endParaRPr>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 single-writer, multi-reader register implementation is </a:t>
            </a:r>
            <a:r>
              <a:rPr lang="en-US" b="1"/>
              <a:t>safe</a:t>
            </a:r>
            <a:r>
              <a:rPr lang="en-US"/>
              <a:t> if a read  call that does not overlap a write call returns the value written by the most recent write call.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17A81328-D03A-40E6-84AC-F2E02CEF8D63}" type="slidenum">
              <a:rPr lang="en-US" smtClean="0"/>
              <a:pPr/>
              <a:t>20</a:t>
            </a:fld>
            <a:endParaRPr lang="en-US"/>
          </a:p>
        </p:txBody>
      </p:sp>
      <p:sp>
        <p:nvSpPr>
          <p:cNvPr id="1853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C4D5927-35FB-4612-8B20-3EE08443B91D}" type="slidenum">
              <a:rPr lang="x-none" sz="1200">
                <a:solidFill>
                  <a:srgbClr val="0000FF"/>
                </a:solidFill>
                <a:latin typeface="Marlett" pitchFamily="2" charset="2"/>
              </a:rPr>
              <a:pPr algn="r" eaLnBrk="0" hangingPunct="0"/>
              <a:t>20</a:t>
            </a:fld>
            <a:endParaRPr lang="en-US" sz="1200">
              <a:solidFill>
                <a:srgbClr val="0000FF"/>
              </a:solidFill>
              <a:latin typeface="Marlett" pitchFamily="2" charset="2"/>
              <a:cs typeface="Arial" charset="0"/>
            </a:endParaRPr>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Otherwise, if a read call overlaps a write call, then the read call may return any value within the register's allowed range of values (for example, 0 to M-1 for an M-valued register). For an enumerated type, say</a:t>
            </a:r>
          </a:p>
          <a:p>
            <a:pPr eaLnBrk="1" hangingPunct="1"/>
            <a:r>
              <a:rPr lang="en-US"/>
              <a:t>{clubs,spades,hearts,dimonds}, this register can’t return the value 1001…</a:t>
            </a:r>
          </a:p>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D236794B-7F4A-4655-86EB-2C21CD0C441D}" type="slidenum">
              <a:rPr lang="en-US" smtClean="0"/>
              <a:pPr/>
              <a:t>3</a:t>
            </a:fld>
            <a:endParaRPr lang="en-US"/>
          </a:p>
        </p:txBody>
      </p:sp>
      <p:sp>
        <p:nvSpPr>
          <p:cNvPr id="1669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D9E72C6-4C2D-4851-B27D-244CED38717C}" type="slidenum">
              <a:rPr lang="x-none" sz="1200">
                <a:solidFill>
                  <a:srgbClr val="0000FF"/>
                </a:solidFill>
                <a:latin typeface="Marlett" pitchFamily="2" charset="2"/>
              </a:rPr>
              <a:pPr algn="r" eaLnBrk="0" hangingPunct="0"/>
              <a:t>3</a:t>
            </a:fld>
            <a:endParaRPr lang="en-US" sz="1200">
              <a:solidFill>
                <a:srgbClr val="0000FF"/>
              </a:solidFill>
              <a:latin typeface="Marlett" pitchFamily="2" charset="2"/>
              <a:cs typeface="Arial" charset="0"/>
            </a:endParaRPr>
          </a:p>
        </p:txBody>
      </p:sp>
      <p:sp>
        <p:nvSpPr>
          <p:cNvPr id="166916" name="Rectangle 2"/>
          <p:cNvSpPr>
            <a:spLocks noGrp="1" noRot="1" noChangeAspect="1" noChangeArrowheads="1" noTextEdit="1"/>
          </p:cNvSpPr>
          <p:nvPr>
            <p:ph type="sldImg"/>
          </p:nvPr>
        </p:nvSpPr>
        <p:spPr>
          <a:ln/>
        </p:spPr>
      </p:sp>
      <p:sp>
        <p:nvSpPr>
          <p:cNvPr id="1669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Before we can start looking for practical algorithms to solve interesting problems, we need to understand what can and cannot be done on a multiprocessor. If something can’t be done, then it is prudent not to waste time doing it, and if something can be done in principle, even if we don’t know how to do it efficiently, then that is a good place to expend our energy. The natural place to start is to ask what is the weakest kind of communication or synchronization that we can use to do useful 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B83F3C40-ABEA-43B5-93B9-BF1071A247A5}" type="slidenum">
              <a:rPr lang="en-US" smtClean="0"/>
              <a:pPr/>
              <a:t>21</a:t>
            </a:fld>
            <a:endParaRPr lang="en-US"/>
          </a:p>
        </p:txBody>
      </p:sp>
      <p:sp>
        <p:nvSpPr>
          <p:cNvPr id="1863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C7CC62D-2324-47A6-B533-34F00EDBEA7D}" type="slidenum">
              <a:rPr lang="x-none" sz="1200">
                <a:solidFill>
                  <a:srgbClr val="0000FF"/>
                </a:solidFill>
                <a:latin typeface="Marlett" pitchFamily="2" charset="2"/>
              </a:rPr>
              <a:pPr algn="r" eaLnBrk="0" hangingPunct="0"/>
              <a:t>21</a:t>
            </a:fld>
            <a:endParaRPr lang="en-US" sz="1200">
              <a:solidFill>
                <a:srgbClr val="0000FF"/>
              </a:solidFill>
              <a:latin typeface="Marlett" pitchFamily="2" charset="2"/>
              <a:cs typeface="Arial" charset="0"/>
            </a:endParaRPr>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 regular} register is a single-writer, multi-reader register where writes do not happen atomically. Instead, while the write call is in progress, the new value may ``flicker'' on and off before finally replacing the older value. More precisely, A regular register is safe}. If a read call overlaps the i-th write call, then the read call may return either the i-th or (i-1)-th value.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D340BAD3-0FB6-4BB6-8EC6-46B4E476C875}" type="slidenum">
              <a:rPr lang="en-US" smtClean="0"/>
              <a:pPr/>
              <a:t>22</a:t>
            </a:fld>
            <a:endParaRPr lang="en-US"/>
          </a:p>
        </p:txBody>
      </p:sp>
      <p:sp>
        <p:nvSpPr>
          <p:cNvPr id="1873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6DCBA72-A567-4201-8F02-52AA0044E1D9}" type="slidenum">
              <a:rPr lang="x-none" sz="1200">
                <a:solidFill>
                  <a:srgbClr val="0000FF"/>
                </a:solidFill>
                <a:latin typeface="Marlett" pitchFamily="2" charset="2"/>
              </a:rPr>
              <a:pPr algn="r" eaLnBrk="0" hangingPunct="0"/>
              <a:t>22</a:t>
            </a:fld>
            <a:endParaRPr lang="en-US" sz="1200">
              <a:solidFill>
                <a:srgbClr val="0000FF"/>
              </a:solidFill>
              <a:latin typeface="Marlett" pitchFamily="2" charset="2"/>
              <a:cs typeface="Arial" charset="0"/>
            </a:endParaRPr>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Here’s a quick test for your intuition. Is this register history regular or not?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50A4029C-3A42-4A75-B4AA-DF7AD758EBAB}" type="slidenum">
              <a:rPr lang="en-US" smtClean="0"/>
              <a:pPr/>
              <a:t>23</a:t>
            </a:fld>
            <a:endParaRPr lang="en-US"/>
          </a:p>
        </p:txBody>
      </p:sp>
      <p:sp>
        <p:nvSpPr>
          <p:cNvPr id="1884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9F1BED5-A647-41F3-AC21-207F78B14A4C}" type="slidenum">
              <a:rPr lang="x-none" sz="1200">
                <a:solidFill>
                  <a:srgbClr val="0000FF"/>
                </a:solidFill>
                <a:latin typeface="Marlett" pitchFamily="2" charset="2"/>
              </a:rPr>
              <a:pPr algn="r" eaLnBrk="0" hangingPunct="0"/>
              <a:t>23</a:t>
            </a:fld>
            <a:endParaRPr lang="en-US" sz="1200">
              <a:solidFill>
                <a:srgbClr val="0000FF"/>
              </a:solidFill>
              <a:latin typeface="Marlett" pitchFamily="2" charset="2"/>
              <a:cs typeface="Arial" charset="0"/>
            </a:endParaRPr>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Notice that the read that returns 1 overlaps the write call that writes 1, so this is regular so far.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6F87E6FD-D49A-43BA-B960-7C723D140009}" type="slidenum">
              <a:rPr lang="en-US" smtClean="0"/>
              <a:pPr/>
              <a:t>24</a:t>
            </a:fld>
            <a:endParaRPr lang="en-US"/>
          </a:p>
        </p:txBody>
      </p:sp>
      <p:sp>
        <p:nvSpPr>
          <p:cNvPr id="1894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5C2E436-41D4-40E4-94F2-FF1FE8CE3C28}" type="slidenum">
              <a:rPr lang="x-none" sz="1200">
                <a:solidFill>
                  <a:srgbClr val="0000FF"/>
                </a:solidFill>
                <a:latin typeface="Marlett" pitchFamily="2" charset="2"/>
              </a:rPr>
              <a:pPr algn="r" eaLnBrk="0" hangingPunct="0"/>
              <a:t>24</a:t>
            </a:fld>
            <a:endParaRPr lang="en-US" sz="1200">
              <a:solidFill>
                <a:srgbClr val="0000FF"/>
              </a:solidFill>
              <a:latin typeface="Marlett" pitchFamily="2" charset="2"/>
              <a:cs typeface="Arial" charset="0"/>
            </a:endParaRPr>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Here, too, the read that returns zero overlaps the write that wrote 1, so this history is regular. The way to think about this is that while the write of 1 is going on, the value is flickering between 0 and 1, and each read samples the value at some instant while it is running.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F6845CC6-B00C-4703-A352-13B66AED6203}" type="slidenum">
              <a:rPr lang="en-US" smtClean="0"/>
              <a:pPr/>
              <a:t>25</a:t>
            </a:fld>
            <a:endParaRPr lang="en-US"/>
          </a:p>
        </p:txBody>
      </p:sp>
      <p:sp>
        <p:nvSpPr>
          <p:cNvPr id="1904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ECB1C08-0A09-4A15-BF68-195395CFFA11}" type="slidenum">
              <a:rPr lang="x-none" sz="1200">
                <a:solidFill>
                  <a:srgbClr val="0000FF"/>
                </a:solidFill>
                <a:latin typeface="Marlett" pitchFamily="2" charset="2"/>
              </a:rPr>
              <a:pPr algn="r" eaLnBrk="0" hangingPunct="0"/>
              <a:t>25</a:t>
            </a:fld>
            <a:endParaRPr lang="en-US" sz="1200">
              <a:solidFill>
                <a:srgbClr val="0000FF"/>
              </a:solidFill>
              <a:latin typeface="Marlett" pitchFamily="2" charset="2"/>
              <a:cs typeface="Arial" charset="0"/>
            </a:endParaRPr>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3F33F997-B54F-4FA7-8324-ABAE42B00DD9}" type="slidenum">
              <a:rPr lang="en-US" smtClean="0"/>
              <a:pPr/>
              <a:t>26</a:t>
            </a:fld>
            <a:endParaRPr lang="en-US"/>
          </a:p>
        </p:txBody>
      </p:sp>
      <p:sp>
        <p:nvSpPr>
          <p:cNvPr id="1914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4C59A16-9D1A-4F66-BEEE-2A4EAE94981C}" type="slidenum">
              <a:rPr lang="x-none" sz="1200">
                <a:solidFill>
                  <a:srgbClr val="0000FF"/>
                </a:solidFill>
                <a:latin typeface="Marlett" pitchFamily="2" charset="2"/>
              </a:rPr>
              <a:pPr algn="r" eaLnBrk="0" hangingPunct="0"/>
              <a:t>26</a:t>
            </a:fld>
            <a:endParaRPr lang="en-US" sz="1200">
              <a:solidFill>
                <a:srgbClr val="0000FF"/>
              </a:solidFill>
              <a:latin typeface="Marlett" pitchFamily="2" charset="2"/>
              <a:cs typeface="Arial" charset="0"/>
            </a:endParaRPr>
          </a:p>
        </p:txBody>
      </p:sp>
      <p:sp>
        <p:nvSpPr>
          <p:cNvPr id="191492" name="Rectangle 2"/>
          <p:cNvSpPr>
            <a:spLocks noGrp="1" noRot="1" noChangeAspect="1" noChangeArrowheads="1" noTextEdit="1"/>
          </p:cNvSpPr>
          <p:nvPr>
            <p:ph type="sldImg"/>
          </p:nvPr>
        </p:nvSpPr>
        <p:spPr>
          <a:ln/>
        </p:spPr>
      </p:sp>
      <p:sp>
        <p:nvSpPr>
          <p:cNvPr id="1914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Let us denote a register implementation that is linearizable to a sequential safe register as a </a:t>
            </a:r>
            <a:r>
              <a:rPr lang="en-US" b="1"/>
              <a:t>linearizable register</a:t>
            </a:r>
            <a:r>
              <a:rPr lang="en-US"/>
              <a:t>. Note that any linearizable register history is regular, but not vice-versa. Here is why the regular history we just looked at is not linearizable.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AA6D8740-9BE0-4C32-8232-03DD49220AA5}" type="slidenum">
              <a:rPr lang="en-US" smtClean="0"/>
              <a:pPr/>
              <a:t>27</a:t>
            </a:fld>
            <a:endParaRPr lang="en-US"/>
          </a:p>
        </p:txBody>
      </p:sp>
      <p:sp>
        <p:nvSpPr>
          <p:cNvPr id="1925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CF8E3BB-38CE-4A54-8332-FD69D010C11B}" type="slidenum">
              <a:rPr lang="x-none" sz="1200">
                <a:solidFill>
                  <a:srgbClr val="0000FF"/>
                </a:solidFill>
                <a:latin typeface="Marlett" pitchFamily="2" charset="2"/>
              </a:rPr>
              <a:pPr algn="r" eaLnBrk="0" hangingPunct="0"/>
              <a:t>27</a:t>
            </a:fld>
            <a:endParaRPr lang="en-US" sz="1200">
              <a:solidFill>
                <a:srgbClr val="0000FF"/>
              </a:solidFill>
              <a:latin typeface="Marlett" pitchFamily="2" charset="2"/>
              <a:cs typeface="Arial" charset="0"/>
            </a:endParaRPr>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An atomic register is one that is linearizable to a sequential safe register. For registers, atomic is synonymous with linearizable, but we use a different term in this one case to remain consistent with the published literature.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AD4CAFC9-F4D8-4DC3-BF5F-24C6D03E6E8D}" type="slidenum">
              <a:rPr lang="en-US" smtClean="0"/>
              <a:pPr/>
              <a:t>28</a:t>
            </a:fld>
            <a:endParaRPr lang="en-US"/>
          </a:p>
        </p:txBody>
      </p:sp>
      <p:sp>
        <p:nvSpPr>
          <p:cNvPr id="1935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112D6CA-3A51-4AA1-825A-38E4DCF59C47}" type="slidenum">
              <a:rPr lang="x-none" sz="1200">
                <a:solidFill>
                  <a:srgbClr val="0000FF"/>
                </a:solidFill>
                <a:latin typeface="Marlett" pitchFamily="2" charset="2"/>
              </a:rPr>
              <a:pPr algn="r" eaLnBrk="0" hangingPunct="0"/>
              <a:t>28</a:t>
            </a:fld>
            <a:endParaRPr lang="en-US" sz="1200">
              <a:solidFill>
                <a:srgbClr val="0000FF"/>
              </a:solidFill>
              <a:latin typeface="Marlett" pitchFamily="2" charset="2"/>
              <a:cs typeface="Arial" charset="0"/>
            </a:endParaRPr>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DD2279C1-82AF-4676-96D2-E9FDA20E9022}" type="slidenum">
              <a:rPr lang="en-US" smtClean="0"/>
              <a:pPr/>
              <a:t>29</a:t>
            </a:fld>
            <a:endParaRPr lang="en-US"/>
          </a:p>
        </p:txBody>
      </p:sp>
      <p:sp>
        <p:nvSpPr>
          <p:cNvPr id="1945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027E885-C690-4270-B32C-5DAC85A47D0C}" type="slidenum">
              <a:rPr lang="x-none" sz="1200">
                <a:solidFill>
                  <a:srgbClr val="0000FF"/>
                </a:solidFill>
                <a:latin typeface="Marlett" pitchFamily="2" charset="2"/>
              </a:rPr>
              <a:pPr algn="r" eaLnBrk="0" hangingPunct="0"/>
              <a:t>29</a:t>
            </a:fld>
            <a:endParaRPr lang="en-US" sz="1200">
              <a:solidFill>
                <a:srgbClr val="0000FF"/>
              </a:solidFill>
              <a:latin typeface="Marlett" pitchFamily="2" charset="2"/>
              <a:cs typeface="Arial" charset="0"/>
            </a:endParaRPr>
          </a:p>
        </p:txBody>
      </p:sp>
      <p:sp>
        <p:nvSpPr>
          <p:cNvPr id="194564" name="Rectangle 2"/>
          <p:cNvSpPr>
            <a:spLocks noGrp="1" noRot="1" noChangeAspect="1" noChangeArrowheads="1" noTextEdit="1"/>
          </p:cNvSpPr>
          <p:nvPr>
            <p:ph type="sldImg"/>
          </p:nvPr>
        </p:nvSpPr>
        <p:spPr>
          <a:ln/>
        </p:spPr>
      </p:sp>
      <p:sp>
        <p:nvSpPr>
          <p:cNvPr id="1945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space of registers can be divided into three dimensions, where the number of readers and writers is one dimension, the register size is another, and the strength of the correctness condition is a third.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D0C74A03-A2BE-4971-8EA9-4B832CDE9B32}" type="slidenum">
              <a:rPr lang="en-US" smtClean="0"/>
              <a:pPr/>
              <a:t>30</a:t>
            </a:fld>
            <a:endParaRPr lang="en-US"/>
          </a:p>
        </p:txBody>
      </p:sp>
      <p:sp>
        <p:nvSpPr>
          <p:cNvPr id="1955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165CCF4-8C11-4DC7-9444-4E74FB0139C5}" type="slidenum">
              <a:rPr lang="x-none" sz="1200">
                <a:solidFill>
                  <a:srgbClr val="0000FF"/>
                </a:solidFill>
                <a:latin typeface="Marlett" pitchFamily="2" charset="2"/>
              </a:rPr>
              <a:pPr algn="r" eaLnBrk="0" hangingPunct="0"/>
              <a:t>30</a:t>
            </a:fld>
            <a:endParaRPr lang="en-US" sz="1200">
              <a:solidFill>
                <a:srgbClr val="0000FF"/>
              </a:solidFill>
              <a:latin typeface="Marlett" pitchFamily="2" charset="2"/>
              <a:cs typeface="Arial" charset="0"/>
            </a:endParaRPr>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This is the quark of the register world. We can’t really think of anything weaker that is useful, so we will see how far we can get starting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8ADB1683-B136-411E-9DEC-DA81A499062B}" type="slidenum">
              <a:rPr lang="en-US" smtClean="0"/>
              <a:pPr/>
              <a:t>4</a:t>
            </a:fld>
            <a:endParaRPr lang="en-US"/>
          </a:p>
        </p:txBody>
      </p:sp>
      <p:sp>
        <p:nvSpPr>
          <p:cNvPr id="1679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BA0393D-AE6E-4B46-98EE-F58624764CFD}" type="slidenum">
              <a:rPr lang="x-none" sz="1200">
                <a:solidFill>
                  <a:srgbClr val="0000FF"/>
                </a:solidFill>
                <a:latin typeface="Marlett" pitchFamily="2" charset="2"/>
              </a:rPr>
              <a:pPr algn="r" eaLnBrk="0" hangingPunct="0"/>
              <a:t>4</a:t>
            </a:fld>
            <a:endParaRPr lang="en-US" sz="1200">
              <a:solidFill>
                <a:srgbClr val="0000FF"/>
              </a:solidFill>
              <a:latin typeface="Marlett" pitchFamily="2" charset="2"/>
              <a:cs typeface="Arial" charset="0"/>
            </a:endParaRPr>
          </a:p>
        </p:txBody>
      </p:sp>
      <p:sp>
        <p:nvSpPr>
          <p:cNvPr id="167940" name="Rectangle 2"/>
          <p:cNvSpPr>
            <a:spLocks noGrp="1" noRot="1" noChangeAspect="1" noChangeArrowheads="1" noTextEdit="1"/>
          </p:cNvSpPr>
          <p:nvPr>
            <p:ph type="sldImg"/>
          </p:nvPr>
        </p:nvSpPr>
        <p:spPr>
          <a:ln/>
        </p:spPr>
      </p:sp>
      <p:sp>
        <p:nvSpPr>
          <p:cNvPr id="1679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foundations of sequential computing were established in the 1930s by Alan Turing and Alonzo Church, who independently formulated what has come to be known as the</a:t>
            </a:r>
          </a:p>
          <a:p>
            <a:pPr eaLnBrk="1" hangingPunct="1"/>
            <a:r>
              <a:rPr lang="en-US" b="1"/>
              <a:t>Church-Turing Thesis</a:t>
            </a:r>
            <a:r>
              <a:rPr lang="en-US"/>
              <a:t>: anything that </a:t>
            </a:r>
            <a:r>
              <a:rPr lang="en-US" b="1"/>
              <a:t>can</a:t>
            </a:r>
            <a:r>
              <a:rPr lang="en-US"/>
              <a:t> be computed, can be computed by a Turing Machine, (or equivalently, by Church's Lambda Calculus). Any problem that cannot be solved by a Turing Machine (such as deciding whether a program halts on any input) is universally considered to be unsolvable by any kind of practical computing device. The Turing Thesis is a </a:t>
            </a:r>
            <a:r>
              <a:rPr lang="en-US" b="1"/>
              <a:t>thesis</a:t>
            </a:r>
            <a:r>
              <a:rPr lang="en-US"/>
              <a:t>, not a theorem, because the notion of ``what is computable'' can never be defined in a precise, mathematically rigorous way.</a:t>
            </a:r>
          </a:p>
          <a:p>
            <a:pPr eaLnBrk="1" hangingPunct="1"/>
            <a:r>
              <a:rPr lang="en-US"/>
              <a:t>Nevertheless, just about everyone believes it.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C33FA7A0-B557-47E1-8320-6FE552921013}" type="slidenum">
              <a:rPr lang="en-US" smtClean="0"/>
              <a:pPr/>
              <a:t>31</a:t>
            </a:fld>
            <a:endParaRPr lang="en-US"/>
          </a:p>
        </p:txBody>
      </p:sp>
      <p:sp>
        <p:nvSpPr>
          <p:cNvPr id="1966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E268A44-5AE8-4B28-9801-082BC6C1840F}" type="slidenum">
              <a:rPr lang="x-none" sz="1200">
                <a:solidFill>
                  <a:srgbClr val="0000FF"/>
                </a:solidFill>
                <a:latin typeface="Marlett" pitchFamily="2" charset="2"/>
              </a:rPr>
              <a:pPr algn="r" eaLnBrk="0" hangingPunct="0"/>
              <a:t>31</a:t>
            </a:fld>
            <a:endParaRPr lang="en-US" sz="1200">
              <a:solidFill>
                <a:srgbClr val="0000FF"/>
              </a:solidFill>
              <a:latin typeface="Marlett" pitchFamily="2" charset="2"/>
              <a:cs typeface="Arial" charset="0"/>
            </a:endParaRPr>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987D0443-E275-4F71-857A-AC3603C5041D}" type="slidenum">
              <a:rPr lang="en-US" smtClean="0"/>
              <a:pPr/>
              <a:t>32</a:t>
            </a:fld>
            <a:endParaRPr lang="en-US"/>
          </a:p>
        </p:txBody>
      </p:sp>
      <p:sp>
        <p:nvSpPr>
          <p:cNvPr id="1976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B0B8AB-4DF9-4F0D-8108-7A34EF1F415B}" type="slidenum">
              <a:rPr lang="x-none" sz="1200">
                <a:solidFill>
                  <a:srgbClr val="0000FF"/>
                </a:solidFill>
                <a:latin typeface="Marlett" pitchFamily="2" charset="2"/>
              </a:rPr>
              <a:pPr algn="r" eaLnBrk="0" hangingPunct="0"/>
              <a:t>32</a:t>
            </a:fld>
            <a:endParaRPr lang="en-US" sz="1200">
              <a:solidFill>
                <a:srgbClr val="0000FF"/>
              </a:solidFill>
              <a:latin typeface="Marlett" pitchFamily="2" charset="2"/>
              <a:cs typeface="Arial" charset="0"/>
            </a:endParaRPr>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As we will see, can’t do  everything with registers, but lets see how far we can actually go…</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11C2842F-7C36-4407-BD43-BF8FA06CAE7B}" type="slidenum">
              <a:rPr lang="en-US" smtClean="0"/>
              <a:pPr/>
              <a:t>33</a:t>
            </a:fld>
            <a:endParaRPr lang="en-US"/>
          </a:p>
        </p:txBody>
      </p:sp>
      <p:sp>
        <p:nvSpPr>
          <p:cNvPr id="1986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939CB8A-FE2F-4291-90F0-80BDE2CF26CA}" type="slidenum">
              <a:rPr lang="x-none" sz="1200">
                <a:solidFill>
                  <a:srgbClr val="0000FF"/>
                </a:solidFill>
                <a:latin typeface="Marlett" pitchFamily="2" charset="2"/>
              </a:rPr>
              <a:pPr algn="r" eaLnBrk="0" hangingPunct="0"/>
              <a:t>33</a:t>
            </a:fld>
            <a:endParaRPr lang="en-US" sz="1200">
              <a:solidFill>
                <a:srgbClr val="0000FF"/>
              </a:solidFill>
              <a:latin typeface="Marlett" pitchFamily="2" charset="2"/>
              <a:cs typeface="Arial" charset="0"/>
            </a:endParaRPr>
          </a:p>
        </p:txBody>
      </p:sp>
      <p:sp>
        <p:nvSpPr>
          <p:cNvPr id="198660" name="Rectangle 2"/>
          <p:cNvSpPr>
            <a:spLocks noGrp="1" noRot="1" noChangeAspect="1" noChangeArrowheads="1" noTextEdit="1"/>
          </p:cNvSpPr>
          <p:nvPr>
            <p:ph type="sldImg"/>
          </p:nvPr>
        </p:nvSpPr>
        <p:spPr>
          <a:ln/>
        </p:spPr>
      </p:sp>
      <p:sp>
        <p:nvSpPr>
          <p:cNvPr id="1986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E13E323C-05CC-4B36-B579-F072222661E9}" type="slidenum">
              <a:rPr lang="en-US" smtClean="0"/>
              <a:pPr/>
              <a:t>34</a:t>
            </a:fld>
            <a:endParaRPr lang="en-US"/>
          </a:p>
        </p:txBody>
      </p:sp>
      <p:sp>
        <p:nvSpPr>
          <p:cNvPr id="1996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E2F97C7-D03A-45F4-B12D-6903714967CD}" type="slidenum">
              <a:rPr lang="x-none" sz="1200">
                <a:solidFill>
                  <a:srgbClr val="0000FF"/>
                </a:solidFill>
                <a:latin typeface="Marlett" pitchFamily="2" charset="2"/>
              </a:rPr>
              <a:pPr algn="r" eaLnBrk="0" hangingPunct="0"/>
              <a:t>34</a:t>
            </a:fld>
            <a:endParaRPr lang="en-US" sz="1200">
              <a:solidFill>
                <a:srgbClr val="0000FF"/>
              </a:solidFill>
              <a:latin typeface="Marlett" pitchFamily="2" charset="2"/>
              <a:cs typeface="Arial" charset="0"/>
            </a:endParaRPr>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7E4982DF-6E4C-4B62-BB23-99BA79D1C9F0}" type="slidenum">
              <a:rPr lang="x-none" smtClean="0"/>
              <a:pPr/>
              <a:t>35</a:t>
            </a:fld>
            <a:endParaRPr lang="en-US"/>
          </a:p>
        </p:txBody>
      </p:sp>
      <p:sp>
        <p:nvSpPr>
          <p:cNvPr id="200707" name="Rectangle 2"/>
          <p:cNvSpPr>
            <a:spLocks noGrp="1" noRot="1" noChangeAspect="1" noChangeArrowheads="1" noTextEdit="1"/>
          </p:cNvSpPr>
          <p:nvPr>
            <p:ph type="sldImg"/>
          </p:nvPr>
        </p:nvSpPr>
        <p:spPr>
          <a:xfrm>
            <a:off x="1144588" y="685800"/>
            <a:ext cx="4568825" cy="3427413"/>
          </a:xfrm>
          <a:ln/>
        </p:spPr>
      </p:sp>
      <p:sp>
        <p:nvSpPr>
          <p:cNvPr id="200708" name="Rectangle 3"/>
          <p:cNvSpPr>
            <a:spLocks noGrp="1" noChangeArrowheads="1"/>
          </p:cNvSpPr>
          <p:nvPr>
            <p:ph type="body" idx="1"/>
          </p:nvPr>
        </p:nvSpPr>
        <p:spPr>
          <a:xfrm>
            <a:off x="913805" y="4342191"/>
            <a:ext cx="5030391" cy="4115405"/>
          </a:xfrm>
          <a:noFill/>
          <a:ln/>
        </p:spPr>
        <p:txBody>
          <a:bodyPr/>
          <a:lstStyle/>
          <a:p>
            <a:pPr eaLnBrk="1" hangingPunct="1"/>
            <a:r>
              <a:rPr lang="en-US"/>
              <a:t>We built a collection of different synchronization objects all the way to an atomic snapshot. But what about constructing other objects like </a:t>
            </a:r>
          </a:p>
          <a:p>
            <a:pPr eaLnBrk="1" hangingPunct="1"/>
            <a:r>
              <a:rPr lang="en-US"/>
              <a:t>Queues. We know two thread queues can be implemented in a wait-free manner. What about queues with more than one enqueuer and dequeuer?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30E813F7-F407-4D60-A603-5C169364BD99}" type="slidenum">
              <a:rPr lang="en-US" smtClean="0"/>
              <a:pPr/>
              <a:t>36</a:t>
            </a:fld>
            <a:endParaRPr lang="en-US"/>
          </a:p>
        </p:txBody>
      </p:sp>
      <p:sp>
        <p:nvSpPr>
          <p:cNvPr id="2017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9B9F57D-5087-4343-A1D4-2F06754C2628}" type="slidenum">
              <a:rPr lang="x-none" sz="1200">
                <a:solidFill>
                  <a:srgbClr val="0000FF"/>
                </a:solidFill>
                <a:latin typeface="Marlett" pitchFamily="2" charset="2"/>
              </a:rPr>
              <a:pPr algn="r" eaLnBrk="0" hangingPunct="0"/>
              <a:t>36</a:t>
            </a:fld>
            <a:endParaRPr lang="en-US" sz="1200">
              <a:solidFill>
                <a:srgbClr val="0000FF"/>
              </a:solidFill>
              <a:latin typeface="Marlett" pitchFamily="2" charset="2"/>
              <a:cs typeface="Arial" charset="0"/>
            </a:endParaRPr>
          </a:p>
        </p:txBody>
      </p:sp>
      <p:sp>
        <p:nvSpPr>
          <p:cNvPr id="201732" name="Rectangle 2"/>
          <p:cNvSpPr>
            <a:spLocks noGrp="1" noRot="1" noChangeAspect="1" noChangeArrowheads="1" noTextEdit="1"/>
          </p:cNvSpPr>
          <p:nvPr>
            <p:ph type="sldImg"/>
          </p:nvPr>
        </p:nvSpPr>
        <p:spPr>
          <a:ln/>
        </p:spPr>
      </p:sp>
      <p:sp>
        <p:nvSpPr>
          <p:cNvPr id="2017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B69568BD-128D-4C79-BB19-2FBAF4B576E1}" type="slidenum">
              <a:rPr lang="en-US" smtClean="0"/>
              <a:pPr/>
              <a:t>37</a:t>
            </a:fld>
            <a:endParaRPr lang="en-US"/>
          </a:p>
        </p:txBody>
      </p:sp>
      <p:sp>
        <p:nvSpPr>
          <p:cNvPr id="2027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64F8A78-12A0-4CB2-B66E-31D3B13CD8E1}" type="slidenum">
              <a:rPr lang="x-none" sz="1200">
                <a:solidFill>
                  <a:srgbClr val="0000FF"/>
                </a:solidFill>
                <a:latin typeface="Marlett" pitchFamily="2" charset="2"/>
              </a:rPr>
              <a:pPr algn="r" eaLnBrk="0" hangingPunct="0"/>
              <a:t>37</a:t>
            </a:fld>
            <a:endParaRPr lang="en-US" sz="1200">
              <a:solidFill>
                <a:srgbClr val="0000FF"/>
              </a:solidFill>
              <a:latin typeface="Marlett" pitchFamily="2" charset="2"/>
              <a:cs typeface="Arial" charset="0"/>
            </a:endParaRPr>
          </a:p>
        </p:txBody>
      </p:sp>
      <p:sp>
        <p:nvSpPr>
          <p:cNvPr id="202756" name="Rectangle 2"/>
          <p:cNvSpPr>
            <a:spLocks noGrp="1" noRot="1" noChangeAspect="1" noChangeArrowheads="1" noTextEdit="1"/>
          </p:cNvSpPr>
          <p:nvPr>
            <p:ph type="sldImg"/>
          </p:nvPr>
        </p:nvSpPr>
        <p:spPr>
          <a:ln/>
        </p:spPr>
      </p:sp>
      <p:sp>
        <p:nvSpPr>
          <p:cNvPr id="2027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931EB40B-FB6C-46D9-910B-4C40E47915D8}" type="slidenum">
              <a:rPr lang="en-US" smtClean="0"/>
              <a:pPr/>
              <a:t>38</a:t>
            </a:fld>
            <a:endParaRPr lang="en-US"/>
          </a:p>
        </p:txBody>
      </p:sp>
      <p:sp>
        <p:nvSpPr>
          <p:cNvPr id="2037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0EDB4B3-A79C-469B-BF1A-C969040169DC}" type="slidenum">
              <a:rPr lang="x-none" sz="1200">
                <a:solidFill>
                  <a:srgbClr val="0000FF"/>
                </a:solidFill>
                <a:latin typeface="Marlett" pitchFamily="2" charset="2"/>
              </a:rPr>
              <a:pPr algn="r" eaLnBrk="0" hangingPunct="0"/>
              <a:t>38</a:t>
            </a:fld>
            <a:endParaRPr lang="en-US" sz="1200">
              <a:solidFill>
                <a:srgbClr val="0000FF"/>
              </a:solidFill>
              <a:latin typeface="Marlett" pitchFamily="2" charset="2"/>
              <a:cs typeface="Arial" charset="0"/>
            </a:endParaRPr>
          </a:p>
        </p:txBody>
      </p:sp>
      <p:sp>
        <p:nvSpPr>
          <p:cNvPr id="203780" name="Rectangle 2"/>
          <p:cNvSpPr>
            <a:spLocks noGrp="1" noRot="1" noChangeAspect="1" noChangeArrowheads="1" noTextEdit="1"/>
          </p:cNvSpPr>
          <p:nvPr>
            <p:ph type="sldImg"/>
          </p:nvPr>
        </p:nvSpPr>
        <p:spPr>
          <a:ln/>
        </p:spPr>
      </p:sp>
      <p:sp>
        <p:nvSpPr>
          <p:cNvPr id="2037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9813A89A-9787-4C5A-873D-A598B74C0C3D}" type="slidenum">
              <a:rPr lang="en-US" smtClean="0"/>
              <a:pPr/>
              <a:t>39</a:t>
            </a:fld>
            <a:endParaRPr lang="en-US"/>
          </a:p>
        </p:txBody>
      </p:sp>
      <p:sp>
        <p:nvSpPr>
          <p:cNvPr id="2048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A57DE1C-9D5D-48A2-BC93-D9ACDC65B442}" type="slidenum">
              <a:rPr lang="x-none" sz="1200">
                <a:solidFill>
                  <a:srgbClr val="0000FF"/>
                </a:solidFill>
                <a:latin typeface="Marlett" pitchFamily="2" charset="2"/>
              </a:rPr>
              <a:pPr algn="r" eaLnBrk="0" hangingPunct="0"/>
              <a:t>39</a:t>
            </a:fld>
            <a:endParaRPr lang="en-US" sz="1200">
              <a:solidFill>
                <a:srgbClr val="0000FF"/>
              </a:solidFill>
              <a:latin typeface="Marlett" pitchFamily="2" charset="2"/>
              <a:cs typeface="Arial" charset="0"/>
            </a:endParaRPr>
          </a:p>
        </p:txBody>
      </p:sp>
      <p:sp>
        <p:nvSpPr>
          <p:cNvPr id="204804" name="Rectangle 2"/>
          <p:cNvSpPr>
            <a:spLocks noGrp="1" noRot="1" noChangeAspect="1" noChangeArrowheads="1" noTextEdit="1"/>
          </p:cNvSpPr>
          <p:nvPr>
            <p:ph type="sldImg"/>
          </p:nvPr>
        </p:nvSpPr>
        <p:spPr>
          <a:ln/>
        </p:spPr>
      </p:sp>
      <p:sp>
        <p:nvSpPr>
          <p:cNvPr id="2048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6148BB23-4331-47E6-B809-802AE2CE8177}" type="slidenum">
              <a:rPr lang="en-US" smtClean="0"/>
              <a:pPr/>
              <a:t>40</a:t>
            </a:fld>
            <a:endParaRPr lang="en-US"/>
          </a:p>
        </p:txBody>
      </p:sp>
      <p:sp>
        <p:nvSpPr>
          <p:cNvPr id="2058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C93CBF2-DF99-4F53-9ED4-AEE69EE4FE94}" type="slidenum">
              <a:rPr lang="x-none" sz="1200">
                <a:solidFill>
                  <a:srgbClr val="0000FF"/>
                </a:solidFill>
                <a:latin typeface="Marlett" pitchFamily="2" charset="2"/>
              </a:rPr>
              <a:pPr algn="r" eaLnBrk="0" hangingPunct="0"/>
              <a:t>40</a:t>
            </a:fld>
            <a:endParaRPr lang="en-US" sz="1200">
              <a:solidFill>
                <a:srgbClr val="0000FF"/>
              </a:solidFill>
              <a:latin typeface="Marlett" pitchFamily="2" charset="2"/>
              <a:cs typeface="Arial" charset="0"/>
            </a:endParaRPr>
          </a:p>
        </p:txBody>
      </p:sp>
      <p:sp>
        <p:nvSpPr>
          <p:cNvPr id="205828" name="Rectangle 2"/>
          <p:cNvSpPr>
            <a:spLocks noGrp="1" noRot="1" noChangeAspect="1" noChangeArrowheads="1" noTextEdit="1"/>
          </p:cNvSpPr>
          <p:nvPr>
            <p:ph type="sldImg"/>
          </p:nvPr>
        </p:nvSpPr>
        <p:spPr>
          <a:ln/>
        </p:spPr>
      </p:sp>
      <p:sp>
        <p:nvSpPr>
          <p:cNvPr id="2058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43E15FB0-610C-4BF5-835A-283BFC30AF02}" type="slidenum">
              <a:rPr lang="en-US" smtClean="0"/>
              <a:pPr/>
              <a:t>5</a:t>
            </a:fld>
            <a:endParaRPr lang="en-US"/>
          </a:p>
        </p:txBody>
      </p:sp>
      <p:sp>
        <p:nvSpPr>
          <p:cNvPr id="1689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7FB6EF7-4888-4501-8058-5AA7646758F3}" type="slidenum">
              <a:rPr lang="x-none" sz="1200">
                <a:solidFill>
                  <a:srgbClr val="0000FF"/>
                </a:solidFill>
                <a:latin typeface="Marlett" pitchFamily="2" charset="2"/>
              </a:rPr>
              <a:pPr algn="r" eaLnBrk="0" hangingPunct="0"/>
              <a:t>5</a:t>
            </a:fld>
            <a:endParaRPr lang="en-US" sz="1200">
              <a:solidFill>
                <a:srgbClr val="0000FF"/>
              </a:solidFill>
              <a:latin typeface="Marlett" pitchFamily="2" charset="2"/>
              <a:cs typeface="Arial" charset="0"/>
            </a:endParaRPr>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classical theory of sequential computing is (for the most part) not concerned with efficiency: to show that a problem is computable, it is enough to show that it can be solved by a Turing Machine. There is little incentive to make such a Turing Machine efficient, because a Turing Machine is not a practical means of computation. This is a feature, not a bug.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0823E083-D263-4CC2-BC7D-E01BF2CBD934}" type="slidenum">
              <a:rPr lang="en-US" smtClean="0"/>
              <a:pPr/>
              <a:t>41</a:t>
            </a:fld>
            <a:endParaRPr lang="en-US"/>
          </a:p>
        </p:txBody>
      </p:sp>
      <p:sp>
        <p:nvSpPr>
          <p:cNvPr id="2068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889A133-B26F-4B82-A9F5-B913E959D2D1}" type="slidenum">
              <a:rPr lang="x-none" sz="1200">
                <a:solidFill>
                  <a:srgbClr val="0000FF"/>
                </a:solidFill>
                <a:latin typeface="Marlett" pitchFamily="2" charset="2"/>
              </a:rPr>
              <a:pPr algn="r" eaLnBrk="0" hangingPunct="0"/>
              <a:t>41</a:t>
            </a:fld>
            <a:endParaRPr lang="en-US" sz="1200">
              <a:solidFill>
                <a:srgbClr val="0000FF"/>
              </a:solidFill>
              <a:latin typeface="Marlett" pitchFamily="2" charset="2"/>
              <a:cs typeface="Arial" charset="0"/>
            </a:endParaRPr>
          </a:p>
        </p:txBody>
      </p:sp>
      <p:sp>
        <p:nvSpPr>
          <p:cNvPr id="206852" name="Rectangle 2"/>
          <p:cNvSpPr>
            <a:spLocks noGrp="1" noRot="1" noChangeAspect="1" noChangeArrowheads="1" noTextEdit="1"/>
          </p:cNvSpPr>
          <p:nvPr>
            <p:ph type="sldImg"/>
          </p:nvPr>
        </p:nvSpPr>
        <p:spPr>
          <a:ln/>
        </p:spPr>
      </p:sp>
      <p:sp>
        <p:nvSpPr>
          <p:cNvPr id="2068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9D9F324A-7041-420A-AF16-219B1E219877}" type="slidenum">
              <a:rPr lang="en-US" smtClean="0"/>
              <a:pPr/>
              <a:t>42</a:t>
            </a:fld>
            <a:endParaRPr lang="en-US"/>
          </a:p>
        </p:txBody>
      </p:sp>
      <p:sp>
        <p:nvSpPr>
          <p:cNvPr id="2078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808FAA1-3345-419F-9A67-1C1E09C394A8}" type="slidenum">
              <a:rPr lang="x-none" sz="1200">
                <a:solidFill>
                  <a:srgbClr val="0000FF"/>
                </a:solidFill>
                <a:latin typeface="Marlett" pitchFamily="2" charset="2"/>
              </a:rPr>
              <a:pPr algn="r" eaLnBrk="0" hangingPunct="0"/>
              <a:t>42</a:t>
            </a:fld>
            <a:endParaRPr lang="en-US" sz="1200">
              <a:solidFill>
                <a:srgbClr val="0000FF"/>
              </a:solidFill>
              <a:latin typeface="Marlett" pitchFamily="2" charset="2"/>
              <a:cs typeface="Arial" charset="0"/>
            </a:endParaRPr>
          </a:p>
        </p:txBody>
      </p:sp>
      <p:sp>
        <p:nvSpPr>
          <p:cNvPr id="207876" name="Rectangle 2"/>
          <p:cNvSpPr>
            <a:spLocks noGrp="1" noRot="1" noChangeAspect="1" noChangeArrowheads="1" noTextEdit="1"/>
          </p:cNvSpPr>
          <p:nvPr>
            <p:ph type="sldImg"/>
          </p:nvPr>
        </p:nvSpPr>
        <p:spPr>
          <a:ln/>
        </p:spPr>
      </p:sp>
      <p:sp>
        <p:nvSpPr>
          <p:cNvPr id="2078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Still OK to read 0 or 1 if concurrent with a write.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0CE03384-D6E4-4D81-895A-4018A7770A3B}" type="slidenum">
              <a:rPr lang="en-US" smtClean="0"/>
              <a:pPr/>
              <a:t>43</a:t>
            </a:fld>
            <a:endParaRPr lang="en-US"/>
          </a:p>
        </p:txBody>
      </p:sp>
      <p:sp>
        <p:nvSpPr>
          <p:cNvPr id="2088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B168F85-0BD7-42EF-BC8C-6237932C95F8}" type="slidenum">
              <a:rPr lang="x-none" sz="1200">
                <a:solidFill>
                  <a:srgbClr val="0000FF"/>
                </a:solidFill>
                <a:latin typeface="Marlett" pitchFamily="2" charset="2"/>
              </a:rPr>
              <a:pPr algn="r" eaLnBrk="0" hangingPunct="0"/>
              <a:t>43</a:t>
            </a:fld>
            <a:endParaRPr lang="en-US" sz="1200">
              <a:solidFill>
                <a:srgbClr val="0000FF"/>
              </a:solidFill>
              <a:latin typeface="Marlett" pitchFamily="2" charset="2"/>
              <a:cs typeface="Arial" charset="0"/>
            </a:endParaRPr>
          </a:p>
        </p:txBody>
      </p:sp>
      <p:sp>
        <p:nvSpPr>
          <p:cNvPr id="208900" name="Rectangle 2"/>
          <p:cNvSpPr>
            <a:spLocks noGrp="1" noRot="1" noChangeAspect="1" noChangeArrowheads="1" noTextEdit="1"/>
          </p:cNvSpPr>
          <p:nvPr>
            <p:ph type="sldImg"/>
          </p:nvPr>
        </p:nvSpPr>
        <p:spPr>
          <a:ln/>
        </p:spPr>
      </p:sp>
      <p:sp>
        <p:nvSpPr>
          <p:cNvPr id="2089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Still OK to read 0 or 1 if concurrent with a write.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DCB19883-333A-48C5-AB8D-0BDB25F4B09B}" type="slidenum">
              <a:rPr lang="en-US" smtClean="0"/>
              <a:pPr/>
              <a:t>44</a:t>
            </a:fld>
            <a:endParaRPr lang="en-US"/>
          </a:p>
        </p:txBody>
      </p:sp>
      <p:sp>
        <p:nvSpPr>
          <p:cNvPr id="2099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2F797B2-7D44-4111-84A7-F9E87FD479F2}" type="slidenum">
              <a:rPr lang="x-none" sz="1200">
                <a:solidFill>
                  <a:srgbClr val="0000FF"/>
                </a:solidFill>
                <a:latin typeface="Marlett" pitchFamily="2" charset="2"/>
              </a:rPr>
              <a:pPr algn="r" eaLnBrk="0" hangingPunct="0"/>
              <a:t>44</a:t>
            </a:fld>
            <a:endParaRPr lang="en-US" sz="1200">
              <a:solidFill>
                <a:srgbClr val="0000FF"/>
              </a:solidFill>
              <a:latin typeface="Marlett" pitchFamily="2" charset="2"/>
              <a:cs typeface="Arial" charset="0"/>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Still OK to read 0 or 1 if concurrent with a write.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30A0EEFD-DBDE-4687-8E62-5EE11DE769B5}" type="slidenum">
              <a:rPr lang="en-US" smtClean="0"/>
              <a:pPr/>
              <a:t>45</a:t>
            </a:fld>
            <a:endParaRPr lang="en-US"/>
          </a:p>
        </p:txBody>
      </p:sp>
      <p:sp>
        <p:nvSpPr>
          <p:cNvPr id="2109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AD938F6-8473-4850-AF29-192489E00AF2}" type="slidenum">
              <a:rPr lang="x-none" sz="1200">
                <a:solidFill>
                  <a:srgbClr val="0000FF"/>
                </a:solidFill>
                <a:latin typeface="Marlett" pitchFamily="2" charset="2"/>
              </a:rPr>
              <a:pPr algn="r" eaLnBrk="0" hangingPunct="0"/>
              <a:t>45</a:t>
            </a:fld>
            <a:endParaRPr lang="en-US" sz="1200">
              <a:solidFill>
                <a:srgbClr val="0000FF"/>
              </a:solidFill>
              <a:latin typeface="Marlett" pitchFamily="2" charset="2"/>
              <a:cs typeface="Arial" charset="0"/>
            </a:endParaRPr>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Still OK to read 0 or 1 if concurrent with a write.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E41CBFBE-53F6-45BA-BA33-D2032E41905D}" type="slidenum">
              <a:rPr lang="en-US" smtClean="0"/>
              <a:pPr/>
              <a:t>46</a:t>
            </a:fld>
            <a:endParaRPr lang="en-US"/>
          </a:p>
        </p:txBody>
      </p:sp>
      <p:sp>
        <p:nvSpPr>
          <p:cNvPr id="2119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12A669A-6BEE-45E9-8552-28B71FA5D7E1}" type="slidenum">
              <a:rPr lang="x-none" sz="1200">
                <a:solidFill>
                  <a:srgbClr val="0000FF"/>
                </a:solidFill>
                <a:latin typeface="Marlett" pitchFamily="2" charset="2"/>
              </a:rPr>
              <a:pPr algn="r" eaLnBrk="0" hangingPunct="0"/>
              <a:t>46</a:t>
            </a:fld>
            <a:endParaRPr lang="en-US" sz="1200">
              <a:solidFill>
                <a:srgbClr val="0000FF"/>
              </a:solidFill>
              <a:latin typeface="Marlett" pitchFamily="2" charset="2"/>
              <a:cs typeface="Arial" charset="0"/>
            </a:endParaRPr>
          </a:p>
        </p:txBody>
      </p:sp>
      <p:sp>
        <p:nvSpPr>
          <p:cNvPr id="211972" name="Rectangle 2"/>
          <p:cNvSpPr>
            <a:spLocks noGrp="1" noRot="1" noChangeAspect="1" noChangeArrowheads="1" noTextEdit="1"/>
          </p:cNvSpPr>
          <p:nvPr>
            <p:ph type="sldImg"/>
          </p:nvPr>
        </p:nvSpPr>
        <p:spPr>
          <a:ln/>
        </p:spPr>
      </p:sp>
      <p:sp>
        <p:nvSpPr>
          <p:cNvPr id="2119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Still OK to read 0 or 1 if concurrent with a write.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26C57A30-2CEB-485A-87AB-36BEAEE287B1}" type="slidenum">
              <a:rPr lang="en-US" smtClean="0"/>
              <a:pPr/>
              <a:t>47</a:t>
            </a:fld>
            <a:endParaRPr lang="en-US"/>
          </a:p>
        </p:txBody>
      </p:sp>
      <p:sp>
        <p:nvSpPr>
          <p:cNvPr id="2129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8397FFB-A3D1-48C4-B7A7-3B4A88B7F278}" type="slidenum">
              <a:rPr lang="x-none" sz="1200">
                <a:solidFill>
                  <a:srgbClr val="0000FF"/>
                </a:solidFill>
                <a:latin typeface="Marlett" pitchFamily="2" charset="2"/>
              </a:rPr>
              <a:pPr algn="r" eaLnBrk="0" hangingPunct="0"/>
              <a:t>47</a:t>
            </a:fld>
            <a:endParaRPr lang="en-US" sz="1200">
              <a:solidFill>
                <a:srgbClr val="0000FF"/>
              </a:solidFill>
              <a:latin typeface="Marlett" pitchFamily="2" charset="2"/>
              <a:cs typeface="Arial" charset="0"/>
            </a:endParaRPr>
          </a:p>
        </p:txBody>
      </p:sp>
      <p:sp>
        <p:nvSpPr>
          <p:cNvPr id="212996" name="Rectangle 2"/>
          <p:cNvSpPr>
            <a:spLocks noGrp="1" noRot="1" noChangeAspect="1" noChangeArrowheads="1" noTextEdit="1"/>
          </p:cNvSpPr>
          <p:nvPr>
            <p:ph type="sldImg"/>
          </p:nvPr>
        </p:nvSpPr>
        <p:spPr>
          <a:ln/>
        </p:spPr>
      </p:sp>
      <p:sp>
        <p:nvSpPr>
          <p:cNvPr id="2129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Still OK to read 0 or 1 if concurrent with a write.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8C9E7A91-F881-449F-8C92-F5E6C027B074}" type="slidenum">
              <a:rPr lang="en-US" smtClean="0"/>
              <a:pPr/>
              <a:t>48</a:t>
            </a:fld>
            <a:endParaRPr lang="en-US"/>
          </a:p>
        </p:txBody>
      </p:sp>
      <p:sp>
        <p:nvSpPr>
          <p:cNvPr id="2140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5CF0391-3BD1-4957-BD89-F5552C1BAF12}" type="slidenum">
              <a:rPr lang="x-none" sz="1200">
                <a:solidFill>
                  <a:srgbClr val="0000FF"/>
                </a:solidFill>
                <a:latin typeface="Marlett" pitchFamily="2" charset="2"/>
              </a:rPr>
              <a:pPr algn="r" eaLnBrk="0" hangingPunct="0"/>
              <a:t>48</a:t>
            </a:fld>
            <a:endParaRPr lang="en-US" sz="1200">
              <a:solidFill>
                <a:srgbClr val="0000FF"/>
              </a:solidFill>
              <a:latin typeface="Marlett" pitchFamily="2" charset="2"/>
              <a:cs typeface="Arial" charset="0"/>
            </a:endParaRPr>
          </a:p>
        </p:txBody>
      </p:sp>
      <p:sp>
        <p:nvSpPr>
          <p:cNvPr id="214020" name="Rectangle 2"/>
          <p:cNvSpPr>
            <a:spLocks noGrp="1" noRot="1" noChangeAspect="1" noChangeArrowheads="1" noTextEdit="1"/>
          </p:cNvSpPr>
          <p:nvPr>
            <p:ph type="sldImg"/>
          </p:nvPr>
        </p:nvSpPr>
        <p:spPr>
          <a:ln/>
        </p:spPr>
      </p:sp>
      <p:sp>
        <p:nvSpPr>
          <p:cNvPr id="2140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509CE079-BC10-4654-BA7D-D2ABA50C55F8}" type="slidenum">
              <a:rPr lang="en-US" smtClean="0"/>
              <a:pPr/>
              <a:t>49</a:t>
            </a:fld>
            <a:endParaRPr lang="en-US"/>
          </a:p>
        </p:txBody>
      </p:sp>
      <p:sp>
        <p:nvSpPr>
          <p:cNvPr id="2150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BEC1ED7-53CA-4011-B352-3B0631394718}" type="slidenum">
              <a:rPr lang="x-none" sz="1200">
                <a:solidFill>
                  <a:srgbClr val="0000FF"/>
                </a:solidFill>
                <a:latin typeface="Marlett" pitchFamily="2" charset="2"/>
              </a:rPr>
              <a:pPr algn="r" eaLnBrk="0" hangingPunct="0"/>
              <a:t>49</a:t>
            </a:fld>
            <a:endParaRPr lang="en-US" sz="1200">
              <a:solidFill>
                <a:srgbClr val="0000FF"/>
              </a:solidFill>
              <a:latin typeface="Marlett" pitchFamily="2" charset="2"/>
              <a:cs typeface="Arial" charset="0"/>
            </a:endParaRPr>
          </a:p>
        </p:txBody>
      </p:sp>
      <p:sp>
        <p:nvSpPr>
          <p:cNvPr id="215044" name="Rectangle 2"/>
          <p:cNvSpPr>
            <a:spLocks noGrp="1" noRot="1" noChangeAspect="1" noChangeArrowheads="1" noTextEdit="1"/>
          </p:cNvSpPr>
          <p:nvPr>
            <p:ph type="sldImg"/>
          </p:nvPr>
        </p:nvSpPr>
        <p:spPr>
          <a:ln/>
        </p:spPr>
      </p:sp>
      <p:sp>
        <p:nvSpPr>
          <p:cNvPr id="2150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56823461-54C1-46C8-B146-6A26D442EA50}" type="slidenum">
              <a:rPr lang="en-US" smtClean="0"/>
              <a:pPr/>
              <a:t>50</a:t>
            </a:fld>
            <a:endParaRPr lang="en-US"/>
          </a:p>
        </p:txBody>
      </p:sp>
      <p:sp>
        <p:nvSpPr>
          <p:cNvPr id="2160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A67514B-1DD7-4446-8000-7993588AFA2C}" type="slidenum">
              <a:rPr lang="x-none" sz="1200">
                <a:solidFill>
                  <a:srgbClr val="0000FF"/>
                </a:solidFill>
                <a:latin typeface="Marlett" pitchFamily="2" charset="2"/>
              </a:rPr>
              <a:pPr algn="r" eaLnBrk="0" hangingPunct="0"/>
              <a:t>50</a:t>
            </a:fld>
            <a:endParaRPr lang="en-US" sz="1200">
              <a:solidFill>
                <a:srgbClr val="0000FF"/>
              </a:solidFill>
              <a:latin typeface="Marlett" pitchFamily="2" charset="2"/>
              <a:cs typeface="Arial" charset="0"/>
            </a:endParaRPr>
          </a:p>
        </p:txBody>
      </p:sp>
      <p:sp>
        <p:nvSpPr>
          <p:cNvPr id="216068" name="Rectangle 2"/>
          <p:cNvSpPr>
            <a:spLocks noGrp="1" noRot="1" noChangeAspect="1" noChangeArrowheads="1" noTextEdit="1"/>
          </p:cNvSpPr>
          <p:nvPr>
            <p:ph type="sldImg"/>
          </p:nvPr>
        </p:nvSpPr>
        <p:spPr>
          <a:ln/>
        </p:spPr>
      </p:sp>
      <p:sp>
        <p:nvSpPr>
          <p:cNvPr id="2160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6BC319A-EA4D-4ABE-B6A0-FCD9A7B4055F}" type="slidenum">
              <a:rPr lang="en-US" smtClean="0"/>
              <a:pPr/>
              <a:t>6</a:t>
            </a:fld>
            <a:endParaRPr lang="en-US"/>
          </a:p>
        </p:txBody>
      </p:sp>
      <p:sp>
        <p:nvSpPr>
          <p:cNvPr id="1699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92AF19A-D7BC-4048-8495-18A90AC5D09E}" type="slidenum">
              <a:rPr lang="x-none" sz="1200">
                <a:solidFill>
                  <a:srgbClr val="0000FF"/>
                </a:solidFill>
                <a:latin typeface="Marlett" pitchFamily="2" charset="2"/>
              </a:rPr>
              <a:pPr algn="r" eaLnBrk="0" hangingPunct="0"/>
              <a:t>6</a:t>
            </a:fld>
            <a:endParaRPr lang="en-US" sz="1200">
              <a:solidFill>
                <a:srgbClr val="0000FF"/>
              </a:solidFill>
              <a:latin typeface="Marlett" pitchFamily="2" charset="2"/>
              <a:cs typeface="Arial" charset="0"/>
            </a:endParaRPr>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In the same way, we make little attempt to make our initial constructions efficient. We are interested in understanding whether such constructions exist, and how they work,</a:t>
            </a:r>
          </a:p>
          <a:p>
            <a:pPr eaLnBrk="1" hangingPunct="1"/>
            <a:r>
              <a:rPr lang="en-US"/>
              <a:t>but they are not intended to be a practical model for computation, so we prefer easy-to-understand but inefficient constructions over complicated but efficient ones.</a:t>
            </a:r>
          </a:p>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410161CB-86C1-483F-A28D-28D6FCBA7662}" type="slidenum">
              <a:rPr lang="en-US" smtClean="0"/>
              <a:pPr/>
              <a:t>51</a:t>
            </a:fld>
            <a:endParaRPr lang="en-US"/>
          </a:p>
        </p:txBody>
      </p:sp>
      <p:sp>
        <p:nvSpPr>
          <p:cNvPr id="2170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2116863-50A6-42B5-B4A8-FA1CAFF795FA}" type="slidenum">
              <a:rPr lang="x-none" sz="1200">
                <a:solidFill>
                  <a:srgbClr val="0000FF"/>
                </a:solidFill>
                <a:latin typeface="Marlett" pitchFamily="2" charset="2"/>
              </a:rPr>
              <a:pPr algn="r" eaLnBrk="0" hangingPunct="0"/>
              <a:t>51</a:t>
            </a:fld>
            <a:endParaRPr lang="en-US" sz="1200">
              <a:solidFill>
                <a:srgbClr val="0000FF"/>
              </a:solidFill>
              <a:latin typeface="Marlett" pitchFamily="2" charset="2"/>
              <a:cs typeface="Arial" charset="0"/>
            </a:endParaRPr>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97B37B86-3430-49A1-BDC6-82FDD6DC2D10}" type="slidenum">
              <a:rPr lang="en-US" smtClean="0"/>
              <a:pPr/>
              <a:t>52</a:t>
            </a:fld>
            <a:endParaRPr lang="en-US"/>
          </a:p>
        </p:txBody>
      </p:sp>
      <p:sp>
        <p:nvSpPr>
          <p:cNvPr id="2181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1D898B6-EB37-4C39-9FA2-EF2062A964E0}" type="slidenum">
              <a:rPr lang="x-none" sz="1200">
                <a:solidFill>
                  <a:srgbClr val="0000FF"/>
                </a:solidFill>
                <a:latin typeface="Marlett" pitchFamily="2" charset="2"/>
              </a:rPr>
              <a:pPr algn="r" eaLnBrk="0" hangingPunct="0"/>
              <a:t>52</a:t>
            </a:fld>
            <a:endParaRPr lang="en-US" sz="1200">
              <a:solidFill>
                <a:srgbClr val="0000FF"/>
              </a:solidFill>
              <a:latin typeface="Marlett" pitchFamily="2" charset="2"/>
              <a:cs typeface="Arial" charset="0"/>
            </a:endParaRPr>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C42508BA-2C63-49E3-B5EF-F7F9C1A974FD}" type="slidenum">
              <a:rPr lang="en-US" smtClean="0"/>
              <a:pPr/>
              <a:t>53</a:t>
            </a:fld>
            <a:endParaRPr lang="en-US"/>
          </a:p>
        </p:txBody>
      </p:sp>
      <p:sp>
        <p:nvSpPr>
          <p:cNvPr id="2191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CFB871F-4EE7-4763-9E63-1A91B9D414D4}" type="slidenum">
              <a:rPr lang="x-none" sz="1200">
                <a:solidFill>
                  <a:srgbClr val="0000FF"/>
                </a:solidFill>
                <a:latin typeface="Marlett" pitchFamily="2" charset="2"/>
              </a:rPr>
              <a:pPr algn="r" eaLnBrk="0" hangingPunct="0"/>
              <a:t>53</a:t>
            </a:fld>
            <a:endParaRPr lang="en-US" sz="1200">
              <a:solidFill>
                <a:srgbClr val="0000FF"/>
              </a:solidFill>
              <a:latin typeface="Marlett" pitchFamily="2" charset="2"/>
              <a:cs typeface="Arial" charset="0"/>
            </a:endParaRPr>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6F2E3390-7FEA-4A84-AA46-B0398BAF45D7}" type="slidenum">
              <a:rPr lang="en-US" smtClean="0"/>
              <a:pPr/>
              <a:t>54</a:t>
            </a:fld>
            <a:endParaRPr lang="en-US"/>
          </a:p>
        </p:txBody>
      </p:sp>
      <p:sp>
        <p:nvSpPr>
          <p:cNvPr id="2201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CEB2BF9-BFC4-49E9-9A32-3ADFC419C592}" type="slidenum">
              <a:rPr lang="x-none" sz="1200">
                <a:solidFill>
                  <a:srgbClr val="0000FF"/>
                </a:solidFill>
                <a:latin typeface="Marlett" pitchFamily="2" charset="2"/>
              </a:rPr>
              <a:pPr algn="r" eaLnBrk="0" hangingPunct="0"/>
              <a:t>54</a:t>
            </a:fld>
            <a:endParaRPr lang="en-US" sz="1200">
              <a:solidFill>
                <a:srgbClr val="0000FF"/>
              </a:solidFill>
              <a:latin typeface="Marlett" pitchFamily="2" charset="2"/>
              <a:cs typeface="Arial" charset="0"/>
            </a:endParaRPr>
          </a:p>
        </p:txBody>
      </p:sp>
      <p:sp>
        <p:nvSpPr>
          <p:cNvPr id="220164" name="Rectangle 2"/>
          <p:cNvSpPr>
            <a:spLocks noGrp="1" noRot="1" noChangeAspect="1" noChangeArrowheads="1" noTextEdit="1"/>
          </p:cNvSpPr>
          <p:nvPr>
            <p:ph type="sldImg"/>
          </p:nvPr>
        </p:nvSpPr>
        <p:spPr>
          <a:ln/>
        </p:spPr>
      </p:sp>
      <p:sp>
        <p:nvSpPr>
          <p:cNvPr id="2201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Ask students if the same construction works if we have multi-valued registers…the answer is yes since if the </a:t>
            </a:r>
          </a:p>
          <a:p>
            <a:pPr eaLnBrk="1" hangingPunct="1"/>
            <a:r>
              <a:rPr lang="en-US"/>
              <a:t>write is concurrent with a read on some register then a valid value in the register’s range will be returned.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0998AF98-7EDB-4464-9FEE-A809FD06375C}" type="slidenum">
              <a:rPr lang="en-US" smtClean="0"/>
              <a:pPr/>
              <a:t>55</a:t>
            </a:fld>
            <a:endParaRPr lang="en-US"/>
          </a:p>
        </p:txBody>
      </p:sp>
      <p:sp>
        <p:nvSpPr>
          <p:cNvPr id="2211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C202E33-284E-4E46-B548-B605F0871955}" type="slidenum">
              <a:rPr lang="x-none" sz="1200">
                <a:solidFill>
                  <a:srgbClr val="0000FF"/>
                </a:solidFill>
                <a:latin typeface="Marlett" pitchFamily="2" charset="2"/>
              </a:rPr>
              <a:pPr algn="r" eaLnBrk="0" hangingPunct="0"/>
              <a:t>55</a:t>
            </a:fld>
            <a:endParaRPr lang="en-US" sz="1200">
              <a:solidFill>
                <a:srgbClr val="0000FF"/>
              </a:solidFill>
              <a:latin typeface="Marlett" pitchFamily="2" charset="2"/>
              <a:cs typeface="Arial" charset="0"/>
            </a:endParaRPr>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13A35368-7861-4F9E-BB5B-2F017F8431FD}" type="slidenum">
              <a:rPr lang="en-US" smtClean="0"/>
              <a:pPr/>
              <a:t>56</a:t>
            </a:fld>
            <a:endParaRPr lang="en-US"/>
          </a:p>
        </p:txBody>
      </p:sp>
      <p:sp>
        <p:nvSpPr>
          <p:cNvPr id="2222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C8946A2-2A3B-408D-9662-3BC68606AB37}" type="slidenum">
              <a:rPr lang="x-none" sz="1200">
                <a:solidFill>
                  <a:srgbClr val="0000FF"/>
                </a:solidFill>
                <a:latin typeface="Marlett" pitchFamily="2" charset="2"/>
              </a:rPr>
              <a:pPr algn="r" eaLnBrk="0" hangingPunct="0"/>
              <a:t>56</a:t>
            </a:fld>
            <a:endParaRPr lang="en-US" sz="1200">
              <a:solidFill>
                <a:srgbClr val="0000FF"/>
              </a:solidFill>
              <a:latin typeface="Marlett" pitchFamily="2" charset="2"/>
              <a:cs typeface="Arial" charset="0"/>
            </a:endParaRPr>
          </a:p>
        </p:txBody>
      </p:sp>
      <p:sp>
        <p:nvSpPr>
          <p:cNvPr id="222212" name="Rectangle 2"/>
          <p:cNvSpPr>
            <a:spLocks noGrp="1" noRot="1" noChangeAspect="1" noChangeArrowheads="1" noTextEdit="1"/>
          </p:cNvSpPr>
          <p:nvPr>
            <p:ph type="sldImg"/>
          </p:nvPr>
        </p:nvSpPr>
        <p:spPr>
          <a:ln/>
        </p:spPr>
      </p:sp>
      <p:sp>
        <p:nvSpPr>
          <p:cNvPr id="2222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BE358246-7994-4032-B975-5603D919062F}" type="slidenum">
              <a:rPr lang="en-US" smtClean="0"/>
              <a:pPr/>
              <a:t>57</a:t>
            </a:fld>
            <a:endParaRPr lang="en-US"/>
          </a:p>
        </p:txBody>
      </p:sp>
      <p:sp>
        <p:nvSpPr>
          <p:cNvPr id="2232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3A0DF33-99F2-4DFD-A0B9-7A1503B2BEC7}" type="slidenum">
              <a:rPr lang="x-none" sz="1200">
                <a:solidFill>
                  <a:srgbClr val="0000FF"/>
                </a:solidFill>
                <a:latin typeface="Marlett" pitchFamily="2" charset="2"/>
              </a:rPr>
              <a:pPr algn="r" eaLnBrk="0" hangingPunct="0"/>
              <a:t>57</a:t>
            </a:fld>
            <a:endParaRPr lang="en-US" sz="1200">
              <a:solidFill>
                <a:srgbClr val="0000FF"/>
              </a:solidFill>
              <a:latin typeface="Marlett" pitchFamily="2" charset="2"/>
              <a:cs typeface="Arial" charset="0"/>
            </a:endParaRPr>
          </a:p>
        </p:txBody>
      </p:sp>
      <p:sp>
        <p:nvSpPr>
          <p:cNvPr id="223236" name="Rectangle 2"/>
          <p:cNvSpPr>
            <a:spLocks noGrp="1" noRot="1" noChangeAspect="1" noChangeArrowheads="1" noTextEdit="1"/>
          </p:cNvSpPr>
          <p:nvPr>
            <p:ph type="sldImg"/>
          </p:nvPr>
        </p:nvSpPr>
        <p:spPr>
          <a:ln/>
        </p:spPr>
      </p:sp>
      <p:sp>
        <p:nvSpPr>
          <p:cNvPr id="2232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If the writer is changing the value in a MRSW safe register, then safe and regular registers behave the same, because an arbitrary value observed by a concurrent read can be only 0 or 1, and one is the old value and the other is the new value.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3C6F6F71-6E46-4F7C-B566-5367AB417D4A}" type="slidenum">
              <a:rPr lang="en-US" smtClean="0"/>
              <a:pPr/>
              <a:t>58</a:t>
            </a:fld>
            <a:endParaRPr lang="en-US"/>
          </a:p>
        </p:txBody>
      </p:sp>
      <p:sp>
        <p:nvSpPr>
          <p:cNvPr id="2242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4C6F5C0-D3A0-47D8-B7D6-703B4C239C84}" type="slidenum">
              <a:rPr lang="x-none" sz="1200">
                <a:solidFill>
                  <a:srgbClr val="0000FF"/>
                </a:solidFill>
                <a:latin typeface="Marlett" pitchFamily="2" charset="2"/>
              </a:rPr>
              <a:pPr algn="r" eaLnBrk="0" hangingPunct="0"/>
              <a:t>58</a:t>
            </a:fld>
            <a:endParaRPr lang="en-US" sz="1200">
              <a:solidFill>
                <a:srgbClr val="0000FF"/>
              </a:solidFill>
              <a:latin typeface="Marlett" pitchFamily="2" charset="2"/>
              <a:cs typeface="Arial" charset="0"/>
            </a:endParaRPr>
          </a:p>
        </p:txBody>
      </p:sp>
      <p:sp>
        <p:nvSpPr>
          <p:cNvPr id="224260" name="Rectangle 2"/>
          <p:cNvSpPr>
            <a:spLocks noGrp="1" noRot="1" noChangeAspect="1" noChangeArrowheads="1" noTextEdit="1"/>
          </p:cNvSpPr>
          <p:nvPr>
            <p:ph type="sldImg"/>
          </p:nvPr>
        </p:nvSpPr>
        <p:spPr>
          <a:ln/>
        </p:spPr>
      </p:sp>
      <p:sp>
        <p:nvSpPr>
          <p:cNvPr id="2242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Something odd heppens if the writer is writing the same value to a register. The rules for safe registers say that a concurrent read can return any value, so even if the writer is writing 0 to 0, the reader can read 1. This is not acceptable for regular registers, where readers must see either the old or new values, which are both 0 in this case.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28CBBF28-13C6-487C-8B0C-C7BDC12EF5C6}" type="slidenum">
              <a:rPr lang="en-US" smtClean="0"/>
              <a:pPr/>
              <a:t>59</a:t>
            </a:fld>
            <a:endParaRPr lang="en-US"/>
          </a:p>
        </p:txBody>
      </p:sp>
      <p:sp>
        <p:nvSpPr>
          <p:cNvPr id="2252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AB04633-AF65-4520-9BDD-B634D5854EDD}" type="slidenum">
              <a:rPr lang="x-none" sz="1200">
                <a:solidFill>
                  <a:srgbClr val="0000FF"/>
                </a:solidFill>
                <a:latin typeface="Marlett" pitchFamily="2" charset="2"/>
              </a:rPr>
              <a:pPr algn="r" eaLnBrk="0" hangingPunct="0"/>
              <a:t>59</a:t>
            </a:fld>
            <a:endParaRPr lang="en-US" sz="1200">
              <a:solidFill>
                <a:srgbClr val="0000FF"/>
              </a:solidFill>
              <a:latin typeface="Marlett" pitchFamily="2" charset="2"/>
              <a:cs typeface="Arial" charset="0"/>
            </a:endParaRPr>
          </a:p>
        </p:txBody>
      </p:sp>
      <p:sp>
        <p:nvSpPr>
          <p:cNvPr id="225284" name="Rectangle 2"/>
          <p:cNvSpPr>
            <a:spLocks noGrp="1" noRot="1" noChangeAspect="1" noChangeArrowheads="1" noTextEdit="1"/>
          </p:cNvSpPr>
          <p:nvPr>
            <p:ph type="sldImg"/>
          </p:nvPr>
        </p:nvSpPr>
        <p:spPr>
          <a:ln/>
        </p:spPr>
      </p:sp>
      <p:sp>
        <p:nvSpPr>
          <p:cNvPr id="2252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We can avoid this problem simply by having the writer remember the last value it wrote. When it tries to write the same value over again, it simply leaves the register alone.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7FBFEEBB-BD12-4299-882D-3B37BF0A76D1}" type="slidenum">
              <a:rPr lang="en-US" smtClean="0"/>
              <a:pPr/>
              <a:t>60</a:t>
            </a:fld>
            <a:endParaRPr lang="en-US"/>
          </a:p>
        </p:txBody>
      </p:sp>
      <p:sp>
        <p:nvSpPr>
          <p:cNvPr id="2263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09CBBD1-E400-4543-B829-677B8E5E848C}" type="slidenum">
              <a:rPr lang="x-none" sz="1200">
                <a:solidFill>
                  <a:srgbClr val="0000FF"/>
                </a:solidFill>
                <a:latin typeface="Marlett" pitchFamily="2" charset="2"/>
              </a:rPr>
              <a:pPr algn="r" eaLnBrk="0" hangingPunct="0"/>
              <a:t>60</a:t>
            </a:fld>
            <a:endParaRPr lang="en-US" sz="1200">
              <a:solidFill>
                <a:srgbClr val="0000FF"/>
              </a:solidFill>
              <a:latin typeface="Marlett" pitchFamily="2" charset="2"/>
              <a:cs typeface="Arial" charset="0"/>
            </a:endParaRPr>
          </a:p>
        </p:txBody>
      </p:sp>
      <p:sp>
        <p:nvSpPr>
          <p:cNvPr id="226308" name="Rectangle 2"/>
          <p:cNvSpPr>
            <a:spLocks noGrp="1" noRot="1" noChangeAspect="1" noChangeArrowheads="1" noTextEdit="1"/>
          </p:cNvSpPr>
          <p:nvPr>
            <p:ph type="sldImg"/>
          </p:nvPr>
        </p:nvSpPr>
        <p:spPr>
          <a:ln/>
        </p:spPr>
      </p:sp>
      <p:sp>
        <p:nvSpPr>
          <p:cNvPr id="2263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A6A2103-57DF-4E75-85D2-184880875738}" type="slidenum">
              <a:rPr lang="en-US" smtClean="0"/>
              <a:pPr/>
              <a:t>7</a:t>
            </a:fld>
            <a:endParaRPr lang="en-US"/>
          </a:p>
        </p:txBody>
      </p:sp>
      <p:sp>
        <p:nvSpPr>
          <p:cNvPr id="1710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E9862EB-1335-4731-85CA-D2F5B9728B20}" type="slidenum">
              <a:rPr lang="x-none" sz="1200">
                <a:solidFill>
                  <a:srgbClr val="0000FF"/>
                </a:solidFill>
                <a:latin typeface="Marlett" pitchFamily="2" charset="2"/>
              </a:rPr>
              <a:pPr algn="r" eaLnBrk="0" hangingPunct="0"/>
              <a:t>7</a:t>
            </a:fld>
            <a:endParaRPr lang="en-US" sz="1200">
              <a:solidFill>
                <a:srgbClr val="0000FF"/>
              </a:solidFill>
              <a:latin typeface="Marlett" pitchFamily="2" charset="2"/>
              <a:cs typeface="Arial" charset="0"/>
            </a:endParaRPr>
          </a:p>
        </p:txBody>
      </p:sp>
      <p:sp>
        <p:nvSpPr>
          <p:cNvPr id="171012" name="Rectangle 2"/>
          <p:cNvSpPr>
            <a:spLocks noGrp="1" noRot="1" noChangeAspect="1" noChangeArrowheads="1" noTextEdit="1"/>
          </p:cNvSpPr>
          <p:nvPr>
            <p:ph type="sldImg"/>
          </p:nvPr>
        </p:nvSpPr>
        <p:spPr>
          <a:ln/>
        </p:spPr>
      </p:sp>
      <p:sp>
        <p:nvSpPr>
          <p:cNvPr id="1710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 shared-memory computation consists of multiple </a:t>
            </a:r>
            <a:r>
              <a:rPr lang="en-US" b="1"/>
              <a:t>threads, </a:t>
            </a:r>
            <a:r>
              <a:rPr lang="en-US"/>
              <a:t>each of which is a sequential program in its own right. These threads communicate by calling methods of objects that reside in a shared memory. Threads are </a:t>
            </a:r>
            <a:r>
              <a:rPr lang="en-US" b="1"/>
              <a:t>asynchronous, </a:t>
            </a:r>
            <a:r>
              <a:rPr lang="en-US"/>
              <a:t>meaning that they run at different speeds, and any thread can grind to a halt for an unpredictable duration at any time. This notion of asynchrony reflects the realities of modern multiprocessor architectures, where threads delays are unpredictable, ranging from microseconds (cache misses), to milliseconds (page faults) to seconds (scheduling interruptions).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A7BE9042-D22C-487B-8548-6C99A2684FB0}" type="slidenum">
              <a:rPr lang="en-US" smtClean="0"/>
              <a:pPr/>
              <a:t>61</a:t>
            </a:fld>
            <a:endParaRPr lang="en-US"/>
          </a:p>
        </p:txBody>
      </p:sp>
      <p:sp>
        <p:nvSpPr>
          <p:cNvPr id="2273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FAEFFB9-EACB-44AD-8416-419642B178D6}" type="slidenum">
              <a:rPr lang="x-none" sz="1200">
                <a:solidFill>
                  <a:srgbClr val="0000FF"/>
                </a:solidFill>
                <a:latin typeface="Marlett" pitchFamily="2" charset="2"/>
              </a:rPr>
              <a:pPr algn="r" eaLnBrk="0" hangingPunct="0"/>
              <a:t>61</a:t>
            </a:fld>
            <a:endParaRPr lang="en-US" sz="1200">
              <a:solidFill>
                <a:srgbClr val="0000FF"/>
              </a:solidFill>
              <a:latin typeface="Marlett" pitchFamily="2" charset="2"/>
              <a:cs typeface="Arial" charset="0"/>
            </a:endParaRPr>
          </a:p>
        </p:txBody>
      </p:sp>
      <p:sp>
        <p:nvSpPr>
          <p:cNvPr id="227332" name="Rectangle 2"/>
          <p:cNvSpPr>
            <a:spLocks noGrp="1" noRot="1" noChangeAspect="1" noChangeArrowheads="1" noTextEdit="1"/>
          </p:cNvSpPr>
          <p:nvPr>
            <p:ph type="sldImg"/>
          </p:nvPr>
        </p:nvSpPr>
        <p:spPr>
          <a:ln/>
        </p:spPr>
      </p:sp>
      <p:sp>
        <p:nvSpPr>
          <p:cNvPr id="2273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BEC1BF4-9D8B-489E-82C4-6AA6459CE03F}" type="slidenum">
              <a:rPr lang="en-US" smtClean="0"/>
              <a:pPr/>
              <a:t>62</a:t>
            </a:fld>
            <a:endParaRPr lang="en-US"/>
          </a:p>
        </p:txBody>
      </p:sp>
      <p:sp>
        <p:nvSpPr>
          <p:cNvPr id="2283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812B944-30F3-4D91-B7E6-05C105B3CAC2}" type="slidenum">
              <a:rPr lang="x-none" sz="1200">
                <a:solidFill>
                  <a:srgbClr val="0000FF"/>
                </a:solidFill>
                <a:latin typeface="Marlett" pitchFamily="2" charset="2"/>
              </a:rPr>
              <a:pPr algn="r" eaLnBrk="0" hangingPunct="0"/>
              <a:t>62</a:t>
            </a:fld>
            <a:endParaRPr lang="en-US" sz="1200">
              <a:solidFill>
                <a:srgbClr val="0000FF"/>
              </a:solidFill>
              <a:latin typeface="Marlett" pitchFamily="2" charset="2"/>
              <a:cs typeface="Arial" charset="0"/>
            </a:endParaRPr>
          </a:p>
        </p:txBody>
      </p:sp>
      <p:sp>
        <p:nvSpPr>
          <p:cNvPr id="228356" name="Rectangle 2"/>
          <p:cNvSpPr>
            <a:spLocks noGrp="1" noRot="1" noChangeAspect="1" noChangeArrowheads="1" noTextEdit="1"/>
          </p:cNvSpPr>
          <p:nvPr>
            <p:ph type="sldImg"/>
          </p:nvPr>
        </p:nvSpPr>
        <p:spPr>
          <a:ln/>
        </p:spPr>
      </p:sp>
      <p:sp>
        <p:nvSpPr>
          <p:cNvPr id="2283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2E712058-02EC-4C76-8F62-7DBF70FB302A}" type="slidenum">
              <a:rPr lang="en-US" smtClean="0"/>
              <a:pPr/>
              <a:t>63</a:t>
            </a:fld>
            <a:endParaRPr lang="en-US"/>
          </a:p>
        </p:txBody>
      </p:sp>
      <p:sp>
        <p:nvSpPr>
          <p:cNvPr id="2293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D6F02FC-FD88-438C-ACA2-28595828077F}" type="slidenum">
              <a:rPr lang="x-none" sz="1200">
                <a:solidFill>
                  <a:srgbClr val="0000FF"/>
                </a:solidFill>
                <a:latin typeface="Marlett" pitchFamily="2" charset="2"/>
              </a:rPr>
              <a:pPr algn="r" eaLnBrk="0" hangingPunct="0"/>
              <a:t>63</a:t>
            </a:fld>
            <a:endParaRPr lang="en-US" sz="1200">
              <a:solidFill>
                <a:srgbClr val="0000FF"/>
              </a:solidFill>
              <a:latin typeface="Marlett" pitchFamily="2" charset="2"/>
              <a:cs typeface="Arial" charset="0"/>
            </a:endParaRPr>
          </a:p>
        </p:txBody>
      </p:sp>
      <p:sp>
        <p:nvSpPr>
          <p:cNvPr id="229380" name="Rectangle 2"/>
          <p:cNvSpPr>
            <a:spLocks noGrp="1" noRot="1" noChangeAspect="1" noChangeArrowheads="1" noTextEdit="1"/>
          </p:cNvSpPr>
          <p:nvPr>
            <p:ph type="sldImg"/>
          </p:nvPr>
        </p:nvSpPr>
        <p:spPr>
          <a:ln/>
        </p:spPr>
      </p:sp>
      <p:sp>
        <p:nvSpPr>
          <p:cNvPr id="2293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D7C10E4C-2114-4C7D-A266-FC9E150A12B9}" type="slidenum">
              <a:rPr lang="en-US" smtClean="0"/>
              <a:pPr/>
              <a:t>64</a:t>
            </a:fld>
            <a:endParaRPr lang="en-US"/>
          </a:p>
        </p:txBody>
      </p:sp>
      <p:sp>
        <p:nvSpPr>
          <p:cNvPr id="2304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DA97EE3-CFCA-4715-979D-BB9787C78F74}" type="slidenum">
              <a:rPr lang="x-none" sz="1200">
                <a:solidFill>
                  <a:srgbClr val="0000FF"/>
                </a:solidFill>
                <a:latin typeface="Marlett" pitchFamily="2" charset="2"/>
              </a:rPr>
              <a:pPr algn="r" eaLnBrk="0" hangingPunct="0"/>
              <a:t>64</a:t>
            </a:fld>
            <a:endParaRPr lang="en-US" sz="1200">
              <a:solidFill>
                <a:srgbClr val="0000FF"/>
              </a:solidFill>
              <a:latin typeface="Marlett" pitchFamily="2" charset="2"/>
              <a:cs typeface="Arial" charset="0"/>
            </a:endParaRPr>
          </a:p>
        </p:txBody>
      </p:sp>
      <p:sp>
        <p:nvSpPr>
          <p:cNvPr id="230404" name="Rectangle 2"/>
          <p:cNvSpPr>
            <a:spLocks noGrp="1" noRot="1" noChangeAspect="1" noChangeArrowheads="1" noTextEdit="1"/>
          </p:cNvSpPr>
          <p:nvPr>
            <p:ph type="sldImg"/>
          </p:nvPr>
        </p:nvSpPr>
        <p:spPr>
          <a:ln/>
        </p:spPr>
      </p:sp>
      <p:sp>
        <p:nvSpPr>
          <p:cNvPr id="2304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EAAD4F5D-E5BF-4082-9591-93BAE30D2E89}" type="slidenum">
              <a:rPr lang="en-US" smtClean="0"/>
              <a:pPr/>
              <a:t>65</a:t>
            </a:fld>
            <a:endParaRPr lang="en-US"/>
          </a:p>
        </p:txBody>
      </p:sp>
      <p:sp>
        <p:nvSpPr>
          <p:cNvPr id="2314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2229818-CD51-40ED-BFB3-4619F512E30C}" type="slidenum">
              <a:rPr lang="x-none" sz="1200">
                <a:solidFill>
                  <a:srgbClr val="0000FF"/>
                </a:solidFill>
                <a:latin typeface="Marlett" pitchFamily="2" charset="2"/>
              </a:rPr>
              <a:pPr algn="r" eaLnBrk="0" hangingPunct="0"/>
              <a:t>65</a:t>
            </a:fld>
            <a:endParaRPr lang="en-US" sz="1200">
              <a:solidFill>
                <a:srgbClr val="0000FF"/>
              </a:solidFill>
              <a:latin typeface="Marlett" pitchFamily="2" charset="2"/>
              <a:cs typeface="Arial" charset="0"/>
            </a:endParaRPr>
          </a:p>
        </p:txBody>
      </p:sp>
      <p:sp>
        <p:nvSpPr>
          <p:cNvPr id="231428" name="Rectangle 2"/>
          <p:cNvSpPr>
            <a:spLocks noGrp="1" noRot="1" noChangeAspect="1" noChangeArrowheads="1" noTextEdit="1"/>
          </p:cNvSpPr>
          <p:nvPr>
            <p:ph type="sldImg"/>
          </p:nvPr>
        </p:nvSpPr>
        <p:spPr>
          <a:ln/>
        </p:spPr>
      </p:sp>
      <p:sp>
        <p:nvSpPr>
          <p:cNvPr id="2314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61EBB679-9FB5-4AC0-8BEB-141DB71DE493}" type="slidenum">
              <a:rPr lang="en-US" smtClean="0"/>
              <a:pPr/>
              <a:t>66</a:t>
            </a:fld>
            <a:endParaRPr lang="en-US"/>
          </a:p>
        </p:txBody>
      </p:sp>
      <p:sp>
        <p:nvSpPr>
          <p:cNvPr id="2324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15A19A04-1B00-4BF1-85A4-3BD3900B3E3B}" type="slidenum">
              <a:rPr lang="x-none" sz="1200">
                <a:solidFill>
                  <a:srgbClr val="0000FF"/>
                </a:solidFill>
                <a:latin typeface="Marlett" pitchFamily="2" charset="2"/>
              </a:rPr>
              <a:pPr algn="r" eaLnBrk="0" hangingPunct="0"/>
              <a:t>66</a:t>
            </a:fld>
            <a:endParaRPr lang="en-US" sz="1200">
              <a:solidFill>
                <a:srgbClr val="0000FF"/>
              </a:solidFill>
              <a:latin typeface="Marlett" pitchFamily="2" charset="2"/>
              <a:cs typeface="Arial" charset="0"/>
            </a:endParaRPr>
          </a:p>
        </p:txBody>
      </p:sp>
      <p:sp>
        <p:nvSpPr>
          <p:cNvPr id="232452" name="Rectangle 2"/>
          <p:cNvSpPr>
            <a:spLocks noGrp="1" noRot="1" noChangeAspect="1" noChangeArrowheads="1" noTextEdit="1"/>
          </p:cNvSpPr>
          <p:nvPr>
            <p:ph type="sldImg"/>
          </p:nvPr>
        </p:nvSpPr>
        <p:spPr>
          <a:ln/>
        </p:spPr>
      </p:sp>
      <p:sp>
        <p:nvSpPr>
          <p:cNvPr id="2324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This is just a question to ask students to clarify the protocol. Ask students if the same construction works if we have multi-valued registers…It shows them that the reason the earlier construction with a Boolean register worked is because Boolean means that in the concurrent case you can get only 0 or 1. Here this construction breaks down in the concurrent case.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395D1697-6CF7-4256-A41A-3E32531FFE8C}" type="slidenum">
              <a:rPr lang="en-US" smtClean="0"/>
              <a:pPr/>
              <a:t>67</a:t>
            </a:fld>
            <a:endParaRPr lang="en-US"/>
          </a:p>
        </p:txBody>
      </p:sp>
      <p:sp>
        <p:nvSpPr>
          <p:cNvPr id="2334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3797292-036C-48C1-956F-B3E2D403378C}" type="slidenum">
              <a:rPr lang="x-none" sz="1200">
                <a:solidFill>
                  <a:srgbClr val="0000FF"/>
                </a:solidFill>
                <a:latin typeface="Marlett" pitchFamily="2" charset="2"/>
              </a:rPr>
              <a:pPr algn="r" eaLnBrk="0" hangingPunct="0"/>
              <a:t>67</a:t>
            </a:fld>
            <a:endParaRPr lang="en-US" sz="1200">
              <a:solidFill>
                <a:srgbClr val="0000FF"/>
              </a:solidFill>
              <a:latin typeface="Marlett" pitchFamily="2" charset="2"/>
              <a:cs typeface="Arial" charset="0"/>
            </a:endParaRPr>
          </a:p>
        </p:txBody>
      </p:sp>
      <p:sp>
        <p:nvSpPr>
          <p:cNvPr id="233476" name="Rectangle 2"/>
          <p:cNvSpPr>
            <a:spLocks noGrp="1" noRot="1" noChangeAspect="1" noChangeArrowheads="1" noTextEdit="1"/>
          </p:cNvSpPr>
          <p:nvPr>
            <p:ph type="sldImg"/>
          </p:nvPr>
        </p:nvSpPr>
        <p:spPr>
          <a:ln/>
        </p:spPr>
      </p:sp>
      <p:sp>
        <p:nvSpPr>
          <p:cNvPr id="2334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A31734CE-F885-4420-BBBD-BE21E5C97F11}" type="slidenum">
              <a:rPr lang="en-US" smtClean="0"/>
              <a:pPr/>
              <a:t>68</a:t>
            </a:fld>
            <a:endParaRPr lang="en-US"/>
          </a:p>
        </p:txBody>
      </p:sp>
      <p:sp>
        <p:nvSpPr>
          <p:cNvPr id="2344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55DD3B8-2F43-408D-A6AA-ED54C6FADAF5}" type="slidenum">
              <a:rPr lang="x-none" sz="1200">
                <a:solidFill>
                  <a:srgbClr val="0000FF"/>
                </a:solidFill>
                <a:latin typeface="Marlett" pitchFamily="2" charset="2"/>
              </a:rPr>
              <a:pPr algn="r" eaLnBrk="0" hangingPunct="0"/>
              <a:t>68</a:t>
            </a:fld>
            <a:endParaRPr lang="en-US" sz="1200">
              <a:solidFill>
                <a:srgbClr val="0000FF"/>
              </a:solidFill>
              <a:latin typeface="Marlett" pitchFamily="2" charset="2"/>
              <a:cs typeface="Arial" charset="0"/>
            </a:endParaRPr>
          </a:p>
        </p:txBody>
      </p:sp>
      <p:sp>
        <p:nvSpPr>
          <p:cNvPr id="234500" name="Rectangle 2"/>
          <p:cNvSpPr>
            <a:spLocks noGrp="1" noRot="1" noChangeAspect="1" noChangeArrowheads="1" noTextEdit="1"/>
          </p:cNvSpPr>
          <p:nvPr>
            <p:ph type="sldImg"/>
          </p:nvPr>
        </p:nvSpPr>
        <p:spPr>
          <a:ln/>
        </p:spPr>
      </p:sp>
      <p:sp>
        <p:nvSpPr>
          <p:cNvPr id="2345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0FDC202D-6226-4517-9C21-C21381A2850A}" type="slidenum">
              <a:rPr lang="en-US" smtClean="0"/>
              <a:pPr/>
              <a:t>69</a:t>
            </a:fld>
            <a:endParaRPr lang="en-US"/>
          </a:p>
        </p:txBody>
      </p:sp>
      <p:sp>
        <p:nvSpPr>
          <p:cNvPr id="2355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31DE78C-ED06-4365-AA40-3C79D2088264}" type="slidenum">
              <a:rPr lang="x-none" sz="1200">
                <a:solidFill>
                  <a:srgbClr val="0000FF"/>
                </a:solidFill>
                <a:latin typeface="Marlett" pitchFamily="2" charset="2"/>
              </a:rPr>
              <a:pPr algn="r" eaLnBrk="0" hangingPunct="0"/>
              <a:t>69</a:t>
            </a:fld>
            <a:endParaRPr lang="en-US" sz="1200">
              <a:solidFill>
                <a:srgbClr val="0000FF"/>
              </a:solidFill>
              <a:latin typeface="Marlett" pitchFamily="2" charset="2"/>
              <a:cs typeface="Arial" charset="0"/>
            </a:endParaRPr>
          </a:p>
        </p:txBody>
      </p:sp>
      <p:sp>
        <p:nvSpPr>
          <p:cNvPr id="235524" name="Rectangle 2"/>
          <p:cNvSpPr>
            <a:spLocks noGrp="1" noRot="1" noChangeAspect="1" noChangeArrowheads="1" noTextEdit="1"/>
          </p:cNvSpPr>
          <p:nvPr>
            <p:ph type="sldImg"/>
          </p:nvPr>
        </p:nvSpPr>
        <p:spPr>
          <a:ln/>
        </p:spPr>
      </p:sp>
      <p:sp>
        <p:nvSpPr>
          <p:cNvPr id="2355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dirty="0"/>
              <a:t>The specific</a:t>
            </a:r>
            <a:r>
              <a:rPr lang="en-US" baseline="0" dirty="0"/>
              <a:t> way in which we plan to implement this M-valued register is Unary. One can also implement it using a non-unary approach but the argument is more complex for that implementation and we find overall that it is less satisfying than this simple algorithm. </a:t>
            </a:r>
          </a:p>
          <a:p>
            <a:pPr eaLnBrk="1" hangingPunct="1"/>
            <a:endParaRPr lang="en-US" baseline="0" dirty="0"/>
          </a:p>
          <a:p>
            <a:pPr eaLnBrk="1" hangingPunct="1"/>
            <a:r>
              <a:rPr lang="en-US" dirty="0"/>
              <a:t>The value 5 is written by writing a 1 in the fifth array location and then zeroing out all other lower locations.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51DFE6CA-21A4-4299-832F-FE46B03304ED}" type="slidenum">
              <a:rPr lang="en-US" smtClean="0"/>
              <a:pPr/>
              <a:t>70</a:t>
            </a:fld>
            <a:endParaRPr lang="en-US"/>
          </a:p>
        </p:txBody>
      </p:sp>
      <p:sp>
        <p:nvSpPr>
          <p:cNvPr id="2365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1805FF5-E838-4E71-8309-51B14B4B6750}" type="slidenum">
              <a:rPr lang="x-none" sz="1200">
                <a:solidFill>
                  <a:srgbClr val="0000FF"/>
                </a:solidFill>
                <a:latin typeface="Marlett" pitchFamily="2" charset="2"/>
              </a:rPr>
              <a:pPr algn="r" eaLnBrk="0" hangingPunct="0"/>
              <a:t>70</a:t>
            </a:fld>
            <a:endParaRPr lang="en-US" sz="1200">
              <a:solidFill>
                <a:srgbClr val="0000FF"/>
              </a:solidFill>
              <a:latin typeface="Marlett" pitchFamily="2" charset="2"/>
              <a:cs typeface="Arial" charset="0"/>
            </a:endParaRPr>
          </a:p>
        </p:txBody>
      </p:sp>
      <p:sp>
        <p:nvSpPr>
          <p:cNvPr id="236548" name="Rectangle 2"/>
          <p:cNvSpPr>
            <a:spLocks noGrp="1" noRot="1" noChangeAspect="1" noChangeArrowheads="1" noTextEdit="1"/>
          </p:cNvSpPr>
          <p:nvPr>
            <p:ph type="sldImg"/>
          </p:nvPr>
        </p:nvSpPr>
        <p:spPr>
          <a:ln/>
        </p:spPr>
      </p:sp>
      <p:sp>
        <p:nvSpPr>
          <p:cNvPr id="2365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value 5 is written by writing a 1 in the fifth array location and then zeroing out all other lower locations.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9CA9B2B0-6DCA-469A-A00C-B88F3431C872}" type="slidenum">
              <a:rPr lang="en-US" smtClean="0"/>
              <a:pPr/>
              <a:t>8</a:t>
            </a:fld>
            <a:endParaRPr lang="en-US"/>
          </a:p>
        </p:txBody>
      </p:sp>
      <p:sp>
        <p:nvSpPr>
          <p:cNvPr id="1720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B55A198-7BFE-426A-95A6-2CFC61B69C0D}" type="slidenum">
              <a:rPr lang="x-none" sz="1200">
                <a:solidFill>
                  <a:srgbClr val="0000FF"/>
                </a:solidFill>
                <a:latin typeface="Marlett" pitchFamily="2" charset="2"/>
              </a:rPr>
              <a:pPr algn="r" eaLnBrk="0" hangingPunct="0"/>
              <a:t>8</a:t>
            </a:fld>
            <a:endParaRPr lang="en-US" sz="1200">
              <a:solidFill>
                <a:srgbClr val="0000FF"/>
              </a:solidFill>
              <a:latin typeface="Marlett" pitchFamily="2" charset="2"/>
              <a:cs typeface="Arial" charset="0"/>
            </a:endParaRPr>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first question to ask is what is the </a:t>
            </a:r>
            <a:r>
              <a:rPr lang="en-US" b="1"/>
              <a:t>weakest </a:t>
            </a:r>
            <a:r>
              <a:rPr lang="en-US"/>
              <a:t>useful form of shared memory. Not because we want to save money by buying the least amount of machinery, like a standard transmission and manual windows on an automobile, but because this way we can figure out what is essential to getting the job done and what is useful to enhance efficiency, convenience, and so on.</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E0AA4B04-2FBC-4388-AC4F-CD6CA8951CC3}" type="slidenum">
              <a:rPr lang="en-US" smtClean="0"/>
              <a:pPr/>
              <a:t>71</a:t>
            </a:fld>
            <a:endParaRPr lang="en-US"/>
          </a:p>
        </p:txBody>
      </p:sp>
      <p:sp>
        <p:nvSpPr>
          <p:cNvPr id="2375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4EBDED1-8921-4454-97F9-86676C1A8D3D}" type="slidenum">
              <a:rPr lang="x-none" sz="1200">
                <a:solidFill>
                  <a:srgbClr val="0000FF"/>
                </a:solidFill>
                <a:latin typeface="Marlett" pitchFamily="2" charset="2"/>
              </a:rPr>
              <a:pPr algn="r" eaLnBrk="0" hangingPunct="0"/>
              <a:t>71</a:t>
            </a:fld>
            <a:endParaRPr lang="en-US" sz="1200">
              <a:solidFill>
                <a:srgbClr val="0000FF"/>
              </a:solidFill>
              <a:latin typeface="Marlett" pitchFamily="2" charset="2"/>
              <a:cs typeface="Arial" charset="0"/>
            </a:endParaRPr>
          </a:p>
        </p:txBody>
      </p:sp>
      <p:sp>
        <p:nvSpPr>
          <p:cNvPr id="237572" name="Rectangle 2"/>
          <p:cNvSpPr>
            <a:spLocks noGrp="1" noRot="1" noChangeAspect="1" noChangeArrowheads="1" noTextEdit="1"/>
          </p:cNvSpPr>
          <p:nvPr>
            <p:ph type="sldImg"/>
          </p:nvPr>
        </p:nvSpPr>
        <p:spPr>
          <a:ln/>
        </p:spPr>
      </p:sp>
      <p:sp>
        <p:nvSpPr>
          <p:cNvPr id="2375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value 5 is written by writing a 1 in the fifth array location and then zeroing out all other lower locations.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5DA50BCA-8141-46C3-A67C-5C227B101F8A}" type="slidenum">
              <a:rPr lang="en-US" smtClean="0"/>
              <a:pPr/>
              <a:t>72</a:t>
            </a:fld>
            <a:endParaRPr lang="en-US"/>
          </a:p>
        </p:txBody>
      </p:sp>
      <p:sp>
        <p:nvSpPr>
          <p:cNvPr id="2385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9BC8165-7F97-413B-B92D-B3C477BEB382}" type="slidenum">
              <a:rPr lang="x-none" sz="1200">
                <a:solidFill>
                  <a:srgbClr val="0000FF"/>
                </a:solidFill>
                <a:latin typeface="Marlett" pitchFamily="2" charset="2"/>
              </a:rPr>
              <a:pPr algn="r" eaLnBrk="0" hangingPunct="0"/>
              <a:t>72</a:t>
            </a:fld>
            <a:endParaRPr lang="en-US" sz="1200">
              <a:solidFill>
                <a:srgbClr val="0000FF"/>
              </a:solidFill>
              <a:latin typeface="Marlett" pitchFamily="2" charset="2"/>
              <a:cs typeface="Arial" charset="0"/>
            </a:endParaRPr>
          </a:p>
        </p:txBody>
      </p:sp>
      <p:sp>
        <p:nvSpPr>
          <p:cNvPr id="238596" name="Rectangle 2"/>
          <p:cNvSpPr>
            <a:spLocks noGrp="1" noRot="1" noChangeAspect="1" noChangeArrowheads="1" noTextEdit="1"/>
          </p:cNvSpPr>
          <p:nvPr>
            <p:ph type="sldImg"/>
          </p:nvPr>
        </p:nvSpPr>
        <p:spPr>
          <a:ln/>
        </p:spPr>
      </p:sp>
      <p:sp>
        <p:nvSpPr>
          <p:cNvPr id="2385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Only when the last 0 written erases the bit indicating the old value, can the reader advance and find the new value 5. Can explain to students what happens when the old value is 6 or 7, that is, in a higher place than the value 5 that was written.  Notice that the multiple readers could see values of ones written while they were executing so </a:t>
            </a:r>
          </a:p>
          <a:p>
            <a:pPr eaLnBrk="1" hangingPunct="1"/>
            <a:r>
              <a:rPr lang="en-US"/>
              <a:t>One could see a value of three while the other saw an earlier value of 5…</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7C41DE28-3E9B-494F-8F62-8187901AF400}" type="slidenum">
              <a:rPr lang="en-US" smtClean="0"/>
              <a:pPr/>
              <a:t>73</a:t>
            </a:fld>
            <a:endParaRPr lang="en-US"/>
          </a:p>
        </p:txBody>
      </p:sp>
      <p:sp>
        <p:nvSpPr>
          <p:cNvPr id="2396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277C726-3E4C-442B-BD62-06E80BF8948F}" type="slidenum">
              <a:rPr lang="x-none" sz="1200">
                <a:solidFill>
                  <a:srgbClr val="0000FF"/>
                </a:solidFill>
                <a:latin typeface="Marlett" pitchFamily="2" charset="2"/>
              </a:rPr>
              <a:pPr algn="r" eaLnBrk="0" hangingPunct="0"/>
              <a:t>73</a:t>
            </a:fld>
            <a:endParaRPr lang="en-US" sz="1200">
              <a:solidFill>
                <a:srgbClr val="0000FF"/>
              </a:solidFill>
              <a:latin typeface="Marlett" pitchFamily="2" charset="2"/>
              <a:cs typeface="Arial" charset="0"/>
            </a:endParaRPr>
          </a:p>
        </p:txBody>
      </p:sp>
      <p:sp>
        <p:nvSpPr>
          <p:cNvPr id="239620" name="Rectangle 2"/>
          <p:cNvSpPr>
            <a:spLocks noGrp="1" noRot="1" noChangeAspect="1" noChangeArrowheads="1" noTextEdit="1"/>
          </p:cNvSpPr>
          <p:nvPr>
            <p:ph type="sldImg"/>
          </p:nvPr>
        </p:nvSpPr>
        <p:spPr>
          <a:ln/>
        </p:spPr>
      </p:sp>
      <p:sp>
        <p:nvSpPr>
          <p:cNvPr id="2396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B21F9266-9504-4131-AC2F-4B9C80FA0614}" type="slidenum">
              <a:rPr lang="en-US" smtClean="0"/>
              <a:pPr/>
              <a:t>74</a:t>
            </a:fld>
            <a:endParaRPr lang="en-US"/>
          </a:p>
        </p:txBody>
      </p:sp>
      <p:sp>
        <p:nvSpPr>
          <p:cNvPr id="2406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4D27C25-963F-4354-86A9-2BD8BE90730E}" type="slidenum">
              <a:rPr lang="x-none" sz="1200">
                <a:solidFill>
                  <a:srgbClr val="0000FF"/>
                </a:solidFill>
                <a:latin typeface="Marlett" pitchFamily="2" charset="2"/>
              </a:rPr>
              <a:pPr algn="r" eaLnBrk="0" hangingPunct="0"/>
              <a:t>74</a:t>
            </a:fld>
            <a:endParaRPr lang="en-US" sz="1200">
              <a:solidFill>
                <a:srgbClr val="0000FF"/>
              </a:solidFill>
              <a:latin typeface="Marlett" pitchFamily="2" charset="2"/>
              <a:cs typeface="Arial" charset="0"/>
            </a:endParaRPr>
          </a:p>
        </p:txBody>
      </p:sp>
      <p:sp>
        <p:nvSpPr>
          <p:cNvPr id="240644" name="Rectangle 2"/>
          <p:cNvSpPr>
            <a:spLocks noGrp="1" noRot="1" noChangeAspect="1" noChangeArrowheads="1" noTextEdit="1"/>
          </p:cNvSpPr>
          <p:nvPr>
            <p:ph type="sldImg"/>
          </p:nvPr>
        </p:nvSpPr>
        <p:spPr>
          <a:ln/>
        </p:spPr>
      </p:sp>
      <p:sp>
        <p:nvSpPr>
          <p:cNvPr id="2406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E0ABF344-8CBD-4D73-BFF6-E95A7A67A26C}" type="slidenum">
              <a:rPr lang="en-US" smtClean="0"/>
              <a:pPr/>
              <a:t>75</a:t>
            </a:fld>
            <a:endParaRPr lang="en-US"/>
          </a:p>
        </p:txBody>
      </p:sp>
      <p:sp>
        <p:nvSpPr>
          <p:cNvPr id="2416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8F44251-001B-4874-BBFA-902A9F9EFBB7}" type="slidenum">
              <a:rPr lang="x-none" sz="1200">
                <a:solidFill>
                  <a:srgbClr val="0000FF"/>
                </a:solidFill>
                <a:latin typeface="Marlett" pitchFamily="2" charset="2"/>
              </a:rPr>
              <a:pPr algn="r" eaLnBrk="0" hangingPunct="0"/>
              <a:t>75</a:t>
            </a:fld>
            <a:endParaRPr lang="en-US" sz="1200">
              <a:solidFill>
                <a:srgbClr val="0000FF"/>
              </a:solidFill>
              <a:latin typeface="Marlett" pitchFamily="2" charset="2"/>
              <a:cs typeface="Arial" charset="0"/>
            </a:endParaRPr>
          </a:p>
        </p:txBody>
      </p:sp>
      <p:sp>
        <p:nvSpPr>
          <p:cNvPr id="241668" name="Rectangle 2"/>
          <p:cNvSpPr>
            <a:spLocks noGrp="1" noRot="1" noChangeAspect="1" noChangeArrowheads="1" noTextEdit="1"/>
          </p:cNvSpPr>
          <p:nvPr>
            <p:ph type="sldImg"/>
          </p:nvPr>
        </p:nvSpPr>
        <p:spPr>
          <a:ln/>
        </p:spPr>
      </p:sp>
      <p:sp>
        <p:nvSpPr>
          <p:cNvPr id="2416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F0912152-3360-4D00-8FD6-7C954FCDAD90}" type="slidenum">
              <a:rPr lang="en-US" smtClean="0"/>
              <a:pPr/>
              <a:t>76</a:t>
            </a:fld>
            <a:endParaRPr lang="en-US"/>
          </a:p>
        </p:txBody>
      </p:sp>
      <p:sp>
        <p:nvSpPr>
          <p:cNvPr id="2426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B50261A-5AEF-480D-93B5-705E30B9CA2E}" type="slidenum">
              <a:rPr lang="x-none" sz="1200">
                <a:solidFill>
                  <a:srgbClr val="0000FF"/>
                </a:solidFill>
                <a:latin typeface="Marlett" pitchFamily="2" charset="2"/>
              </a:rPr>
              <a:pPr algn="r" eaLnBrk="0" hangingPunct="0"/>
              <a:t>76</a:t>
            </a:fld>
            <a:endParaRPr lang="en-US" sz="1200">
              <a:solidFill>
                <a:srgbClr val="0000FF"/>
              </a:solidFill>
              <a:latin typeface="Marlett" pitchFamily="2" charset="2"/>
              <a:cs typeface="Arial" charset="0"/>
            </a:endParaRPr>
          </a:p>
        </p:txBody>
      </p:sp>
      <p:sp>
        <p:nvSpPr>
          <p:cNvPr id="242692" name="Rectangle 2"/>
          <p:cNvSpPr>
            <a:spLocks noGrp="1" noRot="1" noChangeAspect="1" noChangeArrowheads="1" noTextEdit="1"/>
          </p:cNvSpPr>
          <p:nvPr>
            <p:ph type="sldImg"/>
          </p:nvPr>
        </p:nvSpPr>
        <p:spPr>
          <a:ln/>
        </p:spPr>
      </p:sp>
      <p:sp>
        <p:nvSpPr>
          <p:cNvPr id="24269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9A9049CF-ACFF-4FDF-87DB-450A3ACCAD8E}" type="slidenum">
              <a:rPr lang="en-US" smtClean="0"/>
              <a:pPr/>
              <a:t>77</a:t>
            </a:fld>
            <a:endParaRPr lang="en-US"/>
          </a:p>
        </p:txBody>
      </p:sp>
      <p:sp>
        <p:nvSpPr>
          <p:cNvPr id="24371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424860D8-EB13-462B-9D96-3401897478E1}" type="slidenum">
              <a:rPr lang="x-none" sz="1200">
                <a:solidFill>
                  <a:srgbClr val="0000FF"/>
                </a:solidFill>
                <a:latin typeface="Marlett" pitchFamily="2" charset="2"/>
              </a:rPr>
              <a:pPr algn="r" eaLnBrk="0" hangingPunct="0"/>
              <a:t>77</a:t>
            </a:fld>
            <a:endParaRPr lang="en-US" sz="1200">
              <a:solidFill>
                <a:srgbClr val="0000FF"/>
              </a:solidFill>
              <a:latin typeface="Marlett" pitchFamily="2" charset="2"/>
              <a:cs typeface="Arial" charset="0"/>
            </a:endParaRPr>
          </a:p>
        </p:txBody>
      </p:sp>
      <p:sp>
        <p:nvSpPr>
          <p:cNvPr id="243716" name="Rectangle 2"/>
          <p:cNvSpPr>
            <a:spLocks noGrp="1" noRot="1" noChangeAspect="1" noChangeArrowheads="1" noTextEdit="1"/>
          </p:cNvSpPr>
          <p:nvPr>
            <p:ph type="sldImg"/>
          </p:nvPr>
        </p:nvSpPr>
        <p:spPr>
          <a:ln/>
        </p:spPr>
      </p:sp>
      <p:sp>
        <p:nvSpPr>
          <p:cNvPr id="24371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A54DDC63-9CB7-44EE-9E2D-FB7F19BB46E0}" type="slidenum">
              <a:rPr lang="en-US" smtClean="0"/>
              <a:pPr/>
              <a:t>78</a:t>
            </a:fld>
            <a:endParaRPr lang="en-US"/>
          </a:p>
        </p:txBody>
      </p:sp>
      <p:sp>
        <p:nvSpPr>
          <p:cNvPr id="24473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B957511-1450-489C-889D-4835CFC024F9}" type="slidenum">
              <a:rPr lang="x-none" sz="1200">
                <a:solidFill>
                  <a:srgbClr val="0000FF"/>
                </a:solidFill>
                <a:latin typeface="Marlett" pitchFamily="2" charset="2"/>
              </a:rPr>
              <a:pPr algn="r" eaLnBrk="0" hangingPunct="0"/>
              <a:t>78</a:t>
            </a:fld>
            <a:endParaRPr lang="en-US" sz="1200">
              <a:solidFill>
                <a:srgbClr val="0000FF"/>
              </a:solidFill>
              <a:latin typeface="Marlett" pitchFamily="2" charset="2"/>
              <a:cs typeface="Arial" charset="0"/>
            </a:endParaRPr>
          </a:p>
        </p:txBody>
      </p:sp>
      <p:sp>
        <p:nvSpPr>
          <p:cNvPr id="244740" name="Rectangle 2"/>
          <p:cNvSpPr>
            <a:spLocks noGrp="1" noRot="1" noChangeAspect="1" noChangeArrowheads="1" noTextEdit="1"/>
          </p:cNvSpPr>
          <p:nvPr>
            <p:ph type="sldImg"/>
          </p:nvPr>
        </p:nvSpPr>
        <p:spPr>
          <a:ln/>
        </p:spPr>
      </p:sp>
      <p:sp>
        <p:nvSpPr>
          <p:cNvPr id="24474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746347FB-C0BD-4176-8648-098BE7F510EA}" type="slidenum">
              <a:rPr lang="en-US" smtClean="0"/>
              <a:pPr/>
              <a:t>79</a:t>
            </a:fld>
            <a:endParaRPr lang="en-US"/>
          </a:p>
        </p:txBody>
      </p:sp>
      <p:sp>
        <p:nvSpPr>
          <p:cNvPr id="2457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5205EC97-FD4E-44E9-BF2D-4AB7868FD5DC}" type="slidenum">
              <a:rPr lang="x-none" sz="1200">
                <a:solidFill>
                  <a:srgbClr val="0000FF"/>
                </a:solidFill>
                <a:latin typeface="Marlett" pitchFamily="2" charset="2"/>
              </a:rPr>
              <a:pPr algn="r" eaLnBrk="0" hangingPunct="0"/>
              <a:t>79</a:t>
            </a:fld>
            <a:endParaRPr lang="en-US" sz="1200">
              <a:solidFill>
                <a:srgbClr val="0000FF"/>
              </a:solidFill>
              <a:latin typeface="Marlett" pitchFamily="2" charset="2"/>
              <a:cs typeface="Arial" charset="0"/>
            </a:endParaRPr>
          </a:p>
        </p:txBody>
      </p:sp>
      <p:sp>
        <p:nvSpPr>
          <p:cNvPr id="245764" name="Rectangle 2"/>
          <p:cNvSpPr>
            <a:spLocks noGrp="1" noRot="1" noChangeAspect="1" noChangeArrowheads="1" noTextEdit="1"/>
          </p:cNvSpPr>
          <p:nvPr>
            <p:ph type="sldImg"/>
          </p:nvPr>
        </p:nvSpPr>
        <p:spPr>
          <a:ln/>
        </p:spPr>
      </p:sp>
      <p:sp>
        <p:nvSpPr>
          <p:cNvPr id="24576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A917DC31-3574-48E3-A828-B6212006582D}" type="slidenum">
              <a:rPr lang="en-US" smtClean="0"/>
              <a:pPr/>
              <a:t>80</a:t>
            </a:fld>
            <a:endParaRPr lang="en-US"/>
          </a:p>
        </p:txBody>
      </p:sp>
      <p:sp>
        <p:nvSpPr>
          <p:cNvPr id="2467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68017B1-1AB9-4E78-ACD5-670C333693B9}" type="slidenum">
              <a:rPr lang="x-none" sz="1200">
                <a:solidFill>
                  <a:srgbClr val="0000FF"/>
                </a:solidFill>
                <a:latin typeface="Marlett" pitchFamily="2" charset="2"/>
              </a:rPr>
              <a:pPr algn="r" eaLnBrk="0" hangingPunct="0"/>
              <a:t>80</a:t>
            </a:fld>
            <a:endParaRPr lang="en-US" sz="1200">
              <a:solidFill>
                <a:srgbClr val="0000FF"/>
              </a:solidFill>
              <a:latin typeface="Marlett" pitchFamily="2" charset="2"/>
              <a:cs typeface="Arial" charset="0"/>
            </a:endParaRPr>
          </a:p>
        </p:txBody>
      </p:sp>
      <p:sp>
        <p:nvSpPr>
          <p:cNvPr id="246788" name="Rectangle 2"/>
          <p:cNvSpPr>
            <a:spLocks noGrp="1" noRot="1" noChangeAspect="1" noChangeArrowheads="1" noTextEdit="1"/>
          </p:cNvSpPr>
          <p:nvPr>
            <p:ph type="sldImg"/>
          </p:nvPr>
        </p:nvSpPr>
        <p:spPr>
          <a:ln/>
        </p:spPr>
      </p:sp>
      <p:sp>
        <p:nvSpPr>
          <p:cNvPr id="24678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We will take a slight detour. This is because its harder to implement MR atomic from MR regular, so lets do this SR first.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94C42025-A53B-4AAE-95FF-68B0385CA238}" type="slidenum">
              <a:rPr lang="en-US" smtClean="0"/>
              <a:pPr/>
              <a:t>9</a:t>
            </a:fld>
            <a:endParaRPr lang="en-US"/>
          </a:p>
        </p:txBody>
      </p:sp>
      <p:sp>
        <p:nvSpPr>
          <p:cNvPr id="1730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6A02B3E-6C67-4935-BF81-FC07B4C71AE2}" type="slidenum">
              <a:rPr lang="x-none" sz="1200">
                <a:solidFill>
                  <a:srgbClr val="0000FF"/>
                </a:solidFill>
                <a:latin typeface="Marlett" pitchFamily="2" charset="2"/>
              </a:rPr>
              <a:pPr algn="r" eaLnBrk="0" hangingPunct="0"/>
              <a:t>9</a:t>
            </a:fld>
            <a:endParaRPr lang="en-US" sz="1200">
              <a:solidFill>
                <a:srgbClr val="0000FF"/>
              </a:solidFill>
              <a:latin typeface="Marlett" pitchFamily="2" charset="2"/>
              <a:cs typeface="Arial" charset="0"/>
            </a:endParaRPr>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Paradoxically, perhaps, once we have identified the weakest useful model of concurrent computation, the next question is how far can we go with it? For example, in sequential computability, we can decide that finite state machines are useful, and we can use them, say to parse arithmetic expressions, control traffic lights, and do other simple tasks.</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40CA4A08-A947-45A7-9828-360FC1212F8F}" type="slidenum">
              <a:rPr lang="en-US" smtClean="0"/>
              <a:pPr/>
              <a:t>81</a:t>
            </a:fld>
            <a:endParaRPr lang="en-US"/>
          </a:p>
        </p:txBody>
      </p:sp>
      <p:sp>
        <p:nvSpPr>
          <p:cNvPr id="24781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D0D8E408-868E-4FD4-9FEE-A45D7E5A11B7}" type="slidenum">
              <a:rPr lang="x-none" sz="1200">
                <a:solidFill>
                  <a:srgbClr val="0000FF"/>
                </a:solidFill>
                <a:latin typeface="Marlett" pitchFamily="2" charset="2"/>
              </a:rPr>
              <a:pPr algn="r" eaLnBrk="0" hangingPunct="0"/>
              <a:t>81</a:t>
            </a:fld>
            <a:endParaRPr lang="en-US" sz="1200">
              <a:solidFill>
                <a:srgbClr val="0000FF"/>
              </a:solidFill>
              <a:latin typeface="Marlett" pitchFamily="2" charset="2"/>
              <a:cs typeface="Arial" charset="0"/>
            </a:endParaRPr>
          </a:p>
        </p:txBody>
      </p:sp>
      <p:sp>
        <p:nvSpPr>
          <p:cNvPr id="247812" name="Rectangle 2"/>
          <p:cNvSpPr>
            <a:spLocks noGrp="1" noRot="1" noChangeAspect="1" noChangeArrowheads="1" noTextEdit="1"/>
          </p:cNvSpPr>
          <p:nvPr>
            <p:ph type="sldImg"/>
          </p:nvPr>
        </p:nvSpPr>
        <p:spPr>
          <a:ln/>
        </p:spPr>
      </p:sp>
      <p:sp>
        <p:nvSpPr>
          <p:cNvPr id="24781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problem in this construction could be that a reader of a regular register will read the old value instead of the new. When is this a problem?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741CC3C3-4217-4DFF-90F4-FB36EF00F0A6}" type="slidenum">
              <a:rPr lang="en-US" smtClean="0"/>
              <a:pPr/>
              <a:t>82</a:t>
            </a:fld>
            <a:endParaRPr lang="en-US"/>
          </a:p>
        </p:txBody>
      </p:sp>
      <p:sp>
        <p:nvSpPr>
          <p:cNvPr id="2488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02F5629-035F-4E65-8B85-6A85AA51653C}" type="slidenum">
              <a:rPr lang="x-none" sz="1200">
                <a:solidFill>
                  <a:srgbClr val="0000FF"/>
                </a:solidFill>
                <a:latin typeface="Marlett" pitchFamily="2" charset="2"/>
              </a:rPr>
              <a:pPr algn="r" eaLnBrk="0" hangingPunct="0"/>
              <a:t>82</a:t>
            </a:fld>
            <a:endParaRPr lang="en-US" sz="1200">
              <a:solidFill>
                <a:srgbClr val="0000FF"/>
              </a:solidFill>
              <a:latin typeface="Marlett" pitchFamily="2" charset="2"/>
              <a:cs typeface="Arial" charset="0"/>
            </a:endParaRPr>
          </a:p>
        </p:txBody>
      </p:sp>
      <p:sp>
        <p:nvSpPr>
          <p:cNvPr id="248836" name="Rectangle 2"/>
          <p:cNvSpPr>
            <a:spLocks noGrp="1" noRot="1" noChangeAspect="1" noChangeArrowheads="1" noTextEdit="1"/>
          </p:cNvSpPr>
          <p:nvPr>
            <p:ph type="sldImg"/>
          </p:nvPr>
        </p:nvSpPr>
        <p:spPr>
          <a:ln/>
        </p:spPr>
      </p:sp>
      <p:sp>
        <p:nvSpPr>
          <p:cNvPr id="24883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853F779E-8E1F-4219-A66C-C97C5E8B358B}" type="slidenum">
              <a:rPr lang="en-US" smtClean="0"/>
              <a:pPr/>
              <a:t>83</a:t>
            </a:fld>
            <a:endParaRPr lang="en-US"/>
          </a:p>
        </p:txBody>
      </p:sp>
      <p:sp>
        <p:nvSpPr>
          <p:cNvPr id="24985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50CFE9C-35D5-46C3-B2EA-2EC62959275E}" type="slidenum">
              <a:rPr lang="x-none" sz="1200">
                <a:solidFill>
                  <a:srgbClr val="0000FF"/>
                </a:solidFill>
                <a:latin typeface="Marlett" pitchFamily="2" charset="2"/>
              </a:rPr>
              <a:pPr algn="r" eaLnBrk="0" hangingPunct="0"/>
              <a:t>83</a:t>
            </a:fld>
            <a:endParaRPr lang="en-US" sz="1200">
              <a:solidFill>
                <a:srgbClr val="0000FF"/>
              </a:solidFill>
              <a:latin typeface="Marlett" pitchFamily="2" charset="2"/>
              <a:cs typeface="Arial" charset="0"/>
            </a:endParaRPr>
          </a:p>
        </p:txBody>
      </p:sp>
      <p:sp>
        <p:nvSpPr>
          <p:cNvPr id="249860" name="Rectangle 2"/>
          <p:cNvSpPr>
            <a:spLocks noGrp="1" noRot="1" noChangeAspect="1" noChangeArrowheads="1" noTextEdit="1"/>
          </p:cNvSpPr>
          <p:nvPr>
            <p:ph type="sldImg"/>
          </p:nvPr>
        </p:nvSpPr>
        <p:spPr>
          <a:ln/>
        </p:spPr>
      </p:sp>
      <p:sp>
        <p:nvSpPr>
          <p:cNvPr id="24986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42DC87CC-DD7B-4B0C-B401-B7E18C5FD4A2}" type="slidenum">
              <a:rPr lang="en-US" smtClean="0"/>
              <a:pPr/>
              <a:t>84</a:t>
            </a:fld>
            <a:endParaRPr lang="en-US"/>
          </a:p>
        </p:txBody>
      </p:sp>
      <p:sp>
        <p:nvSpPr>
          <p:cNvPr id="25088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EE09C05-3A80-4AB5-A75F-2E1BD914545E}" type="slidenum">
              <a:rPr lang="x-none" sz="1200">
                <a:solidFill>
                  <a:srgbClr val="0000FF"/>
                </a:solidFill>
                <a:latin typeface="Marlett" pitchFamily="2" charset="2"/>
              </a:rPr>
              <a:pPr algn="r" eaLnBrk="0" hangingPunct="0"/>
              <a:t>84</a:t>
            </a:fld>
            <a:endParaRPr lang="en-US" sz="1200">
              <a:solidFill>
                <a:srgbClr val="0000FF"/>
              </a:solidFill>
              <a:latin typeface="Marlett" pitchFamily="2" charset="2"/>
              <a:cs typeface="Arial" charset="0"/>
            </a:endParaRPr>
          </a:p>
        </p:txBody>
      </p:sp>
      <p:sp>
        <p:nvSpPr>
          <p:cNvPr id="250884" name="Rectangle 2"/>
          <p:cNvSpPr>
            <a:spLocks noGrp="1" noRot="1" noChangeAspect="1" noChangeArrowheads="1" noTextEdit="1"/>
          </p:cNvSpPr>
          <p:nvPr>
            <p:ph type="sldImg"/>
          </p:nvPr>
        </p:nvSpPr>
        <p:spPr>
          <a:ln/>
        </p:spPr>
      </p:sp>
      <p:sp>
        <p:nvSpPr>
          <p:cNvPr id="25088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problem happens when the (single) reader has several reads that overlap the same write. In this case we run into trouble because if a later read sees a value earlier than a value of an earlier read this cannot be linearized.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A4A65DC6-ACEC-47ED-BC47-43A2173695AA}" type="slidenum">
              <a:rPr lang="en-US" smtClean="0"/>
              <a:pPr/>
              <a:t>85</a:t>
            </a:fld>
            <a:endParaRPr lang="en-US"/>
          </a:p>
        </p:txBody>
      </p:sp>
      <p:sp>
        <p:nvSpPr>
          <p:cNvPr id="2519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0180399-3029-4BC6-AD8B-5FAA8AE98792}" type="slidenum">
              <a:rPr lang="x-none" sz="1200">
                <a:solidFill>
                  <a:srgbClr val="0000FF"/>
                </a:solidFill>
                <a:latin typeface="Marlett" pitchFamily="2" charset="2"/>
              </a:rPr>
              <a:pPr algn="r" eaLnBrk="0" hangingPunct="0"/>
              <a:t>85</a:t>
            </a:fld>
            <a:endParaRPr lang="en-US" sz="1200">
              <a:solidFill>
                <a:srgbClr val="0000FF"/>
              </a:solidFill>
              <a:latin typeface="Marlett" pitchFamily="2" charset="2"/>
              <a:cs typeface="Arial" charset="0"/>
            </a:endParaRPr>
          </a:p>
        </p:txBody>
      </p:sp>
      <p:sp>
        <p:nvSpPr>
          <p:cNvPr id="251908" name="Rectangle 2"/>
          <p:cNvSpPr>
            <a:spLocks noGrp="1" noRot="1" noChangeAspect="1" noChangeArrowheads="1" noTextEdit="1"/>
          </p:cNvSpPr>
          <p:nvPr>
            <p:ph type="sldImg"/>
          </p:nvPr>
        </p:nvSpPr>
        <p:spPr>
          <a:ln/>
        </p:spPr>
      </p:sp>
      <p:sp>
        <p:nvSpPr>
          <p:cNvPr id="2519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 thread overcomes the problem by remembering the highest timestamp it read and never returning a new value that has a timestamp lower than what it already read.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7D48356F-A12B-46C2-B04F-40D4888A5A88}" type="slidenum">
              <a:rPr lang="en-US" smtClean="0"/>
              <a:pPr/>
              <a:t>86</a:t>
            </a:fld>
            <a:endParaRPr lang="en-US"/>
          </a:p>
        </p:txBody>
      </p:sp>
      <p:sp>
        <p:nvSpPr>
          <p:cNvPr id="25293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61C0B5DE-8964-4C6A-8212-B4657D592615}" type="slidenum">
              <a:rPr lang="x-none" sz="1200">
                <a:solidFill>
                  <a:srgbClr val="0000FF"/>
                </a:solidFill>
                <a:latin typeface="Marlett" pitchFamily="2" charset="2"/>
              </a:rPr>
              <a:pPr algn="r" eaLnBrk="0" hangingPunct="0"/>
              <a:t>86</a:t>
            </a:fld>
            <a:endParaRPr lang="en-US" sz="1200">
              <a:solidFill>
                <a:srgbClr val="0000FF"/>
              </a:solidFill>
              <a:latin typeface="Marlett" pitchFamily="2" charset="2"/>
              <a:cs typeface="Arial" charset="0"/>
            </a:endParaRPr>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In this example the later read of a REGULAR register can return 1:45 1234, but the reader will not return this value because the value it remembered from the earlier read is 2:00 5678, that is, has a higher timestamp.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957A6E48-C332-426D-A2A7-FF520A360FA9}" type="slidenum">
              <a:rPr lang="en-US" smtClean="0"/>
              <a:pPr/>
              <a:t>87</a:t>
            </a:fld>
            <a:endParaRPr lang="en-US"/>
          </a:p>
        </p:txBody>
      </p:sp>
      <p:sp>
        <p:nvSpPr>
          <p:cNvPr id="25395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241CD70-75FE-42C5-A3B6-81D0907B3EDE}" type="slidenum">
              <a:rPr lang="x-none" sz="1200">
                <a:solidFill>
                  <a:srgbClr val="0000FF"/>
                </a:solidFill>
                <a:latin typeface="Marlett" pitchFamily="2" charset="2"/>
              </a:rPr>
              <a:pPr algn="r" eaLnBrk="0" hangingPunct="0"/>
              <a:t>87</a:t>
            </a:fld>
            <a:endParaRPr lang="en-US" sz="1200">
              <a:solidFill>
                <a:srgbClr val="0000FF"/>
              </a:solidFill>
              <a:latin typeface="Marlett" pitchFamily="2" charset="2"/>
              <a:cs typeface="Arial" charset="0"/>
            </a:endParaRPr>
          </a:p>
        </p:txBody>
      </p:sp>
      <p:sp>
        <p:nvSpPr>
          <p:cNvPr id="253956" name="Rectangle 2"/>
          <p:cNvSpPr>
            <a:spLocks noGrp="1" noRot="1" noChangeAspect="1" noChangeArrowheads="1" noTextEdit="1"/>
          </p:cNvSpPr>
          <p:nvPr>
            <p:ph type="sldImg"/>
          </p:nvPr>
        </p:nvSpPr>
        <p:spPr>
          <a:ln/>
        </p:spPr>
      </p:sp>
      <p:sp>
        <p:nvSpPr>
          <p:cNvPr id="25395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F40D7E47-26E7-4E32-9285-410DAE5DE656}" type="slidenum">
              <a:rPr lang="en-US" smtClean="0"/>
              <a:pPr/>
              <a:t>88</a:t>
            </a:fld>
            <a:endParaRPr lang="en-US"/>
          </a:p>
        </p:txBody>
      </p:sp>
      <p:sp>
        <p:nvSpPr>
          <p:cNvPr id="25497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618FBEB-51FA-4CEC-94C4-99CC2026E244}" type="slidenum">
              <a:rPr lang="x-none" sz="1200">
                <a:solidFill>
                  <a:srgbClr val="0000FF"/>
                </a:solidFill>
                <a:latin typeface="Marlett" pitchFamily="2" charset="2"/>
              </a:rPr>
              <a:pPr algn="r" eaLnBrk="0" hangingPunct="0"/>
              <a:t>88</a:t>
            </a:fld>
            <a:endParaRPr lang="en-US" sz="1200">
              <a:solidFill>
                <a:srgbClr val="0000FF"/>
              </a:solidFill>
              <a:latin typeface="Marlett" pitchFamily="2" charset="2"/>
              <a:cs typeface="Arial" charset="0"/>
            </a:endParaRPr>
          </a:p>
        </p:txBody>
      </p:sp>
      <p:sp>
        <p:nvSpPr>
          <p:cNvPr id="254980" name="Rectangle 2"/>
          <p:cNvSpPr>
            <a:spLocks noGrp="1" noRot="1" noChangeAspect="1" noChangeArrowheads="1" noTextEdit="1"/>
          </p:cNvSpPr>
          <p:nvPr>
            <p:ph type="sldImg"/>
          </p:nvPr>
        </p:nvSpPr>
        <p:spPr>
          <a:ln/>
        </p:spPr>
      </p:sp>
      <p:sp>
        <p:nvSpPr>
          <p:cNvPr id="25498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15C25C8E-15A4-4284-A50F-498737F4E699}" type="slidenum">
              <a:rPr lang="en-US" smtClean="0"/>
              <a:pPr/>
              <a:t>89</a:t>
            </a:fld>
            <a:endParaRPr lang="en-US"/>
          </a:p>
        </p:txBody>
      </p:sp>
      <p:sp>
        <p:nvSpPr>
          <p:cNvPr id="25600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08F7F7B-EE3D-42B0-A4C6-B4122BE374C1}" type="slidenum">
              <a:rPr lang="x-none" sz="1200">
                <a:solidFill>
                  <a:srgbClr val="0000FF"/>
                </a:solidFill>
                <a:latin typeface="Marlett" pitchFamily="2" charset="2"/>
              </a:rPr>
              <a:pPr algn="r" eaLnBrk="0" hangingPunct="0"/>
              <a:t>89</a:t>
            </a:fld>
            <a:endParaRPr lang="en-US" sz="1200">
              <a:solidFill>
                <a:srgbClr val="0000FF"/>
              </a:solidFill>
              <a:latin typeface="Marlett" pitchFamily="2" charset="2"/>
              <a:cs typeface="Arial" charset="0"/>
            </a:endParaRPr>
          </a:p>
        </p:txBody>
      </p:sp>
      <p:sp>
        <p:nvSpPr>
          <p:cNvPr id="256004" name="Rectangle 2"/>
          <p:cNvSpPr>
            <a:spLocks noGrp="1" noRot="1" noChangeAspect="1" noChangeArrowheads="1" noTextEdit="1"/>
          </p:cNvSpPr>
          <p:nvPr>
            <p:ph type="sldImg"/>
          </p:nvPr>
        </p:nvSpPr>
        <p:spPr>
          <a:ln/>
        </p:spPr>
      </p:sp>
      <p:sp>
        <p:nvSpPr>
          <p:cNvPr id="25600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A second reader is completely non-overlapping.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1C978CFE-5900-47CB-AA54-63CB24BFB34D}" type="slidenum">
              <a:rPr lang="en-US" smtClean="0"/>
              <a:pPr/>
              <a:t>90</a:t>
            </a:fld>
            <a:endParaRPr lang="en-US"/>
          </a:p>
        </p:txBody>
      </p:sp>
      <p:sp>
        <p:nvSpPr>
          <p:cNvPr id="25702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75F09CB6-3DE4-450A-84BB-E390E94A0455}" type="slidenum">
              <a:rPr lang="x-none" sz="1200">
                <a:solidFill>
                  <a:srgbClr val="0000FF"/>
                </a:solidFill>
                <a:latin typeface="Marlett" pitchFamily="2" charset="2"/>
              </a:rPr>
              <a:pPr algn="r" eaLnBrk="0" hangingPunct="0"/>
              <a:t>90</a:t>
            </a:fld>
            <a:endParaRPr lang="en-US" sz="1200">
              <a:solidFill>
                <a:srgbClr val="0000FF"/>
              </a:solidFill>
              <a:latin typeface="Marlett" pitchFamily="2" charset="2"/>
              <a:cs typeface="Arial" charset="0"/>
            </a:endParaRPr>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4E9D929-F9D8-40D3-96EF-FCCD1DAD2FEE}" type="slidenum">
              <a:rPr lang="en-US" smtClean="0"/>
              <a:pPr/>
              <a:t>10</a:t>
            </a:fld>
            <a:endParaRPr lang="en-US"/>
          </a:p>
        </p:txBody>
      </p:sp>
      <p:sp>
        <p:nvSpPr>
          <p:cNvPr id="1751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9F1945F7-E91E-4E2E-A88E-7431BFB0B00E}" type="slidenum">
              <a:rPr lang="x-none" sz="1200">
                <a:solidFill>
                  <a:srgbClr val="0000FF"/>
                </a:solidFill>
                <a:latin typeface="Marlett" pitchFamily="2" charset="2"/>
              </a:rPr>
              <a:pPr algn="r" eaLnBrk="0" hangingPunct="0"/>
              <a:t>10</a:t>
            </a:fld>
            <a:endParaRPr lang="en-US" sz="1200">
              <a:solidFill>
                <a:srgbClr val="0000FF"/>
              </a:solidFill>
              <a:latin typeface="Marlett" pitchFamily="2" charset="2"/>
              <a:cs typeface="Arial" charset="0"/>
            </a:endParaRPr>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In this chapter we start with the simplest form of shared-memory computation: concurrent threads apply simple read and write operations to shared variables, called </a:t>
            </a:r>
            <a:r>
              <a:rPr lang="en-US" b="1"/>
              <a:t>registers</a:t>
            </a:r>
            <a:r>
              <a:rPr lang="en-US"/>
              <a:t> for historical reasons. We will start with very simple registers, and we will see how to use them to construct a series of more complex registers.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C2FBFA70-2C06-4903-8625-EF4235E0E8D3}" type="slidenum">
              <a:rPr lang="en-US" smtClean="0"/>
              <a:pPr/>
              <a:t>91</a:t>
            </a:fld>
            <a:endParaRPr lang="en-US"/>
          </a:p>
        </p:txBody>
      </p:sp>
      <p:sp>
        <p:nvSpPr>
          <p:cNvPr id="2580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2FF5C4B0-C1AE-437F-AA86-87436F9F7895}" type="slidenum">
              <a:rPr lang="x-none" sz="1200">
                <a:solidFill>
                  <a:srgbClr val="0000FF"/>
                </a:solidFill>
                <a:latin typeface="Marlett" pitchFamily="2" charset="2"/>
              </a:rPr>
              <a:pPr algn="r" eaLnBrk="0" hangingPunct="0"/>
              <a:t>91</a:t>
            </a:fld>
            <a:endParaRPr lang="en-US" sz="1200">
              <a:solidFill>
                <a:srgbClr val="0000FF"/>
              </a:solidFill>
              <a:latin typeface="Marlett" pitchFamily="2" charset="2"/>
              <a:cs typeface="Arial" charset="0"/>
            </a:endParaRPr>
          </a:p>
        </p:txBody>
      </p:sp>
      <p:sp>
        <p:nvSpPr>
          <p:cNvPr id="258052" name="Rectangle 2"/>
          <p:cNvSpPr>
            <a:spLocks noGrp="1" noRot="1" noChangeAspect="1" noChangeArrowheads="1" noTextEdit="1"/>
          </p:cNvSpPr>
          <p:nvPr>
            <p:ph type="sldImg"/>
          </p:nvPr>
        </p:nvSpPr>
        <p:spPr>
          <a:ln/>
        </p:spPr>
      </p:sp>
      <p:sp>
        <p:nvSpPr>
          <p:cNvPr id="25805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The problem is that an earlier read can read a value 5678 and a read that follows it completely in time will not see this value because the writer is slow. The solution is to have the readers always tell other readers what they have read.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AB3BAA1B-1D85-45FB-AD47-3FA77F7ABB77}" type="slidenum">
              <a:rPr lang="en-US" smtClean="0"/>
              <a:pPr/>
              <a:t>92</a:t>
            </a:fld>
            <a:endParaRPr lang="en-US"/>
          </a:p>
        </p:txBody>
      </p:sp>
      <p:sp>
        <p:nvSpPr>
          <p:cNvPr id="25907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88989C9E-FEED-47BF-AC61-CE39141FDAB9}" type="slidenum">
              <a:rPr lang="x-none" sz="1200">
                <a:solidFill>
                  <a:srgbClr val="0000FF"/>
                </a:solidFill>
                <a:latin typeface="Marlett" pitchFamily="2" charset="2"/>
              </a:rPr>
              <a:pPr algn="r" eaLnBrk="0" hangingPunct="0"/>
              <a:t>92</a:t>
            </a:fld>
            <a:endParaRPr lang="en-US" sz="1200">
              <a:solidFill>
                <a:srgbClr val="0000FF"/>
              </a:solidFill>
              <a:latin typeface="Marlett" pitchFamily="2" charset="2"/>
              <a:cs typeface="Arial" charset="0"/>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Here is how an earlier Blue reader in column 2 will tell a later Yellow reader in column 3 that even though the writer did not write yet to column 3, the value 5678 has been read. It does so by writing its column, so it is effectively playing the role of a writer. Now if the Blue reader completed, then it must have written its column, and thus the yellow reader must see its value.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862D476F-C222-47EF-8389-8BF8B30401A6}" type="slidenum">
              <a:rPr lang="en-US" smtClean="0"/>
              <a:pPr/>
              <a:t>93</a:t>
            </a:fld>
            <a:endParaRPr lang="en-US"/>
          </a:p>
        </p:txBody>
      </p:sp>
      <p:sp>
        <p:nvSpPr>
          <p:cNvPr id="26009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372821D3-D2F7-4B97-AF9B-42F1A73BB2B5}" type="slidenum">
              <a:rPr lang="x-none" sz="1200">
                <a:solidFill>
                  <a:srgbClr val="0000FF"/>
                </a:solidFill>
                <a:latin typeface="Marlett" pitchFamily="2" charset="2"/>
              </a:rPr>
              <a:pPr algn="r" eaLnBrk="0" hangingPunct="0"/>
              <a:t>93</a:t>
            </a:fld>
            <a:endParaRPr lang="en-US" sz="1200">
              <a:solidFill>
                <a:srgbClr val="0000FF"/>
              </a:solidFill>
              <a:latin typeface="Marlett" pitchFamily="2" charset="2"/>
              <a:cs typeface="Arial" charset="0"/>
            </a:endParaRPr>
          </a:p>
        </p:txBody>
      </p:sp>
      <p:sp>
        <p:nvSpPr>
          <p:cNvPr id="260100" name="Rectangle 2"/>
          <p:cNvSpPr>
            <a:spLocks noGrp="1" noRot="1" noChangeAspect="1" noChangeArrowheads="1" noTextEdit="1"/>
          </p:cNvSpPr>
          <p:nvPr>
            <p:ph type="sldImg"/>
          </p:nvPr>
        </p:nvSpPr>
        <p:spPr>
          <a:ln/>
        </p:spPr>
      </p:sp>
      <p:sp>
        <p:nvSpPr>
          <p:cNvPr id="26010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dirty="0"/>
              <a:t>The students might be confused here, why can’t it be that the yellow reader will miss the writes of the Blue reader updating its column. The point is that this can only happen if the blue reader has not finished its read and has an overlap with the Yellow reader, in which case as the timeline shows, it’s OK for Yellow to return the old value 1234.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27933D6E-C8F0-489B-9D57-6DB7B6A65B00}" type="slidenum">
              <a:rPr lang="en-US" smtClean="0"/>
              <a:pPr/>
              <a:t>94</a:t>
            </a:fld>
            <a:endParaRPr lang="en-US"/>
          </a:p>
        </p:txBody>
      </p:sp>
      <p:sp>
        <p:nvSpPr>
          <p:cNvPr id="2611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2266084-1F00-45D8-BFE7-D64C5A774148}" type="slidenum">
              <a:rPr lang="x-none" sz="1200">
                <a:solidFill>
                  <a:srgbClr val="0000FF"/>
                </a:solidFill>
                <a:latin typeface="Marlett" pitchFamily="2" charset="2"/>
              </a:rPr>
              <a:pPr algn="r" eaLnBrk="0" hangingPunct="0"/>
              <a:t>94</a:t>
            </a:fld>
            <a:endParaRPr lang="en-US" sz="1200">
              <a:solidFill>
                <a:srgbClr val="0000FF"/>
              </a:solidFill>
              <a:latin typeface="Marlett" pitchFamily="2" charset="2"/>
              <a:cs typeface="Arial" charset="0"/>
            </a:endParaRPr>
          </a:p>
        </p:txBody>
      </p:sp>
      <p:sp>
        <p:nvSpPr>
          <p:cNvPr id="261124" name="Rectangle 2"/>
          <p:cNvSpPr>
            <a:spLocks noGrp="1" noRot="1" noChangeAspect="1" noChangeArrowheads="1" noTextEdit="1"/>
          </p:cNvSpPr>
          <p:nvPr>
            <p:ph type="sldImg"/>
          </p:nvPr>
        </p:nvSpPr>
        <p:spPr>
          <a:ln/>
        </p:spPr>
      </p:sp>
      <p:sp>
        <p:nvSpPr>
          <p:cNvPr id="26112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A8937F52-F7A8-46FC-A44B-1DD6DA168718}" type="slidenum">
              <a:rPr lang="en-US" smtClean="0"/>
              <a:pPr/>
              <a:t>95</a:t>
            </a:fld>
            <a:endParaRPr lang="en-US"/>
          </a:p>
        </p:txBody>
      </p:sp>
      <p:sp>
        <p:nvSpPr>
          <p:cNvPr id="26214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FE566F1F-675E-4F69-8876-2CFBB099C845}" type="slidenum">
              <a:rPr lang="x-none" sz="1200">
                <a:solidFill>
                  <a:srgbClr val="0000FF"/>
                </a:solidFill>
                <a:latin typeface="Marlett" pitchFamily="2" charset="2"/>
              </a:rPr>
              <a:pPr algn="r" eaLnBrk="0" hangingPunct="0"/>
              <a:t>95</a:t>
            </a:fld>
            <a:endParaRPr lang="en-US" sz="1200">
              <a:solidFill>
                <a:srgbClr val="0000FF"/>
              </a:solidFill>
              <a:latin typeface="Marlett" pitchFamily="2" charset="2"/>
              <a:cs typeface="Arial" charset="0"/>
            </a:endParaRPr>
          </a:p>
        </p:txBody>
      </p:sp>
      <p:sp>
        <p:nvSpPr>
          <p:cNvPr id="262148" name="Rectangle 2"/>
          <p:cNvSpPr>
            <a:spLocks noGrp="1" noRot="1" noChangeAspect="1" noChangeArrowheads="1" noTextEdit="1"/>
          </p:cNvSpPr>
          <p:nvPr>
            <p:ph type="sldImg"/>
          </p:nvPr>
        </p:nvSpPr>
        <p:spPr>
          <a:ln/>
        </p:spPr>
      </p:sp>
      <p:sp>
        <p:nvSpPr>
          <p:cNvPr id="26214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F3E56D7E-F3B1-4C9C-A4F6-6282D82CB3C6}" type="slidenum">
              <a:rPr lang="en-US" smtClean="0"/>
              <a:pPr/>
              <a:t>96</a:t>
            </a:fld>
            <a:endParaRPr lang="en-US"/>
          </a:p>
        </p:txBody>
      </p:sp>
      <p:sp>
        <p:nvSpPr>
          <p:cNvPr id="26317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ABF9E9A3-0D6C-4D26-BB6E-55C81B118B1A}" type="slidenum">
              <a:rPr lang="x-none" sz="1200">
                <a:solidFill>
                  <a:srgbClr val="0000FF"/>
                </a:solidFill>
                <a:latin typeface="Marlett" pitchFamily="2" charset="2"/>
              </a:rPr>
              <a:pPr algn="r" eaLnBrk="0" hangingPunct="0"/>
              <a:t>96</a:t>
            </a:fld>
            <a:endParaRPr lang="en-US" sz="1200">
              <a:solidFill>
                <a:srgbClr val="0000FF"/>
              </a:solidFill>
              <a:latin typeface="Marlett" pitchFamily="2" charset="2"/>
              <a:cs typeface="Arial" charset="0"/>
            </a:endParaRPr>
          </a:p>
        </p:txBody>
      </p:sp>
      <p:sp>
        <p:nvSpPr>
          <p:cNvPr id="263172" name="Rectangle 2"/>
          <p:cNvSpPr>
            <a:spLocks noGrp="1" noRot="1" noChangeAspect="1" noChangeArrowheads="1" noTextEdit="1"/>
          </p:cNvSpPr>
          <p:nvPr>
            <p:ph type="sldImg"/>
          </p:nvPr>
        </p:nvSpPr>
        <p:spPr>
          <a:ln/>
        </p:spPr>
      </p:sp>
      <p:sp>
        <p:nvSpPr>
          <p:cNvPr id="263173"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dirty="0"/>
              <a:t>The algorithm works just like the doorway of the bakery, with each label having an added value field. The idea is that the threads each write a new timestamp by reading all timestamps and writing the value together with the associated timestamp. To read a thread goes through all the values and picks the one with the highest timestamp. </a:t>
            </a:r>
          </a:p>
          <a:p>
            <a:pPr eaLnBrk="1" hangingPunct="1"/>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4A762B4-18F0-4275-A5C5-F918D9F39332}" type="slidenum">
              <a:rPr lang="en-US" smtClean="0"/>
              <a:pPr/>
              <a:t>97</a:t>
            </a:fld>
            <a:endParaRPr lang="en-US"/>
          </a:p>
        </p:txBody>
      </p:sp>
      <p:sp>
        <p:nvSpPr>
          <p:cNvPr id="26419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0D725A62-87E7-4D19-94F9-CA03D3EED8C8}" type="slidenum">
              <a:rPr lang="x-none" sz="1200">
                <a:solidFill>
                  <a:srgbClr val="0000FF"/>
                </a:solidFill>
                <a:latin typeface="Marlett" pitchFamily="2" charset="2"/>
              </a:rPr>
              <a:pPr algn="r" eaLnBrk="0" hangingPunct="0"/>
              <a:t>97</a:t>
            </a:fld>
            <a:endParaRPr lang="en-US" sz="1200">
              <a:solidFill>
                <a:srgbClr val="0000FF"/>
              </a:solidFill>
              <a:latin typeface="Marlett" pitchFamily="2" charset="2"/>
              <a:cs typeface="Arial" charset="0"/>
            </a:endParaRPr>
          </a:p>
        </p:txBody>
      </p:sp>
      <p:sp>
        <p:nvSpPr>
          <p:cNvPr id="264196" name="Rectangle 2"/>
          <p:cNvSpPr>
            <a:spLocks noGrp="1" noRot="1" noChangeAspect="1" noChangeArrowheads="1" noTextEdit="1"/>
          </p:cNvSpPr>
          <p:nvPr>
            <p:ph type="sldImg"/>
          </p:nvPr>
        </p:nvSpPr>
        <p:spPr>
          <a:ln/>
        </p:spPr>
      </p:sp>
      <p:sp>
        <p:nvSpPr>
          <p:cNvPr id="26419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50B9BBC5-9828-42A9-918D-4F03D49B1974}" type="slidenum">
              <a:rPr lang="en-US" smtClean="0"/>
              <a:pPr/>
              <a:t>98</a:t>
            </a:fld>
            <a:endParaRPr lang="en-US"/>
          </a:p>
        </p:txBody>
      </p:sp>
      <p:sp>
        <p:nvSpPr>
          <p:cNvPr id="265219"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EDE54CCB-4DB1-49C7-AB4A-B4467C5EA8F8}" type="slidenum">
              <a:rPr lang="x-none" sz="1200">
                <a:solidFill>
                  <a:srgbClr val="0000FF"/>
                </a:solidFill>
                <a:latin typeface="Marlett" pitchFamily="2" charset="2"/>
              </a:rPr>
              <a:pPr algn="r" eaLnBrk="0" hangingPunct="0"/>
              <a:t>98</a:t>
            </a:fld>
            <a:endParaRPr lang="en-US" sz="1200">
              <a:solidFill>
                <a:srgbClr val="0000FF"/>
              </a:solidFill>
              <a:latin typeface="Marlett" pitchFamily="2" charset="2"/>
              <a:cs typeface="Arial" charset="0"/>
            </a:endParaRPr>
          </a:p>
        </p:txBody>
      </p:sp>
      <p:sp>
        <p:nvSpPr>
          <p:cNvPr id="265220" name="Rectangle 2"/>
          <p:cNvSpPr>
            <a:spLocks noGrp="1" noRot="1" noChangeAspect="1" noChangeArrowheads="1" noTextEdit="1"/>
          </p:cNvSpPr>
          <p:nvPr>
            <p:ph type="sldImg"/>
          </p:nvPr>
        </p:nvSpPr>
        <p:spPr>
          <a:ln/>
        </p:spPr>
      </p:sp>
      <p:sp>
        <p:nvSpPr>
          <p:cNvPr id="265221"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CC31E29-2134-47C0-B486-A2ABF0F028BB}" type="slidenum">
              <a:rPr lang="en-US" smtClean="0"/>
              <a:pPr/>
              <a:t>99</a:t>
            </a:fld>
            <a:endParaRPr lang="en-US"/>
          </a:p>
        </p:txBody>
      </p:sp>
      <p:sp>
        <p:nvSpPr>
          <p:cNvPr id="2662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B3AF6417-C7DC-46DF-8BB5-3A52B5FE24CB}" type="slidenum">
              <a:rPr lang="x-none" sz="1200">
                <a:solidFill>
                  <a:srgbClr val="0000FF"/>
                </a:solidFill>
                <a:latin typeface="Marlett" pitchFamily="2" charset="2"/>
              </a:rPr>
              <a:pPr algn="r" eaLnBrk="0" hangingPunct="0"/>
              <a:t>99</a:t>
            </a:fld>
            <a:endParaRPr lang="en-US" sz="1200">
              <a:solidFill>
                <a:srgbClr val="0000FF"/>
              </a:solidFill>
              <a:latin typeface="Marlett" pitchFamily="2" charset="2"/>
              <a:cs typeface="Arial" charset="0"/>
            </a:endParaRPr>
          </a:p>
        </p:txBody>
      </p:sp>
      <p:sp>
        <p:nvSpPr>
          <p:cNvPr id="266244" name="Rectangle 2"/>
          <p:cNvSpPr>
            <a:spLocks noGrp="1" noRot="1" noChangeAspect="1" noChangeArrowheads="1" noTextEdit="1"/>
          </p:cNvSpPr>
          <p:nvPr>
            <p:ph type="sldImg"/>
          </p:nvPr>
        </p:nvSpPr>
        <p:spPr>
          <a:ln/>
        </p:spPr>
      </p:sp>
      <p:sp>
        <p:nvSpPr>
          <p:cNvPr id="266245"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E65A70D7-29F8-4A83-A88C-9150985BCF53}" type="slidenum">
              <a:rPr lang="en-US" smtClean="0"/>
              <a:pPr/>
              <a:t>100</a:t>
            </a:fld>
            <a:endParaRPr lang="en-US"/>
          </a:p>
        </p:txBody>
      </p:sp>
      <p:sp>
        <p:nvSpPr>
          <p:cNvPr id="26726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eaLnBrk="0" hangingPunct="0"/>
            <a:fld id="{C8412EB2-2B30-4E4D-A08E-1BC63F1B591D}" type="slidenum">
              <a:rPr lang="x-none" sz="1200">
                <a:solidFill>
                  <a:srgbClr val="0000FF"/>
                </a:solidFill>
                <a:latin typeface="Marlett" pitchFamily="2" charset="2"/>
              </a:rPr>
              <a:pPr algn="r" eaLnBrk="0" hangingPunct="0"/>
              <a:t>100</a:t>
            </a:fld>
            <a:endParaRPr lang="en-US" sz="1200">
              <a:solidFill>
                <a:srgbClr val="0000FF"/>
              </a:solidFill>
              <a:latin typeface="Marlett" pitchFamily="2" charset="2"/>
              <a:cs typeface="Arial" charset="0"/>
            </a:endParaRPr>
          </a:p>
        </p:txBody>
      </p:sp>
      <p:sp>
        <p:nvSpPr>
          <p:cNvPr id="267268" name="Rectangle 2"/>
          <p:cNvSpPr>
            <a:spLocks noGrp="1" noRot="1" noChangeAspect="1" noChangeArrowheads="1" noTextEdit="1"/>
          </p:cNvSpPr>
          <p:nvPr>
            <p:ph type="sldImg"/>
          </p:nvPr>
        </p:nvSpPr>
        <p:spPr>
          <a:ln/>
        </p:spPr>
      </p:sp>
      <p:sp>
        <p:nvSpPr>
          <p:cNvPr id="267269"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en-US"/>
              <a:t>Notice that ordering by the timestamps works because later writes will have strictly greater stamps.Concurrent writes can be ordered by ID if they have the same stamp, we don’t care.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8F85196-2F83-488B-8214-8127F9B5FF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09A0063-33E1-40AD-B93E-B7C5195B2DE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7DD9CD0-E987-499E-A998-23049129CFC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65860100-3D38-45C0-AEDB-F79D207A6A6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67576D4-570C-4A71-9570-EB0F54D3B95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2B78CE22-BDBA-428C-BCC5-47797EC0E03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dirty="0" smtClean="0">
                <a:latin typeface="Arial" pitchFamily="34" charset="0"/>
              </a:defRPr>
            </a:lvl1pPr>
          </a:lstStyle>
          <a:p>
            <a:pPr>
              <a:defRPr/>
            </a:pPr>
            <a:r>
              <a:rPr lang="en-US" dirty="0"/>
              <a:t>Art of Multiprocessor Programming</a:t>
            </a:r>
          </a:p>
        </p:txBody>
      </p:sp>
      <p:sp>
        <p:nvSpPr>
          <p:cNvPr id="8" name="Rectangle 6"/>
          <p:cNvSpPr>
            <a:spLocks noGrp="1" noChangeArrowheads="1"/>
          </p:cNvSpPr>
          <p:nvPr>
            <p:ph type="sldNum" sz="quarter" idx="11"/>
          </p:nvPr>
        </p:nvSpPr>
        <p:spPr/>
        <p:txBody>
          <a:bodyPr/>
          <a:lstStyle>
            <a:lvl1pPr>
              <a:defRPr/>
            </a:lvl1pPr>
          </a:lstStyle>
          <a:p>
            <a:pPr>
              <a:defRPr/>
            </a:pPr>
            <a:fld id="{9F16FD3C-D476-49D6-9A9B-51B0AA1405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9631EAB-DC82-4565-B9FC-BC40603FB73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E0B1919B-44B7-4FF9-B8D2-E62041A8345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BBA2353-BC8C-4FD4-A5AF-2CC7827B00B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7E9017C6-D4F2-4738-A931-DA80769E04E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0480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Arial" pitchFamily="34" charset="0"/>
              </a:defRPr>
            </a:lvl1pPr>
          </a:lstStyle>
          <a:p>
            <a:pPr>
              <a:defRPr/>
            </a:pPr>
            <a:r>
              <a:rPr lang="en-US" dirty="0"/>
              <a:t>Art of Multiprocessor Programming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9A0D4C2-9954-4CF4-ACAA-B9349CBF120D}" type="slidenum">
              <a:rPr lang="en-US"/>
              <a:pPr>
                <a:defRPr/>
              </a:pPr>
              <a:t>‹#›</a:t>
            </a:fld>
            <a:endParaRPr lang="en-US"/>
          </a:p>
        </p:txBody>
      </p:sp>
      <p:pic>
        <p:nvPicPr>
          <p:cNvPr id="2" name="Picture 7"/>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1" r:id="rId5"/>
    <p:sldLayoutId id="2147483665" r:id="rId6"/>
    <p:sldLayoutId id="2147483666" r:id="rId7"/>
    <p:sldLayoutId id="2147483667" r:id="rId8"/>
    <p:sldLayoutId id="2147483668" r:id="rId9"/>
    <p:sldLayoutId id="2147483669" r:id="rId10"/>
    <p:sldLayoutId id="2147483670" r:id="rId11"/>
  </p:sldLayoutIdLst>
  <p:hf sldNum="0"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cs typeface="Arial" charset="0"/>
        </a:defRPr>
      </a:lvl2pPr>
      <a:lvl3pPr algn="ctr" rtl="0" eaLnBrk="0" fontAlgn="base" hangingPunct="0">
        <a:spcBef>
          <a:spcPct val="0"/>
        </a:spcBef>
        <a:spcAft>
          <a:spcPct val="0"/>
        </a:spcAft>
        <a:defRPr sz="4400">
          <a:solidFill>
            <a:schemeClr val="tx2"/>
          </a:solidFill>
          <a:latin typeface="Comic Sans MS" pitchFamily="66" charset="0"/>
          <a:cs typeface="Arial" charset="0"/>
        </a:defRPr>
      </a:lvl3pPr>
      <a:lvl4pPr algn="ctr" rtl="0" eaLnBrk="0" fontAlgn="base" hangingPunct="0">
        <a:spcBef>
          <a:spcPct val="0"/>
        </a:spcBef>
        <a:spcAft>
          <a:spcPct val="0"/>
        </a:spcAft>
        <a:defRPr sz="4400">
          <a:solidFill>
            <a:schemeClr val="tx2"/>
          </a:solidFill>
          <a:latin typeface="Comic Sans MS" pitchFamily="66" charset="0"/>
          <a:cs typeface="Arial" charset="0"/>
        </a:defRPr>
      </a:lvl4pPr>
      <a:lvl5pPr algn="ctr" rtl="0" eaLnBrk="0" fontAlgn="base" hangingPunct="0">
        <a:spcBef>
          <a:spcPct val="0"/>
        </a:spcBef>
        <a:spcAft>
          <a:spcPct val="0"/>
        </a:spcAft>
        <a:defRPr sz="4400">
          <a:solidFill>
            <a:schemeClr val="tx2"/>
          </a:solidFill>
          <a:latin typeface="Comic Sans MS" pitchFamily="66" charset="0"/>
          <a:cs typeface="Arial"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66FF"/>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rgbClr val="0066FF"/>
          </a:solidFill>
          <a:latin typeface="Arial" pitchFamily="34" charset="0"/>
        </a:defRPr>
      </a:lvl2pPr>
      <a:lvl3pPr marL="1143000" indent="-228600" algn="l" rtl="0" eaLnBrk="0" fontAlgn="base" hangingPunct="0">
        <a:spcBef>
          <a:spcPct val="20000"/>
        </a:spcBef>
        <a:spcAft>
          <a:spcPct val="0"/>
        </a:spcAft>
        <a:buChar char="•"/>
        <a:defRPr sz="2400">
          <a:solidFill>
            <a:srgbClr val="0066FF"/>
          </a:solidFill>
          <a:latin typeface="Arial" pitchFamily="34" charset="0"/>
        </a:defRPr>
      </a:lvl3pPr>
      <a:lvl4pPr marL="1600200" indent="-228600" algn="l" rtl="0" eaLnBrk="0" fontAlgn="base" hangingPunct="0">
        <a:spcBef>
          <a:spcPct val="20000"/>
        </a:spcBef>
        <a:spcAft>
          <a:spcPct val="0"/>
        </a:spcAft>
        <a:buChar char="–"/>
        <a:defRPr sz="2000">
          <a:solidFill>
            <a:srgbClr val="0066FF"/>
          </a:solidFill>
          <a:latin typeface="Arial" pitchFamily="34" charset="0"/>
        </a:defRPr>
      </a:lvl4pPr>
      <a:lvl5pPr marL="2057400" indent="-228600" algn="l" rtl="0" eaLnBrk="0" fontAlgn="base" hangingPunct="0">
        <a:spcBef>
          <a:spcPct val="20000"/>
        </a:spcBef>
        <a:spcAft>
          <a:spcPct val="0"/>
        </a:spcAft>
        <a:buChar char="»"/>
        <a:defRPr sz="2000">
          <a:solidFill>
            <a:srgbClr val="0066FF"/>
          </a:solidFill>
          <a:latin typeface="Arial" pitchFamily="34" charset="0"/>
        </a:defRPr>
      </a:lvl5pPr>
      <a:lvl6pPr marL="2514600" indent="-228600" algn="l" rtl="0" fontAlgn="base">
        <a:spcBef>
          <a:spcPct val="20000"/>
        </a:spcBef>
        <a:spcAft>
          <a:spcPct val="0"/>
        </a:spcAft>
        <a:buChar char="»"/>
        <a:defRPr sz="2000">
          <a:solidFill>
            <a:srgbClr val="0066FF"/>
          </a:solidFill>
          <a:latin typeface="+mn-lt"/>
        </a:defRPr>
      </a:lvl6pPr>
      <a:lvl7pPr marL="2971800" indent="-228600" algn="l" rtl="0" fontAlgn="base">
        <a:spcBef>
          <a:spcPct val="20000"/>
        </a:spcBef>
        <a:spcAft>
          <a:spcPct val="0"/>
        </a:spcAft>
        <a:buChar char="»"/>
        <a:defRPr sz="2000">
          <a:solidFill>
            <a:srgbClr val="0066FF"/>
          </a:solidFill>
          <a:latin typeface="+mn-lt"/>
        </a:defRPr>
      </a:lvl7pPr>
      <a:lvl8pPr marL="3429000" indent="-228600" algn="l" rtl="0" fontAlgn="base">
        <a:spcBef>
          <a:spcPct val="20000"/>
        </a:spcBef>
        <a:spcAft>
          <a:spcPct val="0"/>
        </a:spcAft>
        <a:buChar char="»"/>
        <a:defRPr sz="2000">
          <a:solidFill>
            <a:srgbClr val="0066FF"/>
          </a:solidFill>
          <a:latin typeface="+mn-lt"/>
        </a:defRPr>
      </a:lvl8pPr>
      <a:lvl9pPr marL="3886200" indent="-228600" algn="l" rtl="0" fontAlgn="base">
        <a:spcBef>
          <a:spcPct val="20000"/>
        </a:spcBef>
        <a:spcAft>
          <a:spcPct val="0"/>
        </a:spcAft>
        <a:buChar char="»"/>
        <a:defRPr sz="2000">
          <a:solidFill>
            <a:srgbClr val="0066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5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he Towers of San Gimignano - Medieval Frenzy or Architectural Genius? |  Ipanema travels">
            <a:extLst>
              <a:ext uri="{FF2B5EF4-FFF2-40B4-BE49-F238E27FC236}">
                <a16:creationId xmlns:a16="http://schemas.microsoft.com/office/drawing/2014/main" id="{3BCC14A1-85F9-4903-AF39-C6EB13FAE14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8600" y="0"/>
            <a:ext cx="594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3102757" y="2548546"/>
            <a:ext cx="5224508" cy="523220"/>
          </a:xfrm>
          <a:prstGeom prst="rect">
            <a:avLst/>
          </a:prstGeom>
          <a:solidFill>
            <a:schemeClr val="tx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rPr>
              <a:t>Foundations of </a:t>
            </a:r>
            <a:r>
              <a:rPr lang="en-US" sz="2800">
                <a:solidFill>
                  <a:srgbClr val="FFFF00"/>
                </a:solidFill>
                <a:latin typeface="Arial" panose="020B0604020202020204" pitchFamily="34" charset="0"/>
              </a:rPr>
              <a:t>Shared Memory</a:t>
            </a:r>
            <a:endParaRPr lang="en-US" sz="2800" b="1" dirty="0">
              <a:solidFill>
                <a:srgbClr val="FFFF00"/>
              </a:solidFill>
              <a:latin typeface="Arial" panose="020B0604020202020204" pitchFamily="34" charset="0"/>
            </a:endParaRPr>
          </a:p>
        </p:txBody>
      </p:sp>
      <p:sp>
        <p:nvSpPr>
          <p:cNvPr id="8" name="TextBox 7"/>
          <p:cNvSpPr txBox="1"/>
          <p:nvPr/>
        </p:nvSpPr>
        <p:spPr bwMode="auto">
          <a:xfrm>
            <a:off x="4144698" y="4800798"/>
            <a:ext cx="3140603" cy="954107"/>
          </a:xfrm>
          <a:prstGeom prst="rect">
            <a:avLst/>
          </a:prstGeom>
          <a:solidFill>
            <a:schemeClr val="tx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Maurice </a:t>
            </a:r>
            <a:r>
              <a:rPr lang="en-US" sz="2800" b="1" dirty="0" err="1">
                <a:solidFill>
                  <a:srgbClr val="FFFF00"/>
                </a:solidFill>
                <a:latin typeface="Arial" panose="020B0604020202020204" pitchFamily="34" charset="0"/>
              </a:rPr>
              <a:t>Herlihy</a:t>
            </a:r>
            <a:endParaRPr lang="en-US" sz="2800" b="1" dirty="0">
              <a:solidFill>
                <a:srgbClr val="FFFF00"/>
              </a:solidFill>
              <a:latin typeface="Arial" panose="020B0604020202020204" pitchFamily="34" charset="0"/>
            </a:endParaRPr>
          </a:p>
          <a:p>
            <a:pPr algn="ctr"/>
            <a:r>
              <a:rPr lang="en-US" sz="2800" b="1" dirty="0">
                <a:solidFill>
                  <a:srgbClr val="FFFF00"/>
                </a:solidFill>
                <a:latin typeface="Arial" panose="020B0604020202020204" pitchFamily="34" charset="0"/>
              </a:rPr>
              <a:t>Brown University</a:t>
            </a:r>
          </a:p>
        </p:txBody>
      </p:sp>
      <p:sp>
        <p:nvSpPr>
          <p:cNvPr id="7" name="TextBox 6">
            <a:extLst>
              <a:ext uri="{FF2B5EF4-FFF2-40B4-BE49-F238E27FC236}">
                <a16:creationId xmlns:a16="http://schemas.microsoft.com/office/drawing/2014/main" id="{8CE1E450-522C-4ED7-AB7E-684A183EC8DF}"/>
              </a:ext>
            </a:extLst>
          </p:cNvPr>
          <p:cNvSpPr txBox="1"/>
          <p:nvPr/>
        </p:nvSpPr>
        <p:spPr bwMode="auto">
          <a:xfrm>
            <a:off x="3993213" y="3459228"/>
            <a:ext cx="3443571" cy="954107"/>
          </a:xfrm>
          <a:prstGeom prst="rect">
            <a:avLst/>
          </a:prstGeom>
          <a:solidFill>
            <a:schemeClr val="tx1"/>
          </a:solidFill>
          <a:ln w="76200">
            <a:solidFill>
              <a:schemeClr val="bg1">
                <a:lumMod val="9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Lecture 5,6</a:t>
            </a:r>
          </a:p>
          <a:p>
            <a:pPr algn="ctr"/>
            <a:r>
              <a:rPr lang="en-US" sz="2800" dirty="0">
                <a:solidFill>
                  <a:srgbClr val="FFFF00"/>
                </a:solidFill>
                <a:latin typeface="Arial" panose="020B0604020202020204" pitchFamily="34" charset="0"/>
              </a:rPr>
              <a:t>23</a:t>
            </a:r>
            <a:r>
              <a:rPr lang="en-US" sz="2800" b="1" dirty="0">
                <a:solidFill>
                  <a:srgbClr val="FFFF00"/>
                </a:solidFill>
                <a:latin typeface="Arial" panose="020B0604020202020204" pitchFamily="34" charset="0"/>
              </a:rPr>
              <a:t> September 2021</a:t>
            </a:r>
          </a:p>
        </p:txBody>
      </p:sp>
      <p:sp>
        <p:nvSpPr>
          <p:cNvPr id="11" name="TextBox 10">
            <a:extLst>
              <a:ext uri="{FF2B5EF4-FFF2-40B4-BE49-F238E27FC236}">
                <a16:creationId xmlns:a16="http://schemas.microsoft.com/office/drawing/2014/main" id="{CEE63A60-4CD4-4FC8-8F0A-AA1A29C429A6}"/>
              </a:ext>
            </a:extLst>
          </p:cNvPr>
          <p:cNvSpPr txBox="1"/>
          <p:nvPr/>
        </p:nvSpPr>
        <p:spPr bwMode="auto">
          <a:xfrm>
            <a:off x="3507823" y="776089"/>
            <a:ext cx="4414352" cy="1384995"/>
          </a:xfrm>
          <a:prstGeom prst="rect">
            <a:avLst/>
          </a:prstGeom>
          <a:solidFill>
            <a:schemeClr val="tx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eaLnBrk="1" hangingPunct="1"/>
            <a:r>
              <a:rPr lang="en-US" sz="2800" b="1" kern="0" dirty="0">
                <a:solidFill>
                  <a:srgbClr val="FFFF00"/>
                </a:solidFill>
                <a:latin typeface="Arial" panose="020B0604020202020204" pitchFamily="34" charset="0"/>
              </a:rPr>
              <a:t>Multiprocessor Synchronization</a:t>
            </a:r>
          </a:p>
          <a:p>
            <a:pPr algn="ctr" eaLnBrk="1" hangingPunct="1"/>
            <a:r>
              <a:rPr lang="en-US" sz="2800" b="1" kern="0" dirty="0">
                <a:solidFill>
                  <a:srgbClr val="FFFF00"/>
                </a:solidFill>
                <a:latin typeface="Arial" panose="020B0604020202020204" pitchFamily="34" charset="0"/>
              </a:rPr>
              <a:t>CSCI 176</a:t>
            </a:r>
            <a:endParaRPr lang="en-US" sz="2800" kern="0" dirty="0">
              <a:solidFill>
                <a:srgbClr val="FFFF00"/>
              </a:solidFill>
              <a:latin typeface="Arial" panose="020B0604020202020204" pitchFamily="34" charset="0"/>
            </a:endParaRPr>
          </a:p>
        </p:txBody>
      </p:sp>
    </p:spTree>
    <p:extLst>
      <p:ext uri="{BB962C8B-B14F-4D97-AF65-F5344CB8AC3E}">
        <p14:creationId xmlns:p14="http://schemas.microsoft.com/office/powerpoint/2010/main" val="45781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E4F1D06-8C67-4CBD-BBD5-3ACC6759D28E}" type="slidenum">
              <a:rPr lang="x-none" sz="1400">
                <a:latin typeface="Arial" pitchFamily="34" charset="0"/>
                <a:cs typeface="Arial" charset="0"/>
              </a:rPr>
              <a:pPr algn="r" eaLnBrk="0" hangingPunct="0"/>
              <a:t>10</a:t>
            </a:fld>
            <a:endParaRPr lang="en-US" sz="1400" dirty="0">
              <a:latin typeface="Arial" pitchFamily="34" charset="0"/>
              <a:cs typeface="Arial" charset="0"/>
            </a:endParaRPr>
          </a:p>
        </p:txBody>
      </p:sp>
      <p:sp>
        <p:nvSpPr>
          <p:cNvPr id="13316" name="Rectangle 2"/>
          <p:cNvSpPr>
            <a:spLocks noGrp="1" noChangeArrowheads="1"/>
          </p:cNvSpPr>
          <p:nvPr>
            <p:ph type="title" idx="4294967295"/>
          </p:nvPr>
        </p:nvSpPr>
        <p:spPr/>
        <p:txBody>
          <a:bodyPr/>
          <a:lstStyle/>
          <a:p>
            <a:pPr eaLnBrk="1" hangingPunct="1"/>
            <a:r>
              <a:rPr lang="en-US">
                <a:cs typeface="Arial" charset="0"/>
              </a:rPr>
              <a:t>Register*</a:t>
            </a:r>
            <a:endParaRPr lang="en-US" dirty="0">
              <a:cs typeface="Arial" charset="0"/>
            </a:endParaRPr>
          </a:p>
        </p:txBody>
      </p:sp>
      <p:sp>
        <p:nvSpPr>
          <p:cNvPr id="486403" name="Text Box 3"/>
          <p:cNvSpPr txBox="1">
            <a:spLocks noChangeArrowheads="1"/>
          </p:cNvSpPr>
          <p:nvPr/>
        </p:nvSpPr>
        <p:spPr bwMode="auto">
          <a:xfrm>
            <a:off x="3886200" y="44196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13318" name="AutoShape 4"/>
          <p:cNvSpPr>
            <a:spLocks noChangeArrowheads="1"/>
          </p:cNvSpPr>
          <p:nvPr/>
        </p:nvSpPr>
        <p:spPr bwMode="auto">
          <a:xfrm>
            <a:off x="3733800" y="4038600"/>
            <a:ext cx="2286000" cy="1524000"/>
          </a:xfrm>
          <a:prstGeom prst="wedgeRoundRectCallout">
            <a:avLst>
              <a:gd name="adj1" fmla="val -100597"/>
              <a:gd name="adj2" fmla="val -6594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319" name="Text Box 5"/>
          <p:cNvSpPr txBox="1">
            <a:spLocks noChangeArrowheads="1"/>
          </p:cNvSpPr>
          <p:nvPr/>
        </p:nvSpPr>
        <p:spPr bwMode="auto">
          <a:xfrm>
            <a:off x="1143000" y="2667000"/>
            <a:ext cx="2819400" cy="106680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Holds a (binary) value</a:t>
            </a:r>
          </a:p>
        </p:txBody>
      </p:sp>
      <p:sp>
        <p:nvSpPr>
          <p:cNvPr id="486407" name="Text Box 7"/>
          <p:cNvSpPr txBox="1">
            <a:spLocks noChangeArrowheads="1"/>
          </p:cNvSpPr>
          <p:nvPr/>
        </p:nvSpPr>
        <p:spPr bwMode="auto">
          <a:xfrm>
            <a:off x="695325" y="5780088"/>
            <a:ext cx="60547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 A memory location: name is historical</a:t>
            </a:r>
          </a:p>
        </p:txBody>
      </p:sp>
      <p:sp>
        <p:nvSpPr>
          <p:cNvPr id="10" name="Footer Placeholder 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6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17AE813-7C49-411C-B789-DFFA4986FA1D}" type="slidenum">
              <a:rPr lang="x-none" sz="1400">
                <a:latin typeface="Arial" pitchFamily="34" charset="0"/>
                <a:cs typeface="Arial" charset="0"/>
              </a:rPr>
              <a:pPr algn="r" eaLnBrk="0" hangingPunct="0"/>
              <a:t>100</a:t>
            </a:fld>
            <a:endParaRPr lang="en-US" sz="1400" dirty="0">
              <a:latin typeface="Arial" pitchFamily="34" charset="0"/>
              <a:cs typeface="Arial" charset="0"/>
            </a:endParaRPr>
          </a:p>
        </p:txBody>
      </p:sp>
      <p:sp>
        <p:nvSpPr>
          <p:cNvPr id="105476" name="Rectangle 2"/>
          <p:cNvSpPr>
            <a:spLocks noGrp="1" noChangeArrowheads="1"/>
          </p:cNvSpPr>
          <p:nvPr>
            <p:ph type="title" idx="4294967295"/>
          </p:nvPr>
        </p:nvSpPr>
        <p:spPr/>
        <p:txBody>
          <a:bodyPr/>
          <a:lstStyle/>
          <a:p>
            <a:pPr eaLnBrk="1" hangingPunct="1"/>
            <a:r>
              <a:rPr lang="en-US">
                <a:latin typeface="Arial" charset="0"/>
                <a:cs typeface="Arial" charset="0"/>
              </a:rPr>
              <a:t>Linearization Points</a:t>
            </a:r>
          </a:p>
        </p:txBody>
      </p:sp>
      <p:sp>
        <p:nvSpPr>
          <p:cNvPr id="105477"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5478"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5479"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80" name="Text Box 6"/>
          <p:cNvSpPr txBox="1">
            <a:spLocks noChangeArrowheads="1"/>
          </p:cNvSpPr>
          <p:nvPr/>
        </p:nvSpPr>
        <p:spPr bwMode="auto">
          <a:xfrm>
            <a:off x="3402220" y="55626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5481" name="AutoShape 11"/>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5482" name="AutoShape 12"/>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5483" name="AutoShape 13"/>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5484" name="AutoShape 16"/>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5485" name="Line 19"/>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5486" name="Line 20"/>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5487" name="Line 27"/>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5488" name="Line 28"/>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5489" name="Line 29"/>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5490" name="Line 30"/>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5491" name="Oval 31"/>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2" name="Oval 32"/>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3" name="Oval 33"/>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4" name="Oval 34"/>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5" name="Line 35"/>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5496" name="Line 36"/>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5497" name="Oval 37"/>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5498" name="Line 38"/>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5499" name="Line 39"/>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5500" name="AutoShape 56"/>
          <p:cNvSpPr>
            <a:spLocks noChangeArrowheads="1"/>
          </p:cNvSpPr>
          <p:nvPr/>
        </p:nvSpPr>
        <p:spPr bwMode="auto">
          <a:xfrm>
            <a:off x="895350" y="1949450"/>
            <a:ext cx="3430588" cy="976313"/>
          </a:xfrm>
          <a:prstGeom prst="wedgeRoundRectCallout">
            <a:avLst>
              <a:gd name="adj1" fmla="val -12843"/>
              <a:gd name="adj2" fmla="val 146583"/>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Order writes by </a:t>
            </a:r>
            <a:r>
              <a:rPr lang="en-US" sz="2800" b="1" dirty="0" err="1">
                <a:solidFill>
                  <a:srgbClr val="0000FF"/>
                </a:solidFill>
                <a:latin typeface="Arial" pitchFamily="34" charset="0"/>
                <a:cs typeface="Courier New" pitchFamily="49" charset="0"/>
              </a:rPr>
              <a:t>TimeStamp</a:t>
            </a:r>
            <a:endParaRPr lang="en-US" sz="2800" b="1" dirty="0">
              <a:solidFill>
                <a:srgbClr val="0000FF"/>
              </a:solidFill>
              <a:latin typeface="Arial" pitchFamily="34" charset="0"/>
              <a:cs typeface="Courier New" pitchFamily="49" charset="0"/>
            </a:endParaRPr>
          </a:p>
        </p:txBody>
      </p:sp>
      <p:sp>
        <p:nvSpPr>
          <p:cNvPr id="29" name="Footer Placeholder 28"/>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C08B226-F9BF-4807-922E-56A26C869BC1}" type="slidenum">
              <a:rPr lang="x-none" sz="1400">
                <a:latin typeface="Arial" pitchFamily="34" charset="0"/>
                <a:cs typeface="Arial" charset="0"/>
              </a:rPr>
              <a:pPr algn="r" eaLnBrk="0" hangingPunct="0"/>
              <a:t>101</a:t>
            </a:fld>
            <a:endParaRPr lang="en-US" sz="1400" dirty="0">
              <a:latin typeface="Arial" pitchFamily="34" charset="0"/>
              <a:cs typeface="Arial" charset="0"/>
            </a:endParaRPr>
          </a:p>
        </p:txBody>
      </p:sp>
      <p:sp>
        <p:nvSpPr>
          <p:cNvPr id="106500" name="Rectangle 2"/>
          <p:cNvSpPr>
            <a:spLocks noGrp="1" noChangeArrowheads="1"/>
          </p:cNvSpPr>
          <p:nvPr>
            <p:ph type="title" idx="4294967295"/>
          </p:nvPr>
        </p:nvSpPr>
        <p:spPr/>
        <p:txBody>
          <a:bodyPr/>
          <a:lstStyle/>
          <a:p>
            <a:pPr eaLnBrk="1" hangingPunct="1"/>
            <a:r>
              <a:rPr lang="en-US">
                <a:latin typeface="Arial" charset="0"/>
                <a:cs typeface="Arial" charset="0"/>
              </a:rPr>
              <a:t>Linearization Points</a:t>
            </a:r>
          </a:p>
        </p:txBody>
      </p:sp>
      <p:sp>
        <p:nvSpPr>
          <p:cNvPr id="106501"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6502"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6503"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04" name="Text Box 6"/>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6505" name="AutoShape 8"/>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6506" name="AutoShape 9"/>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6507" name="AutoShape 10"/>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6508" name="AutoShape 1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6509" name="Line 12"/>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6510" name="Line 13"/>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6511" name="Line 14"/>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6512" name="Line 15"/>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6513" name="Line 16"/>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6514" name="Line 17"/>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6515" name="Oval 18"/>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6" name="Oval 19"/>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7" name="Oval 20"/>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8" name="Oval 21"/>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19" name="Line 22"/>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6520" name="Line 23"/>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6521" name="Oval 24"/>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6522" name="Line 25"/>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6523" name="Line 26"/>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6524" name="AutoShape 27"/>
          <p:cNvSpPr>
            <a:spLocks noChangeArrowheads="1"/>
          </p:cNvSpPr>
          <p:nvPr/>
        </p:nvSpPr>
        <p:spPr bwMode="auto">
          <a:xfrm>
            <a:off x="2946400" y="38227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6525" name="AutoShape 28"/>
          <p:cNvSpPr>
            <a:spLocks noChangeArrowheads="1"/>
          </p:cNvSpPr>
          <p:nvPr/>
        </p:nvSpPr>
        <p:spPr bwMode="auto">
          <a:xfrm>
            <a:off x="5461000" y="43561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6526" name="AutoShape 29"/>
          <p:cNvSpPr>
            <a:spLocks noChangeArrowheads="1"/>
          </p:cNvSpPr>
          <p:nvPr/>
        </p:nvSpPr>
        <p:spPr bwMode="auto">
          <a:xfrm>
            <a:off x="711200" y="48895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6527" name="AutoShape 30"/>
          <p:cNvSpPr>
            <a:spLocks noChangeArrowheads="1"/>
          </p:cNvSpPr>
          <p:nvPr/>
        </p:nvSpPr>
        <p:spPr bwMode="auto">
          <a:xfrm>
            <a:off x="4762500" y="49022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06528" name="AutoShape 43"/>
          <p:cNvSpPr>
            <a:spLocks noChangeArrowheads="1"/>
          </p:cNvSpPr>
          <p:nvPr/>
        </p:nvSpPr>
        <p:spPr bwMode="auto">
          <a:xfrm>
            <a:off x="4603750" y="1987550"/>
            <a:ext cx="3430588" cy="976313"/>
          </a:xfrm>
          <a:prstGeom prst="wedgeRoundRectCallout">
            <a:avLst>
              <a:gd name="adj1" fmla="val -67259"/>
              <a:gd name="adj2" fmla="val 142685"/>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Order reads by max stamp read</a:t>
            </a:r>
          </a:p>
        </p:txBody>
      </p:sp>
      <p:sp>
        <p:nvSpPr>
          <p:cNvPr id="33" name="Footer Placeholder 3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AA7C8AC-7C4A-4440-B3C0-490418B8A1A8}" type="slidenum">
              <a:rPr lang="x-none" sz="1400">
                <a:latin typeface="Arial" pitchFamily="34" charset="0"/>
                <a:cs typeface="Arial" charset="0"/>
              </a:rPr>
              <a:pPr algn="r" eaLnBrk="0" hangingPunct="0"/>
              <a:t>102</a:t>
            </a:fld>
            <a:endParaRPr lang="en-US" sz="1400" dirty="0">
              <a:latin typeface="Arial" pitchFamily="34" charset="0"/>
              <a:cs typeface="Arial" charset="0"/>
            </a:endParaRPr>
          </a:p>
        </p:txBody>
      </p:sp>
      <p:sp>
        <p:nvSpPr>
          <p:cNvPr id="107524" name="Rectangle 2"/>
          <p:cNvSpPr>
            <a:spLocks noGrp="1" noChangeArrowheads="1"/>
          </p:cNvSpPr>
          <p:nvPr>
            <p:ph type="title" idx="4294967295"/>
          </p:nvPr>
        </p:nvSpPr>
        <p:spPr/>
        <p:txBody>
          <a:bodyPr/>
          <a:lstStyle/>
          <a:p>
            <a:pPr eaLnBrk="1" hangingPunct="1"/>
            <a:r>
              <a:rPr lang="en-US">
                <a:latin typeface="Arial" charset="0"/>
                <a:cs typeface="Arial" charset="0"/>
              </a:rPr>
              <a:t>Linearization Points</a:t>
            </a:r>
          </a:p>
        </p:txBody>
      </p:sp>
      <p:sp>
        <p:nvSpPr>
          <p:cNvPr id="107525"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7526"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7527"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28" name="Text Box 6"/>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7529" name="AutoShape 8"/>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7530" name="AutoShape 9"/>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7531" name="AutoShape 10"/>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7532" name="AutoShape 1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7533" name="Line 12"/>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7534" name="Line 13"/>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7535" name="Line 14"/>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7536" name="Line 15"/>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7537" name="Line 16"/>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7538" name="Line 17"/>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7539" name="Oval 18"/>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0" name="Oval 19"/>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1" name="Oval 20"/>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2" name="Oval 21"/>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3" name="Line 22"/>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7544" name="Line 23"/>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7545" name="Oval 24"/>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46" name="Line 25"/>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7547" name="Line 26"/>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7548" name="AutoShape 27"/>
          <p:cNvSpPr>
            <a:spLocks noChangeArrowheads="1"/>
          </p:cNvSpPr>
          <p:nvPr/>
        </p:nvSpPr>
        <p:spPr bwMode="auto">
          <a:xfrm>
            <a:off x="2946400" y="38227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7549" name="AutoShape 28"/>
          <p:cNvSpPr>
            <a:spLocks noChangeArrowheads="1"/>
          </p:cNvSpPr>
          <p:nvPr/>
        </p:nvSpPr>
        <p:spPr bwMode="auto">
          <a:xfrm>
            <a:off x="5461000" y="43561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7550" name="AutoShape 29"/>
          <p:cNvSpPr>
            <a:spLocks noChangeArrowheads="1"/>
          </p:cNvSpPr>
          <p:nvPr/>
        </p:nvSpPr>
        <p:spPr bwMode="auto">
          <a:xfrm>
            <a:off x="711200" y="48895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7551" name="AutoShape 30"/>
          <p:cNvSpPr>
            <a:spLocks noChangeArrowheads="1"/>
          </p:cNvSpPr>
          <p:nvPr/>
        </p:nvSpPr>
        <p:spPr bwMode="auto">
          <a:xfrm>
            <a:off x="4762500" y="49022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07552" name="Oval 31"/>
          <p:cNvSpPr>
            <a:spLocks noChangeArrowheads="1"/>
          </p:cNvSpPr>
          <p:nvPr/>
        </p:nvSpPr>
        <p:spPr bwMode="auto">
          <a:xfrm>
            <a:off x="5715000" y="43120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53" name="Line 32"/>
          <p:cNvSpPr>
            <a:spLocks noChangeShapeType="1"/>
          </p:cNvSpPr>
          <p:nvPr/>
        </p:nvSpPr>
        <p:spPr bwMode="auto">
          <a:xfrm>
            <a:off x="5803900" y="5664200"/>
            <a:ext cx="0" cy="406400"/>
          </a:xfrm>
          <a:prstGeom prst="line">
            <a:avLst/>
          </a:prstGeom>
          <a:noFill/>
          <a:ln w="76200">
            <a:solidFill>
              <a:srgbClr val="009900"/>
            </a:solidFill>
            <a:round/>
            <a:headEnd/>
            <a:tailEnd/>
          </a:ln>
        </p:spPr>
        <p:txBody>
          <a:bodyPr>
            <a:spAutoFit/>
          </a:bodyPr>
          <a:lstStyle/>
          <a:p>
            <a:endParaRPr lang="en-US"/>
          </a:p>
        </p:txBody>
      </p:sp>
      <p:sp>
        <p:nvSpPr>
          <p:cNvPr id="107554" name="Line 33"/>
          <p:cNvSpPr>
            <a:spLocks noChangeShapeType="1"/>
          </p:cNvSpPr>
          <p:nvPr/>
        </p:nvSpPr>
        <p:spPr bwMode="auto">
          <a:xfrm>
            <a:off x="5803900" y="4584700"/>
            <a:ext cx="0" cy="1117600"/>
          </a:xfrm>
          <a:prstGeom prst="line">
            <a:avLst/>
          </a:prstGeom>
          <a:noFill/>
          <a:ln w="57150">
            <a:solidFill>
              <a:srgbClr val="009900"/>
            </a:solidFill>
            <a:prstDash val="sysDot"/>
            <a:round/>
            <a:headEnd/>
            <a:tailEnd/>
          </a:ln>
        </p:spPr>
        <p:txBody>
          <a:bodyPr>
            <a:spAutoFit/>
          </a:bodyPr>
          <a:lstStyle/>
          <a:p>
            <a:endParaRPr lang="en-US"/>
          </a:p>
        </p:txBody>
      </p:sp>
      <p:sp>
        <p:nvSpPr>
          <p:cNvPr id="107555" name="Oval 34"/>
          <p:cNvSpPr>
            <a:spLocks noChangeArrowheads="1"/>
          </p:cNvSpPr>
          <p:nvPr/>
        </p:nvSpPr>
        <p:spPr bwMode="auto">
          <a:xfrm>
            <a:off x="3251200" y="37913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56" name="Line 35"/>
          <p:cNvSpPr>
            <a:spLocks noChangeShapeType="1"/>
          </p:cNvSpPr>
          <p:nvPr/>
        </p:nvSpPr>
        <p:spPr bwMode="auto">
          <a:xfrm>
            <a:off x="3340100" y="5651500"/>
            <a:ext cx="0" cy="406400"/>
          </a:xfrm>
          <a:prstGeom prst="line">
            <a:avLst/>
          </a:prstGeom>
          <a:noFill/>
          <a:ln w="76200">
            <a:solidFill>
              <a:srgbClr val="009900"/>
            </a:solidFill>
            <a:round/>
            <a:headEnd/>
            <a:tailEnd/>
          </a:ln>
        </p:spPr>
        <p:txBody>
          <a:bodyPr>
            <a:spAutoFit/>
          </a:bodyPr>
          <a:lstStyle/>
          <a:p>
            <a:endParaRPr lang="en-US"/>
          </a:p>
        </p:txBody>
      </p:sp>
      <p:sp>
        <p:nvSpPr>
          <p:cNvPr id="107557" name="Line 36"/>
          <p:cNvSpPr>
            <a:spLocks noChangeShapeType="1"/>
          </p:cNvSpPr>
          <p:nvPr/>
        </p:nvSpPr>
        <p:spPr bwMode="auto">
          <a:xfrm flipH="1">
            <a:off x="3327400" y="4064000"/>
            <a:ext cx="12700" cy="1549400"/>
          </a:xfrm>
          <a:prstGeom prst="line">
            <a:avLst/>
          </a:prstGeom>
          <a:noFill/>
          <a:ln w="57150">
            <a:solidFill>
              <a:srgbClr val="009900"/>
            </a:solidFill>
            <a:prstDash val="sysDot"/>
            <a:round/>
            <a:headEnd/>
            <a:tailEnd/>
          </a:ln>
        </p:spPr>
        <p:txBody>
          <a:bodyPr>
            <a:spAutoFit/>
          </a:bodyPr>
          <a:lstStyle/>
          <a:p>
            <a:endParaRPr lang="en-US"/>
          </a:p>
        </p:txBody>
      </p:sp>
      <p:sp>
        <p:nvSpPr>
          <p:cNvPr id="107558" name="Oval 37"/>
          <p:cNvSpPr>
            <a:spLocks noChangeArrowheads="1"/>
          </p:cNvSpPr>
          <p:nvPr/>
        </p:nvSpPr>
        <p:spPr bwMode="auto">
          <a:xfrm>
            <a:off x="6261100" y="48581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59" name="Line 38"/>
          <p:cNvSpPr>
            <a:spLocks noChangeShapeType="1"/>
          </p:cNvSpPr>
          <p:nvPr/>
        </p:nvSpPr>
        <p:spPr bwMode="auto">
          <a:xfrm>
            <a:off x="6324600" y="5676900"/>
            <a:ext cx="0" cy="406400"/>
          </a:xfrm>
          <a:prstGeom prst="line">
            <a:avLst/>
          </a:prstGeom>
          <a:noFill/>
          <a:ln w="76200">
            <a:solidFill>
              <a:srgbClr val="009900"/>
            </a:solidFill>
            <a:round/>
            <a:headEnd/>
            <a:tailEnd/>
          </a:ln>
        </p:spPr>
        <p:txBody>
          <a:bodyPr>
            <a:spAutoFit/>
          </a:bodyPr>
          <a:lstStyle/>
          <a:p>
            <a:endParaRPr lang="en-US"/>
          </a:p>
        </p:txBody>
      </p:sp>
      <p:sp>
        <p:nvSpPr>
          <p:cNvPr id="107560" name="Line 39"/>
          <p:cNvSpPr>
            <a:spLocks noChangeShapeType="1"/>
          </p:cNvSpPr>
          <p:nvPr/>
        </p:nvSpPr>
        <p:spPr bwMode="auto">
          <a:xfrm flipH="1">
            <a:off x="6337300" y="51308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7561" name="Line 40"/>
          <p:cNvSpPr>
            <a:spLocks noChangeShapeType="1"/>
          </p:cNvSpPr>
          <p:nvPr/>
        </p:nvSpPr>
        <p:spPr bwMode="auto">
          <a:xfrm>
            <a:off x="2298700" y="5676900"/>
            <a:ext cx="0" cy="406400"/>
          </a:xfrm>
          <a:prstGeom prst="line">
            <a:avLst/>
          </a:prstGeom>
          <a:noFill/>
          <a:ln w="76200">
            <a:solidFill>
              <a:srgbClr val="009900"/>
            </a:solidFill>
            <a:round/>
            <a:headEnd/>
            <a:tailEnd/>
          </a:ln>
        </p:spPr>
        <p:txBody>
          <a:bodyPr>
            <a:spAutoFit/>
          </a:bodyPr>
          <a:lstStyle/>
          <a:p>
            <a:endParaRPr lang="en-US"/>
          </a:p>
        </p:txBody>
      </p:sp>
      <p:sp>
        <p:nvSpPr>
          <p:cNvPr id="107562" name="Oval 41"/>
          <p:cNvSpPr>
            <a:spLocks noChangeArrowheads="1"/>
          </p:cNvSpPr>
          <p:nvPr/>
        </p:nvSpPr>
        <p:spPr bwMode="auto">
          <a:xfrm>
            <a:off x="2222500" y="48835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7563" name="Line 42"/>
          <p:cNvSpPr>
            <a:spLocks noChangeShapeType="1"/>
          </p:cNvSpPr>
          <p:nvPr/>
        </p:nvSpPr>
        <p:spPr bwMode="auto">
          <a:xfrm flipH="1">
            <a:off x="2298700" y="51562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7564" name="AutoShape 44"/>
          <p:cNvSpPr>
            <a:spLocks noChangeArrowheads="1"/>
          </p:cNvSpPr>
          <p:nvPr/>
        </p:nvSpPr>
        <p:spPr bwMode="auto">
          <a:xfrm>
            <a:off x="4603750" y="1987550"/>
            <a:ext cx="3430588" cy="976313"/>
          </a:xfrm>
          <a:prstGeom prst="wedgeRoundRectCallout">
            <a:avLst>
              <a:gd name="adj1" fmla="val -67259"/>
              <a:gd name="adj2" fmla="val 142685"/>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Order reads by max stamp read</a:t>
            </a:r>
          </a:p>
        </p:txBody>
      </p:sp>
      <p:sp>
        <p:nvSpPr>
          <p:cNvPr id="45" name="Footer Placeholder 44"/>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A68BAD7-73B4-40F6-8DF9-80F5F6F2A757}" type="slidenum">
              <a:rPr lang="x-none" sz="1400">
                <a:latin typeface="Arial" pitchFamily="34" charset="0"/>
                <a:cs typeface="Arial" charset="0"/>
              </a:rPr>
              <a:pPr algn="r" eaLnBrk="0" hangingPunct="0"/>
              <a:t>103</a:t>
            </a:fld>
            <a:endParaRPr lang="en-US" sz="1400" dirty="0">
              <a:latin typeface="Arial" pitchFamily="34" charset="0"/>
              <a:cs typeface="Arial" charset="0"/>
            </a:endParaRPr>
          </a:p>
        </p:txBody>
      </p:sp>
      <p:sp>
        <p:nvSpPr>
          <p:cNvPr id="108548" name="Rectangle 2"/>
          <p:cNvSpPr>
            <a:spLocks noGrp="1" noChangeArrowheads="1"/>
          </p:cNvSpPr>
          <p:nvPr>
            <p:ph type="title" idx="4294967295"/>
          </p:nvPr>
        </p:nvSpPr>
        <p:spPr/>
        <p:txBody>
          <a:bodyPr/>
          <a:lstStyle/>
          <a:p>
            <a:pPr eaLnBrk="1" hangingPunct="1"/>
            <a:r>
              <a:rPr lang="en-US">
                <a:latin typeface="Arial" charset="0"/>
                <a:cs typeface="Arial" charset="0"/>
              </a:rPr>
              <a:t>Linearization Points</a:t>
            </a:r>
          </a:p>
        </p:txBody>
      </p:sp>
      <p:sp>
        <p:nvSpPr>
          <p:cNvPr id="108549"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8550"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8551"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52" name="Text Box 6"/>
          <p:cNvSpPr txBox="1">
            <a:spLocks noChangeArrowheads="1"/>
          </p:cNvSpPr>
          <p:nvPr/>
        </p:nvSpPr>
        <p:spPr bwMode="auto">
          <a:xfrm>
            <a:off x="3402220" y="55880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8553" name="AutoShape 8"/>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8554" name="AutoShape 9"/>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8555" name="AutoShape 10"/>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8556" name="AutoShape 1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8557" name="Line 12"/>
          <p:cNvSpPr>
            <a:spLocks noChangeShapeType="1"/>
          </p:cNvSpPr>
          <p:nvPr/>
        </p:nvSpPr>
        <p:spPr bwMode="auto">
          <a:xfrm>
            <a:off x="2082800" y="3924300"/>
            <a:ext cx="0" cy="1714500"/>
          </a:xfrm>
          <a:prstGeom prst="line">
            <a:avLst/>
          </a:prstGeom>
          <a:noFill/>
          <a:ln w="57150">
            <a:solidFill>
              <a:srgbClr val="FF3300"/>
            </a:solidFill>
            <a:prstDash val="sysDot"/>
            <a:round/>
            <a:headEnd/>
            <a:tailEnd/>
          </a:ln>
        </p:spPr>
        <p:txBody>
          <a:bodyPr wrap="none">
            <a:spAutoFit/>
          </a:bodyPr>
          <a:lstStyle/>
          <a:p>
            <a:endParaRPr lang="en-US"/>
          </a:p>
        </p:txBody>
      </p:sp>
      <p:sp>
        <p:nvSpPr>
          <p:cNvPr id="108558" name="Line 13"/>
          <p:cNvSpPr>
            <a:spLocks noChangeShapeType="1"/>
          </p:cNvSpPr>
          <p:nvPr/>
        </p:nvSpPr>
        <p:spPr bwMode="auto">
          <a:xfrm>
            <a:off x="2070100" y="5664200"/>
            <a:ext cx="0" cy="406400"/>
          </a:xfrm>
          <a:prstGeom prst="line">
            <a:avLst/>
          </a:prstGeom>
          <a:noFill/>
          <a:ln w="76200">
            <a:solidFill>
              <a:srgbClr val="FF3300"/>
            </a:solidFill>
            <a:round/>
            <a:headEnd/>
            <a:tailEnd/>
          </a:ln>
        </p:spPr>
        <p:txBody>
          <a:bodyPr>
            <a:spAutoFit/>
          </a:bodyPr>
          <a:lstStyle/>
          <a:p>
            <a:endParaRPr lang="en-US"/>
          </a:p>
        </p:txBody>
      </p:sp>
      <p:sp>
        <p:nvSpPr>
          <p:cNvPr id="108559" name="Line 14"/>
          <p:cNvSpPr>
            <a:spLocks noChangeShapeType="1"/>
          </p:cNvSpPr>
          <p:nvPr/>
        </p:nvSpPr>
        <p:spPr bwMode="auto">
          <a:xfrm>
            <a:off x="2895600" y="5664200"/>
            <a:ext cx="0" cy="406400"/>
          </a:xfrm>
          <a:prstGeom prst="line">
            <a:avLst/>
          </a:prstGeom>
          <a:noFill/>
          <a:ln w="76200">
            <a:solidFill>
              <a:srgbClr val="FF3300"/>
            </a:solidFill>
            <a:round/>
            <a:headEnd/>
            <a:tailEnd/>
          </a:ln>
        </p:spPr>
        <p:txBody>
          <a:bodyPr>
            <a:spAutoFit/>
          </a:bodyPr>
          <a:lstStyle/>
          <a:p>
            <a:endParaRPr lang="en-US"/>
          </a:p>
        </p:txBody>
      </p:sp>
      <p:sp>
        <p:nvSpPr>
          <p:cNvPr id="108560" name="Line 15"/>
          <p:cNvSpPr>
            <a:spLocks noChangeShapeType="1"/>
          </p:cNvSpPr>
          <p:nvPr/>
        </p:nvSpPr>
        <p:spPr bwMode="auto">
          <a:xfrm>
            <a:off x="3086100" y="5664200"/>
            <a:ext cx="0" cy="406400"/>
          </a:xfrm>
          <a:prstGeom prst="line">
            <a:avLst/>
          </a:prstGeom>
          <a:noFill/>
          <a:ln w="76200">
            <a:solidFill>
              <a:srgbClr val="FF3300"/>
            </a:solidFill>
            <a:round/>
            <a:headEnd/>
            <a:tailEnd/>
          </a:ln>
        </p:spPr>
        <p:txBody>
          <a:bodyPr>
            <a:spAutoFit/>
          </a:bodyPr>
          <a:lstStyle/>
          <a:p>
            <a:endParaRPr lang="en-US"/>
          </a:p>
        </p:txBody>
      </p:sp>
      <p:sp>
        <p:nvSpPr>
          <p:cNvPr id="108561" name="Line 16"/>
          <p:cNvSpPr>
            <a:spLocks noChangeShapeType="1"/>
          </p:cNvSpPr>
          <p:nvPr/>
        </p:nvSpPr>
        <p:spPr bwMode="auto">
          <a:xfrm>
            <a:off x="2895600" y="5143500"/>
            <a:ext cx="0" cy="520700"/>
          </a:xfrm>
          <a:prstGeom prst="line">
            <a:avLst/>
          </a:prstGeom>
          <a:noFill/>
          <a:ln w="57150">
            <a:solidFill>
              <a:srgbClr val="FF3300"/>
            </a:solidFill>
            <a:prstDash val="sysDot"/>
            <a:round/>
            <a:headEnd/>
            <a:tailEnd/>
          </a:ln>
        </p:spPr>
        <p:txBody>
          <a:bodyPr>
            <a:spAutoFit/>
          </a:bodyPr>
          <a:lstStyle/>
          <a:p>
            <a:endParaRPr lang="en-US"/>
          </a:p>
        </p:txBody>
      </p:sp>
      <p:sp>
        <p:nvSpPr>
          <p:cNvPr id="108562" name="Line 17"/>
          <p:cNvSpPr>
            <a:spLocks noChangeShapeType="1"/>
          </p:cNvSpPr>
          <p:nvPr/>
        </p:nvSpPr>
        <p:spPr bwMode="auto">
          <a:xfrm flipH="1">
            <a:off x="3086100" y="45339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8563" name="Oval 18"/>
          <p:cNvSpPr>
            <a:spLocks noChangeArrowheads="1"/>
          </p:cNvSpPr>
          <p:nvPr/>
        </p:nvSpPr>
        <p:spPr bwMode="auto">
          <a:xfrm>
            <a:off x="2006600" y="37786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4" name="Oval 19"/>
          <p:cNvSpPr>
            <a:spLocks noChangeArrowheads="1"/>
          </p:cNvSpPr>
          <p:nvPr/>
        </p:nvSpPr>
        <p:spPr bwMode="auto">
          <a:xfrm>
            <a:off x="3009900" y="4299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5" name="Oval 20"/>
          <p:cNvSpPr>
            <a:spLocks noChangeArrowheads="1"/>
          </p:cNvSpPr>
          <p:nvPr/>
        </p:nvSpPr>
        <p:spPr bwMode="auto">
          <a:xfrm>
            <a:off x="2806700" y="48962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6" name="Oval 21"/>
          <p:cNvSpPr>
            <a:spLocks noChangeArrowheads="1"/>
          </p:cNvSpPr>
          <p:nvPr/>
        </p:nvSpPr>
        <p:spPr bwMode="auto">
          <a:xfrm>
            <a:off x="3746500" y="43247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67" name="Line 22"/>
          <p:cNvSpPr>
            <a:spLocks noChangeShapeType="1"/>
          </p:cNvSpPr>
          <p:nvPr/>
        </p:nvSpPr>
        <p:spPr bwMode="auto">
          <a:xfrm>
            <a:off x="3835400" y="5664200"/>
            <a:ext cx="0" cy="406400"/>
          </a:xfrm>
          <a:prstGeom prst="line">
            <a:avLst/>
          </a:prstGeom>
          <a:noFill/>
          <a:ln w="76200">
            <a:solidFill>
              <a:srgbClr val="FF3300"/>
            </a:solidFill>
            <a:round/>
            <a:headEnd/>
            <a:tailEnd/>
          </a:ln>
        </p:spPr>
        <p:txBody>
          <a:bodyPr>
            <a:spAutoFit/>
          </a:bodyPr>
          <a:lstStyle/>
          <a:p>
            <a:endParaRPr lang="en-US"/>
          </a:p>
        </p:txBody>
      </p:sp>
      <p:sp>
        <p:nvSpPr>
          <p:cNvPr id="108568" name="Line 23"/>
          <p:cNvSpPr>
            <a:spLocks noChangeShapeType="1"/>
          </p:cNvSpPr>
          <p:nvPr/>
        </p:nvSpPr>
        <p:spPr bwMode="auto">
          <a:xfrm flipH="1">
            <a:off x="3822700" y="4521200"/>
            <a:ext cx="12700" cy="1155700"/>
          </a:xfrm>
          <a:prstGeom prst="line">
            <a:avLst/>
          </a:prstGeom>
          <a:noFill/>
          <a:ln w="57150">
            <a:solidFill>
              <a:srgbClr val="FF3300"/>
            </a:solidFill>
            <a:prstDash val="sysDot"/>
            <a:round/>
            <a:headEnd/>
            <a:tailEnd/>
          </a:ln>
        </p:spPr>
        <p:txBody>
          <a:bodyPr>
            <a:spAutoFit/>
          </a:bodyPr>
          <a:lstStyle/>
          <a:p>
            <a:endParaRPr lang="en-US"/>
          </a:p>
        </p:txBody>
      </p:sp>
      <p:sp>
        <p:nvSpPr>
          <p:cNvPr id="108569" name="Oval 24"/>
          <p:cNvSpPr>
            <a:spLocks noChangeArrowheads="1"/>
          </p:cNvSpPr>
          <p:nvPr/>
        </p:nvSpPr>
        <p:spPr bwMode="auto">
          <a:xfrm>
            <a:off x="6007100" y="3791341"/>
            <a:ext cx="259766" cy="545318"/>
          </a:xfrm>
          <a:prstGeom prst="ellipse">
            <a:avLst/>
          </a:prstGeom>
          <a:solidFill>
            <a:srgbClr val="FF33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70" name="Line 25"/>
          <p:cNvSpPr>
            <a:spLocks noChangeShapeType="1"/>
          </p:cNvSpPr>
          <p:nvPr/>
        </p:nvSpPr>
        <p:spPr bwMode="auto">
          <a:xfrm>
            <a:off x="6108700" y="5664200"/>
            <a:ext cx="0" cy="406400"/>
          </a:xfrm>
          <a:prstGeom prst="line">
            <a:avLst/>
          </a:prstGeom>
          <a:noFill/>
          <a:ln w="76200">
            <a:solidFill>
              <a:srgbClr val="FF3300"/>
            </a:solidFill>
            <a:round/>
            <a:headEnd/>
            <a:tailEnd/>
          </a:ln>
        </p:spPr>
        <p:txBody>
          <a:bodyPr>
            <a:spAutoFit/>
          </a:bodyPr>
          <a:lstStyle/>
          <a:p>
            <a:endParaRPr lang="en-US"/>
          </a:p>
        </p:txBody>
      </p:sp>
      <p:sp>
        <p:nvSpPr>
          <p:cNvPr id="108571" name="Line 26"/>
          <p:cNvSpPr>
            <a:spLocks noChangeShapeType="1"/>
          </p:cNvSpPr>
          <p:nvPr/>
        </p:nvSpPr>
        <p:spPr bwMode="auto">
          <a:xfrm>
            <a:off x="6096000" y="4064000"/>
            <a:ext cx="12700" cy="1752600"/>
          </a:xfrm>
          <a:prstGeom prst="line">
            <a:avLst/>
          </a:prstGeom>
          <a:noFill/>
          <a:ln w="57150">
            <a:solidFill>
              <a:srgbClr val="FF3300"/>
            </a:solidFill>
            <a:prstDash val="sysDot"/>
            <a:round/>
            <a:headEnd/>
            <a:tailEnd/>
          </a:ln>
        </p:spPr>
        <p:txBody>
          <a:bodyPr>
            <a:spAutoFit/>
          </a:bodyPr>
          <a:lstStyle/>
          <a:p>
            <a:endParaRPr lang="en-US"/>
          </a:p>
        </p:txBody>
      </p:sp>
      <p:sp>
        <p:nvSpPr>
          <p:cNvPr id="108572" name="AutoShape 27"/>
          <p:cNvSpPr>
            <a:spLocks noChangeArrowheads="1"/>
          </p:cNvSpPr>
          <p:nvPr/>
        </p:nvSpPr>
        <p:spPr bwMode="auto">
          <a:xfrm>
            <a:off x="2946400" y="38227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8573" name="AutoShape 28"/>
          <p:cNvSpPr>
            <a:spLocks noChangeArrowheads="1"/>
          </p:cNvSpPr>
          <p:nvPr/>
        </p:nvSpPr>
        <p:spPr bwMode="auto">
          <a:xfrm>
            <a:off x="5461000" y="43561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8574" name="AutoShape 29"/>
          <p:cNvSpPr>
            <a:spLocks noChangeArrowheads="1"/>
          </p:cNvSpPr>
          <p:nvPr/>
        </p:nvSpPr>
        <p:spPr bwMode="auto">
          <a:xfrm>
            <a:off x="711200" y="48895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8575" name="AutoShape 30"/>
          <p:cNvSpPr>
            <a:spLocks noChangeArrowheads="1"/>
          </p:cNvSpPr>
          <p:nvPr/>
        </p:nvSpPr>
        <p:spPr bwMode="auto">
          <a:xfrm>
            <a:off x="4762500" y="4902200"/>
            <a:ext cx="1828800" cy="495300"/>
          </a:xfrm>
          <a:prstGeom prst="leftRightArrow">
            <a:avLst>
              <a:gd name="adj1" fmla="val 50000"/>
              <a:gd name="adj2" fmla="val 73846"/>
            </a:avLst>
          </a:prstGeom>
          <a:solidFill>
            <a:schemeClr val="hlink"/>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08576" name="Oval 31"/>
          <p:cNvSpPr>
            <a:spLocks noChangeArrowheads="1"/>
          </p:cNvSpPr>
          <p:nvPr/>
        </p:nvSpPr>
        <p:spPr bwMode="auto">
          <a:xfrm>
            <a:off x="5715000" y="43120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77" name="Line 32"/>
          <p:cNvSpPr>
            <a:spLocks noChangeShapeType="1"/>
          </p:cNvSpPr>
          <p:nvPr/>
        </p:nvSpPr>
        <p:spPr bwMode="auto">
          <a:xfrm>
            <a:off x="5803900" y="5664200"/>
            <a:ext cx="0" cy="406400"/>
          </a:xfrm>
          <a:prstGeom prst="line">
            <a:avLst/>
          </a:prstGeom>
          <a:noFill/>
          <a:ln w="76200">
            <a:solidFill>
              <a:srgbClr val="009900"/>
            </a:solidFill>
            <a:round/>
            <a:headEnd/>
            <a:tailEnd/>
          </a:ln>
        </p:spPr>
        <p:txBody>
          <a:bodyPr>
            <a:spAutoFit/>
          </a:bodyPr>
          <a:lstStyle/>
          <a:p>
            <a:endParaRPr lang="en-US"/>
          </a:p>
        </p:txBody>
      </p:sp>
      <p:sp>
        <p:nvSpPr>
          <p:cNvPr id="108578" name="Line 33"/>
          <p:cNvSpPr>
            <a:spLocks noChangeShapeType="1"/>
          </p:cNvSpPr>
          <p:nvPr/>
        </p:nvSpPr>
        <p:spPr bwMode="auto">
          <a:xfrm>
            <a:off x="5803900" y="4584700"/>
            <a:ext cx="0" cy="1117600"/>
          </a:xfrm>
          <a:prstGeom prst="line">
            <a:avLst/>
          </a:prstGeom>
          <a:noFill/>
          <a:ln w="57150">
            <a:solidFill>
              <a:srgbClr val="009900"/>
            </a:solidFill>
            <a:prstDash val="sysDot"/>
            <a:round/>
            <a:headEnd/>
            <a:tailEnd/>
          </a:ln>
        </p:spPr>
        <p:txBody>
          <a:bodyPr>
            <a:spAutoFit/>
          </a:bodyPr>
          <a:lstStyle/>
          <a:p>
            <a:endParaRPr lang="en-US"/>
          </a:p>
        </p:txBody>
      </p:sp>
      <p:sp>
        <p:nvSpPr>
          <p:cNvPr id="108579" name="Oval 34"/>
          <p:cNvSpPr>
            <a:spLocks noChangeArrowheads="1"/>
          </p:cNvSpPr>
          <p:nvPr/>
        </p:nvSpPr>
        <p:spPr bwMode="auto">
          <a:xfrm>
            <a:off x="3251200" y="37913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80" name="Line 35"/>
          <p:cNvSpPr>
            <a:spLocks noChangeShapeType="1"/>
          </p:cNvSpPr>
          <p:nvPr/>
        </p:nvSpPr>
        <p:spPr bwMode="auto">
          <a:xfrm>
            <a:off x="3340100" y="5651500"/>
            <a:ext cx="0" cy="406400"/>
          </a:xfrm>
          <a:prstGeom prst="line">
            <a:avLst/>
          </a:prstGeom>
          <a:noFill/>
          <a:ln w="76200">
            <a:solidFill>
              <a:srgbClr val="009900"/>
            </a:solidFill>
            <a:round/>
            <a:headEnd/>
            <a:tailEnd/>
          </a:ln>
        </p:spPr>
        <p:txBody>
          <a:bodyPr>
            <a:spAutoFit/>
          </a:bodyPr>
          <a:lstStyle/>
          <a:p>
            <a:endParaRPr lang="en-US"/>
          </a:p>
        </p:txBody>
      </p:sp>
      <p:sp>
        <p:nvSpPr>
          <p:cNvPr id="108581" name="Line 36"/>
          <p:cNvSpPr>
            <a:spLocks noChangeShapeType="1"/>
          </p:cNvSpPr>
          <p:nvPr/>
        </p:nvSpPr>
        <p:spPr bwMode="auto">
          <a:xfrm flipH="1">
            <a:off x="3327400" y="4064000"/>
            <a:ext cx="12700" cy="1549400"/>
          </a:xfrm>
          <a:prstGeom prst="line">
            <a:avLst/>
          </a:prstGeom>
          <a:noFill/>
          <a:ln w="57150">
            <a:solidFill>
              <a:srgbClr val="009900"/>
            </a:solidFill>
            <a:prstDash val="sysDot"/>
            <a:round/>
            <a:headEnd/>
            <a:tailEnd/>
          </a:ln>
        </p:spPr>
        <p:txBody>
          <a:bodyPr>
            <a:spAutoFit/>
          </a:bodyPr>
          <a:lstStyle/>
          <a:p>
            <a:endParaRPr lang="en-US"/>
          </a:p>
        </p:txBody>
      </p:sp>
      <p:sp>
        <p:nvSpPr>
          <p:cNvPr id="108582" name="Oval 37"/>
          <p:cNvSpPr>
            <a:spLocks noChangeArrowheads="1"/>
          </p:cNvSpPr>
          <p:nvPr/>
        </p:nvSpPr>
        <p:spPr bwMode="auto">
          <a:xfrm>
            <a:off x="6261100" y="48581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83" name="Line 38"/>
          <p:cNvSpPr>
            <a:spLocks noChangeShapeType="1"/>
          </p:cNvSpPr>
          <p:nvPr/>
        </p:nvSpPr>
        <p:spPr bwMode="auto">
          <a:xfrm>
            <a:off x="6324600" y="5676900"/>
            <a:ext cx="0" cy="406400"/>
          </a:xfrm>
          <a:prstGeom prst="line">
            <a:avLst/>
          </a:prstGeom>
          <a:noFill/>
          <a:ln w="76200">
            <a:solidFill>
              <a:srgbClr val="009900"/>
            </a:solidFill>
            <a:round/>
            <a:headEnd/>
            <a:tailEnd/>
          </a:ln>
        </p:spPr>
        <p:txBody>
          <a:bodyPr>
            <a:spAutoFit/>
          </a:bodyPr>
          <a:lstStyle/>
          <a:p>
            <a:endParaRPr lang="en-US"/>
          </a:p>
        </p:txBody>
      </p:sp>
      <p:sp>
        <p:nvSpPr>
          <p:cNvPr id="108584" name="Line 39"/>
          <p:cNvSpPr>
            <a:spLocks noChangeShapeType="1"/>
          </p:cNvSpPr>
          <p:nvPr/>
        </p:nvSpPr>
        <p:spPr bwMode="auto">
          <a:xfrm flipH="1">
            <a:off x="6337300" y="51308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8585" name="Line 40"/>
          <p:cNvSpPr>
            <a:spLocks noChangeShapeType="1"/>
          </p:cNvSpPr>
          <p:nvPr/>
        </p:nvSpPr>
        <p:spPr bwMode="auto">
          <a:xfrm>
            <a:off x="2298700" y="5676900"/>
            <a:ext cx="0" cy="406400"/>
          </a:xfrm>
          <a:prstGeom prst="line">
            <a:avLst/>
          </a:prstGeom>
          <a:noFill/>
          <a:ln w="76200">
            <a:solidFill>
              <a:srgbClr val="009900"/>
            </a:solidFill>
            <a:round/>
            <a:headEnd/>
            <a:tailEnd/>
          </a:ln>
        </p:spPr>
        <p:txBody>
          <a:bodyPr>
            <a:spAutoFit/>
          </a:bodyPr>
          <a:lstStyle/>
          <a:p>
            <a:endParaRPr lang="en-US"/>
          </a:p>
        </p:txBody>
      </p:sp>
      <p:sp>
        <p:nvSpPr>
          <p:cNvPr id="108586" name="Oval 41"/>
          <p:cNvSpPr>
            <a:spLocks noChangeArrowheads="1"/>
          </p:cNvSpPr>
          <p:nvPr/>
        </p:nvSpPr>
        <p:spPr bwMode="auto">
          <a:xfrm>
            <a:off x="2222500" y="4883541"/>
            <a:ext cx="259766" cy="545318"/>
          </a:xfrm>
          <a:prstGeom prst="ellipse">
            <a:avLst/>
          </a:prstGeom>
          <a:solidFill>
            <a:srgbClr val="00CC00"/>
          </a:solidFill>
          <a:ln w="9525" algn="ctr">
            <a:noFill/>
            <a:round/>
            <a:headEnd/>
            <a:tailEnd/>
          </a:ln>
        </p:spPr>
        <p:txBody>
          <a:bodyPr wrap="none"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8587" name="Line 42"/>
          <p:cNvSpPr>
            <a:spLocks noChangeShapeType="1"/>
          </p:cNvSpPr>
          <p:nvPr/>
        </p:nvSpPr>
        <p:spPr bwMode="auto">
          <a:xfrm flipH="1">
            <a:off x="2298700" y="5156200"/>
            <a:ext cx="12700" cy="508000"/>
          </a:xfrm>
          <a:prstGeom prst="line">
            <a:avLst/>
          </a:prstGeom>
          <a:noFill/>
          <a:ln w="57150">
            <a:solidFill>
              <a:srgbClr val="009900"/>
            </a:solidFill>
            <a:prstDash val="sysDot"/>
            <a:round/>
            <a:headEnd/>
            <a:tailEnd/>
          </a:ln>
        </p:spPr>
        <p:txBody>
          <a:bodyPr>
            <a:spAutoFit/>
          </a:bodyPr>
          <a:lstStyle/>
          <a:p>
            <a:endParaRPr lang="en-US"/>
          </a:p>
        </p:txBody>
      </p:sp>
      <p:sp>
        <p:nvSpPr>
          <p:cNvPr id="108588" name="AutoShape 43"/>
          <p:cNvSpPr>
            <a:spLocks noChangeArrowheads="1"/>
          </p:cNvSpPr>
          <p:nvPr/>
        </p:nvSpPr>
        <p:spPr bwMode="auto">
          <a:xfrm>
            <a:off x="704850" y="1682750"/>
            <a:ext cx="7316788" cy="1535113"/>
          </a:xfrm>
          <a:prstGeom prst="wedgeRoundRectCallout">
            <a:avLst>
              <a:gd name="adj1" fmla="val -5153"/>
              <a:gd name="adj2" fmla="val 89917"/>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The linearization point depends on the execution (not a line in the code)!</a:t>
            </a:r>
          </a:p>
        </p:txBody>
      </p:sp>
      <p:sp>
        <p:nvSpPr>
          <p:cNvPr id="45" name="Footer Placeholder 44"/>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AE5E071-4B57-4089-BF73-1CB11BF99EA2}" type="slidenum">
              <a:rPr lang="x-none" sz="1400">
                <a:latin typeface="Arial" pitchFamily="34" charset="0"/>
                <a:cs typeface="Arial" charset="0"/>
              </a:rPr>
              <a:pPr algn="r" eaLnBrk="0" hangingPunct="0"/>
              <a:t>104</a:t>
            </a:fld>
            <a:endParaRPr lang="en-US" sz="1400" dirty="0">
              <a:latin typeface="Arial" pitchFamily="34" charset="0"/>
              <a:cs typeface="Arial" charset="0"/>
            </a:endParaRPr>
          </a:p>
        </p:txBody>
      </p:sp>
      <p:sp>
        <p:nvSpPr>
          <p:cNvPr id="109572" name="Rectangle 2"/>
          <p:cNvSpPr>
            <a:spLocks noGrp="1" noChangeArrowheads="1"/>
          </p:cNvSpPr>
          <p:nvPr>
            <p:ph type="title" idx="4294967295"/>
          </p:nvPr>
        </p:nvSpPr>
        <p:spPr/>
        <p:txBody>
          <a:bodyPr/>
          <a:lstStyle/>
          <a:p>
            <a:pPr eaLnBrk="1" hangingPunct="1"/>
            <a:r>
              <a:rPr lang="en-US">
                <a:latin typeface="Arial" charset="0"/>
                <a:cs typeface="Arial" charset="0"/>
              </a:rPr>
              <a:t>Road Map</a:t>
            </a:r>
          </a:p>
        </p:txBody>
      </p:sp>
      <p:sp>
        <p:nvSpPr>
          <p:cNvPr id="109573"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t>MRSW regular Boolean</a:t>
            </a:r>
          </a:p>
          <a:p>
            <a:pPr eaLnBrk="1" hangingPunct="1"/>
            <a:r>
              <a:rPr lang="en-US"/>
              <a:t>MRSW regular</a:t>
            </a:r>
          </a:p>
          <a:p>
            <a:pPr eaLnBrk="1" hangingPunct="1"/>
            <a:r>
              <a:rPr lang="en-US"/>
              <a:t>MRSW atomic</a:t>
            </a:r>
          </a:p>
          <a:p>
            <a:pPr eaLnBrk="1" hangingPunct="1"/>
            <a:r>
              <a:rPr lang="en-US"/>
              <a:t>MRMW atomic</a:t>
            </a:r>
          </a:p>
          <a:p>
            <a:pPr eaLnBrk="1" hangingPunct="1"/>
            <a:r>
              <a:rPr lang="en-US">
                <a:solidFill>
                  <a:schemeClr val="folHlink"/>
                </a:solidFill>
              </a:rPr>
              <a:t>Atomic snapshot</a:t>
            </a:r>
          </a:p>
        </p:txBody>
      </p:sp>
      <p:sp>
        <p:nvSpPr>
          <p:cNvPr id="109574" name="Text Box 4"/>
          <p:cNvSpPr txBox="1">
            <a:spLocks noChangeArrowheads="1"/>
          </p:cNvSpPr>
          <p:nvPr/>
        </p:nvSpPr>
        <p:spPr bwMode="auto">
          <a:xfrm>
            <a:off x="4483100" y="4330700"/>
            <a:ext cx="2451100" cy="519113"/>
          </a:xfrm>
          <a:prstGeom prst="rect">
            <a:avLst/>
          </a:prstGeom>
          <a:noFill/>
          <a:ln w="9525">
            <a:noFill/>
            <a:miter lim="800000"/>
            <a:headEnd/>
            <a:tailEnd/>
          </a:ln>
        </p:spPr>
        <p:txBody>
          <a:bodyPr>
            <a:spAutoFit/>
          </a:bodyPr>
          <a:lstStyle/>
          <a:p>
            <a:pPr algn="ctr" eaLnBrk="0" hangingPunct="0">
              <a:spcBef>
                <a:spcPct val="20000"/>
              </a:spcBef>
            </a:pPr>
            <a:r>
              <a:rPr lang="en-US" sz="2800" dirty="0">
                <a:solidFill>
                  <a:srgbClr val="FF3300"/>
                </a:solidFill>
                <a:latin typeface="Arial" pitchFamily="34" charset="0"/>
                <a:cs typeface="Courier New" pitchFamily="49" charset="0"/>
              </a:rPr>
              <a:t>Questions?</a:t>
            </a:r>
          </a:p>
        </p:txBody>
      </p:sp>
      <p:sp>
        <p:nvSpPr>
          <p:cNvPr id="109575" name="AutoShape 5"/>
          <p:cNvSpPr>
            <a:spLocks noChangeArrowheads="1"/>
          </p:cNvSpPr>
          <p:nvPr/>
        </p:nvSpPr>
        <p:spPr bwMode="auto">
          <a:xfrm>
            <a:off x="4038600" y="41910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03B37CC-34F9-4083-AEDD-CE0E99BA2B7F}" type="slidenum">
              <a:rPr lang="x-none" sz="1400">
                <a:latin typeface="Arial" pitchFamily="34" charset="0"/>
                <a:cs typeface="Arial" charset="0"/>
              </a:rPr>
              <a:pPr algn="r" eaLnBrk="0" hangingPunct="0"/>
              <a:t>105</a:t>
            </a:fld>
            <a:endParaRPr lang="en-US" sz="1400" dirty="0">
              <a:latin typeface="Arial" pitchFamily="34" charset="0"/>
              <a:cs typeface="Arial" charset="0"/>
            </a:endParaRPr>
          </a:p>
        </p:txBody>
      </p:sp>
      <p:sp>
        <p:nvSpPr>
          <p:cNvPr id="110596" name="Rectangle 2"/>
          <p:cNvSpPr>
            <a:spLocks noGrp="1" noChangeArrowheads="1"/>
          </p:cNvSpPr>
          <p:nvPr>
            <p:ph type="title" idx="4294967295"/>
          </p:nvPr>
        </p:nvSpPr>
        <p:spPr/>
        <p:txBody>
          <a:bodyPr/>
          <a:lstStyle/>
          <a:p>
            <a:pPr eaLnBrk="1" hangingPunct="1"/>
            <a:r>
              <a:rPr lang="en-US">
                <a:latin typeface="Arial" charset="0"/>
                <a:cs typeface="Arial" charset="0"/>
              </a:rPr>
              <a:t>Road Map</a:t>
            </a:r>
          </a:p>
        </p:txBody>
      </p:sp>
      <p:sp>
        <p:nvSpPr>
          <p:cNvPr id="110597"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t>MRSW regular Boolean</a:t>
            </a:r>
          </a:p>
          <a:p>
            <a:pPr eaLnBrk="1" hangingPunct="1"/>
            <a:r>
              <a:rPr lang="en-US"/>
              <a:t>MRSW regular</a:t>
            </a:r>
          </a:p>
          <a:p>
            <a:pPr eaLnBrk="1" hangingPunct="1"/>
            <a:r>
              <a:rPr lang="en-US"/>
              <a:t>MRSW atomic</a:t>
            </a:r>
          </a:p>
          <a:p>
            <a:pPr eaLnBrk="1" hangingPunct="1"/>
            <a:r>
              <a:rPr lang="en-US"/>
              <a:t>MRMW atomic</a:t>
            </a:r>
          </a:p>
          <a:p>
            <a:pPr eaLnBrk="1" hangingPunct="1"/>
            <a:r>
              <a:rPr lang="en-US">
                <a:solidFill>
                  <a:srgbClr val="FF3300"/>
                </a:solidFill>
              </a:rPr>
              <a:t>Atomic snapshot</a:t>
            </a:r>
          </a:p>
        </p:txBody>
      </p:sp>
      <p:sp>
        <p:nvSpPr>
          <p:cNvPr id="110598" name="Text Box 4"/>
          <p:cNvSpPr txBox="1">
            <a:spLocks noChangeArrowheads="1"/>
          </p:cNvSpPr>
          <p:nvPr/>
        </p:nvSpPr>
        <p:spPr bwMode="auto">
          <a:xfrm>
            <a:off x="4495800" y="4864100"/>
            <a:ext cx="1841500" cy="519113"/>
          </a:xfrm>
          <a:prstGeom prst="rect">
            <a:avLst/>
          </a:prstGeom>
          <a:noFill/>
          <a:ln w="9525">
            <a:noFill/>
            <a:miter lim="800000"/>
            <a:headEnd/>
            <a:tailEnd/>
          </a:ln>
        </p:spPr>
        <p:txBody>
          <a:bodyPr>
            <a:spAutoFit/>
          </a:bodyPr>
          <a:lstStyle/>
          <a:p>
            <a:pPr algn="ctr" eaLnBrk="0" hangingPunct="0">
              <a:spcBef>
                <a:spcPct val="20000"/>
              </a:spcBef>
            </a:pPr>
            <a:r>
              <a:rPr lang="en-US" sz="2800" dirty="0">
                <a:solidFill>
                  <a:srgbClr val="FF3300"/>
                </a:solidFill>
                <a:latin typeface="Arial" pitchFamily="34" charset="0"/>
                <a:cs typeface="Courier New" pitchFamily="49" charset="0"/>
              </a:rPr>
              <a:t>Next</a:t>
            </a:r>
          </a:p>
        </p:txBody>
      </p:sp>
      <p:sp>
        <p:nvSpPr>
          <p:cNvPr id="110599" name="AutoShape 5"/>
          <p:cNvSpPr>
            <a:spLocks noChangeArrowheads="1"/>
          </p:cNvSpPr>
          <p:nvPr/>
        </p:nvSpPr>
        <p:spPr bwMode="auto">
          <a:xfrm>
            <a:off x="4318000" y="4724400"/>
            <a:ext cx="444500" cy="800100"/>
          </a:xfrm>
          <a:prstGeom prst="curvedLeftArrow">
            <a:avLst>
              <a:gd name="adj1" fmla="val 36000"/>
              <a:gd name="adj2" fmla="val 72000"/>
              <a:gd name="adj3" fmla="val 33333"/>
            </a:avLst>
          </a:prstGeom>
          <a:solidFill>
            <a:srgbClr val="FF330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8F09D07-4157-4FBA-A670-EBD291EE9E42}" type="slidenum">
              <a:rPr lang="x-none" sz="1400">
                <a:latin typeface="Arial" pitchFamily="34" charset="0"/>
                <a:cs typeface="Arial" charset="0"/>
              </a:rPr>
              <a:pPr algn="r" eaLnBrk="0" hangingPunct="0"/>
              <a:t>106</a:t>
            </a:fld>
            <a:endParaRPr lang="en-US" sz="1400" dirty="0">
              <a:latin typeface="Arial" pitchFamily="34" charset="0"/>
              <a:cs typeface="Arial" charset="0"/>
            </a:endParaRPr>
          </a:p>
        </p:txBody>
      </p:sp>
      <p:sp>
        <p:nvSpPr>
          <p:cNvPr id="111620" name="Rectangle 2"/>
          <p:cNvSpPr>
            <a:spLocks noGrp="1" noChangeArrowheads="1"/>
          </p:cNvSpPr>
          <p:nvPr>
            <p:ph type="title" idx="4294967295"/>
          </p:nvPr>
        </p:nvSpPr>
        <p:spPr/>
        <p:txBody>
          <a:bodyPr/>
          <a:lstStyle/>
          <a:p>
            <a:pPr eaLnBrk="1" hangingPunct="1"/>
            <a:r>
              <a:rPr lang="en-US">
                <a:latin typeface="Arial" charset="0"/>
                <a:cs typeface="Arial" charset="0"/>
              </a:rPr>
              <a:t>Atomic Snapshot</a:t>
            </a:r>
          </a:p>
        </p:txBody>
      </p:sp>
      <p:sp>
        <p:nvSpPr>
          <p:cNvPr id="111621" name="AutoShape 12"/>
          <p:cNvSpPr>
            <a:spLocks/>
          </p:cNvSpPr>
          <p:nvPr/>
        </p:nvSpPr>
        <p:spPr bwMode="auto">
          <a:xfrm>
            <a:off x="5638800" y="2209800"/>
            <a:ext cx="609600" cy="2984500"/>
          </a:xfrm>
          <a:prstGeom prst="rightBrace">
            <a:avLst>
              <a:gd name="adj1" fmla="val 40799"/>
              <a:gd name="adj2" fmla="val 50000"/>
            </a:avLst>
          </a:prstGeom>
          <a:noFill/>
          <a:ln w="38100">
            <a:solidFill>
              <a:srgbClr val="FF0000"/>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11622" name="Text Box 14"/>
          <p:cNvSpPr txBox="1">
            <a:spLocks noChangeArrowheads="1"/>
          </p:cNvSpPr>
          <p:nvPr/>
        </p:nvSpPr>
        <p:spPr bwMode="auto">
          <a:xfrm>
            <a:off x="1841500" y="2844800"/>
            <a:ext cx="1957388" cy="762000"/>
          </a:xfrm>
          <a:prstGeom prst="rect">
            <a:avLst/>
          </a:prstGeom>
          <a:noFill/>
          <a:ln w="9525">
            <a:noFill/>
            <a:miter lim="800000"/>
            <a:headEnd/>
            <a:tailEnd/>
          </a:ln>
        </p:spPr>
        <p:txBody>
          <a:bodyPr wrap="none">
            <a:spAutoFit/>
          </a:bodyPr>
          <a:lstStyle/>
          <a:p>
            <a:pPr algn="r" eaLnBrk="0" hangingPunct="0"/>
            <a:r>
              <a:rPr lang="en-US" sz="4400" dirty="0">
                <a:solidFill>
                  <a:srgbClr val="FF3300"/>
                </a:solidFill>
                <a:latin typeface="Arial" pitchFamily="34" charset="0"/>
                <a:cs typeface="Courier New" pitchFamily="49" charset="0"/>
              </a:rPr>
              <a:t>update</a:t>
            </a:r>
          </a:p>
        </p:txBody>
      </p:sp>
      <p:sp>
        <p:nvSpPr>
          <p:cNvPr id="111623" name="Text Box 15"/>
          <p:cNvSpPr txBox="1">
            <a:spLocks noChangeArrowheads="1"/>
          </p:cNvSpPr>
          <p:nvPr/>
        </p:nvSpPr>
        <p:spPr bwMode="auto">
          <a:xfrm>
            <a:off x="6280800" y="3276600"/>
            <a:ext cx="1377300" cy="769441"/>
          </a:xfrm>
          <a:prstGeom prst="rect">
            <a:avLst/>
          </a:prstGeom>
          <a:noFill/>
          <a:ln w="9525">
            <a:noFill/>
            <a:miter lim="800000"/>
            <a:headEnd/>
            <a:tailEnd/>
          </a:ln>
        </p:spPr>
        <p:txBody>
          <a:bodyPr wrap="none">
            <a:spAutoFit/>
          </a:bodyPr>
          <a:lstStyle/>
          <a:p>
            <a:pPr algn="r" eaLnBrk="0" hangingPunct="0"/>
            <a:r>
              <a:rPr lang="en-US" sz="4400" dirty="0">
                <a:solidFill>
                  <a:srgbClr val="FF3300"/>
                </a:solidFill>
                <a:latin typeface="Arial" pitchFamily="34" charset="0"/>
                <a:cs typeface="Courier New" pitchFamily="49" charset="0"/>
              </a:rPr>
              <a:t>scan</a:t>
            </a:r>
          </a:p>
        </p:txBody>
      </p:sp>
      <p:grpSp>
        <p:nvGrpSpPr>
          <p:cNvPr id="111624" name="Group 16"/>
          <p:cNvGrpSpPr>
            <a:grpSpLocks/>
          </p:cNvGrpSpPr>
          <p:nvPr/>
        </p:nvGrpSpPr>
        <p:grpSpPr bwMode="auto">
          <a:xfrm rot="-5400000">
            <a:off x="3522663" y="3287712"/>
            <a:ext cx="3036888" cy="728663"/>
            <a:chOff x="1488" y="1872"/>
            <a:chExt cx="2976" cy="384"/>
          </a:xfrm>
        </p:grpSpPr>
        <p:sp>
          <p:nvSpPr>
            <p:cNvPr id="440337" name="Rectangle 17"/>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11627" name="Line 18"/>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111628" name="Line 19"/>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111629" name="Line 20"/>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111630" name="Line 21"/>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111631" name="Line 22"/>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111632" name="Line 23"/>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111625" name="AutoShape 24"/>
          <p:cNvSpPr>
            <a:spLocks noChangeArrowheads="1"/>
          </p:cNvSpPr>
          <p:nvPr/>
        </p:nvSpPr>
        <p:spPr bwMode="auto">
          <a:xfrm>
            <a:off x="3784600" y="2997200"/>
            <a:ext cx="965200" cy="5461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7C80"/>
          </a:solidFill>
          <a:ln w="38100" algn="ctr">
            <a:noFill/>
            <a:miter lim="800000"/>
            <a:headEnd/>
            <a:tailEnd/>
          </a:ln>
        </p:spPr>
        <p:txBody>
          <a:bodyPr wrap="none" anchor="ctr"/>
          <a:lstStyle/>
          <a:p>
            <a:endParaRPr lang="en-US"/>
          </a:p>
        </p:txBody>
      </p:sp>
      <p:sp>
        <p:nvSpPr>
          <p:cNvPr id="17" name="Footer Placeholder 16"/>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E320BED-5927-45F6-ABD5-9F1E4B38BB29}" type="slidenum">
              <a:rPr lang="x-none" sz="1400">
                <a:latin typeface="Arial" pitchFamily="34" charset="0"/>
                <a:cs typeface="Arial" charset="0"/>
              </a:rPr>
              <a:pPr algn="r" eaLnBrk="0" hangingPunct="0"/>
              <a:t>107</a:t>
            </a:fld>
            <a:endParaRPr lang="en-US" sz="1400" dirty="0">
              <a:latin typeface="Arial" pitchFamily="34" charset="0"/>
              <a:cs typeface="Arial" charset="0"/>
            </a:endParaRPr>
          </a:p>
        </p:txBody>
      </p:sp>
      <p:sp>
        <p:nvSpPr>
          <p:cNvPr id="112644" name="Rectangle 2"/>
          <p:cNvSpPr>
            <a:spLocks noGrp="1" noChangeArrowheads="1"/>
          </p:cNvSpPr>
          <p:nvPr>
            <p:ph type="title" idx="4294967295"/>
          </p:nvPr>
        </p:nvSpPr>
        <p:spPr/>
        <p:txBody>
          <a:bodyPr/>
          <a:lstStyle/>
          <a:p>
            <a:pPr eaLnBrk="1" hangingPunct="1"/>
            <a:r>
              <a:rPr lang="en-US">
                <a:latin typeface="Arial" charset="0"/>
                <a:cs typeface="Arial" charset="0"/>
              </a:rPr>
              <a:t>Atomic Snapshot</a:t>
            </a:r>
          </a:p>
        </p:txBody>
      </p:sp>
      <p:sp>
        <p:nvSpPr>
          <p:cNvPr id="112645" name="Rectangle 3"/>
          <p:cNvSpPr>
            <a:spLocks noGrp="1" noChangeArrowheads="1"/>
          </p:cNvSpPr>
          <p:nvPr>
            <p:ph type="body" idx="4294967295"/>
          </p:nvPr>
        </p:nvSpPr>
        <p:spPr/>
        <p:txBody>
          <a:bodyPr/>
          <a:lstStyle/>
          <a:p>
            <a:pPr eaLnBrk="1" hangingPunct="1"/>
            <a:r>
              <a:rPr lang="en-US"/>
              <a:t>Array of SWMR atomic registers</a:t>
            </a:r>
          </a:p>
          <a:p>
            <a:pPr eaLnBrk="1" hangingPunct="1"/>
            <a:r>
              <a:rPr lang="en-US"/>
              <a:t>Take instantaneous snapshot of all</a:t>
            </a:r>
          </a:p>
          <a:p>
            <a:pPr eaLnBrk="1" hangingPunct="1"/>
            <a:r>
              <a:rPr lang="en-US"/>
              <a:t>Generalizes to MRMW registers …</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BC37E5E-D95D-4C34-A475-6EED8050EB79}" type="slidenum">
              <a:rPr lang="x-none" sz="1400">
                <a:latin typeface="Arial" pitchFamily="34" charset="0"/>
                <a:cs typeface="Arial" charset="0"/>
              </a:rPr>
              <a:pPr algn="r" eaLnBrk="0" hangingPunct="0"/>
              <a:t>108</a:t>
            </a:fld>
            <a:endParaRPr lang="en-US" sz="1400" dirty="0">
              <a:latin typeface="Arial" pitchFamily="34" charset="0"/>
              <a:cs typeface="Arial" charset="0"/>
            </a:endParaRPr>
          </a:p>
        </p:txBody>
      </p:sp>
      <p:sp>
        <p:nvSpPr>
          <p:cNvPr id="113668" name="Rectangle 2"/>
          <p:cNvSpPr>
            <a:spLocks noGrp="1" noChangeArrowheads="1"/>
          </p:cNvSpPr>
          <p:nvPr>
            <p:ph type="title" idx="4294967295"/>
          </p:nvPr>
        </p:nvSpPr>
        <p:spPr/>
        <p:txBody>
          <a:bodyPr/>
          <a:lstStyle/>
          <a:p>
            <a:pPr eaLnBrk="1" hangingPunct="1"/>
            <a:r>
              <a:rPr lang="en-US">
                <a:latin typeface="Arial" charset="0"/>
                <a:cs typeface="Arial" charset="0"/>
              </a:rPr>
              <a:t>Snapshot Interface</a:t>
            </a:r>
          </a:p>
        </p:txBody>
      </p:sp>
      <p:sp>
        <p:nvSpPr>
          <p:cNvPr id="113669" name="Rectangle 4"/>
          <p:cNvSpPr>
            <a:spLocks noChangeArrowheads="1"/>
          </p:cNvSpPr>
          <p:nvPr/>
        </p:nvSpPr>
        <p:spPr bwMode="auto">
          <a:xfrm>
            <a:off x="1066800" y="3048000"/>
            <a:ext cx="7772400" cy="1828800"/>
          </a:xfrm>
          <a:prstGeom prst="rect">
            <a:avLst/>
          </a:prstGeom>
          <a:solidFill>
            <a:srgbClr val="FFFFCC"/>
          </a:solidFill>
          <a:ln w="9525">
            <a:noFill/>
            <a:miter lim="800000"/>
            <a:headEnd/>
            <a:tailEnd/>
          </a:ln>
        </p:spPr>
        <p:txBody>
          <a:bodyPr/>
          <a:lstStyle/>
          <a:p>
            <a:pPr marL="231775" indent="-231775" eaLnBrk="0" hangingPunct="0">
              <a:lnSpc>
                <a:spcPct val="80000"/>
              </a:lnSpc>
              <a:spcBef>
                <a:spcPct val="20000"/>
              </a:spcBef>
            </a:pPr>
            <a:r>
              <a:rPr lang="en-US" sz="2800" b="1" dirty="0">
                <a:latin typeface="Courier New" pitchFamily="49" charset="0"/>
                <a:cs typeface="Courier New" pitchFamily="49" charset="0"/>
              </a:rPr>
              <a:t>public interface </a:t>
            </a:r>
            <a:r>
              <a:rPr lang="en-US" sz="2800" b="1" dirty="0">
                <a:solidFill>
                  <a:srgbClr val="0066CC"/>
                </a:solidFill>
                <a:latin typeface="Courier New" pitchFamily="49" charset="0"/>
                <a:cs typeface="Courier New" pitchFamily="49" charset="0"/>
              </a:rPr>
              <a:t>Snapshot {</a:t>
            </a:r>
          </a:p>
          <a:p>
            <a:pPr marL="231775" indent="-231775" eaLnBrk="0" hangingPunct="0">
              <a:lnSpc>
                <a:spcPct val="80000"/>
              </a:lnSpc>
              <a:spcBef>
                <a:spcPct val="20000"/>
              </a:spcBef>
            </a:pPr>
            <a:r>
              <a:rPr lang="en-US" sz="2800" b="1" dirty="0">
                <a:latin typeface="Courier New" pitchFamily="49" charset="0"/>
                <a:cs typeface="Courier New" pitchFamily="49" charset="0"/>
              </a:rPr>
              <a:t>  public </a:t>
            </a:r>
            <a:r>
              <a:rPr lang="en-US" sz="2800" b="1" dirty="0" err="1">
                <a:latin typeface="Courier New" pitchFamily="49" charset="0"/>
                <a:cs typeface="Courier New" pitchFamily="49" charset="0"/>
              </a:rPr>
              <a:t>int</a:t>
            </a:r>
            <a:r>
              <a:rPr lang="en-US" sz="2800" b="1" dirty="0">
                <a:solidFill>
                  <a:schemeClr val="accent2"/>
                </a:solidFill>
                <a:latin typeface="Courier New" pitchFamily="49" charset="0"/>
                <a:cs typeface="Courier New" pitchFamily="49" charset="0"/>
              </a:rPr>
              <a:t> </a:t>
            </a:r>
            <a:r>
              <a:rPr lang="en-US" sz="2800" b="1" dirty="0">
                <a:solidFill>
                  <a:srgbClr val="0066CC"/>
                </a:solidFill>
                <a:latin typeface="Courier New" pitchFamily="49" charset="0"/>
                <a:cs typeface="Courier New" pitchFamily="49" charset="0"/>
              </a:rPr>
              <a:t>update(</a:t>
            </a:r>
            <a:r>
              <a:rPr lang="en-US" sz="2800" b="1" dirty="0" err="1">
                <a:latin typeface="Courier New" pitchFamily="49" charset="0"/>
                <a:cs typeface="Courier New" pitchFamily="49" charset="0"/>
              </a:rPr>
              <a:t>int</a:t>
            </a:r>
            <a:r>
              <a:rPr lang="en-US" sz="2800" b="1" dirty="0">
                <a:solidFill>
                  <a:srgbClr val="0066CC"/>
                </a:solidFill>
                <a:latin typeface="Courier New" pitchFamily="49" charset="0"/>
                <a:cs typeface="Courier New" pitchFamily="49" charset="0"/>
              </a:rPr>
              <a:t> v);</a:t>
            </a:r>
          </a:p>
          <a:p>
            <a:pPr marL="231775" indent="-231775" eaLnBrk="0" hangingPunct="0">
              <a:lnSpc>
                <a:spcPct val="80000"/>
              </a:lnSpc>
              <a:spcBef>
                <a:spcPct val="20000"/>
              </a:spcBef>
            </a:pPr>
            <a:r>
              <a:rPr lang="en-US" sz="2800" b="1" dirty="0">
                <a:solidFill>
                  <a:schemeClr val="accent2"/>
                </a:solidFill>
                <a:latin typeface="Courier New" pitchFamily="49" charset="0"/>
                <a:cs typeface="Courier New" pitchFamily="49" charset="0"/>
              </a:rPr>
              <a:t>  </a:t>
            </a:r>
            <a:r>
              <a:rPr lang="en-US" sz="2800" b="1" dirty="0">
                <a:latin typeface="Courier New" pitchFamily="49" charset="0"/>
                <a:cs typeface="Courier New" pitchFamily="49" charset="0"/>
              </a:rPr>
              <a:t>public </a:t>
            </a: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a:t>
            </a:r>
            <a:r>
              <a:rPr lang="en-US" sz="2800" b="1" dirty="0">
                <a:solidFill>
                  <a:srgbClr val="0066CC"/>
                </a:solidFill>
                <a:latin typeface="Courier New" pitchFamily="49" charset="0"/>
                <a:cs typeface="Courier New" pitchFamily="49" charset="0"/>
              </a:rPr>
              <a:t> scan();</a:t>
            </a:r>
          </a:p>
          <a:p>
            <a:pPr marL="231775" indent="-231775" eaLnBrk="0" hangingPunct="0">
              <a:lnSpc>
                <a:spcPct val="80000"/>
              </a:lnSpc>
              <a:spcBef>
                <a:spcPct val="20000"/>
              </a:spcBef>
            </a:pPr>
            <a:r>
              <a:rPr lang="en-US" sz="2800" b="1" dirty="0">
                <a:solidFill>
                  <a:srgbClr val="0066CC"/>
                </a:solidFill>
                <a:latin typeface="Courier New"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E9CE8F7-6E30-4473-B54C-74FC929C7C91}" type="slidenum">
              <a:rPr lang="x-none" sz="1400">
                <a:latin typeface="Arial" pitchFamily="34" charset="0"/>
                <a:cs typeface="Arial" charset="0"/>
              </a:rPr>
              <a:pPr algn="r" eaLnBrk="0" hangingPunct="0"/>
              <a:t>109</a:t>
            </a:fld>
            <a:endParaRPr lang="en-US" sz="1400" dirty="0">
              <a:latin typeface="Arial" pitchFamily="34" charset="0"/>
              <a:cs typeface="Arial" charset="0"/>
            </a:endParaRPr>
          </a:p>
        </p:txBody>
      </p:sp>
      <p:sp>
        <p:nvSpPr>
          <p:cNvPr id="114692" name="Rectangle 2"/>
          <p:cNvSpPr>
            <a:spLocks noGrp="1" noChangeArrowheads="1"/>
          </p:cNvSpPr>
          <p:nvPr>
            <p:ph type="title" idx="4294967295"/>
          </p:nvPr>
        </p:nvSpPr>
        <p:spPr/>
        <p:txBody>
          <a:bodyPr/>
          <a:lstStyle/>
          <a:p>
            <a:pPr eaLnBrk="1" hangingPunct="1"/>
            <a:r>
              <a:rPr lang="en-US" dirty="0">
                <a:latin typeface="Arial" charset="0"/>
                <a:cs typeface="Arial" charset="0"/>
              </a:rPr>
              <a:t>Snapshot Interface</a:t>
            </a:r>
          </a:p>
        </p:txBody>
      </p:sp>
      <p:sp>
        <p:nvSpPr>
          <p:cNvPr id="114693" name="Rectangle 3"/>
          <p:cNvSpPr>
            <a:spLocks noChangeArrowheads="1"/>
          </p:cNvSpPr>
          <p:nvPr/>
        </p:nvSpPr>
        <p:spPr bwMode="auto">
          <a:xfrm>
            <a:off x="1066800" y="3048000"/>
            <a:ext cx="7772400" cy="1828800"/>
          </a:xfrm>
          <a:prstGeom prst="rect">
            <a:avLst/>
          </a:prstGeom>
          <a:solidFill>
            <a:srgbClr val="FFFFCC"/>
          </a:solidFill>
          <a:ln w="9525">
            <a:noFill/>
            <a:miter lim="800000"/>
            <a:headEnd/>
            <a:tailEnd/>
          </a:ln>
        </p:spPr>
        <p:txBody>
          <a:bodyPr/>
          <a:lstStyle/>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public interface Snapshot {</a:t>
            </a:r>
          </a:p>
          <a:p>
            <a:pPr marL="231775" indent="-231775" eaLnBrk="0" hangingPunct="0">
              <a:lnSpc>
                <a:spcPct val="80000"/>
              </a:lnSpc>
              <a:spcBef>
                <a:spcPct val="20000"/>
              </a:spcBef>
            </a:pPr>
            <a:r>
              <a:rPr lang="en-US" sz="2800" b="1" dirty="0">
                <a:latin typeface="Courier New" pitchFamily="49" charset="0"/>
                <a:cs typeface="Courier New" pitchFamily="49" charset="0"/>
              </a:rPr>
              <a:t>  public </a:t>
            </a:r>
            <a:r>
              <a:rPr lang="en-US" sz="2800" b="1" dirty="0" err="1">
                <a:latin typeface="Courier New" pitchFamily="49" charset="0"/>
                <a:cs typeface="Courier New" pitchFamily="49" charset="0"/>
              </a:rPr>
              <a:t>int</a:t>
            </a:r>
            <a:r>
              <a:rPr lang="en-US" sz="2800" b="1" dirty="0">
                <a:solidFill>
                  <a:schemeClr val="accent2"/>
                </a:solidFill>
                <a:latin typeface="Courier New" pitchFamily="49" charset="0"/>
                <a:cs typeface="Courier New" pitchFamily="49" charset="0"/>
              </a:rPr>
              <a:t> </a:t>
            </a:r>
            <a:r>
              <a:rPr lang="en-US" sz="2800" b="1" dirty="0">
                <a:solidFill>
                  <a:srgbClr val="0066CC"/>
                </a:solidFill>
                <a:latin typeface="Courier New" pitchFamily="49" charset="0"/>
                <a:cs typeface="Courier New" pitchFamily="49" charset="0"/>
              </a:rPr>
              <a:t>update(</a:t>
            </a:r>
            <a:r>
              <a:rPr lang="en-US" sz="2800" b="1" dirty="0" err="1">
                <a:latin typeface="Courier New" pitchFamily="49" charset="0"/>
                <a:cs typeface="Courier New" pitchFamily="49" charset="0"/>
              </a:rPr>
              <a:t>int</a:t>
            </a:r>
            <a:r>
              <a:rPr lang="en-US" sz="2800" b="1" dirty="0">
                <a:solidFill>
                  <a:srgbClr val="0066CC"/>
                </a:solidFill>
                <a:latin typeface="Courier New" pitchFamily="49" charset="0"/>
                <a:cs typeface="Courier New" pitchFamily="49" charset="0"/>
              </a:rPr>
              <a:t> v);</a:t>
            </a:r>
          </a:p>
          <a:p>
            <a:pPr marL="231775" indent="-231775" eaLnBrk="0" hangingPunct="0">
              <a:lnSpc>
                <a:spcPct val="80000"/>
              </a:lnSpc>
              <a:spcBef>
                <a:spcPct val="20000"/>
              </a:spcBef>
            </a:pPr>
            <a:r>
              <a:rPr lang="en-US" sz="2800" b="1" dirty="0">
                <a:solidFill>
                  <a:schemeClr val="accent2"/>
                </a:solidFill>
                <a:latin typeface="Courier New" pitchFamily="49" charset="0"/>
                <a:cs typeface="Courier New" pitchFamily="49" charset="0"/>
              </a:rPr>
              <a:t>  </a:t>
            </a:r>
            <a:r>
              <a:rPr lang="en-US" sz="2800" b="1" dirty="0">
                <a:solidFill>
                  <a:schemeClr val="folHlink"/>
                </a:solidFill>
                <a:latin typeface="Courier New" pitchFamily="49" charset="0"/>
                <a:cs typeface="Courier New" pitchFamily="49" charset="0"/>
              </a:rPr>
              <a:t>public </a:t>
            </a:r>
            <a:r>
              <a:rPr lang="en-US" sz="2800" b="1" dirty="0" err="1">
                <a:solidFill>
                  <a:schemeClr val="folHlink"/>
                </a:solidFill>
                <a:latin typeface="Courier New" pitchFamily="49" charset="0"/>
                <a:cs typeface="Courier New" pitchFamily="49" charset="0"/>
              </a:rPr>
              <a:t>int</a:t>
            </a:r>
            <a:r>
              <a:rPr lang="en-US" sz="2800" b="1" dirty="0">
                <a:solidFill>
                  <a:schemeClr val="folHlink"/>
                </a:solidFill>
                <a:latin typeface="Courier New" pitchFamily="49" charset="0"/>
                <a:cs typeface="Courier New" pitchFamily="49" charset="0"/>
              </a:rPr>
              <a:t>[] scan();</a:t>
            </a:r>
          </a:p>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a:t>
            </a:r>
          </a:p>
        </p:txBody>
      </p:sp>
      <p:sp>
        <p:nvSpPr>
          <p:cNvPr id="114694" name="AutoShape 4"/>
          <p:cNvSpPr>
            <a:spLocks noChangeArrowheads="1"/>
          </p:cNvSpPr>
          <p:nvPr/>
        </p:nvSpPr>
        <p:spPr bwMode="auto">
          <a:xfrm>
            <a:off x="1485900" y="3429000"/>
            <a:ext cx="5575300" cy="457200"/>
          </a:xfrm>
          <a:prstGeom prst="wedgeRoundRectCallout">
            <a:avLst>
              <a:gd name="adj1" fmla="val -15032"/>
              <a:gd name="adj2" fmla="val -2531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14695" name="Text Box 5"/>
          <p:cNvSpPr txBox="1">
            <a:spLocks noChangeArrowheads="1"/>
          </p:cNvSpPr>
          <p:nvPr/>
        </p:nvSpPr>
        <p:spPr bwMode="auto">
          <a:xfrm>
            <a:off x="907882" y="1863725"/>
            <a:ext cx="6878806" cy="646331"/>
          </a:xfrm>
          <a:prstGeom prst="rect">
            <a:avLst/>
          </a:prstGeom>
          <a:noFill/>
          <a:ln w="9525">
            <a:noFill/>
            <a:miter lim="800000"/>
            <a:headEnd/>
            <a:tailEnd/>
          </a:ln>
        </p:spPr>
        <p:txBody>
          <a:bodyPr wrap="none">
            <a:spAutoFit/>
          </a:bodyPr>
          <a:lstStyle/>
          <a:p>
            <a:pPr algn="r" eaLnBrk="0" hangingPunct="0"/>
            <a:r>
              <a:rPr lang="en-US" sz="3600" b="1" dirty="0">
                <a:solidFill>
                  <a:srgbClr val="FF3300"/>
                </a:solidFill>
                <a:latin typeface="Arial" pitchFamily="34" charset="0"/>
                <a:cs typeface="Courier New" pitchFamily="49" charset="0"/>
              </a:rPr>
              <a:t>Thread </a:t>
            </a:r>
            <a:r>
              <a:rPr lang="en-US" sz="3600" b="1" dirty="0" err="1">
                <a:latin typeface="Arial" pitchFamily="34" charset="0"/>
                <a:cs typeface="Courier New" pitchFamily="49" charset="0"/>
              </a:rPr>
              <a:t>i</a:t>
            </a:r>
            <a:r>
              <a:rPr lang="en-US" sz="3600" b="1" dirty="0">
                <a:solidFill>
                  <a:srgbClr val="FF3300"/>
                </a:solidFill>
                <a:latin typeface="Arial" pitchFamily="34" charset="0"/>
                <a:cs typeface="Courier New" pitchFamily="49" charset="0"/>
              </a:rPr>
              <a:t> writes </a:t>
            </a:r>
            <a:r>
              <a:rPr lang="en-US" sz="3600" b="1" dirty="0">
                <a:latin typeface="Arial" pitchFamily="34" charset="0"/>
                <a:cs typeface="Courier New" pitchFamily="49" charset="0"/>
              </a:rPr>
              <a:t>v</a:t>
            </a:r>
            <a:r>
              <a:rPr lang="en-US" sz="3600" b="1" dirty="0">
                <a:solidFill>
                  <a:srgbClr val="FF3300"/>
                </a:solidFill>
                <a:latin typeface="Arial" pitchFamily="34" charset="0"/>
                <a:cs typeface="Courier New" pitchFamily="49" charset="0"/>
              </a:rPr>
              <a:t> to its register</a:t>
            </a:r>
            <a:endParaRPr lang="en-US" sz="36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92CAAEE-3E93-4A83-AD8E-642E3644C8CE}" type="slidenum">
              <a:rPr lang="x-none" sz="1400">
                <a:latin typeface="Arial" pitchFamily="34" charset="0"/>
                <a:cs typeface="Arial" charset="0"/>
              </a:rPr>
              <a:pPr algn="r" eaLnBrk="0" hangingPunct="0"/>
              <a:t>11</a:t>
            </a:fld>
            <a:endParaRPr lang="en-US" sz="1400" dirty="0">
              <a:latin typeface="Arial" pitchFamily="34" charset="0"/>
              <a:cs typeface="Arial" charset="0"/>
            </a:endParaRPr>
          </a:p>
        </p:txBody>
      </p:sp>
      <p:sp>
        <p:nvSpPr>
          <p:cNvPr id="14340" name="Rectangle 2"/>
          <p:cNvSpPr>
            <a:spLocks noGrp="1" noChangeArrowheads="1"/>
          </p:cNvSpPr>
          <p:nvPr>
            <p:ph type="title" idx="4294967295"/>
          </p:nvPr>
        </p:nvSpPr>
        <p:spPr/>
        <p:txBody>
          <a:bodyPr/>
          <a:lstStyle/>
          <a:p>
            <a:pPr eaLnBrk="1" hangingPunct="1"/>
            <a:r>
              <a:rPr lang="en-US" dirty="0">
                <a:cs typeface="Arial" charset="0"/>
              </a:rPr>
              <a:t>Register</a:t>
            </a:r>
          </a:p>
        </p:txBody>
      </p:sp>
      <p:sp>
        <p:nvSpPr>
          <p:cNvPr id="14341" name="AutoShape 4"/>
          <p:cNvSpPr>
            <a:spLocks noChangeArrowheads="1"/>
          </p:cNvSpPr>
          <p:nvPr/>
        </p:nvSpPr>
        <p:spPr bwMode="auto">
          <a:xfrm>
            <a:off x="3733800" y="4038600"/>
            <a:ext cx="2362200" cy="1524000"/>
          </a:xfrm>
          <a:prstGeom prst="wedgeRoundRectCallout">
            <a:avLst>
              <a:gd name="adj1" fmla="val -127898"/>
              <a:gd name="adj2" fmla="val -9693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342" name="Text Box 5"/>
          <p:cNvSpPr txBox="1">
            <a:spLocks noChangeArrowheads="1"/>
          </p:cNvSpPr>
          <p:nvPr/>
        </p:nvSpPr>
        <p:spPr bwMode="auto">
          <a:xfrm>
            <a:off x="463550" y="2605088"/>
            <a:ext cx="2819400" cy="579437"/>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Can be read</a:t>
            </a:r>
          </a:p>
        </p:txBody>
      </p:sp>
      <p:grpSp>
        <p:nvGrpSpPr>
          <p:cNvPr id="14343" name="Group 19"/>
          <p:cNvGrpSpPr>
            <a:grpSpLocks/>
          </p:cNvGrpSpPr>
          <p:nvPr/>
        </p:nvGrpSpPr>
        <p:grpSpPr bwMode="auto">
          <a:xfrm>
            <a:off x="6705600" y="2667000"/>
            <a:ext cx="1447800" cy="1295400"/>
            <a:chOff x="4224" y="1680"/>
            <a:chExt cx="912" cy="816"/>
          </a:xfrm>
        </p:grpSpPr>
        <p:sp>
          <p:nvSpPr>
            <p:cNvPr id="14347" name="Freeform 7"/>
            <p:cNvSpPr>
              <a:spLocks/>
            </p:cNvSpPr>
            <p:nvPr/>
          </p:nvSpPr>
          <p:spPr bwMode="auto">
            <a:xfrm flipH="1">
              <a:off x="4224"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4348" name="Freeform 8"/>
            <p:cNvSpPr>
              <a:spLocks/>
            </p:cNvSpPr>
            <p:nvPr/>
          </p:nvSpPr>
          <p:spPr bwMode="auto">
            <a:xfrm flipH="1">
              <a:off x="4432"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4349" name="Freeform 9"/>
            <p:cNvSpPr>
              <a:spLocks/>
            </p:cNvSpPr>
            <p:nvPr/>
          </p:nvSpPr>
          <p:spPr bwMode="auto">
            <a:xfrm flipH="1">
              <a:off x="4656" y="1680"/>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4350" name="Freeform 10"/>
            <p:cNvSpPr>
              <a:spLocks/>
            </p:cNvSpPr>
            <p:nvPr/>
          </p:nvSpPr>
          <p:spPr bwMode="auto">
            <a:xfrm flipH="1">
              <a:off x="4272"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4351" name="Freeform 11"/>
            <p:cNvSpPr>
              <a:spLocks/>
            </p:cNvSpPr>
            <p:nvPr/>
          </p:nvSpPr>
          <p:spPr bwMode="auto">
            <a:xfrm flipH="1">
              <a:off x="4560"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4352" name="Freeform 12"/>
            <p:cNvSpPr>
              <a:spLocks/>
            </p:cNvSpPr>
            <p:nvPr/>
          </p:nvSpPr>
          <p:spPr bwMode="auto">
            <a:xfrm flipH="1">
              <a:off x="4272"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4353" name="Freeform 13"/>
            <p:cNvSpPr>
              <a:spLocks/>
            </p:cNvSpPr>
            <p:nvPr/>
          </p:nvSpPr>
          <p:spPr bwMode="auto">
            <a:xfrm flipH="1">
              <a:off x="4560" y="2160"/>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4354" name="Freeform 14"/>
            <p:cNvSpPr>
              <a:spLocks/>
            </p:cNvSpPr>
            <p:nvPr/>
          </p:nvSpPr>
          <p:spPr bwMode="auto">
            <a:xfrm flipH="1">
              <a:off x="4752" y="2016"/>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4355" name="Freeform 15"/>
            <p:cNvSpPr>
              <a:spLocks/>
            </p:cNvSpPr>
            <p:nvPr/>
          </p:nvSpPr>
          <p:spPr bwMode="auto">
            <a:xfrm flipH="1">
              <a:off x="4944" y="1872"/>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4344" name="AutoShape 16"/>
          <p:cNvSpPr>
            <a:spLocks noChangeArrowheads="1"/>
          </p:cNvSpPr>
          <p:nvPr/>
        </p:nvSpPr>
        <p:spPr bwMode="auto">
          <a:xfrm>
            <a:off x="3886200" y="1752600"/>
            <a:ext cx="2819400" cy="1066800"/>
          </a:xfrm>
          <a:prstGeom prst="cloudCallout">
            <a:avLst>
              <a:gd name="adj1" fmla="val 45102"/>
              <a:gd name="adj2" fmla="val 82292"/>
            </a:avLst>
          </a:prstGeom>
          <a:no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sp>
        <p:nvSpPr>
          <p:cNvPr id="14346" name="Freeform 18"/>
          <p:cNvSpPr>
            <a:spLocks/>
          </p:cNvSpPr>
          <p:nvPr/>
        </p:nvSpPr>
        <p:spPr bwMode="auto">
          <a:xfrm rot="585974">
            <a:off x="6024563" y="3584575"/>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 name="Footer Placeholder 19"/>
          <p:cNvSpPr>
            <a:spLocks noGrp="1"/>
          </p:cNvSpPr>
          <p:nvPr>
            <p:ph type="ftr" sz="quarter" idx="10"/>
          </p:nvPr>
        </p:nvSpPr>
        <p:spPr/>
        <p:txBody>
          <a:bodyPr/>
          <a:lstStyle/>
          <a:p>
            <a:pPr>
              <a:defRPr/>
            </a:pPr>
            <a:r>
              <a:rPr lang="en-US"/>
              <a:t>Art of Multiprocessor Programming</a:t>
            </a:r>
            <a:endParaRPr lang="en-US" dirty="0"/>
          </a:p>
        </p:txBody>
      </p:sp>
      <p:sp>
        <p:nvSpPr>
          <p:cNvPr id="21"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528C32F-4598-49AB-8151-AFF9B58CEF0F}" type="slidenum">
              <a:rPr lang="x-none" sz="1400">
                <a:latin typeface="Arial" pitchFamily="34" charset="0"/>
                <a:cs typeface="Arial" charset="0"/>
              </a:rPr>
              <a:pPr algn="r" eaLnBrk="0" hangingPunct="0"/>
              <a:t>110</a:t>
            </a:fld>
            <a:endParaRPr lang="en-US" sz="1400" dirty="0">
              <a:latin typeface="Arial" pitchFamily="34" charset="0"/>
              <a:cs typeface="Arial" charset="0"/>
            </a:endParaRPr>
          </a:p>
        </p:txBody>
      </p:sp>
      <p:sp>
        <p:nvSpPr>
          <p:cNvPr id="115716" name="Rectangle 2"/>
          <p:cNvSpPr>
            <a:spLocks noGrp="1" noChangeArrowheads="1"/>
          </p:cNvSpPr>
          <p:nvPr>
            <p:ph type="title" idx="4294967295"/>
          </p:nvPr>
        </p:nvSpPr>
        <p:spPr/>
        <p:txBody>
          <a:bodyPr/>
          <a:lstStyle/>
          <a:p>
            <a:pPr eaLnBrk="1" hangingPunct="1"/>
            <a:r>
              <a:rPr lang="en-US">
                <a:latin typeface="Arial" charset="0"/>
                <a:cs typeface="Arial" charset="0"/>
              </a:rPr>
              <a:t>Snapshot Interface</a:t>
            </a:r>
          </a:p>
        </p:txBody>
      </p:sp>
      <p:sp>
        <p:nvSpPr>
          <p:cNvPr id="115717" name="Rectangle 3"/>
          <p:cNvSpPr>
            <a:spLocks noChangeArrowheads="1"/>
          </p:cNvSpPr>
          <p:nvPr/>
        </p:nvSpPr>
        <p:spPr bwMode="auto">
          <a:xfrm>
            <a:off x="1066800" y="3048000"/>
            <a:ext cx="7772400" cy="1828800"/>
          </a:xfrm>
          <a:prstGeom prst="rect">
            <a:avLst/>
          </a:prstGeom>
          <a:solidFill>
            <a:srgbClr val="FFFFCC"/>
          </a:solidFill>
          <a:ln w="9525">
            <a:noFill/>
            <a:miter lim="800000"/>
            <a:headEnd/>
            <a:tailEnd/>
          </a:ln>
        </p:spPr>
        <p:txBody>
          <a:bodyPr/>
          <a:lstStyle/>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public interface Snapshot {</a:t>
            </a:r>
          </a:p>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  public </a:t>
            </a:r>
            <a:r>
              <a:rPr lang="en-US" sz="2800" b="1" dirty="0" err="1">
                <a:solidFill>
                  <a:schemeClr val="folHlink"/>
                </a:solidFill>
                <a:latin typeface="Courier New" pitchFamily="49" charset="0"/>
                <a:cs typeface="Courier New" pitchFamily="49" charset="0"/>
              </a:rPr>
              <a:t>int</a:t>
            </a:r>
            <a:r>
              <a:rPr lang="en-US" sz="2800" b="1" dirty="0">
                <a:solidFill>
                  <a:schemeClr val="folHlink"/>
                </a:solidFill>
                <a:latin typeface="Courier New" pitchFamily="49" charset="0"/>
                <a:cs typeface="Courier New" pitchFamily="49" charset="0"/>
              </a:rPr>
              <a:t> update(</a:t>
            </a:r>
            <a:r>
              <a:rPr lang="en-US" sz="2800" b="1" dirty="0" err="1">
                <a:solidFill>
                  <a:schemeClr val="folHlink"/>
                </a:solidFill>
                <a:latin typeface="Courier New" pitchFamily="49" charset="0"/>
                <a:cs typeface="Courier New" pitchFamily="49" charset="0"/>
              </a:rPr>
              <a:t>int</a:t>
            </a:r>
            <a:r>
              <a:rPr lang="en-US" sz="2800" b="1" dirty="0">
                <a:solidFill>
                  <a:schemeClr val="folHlink"/>
                </a:solidFill>
                <a:latin typeface="Courier New" pitchFamily="49" charset="0"/>
                <a:cs typeface="Courier New" pitchFamily="49" charset="0"/>
              </a:rPr>
              <a:t> v);</a:t>
            </a:r>
          </a:p>
          <a:p>
            <a:pPr marL="231775" indent="-231775" eaLnBrk="0" hangingPunct="0">
              <a:lnSpc>
                <a:spcPct val="80000"/>
              </a:lnSpc>
              <a:spcBef>
                <a:spcPct val="20000"/>
              </a:spcBef>
            </a:pPr>
            <a:r>
              <a:rPr lang="en-US" sz="2800" b="1" dirty="0">
                <a:solidFill>
                  <a:schemeClr val="accent2"/>
                </a:solidFill>
                <a:latin typeface="Courier New" pitchFamily="49" charset="0"/>
                <a:cs typeface="Courier New" pitchFamily="49" charset="0"/>
              </a:rPr>
              <a:t>  </a:t>
            </a:r>
            <a:r>
              <a:rPr lang="en-US" sz="2800" b="1" dirty="0">
                <a:latin typeface="Courier New" pitchFamily="49" charset="0"/>
                <a:cs typeface="Courier New" pitchFamily="49" charset="0"/>
              </a:rPr>
              <a:t>public </a:t>
            </a: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a:t>
            </a:r>
            <a:r>
              <a:rPr lang="en-US" sz="2800" b="1" dirty="0">
                <a:solidFill>
                  <a:srgbClr val="0066CC"/>
                </a:solidFill>
                <a:latin typeface="Courier New" pitchFamily="49" charset="0"/>
                <a:cs typeface="Courier New" pitchFamily="49" charset="0"/>
              </a:rPr>
              <a:t> scan();</a:t>
            </a:r>
          </a:p>
          <a:p>
            <a:pPr marL="231775" indent="-231775" eaLnBrk="0" hangingPunct="0">
              <a:lnSpc>
                <a:spcPct val="80000"/>
              </a:lnSpc>
              <a:spcBef>
                <a:spcPct val="20000"/>
              </a:spcBef>
            </a:pPr>
            <a:r>
              <a:rPr lang="en-US" sz="2800" b="1" dirty="0">
                <a:solidFill>
                  <a:schemeClr val="folHlink"/>
                </a:solidFill>
                <a:latin typeface="Courier New" pitchFamily="49" charset="0"/>
                <a:cs typeface="Courier New" pitchFamily="49" charset="0"/>
              </a:rPr>
              <a:t>}</a:t>
            </a:r>
          </a:p>
        </p:txBody>
      </p:sp>
      <p:sp>
        <p:nvSpPr>
          <p:cNvPr id="115718" name="AutoShape 6"/>
          <p:cNvSpPr>
            <a:spLocks noChangeArrowheads="1"/>
          </p:cNvSpPr>
          <p:nvPr/>
        </p:nvSpPr>
        <p:spPr bwMode="auto">
          <a:xfrm>
            <a:off x="1574800" y="3886200"/>
            <a:ext cx="4368800" cy="533400"/>
          </a:xfrm>
          <a:prstGeom prst="wedgeRoundRectCallout">
            <a:avLst>
              <a:gd name="adj1" fmla="val 13083"/>
              <a:gd name="adj2" fmla="val -24821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15719" name="Text Box 7"/>
          <p:cNvSpPr txBox="1">
            <a:spLocks noChangeArrowheads="1"/>
          </p:cNvSpPr>
          <p:nvPr/>
        </p:nvSpPr>
        <p:spPr bwMode="auto">
          <a:xfrm>
            <a:off x="152400" y="2143780"/>
            <a:ext cx="8370888" cy="523220"/>
          </a:xfrm>
          <a:prstGeom prst="rect">
            <a:avLst/>
          </a:prstGeom>
          <a:noFill/>
          <a:ln w="9525">
            <a:noFill/>
            <a:miter lim="800000"/>
            <a:headEnd/>
            <a:tailEnd/>
          </a:ln>
        </p:spPr>
        <p:txBody>
          <a:bodyPr wrap="square">
            <a:spAutoFit/>
          </a:bodyPr>
          <a:lstStyle/>
          <a:p>
            <a:pPr algn="ctr" eaLnBrk="0" hangingPunct="0"/>
            <a:r>
              <a:rPr lang="en-US" sz="2800" b="1" dirty="0">
                <a:solidFill>
                  <a:srgbClr val="FF3300"/>
                </a:solidFill>
                <a:latin typeface="Arial" pitchFamily="34" charset="0"/>
                <a:cs typeface="Courier New" pitchFamily="49" charset="0"/>
              </a:rPr>
              <a:t>Instantaneous snapshot of all </a:t>
            </a:r>
            <a:r>
              <a:rPr lang="en-US" sz="2800" b="1" dirty="0" err="1">
                <a:solidFill>
                  <a:srgbClr val="FF3300"/>
                </a:solidFill>
                <a:latin typeface="Arial" pitchFamily="34" charset="0"/>
                <a:cs typeface="Courier New" pitchFamily="49" charset="0"/>
              </a:rPr>
              <a:t>theads</a:t>
            </a:r>
            <a:r>
              <a:rPr lang="en-US" sz="2800" b="1" dirty="0">
                <a:solidFill>
                  <a:srgbClr val="FF3300"/>
                </a:solidFill>
                <a:latin typeface="Arial" pitchFamily="34" charset="0"/>
                <a:cs typeface="Courier New" pitchFamily="49" charset="0"/>
              </a:rPr>
              <a:t>’ registers</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C8F3A99-B39B-4260-A7BB-77EB7CE24EB2}" type="slidenum">
              <a:rPr lang="x-none" sz="1400">
                <a:latin typeface="Arial" pitchFamily="34" charset="0"/>
                <a:cs typeface="Arial" charset="0"/>
              </a:rPr>
              <a:pPr algn="r" eaLnBrk="0" hangingPunct="0"/>
              <a:t>111</a:t>
            </a:fld>
            <a:endParaRPr lang="en-US" sz="1400" dirty="0">
              <a:latin typeface="Arial" pitchFamily="34" charset="0"/>
              <a:cs typeface="Arial" charset="0"/>
            </a:endParaRPr>
          </a:p>
        </p:txBody>
      </p:sp>
      <p:sp>
        <p:nvSpPr>
          <p:cNvPr id="116740" name="Rectangle 2"/>
          <p:cNvSpPr>
            <a:spLocks noGrp="1" noChangeArrowheads="1"/>
          </p:cNvSpPr>
          <p:nvPr>
            <p:ph type="title" idx="4294967295"/>
          </p:nvPr>
        </p:nvSpPr>
        <p:spPr/>
        <p:txBody>
          <a:bodyPr/>
          <a:lstStyle/>
          <a:p>
            <a:pPr eaLnBrk="1" hangingPunct="1"/>
            <a:r>
              <a:rPr lang="en-US">
                <a:latin typeface="Arial" charset="0"/>
                <a:cs typeface="Arial" charset="0"/>
              </a:rPr>
              <a:t>Atomic Snapshot</a:t>
            </a:r>
          </a:p>
        </p:txBody>
      </p:sp>
      <p:sp>
        <p:nvSpPr>
          <p:cNvPr id="116741" name="Rectangle 3"/>
          <p:cNvSpPr>
            <a:spLocks noGrp="1" noChangeArrowheads="1"/>
          </p:cNvSpPr>
          <p:nvPr>
            <p:ph type="body" idx="4294967295"/>
          </p:nvPr>
        </p:nvSpPr>
        <p:spPr/>
        <p:txBody>
          <a:bodyPr/>
          <a:lstStyle/>
          <a:p>
            <a:pPr eaLnBrk="1" hangingPunct="1"/>
            <a:r>
              <a:rPr lang="en-US"/>
              <a:t>Collect</a:t>
            </a:r>
          </a:p>
          <a:p>
            <a:pPr lvl="1" eaLnBrk="1" hangingPunct="1"/>
            <a:r>
              <a:rPr lang="en-US"/>
              <a:t>Read values one at a time</a:t>
            </a:r>
          </a:p>
          <a:p>
            <a:pPr eaLnBrk="1" hangingPunct="1"/>
            <a:r>
              <a:rPr lang="en-US"/>
              <a:t>Problem</a:t>
            </a:r>
          </a:p>
          <a:p>
            <a:pPr lvl="1" eaLnBrk="1" hangingPunct="1"/>
            <a:r>
              <a:rPr lang="en-US"/>
              <a:t>Incompatible concurrent collects</a:t>
            </a:r>
          </a:p>
          <a:p>
            <a:pPr lvl="1" eaLnBrk="1" hangingPunct="1"/>
            <a:r>
              <a:rPr lang="en-US"/>
              <a:t>Result not linearizable</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A5F93D4-65B0-4AF2-B1A8-7EDDF467E178}" type="slidenum">
              <a:rPr lang="x-none" sz="1400">
                <a:latin typeface="Arial" pitchFamily="34" charset="0"/>
                <a:cs typeface="Arial" charset="0"/>
              </a:rPr>
              <a:pPr algn="r" eaLnBrk="0" hangingPunct="0"/>
              <a:t>112</a:t>
            </a:fld>
            <a:endParaRPr lang="en-US" sz="1400" dirty="0">
              <a:latin typeface="Arial" pitchFamily="34" charset="0"/>
              <a:cs typeface="Arial" charset="0"/>
            </a:endParaRPr>
          </a:p>
        </p:txBody>
      </p:sp>
      <p:sp>
        <p:nvSpPr>
          <p:cNvPr id="117764" name="Rectangle 2"/>
          <p:cNvSpPr>
            <a:spLocks noGrp="1" noChangeArrowheads="1"/>
          </p:cNvSpPr>
          <p:nvPr>
            <p:ph type="title" idx="4294967295"/>
          </p:nvPr>
        </p:nvSpPr>
        <p:spPr/>
        <p:txBody>
          <a:bodyPr/>
          <a:lstStyle/>
          <a:p>
            <a:pPr eaLnBrk="1" hangingPunct="1"/>
            <a:r>
              <a:rPr lang="en-US">
                <a:latin typeface="Arial" charset="0"/>
                <a:cs typeface="Arial" charset="0"/>
              </a:rPr>
              <a:t>Clean Collects</a:t>
            </a:r>
          </a:p>
        </p:txBody>
      </p:sp>
      <p:sp>
        <p:nvSpPr>
          <p:cNvPr id="117765" name="Rectangle 3"/>
          <p:cNvSpPr>
            <a:spLocks noGrp="1" noChangeArrowheads="1"/>
          </p:cNvSpPr>
          <p:nvPr>
            <p:ph type="body" idx="4294967295"/>
          </p:nvPr>
        </p:nvSpPr>
        <p:spPr/>
        <p:txBody>
          <a:bodyPr/>
          <a:lstStyle/>
          <a:p>
            <a:pPr eaLnBrk="1" hangingPunct="1"/>
            <a:r>
              <a:rPr lang="en-US"/>
              <a:t>Clean Collect</a:t>
            </a:r>
          </a:p>
          <a:p>
            <a:pPr lvl="1" eaLnBrk="1" hangingPunct="1"/>
            <a:r>
              <a:rPr lang="en-US"/>
              <a:t>Collect during which nothing changed</a:t>
            </a:r>
          </a:p>
          <a:p>
            <a:pPr lvl="1" eaLnBrk="1" hangingPunct="1"/>
            <a:r>
              <a:rPr lang="en-US"/>
              <a:t>Can we make it happen?</a:t>
            </a:r>
          </a:p>
          <a:p>
            <a:pPr lvl="1" eaLnBrk="1" hangingPunct="1"/>
            <a:r>
              <a:rPr lang="en-US"/>
              <a:t>Can we detect it?</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3B06906-E3FC-4474-BBC7-B18E38BC9B75}" type="slidenum">
              <a:rPr lang="x-none" sz="1400">
                <a:latin typeface="Arial" pitchFamily="34" charset="0"/>
                <a:cs typeface="Arial" charset="0"/>
              </a:rPr>
              <a:pPr algn="r" eaLnBrk="0" hangingPunct="0"/>
              <a:t>113</a:t>
            </a:fld>
            <a:endParaRPr lang="en-US" sz="1400" dirty="0">
              <a:latin typeface="Arial" pitchFamily="34" charset="0"/>
              <a:cs typeface="Arial" charset="0"/>
            </a:endParaRPr>
          </a:p>
        </p:txBody>
      </p:sp>
      <p:sp>
        <p:nvSpPr>
          <p:cNvPr id="118788" name="Rectangle 2"/>
          <p:cNvSpPr>
            <a:spLocks noGrp="1" noChangeArrowheads="1"/>
          </p:cNvSpPr>
          <p:nvPr>
            <p:ph type="title" idx="4294967295"/>
          </p:nvPr>
        </p:nvSpPr>
        <p:spPr/>
        <p:txBody>
          <a:bodyPr/>
          <a:lstStyle/>
          <a:p>
            <a:pPr eaLnBrk="1" hangingPunct="1"/>
            <a:r>
              <a:rPr lang="en-US">
                <a:latin typeface="Arial" charset="0"/>
                <a:cs typeface="Arial" charset="0"/>
              </a:rPr>
              <a:t>Simple Snapshot</a:t>
            </a:r>
          </a:p>
        </p:txBody>
      </p:sp>
      <p:sp>
        <p:nvSpPr>
          <p:cNvPr id="118789" name="Rectangle 4"/>
          <p:cNvSpPr>
            <a:spLocks noGrp="1" noChangeArrowheads="1"/>
          </p:cNvSpPr>
          <p:nvPr>
            <p:ph type="body" idx="4294967295"/>
          </p:nvPr>
        </p:nvSpPr>
        <p:spPr/>
        <p:txBody>
          <a:bodyPr/>
          <a:lstStyle/>
          <a:p>
            <a:pPr eaLnBrk="1" hangingPunct="1"/>
            <a:r>
              <a:rPr lang="en-US"/>
              <a:t>Put increasing labels on each entry</a:t>
            </a:r>
          </a:p>
          <a:p>
            <a:pPr eaLnBrk="1" hangingPunct="1"/>
            <a:r>
              <a:rPr lang="en-US"/>
              <a:t>Collect twice</a:t>
            </a:r>
          </a:p>
          <a:p>
            <a:pPr eaLnBrk="1" hangingPunct="1"/>
            <a:r>
              <a:rPr lang="en-US"/>
              <a:t>If both agree,</a:t>
            </a:r>
          </a:p>
          <a:p>
            <a:pPr lvl="1" eaLnBrk="1" hangingPunct="1"/>
            <a:r>
              <a:rPr lang="en-US"/>
              <a:t>We’re done</a:t>
            </a:r>
          </a:p>
          <a:p>
            <a:pPr eaLnBrk="1" hangingPunct="1"/>
            <a:r>
              <a:rPr lang="en-US"/>
              <a:t>Otherwise,</a:t>
            </a:r>
          </a:p>
          <a:p>
            <a:pPr lvl="1" eaLnBrk="1" hangingPunct="1"/>
            <a:r>
              <a:rPr lang="en-US"/>
              <a:t>Try again</a:t>
            </a:r>
          </a:p>
        </p:txBody>
      </p:sp>
      <p:grpSp>
        <p:nvGrpSpPr>
          <p:cNvPr id="118790" name="Group 58"/>
          <p:cNvGrpSpPr>
            <a:grpSpLocks/>
          </p:cNvGrpSpPr>
          <p:nvPr/>
        </p:nvGrpSpPr>
        <p:grpSpPr bwMode="auto">
          <a:xfrm>
            <a:off x="5083175" y="4214813"/>
            <a:ext cx="627063" cy="1914525"/>
            <a:chOff x="3202" y="2638"/>
            <a:chExt cx="395" cy="1206"/>
          </a:xfrm>
        </p:grpSpPr>
        <p:grpSp>
          <p:nvGrpSpPr>
            <p:cNvPr id="118811" name="Group 6"/>
            <p:cNvGrpSpPr>
              <a:grpSpLocks/>
            </p:cNvGrpSpPr>
            <p:nvPr/>
          </p:nvGrpSpPr>
          <p:grpSpPr bwMode="auto">
            <a:xfrm rot="-5400000">
              <a:off x="2799" y="3041"/>
              <a:ext cx="1202" cy="395"/>
              <a:chOff x="1488" y="1872"/>
              <a:chExt cx="2976" cy="384"/>
            </a:xfrm>
          </p:grpSpPr>
          <p:sp>
            <p:nvSpPr>
              <p:cNvPr id="444423" name="Rectangle 7"/>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18820" name="Line 8"/>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1" name="Line 9"/>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2" name="Line 10"/>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3" name="Line 11"/>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4" name="Line 12"/>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25" name="Line 13"/>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18812" name="Text Box 14"/>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sp>
          <p:nvSpPr>
            <p:cNvPr id="118813" name="Text Box 15"/>
            <p:cNvSpPr txBox="1">
              <a:spLocks noChangeArrowheads="1"/>
            </p:cNvSpPr>
            <p:nvPr/>
          </p:nvSpPr>
          <p:spPr bwMode="auto">
            <a:xfrm>
              <a:off x="3297" y="282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y</a:t>
              </a:r>
            </a:p>
          </p:txBody>
        </p:sp>
        <p:sp>
          <p:nvSpPr>
            <p:cNvPr id="118814" name="Text Box 16"/>
            <p:cNvSpPr txBox="1">
              <a:spLocks noChangeArrowheads="1"/>
            </p:cNvSpPr>
            <p:nvPr/>
          </p:nvSpPr>
          <p:spPr bwMode="auto">
            <a:xfrm>
              <a:off x="3297" y="2954"/>
              <a:ext cx="172" cy="192"/>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15" name="Text Box 17"/>
            <p:cNvSpPr txBox="1">
              <a:spLocks noChangeArrowheads="1"/>
            </p:cNvSpPr>
            <p:nvPr/>
          </p:nvSpPr>
          <p:spPr bwMode="auto">
            <a:xfrm>
              <a:off x="3297" y="3144"/>
              <a:ext cx="204"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w</a:t>
              </a:r>
            </a:p>
          </p:txBody>
        </p:sp>
        <p:sp>
          <p:nvSpPr>
            <p:cNvPr id="118816" name="Text Box 18"/>
            <p:cNvSpPr txBox="1">
              <a:spLocks noChangeArrowheads="1"/>
            </p:cNvSpPr>
            <p:nvPr/>
          </p:nvSpPr>
          <p:spPr bwMode="auto">
            <a:xfrm>
              <a:off x="3297" y="3334"/>
              <a:ext cx="167"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r</a:t>
              </a:r>
            </a:p>
          </p:txBody>
        </p:sp>
        <p:sp>
          <p:nvSpPr>
            <p:cNvPr id="118817" name="Text Box 19"/>
            <p:cNvSpPr txBox="1">
              <a:spLocks noChangeArrowheads="1"/>
            </p:cNvSpPr>
            <p:nvPr/>
          </p:nvSpPr>
          <p:spPr bwMode="auto">
            <a:xfrm>
              <a:off x="3297" y="3523"/>
              <a:ext cx="173"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18" name="Text Box 20"/>
            <p:cNvSpPr txBox="1">
              <a:spLocks noChangeArrowheads="1"/>
            </p:cNvSpPr>
            <p:nvPr/>
          </p:nvSpPr>
          <p:spPr bwMode="auto">
            <a:xfrm>
              <a:off x="3297" y="3650"/>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grpSp>
      <p:sp>
        <p:nvSpPr>
          <p:cNvPr id="118791" name="Text Box 37"/>
          <p:cNvSpPr txBox="1">
            <a:spLocks noChangeArrowheads="1"/>
          </p:cNvSpPr>
          <p:nvPr/>
        </p:nvSpPr>
        <p:spPr bwMode="auto">
          <a:xfrm>
            <a:off x="6003925" y="4757738"/>
            <a:ext cx="473075" cy="701675"/>
          </a:xfrm>
          <a:prstGeom prst="rect">
            <a:avLst/>
          </a:prstGeom>
          <a:noFill/>
          <a:ln w="38100">
            <a:noFill/>
            <a:miter lim="800000"/>
            <a:headEnd/>
            <a:tailEnd/>
          </a:ln>
        </p:spPr>
        <p:txBody>
          <a:bodyPr wrap="none">
            <a:spAutoFit/>
          </a:bodyPr>
          <a:lstStyle/>
          <a:p>
            <a:r>
              <a:rPr lang="en-US" sz="4000" b="1">
                <a:latin typeface="Times New Roman" pitchFamily="18" charset="0"/>
                <a:cs typeface="Courier New" pitchFamily="49" charset="0"/>
              </a:rPr>
              <a:t>=</a:t>
            </a:r>
          </a:p>
        </p:txBody>
      </p:sp>
      <p:sp>
        <p:nvSpPr>
          <p:cNvPr id="118792" name="AutoShape 48"/>
          <p:cNvSpPr>
            <a:spLocks noChangeArrowheads="1"/>
          </p:cNvSpPr>
          <p:nvPr/>
        </p:nvSpPr>
        <p:spPr bwMode="auto">
          <a:xfrm>
            <a:off x="6235700" y="3611563"/>
            <a:ext cx="1627188" cy="373062"/>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600" b="1" dirty="0">
                <a:solidFill>
                  <a:srgbClr val="009900"/>
                </a:solidFill>
                <a:latin typeface="Arial" pitchFamily="34" charset="0"/>
                <a:cs typeface="Courier New" pitchFamily="49" charset="0"/>
              </a:rPr>
              <a:t>Collect 2</a:t>
            </a:r>
          </a:p>
        </p:txBody>
      </p:sp>
      <p:sp>
        <p:nvSpPr>
          <p:cNvPr id="118793" name="AutoShape 49"/>
          <p:cNvSpPr>
            <a:spLocks noChangeArrowheads="1"/>
          </p:cNvSpPr>
          <p:nvPr/>
        </p:nvSpPr>
        <p:spPr bwMode="auto">
          <a:xfrm>
            <a:off x="4424363" y="3613150"/>
            <a:ext cx="1627187" cy="373063"/>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400" b="1" dirty="0">
                <a:solidFill>
                  <a:srgbClr val="009900"/>
                </a:solidFill>
                <a:latin typeface="Arial" pitchFamily="34" charset="0"/>
                <a:cs typeface="Courier New" pitchFamily="49" charset="0"/>
              </a:rPr>
              <a:t>Collect 1</a:t>
            </a:r>
          </a:p>
        </p:txBody>
      </p:sp>
      <p:grpSp>
        <p:nvGrpSpPr>
          <p:cNvPr id="118794" name="Group 59"/>
          <p:cNvGrpSpPr>
            <a:grpSpLocks/>
          </p:cNvGrpSpPr>
          <p:nvPr/>
        </p:nvGrpSpPr>
        <p:grpSpPr bwMode="auto">
          <a:xfrm>
            <a:off x="6742113" y="4246563"/>
            <a:ext cx="627062" cy="1914525"/>
            <a:chOff x="3202" y="2638"/>
            <a:chExt cx="395" cy="1206"/>
          </a:xfrm>
        </p:grpSpPr>
        <p:grpSp>
          <p:nvGrpSpPr>
            <p:cNvPr id="118796" name="Group 60"/>
            <p:cNvGrpSpPr>
              <a:grpSpLocks/>
            </p:cNvGrpSpPr>
            <p:nvPr/>
          </p:nvGrpSpPr>
          <p:grpSpPr bwMode="auto">
            <a:xfrm rot="-5400000">
              <a:off x="2799" y="3041"/>
              <a:ext cx="1202" cy="395"/>
              <a:chOff x="1488" y="1872"/>
              <a:chExt cx="2976" cy="384"/>
            </a:xfrm>
          </p:grpSpPr>
          <p:sp>
            <p:nvSpPr>
              <p:cNvPr id="444477" name="Rectangle 61"/>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18805" name="Line 62"/>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6" name="Line 63"/>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7" name="Line 64"/>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8" name="Line 65"/>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09" name="Line 66"/>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18810" name="Line 67"/>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18797" name="Text Box 68"/>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sp>
          <p:nvSpPr>
            <p:cNvPr id="118798" name="Text Box 69"/>
            <p:cNvSpPr txBox="1">
              <a:spLocks noChangeArrowheads="1"/>
            </p:cNvSpPr>
            <p:nvPr/>
          </p:nvSpPr>
          <p:spPr bwMode="auto">
            <a:xfrm>
              <a:off x="3297" y="282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y</a:t>
              </a:r>
            </a:p>
          </p:txBody>
        </p:sp>
        <p:sp>
          <p:nvSpPr>
            <p:cNvPr id="118799" name="Text Box 70"/>
            <p:cNvSpPr txBox="1">
              <a:spLocks noChangeArrowheads="1"/>
            </p:cNvSpPr>
            <p:nvPr/>
          </p:nvSpPr>
          <p:spPr bwMode="auto">
            <a:xfrm>
              <a:off x="3297" y="2954"/>
              <a:ext cx="172" cy="192"/>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00" name="Text Box 71"/>
            <p:cNvSpPr txBox="1">
              <a:spLocks noChangeArrowheads="1"/>
            </p:cNvSpPr>
            <p:nvPr/>
          </p:nvSpPr>
          <p:spPr bwMode="auto">
            <a:xfrm>
              <a:off x="3297" y="3144"/>
              <a:ext cx="204"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w</a:t>
              </a:r>
            </a:p>
          </p:txBody>
        </p:sp>
        <p:sp>
          <p:nvSpPr>
            <p:cNvPr id="118801" name="Text Box 72"/>
            <p:cNvSpPr txBox="1">
              <a:spLocks noChangeArrowheads="1"/>
            </p:cNvSpPr>
            <p:nvPr/>
          </p:nvSpPr>
          <p:spPr bwMode="auto">
            <a:xfrm>
              <a:off x="3297" y="3334"/>
              <a:ext cx="167"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r</a:t>
              </a:r>
            </a:p>
          </p:txBody>
        </p:sp>
        <p:sp>
          <p:nvSpPr>
            <p:cNvPr id="118802" name="Text Box 73"/>
            <p:cNvSpPr txBox="1">
              <a:spLocks noChangeArrowheads="1"/>
            </p:cNvSpPr>
            <p:nvPr/>
          </p:nvSpPr>
          <p:spPr bwMode="auto">
            <a:xfrm>
              <a:off x="3297" y="3523"/>
              <a:ext cx="173"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z</a:t>
              </a:r>
            </a:p>
          </p:txBody>
        </p:sp>
        <p:sp>
          <p:nvSpPr>
            <p:cNvPr id="118803" name="Text Box 74"/>
            <p:cNvSpPr txBox="1">
              <a:spLocks noChangeArrowheads="1"/>
            </p:cNvSpPr>
            <p:nvPr/>
          </p:nvSpPr>
          <p:spPr bwMode="auto">
            <a:xfrm>
              <a:off x="3297" y="3650"/>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x</a:t>
              </a:r>
            </a:p>
          </p:txBody>
        </p:sp>
      </p:grpSp>
      <p:sp>
        <p:nvSpPr>
          <p:cNvPr id="41" name="AutoShape 43"/>
          <p:cNvSpPr>
            <a:spLocks noChangeArrowheads="1"/>
          </p:cNvSpPr>
          <p:nvPr/>
        </p:nvSpPr>
        <p:spPr bwMode="auto">
          <a:xfrm>
            <a:off x="609600" y="2209800"/>
            <a:ext cx="5943600" cy="1219200"/>
          </a:xfrm>
          <a:prstGeom prst="wedgeRoundRectCallout">
            <a:avLst>
              <a:gd name="adj1" fmla="val 42931"/>
              <a:gd name="adj2" fmla="val 65866"/>
              <a:gd name="adj3" fmla="val 16667"/>
            </a:avLst>
          </a:prstGeom>
          <a:solidFill>
            <a:schemeClr val="bg1"/>
          </a:solidFill>
          <a:ln w="38100">
            <a:solidFill>
              <a:srgbClr val="0070C0"/>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Problem: Scanner might not be collecting a snapshot!</a:t>
            </a:r>
          </a:p>
        </p:txBody>
      </p:sp>
      <p:sp>
        <p:nvSpPr>
          <p:cNvPr id="42" name="Footer Placeholder 41"/>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D2E46B3-AD4A-48F3-B620-0480D7561E42}" type="slidenum">
              <a:rPr lang="x-none" sz="1400">
                <a:latin typeface="Arial" pitchFamily="34" charset="0"/>
                <a:cs typeface="Arial" charset="0"/>
              </a:rPr>
              <a:pPr algn="r" eaLnBrk="0" hangingPunct="0"/>
              <a:t>114</a:t>
            </a:fld>
            <a:endParaRPr lang="en-US" sz="1400" dirty="0">
              <a:latin typeface="Arial" pitchFamily="34" charset="0"/>
              <a:cs typeface="Arial" charset="0"/>
            </a:endParaRPr>
          </a:p>
        </p:txBody>
      </p:sp>
      <p:sp>
        <p:nvSpPr>
          <p:cNvPr id="119812" name="Rectangle 2"/>
          <p:cNvSpPr>
            <a:spLocks noGrp="1" noChangeArrowheads="1"/>
          </p:cNvSpPr>
          <p:nvPr>
            <p:ph type="title" idx="4294967295"/>
          </p:nvPr>
        </p:nvSpPr>
        <p:spPr/>
        <p:txBody>
          <a:bodyPr/>
          <a:lstStyle/>
          <a:p>
            <a:pPr eaLnBrk="1" hangingPunct="1"/>
            <a:r>
              <a:rPr lang="en-US" sz="4000">
                <a:latin typeface="Arial" charset="0"/>
                <a:cs typeface="Arial" charset="0"/>
              </a:rPr>
              <a:t>Claim: We Must Use Labels</a:t>
            </a:r>
          </a:p>
        </p:txBody>
      </p:sp>
      <p:sp>
        <p:nvSpPr>
          <p:cNvPr id="119813" name="AutoShape 4"/>
          <p:cNvSpPr>
            <a:spLocks noChangeArrowheads="1"/>
          </p:cNvSpPr>
          <p:nvPr/>
        </p:nvSpPr>
        <p:spPr bwMode="auto">
          <a:xfrm>
            <a:off x="889000" y="52197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119814" name="Text Box 7"/>
          <p:cNvSpPr txBox="1">
            <a:spLocks noChangeArrowheads="1"/>
          </p:cNvSpPr>
          <p:nvPr/>
        </p:nvSpPr>
        <p:spPr bwMode="auto">
          <a:xfrm>
            <a:off x="1828800" y="3505200"/>
            <a:ext cx="35618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x</a:t>
            </a:r>
          </a:p>
        </p:txBody>
      </p:sp>
      <p:sp>
        <p:nvSpPr>
          <p:cNvPr id="119815" name="Text Box 11"/>
          <p:cNvSpPr txBox="1">
            <a:spLocks noChangeArrowheads="1"/>
          </p:cNvSpPr>
          <p:nvPr/>
        </p:nvSpPr>
        <p:spPr bwMode="auto">
          <a:xfrm>
            <a:off x="4860925" y="52847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19816" name="AutoShape 5"/>
          <p:cNvSpPr>
            <a:spLocks noChangeArrowheads="1"/>
          </p:cNvSpPr>
          <p:nvPr/>
        </p:nvSpPr>
        <p:spPr bwMode="auto">
          <a:xfrm>
            <a:off x="16002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17" name="AutoShape 5"/>
          <p:cNvSpPr>
            <a:spLocks noChangeArrowheads="1"/>
          </p:cNvSpPr>
          <p:nvPr/>
        </p:nvSpPr>
        <p:spPr bwMode="auto">
          <a:xfrm>
            <a:off x="2743200" y="3962400"/>
            <a:ext cx="7620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18" name="AutoShape 5"/>
          <p:cNvSpPr>
            <a:spLocks noChangeArrowheads="1"/>
          </p:cNvSpPr>
          <p:nvPr/>
        </p:nvSpPr>
        <p:spPr bwMode="auto">
          <a:xfrm>
            <a:off x="35052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19" name="AutoShape 5"/>
          <p:cNvSpPr>
            <a:spLocks noChangeArrowheads="1"/>
          </p:cNvSpPr>
          <p:nvPr/>
        </p:nvSpPr>
        <p:spPr bwMode="auto">
          <a:xfrm>
            <a:off x="5410200" y="3962400"/>
            <a:ext cx="838200" cy="228600"/>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20" name="AutoShape 5"/>
          <p:cNvSpPr>
            <a:spLocks noChangeArrowheads="1"/>
          </p:cNvSpPr>
          <p:nvPr/>
        </p:nvSpPr>
        <p:spPr bwMode="auto">
          <a:xfrm>
            <a:off x="64008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21" name="AutoShape 5"/>
          <p:cNvSpPr>
            <a:spLocks noChangeArrowheads="1"/>
          </p:cNvSpPr>
          <p:nvPr/>
        </p:nvSpPr>
        <p:spPr bwMode="auto">
          <a:xfrm>
            <a:off x="7620000" y="4672013"/>
            <a:ext cx="914400" cy="204787"/>
          </a:xfrm>
          <a:prstGeom prst="leftRightArrow">
            <a:avLst>
              <a:gd name="adj1" fmla="val 50000"/>
              <a:gd name="adj2" fmla="val 124176"/>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22" name="Text Box 7"/>
          <p:cNvSpPr txBox="1">
            <a:spLocks noChangeArrowheads="1"/>
          </p:cNvSpPr>
          <p:nvPr/>
        </p:nvSpPr>
        <p:spPr bwMode="auto">
          <a:xfrm>
            <a:off x="3048000" y="3505200"/>
            <a:ext cx="354013"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y</a:t>
            </a:r>
          </a:p>
        </p:txBody>
      </p:sp>
      <p:sp>
        <p:nvSpPr>
          <p:cNvPr id="119823" name="Text Box 7"/>
          <p:cNvSpPr txBox="1">
            <a:spLocks noChangeArrowheads="1"/>
          </p:cNvSpPr>
          <p:nvPr/>
        </p:nvSpPr>
        <p:spPr bwMode="auto">
          <a:xfrm>
            <a:off x="5638800" y="3505200"/>
            <a:ext cx="35618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x</a:t>
            </a:r>
          </a:p>
        </p:txBody>
      </p:sp>
      <p:sp>
        <p:nvSpPr>
          <p:cNvPr id="119824" name="Text Box 7"/>
          <p:cNvSpPr txBox="1">
            <a:spLocks noChangeArrowheads="1"/>
          </p:cNvSpPr>
          <p:nvPr/>
        </p:nvSpPr>
        <p:spPr bwMode="auto">
          <a:xfrm>
            <a:off x="6705600" y="3505200"/>
            <a:ext cx="354013"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y</a:t>
            </a:r>
          </a:p>
        </p:txBody>
      </p:sp>
      <p:sp>
        <p:nvSpPr>
          <p:cNvPr id="119825" name="Text Box 7"/>
          <p:cNvSpPr txBox="1">
            <a:spLocks noChangeArrowheads="1"/>
          </p:cNvSpPr>
          <p:nvPr/>
        </p:nvSpPr>
        <p:spPr bwMode="auto">
          <a:xfrm>
            <a:off x="3810000" y="4267200"/>
            <a:ext cx="349250"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z</a:t>
            </a:r>
          </a:p>
        </p:txBody>
      </p:sp>
      <p:sp>
        <p:nvSpPr>
          <p:cNvPr id="119826" name="Text Box 7"/>
          <p:cNvSpPr txBox="1">
            <a:spLocks noChangeArrowheads="1"/>
          </p:cNvSpPr>
          <p:nvPr/>
        </p:nvSpPr>
        <p:spPr bwMode="auto">
          <a:xfrm>
            <a:off x="7924800" y="4267200"/>
            <a:ext cx="349250" cy="39052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z</a:t>
            </a:r>
          </a:p>
        </p:txBody>
      </p:sp>
      <p:sp>
        <p:nvSpPr>
          <p:cNvPr id="31" name="Text Box 7"/>
          <p:cNvSpPr txBox="1">
            <a:spLocks noChangeArrowheads="1"/>
          </p:cNvSpPr>
          <p:nvPr/>
        </p:nvSpPr>
        <p:spPr bwMode="auto">
          <a:xfrm>
            <a:off x="1828800" y="2209800"/>
            <a:ext cx="35618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x</a:t>
            </a:r>
          </a:p>
        </p:txBody>
      </p:sp>
      <p:sp>
        <p:nvSpPr>
          <p:cNvPr id="32" name="AutoShape 5"/>
          <p:cNvSpPr>
            <a:spLocks noChangeArrowheads="1"/>
          </p:cNvSpPr>
          <p:nvPr/>
        </p:nvSpPr>
        <p:spPr bwMode="auto">
          <a:xfrm>
            <a:off x="1524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3" name="AutoShape 5"/>
          <p:cNvSpPr>
            <a:spLocks noChangeArrowheads="1"/>
          </p:cNvSpPr>
          <p:nvPr/>
        </p:nvSpPr>
        <p:spPr bwMode="auto">
          <a:xfrm>
            <a:off x="35052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4" name="AutoShape 5"/>
          <p:cNvSpPr>
            <a:spLocks noChangeArrowheads="1"/>
          </p:cNvSpPr>
          <p:nvPr/>
        </p:nvSpPr>
        <p:spPr bwMode="auto">
          <a:xfrm>
            <a:off x="51816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5" name="AutoShape 5"/>
          <p:cNvSpPr>
            <a:spLocks noChangeArrowheads="1"/>
          </p:cNvSpPr>
          <p:nvPr/>
        </p:nvSpPr>
        <p:spPr bwMode="auto">
          <a:xfrm>
            <a:off x="7620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36" name="Text Box 7"/>
          <p:cNvSpPr txBox="1">
            <a:spLocks noChangeArrowheads="1"/>
          </p:cNvSpPr>
          <p:nvPr/>
        </p:nvSpPr>
        <p:spPr bwMode="auto">
          <a:xfrm>
            <a:off x="3886200" y="2209800"/>
            <a:ext cx="338554"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z</a:t>
            </a:r>
          </a:p>
        </p:txBody>
      </p:sp>
      <p:sp>
        <p:nvSpPr>
          <p:cNvPr id="37" name="Text Box 7"/>
          <p:cNvSpPr txBox="1">
            <a:spLocks noChangeArrowheads="1"/>
          </p:cNvSpPr>
          <p:nvPr/>
        </p:nvSpPr>
        <p:spPr bwMode="auto">
          <a:xfrm>
            <a:off x="5486400" y="2209800"/>
            <a:ext cx="35618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x</a:t>
            </a:r>
          </a:p>
        </p:txBody>
      </p:sp>
      <p:sp>
        <p:nvSpPr>
          <p:cNvPr id="38" name="Text Box 7"/>
          <p:cNvSpPr txBox="1">
            <a:spLocks noChangeArrowheads="1"/>
          </p:cNvSpPr>
          <p:nvPr/>
        </p:nvSpPr>
        <p:spPr bwMode="auto">
          <a:xfrm>
            <a:off x="7924800" y="2209800"/>
            <a:ext cx="349250"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z</a:t>
            </a:r>
          </a:p>
        </p:txBody>
      </p:sp>
      <p:sp>
        <p:nvSpPr>
          <p:cNvPr id="39" name="Text Box 7"/>
          <p:cNvSpPr txBox="1">
            <a:spLocks noChangeArrowheads="1"/>
          </p:cNvSpPr>
          <p:nvPr/>
        </p:nvSpPr>
        <p:spPr bwMode="auto">
          <a:xfrm>
            <a:off x="76200" y="2581275"/>
            <a:ext cx="1399742"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Scanner</a:t>
            </a:r>
          </a:p>
        </p:txBody>
      </p:sp>
      <p:sp>
        <p:nvSpPr>
          <p:cNvPr id="119836" name="Text Box 7"/>
          <p:cNvSpPr txBox="1">
            <a:spLocks noChangeArrowheads="1"/>
          </p:cNvSpPr>
          <p:nvPr/>
        </p:nvSpPr>
        <p:spPr bwMode="auto">
          <a:xfrm>
            <a:off x="55563" y="3876675"/>
            <a:ext cx="1392237"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Updater</a:t>
            </a:r>
          </a:p>
        </p:txBody>
      </p:sp>
      <p:sp>
        <p:nvSpPr>
          <p:cNvPr id="119837" name="Text Box 7"/>
          <p:cNvSpPr txBox="1">
            <a:spLocks noChangeArrowheads="1"/>
          </p:cNvSpPr>
          <p:nvPr/>
        </p:nvSpPr>
        <p:spPr bwMode="auto">
          <a:xfrm>
            <a:off x="76200" y="4562475"/>
            <a:ext cx="1392238"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Updater</a:t>
            </a:r>
          </a:p>
        </p:txBody>
      </p:sp>
      <p:sp>
        <p:nvSpPr>
          <p:cNvPr id="42" name="AutoShape 43"/>
          <p:cNvSpPr>
            <a:spLocks noChangeArrowheads="1"/>
          </p:cNvSpPr>
          <p:nvPr/>
        </p:nvSpPr>
        <p:spPr bwMode="auto">
          <a:xfrm>
            <a:off x="2819400" y="653296"/>
            <a:ext cx="5943600" cy="1055608"/>
          </a:xfrm>
          <a:prstGeom prst="wedgeRoundRectCallout">
            <a:avLst>
              <a:gd name="adj1" fmla="val -70469"/>
              <a:gd name="adj2" fmla="val 118521"/>
              <a:gd name="adj3" fmla="val 16667"/>
            </a:avLst>
          </a:prstGeom>
          <a:solidFill>
            <a:srgbClr val="DDDDDD"/>
          </a:solidFill>
          <a:ln w="38100">
            <a:solidFill>
              <a:schemeClr val="tx1"/>
            </a:solidFill>
            <a:miter lim="800000"/>
            <a:headEnd/>
            <a:tailEnd/>
          </a:ln>
        </p:spPr>
        <p:txBody>
          <a:bodyPr anchor="ctr">
            <a:spAutoFit/>
          </a:bodyPr>
          <a:lstStyle/>
          <a:p>
            <a:pPr algn="ctr" eaLnBrk="0" hangingPunct="0"/>
            <a:r>
              <a:rPr lang="en-US" sz="2800" b="1" dirty="0">
                <a:solidFill>
                  <a:srgbClr val="0000FF"/>
                </a:solidFill>
                <a:latin typeface="Arial" pitchFamily="34" charset="0"/>
                <a:cs typeface="Courier New" pitchFamily="49" charset="0"/>
              </a:rPr>
              <a:t>But scanner sees x and z together!</a:t>
            </a:r>
          </a:p>
        </p:txBody>
      </p:sp>
      <p:sp>
        <p:nvSpPr>
          <p:cNvPr id="43" name="AutoShape 43"/>
          <p:cNvSpPr>
            <a:spLocks noChangeArrowheads="1"/>
          </p:cNvSpPr>
          <p:nvPr/>
        </p:nvSpPr>
        <p:spPr bwMode="auto">
          <a:xfrm>
            <a:off x="5334000" y="5105400"/>
            <a:ext cx="3276600" cy="1295400"/>
          </a:xfrm>
          <a:prstGeom prst="wedgeRoundRectCallout">
            <a:avLst>
              <a:gd name="adj1" fmla="val -81162"/>
              <a:gd name="adj2" fmla="val -62681"/>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x and z are never in memory together </a:t>
            </a:r>
          </a:p>
        </p:txBody>
      </p:sp>
      <p:sp>
        <p:nvSpPr>
          <p:cNvPr id="119840" name="AutoShape 5"/>
          <p:cNvSpPr>
            <a:spLocks noChangeArrowheads="1"/>
          </p:cNvSpPr>
          <p:nvPr/>
        </p:nvSpPr>
        <p:spPr bwMode="auto">
          <a:xfrm>
            <a:off x="44958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19841" name="Text Box 7"/>
          <p:cNvSpPr txBox="1">
            <a:spLocks noChangeArrowheads="1"/>
          </p:cNvSpPr>
          <p:nvPr/>
        </p:nvSpPr>
        <p:spPr bwMode="auto">
          <a:xfrm>
            <a:off x="4800600" y="4267200"/>
            <a:ext cx="42351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w</a:t>
            </a:r>
          </a:p>
        </p:txBody>
      </p:sp>
      <p:sp>
        <p:nvSpPr>
          <p:cNvPr id="40" name="Footer Placeholder 3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2" grpId="0" animBg="1"/>
      <p:bldP spid="4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5AF1A54-7B20-4EE8-9322-C7E2F7829791}" type="slidenum">
              <a:rPr lang="x-none" sz="1400">
                <a:latin typeface="Arial" pitchFamily="34" charset="0"/>
                <a:cs typeface="Arial" charset="0"/>
              </a:rPr>
              <a:pPr algn="r" eaLnBrk="0" hangingPunct="0"/>
              <a:t>115</a:t>
            </a:fld>
            <a:endParaRPr lang="en-US" sz="1400" dirty="0">
              <a:latin typeface="Arial" pitchFamily="34" charset="0"/>
              <a:cs typeface="Arial" charset="0"/>
            </a:endParaRPr>
          </a:p>
        </p:txBody>
      </p:sp>
      <p:sp>
        <p:nvSpPr>
          <p:cNvPr id="120836" name="Rectangle 2"/>
          <p:cNvSpPr>
            <a:spLocks noGrp="1" noChangeArrowheads="1"/>
          </p:cNvSpPr>
          <p:nvPr>
            <p:ph type="title" idx="4294967295"/>
          </p:nvPr>
        </p:nvSpPr>
        <p:spPr/>
        <p:txBody>
          <a:bodyPr/>
          <a:lstStyle/>
          <a:p>
            <a:pPr eaLnBrk="1" hangingPunct="1"/>
            <a:r>
              <a:rPr lang="en-US" sz="4000">
                <a:latin typeface="Arial" charset="0"/>
                <a:cs typeface="Arial" charset="0"/>
              </a:rPr>
              <a:t>Must Use Labels</a:t>
            </a:r>
          </a:p>
        </p:txBody>
      </p:sp>
      <p:sp>
        <p:nvSpPr>
          <p:cNvPr id="120837" name="AutoShape 4"/>
          <p:cNvSpPr>
            <a:spLocks noChangeArrowheads="1"/>
          </p:cNvSpPr>
          <p:nvPr/>
        </p:nvSpPr>
        <p:spPr bwMode="auto">
          <a:xfrm>
            <a:off x="889000" y="52197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120838" name="Text Box 7"/>
          <p:cNvSpPr txBox="1">
            <a:spLocks noChangeArrowheads="1"/>
          </p:cNvSpPr>
          <p:nvPr/>
        </p:nvSpPr>
        <p:spPr bwMode="auto">
          <a:xfrm>
            <a:off x="18288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1,x</a:t>
            </a:r>
          </a:p>
        </p:txBody>
      </p:sp>
      <p:sp>
        <p:nvSpPr>
          <p:cNvPr id="120839" name="Text Box 11"/>
          <p:cNvSpPr txBox="1">
            <a:spLocks noChangeArrowheads="1"/>
          </p:cNvSpPr>
          <p:nvPr/>
        </p:nvSpPr>
        <p:spPr bwMode="auto">
          <a:xfrm>
            <a:off x="4860925" y="52847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20840" name="AutoShape 5"/>
          <p:cNvSpPr>
            <a:spLocks noChangeArrowheads="1"/>
          </p:cNvSpPr>
          <p:nvPr/>
        </p:nvSpPr>
        <p:spPr bwMode="auto">
          <a:xfrm>
            <a:off x="16002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1" name="AutoShape 5"/>
          <p:cNvSpPr>
            <a:spLocks noChangeArrowheads="1"/>
          </p:cNvSpPr>
          <p:nvPr/>
        </p:nvSpPr>
        <p:spPr bwMode="auto">
          <a:xfrm>
            <a:off x="2743200" y="3962400"/>
            <a:ext cx="7620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2" name="AutoShape 5"/>
          <p:cNvSpPr>
            <a:spLocks noChangeArrowheads="1"/>
          </p:cNvSpPr>
          <p:nvPr/>
        </p:nvSpPr>
        <p:spPr bwMode="auto">
          <a:xfrm>
            <a:off x="35052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3" name="AutoShape 5"/>
          <p:cNvSpPr>
            <a:spLocks noChangeArrowheads="1"/>
          </p:cNvSpPr>
          <p:nvPr/>
        </p:nvSpPr>
        <p:spPr bwMode="auto">
          <a:xfrm>
            <a:off x="5410200" y="3962400"/>
            <a:ext cx="838200" cy="228600"/>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4" name="AutoShape 5"/>
          <p:cNvSpPr>
            <a:spLocks noChangeArrowheads="1"/>
          </p:cNvSpPr>
          <p:nvPr/>
        </p:nvSpPr>
        <p:spPr bwMode="auto">
          <a:xfrm>
            <a:off x="6400800" y="3962400"/>
            <a:ext cx="914400" cy="228600"/>
          </a:xfrm>
          <a:prstGeom prst="leftRightArrow">
            <a:avLst>
              <a:gd name="adj1" fmla="val 50000"/>
              <a:gd name="adj2" fmla="val 124167"/>
            </a:avLst>
          </a:prstGeom>
          <a:solidFill>
            <a:srgbClr val="FF330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5" name="AutoShape 5"/>
          <p:cNvSpPr>
            <a:spLocks noChangeArrowheads="1"/>
          </p:cNvSpPr>
          <p:nvPr/>
        </p:nvSpPr>
        <p:spPr bwMode="auto">
          <a:xfrm>
            <a:off x="7620000" y="4672013"/>
            <a:ext cx="914400" cy="204787"/>
          </a:xfrm>
          <a:prstGeom prst="leftRightArrow">
            <a:avLst>
              <a:gd name="adj1" fmla="val 50000"/>
              <a:gd name="adj2" fmla="val 124176"/>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46" name="Text Box 7"/>
          <p:cNvSpPr txBox="1">
            <a:spLocks noChangeArrowheads="1"/>
          </p:cNvSpPr>
          <p:nvPr/>
        </p:nvSpPr>
        <p:spPr bwMode="auto">
          <a:xfrm>
            <a:off x="28194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2,y</a:t>
            </a:r>
          </a:p>
        </p:txBody>
      </p:sp>
      <p:sp>
        <p:nvSpPr>
          <p:cNvPr id="120847" name="Text Box 7"/>
          <p:cNvSpPr txBox="1">
            <a:spLocks noChangeArrowheads="1"/>
          </p:cNvSpPr>
          <p:nvPr/>
        </p:nvSpPr>
        <p:spPr bwMode="auto">
          <a:xfrm>
            <a:off x="54864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3,x</a:t>
            </a:r>
          </a:p>
        </p:txBody>
      </p:sp>
      <p:sp>
        <p:nvSpPr>
          <p:cNvPr id="120848" name="Text Box 7"/>
          <p:cNvSpPr txBox="1">
            <a:spLocks noChangeArrowheads="1"/>
          </p:cNvSpPr>
          <p:nvPr/>
        </p:nvSpPr>
        <p:spPr bwMode="auto">
          <a:xfrm>
            <a:off x="6553200" y="3505200"/>
            <a:ext cx="6126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4,y</a:t>
            </a:r>
          </a:p>
        </p:txBody>
      </p:sp>
      <p:sp>
        <p:nvSpPr>
          <p:cNvPr id="120849" name="Text Box 7"/>
          <p:cNvSpPr txBox="1">
            <a:spLocks noChangeArrowheads="1"/>
          </p:cNvSpPr>
          <p:nvPr/>
        </p:nvSpPr>
        <p:spPr bwMode="auto">
          <a:xfrm>
            <a:off x="3581400" y="4267200"/>
            <a:ext cx="595035"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1,z</a:t>
            </a:r>
          </a:p>
        </p:txBody>
      </p:sp>
      <p:sp>
        <p:nvSpPr>
          <p:cNvPr id="120850" name="Text Box 7"/>
          <p:cNvSpPr txBox="1">
            <a:spLocks noChangeArrowheads="1"/>
          </p:cNvSpPr>
          <p:nvPr/>
        </p:nvSpPr>
        <p:spPr bwMode="auto">
          <a:xfrm>
            <a:off x="7696200" y="4267200"/>
            <a:ext cx="595035"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3,z</a:t>
            </a:r>
          </a:p>
        </p:txBody>
      </p:sp>
      <p:sp>
        <p:nvSpPr>
          <p:cNvPr id="120851" name="Text Box 7"/>
          <p:cNvSpPr txBox="1">
            <a:spLocks noChangeArrowheads="1"/>
          </p:cNvSpPr>
          <p:nvPr/>
        </p:nvSpPr>
        <p:spPr bwMode="auto">
          <a:xfrm>
            <a:off x="1828800" y="2209800"/>
            <a:ext cx="61266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1,x</a:t>
            </a:r>
          </a:p>
        </p:txBody>
      </p:sp>
      <p:sp>
        <p:nvSpPr>
          <p:cNvPr id="120852" name="AutoShape 5"/>
          <p:cNvSpPr>
            <a:spLocks noChangeArrowheads="1"/>
          </p:cNvSpPr>
          <p:nvPr/>
        </p:nvSpPr>
        <p:spPr bwMode="auto">
          <a:xfrm>
            <a:off x="1524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3" name="AutoShape 5"/>
          <p:cNvSpPr>
            <a:spLocks noChangeArrowheads="1"/>
          </p:cNvSpPr>
          <p:nvPr/>
        </p:nvSpPr>
        <p:spPr bwMode="auto">
          <a:xfrm>
            <a:off x="35052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4" name="AutoShape 5"/>
          <p:cNvSpPr>
            <a:spLocks noChangeArrowheads="1"/>
          </p:cNvSpPr>
          <p:nvPr/>
        </p:nvSpPr>
        <p:spPr bwMode="auto">
          <a:xfrm>
            <a:off x="51816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5" name="AutoShape 5"/>
          <p:cNvSpPr>
            <a:spLocks noChangeArrowheads="1"/>
          </p:cNvSpPr>
          <p:nvPr/>
        </p:nvSpPr>
        <p:spPr bwMode="auto">
          <a:xfrm>
            <a:off x="7620000" y="2667000"/>
            <a:ext cx="1066800" cy="204788"/>
          </a:xfrm>
          <a:prstGeom prst="leftRightArrow">
            <a:avLst>
              <a:gd name="adj1" fmla="val 50000"/>
              <a:gd name="adj2" fmla="val 124179"/>
            </a:avLst>
          </a:prstGeom>
          <a:solidFill>
            <a:srgbClr val="92D050"/>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56" name="Text Box 7"/>
          <p:cNvSpPr txBox="1">
            <a:spLocks noChangeArrowheads="1"/>
          </p:cNvSpPr>
          <p:nvPr/>
        </p:nvSpPr>
        <p:spPr bwMode="auto">
          <a:xfrm>
            <a:off x="3733800" y="2209800"/>
            <a:ext cx="595035"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1,z</a:t>
            </a:r>
          </a:p>
        </p:txBody>
      </p:sp>
      <p:sp>
        <p:nvSpPr>
          <p:cNvPr id="120857" name="Text Box 7"/>
          <p:cNvSpPr txBox="1">
            <a:spLocks noChangeArrowheads="1"/>
          </p:cNvSpPr>
          <p:nvPr/>
        </p:nvSpPr>
        <p:spPr bwMode="auto">
          <a:xfrm>
            <a:off x="5410200" y="2209800"/>
            <a:ext cx="612668"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3,x</a:t>
            </a:r>
          </a:p>
        </p:txBody>
      </p:sp>
      <p:sp>
        <p:nvSpPr>
          <p:cNvPr id="120858" name="Text Box 7"/>
          <p:cNvSpPr txBox="1">
            <a:spLocks noChangeArrowheads="1"/>
          </p:cNvSpPr>
          <p:nvPr/>
        </p:nvSpPr>
        <p:spPr bwMode="auto">
          <a:xfrm>
            <a:off x="7772400" y="2209800"/>
            <a:ext cx="595035"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3,z</a:t>
            </a:r>
          </a:p>
        </p:txBody>
      </p:sp>
      <p:sp>
        <p:nvSpPr>
          <p:cNvPr id="120859" name="Text Box 7"/>
          <p:cNvSpPr txBox="1">
            <a:spLocks noChangeArrowheads="1"/>
          </p:cNvSpPr>
          <p:nvPr/>
        </p:nvSpPr>
        <p:spPr bwMode="auto">
          <a:xfrm>
            <a:off x="76200" y="2581275"/>
            <a:ext cx="1399742" cy="387798"/>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92D050"/>
                </a:solidFill>
                <a:latin typeface="Arial" pitchFamily="34" charset="0"/>
                <a:cs typeface="Courier New" pitchFamily="49" charset="0"/>
              </a:rPr>
              <a:t>Scanner</a:t>
            </a:r>
          </a:p>
        </p:txBody>
      </p:sp>
      <p:sp>
        <p:nvSpPr>
          <p:cNvPr id="120860" name="Text Box 7"/>
          <p:cNvSpPr txBox="1">
            <a:spLocks noChangeArrowheads="1"/>
          </p:cNvSpPr>
          <p:nvPr/>
        </p:nvSpPr>
        <p:spPr bwMode="auto">
          <a:xfrm>
            <a:off x="55563" y="3876675"/>
            <a:ext cx="1392237"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Updater</a:t>
            </a:r>
          </a:p>
        </p:txBody>
      </p:sp>
      <p:sp>
        <p:nvSpPr>
          <p:cNvPr id="120861" name="Text Box 7"/>
          <p:cNvSpPr txBox="1">
            <a:spLocks noChangeArrowheads="1"/>
          </p:cNvSpPr>
          <p:nvPr/>
        </p:nvSpPr>
        <p:spPr bwMode="auto">
          <a:xfrm>
            <a:off x="76200" y="4562475"/>
            <a:ext cx="1392238" cy="390525"/>
          </a:xfrm>
          <a:prstGeom prst="rect">
            <a:avLst/>
          </a:prstGeom>
          <a:solidFill>
            <a:schemeClr val="bg1"/>
          </a:solid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Updater</a:t>
            </a:r>
          </a:p>
        </p:txBody>
      </p:sp>
      <p:sp>
        <p:nvSpPr>
          <p:cNvPr id="120862" name="AutoShape 5"/>
          <p:cNvSpPr>
            <a:spLocks noChangeArrowheads="1"/>
          </p:cNvSpPr>
          <p:nvPr/>
        </p:nvSpPr>
        <p:spPr bwMode="auto">
          <a:xfrm>
            <a:off x="4495800" y="4672013"/>
            <a:ext cx="838200" cy="204787"/>
          </a:xfrm>
          <a:prstGeom prst="leftRightArrow">
            <a:avLst>
              <a:gd name="adj1" fmla="val 50000"/>
              <a:gd name="adj2" fmla="val 124174"/>
            </a:avLst>
          </a:prstGeom>
          <a:solidFill>
            <a:srgbClr val="0066FF"/>
          </a:solidFill>
          <a:ln w="38100">
            <a:solidFill>
              <a:schemeClr val="tx1"/>
            </a:solidFill>
            <a:miter lim="800000"/>
            <a:headEnd/>
            <a:tailEnd/>
          </a:ln>
        </p:spPr>
        <p:txBody>
          <a:bodyPr wrap="none" anchor="ctr"/>
          <a:lstStyle/>
          <a:p>
            <a:pPr algn="ctr" eaLnBrk="0" hangingPunct="0"/>
            <a:endParaRPr lang="en-US" b="1" dirty="0">
              <a:latin typeface="Arial" pitchFamily="34" charset="0"/>
              <a:cs typeface="Courier New" pitchFamily="49" charset="0"/>
            </a:endParaRPr>
          </a:p>
        </p:txBody>
      </p:sp>
      <p:sp>
        <p:nvSpPr>
          <p:cNvPr id="120863" name="Text Box 7"/>
          <p:cNvSpPr txBox="1">
            <a:spLocks noChangeArrowheads="1"/>
          </p:cNvSpPr>
          <p:nvPr/>
        </p:nvSpPr>
        <p:spPr bwMode="auto">
          <a:xfrm>
            <a:off x="4495800" y="4267200"/>
            <a:ext cx="67999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2,w</a:t>
            </a:r>
          </a:p>
        </p:txBody>
      </p:sp>
      <p:sp>
        <p:nvSpPr>
          <p:cNvPr id="44" name="AutoShape 43"/>
          <p:cNvSpPr>
            <a:spLocks noChangeArrowheads="1"/>
          </p:cNvSpPr>
          <p:nvPr/>
        </p:nvSpPr>
        <p:spPr bwMode="auto">
          <a:xfrm>
            <a:off x="2819400" y="152400"/>
            <a:ext cx="5943600" cy="1905000"/>
          </a:xfrm>
          <a:prstGeom prst="wedgeRoundRectCallout">
            <a:avLst>
              <a:gd name="adj1" fmla="val -82894"/>
              <a:gd name="adj2" fmla="val 70579"/>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Scanner reads x and z with different labels and recognizes collect not clean</a:t>
            </a:r>
          </a:p>
        </p:txBody>
      </p:sp>
      <p:sp>
        <p:nvSpPr>
          <p:cNvPr id="33" name="Footer Placeholder 3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CCCD5DD-89EC-47B9-B4AB-1BC7A7A8FA71}" type="slidenum">
              <a:rPr lang="x-none" sz="1400">
                <a:latin typeface="Arial" pitchFamily="34" charset="0"/>
                <a:cs typeface="Arial" charset="0"/>
              </a:rPr>
              <a:pPr algn="r" eaLnBrk="0" hangingPunct="0"/>
              <a:t>116</a:t>
            </a:fld>
            <a:endParaRPr lang="en-US" sz="1400" dirty="0">
              <a:latin typeface="Arial" pitchFamily="34" charset="0"/>
              <a:cs typeface="Arial" charset="0"/>
            </a:endParaRPr>
          </a:p>
        </p:txBody>
      </p:sp>
      <p:sp>
        <p:nvSpPr>
          <p:cNvPr id="121860" name="Rectangle 2"/>
          <p:cNvSpPr>
            <a:spLocks noGrp="1" noChangeArrowheads="1"/>
          </p:cNvSpPr>
          <p:nvPr>
            <p:ph type="title" idx="4294967295"/>
          </p:nvPr>
        </p:nvSpPr>
        <p:spPr/>
        <p:txBody>
          <a:bodyPr/>
          <a:lstStyle/>
          <a:p>
            <a:pPr eaLnBrk="1" hangingPunct="1"/>
            <a:r>
              <a:rPr lang="en-US">
                <a:latin typeface="Arial" charset="0"/>
                <a:cs typeface="Arial" charset="0"/>
              </a:rPr>
              <a:t>Simple Snapshot</a:t>
            </a:r>
          </a:p>
        </p:txBody>
      </p:sp>
      <p:sp>
        <p:nvSpPr>
          <p:cNvPr id="121861" name="Rectangle 4"/>
          <p:cNvSpPr>
            <a:spLocks noGrp="1" noChangeArrowheads="1"/>
          </p:cNvSpPr>
          <p:nvPr>
            <p:ph type="body" idx="4294967295"/>
          </p:nvPr>
        </p:nvSpPr>
        <p:spPr/>
        <p:txBody>
          <a:bodyPr/>
          <a:lstStyle/>
          <a:p>
            <a:pPr eaLnBrk="1" hangingPunct="1"/>
            <a:r>
              <a:rPr lang="en-US"/>
              <a:t>Collect twice</a:t>
            </a:r>
          </a:p>
          <a:p>
            <a:pPr eaLnBrk="1" hangingPunct="1"/>
            <a:r>
              <a:rPr lang="en-US"/>
              <a:t>If both agree,</a:t>
            </a:r>
          </a:p>
          <a:p>
            <a:pPr lvl="1" eaLnBrk="1" hangingPunct="1"/>
            <a:r>
              <a:rPr lang="en-US"/>
              <a:t>We’re done</a:t>
            </a:r>
          </a:p>
          <a:p>
            <a:pPr eaLnBrk="1" hangingPunct="1"/>
            <a:r>
              <a:rPr lang="en-US"/>
              <a:t>Otherwise,</a:t>
            </a:r>
          </a:p>
          <a:p>
            <a:pPr lvl="1" eaLnBrk="1" hangingPunct="1"/>
            <a:r>
              <a:rPr lang="en-US"/>
              <a:t>Try again</a:t>
            </a:r>
          </a:p>
        </p:txBody>
      </p:sp>
      <p:grpSp>
        <p:nvGrpSpPr>
          <p:cNvPr id="121862" name="Group 58"/>
          <p:cNvGrpSpPr>
            <a:grpSpLocks/>
          </p:cNvGrpSpPr>
          <p:nvPr/>
        </p:nvGrpSpPr>
        <p:grpSpPr bwMode="auto">
          <a:xfrm>
            <a:off x="5083175" y="4214813"/>
            <a:ext cx="627063" cy="1914525"/>
            <a:chOff x="3202" y="2638"/>
            <a:chExt cx="395" cy="1206"/>
          </a:xfrm>
        </p:grpSpPr>
        <p:grpSp>
          <p:nvGrpSpPr>
            <p:cNvPr id="121882" name="Group 6"/>
            <p:cNvGrpSpPr>
              <a:grpSpLocks/>
            </p:cNvGrpSpPr>
            <p:nvPr/>
          </p:nvGrpSpPr>
          <p:grpSpPr bwMode="auto">
            <a:xfrm rot="-5400000">
              <a:off x="2799" y="3041"/>
              <a:ext cx="1202" cy="395"/>
              <a:chOff x="1488" y="1872"/>
              <a:chExt cx="2976" cy="384"/>
            </a:xfrm>
          </p:grpSpPr>
          <p:sp>
            <p:nvSpPr>
              <p:cNvPr id="444423" name="Rectangle 7"/>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21891" name="Line 8"/>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2" name="Line 9"/>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3" name="Line 10"/>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4" name="Line 11"/>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5" name="Line 12"/>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96" name="Line 13"/>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21883" name="Text Box 14"/>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84" name="Text Box 15"/>
            <p:cNvSpPr txBox="1">
              <a:spLocks noChangeArrowheads="1"/>
            </p:cNvSpPr>
            <p:nvPr/>
          </p:nvSpPr>
          <p:spPr bwMode="auto">
            <a:xfrm>
              <a:off x="3297" y="2828"/>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22</a:t>
              </a:r>
            </a:p>
          </p:txBody>
        </p:sp>
        <p:sp>
          <p:nvSpPr>
            <p:cNvPr id="121885" name="Text Box 16"/>
            <p:cNvSpPr txBox="1">
              <a:spLocks noChangeArrowheads="1"/>
            </p:cNvSpPr>
            <p:nvPr/>
          </p:nvSpPr>
          <p:spPr bwMode="auto">
            <a:xfrm>
              <a:off x="3297" y="295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86" name="Text Box 17"/>
            <p:cNvSpPr txBox="1">
              <a:spLocks noChangeArrowheads="1"/>
            </p:cNvSpPr>
            <p:nvPr/>
          </p:nvSpPr>
          <p:spPr bwMode="auto">
            <a:xfrm>
              <a:off x="3297" y="314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7</a:t>
              </a:r>
            </a:p>
          </p:txBody>
        </p:sp>
        <p:sp>
          <p:nvSpPr>
            <p:cNvPr id="121887" name="Text Box 18"/>
            <p:cNvSpPr txBox="1">
              <a:spLocks noChangeArrowheads="1"/>
            </p:cNvSpPr>
            <p:nvPr/>
          </p:nvSpPr>
          <p:spPr bwMode="auto">
            <a:xfrm>
              <a:off x="3297" y="3334"/>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13</a:t>
              </a:r>
            </a:p>
          </p:txBody>
        </p:sp>
        <p:sp>
          <p:nvSpPr>
            <p:cNvPr id="121888" name="Text Box 19"/>
            <p:cNvSpPr txBox="1">
              <a:spLocks noChangeArrowheads="1"/>
            </p:cNvSpPr>
            <p:nvPr/>
          </p:nvSpPr>
          <p:spPr bwMode="auto">
            <a:xfrm>
              <a:off x="3297" y="3523"/>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18</a:t>
              </a:r>
            </a:p>
          </p:txBody>
        </p:sp>
        <p:sp>
          <p:nvSpPr>
            <p:cNvPr id="121889" name="Text Box 20"/>
            <p:cNvSpPr txBox="1">
              <a:spLocks noChangeArrowheads="1"/>
            </p:cNvSpPr>
            <p:nvPr/>
          </p:nvSpPr>
          <p:spPr bwMode="auto">
            <a:xfrm>
              <a:off x="3297" y="3650"/>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12</a:t>
              </a:r>
            </a:p>
          </p:txBody>
        </p:sp>
      </p:grpSp>
      <p:sp>
        <p:nvSpPr>
          <p:cNvPr id="121863" name="Text Box 37"/>
          <p:cNvSpPr txBox="1">
            <a:spLocks noChangeArrowheads="1"/>
          </p:cNvSpPr>
          <p:nvPr/>
        </p:nvSpPr>
        <p:spPr bwMode="auto">
          <a:xfrm>
            <a:off x="6003925" y="4757738"/>
            <a:ext cx="473075" cy="701675"/>
          </a:xfrm>
          <a:prstGeom prst="rect">
            <a:avLst/>
          </a:prstGeom>
          <a:noFill/>
          <a:ln w="38100">
            <a:noFill/>
            <a:miter lim="800000"/>
            <a:headEnd/>
            <a:tailEnd/>
          </a:ln>
        </p:spPr>
        <p:txBody>
          <a:bodyPr wrap="none">
            <a:spAutoFit/>
          </a:bodyPr>
          <a:lstStyle/>
          <a:p>
            <a:r>
              <a:rPr lang="en-US" sz="4000" b="1">
                <a:latin typeface="Times New Roman" pitchFamily="18" charset="0"/>
                <a:cs typeface="Courier New" pitchFamily="49" charset="0"/>
              </a:rPr>
              <a:t>=</a:t>
            </a:r>
          </a:p>
        </p:txBody>
      </p:sp>
      <p:sp>
        <p:nvSpPr>
          <p:cNvPr id="121864" name="AutoShape 48"/>
          <p:cNvSpPr>
            <a:spLocks noChangeArrowheads="1"/>
          </p:cNvSpPr>
          <p:nvPr/>
        </p:nvSpPr>
        <p:spPr bwMode="auto">
          <a:xfrm>
            <a:off x="6235700" y="3611563"/>
            <a:ext cx="1627188" cy="373062"/>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600" b="1" dirty="0">
                <a:solidFill>
                  <a:srgbClr val="009900"/>
                </a:solidFill>
                <a:latin typeface="Arial" pitchFamily="34" charset="0"/>
                <a:cs typeface="Courier New" pitchFamily="49" charset="0"/>
              </a:rPr>
              <a:t>Collect 2</a:t>
            </a:r>
          </a:p>
        </p:txBody>
      </p:sp>
      <p:sp>
        <p:nvSpPr>
          <p:cNvPr id="121865" name="AutoShape 49"/>
          <p:cNvSpPr>
            <a:spLocks noChangeArrowheads="1"/>
          </p:cNvSpPr>
          <p:nvPr/>
        </p:nvSpPr>
        <p:spPr bwMode="auto">
          <a:xfrm>
            <a:off x="4424363" y="3613150"/>
            <a:ext cx="1627187" cy="373063"/>
          </a:xfrm>
          <a:prstGeom prst="leftRightArrow">
            <a:avLst>
              <a:gd name="adj1" fmla="val 50000"/>
              <a:gd name="adj2" fmla="val 87234"/>
            </a:avLst>
          </a:prstGeom>
          <a:solidFill>
            <a:srgbClr val="CCECFF"/>
          </a:solidFill>
          <a:ln w="38100">
            <a:solidFill>
              <a:schemeClr val="tx1"/>
            </a:solidFill>
            <a:miter lim="800000"/>
            <a:headEnd/>
            <a:tailEnd/>
          </a:ln>
        </p:spPr>
        <p:txBody>
          <a:bodyPr wrap="none" anchor="ctr"/>
          <a:lstStyle/>
          <a:p>
            <a:pPr algn="ctr" eaLnBrk="0" hangingPunct="0"/>
            <a:r>
              <a:rPr lang="en-US" sz="1400" b="1" dirty="0">
                <a:solidFill>
                  <a:srgbClr val="009900"/>
                </a:solidFill>
                <a:latin typeface="Arial" pitchFamily="34" charset="0"/>
                <a:cs typeface="Courier New" pitchFamily="49" charset="0"/>
              </a:rPr>
              <a:t>Collect 1</a:t>
            </a:r>
          </a:p>
        </p:txBody>
      </p:sp>
      <p:grpSp>
        <p:nvGrpSpPr>
          <p:cNvPr id="121866" name="Group 59"/>
          <p:cNvGrpSpPr>
            <a:grpSpLocks/>
          </p:cNvGrpSpPr>
          <p:nvPr/>
        </p:nvGrpSpPr>
        <p:grpSpPr bwMode="auto">
          <a:xfrm>
            <a:off x="6742113" y="4246563"/>
            <a:ext cx="627062" cy="1914525"/>
            <a:chOff x="3202" y="2638"/>
            <a:chExt cx="395" cy="1206"/>
          </a:xfrm>
        </p:grpSpPr>
        <p:grpSp>
          <p:nvGrpSpPr>
            <p:cNvPr id="121867" name="Group 60"/>
            <p:cNvGrpSpPr>
              <a:grpSpLocks/>
            </p:cNvGrpSpPr>
            <p:nvPr/>
          </p:nvGrpSpPr>
          <p:grpSpPr bwMode="auto">
            <a:xfrm rot="-5400000">
              <a:off x="2799" y="3041"/>
              <a:ext cx="1202" cy="395"/>
              <a:chOff x="1488" y="1872"/>
              <a:chExt cx="2976" cy="384"/>
            </a:xfrm>
          </p:grpSpPr>
          <p:sp>
            <p:nvSpPr>
              <p:cNvPr id="444477" name="Rectangle 61"/>
              <p:cNvSpPr>
                <a:spLocks noChangeArrowheads="1"/>
              </p:cNvSpPr>
              <p:nvPr/>
            </p:nvSpPr>
            <p:spPr bwMode="auto">
              <a:xfrm>
                <a:off x="1487" y="1872"/>
                <a:ext cx="2976" cy="384"/>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Arial" pitchFamily="34" charset="0"/>
                  <a:cs typeface="Arial" pitchFamily="34" charset="0"/>
                </a:endParaRPr>
              </a:p>
            </p:txBody>
          </p:sp>
          <p:sp>
            <p:nvSpPr>
              <p:cNvPr id="121876" name="Line 62"/>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77" name="Line 63"/>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78" name="Line 64"/>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79" name="Line 65"/>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80" name="Line 66"/>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sp>
            <p:nvSpPr>
              <p:cNvPr id="121881" name="Line 67"/>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pPr algn="ctr"/>
                <a:endParaRPr lang="en-US">
                  <a:latin typeface="Arial" pitchFamily="34" charset="0"/>
                  <a:cs typeface="Arial" pitchFamily="34" charset="0"/>
                </a:endParaRPr>
              </a:p>
            </p:txBody>
          </p:sp>
        </p:grpSp>
        <p:sp>
          <p:nvSpPr>
            <p:cNvPr id="121868" name="Text Box 68"/>
            <p:cNvSpPr txBox="1">
              <a:spLocks noChangeArrowheads="1"/>
            </p:cNvSpPr>
            <p:nvPr/>
          </p:nvSpPr>
          <p:spPr bwMode="auto">
            <a:xfrm>
              <a:off x="3297" y="2638"/>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69" name="Text Box 69"/>
            <p:cNvSpPr txBox="1">
              <a:spLocks noChangeArrowheads="1"/>
            </p:cNvSpPr>
            <p:nvPr/>
          </p:nvSpPr>
          <p:spPr bwMode="auto">
            <a:xfrm>
              <a:off x="3297" y="2828"/>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22</a:t>
              </a:r>
            </a:p>
          </p:txBody>
        </p:sp>
        <p:sp>
          <p:nvSpPr>
            <p:cNvPr id="121870" name="Text Box 70"/>
            <p:cNvSpPr txBox="1">
              <a:spLocks noChangeArrowheads="1"/>
            </p:cNvSpPr>
            <p:nvPr/>
          </p:nvSpPr>
          <p:spPr bwMode="auto">
            <a:xfrm>
              <a:off x="3297" y="295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a:t>
              </a:r>
            </a:p>
          </p:txBody>
        </p:sp>
        <p:sp>
          <p:nvSpPr>
            <p:cNvPr id="121871" name="Text Box 71"/>
            <p:cNvSpPr txBox="1">
              <a:spLocks noChangeArrowheads="1"/>
            </p:cNvSpPr>
            <p:nvPr/>
          </p:nvSpPr>
          <p:spPr bwMode="auto">
            <a:xfrm>
              <a:off x="3297" y="3144"/>
              <a:ext cx="179"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7</a:t>
              </a:r>
            </a:p>
          </p:txBody>
        </p:sp>
        <p:sp>
          <p:nvSpPr>
            <p:cNvPr id="121872" name="Text Box 72"/>
            <p:cNvSpPr txBox="1">
              <a:spLocks noChangeArrowheads="1"/>
            </p:cNvSpPr>
            <p:nvPr/>
          </p:nvSpPr>
          <p:spPr bwMode="auto">
            <a:xfrm>
              <a:off x="3297" y="3334"/>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13</a:t>
              </a:r>
            </a:p>
          </p:txBody>
        </p:sp>
        <p:sp>
          <p:nvSpPr>
            <p:cNvPr id="121873" name="Text Box 73"/>
            <p:cNvSpPr txBox="1">
              <a:spLocks noChangeArrowheads="1"/>
            </p:cNvSpPr>
            <p:nvPr/>
          </p:nvSpPr>
          <p:spPr bwMode="auto">
            <a:xfrm>
              <a:off x="3297" y="3523"/>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18</a:t>
              </a:r>
            </a:p>
          </p:txBody>
        </p:sp>
        <p:sp>
          <p:nvSpPr>
            <p:cNvPr id="121874" name="Text Box 74"/>
            <p:cNvSpPr txBox="1">
              <a:spLocks noChangeArrowheads="1"/>
            </p:cNvSpPr>
            <p:nvPr/>
          </p:nvSpPr>
          <p:spPr bwMode="auto">
            <a:xfrm>
              <a:off x="3297" y="3650"/>
              <a:ext cx="242" cy="194"/>
            </a:xfrm>
            <a:prstGeom prst="rect">
              <a:avLst/>
            </a:prstGeom>
            <a:noFill/>
            <a:ln w="38100">
              <a:noFill/>
              <a:miter lim="800000"/>
              <a:headEnd/>
              <a:tailEnd/>
            </a:ln>
          </p:spPr>
          <p:txBody>
            <a:bodyPr wrap="none">
              <a:spAutoFit/>
            </a:bodyPr>
            <a:lstStyle/>
            <a:p>
              <a:pPr algn="ctr"/>
              <a:r>
                <a:rPr lang="en-US" sz="1400" b="1">
                  <a:latin typeface="Arial" pitchFamily="34" charset="0"/>
                  <a:cs typeface="Arial" pitchFamily="34" charset="0"/>
                </a:rPr>
                <a:t>12</a:t>
              </a:r>
            </a:p>
          </p:txBody>
        </p:sp>
      </p:grpSp>
      <p:sp>
        <p:nvSpPr>
          <p:cNvPr id="41" name="Footer Placeholder 40"/>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8D3DC4C-91D9-47D6-A123-B1A1A6CB045E}" type="slidenum">
              <a:rPr lang="x-none" sz="1400">
                <a:latin typeface="Arial" pitchFamily="34" charset="0"/>
                <a:cs typeface="Arial" charset="0"/>
              </a:rPr>
              <a:pPr algn="r" eaLnBrk="0" hangingPunct="0"/>
              <a:t>117</a:t>
            </a:fld>
            <a:endParaRPr lang="en-US" sz="1400" dirty="0">
              <a:latin typeface="Arial" pitchFamily="34" charset="0"/>
              <a:cs typeface="Arial" charset="0"/>
            </a:endParaRPr>
          </a:p>
        </p:txBody>
      </p:sp>
      <p:sp>
        <p:nvSpPr>
          <p:cNvPr id="122884" name="Rectangle 2"/>
          <p:cNvSpPr>
            <a:spLocks noGrp="1" noChangeArrowheads="1"/>
          </p:cNvSpPr>
          <p:nvPr>
            <p:ph type="title" idx="4294967295"/>
          </p:nvPr>
        </p:nvSpPr>
        <p:spPr/>
        <p:txBody>
          <a:bodyPr/>
          <a:lstStyle/>
          <a:p>
            <a:pPr eaLnBrk="1" hangingPunct="1"/>
            <a:r>
              <a:rPr lang="en-US">
                <a:latin typeface="Arial" charset="0"/>
                <a:cs typeface="Arial" charset="0"/>
              </a:rPr>
              <a:t>Simple Snapshot: Update</a:t>
            </a:r>
          </a:p>
        </p:txBody>
      </p:sp>
      <p:sp>
        <p:nvSpPr>
          <p:cNvPr id="122885" name="Rectangle 3"/>
          <p:cNvSpPr>
            <a:spLocks noChangeArrowheads="1"/>
          </p:cNvSpPr>
          <p:nvPr/>
        </p:nvSpPr>
        <p:spPr bwMode="auto">
          <a:xfrm>
            <a:off x="685800" y="19050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latin typeface="Courier New" pitchFamily="49" charset="0"/>
                <a:cs typeface="Courier New" pitchFamily="49" charset="0"/>
              </a:rPr>
              <a:t>public class</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SimpleSnapshot</a:t>
            </a: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implements</a:t>
            </a:r>
            <a:r>
              <a:rPr lang="en-US" sz="2000" b="1" dirty="0">
                <a:solidFill>
                  <a:srgbClr val="0000FF"/>
                </a:solidFill>
                <a:latin typeface="Courier New" pitchFamily="49" charset="0"/>
                <a:cs typeface="Courier New" pitchFamily="49" charset="0"/>
              </a:rPr>
              <a:t> Snapshot {</a:t>
            </a:r>
          </a:p>
          <a:p>
            <a:pPr marL="231775" indent="-231775" eaLnBrk="0" hangingPunct="0">
              <a:spcBef>
                <a:spcPct val="20000"/>
              </a:spcBef>
            </a:pPr>
            <a:r>
              <a:rPr lang="en-US" sz="2000" b="1" dirty="0">
                <a:latin typeface="Courier New" pitchFamily="49" charset="0"/>
                <a:cs typeface="Courier New" pitchFamily="49" charset="0"/>
              </a:rPr>
              <a:t>  private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AtomicMRSWRegister</a:t>
            </a:r>
            <a:r>
              <a:rPr lang="en-US" sz="2000" b="1" dirty="0">
                <a:solidFill>
                  <a:srgbClr val="0000FF"/>
                </a:solidFill>
                <a:latin typeface="Courier New" pitchFamily="49" charset="0"/>
                <a:cs typeface="Courier New" pitchFamily="49" charset="0"/>
              </a:rPr>
              <a:t>[] register;</a:t>
            </a:r>
          </a:p>
          <a:p>
            <a:pPr marL="231775" indent="-231775" eaLnBrk="0" hangingPunct="0">
              <a:spcBef>
                <a:spcPct val="20000"/>
              </a:spcBef>
            </a:pPr>
            <a:endParaRPr lang="en-US" sz="2000" b="1" dirty="0">
              <a:solidFill>
                <a:srgbClr val="0000FF"/>
              </a:solidFill>
              <a:latin typeface="Courier New" pitchFamily="49" charset="0"/>
              <a:cs typeface="Courier New" pitchFamily="49" charset="0"/>
            </a:endParaRP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public void</a:t>
            </a:r>
            <a:r>
              <a:rPr lang="en-US" sz="2000" b="1" dirty="0">
                <a:solidFill>
                  <a:srgbClr val="0000FF"/>
                </a:solidFill>
                <a:latin typeface="Courier New" pitchFamily="49" charset="0"/>
                <a:cs typeface="Courier New" pitchFamily="49" charset="0"/>
              </a:rPr>
              <a:t> update(</a:t>
            </a:r>
            <a:r>
              <a:rPr lang="en-US" sz="2000" b="1" dirty="0" err="1">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value)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i</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Thread.myIndex</a:t>
            </a:r>
            <a:r>
              <a:rPr lang="en-US" sz="2000" b="1" dirty="0">
                <a:solidFill>
                  <a:srgbClr val="0000FF"/>
                </a:solidFill>
                <a:latin typeface="Courier New" pitchFamily="49" charset="0"/>
                <a:cs typeface="Courier New" pitchFamily="49" charset="0"/>
              </a:rPr>
              <a:t>();</a:t>
            </a:r>
          </a:p>
          <a:p>
            <a:pPr marL="682625" lvl="1" indent="-22542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LabeledValue</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oldValue</a:t>
            </a:r>
            <a:r>
              <a:rPr lang="en-US" b="1" dirty="0">
                <a:solidFill>
                  <a:srgbClr val="0000FF"/>
                </a:solidFill>
                <a:latin typeface="Courier New" pitchFamily="49" charset="0"/>
                <a:cs typeface="Courier New" pitchFamily="49" charset="0"/>
              </a:rPr>
              <a:t> = register[</a:t>
            </a:r>
            <a:r>
              <a:rPr lang="en-US" b="1" dirty="0" err="1">
                <a:solidFill>
                  <a:srgbClr val="0000FF"/>
                </a:solidFill>
                <a:latin typeface="Courier New" pitchFamily="49" charset="0"/>
                <a:cs typeface="Courier New" pitchFamily="49" charset="0"/>
              </a:rPr>
              <a:t>i</a:t>
            </a:r>
            <a:r>
              <a:rPr lang="en-US" b="1" dirty="0">
                <a:solidFill>
                  <a:srgbClr val="0000FF"/>
                </a:solidFill>
                <a:latin typeface="Courier New" pitchFamily="49" charset="0"/>
                <a:cs typeface="Courier New" pitchFamily="49" charset="0"/>
              </a:rPr>
              <a:t>].read();</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newValue</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new</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(oldValue.label+1, value);</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register[</a:t>
            </a:r>
            <a:r>
              <a:rPr lang="en-US" sz="2000" b="1" dirty="0" err="1">
                <a:solidFill>
                  <a:srgbClr val="0000FF"/>
                </a:solidFill>
                <a:latin typeface="Courier New" pitchFamily="49" charset="0"/>
                <a:cs typeface="Courier New" pitchFamily="49" charset="0"/>
              </a:rPr>
              <a:t>i</a:t>
            </a:r>
            <a:r>
              <a:rPr lang="en-US" sz="2000" b="1" dirty="0">
                <a:solidFill>
                  <a:srgbClr val="0000FF"/>
                </a:solidFill>
                <a:latin typeface="Courier New" pitchFamily="49" charset="0"/>
                <a:cs typeface="Courier New" pitchFamily="49" charset="0"/>
              </a:rPr>
              <a:t>].write(</a:t>
            </a:r>
            <a:r>
              <a:rPr lang="en-US" sz="2000" b="1" dirty="0" err="1">
                <a:solidFill>
                  <a:srgbClr val="0000FF"/>
                </a:solidFill>
                <a:latin typeface="Courier New" pitchFamily="49" charset="0"/>
                <a:cs typeface="Courier New" pitchFamily="49" charset="0"/>
              </a:rPr>
              <a:t>newValue</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524880A-6B33-4C12-93EC-811936256C8E}" type="slidenum">
              <a:rPr lang="x-none" sz="1400">
                <a:latin typeface="Arial" pitchFamily="34" charset="0"/>
                <a:cs typeface="Arial" charset="0"/>
              </a:rPr>
              <a:pPr algn="r" eaLnBrk="0" hangingPunct="0"/>
              <a:t>118</a:t>
            </a:fld>
            <a:endParaRPr lang="en-US" sz="1400" dirty="0">
              <a:latin typeface="Arial" pitchFamily="34" charset="0"/>
              <a:cs typeface="Arial" charset="0"/>
            </a:endParaRPr>
          </a:p>
        </p:txBody>
      </p:sp>
      <p:sp>
        <p:nvSpPr>
          <p:cNvPr id="123908" name="Rectangle 2"/>
          <p:cNvSpPr>
            <a:spLocks noGrp="1" noChangeArrowheads="1"/>
          </p:cNvSpPr>
          <p:nvPr>
            <p:ph type="title" idx="4294967295"/>
          </p:nvPr>
        </p:nvSpPr>
        <p:spPr/>
        <p:txBody>
          <a:bodyPr/>
          <a:lstStyle/>
          <a:p>
            <a:pPr eaLnBrk="1" hangingPunct="1"/>
            <a:r>
              <a:rPr lang="en-US">
                <a:latin typeface="Arial" charset="0"/>
                <a:cs typeface="Arial" charset="0"/>
              </a:rPr>
              <a:t>Simple Snapshot: Update</a:t>
            </a:r>
          </a:p>
        </p:txBody>
      </p:sp>
      <p:sp>
        <p:nvSpPr>
          <p:cNvPr id="123909" name="Rectangle 3"/>
          <p:cNvSpPr>
            <a:spLocks noChangeArrowheads="1"/>
          </p:cNvSpPr>
          <p:nvPr/>
        </p:nvSpPr>
        <p:spPr bwMode="auto">
          <a:xfrm>
            <a:off x="685800" y="19050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class </a:t>
            </a:r>
            <a:r>
              <a:rPr lang="en-US" sz="2000" b="1" dirty="0" err="1">
                <a:solidFill>
                  <a:schemeClr val="folHlink"/>
                </a:solidFill>
                <a:latin typeface="Courier New" pitchFamily="49" charset="0"/>
                <a:cs typeface="Courier New" pitchFamily="49" charset="0"/>
              </a:rPr>
              <a:t>SimpleSnapshot</a:t>
            </a:r>
            <a:r>
              <a:rPr lang="en-US" sz="2000" b="1" dirty="0">
                <a:solidFill>
                  <a:schemeClr val="folHlink"/>
                </a:solidFill>
                <a:latin typeface="Courier New" pitchFamily="49" charset="0"/>
                <a:cs typeface="Courier New" pitchFamily="49" charset="0"/>
              </a:rPr>
              <a:t> implements Snapshot {</a:t>
            </a:r>
          </a:p>
          <a:p>
            <a:pPr marL="231775" indent="-231775" eaLnBrk="0" hangingPunct="0">
              <a:spcBef>
                <a:spcPct val="20000"/>
              </a:spcBef>
            </a:pPr>
            <a:r>
              <a:rPr lang="en-US" sz="2000" b="1" dirty="0">
                <a:latin typeface="Courier New" pitchFamily="49" charset="0"/>
                <a:cs typeface="Courier New" pitchFamily="49" charset="0"/>
              </a:rPr>
              <a:t>  private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AtomicMRSWRegister</a:t>
            </a:r>
            <a:r>
              <a:rPr lang="en-US" sz="2000" b="1" dirty="0">
                <a:solidFill>
                  <a:srgbClr val="0000FF"/>
                </a:solidFill>
                <a:latin typeface="Courier New" pitchFamily="49" charset="0"/>
                <a:cs typeface="Courier New" pitchFamily="49" charset="0"/>
              </a:rPr>
              <a:t>[] register;</a:t>
            </a:r>
          </a:p>
          <a:p>
            <a:pPr marL="231775" indent="-231775" eaLnBrk="0" hangingPunct="0">
              <a:spcBef>
                <a:spcPct val="20000"/>
              </a:spcBef>
            </a:pPr>
            <a:endParaRPr lang="en-US" sz="2000" b="1" dirty="0">
              <a:solidFill>
                <a:srgbClr val="0000FF"/>
              </a:solidFill>
              <a:latin typeface="Courier New" pitchFamily="49" charset="0"/>
              <a:cs typeface="Courier New" pitchFamily="49" charset="0"/>
            </a:endParaRP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public void update(</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value)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Thread.myIndex</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oldValue</a:t>
            </a:r>
            <a:r>
              <a:rPr lang="en-US" sz="2000" b="1" dirty="0">
                <a:solidFill>
                  <a:schemeClr val="folHlink"/>
                </a:solidFill>
                <a:latin typeface="Courier New" pitchFamily="49" charset="0"/>
                <a:cs typeface="Courier New" pitchFamily="49" charset="0"/>
              </a:rPr>
              <a:t> = register[</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].read();</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newValue</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new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(oldValue.label+1, value);</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register[</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].write(</a:t>
            </a:r>
            <a:r>
              <a:rPr lang="en-US" sz="2000" b="1" dirty="0" err="1">
                <a:solidFill>
                  <a:schemeClr val="folHlink"/>
                </a:solidFill>
                <a:latin typeface="Courier New" pitchFamily="49" charset="0"/>
                <a:cs typeface="Courier New" pitchFamily="49" charset="0"/>
              </a:rPr>
              <a:t>newValue</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p:txBody>
      </p:sp>
      <p:sp>
        <p:nvSpPr>
          <p:cNvPr id="123910" name="AutoShape 5"/>
          <p:cNvSpPr>
            <a:spLocks noChangeArrowheads="1"/>
          </p:cNvSpPr>
          <p:nvPr/>
        </p:nvSpPr>
        <p:spPr bwMode="auto">
          <a:xfrm>
            <a:off x="977900" y="2222500"/>
            <a:ext cx="6096000" cy="520700"/>
          </a:xfrm>
          <a:prstGeom prst="wedgeRoundRectCallout">
            <a:avLst>
              <a:gd name="adj1" fmla="val -1745"/>
              <a:gd name="adj2" fmla="val 601829"/>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3911" name="Text Box 6"/>
          <p:cNvSpPr txBox="1">
            <a:spLocks noChangeArrowheads="1"/>
          </p:cNvSpPr>
          <p:nvPr/>
        </p:nvSpPr>
        <p:spPr bwMode="auto">
          <a:xfrm>
            <a:off x="1332362" y="5540375"/>
            <a:ext cx="5501826" cy="461665"/>
          </a:xfrm>
          <a:prstGeom prst="rect">
            <a:avLst/>
          </a:prstGeom>
          <a:noFill/>
          <a:ln w="9525">
            <a:noFill/>
            <a:miter lim="800000"/>
            <a:headEnd/>
            <a:tailEnd/>
          </a:ln>
        </p:spPr>
        <p:txBody>
          <a:bodyPr wrap="none">
            <a:spAutoFit/>
          </a:bodyPr>
          <a:lstStyle/>
          <a:p>
            <a:pPr algn="r" eaLnBrk="0" hangingPunct="0"/>
            <a:r>
              <a:rPr lang="en-US" sz="2400" b="1" dirty="0">
                <a:solidFill>
                  <a:srgbClr val="FF3300"/>
                </a:solidFill>
                <a:latin typeface="Arial" pitchFamily="34" charset="0"/>
                <a:cs typeface="Courier New" pitchFamily="49" charset="0"/>
              </a:rPr>
              <a:t>One single-writer register per thread</a:t>
            </a:r>
            <a:endParaRPr lang="en-US" sz="24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7E56F0E-FBDA-4A72-9562-EE0029ACB8CE}" type="slidenum">
              <a:rPr lang="x-none" sz="1400">
                <a:latin typeface="Arial" pitchFamily="34" charset="0"/>
                <a:cs typeface="Arial" charset="0"/>
              </a:rPr>
              <a:pPr algn="r" eaLnBrk="0" hangingPunct="0"/>
              <a:t>119</a:t>
            </a:fld>
            <a:endParaRPr lang="en-US" sz="1400" dirty="0">
              <a:latin typeface="Arial" pitchFamily="34" charset="0"/>
              <a:cs typeface="Arial" charset="0"/>
            </a:endParaRPr>
          </a:p>
        </p:txBody>
      </p:sp>
      <p:sp>
        <p:nvSpPr>
          <p:cNvPr id="124932" name="Rectangle 2"/>
          <p:cNvSpPr>
            <a:spLocks noGrp="1" noChangeArrowheads="1"/>
          </p:cNvSpPr>
          <p:nvPr>
            <p:ph type="title" idx="4294967295"/>
          </p:nvPr>
        </p:nvSpPr>
        <p:spPr/>
        <p:txBody>
          <a:bodyPr/>
          <a:lstStyle/>
          <a:p>
            <a:pPr eaLnBrk="1" hangingPunct="1"/>
            <a:r>
              <a:rPr lang="en-US">
                <a:latin typeface="Arial" charset="0"/>
                <a:cs typeface="Arial" charset="0"/>
              </a:rPr>
              <a:t>Simple Snapshot: Update</a:t>
            </a:r>
          </a:p>
        </p:txBody>
      </p:sp>
      <p:sp>
        <p:nvSpPr>
          <p:cNvPr id="124933" name="Rectangle 3"/>
          <p:cNvSpPr>
            <a:spLocks noChangeArrowheads="1"/>
          </p:cNvSpPr>
          <p:nvPr/>
        </p:nvSpPr>
        <p:spPr bwMode="auto">
          <a:xfrm>
            <a:off x="685800" y="19050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class </a:t>
            </a:r>
            <a:r>
              <a:rPr lang="en-US" sz="2000" b="1" dirty="0" err="1">
                <a:solidFill>
                  <a:schemeClr val="folHlink"/>
                </a:solidFill>
                <a:latin typeface="Courier New" pitchFamily="49" charset="0"/>
                <a:cs typeface="Courier New" pitchFamily="49" charset="0"/>
              </a:rPr>
              <a:t>SimpleSnapshot</a:t>
            </a:r>
            <a:r>
              <a:rPr lang="en-US" sz="2000" b="1" dirty="0">
                <a:solidFill>
                  <a:schemeClr val="folHlink"/>
                </a:solidFill>
                <a:latin typeface="Courier New" pitchFamily="49" charset="0"/>
                <a:cs typeface="Courier New" pitchFamily="49" charset="0"/>
              </a:rPr>
              <a:t> implements Snapshot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private </a:t>
            </a:r>
            <a:r>
              <a:rPr lang="en-US" sz="2000" b="1" dirty="0" err="1">
                <a:solidFill>
                  <a:schemeClr val="folHlink"/>
                </a:solidFill>
                <a:latin typeface="Courier New" pitchFamily="49" charset="0"/>
                <a:cs typeface="Courier New" pitchFamily="49" charset="0"/>
              </a:rPr>
              <a:t>AtomicMRSWRegister</a:t>
            </a:r>
            <a:r>
              <a:rPr lang="en-US" sz="2000" b="1" dirty="0">
                <a:solidFill>
                  <a:schemeClr val="folHlink"/>
                </a:solidFill>
                <a:latin typeface="Courier New" pitchFamily="49" charset="0"/>
                <a:cs typeface="Courier New" pitchFamily="49" charset="0"/>
              </a:rPr>
              <a:t>[] register;</a:t>
            </a:r>
          </a:p>
          <a:p>
            <a:pPr marL="231775" indent="-231775" eaLnBrk="0" hangingPunct="0">
              <a:spcBef>
                <a:spcPct val="20000"/>
              </a:spcBef>
            </a:pPr>
            <a:endParaRPr lang="en-US" sz="2000" b="1" dirty="0">
              <a:solidFill>
                <a:schemeClr val="folHlink"/>
              </a:solidFill>
              <a:latin typeface="Courier New" pitchFamily="49" charset="0"/>
              <a:cs typeface="Courier New" pitchFamily="49" charset="0"/>
            </a:endParaRP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public void update(</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value)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Thread.myIndex</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oldValue</a:t>
            </a:r>
            <a:r>
              <a:rPr lang="en-US" sz="2000" b="1" dirty="0">
                <a:solidFill>
                  <a:schemeClr val="folHlink"/>
                </a:solidFill>
                <a:latin typeface="Courier New" pitchFamily="49" charset="0"/>
                <a:cs typeface="Courier New" pitchFamily="49" charset="0"/>
              </a:rPr>
              <a:t> = register[</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].read();</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newValue</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new</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(oldValue.label+1, value);</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register[</a:t>
            </a:r>
            <a:r>
              <a:rPr lang="en-US" sz="2000" b="1" dirty="0" err="1">
                <a:solidFill>
                  <a:schemeClr val="folHlink"/>
                </a:solidFill>
                <a:latin typeface="Courier New" pitchFamily="49" charset="0"/>
                <a:cs typeface="Courier New" pitchFamily="49" charset="0"/>
              </a:rPr>
              <a:t>i</a:t>
            </a:r>
            <a:r>
              <a:rPr lang="en-US" sz="2000" b="1" dirty="0">
                <a:solidFill>
                  <a:schemeClr val="folHlink"/>
                </a:solidFill>
                <a:latin typeface="Courier New" pitchFamily="49" charset="0"/>
                <a:cs typeface="Courier New" pitchFamily="49" charset="0"/>
              </a:rPr>
              <a:t>].write(</a:t>
            </a:r>
            <a:r>
              <a:rPr lang="en-US" sz="2000" b="1" dirty="0" err="1">
                <a:solidFill>
                  <a:schemeClr val="folHlink"/>
                </a:solidFill>
                <a:latin typeface="Courier New" pitchFamily="49" charset="0"/>
                <a:cs typeface="Courier New" pitchFamily="49" charset="0"/>
              </a:rPr>
              <a:t>newValue</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p:txBody>
      </p:sp>
      <p:sp>
        <p:nvSpPr>
          <p:cNvPr id="124934" name="AutoShape 5"/>
          <p:cNvSpPr>
            <a:spLocks noChangeArrowheads="1"/>
          </p:cNvSpPr>
          <p:nvPr/>
        </p:nvSpPr>
        <p:spPr bwMode="auto">
          <a:xfrm>
            <a:off x="1295400" y="4102100"/>
            <a:ext cx="6718300" cy="762000"/>
          </a:xfrm>
          <a:prstGeom prst="wedgeRoundRectCallout">
            <a:avLst>
              <a:gd name="adj1" fmla="val -5079"/>
              <a:gd name="adj2" fmla="val 14708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4935" name="Text Box 6"/>
          <p:cNvSpPr txBox="1">
            <a:spLocks noChangeArrowheads="1"/>
          </p:cNvSpPr>
          <p:nvPr/>
        </p:nvSpPr>
        <p:spPr bwMode="auto">
          <a:xfrm>
            <a:off x="1998740" y="5565775"/>
            <a:ext cx="4962448" cy="461665"/>
          </a:xfrm>
          <a:prstGeom prst="rect">
            <a:avLst/>
          </a:prstGeom>
          <a:noFill/>
          <a:ln w="9525">
            <a:noFill/>
            <a:miter lim="800000"/>
            <a:headEnd/>
            <a:tailEnd/>
          </a:ln>
        </p:spPr>
        <p:txBody>
          <a:bodyPr wrap="none">
            <a:spAutoFit/>
          </a:bodyPr>
          <a:lstStyle/>
          <a:p>
            <a:pPr algn="r" eaLnBrk="0" hangingPunct="0"/>
            <a:r>
              <a:rPr lang="en-US" sz="2400" b="1" dirty="0">
                <a:solidFill>
                  <a:srgbClr val="FF3300"/>
                </a:solidFill>
                <a:latin typeface="Arial" pitchFamily="34" charset="0"/>
                <a:cs typeface="Courier New" pitchFamily="49" charset="0"/>
              </a:rPr>
              <a:t>Write each time with higher label</a:t>
            </a:r>
            <a:endParaRPr lang="en-US" sz="24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153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10D4B99-3E83-4324-8197-418F30C6516B}" type="slidenum">
              <a:rPr lang="x-none" sz="1400">
                <a:latin typeface="Arial" pitchFamily="34" charset="0"/>
                <a:cs typeface="Arial" charset="0"/>
              </a:rPr>
              <a:pPr algn="r" eaLnBrk="0" hangingPunct="0"/>
              <a:t>12</a:t>
            </a:fld>
            <a:endParaRPr lang="en-US" sz="1400" dirty="0">
              <a:latin typeface="Arial" pitchFamily="34" charset="0"/>
              <a:cs typeface="Arial" charset="0"/>
            </a:endParaRPr>
          </a:p>
        </p:txBody>
      </p:sp>
      <p:sp>
        <p:nvSpPr>
          <p:cNvPr id="15364" name="Rectangle 2"/>
          <p:cNvSpPr>
            <a:spLocks noGrp="1" noChangeArrowheads="1"/>
          </p:cNvSpPr>
          <p:nvPr>
            <p:ph type="title" idx="4294967295"/>
          </p:nvPr>
        </p:nvSpPr>
        <p:spPr/>
        <p:txBody>
          <a:bodyPr/>
          <a:lstStyle/>
          <a:p>
            <a:pPr eaLnBrk="1" hangingPunct="1"/>
            <a:r>
              <a:rPr lang="en-US" dirty="0">
                <a:cs typeface="Arial" charset="0"/>
              </a:rPr>
              <a:t>Register</a:t>
            </a:r>
          </a:p>
        </p:txBody>
      </p:sp>
      <p:sp>
        <p:nvSpPr>
          <p:cNvPr id="15365" name="AutoShape 4"/>
          <p:cNvSpPr>
            <a:spLocks noChangeArrowheads="1"/>
          </p:cNvSpPr>
          <p:nvPr/>
        </p:nvSpPr>
        <p:spPr bwMode="auto">
          <a:xfrm>
            <a:off x="3810000" y="4038600"/>
            <a:ext cx="2286000" cy="1524000"/>
          </a:xfrm>
          <a:prstGeom prst="wedgeRoundRectCallout">
            <a:avLst>
              <a:gd name="adj1" fmla="val 79960"/>
              <a:gd name="adj2" fmla="val -13002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366" name="Text Box 5"/>
          <p:cNvSpPr txBox="1">
            <a:spLocks noChangeArrowheads="1"/>
          </p:cNvSpPr>
          <p:nvPr/>
        </p:nvSpPr>
        <p:spPr bwMode="auto">
          <a:xfrm>
            <a:off x="5443538" y="2082800"/>
            <a:ext cx="2819400" cy="584775"/>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Can be written</a:t>
            </a:r>
          </a:p>
        </p:txBody>
      </p:sp>
      <p:grpSp>
        <p:nvGrpSpPr>
          <p:cNvPr id="15367" name="Group 17"/>
          <p:cNvGrpSpPr>
            <a:grpSpLocks/>
          </p:cNvGrpSpPr>
          <p:nvPr/>
        </p:nvGrpSpPr>
        <p:grpSpPr bwMode="auto">
          <a:xfrm>
            <a:off x="990600" y="2590800"/>
            <a:ext cx="1752600" cy="1524000"/>
            <a:chOff x="1248" y="2016"/>
            <a:chExt cx="1104" cy="960"/>
          </a:xfrm>
        </p:grpSpPr>
        <p:grpSp>
          <p:nvGrpSpPr>
            <p:cNvPr id="15370" name="Group 18"/>
            <p:cNvGrpSpPr>
              <a:grpSpLocks/>
            </p:cNvGrpSpPr>
            <p:nvPr/>
          </p:nvGrpSpPr>
          <p:grpSpPr bwMode="auto">
            <a:xfrm>
              <a:off x="1248" y="2016"/>
              <a:ext cx="912" cy="816"/>
              <a:chOff x="3168" y="1824"/>
              <a:chExt cx="912" cy="816"/>
            </a:xfrm>
          </p:grpSpPr>
          <p:sp>
            <p:nvSpPr>
              <p:cNvPr id="15372" name="Freeform 1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5373" name="Freeform 2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5374" name="Freeform 21"/>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5375" name="Freeform 2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5376" name="Freeform 2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5377" name="Freeform 2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5378" name="Freeform 25"/>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5379" name="Freeform 26"/>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5380" name="Freeform 27"/>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5371" name="Freeform 28"/>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15369" name="Text Box 29"/>
          <p:cNvSpPr txBox="1">
            <a:spLocks noChangeArrowheads="1"/>
          </p:cNvSpPr>
          <p:nvPr/>
        </p:nvSpPr>
        <p:spPr bwMode="auto">
          <a:xfrm>
            <a:off x="2438400" y="3924300"/>
            <a:ext cx="1828800" cy="800100"/>
          </a:xfrm>
          <a:prstGeom prst="rect">
            <a:avLst/>
          </a:prstGeom>
          <a:solidFill>
            <a:schemeClr val="bg1">
              <a:alpha val="80000"/>
            </a:schemeClr>
          </a:solidFill>
          <a:ln w="38100">
            <a:solidFill>
              <a:schemeClr val="tx1"/>
            </a:solidFill>
            <a:prstDash val="dash"/>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01100</a:t>
            </a:r>
          </a:p>
        </p:txBody>
      </p:sp>
      <p:sp>
        <p:nvSpPr>
          <p:cNvPr id="21" name="Footer Placeholder 20"/>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9CD602C-9F81-4269-932A-16B7FD5B7E3F}" type="slidenum">
              <a:rPr lang="x-none" sz="1400">
                <a:latin typeface="Arial" pitchFamily="34" charset="0"/>
                <a:cs typeface="Arial" charset="0"/>
              </a:rPr>
              <a:pPr algn="r" eaLnBrk="0" hangingPunct="0"/>
              <a:t>120</a:t>
            </a:fld>
            <a:endParaRPr lang="en-US" sz="1400" dirty="0">
              <a:latin typeface="Arial" pitchFamily="34" charset="0"/>
              <a:cs typeface="Arial" charset="0"/>
            </a:endParaRPr>
          </a:p>
        </p:txBody>
      </p:sp>
      <p:sp>
        <p:nvSpPr>
          <p:cNvPr id="125956" name="Rectangle 2"/>
          <p:cNvSpPr>
            <a:spLocks noGrp="1" noChangeArrowheads="1"/>
          </p:cNvSpPr>
          <p:nvPr>
            <p:ph type="title" idx="4294967295"/>
          </p:nvPr>
        </p:nvSpPr>
        <p:spPr/>
        <p:txBody>
          <a:bodyPr/>
          <a:lstStyle/>
          <a:p>
            <a:pPr eaLnBrk="1" hangingPunct="1"/>
            <a:r>
              <a:rPr lang="en-US">
                <a:latin typeface="Arial" charset="0"/>
                <a:cs typeface="Arial" charset="0"/>
              </a:rPr>
              <a:t>Simple Snapshot: Collect</a:t>
            </a:r>
          </a:p>
        </p:txBody>
      </p:sp>
      <p:sp>
        <p:nvSpPr>
          <p:cNvPr id="125957" name="Rectangle 3"/>
          <p:cNvSpPr>
            <a:spLocks noChangeArrowheads="1"/>
          </p:cNvSpPr>
          <p:nvPr/>
        </p:nvSpPr>
        <p:spPr bwMode="auto">
          <a:xfrm>
            <a:off x="685800" y="1905000"/>
            <a:ext cx="7772400" cy="3120854"/>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latin typeface="Courier New" pitchFamily="49" charset="0"/>
                <a:cs typeface="Courier New" pitchFamily="49" charset="0"/>
              </a:rPr>
              <a:t>private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LabeledValue</a:t>
            </a:r>
            <a:r>
              <a:rPr lang="en-US" sz="2400" b="1" dirty="0">
                <a:solidFill>
                  <a:srgbClr val="0000FF"/>
                </a:solidFill>
                <a:latin typeface="Courier New" pitchFamily="49" charset="0"/>
                <a:cs typeface="Courier New" pitchFamily="49" charset="0"/>
              </a:rPr>
              <a:t>[] collect()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LabeledValue</a:t>
            </a:r>
            <a:r>
              <a:rPr lang="en-US" sz="2400" b="1" dirty="0">
                <a:solidFill>
                  <a:srgbClr val="0000FF"/>
                </a:solidFill>
                <a:latin typeface="Courier New" pitchFamily="49" charset="0"/>
                <a:cs typeface="Courier New" pitchFamily="49" charset="0"/>
              </a:rPr>
              <a:t>[] copy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new</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LabeledValue</a:t>
            </a:r>
            <a:r>
              <a:rPr lang="en-US" sz="2400" b="1" dirty="0">
                <a:solidFill>
                  <a:srgbClr val="0000FF"/>
                </a:solidFill>
                <a:latin typeface="Courier New" pitchFamily="49" charset="0"/>
                <a:cs typeface="Courier New" pitchFamily="49" charset="0"/>
              </a:rPr>
              <a:t>[n];</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for</a:t>
            </a: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j = 0; j &lt; n; j++)</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copy[j]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.register</a:t>
            </a:r>
            <a:r>
              <a:rPr lang="en-US" sz="2400" b="1" dirty="0">
                <a:solidFill>
                  <a:srgbClr val="0000FF"/>
                </a:solidFill>
                <a:latin typeface="Courier New" pitchFamily="49" charset="0"/>
                <a:cs typeface="Courier New" pitchFamily="49" charset="0"/>
              </a:rPr>
              <a:t>[j].read();</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return</a:t>
            </a:r>
            <a:r>
              <a:rPr lang="en-US" sz="2400" b="1" dirty="0">
                <a:solidFill>
                  <a:srgbClr val="0000FF"/>
                </a:solidFill>
                <a:latin typeface="Courier New" pitchFamily="49" charset="0"/>
                <a:cs typeface="Courier New" pitchFamily="49" charset="0"/>
              </a:rPr>
              <a:t> copy;</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D150480-A8E1-4B75-9B54-B743F0662DAD}" type="slidenum">
              <a:rPr lang="x-none" sz="1400">
                <a:latin typeface="Arial" pitchFamily="34" charset="0"/>
                <a:cs typeface="Arial" charset="0"/>
              </a:rPr>
              <a:pPr algn="r" eaLnBrk="0" hangingPunct="0"/>
              <a:t>121</a:t>
            </a:fld>
            <a:endParaRPr lang="en-US" sz="1400" dirty="0">
              <a:latin typeface="Arial" pitchFamily="34" charset="0"/>
              <a:cs typeface="Arial" charset="0"/>
            </a:endParaRPr>
          </a:p>
        </p:txBody>
      </p:sp>
      <p:sp>
        <p:nvSpPr>
          <p:cNvPr id="126980" name="Rectangle 2"/>
          <p:cNvSpPr>
            <a:spLocks noGrp="1" noChangeArrowheads="1"/>
          </p:cNvSpPr>
          <p:nvPr>
            <p:ph type="title" idx="4294967295"/>
          </p:nvPr>
        </p:nvSpPr>
        <p:spPr/>
        <p:txBody>
          <a:bodyPr/>
          <a:lstStyle/>
          <a:p>
            <a:pPr eaLnBrk="1" hangingPunct="1"/>
            <a:r>
              <a:rPr lang="en-US">
                <a:latin typeface="Arial" charset="0"/>
                <a:cs typeface="Arial" charset="0"/>
              </a:rPr>
              <a:t>Simple Snapshot</a:t>
            </a:r>
          </a:p>
        </p:txBody>
      </p:sp>
      <p:sp>
        <p:nvSpPr>
          <p:cNvPr id="126981" name="Rectangle 3"/>
          <p:cNvSpPr>
            <a:spLocks noChangeArrowheads="1"/>
          </p:cNvSpPr>
          <p:nvPr/>
        </p:nvSpPr>
        <p:spPr bwMode="auto">
          <a:xfrm>
            <a:off x="685800" y="1905000"/>
            <a:ext cx="7772400" cy="3120854"/>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chemeClr val="folHlink"/>
                </a:solidFill>
                <a:latin typeface="Courier New" pitchFamily="49" charset="0"/>
                <a:cs typeface="Courier New" pitchFamily="49" charset="0"/>
              </a:rPr>
              <a:t>private </a:t>
            </a:r>
            <a:r>
              <a:rPr lang="en-US" sz="2400" b="1" dirty="0" err="1">
                <a:solidFill>
                  <a:schemeClr val="folHlink"/>
                </a:solidFill>
                <a:latin typeface="Courier New" pitchFamily="49" charset="0"/>
                <a:cs typeface="Courier New" pitchFamily="49" charset="0"/>
              </a:rPr>
              <a:t>LabeledValue</a:t>
            </a:r>
            <a:r>
              <a:rPr lang="en-US" sz="2400" b="1" dirty="0">
                <a:solidFill>
                  <a:schemeClr val="folHlink"/>
                </a:solidFill>
                <a:latin typeface="Courier New" pitchFamily="49" charset="0"/>
                <a:cs typeface="Courier New" pitchFamily="49" charset="0"/>
              </a:rPr>
              <a:t>[] collect()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LabeledValue</a:t>
            </a:r>
            <a:r>
              <a:rPr lang="en-US" sz="2400" b="1" dirty="0">
                <a:solidFill>
                  <a:schemeClr val="folHlink"/>
                </a:solidFill>
                <a:latin typeface="Courier New" pitchFamily="49" charset="0"/>
                <a:cs typeface="Courier New" pitchFamily="49" charset="0"/>
              </a:rPr>
              <a:t>[] copy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new </a:t>
            </a:r>
            <a:r>
              <a:rPr lang="en-US" sz="2400" b="1" dirty="0" err="1">
                <a:solidFill>
                  <a:schemeClr val="folHlink"/>
                </a:solidFill>
                <a:latin typeface="Courier New" pitchFamily="49" charset="0"/>
                <a:cs typeface="Courier New" pitchFamily="49" charset="0"/>
              </a:rPr>
              <a:t>LabeledValue</a:t>
            </a:r>
            <a:r>
              <a:rPr lang="en-US" sz="2400" b="1" dirty="0">
                <a:solidFill>
                  <a:schemeClr val="folHlink"/>
                </a:solidFill>
                <a:latin typeface="Courier New" pitchFamily="49" charset="0"/>
                <a:cs typeface="Courier New" pitchFamily="49" charset="0"/>
              </a:rPr>
              <a:t>[n];</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for</a:t>
            </a: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j = 0; j &lt; n; j++)</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copy[j]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.register</a:t>
            </a:r>
            <a:r>
              <a:rPr lang="en-US" sz="2400" b="1" dirty="0">
                <a:solidFill>
                  <a:srgbClr val="0000FF"/>
                </a:solidFill>
                <a:latin typeface="Courier New" pitchFamily="49" charset="0"/>
                <a:cs typeface="Courier New" pitchFamily="49" charset="0"/>
              </a:rPr>
              <a:t>[j].read();</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return copy;</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a:t>
            </a:r>
          </a:p>
        </p:txBody>
      </p:sp>
      <p:sp>
        <p:nvSpPr>
          <p:cNvPr id="126982" name="AutoShape 5"/>
          <p:cNvSpPr>
            <a:spLocks noChangeArrowheads="1"/>
          </p:cNvSpPr>
          <p:nvPr/>
        </p:nvSpPr>
        <p:spPr bwMode="auto">
          <a:xfrm>
            <a:off x="889000" y="3136900"/>
            <a:ext cx="6718300" cy="1066800"/>
          </a:xfrm>
          <a:prstGeom prst="wedgeRoundRectCallout">
            <a:avLst>
              <a:gd name="adj1" fmla="val -9426"/>
              <a:gd name="adj2" fmla="val 12529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6983" name="Text Box 6"/>
          <p:cNvSpPr txBox="1">
            <a:spLocks noChangeArrowheads="1"/>
          </p:cNvSpPr>
          <p:nvPr/>
        </p:nvSpPr>
        <p:spPr bwMode="auto">
          <a:xfrm>
            <a:off x="1359020" y="5108575"/>
            <a:ext cx="5043368" cy="461665"/>
          </a:xfrm>
          <a:prstGeom prst="rect">
            <a:avLst/>
          </a:prstGeom>
          <a:noFill/>
          <a:ln w="9525">
            <a:noFill/>
            <a:miter lim="800000"/>
            <a:headEnd/>
            <a:tailEnd/>
          </a:ln>
        </p:spPr>
        <p:txBody>
          <a:bodyPr wrap="none">
            <a:spAutoFit/>
          </a:bodyPr>
          <a:lstStyle/>
          <a:p>
            <a:pPr algn="r" eaLnBrk="0" hangingPunct="0"/>
            <a:r>
              <a:rPr lang="en-US" sz="2400" b="1" dirty="0">
                <a:solidFill>
                  <a:srgbClr val="FF3300"/>
                </a:solidFill>
                <a:latin typeface="Arial" pitchFamily="34" charset="0"/>
                <a:cs typeface="Courier New" pitchFamily="49" charset="0"/>
              </a:rPr>
              <a:t>Just read each register into array</a:t>
            </a:r>
            <a:endParaRPr lang="en-US" sz="24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75D2C9F-1FBB-4CD7-B4FB-BFB3AB351E92}" type="slidenum">
              <a:rPr lang="x-none" sz="1400">
                <a:latin typeface="Arial" pitchFamily="34" charset="0"/>
                <a:cs typeface="Arial" charset="0"/>
              </a:rPr>
              <a:pPr algn="r" eaLnBrk="0" hangingPunct="0"/>
              <a:t>122</a:t>
            </a:fld>
            <a:endParaRPr lang="en-US" sz="1400" dirty="0">
              <a:latin typeface="Arial" pitchFamily="34" charset="0"/>
              <a:cs typeface="Arial" charset="0"/>
            </a:endParaRPr>
          </a:p>
        </p:txBody>
      </p:sp>
      <p:sp>
        <p:nvSpPr>
          <p:cNvPr id="128004" name="Rectangle 2"/>
          <p:cNvSpPr>
            <a:spLocks noGrp="1" noChangeArrowheads="1"/>
          </p:cNvSpPr>
          <p:nvPr>
            <p:ph type="title" idx="4294967295"/>
          </p:nvPr>
        </p:nvSpPr>
        <p:spPr/>
        <p:txBody>
          <a:bodyPr/>
          <a:lstStyle/>
          <a:p>
            <a:pPr eaLnBrk="1" hangingPunct="1"/>
            <a:r>
              <a:rPr lang="en-US">
                <a:latin typeface="Arial" charset="0"/>
                <a:cs typeface="Arial" charset="0"/>
              </a:rPr>
              <a:t>Simple Snapshot: Scan</a:t>
            </a:r>
          </a:p>
        </p:txBody>
      </p:sp>
      <p:sp>
        <p:nvSpPr>
          <p:cNvPr id="128005"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solidFill>
                  <a:srgbClr val="0000FF"/>
                </a:solidFill>
                <a:latin typeface="Courier New" pitchFamily="49" charset="0"/>
                <a:cs typeface="Courier New" pitchFamily="49" charset="0"/>
              </a:rPr>
              <a:t>[] scan()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LabeledValue</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collect: </a:t>
            </a:r>
            <a:r>
              <a:rPr lang="en-US" sz="2000" b="1" dirty="0">
                <a:latin typeface="Courier New" pitchFamily="49" charset="0"/>
                <a:cs typeface="Courier New" pitchFamily="49" charset="0"/>
              </a:rPr>
              <a:t>while</a:t>
            </a: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true</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(!equals(</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continue</a:t>
            </a:r>
            <a:r>
              <a:rPr lang="en-US" sz="2000" b="1" dirty="0">
                <a:solidFill>
                  <a:srgbClr val="0000FF"/>
                </a:solidFill>
                <a:latin typeface="Courier New" pitchFamily="49" charset="0"/>
                <a:cs typeface="Courier New" pitchFamily="49" charset="0"/>
              </a:rPr>
              <a:t>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getValues</a:t>
            </a:r>
            <a:r>
              <a:rPr lang="en-US" sz="2000" b="1" dirty="0">
                <a:solidFill>
                  <a:srgbClr val="0000FF"/>
                </a:solidFill>
                <a:latin typeface="Courier New" pitchFamily="49" charset="0"/>
                <a:cs typeface="Courier New" pitchFamily="49" charset="0"/>
              </a:rPr>
              <a:t>(</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8AC7B64-D1FE-41F3-803B-E9F1054AC718}" type="slidenum">
              <a:rPr lang="x-none" sz="1400">
                <a:latin typeface="Arial" pitchFamily="34" charset="0"/>
                <a:cs typeface="Arial" charset="0"/>
              </a:rPr>
              <a:pPr algn="r" eaLnBrk="0" hangingPunct="0"/>
              <a:t>123</a:t>
            </a:fld>
            <a:endParaRPr lang="en-US" sz="1400" dirty="0">
              <a:latin typeface="Arial" pitchFamily="34" charset="0"/>
              <a:cs typeface="Arial" charset="0"/>
            </a:endParaRPr>
          </a:p>
        </p:txBody>
      </p:sp>
      <p:sp>
        <p:nvSpPr>
          <p:cNvPr id="129028" name="Rectangle 2"/>
          <p:cNvSpPr>
            <a:spLocks noGrp="1" noChangeArrowheads="1"/>
          </p:cNvSpPr>
          <p:nvPr>
            <p:ph type="title" idx="4294967295"/>
          </p:nvPr>
        </p:nvSpPr>
        <p:spPr/>
        <p:txBody>
          <a:bodyPr/>
          <a:lstStyle/>
          <a:p>
            <a:pPr eaLnBrk="1" hangingPunct="1"/>
            <a:r>
              <a:rPr lang="en-US">
                <a:latin typeface="Arial" charset="0"/>
                <a:cs typeface="Arial" charset="0"/>
              </a:rPr>
              <a:t>Simple Snapshot: Scan</a:t>
            </a:r>
          </a:p>
        </p:txBody>
      </p:sp>
      <p:sp>
        <p:nvSpPr>
          <p:cNvPr id="129029"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collect: while (true)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 collect();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if (!equals(</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a:t>
            </a:r>
          </a:p>
        </p:txBody>
      </p:sp>
      <p:sp>
        <p:nvSpPr>
          <p:cNvPr id="129030" name="AutoShape 5"/>
          <p:cNvSpPr>
            <a:spLocks noChangeArrowheads="1"/>
          </p:cNvSpPr>
          <p:nvPr/>
        </p:nvSpPr>
        <p:spPr bwMode="auto">
          <a:xfrm>
            <a:off x="884238" y="2616200"/>
            <a:ext cx="3154362" cy="457200"/>
          </a:xfrm>
          <a:prstGeom prst="wedgeRoundRectCallout">
            <a:avLst>
              <a:gd name="adj1" fmla="val 103144"/>
              <a:gd name="adj2" fmla="val -103472"/>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29031"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E3BC088-0997-400B-A7F5-DEBDE67B8824}" type="slidenum">
              <a:rPr lang="x-none" sz="1400">
                <a:latin typeface="Arial" pitchFamily="34" charset="0"/>
                <a:cs typeface="Arial" charset="0"/>
              </a:rPr>
              <a:pPr algn="r" eaLnBrk="0" hangingPunct="0"/>
              <a:t>124</a:t>
            </a:fld>
            <a:endParaRPr lang="en-US" sz="1400" dirty="0">
              <a:latin typeface="Arial" pitchFamily="34" charset="0"/>
              <a:cs typeface="Arial" charset="0"/>
            </a:endParaRPr>
          </a:p>
        </p:txBody>
      </p:sp>
      <p:sp>
        <p:nvSpPr>
          <p:cNvPr id="130052" name="Rectangle 2"/>
          <p:cNvSpPr>
            <a:spLocks noGrp="1" noChangeArrowheads="1"/>
          </p:cNvSpPr>
          <p:nvPr>
            <p:ph type="title" idx="4294967295"/>
          </p:nvPr>
        </p:nvSpPr>
        <p:spPr/>
        <p:txBody>
          <a:bodyPr/>
          <a:lstStyle/>
          <a:p>
            <a:pPr eaLnBrk="1" hangingPunct="1"/>
            <a:r>
              <a:rPr lang="en-US">
                <a:latin typeface="Arial" charset="0"/>
                <a:cs typeface="Arial" charset="0"/>
              </a:rPr>
              <a:t>Simple Snapshot: Scan</a:t>
            </a:r>
          </a:p>
        </p:txBody>
      </p:sp>
      <p:sp>
        <p:nvSpPr>
          <p:cNvPr id="130053"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collect: while (true)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if (!equals(</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a:t>
            </a:r>
          </a:p>
        </p:txBody>
      </p:sp>
      <p:sp>
        <p:nvSpPr>
          <p:cNvPr id="130054" name="AutoShape 5"/>
          <p:cNvSpPr>
            <a:spLocks noChangeArrowheads="1"/>
          </p:cNvSpPr>
          <p:nvPr/>
        </p:nvSpPr>
        <p:spPr bwMode="auto">
          <a:xfrm>
            <a:off x="884238" y="2616200"/>
            <a:ext cx="3154362" cy="457200"/>
          </a:xfrm>
          <a:prstGeom prst="wedgeRoundRectCallout">
            <a:avLst>
              <a:gd name="adj1" fmla="val 106366"/>
              <a:gd name="adj2" fmla="val -868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0055"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130056" name="AutoShape 7"/>
          <p:cNvSpPr>
            <a:spLocks noChangeArrowheads="1"/>
          </p:cNvSpPr>
          <p:nvPr/>
        </p:nvSpPr>
        <p:spPr bwMode="auto">
          <a:xfrm>
            <a:off x="1011238" y="3314700"/>
            <a:ext cx="3154362" cy="457200"/>
          </a:xfrm>
          <a:prstGeom prst="wedgeRoundRectCallout">
            <a:avLst>
              <a:gd name="adj1" fmla="val 95495"/>
              <a:gd name="adj2" fmla="val -4236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0057" name="Text Box 8"/>
          <p:cNvSpPr txBox="1">
            <a:spLocks noChangeArrowheads="1"/>
          </p:cNvSpPr>
          <p:nvPr/>
        </p:nvSpPr>
        <p:spPr bwMode="auto">
          <a:xfrm>
            <a:off x="5718175" y="3022600"/>
            <a:ext cx="2697163" cy="579438"/>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twice</a:t>
            </a:r>
            <a:endParaRPr lang="en-US" sz="3200" b="1" i="1" dirty="0">
              <a:solidFill>
                <a:srgbClr val="FF33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9EDD4BF-21A3-4539-9B47-B1C4223F1276}" type="slidenum">
              <a:rPr lang="x-none" sz="1400">
                <a:latin typeface="Arial" pitchFamily="34" charset="0"/>
                <a:cs typeface="Arial" charset="0"/>
              </a:rPr>
              <a:pPr algn="r" eaLnBrk="0" hangingPunct="0"/>
              <a:t>125</a:t>
            </a:fld>
            <a:endParaRPr lang="en-US" sz="1400" dirty="0">
              <a:latin typeface="Arial" pitchFamily="34" charset="0"/>
              <a:cs typeface="Arial" charset="0"/>
            </a:endParaRPr>
          </a:p>
        </p:txBody>
      </p:sp>
      <p:sp>
        <p:nvSpPr>
          <p:cNvPr id="131076" name="Rectangle 2"/>
          <p:cNvSpPr>
            <a:spLocks noGrp="1" noChangeArrowheads="1"/>
          </p:cNvSpPr>
          <p:nvPr>
            <p:ph type="title" idx="4294967295"/>
          </p:nvPr>
        </p:nvSpPr>
        <p:spPr/>
        <p:txBody>
          <a:bodyPr/>
          <a:lstStyle/>
          <a:p>
            <a:pPr eaLnBrk="1" hangingPunct="1"/>
            <a:r>
              <a:rPr lang="en-US">
                <a:latin typeface="Arial" charset="0"/>
                <a:cs typeface="Arial" charset="0"/>
              </a:rPr>
              <a:t>Simple Snapshot: Scan</a:t>
            </a:r>
          </a:p>
        </p:txBody>
      </p:sp>
      <p:sp>
        <p:nvSpPr>
          <p:cNvPr id="131077" name="Rectangle 3"/>
          <p:cNvSpPr>
            <a:spLocks noChangeArrowheads="1"/>
          </p:cNvSpPr>
          <p:nvPr/>
        </p:nvSpPr>
        <p:spPr bwMode="auto">
          <a:xfrm>
            <a:off x="685800" y="1905000"/>
            <a:ext cx="7772400" cy="4093428"/>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collect: while (true)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(!equals(</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continue</a:t>
            </a:r>
            <a:r>
              <a:rPr lang="en-US" sz="2000" b="1" dirty="0">
                <a:solidFill>
                  <a:srgbClr val="0000FF"/>
                </a:solidFill>
                <a:latin typeface="Courier New" pitchFamily="49" charset="0"/>
                <a:cs typeface="Courier New" pitchFamily="49" charset="0"/>
              </a:rPr>
              <a:t>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a:t>
            </a:r>
          </a:p>
        </p:txBody>
      </p:sp>
      <p:sp>
        <p:nvSpPr>
          <p:cNvPr id="131078" name="AutoShape 5"/>
          <p:cNvSpPr>
            <a:spLocks noChangeArrowheads="1"/>
          </p:cNvSpPr>
          <p:nvPr/>
        </p:nvSpPr>
        <p:spPr bwMode="auto">
          <a:xfrm>
            <a:off x="884238" y="2616200"/>
            <a:ext cx="3154362" cy="457200"/>
          </a:xfrm>
          <a:prstGeom prst="wedgeRoundRectCallout">
            <a:avLst>
              <a:gd name="adj1" fmla="val 106366"/>
              <a:gd name="adj2" fmla="val -868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1079"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131080" name="AutoShape 7"/>
          <p:cNvSpPr>
            <a:spLocks noChangeArrowheads="1"/>
          </p:cNvSpPr>
          <p:nvPr/>
        </p:nvSpPr>
        <p:spPr bwMode="auto">
          <a:xfrm>
            <a:off x="1011238" y="3314700"/>
            <a:ext cx="3154362" cy="457200"/>
          </a:xfrm>
          <a:prstGeom prst="wedgeRoundRectCallout">
            <a:avLst>
              <a:gd name="adj1" fmla="val 95495"/>
              <a:gd name="adj2" fmla="val -4236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1081" name="Text Box 8"/>
          <p:cNvSpPr txBox="1">
            <a:spLocks noChangeArrowheads="1"/>
          </p:cNvSpPr>
          <p:nvPr/>
        </p:nvSpPr>
        <p:spPr bwMode="auto">
          <a:xfrm>
            <a:off x="5718175" y="3022600"/>
            <a:ext cx="2697163" cy="579438"/>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twice</a:t>
            </a:r>
            <a:endParaRPr lang="en-US" sz="3200" b="1" i="1" dirty="0">
              <a:solidFill>
                <a:srgbClr val="FF3300"/>
              </a:solidFill>
              <a:latin typeface="Arial" pitchFamily="34" charset="0"/>
              <a:cs typeface="Courier New" pitchFamily="49" charset="0"/>
            </a:endParaRPr>
          </a:p>
        </p:txBody>
      </p:sp>
      <p:sp>
        <p:nvSpPr>
          <p:cNvPr id="131082" name="AutoShape 9"/>
          <p:cNvSpPr>
            <a:spLocks noChangeArrowheads="1"/>
          </p:cNvSpPr>
          <p:nvPr/>
        </p:nvSpPr>
        <p:spPr bwMode="auto">
          <a:xfrm>
            <a:off x="1023938" y="3810000"/>
            <a:ext cx="5097462" cy="1041400"/>
          </a:xfrm>
          <a:prstGeom prst="wedgeRoundRectCallout">
            <a:avLst>
              <a:gd name="adj1" fmla="val 40282"/>
              <a:gd name="adj2" fmla="val 9847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1083" name="Text Box 10"/>
          <p:cNvSpPr txBox="1">
            <a:spLocks noChangeArrowheads="1"/>
          </p:cNvSpPr>
          <p:nvPr/>
        </p:nvSpPr>
        <p:spPr bwMode="auto">
          <a:xfrm>
            <a:off x="5494338" y="4914900"/>
            <a:ext cx="3213100" cy="1066800"/>
          </a:xfrm>
          <a:prstGeom prst="rect">
            <a:avLst/>
          </a:prstGeom>
          <a:noFill/>
          <a:ln w="9525">
            <a:noFill/>
            <a:miter lim="800000"/>
            <a:headEnd/>
            <a:tailEnd/>
          </a:ln>
        </p:spPr>
        <p:txBody>
          <a:bodyPr>
            <a:spAutoFit/>
          </a:bodyPr>
          <a:lstStyle/>
          <a:p>
            <a:pPr algn="ctr" eaLnBrk="0" hangingPunct="0"/>
            <a:r>
              <a:rPr lang="en-US" sz="3200" b="1" dirty="0">
                <a:solidFill>
                  <a:srgbClr val="FF3300"/>
                </a:solidFill>
                <a:latin typeface="Arial" pitchFamily="34" charset="0"/>
                <a:cs typeface="Courier New" pitchFamily="49" charset="0"/>
              </a:rPr>
              <a:t>On mismatch, try again</a:t>
            </a:r>
            <a:endParaRPr lang="en-US" sz="3200" b="1" i="1" dirty="0">
              <a:solidFill>
                <a:srgbClr val="FF3300"/>
              </a:solidFill>
              <a:latin typeface="Arial" pitchFamily="34" charset="0"/>
              <a:cs typeface="Courier New" pitchFamily="49" charset="0"/>
            </a:endParaRPr>
          </a:p>
        </p:txBody>
      </p:sp>
      <p:sp>
        <p:nvSpPr>
          <p:cNvPr id="12" name="Footer Placeholder 11"/>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10C6CCD-C849-4CC1-B101-2D07C447B18C}" type="slidenum">
              <a:rPr lang="x-none" sz="1400">
                <a:latin typeface="Arial" pitchFamily="34" charset="0"/>
                <a:cs typeface="Arial" charset="0"/>
              </a:rPr>
              <a:pPr algn="r" eaLnBrk="0" hangingPunct="0"/>
              <a:t>126</a:t>
            </a:fld>
            <a:endParaRPr lang="en-US" sz="1400" dirty="0">
              <a:latin typeface="Arial" pitchFamily="34" charset="0"/>
              <a:cs typeface="Arial" charset="0"/>
            </a:endParaRPr>
          </a:p>
        </p:txBody>
      </p:sp>
      <p:sp>
        <p:nvSpPr>
          <p:cNvPr id="132100" name="Rectangle 2"/>
          <p:cNvSpPr>
            <a:spLocks noGrp="1" noChangeArrowheads="1"/>
          </p:cNvSpPr>
          <p:nvPr>
            <p:ph type="title" idx="4294967295"/>
          </p:nvPr>
        </p:nvSpPr>
        <p:spPr/>
        <p:txBody>
          <a:bodyPr/>
          <a:lstStyle/>
          <a:p>
            <a:pPr eaLnBrk="1" hangingPunct="1"/>
            <a:r>
              <a:rPr lang="en-US">
                <a:latin typeface="Arial" charset="0"/>
                <a:cs typeface="Arial" charset="0"/>
              </a:rPr>
              <a:t>Simple Snapshot: Scan</a:t>
            </a:r>
          </a:p>
        </p:txBody>
      </p:sp>
      <p:sp>
        <p:nvSpPr>
          <p:cNvPr id="132101" name="Rectangle 3"/>
          <p:cNvSpPr>
            <a:spLocks noChangeArrowheads="1"/>
          </p:cNvSpPr>
          <p:nvPr/>
        </p:nvSpPr>
        <p:spPr bwMode="auto">
          <a:xfrm>
            <a:off x="685800" y="1905000"/>
            <a:ext cx="7772400" cy="409416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000" b="1" dirty="0">
                <a:solidFill>
                  <a:schemeClr val="folHlink"/>
                </a:solidFill>
                <a:latin typeface="Courier New" pitchFamily="49" charset="0"/>
                <a:cs typeface="Courier New" pitchFamily="49" charset="0"/>
              </a:rPr>
              <a:t>public </a:t>
            </a:r>
            <a:r>
              <a:rPr lang="en-US" sz="2000" b="1" dirty="0" err="1">
                <a:solidFill>
                  <a:schemeClr val="folHlink"/>
                </a:solidFill>
                <a:latin typeface="Courier New" pitchFamily="49" charset="0"/>
                <a:cs typeface="Courier New" pitchFamily="49" charset="0"/>
              </a:rPr>
              <a:t>int</a:t>
            </a:r>
            <a:r>
              <a:rPr lang="en-US" sz="2000"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LabeledValue</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collect: while (true)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 = collect();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if (!equals(</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a:latin typeface="Courier New" pitchFamily="49" charset="0"/>
                <a:cs typeface="Courier New" pitchFamily="49" charset="0"/>
              </a:rPr>
              <a:t>return </a:t>
            </a:r>
            <a:r>
              <a:rPr lang="en-US" sz="2000" b="1" dirty="0" err="1">
                <a:solidFill>
                  <a:srgbClr val="0000FF"/>
                </a:solidFill>
                <a:latin typeface="Courier New" pitchFamily="49" charset="0"/>
                <a:cs typeface="Courier New" pitchFamily="49" charset="0"/>
              </a:rPr>
              <a:t>getValues</a:t>
            </a:r>
            <a:r>
              <a:rPr lang="en-US" sz="2000" b="1" dirty="0">
                <a:solidFill>
                  <a:srgbClr val="0000FF"/>
                </a:solidFill>
                <a:latin typeface="Courier New" pitchFamily="49" charset="0"/>
                <a:cs typeface="Courier New" pitchFamily="49" charset="0"/>
              </a:rPr>
              <a:t>(</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a:t>
            </a:r>
            <a:endParaRPr lang="en-US" sz="2000" b="1" dirty="0">
              <a:solidFill>
                <a:srgbClr val="0000FF"/>
              </a:solidFill>
              <a:latin typeface="Courier New" pitchFamily="49" charset="0"/>
              <a:cs typeface="Courier New" pitchFamily="49" charset="0"/>
            </a:endParaRPr>
          </a:p>
        </p:txBody>
      </p:sp>
      <p:sp>
        <p:nvSpPr>
          <p:cNvPr id="132102" name="AutoShape 5"/>
          <p:cNvSpPr>
            <a:spLocks noChangeArrowheads="1"/>
          </p:cNvSpPr>
          <p:nvPr/>
        </p:nvSpPr>
        <p:spPr bwMode="auto">
          <a:xfrm>
            <a:off x="884238" y="2616200"/>
            <a:ext cx="3154362" cy="457200"/>
          </a:xfrm>
          <a:prstGeom prst="wedgeRoundRectCallout">
            <a:avLst>
              <a:gd name="adj1" fmla="val 106366"/>
              <a:gd name="adj2" fmla="val -868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2103" name="Text Box 6"/>
          <p:cNvSpPr txBox="1">
            <a:spLocks noChangeArrowheads="1"/>
          </p:cNvSpPr>
          <p:nvPr/>
        </p:nvSpPr>
        <p:spPr bwMode="auto">
          <a:xfrm>
            <a:off x="5770310" y="2044700"/>
            <a:ext cx="2619628" cy="584775"/>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once</a:t>
            </a:r>
            <a:endParaRPr lang="en-US" sz="3200" b="1" i="1" dirty="0">
              <a:solidFill>
                <a:srgbClr val="FF3300"/>
              </a:solidFill>
              <a:latin typeface="Arial" pitchFamily="34" charset="0"/>
              <a:cs typeface="Courier New" pitchFamily="49" charset="0"/>
            </a:endParaRPr>
          </a:p>
        </p:txBody>
      </p:sp>
      <p:sp>
        <p:nvSpPr>
          <p:cNvPr id="132104" name="AutoShape 7"/>
          <p:cNvSpPr>
            <a:spLocks noChangeArrowheads="1"/>
          </p:cNvSpPr>
          <p:nvPr/>
        </p:nvSpPr>
        <p:spPr bwMode="auto">
          <a:xfrm>
            <a:off x="1011238" y="3314700"/>
            <a:ext cx="3154362" cy="457200"/>
          </a:xfrm>
          <a:prstGeom prst="wedgeRoundRectCallout">
            <a:avLst>
              <a:gd name="adj1" fmla="val 95495"/>
              <a:gd name="adj2" fmla="val -4236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2105" name="Text Box 8"/>
          <p:cNvSpPr txBox="1">
            <a:spLocks noChangeArrowheads="1"/>
          </p:cNvSpPr>
          <p:nvPr/>
        </p:nvSpPr>
        <p:spPr bwMode="auto">
          <a:xfrm>
            <a:off x="5718175" y="3022600"/>
            <a:ext cx="2697163" cy="579438"/>
          </a:xfrm>
          <a:prstGeom prst="rect">
            <a:avLst/>
          </a:prstGeom>
          <a:noFill/>
          <a:ln w="9525">
            <a:noFill/>
            <a:miter lim="800000"/>
            <a:headEnd/>
            <a:tailEnd/>
          </a:ln>
        </p:spPr>
        <p:txBody>
          <a:bodyPr wrap="none">
            <a:spAutoFit/>
          </a:bodyPr>
          <a:lstStyle/>
          <a:p>
            <a:pPr algn="r" eaLnBrk="0" hangingPunct="0"/>
            <a:r>
              <a:rPr lang="en-US" sz="3200" b="1" dirty="0">
                <a:solidFill>
                  <a:srgbClr val="FF3300"/>
                </a:solidFill>
                <a:latin typeface="Arial" pitchFamily="34" charset="0"/>
                <a:cs typeface="Courier New" pitchFamily="49" charset="0"/>
              </a:rPr>
              <a:t>Collect twice</a:t>
            </a:r>
            <a:endParaRPr lang="en-US" sz="3200" b="1" i="1" dirty="0">
              <a:solidFill>
                <a:srgbClr val="FF3300"/>
              </a:solidFill>
              <a:latin typeface="Arial" pitchFamily="34" charset="0"/>
              <a:cs typeface="Courier New" pitchFamily="49" charset="0"/>
            </a:endParaRPr>
          </a:p>
        </p:txBody>
      </p:sp>
      <p:sp>
        <p:nvSpPr>
          <p:cNvPr id="132106" name="AutoShape 9"/>
          <p:cNvSpPr>
            <a:spLocks noChangeArrowheads="1"/>
          </p:cNvSpPr>
          <p:nvPr/>
        </p:nvSpPr>
        <p:spPr bwMode="auto">
          <a:xfrm>
            <a:off x="947738" y="5245100"/>
            <a:ext cx="4144962" cy="381000"/>
          </a:xfrm>
          <a:prstGeom prst="wedgeRoundRectCallout">
            <a:avLst>
              <a:gd name="adj1" fmla="val 51838"/>
              <a:gd name="adj2" fmla="val -18083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32107" name="Text Box 10"/>
          <p:cNvSpPr txBox="1">
            <a:spLocks noChangeArrowheads="1"/>
          </p:cNvSpPr>
          <p:nvPr/>
        </p:nvSpPr>
        <p:spPr bwMode="auto">
          <a:xfrm>
            <a:off x="4808538" y="4038600"/>
            <a:ext cx="3759200" cy="1077913"/>
          </a:xfrm>
          <a:prstGeom prst="rect">
            <a:avLst/>
          </a:prstGeom>
          <a:noFill/>
          <a:ln w="9525">
            <a:noFill/>
            <a:miter lim="800000"/>
            <a:headEnd/>
            <a:tailEnd/>
          </a:ln>
        </p:spPr>
        <p:txBody>
          <a:bodyPr>
            <a:spAutoFit/>
          </a:bodyPr>
          <a:lstStyle/>
          <a:p>
            <a:pPr algn="ctr" eaLnBrk="0" hangingPunct="0"/>
            <a:r>
              <a:rPr lang="en-US" sz="3200" b="1" dirty="0">
                <a:solidFill>
                  <a:srgbClr val="FF3300"/>
                </a:solidFill>
                <a:latin typeface="Arial" pitchFamily="34" charset="0"/>
                <a:cs typeface="Courier New" pitchFamily="49" charset="0"/>
              </a:rPr>
              <a:t>On match, return values</a:t>
            </a:r>
            <a:endParaRPr lang="en-US" sz="3200" b="1" i="1" dirty="0">
              <a:solidFill>
                <a:srgbClr val="FF3300"/>
              </a:solidFill>
              <a:latin typeface="Arial" pitchFamily="34" charset="0"/>
              <a:cs typeface="Courier New" pitchFamily="49" charset="0"/>
            </a:endParaRPr>
          </a:p>
        </p:txBody>
      </p:sp>
      <p:sp>
        <p:nvSpPr>
          <p:cNvPr id="12" name="Footer Placeholder 11"/>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ED1DDF9-5C45-4CBC-B93B-4C5C84415D0B}" type="slidenum">
              <a:rPr lang="x-none" sz="1400">
                <a:latin typeface="Arial" pitchFamily="34" charset="0"/>
                <a:cs typeface="Arial" charset="0"/>
              </a:rPr>
              <a:pPr algn="r" eaLnBrk="0" hangingPunct="0"/>
              <a:t>127</a:t>
            </a:fld>
            <a:endParaRPr lang="en-US" sz="1400" dirty="0">
              <a:latin typeface="Arial" pitchFamily="34" charset="0"/>
              <a:cs typeface="Arial" charset="0"/>
            </a:endParaRPr>
          </a:p>
        </p:txBody>
      </p:sp>
      <p:sp>
        <p:nvSpPr>
          <p:cNvPr id="133124" name="Rectangle 2"/>
          <p:cNvSpPr>
            <a:spLocks noGrp="1" noChangeArrowheads="1"/>
          </p:cNvSpPr>
          <p:nvPr>
            <p:ph type="title" idx="4294967295"/>
          </p:nvPr>
        </p:nvSpPr>
        <p:spPr/>
        <p:txBody>
          <a:bodyPr/>
          <a:lstStyle/>
          <a:p>
            <a:pPr eaLnBrk="1" hangingPunct="1"/>
            <a:r>
              <a:rPr lang="en-US">
                <a:latin typeface="Arial" charset="0"/>
                <a:cs typeface="Arial" charset="0"/>
              </a:rPr>
              <a:t>Simple Snapshot</a:t>
            </a:r>
          </a:p>
        </p:txBody>
      </p:sp>
      <p:sp>
        <p:nvSpPr>
          <p:cNvPr id="133125" name="Rectangle 3"/>
          <p:cNvSpPr>
            <a:spLocks noGrp="1" noChangeArrowheads="1"/>
          </p:cNvSpPr>
          <p:nvPr>
            <p:ph type="body" idx="4294967295"/>
          </p:nvPr>
        </p:nvSpPr>
        <p:spPr/>
        <p:txBody>
          <a:bodyPr/>
          <a:lstStyle/>
          <a:p>
            <a:pPr eaLnBrk="1" hangingPunct="1"/>
            <a:r>
              <a:rPr lang="en-US" dirty="0" err="1"/>
              <a:t>Linearizable</a:t>
            </a:r>
            <a:endParaRPr lang="en-US" dirty="0"/>
          </a:p>
          <a:p>
            <a:pPr eaLnBrk="1" hangingPunct="1"/>
            <a:r>
              <a:rPr lang="en-US" dirty="0"/>
              <a:t>Update is wait-free</a:t>
            </a:r>
          </a:p>
          <a:p>
            <a:pPr lvl="1" eaLnBrk="1" hangingPunct="1"/>
            <a:r>
              <a:rPr lang="en-US" dirty="0"/>
              <a:t>No unbounded loops</a:t>
            </a:r>
          </a:p>
          <a:p>
            <a:pPr eaLnBrk="1" hangingPunct="1"/>
            <a:r>
              <a:rPr lang="en-US" dirty="0"/>
              <a:t>But Scan can starve</a:t>
            </a:r>
          </a:p>
          <a:p>
            <a:pPr lvl="1" eaLnBrk="1" hangingPunct="1"/>
            <a:r>
              <a:rPr lang="en-US" dirty="0"/>
              <a:t>If interrupted by concurrent update</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5">
                                            <p:txEl>
                                              <p:pRg st="1" end="1"/>
                                            </p:txEl>
                                          </p:spTgt>
                                        </p:tgtEl>
                                        <p:attrNameLst>
                                          <p:attrName>style.visibility</p:attrName>
                                        </p:attrNameLst>
                                      </p:cBhvr>
                                      <p:to>
                                        <p:strVal val="visible"/>
                                      </p:to>
                                    </p:set>
                                    <p:animEffect transition="in" filter="blinds(horizontal)">
                                      <p:cBhvr>
                                        <p:cTn id="7" dur="500"/>
                                        <p:tgtEl>
                                          <p:spTgt spid="13312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25">
                                            <p:txEl>
                                              <p:pRg st="2" end="2"/>
                                            </p:txEl>
                                          </p:spTgt>
                                        </p:tgtEl>
                                        <p:attrNameLst>
                                          <p:attrName>style.visibility</p:attrName>
                                        </p:attrNameLst>
                                      </p:cBhvr>
                                      <p:to>
                                        <p:strVal val="visible"/>
                                      </p:to>
                                    </p:set>
                                    <p:animEffect transition="in" filter="blinds(horizontal)">
                                      <p:cBhvr>
                                        <p:cTn id="10" dur="500"/>
                                        <p:tgtEl>
                                          <p:spTgt spid="13312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3125">
                                            <p:txEl>
                                              <p:pRg st="3" end="3"/>
                                            </p:txEl>
                                          </p:spTgt>
                                        </p:tgtEl>
                                        <p:attrNameLst>
                                          <p:attrName>style.visibility</p:attrName>
                                        </p:attrNameLst>
                                      </p:cBhvr>
                                      <p:to>
                                        <p:strVal val="visible"/>
                                      </p:to>
                                    </p:set>
                                    <p:animEffect transition="in" filter="blinds(horizontal)">
                                      <p:cBhvr>
                                        <p:cTn id="15" dur="500"/>
                                        <p:tgtEl>
                                          <p:spTgt spid="13312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3125">
                                            <p:txEl>
                                              <p:pRg st="4" end="4"/>
                                            </p:txEl>
                                          </p:spTgt>
                                        </p:tgtEl>
                                        <p:attrNameLst>
                                          <p:attrName>style.visibility</p:attrName>
                                        </p:attrNameLst>
                                      </p:cBhvr>
                                      <p:to>
                                        <p:strVal val="visible"/>
                                      </p:to>
                                    </p:set>
                                    <p:animEffect transition="in" filter="blinds(horizontal)">
                                      <p:cBhvr>
                                        <p:cTn id="18" dur="500"/>
                                        <p:tgtEl>
                                          <p:spTgt spid="133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B21F72D-C8DA-4DF0-915B-EDA7539D2A62}" type="slidenum">
              <a:rPr lang="x-none" sz="1400">
                <a:latin typeface="Arial" pitchFamily="34" charset="0"/>
                <a:cs typeface="Arial" charset="0"/>
              </a:rPr>
              <a:pPr algn="r" eaLnBrk="0" hangingPunct="0"/>
              <a:t>128</a:t>
            </a:fld>
            <a:endParaRPr lang="en-US" sz="1400" dirty="0">
              <a:latin typeface="Arial" pitchFamily="34" charset="0"/>
              <a:cs typeface="Arial" charset="0"/>
            </a:endParaRPr>
          </a:p>
        </p:txBody>
      </p:sp>
      <p:sp>
        <p:nvSpPr>
          <p:cNvPr id="134148" name="Rectangle 2"/>
          <p:cNvSpPr>
            <a:spLocks noGrp="1" noChangeArrowheads="1"/>
          </p:cNvSpPr>
          <p:nvPr>
            <p:ph type="title" idx="4294967295"/>
          </p:nvPr>
        </p:nvSpPr>
        <p:spPr/>
        <p:txBody>
          <a:bodyPr/>
          <a:lstStyle/>
          <a:p>
            <a:pPr eaLnBrk="1" hangingPunct="1"/>
            <a:r>
              <a:rPr lang="en-US">
                <a:latin typeface="Arial" charset="0"/>
                <a:cs typeface="Arial" charset="0"/>
              </a:rPr>
              <a:t>Wait-Free Snapshot</a:t>
            </a:r>
          </a:p>
        </p:txBody>
      </p:sp>
      <p:sp>
        <p:nvSpPr>
          <p:cNvPr id="134149" name="Rectangle 3"/>
          <p:cNvSpPr>
            <a:spLocks noGrp="1" noChangeArrowheads="1"/>
          </p:cNvSpPr>
          <p:nvPr>
            <p:ph type="body" idx="4294967295"/>
          </p:nvPr>
        </p:nvSpPr>
        <p:spPr/>
        <p:txBody>
          <a:bodyPr/>
          <a:lstStyle/>
          <a:p>
            <a:pPr eaLnBrk="1" hangingPunct="1"/>
            <a:r>
              <a:rPr lang="en-US" dirty="0"/>
              <a:t>Add a scan before every update</a:t>
            </a:r>
          </a:p>
          <a:p>
            <a:pPr eaLnBrk="1" hangingPunct="1"/>
            <a:r>
              <a:rPr lang="en-US" dirty="0"/>
              <a:t>Write resulting snapshot together with update value</a:t>
            </a:r>
          </a:p>
          <a:p>
            <a:pPr eaLnBrk="1" hangingPunct="1"/>
            <a:r>
              <a:rPr lang="en-US" dirty="0"/>
              <a:t>If scan is continuously interrupted by updates, scan can take the update’s snapshot </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4149">
                                            <p:txEl>
                                              <p:pRg st="1" end="1"/>
                                            </p:txEl>
                                          </p:spTgt>
                                        </p:tgtEl>
                                        <p:attrNameLst>
                                          <p:attrName>style.visibility</p:attrName>
                                        </p:attrNameLst>
                                      </p:cBhvr>
                                      <p:to>
                                        <p:strVal val="visible"/>
                                      </p:to>
                                    </p:set>
                                    <p:animEffect transition="in" filter="blinds(horizontal)">
                                      <p:cBhvr>
                                        <p:cTn id="7" dur="500"/>
                                        <p:tgtEl>
                                          <p:spTgt spid="1341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9">
                                            <p:txEl>
                                              <p:pRg st="2" end="2"/>
                                            </p:txEl>
                                          </p:spTgt>
                                        </p:tgtEl>
                                        <p:attrNameLst>
                                          <p:attrName>style.visibility</p:attrName>
                                        </p:attrNameLst>
                                      </p:cBhvr>
                                      <p:to>
                                        <p:strVal val="visible"/>
                                      </p:to>
                                    </p:set>
                                    <p:animEffect transition="in" filter="blinds(horizontal)">
                                      <p:cBhvr>
                                        <p:cTn id="12" dur="500"/>
                                        <p:tgtEl>
                                          <p:spTgt spid="134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1905000" y="3022600"/>
            <a:ext cx="9677400" cy="2416702"/>
            <a:chOff x="1638" y="2187"/>
            <a:chExt cx="2941" cy="1035"/>
          </a:xfrm>
        </p:grpSpPr>
        <p:grpSp>
          <p:nvGrpSpPr>
            <p:cNvPr id="135222" name="Group 53"/>
            <p:cNvGrpSpPr>
              <a:grpSpLocks/>
            </p:cNvGrpSpPr>
            <p:nvPr/>
          </p:nvGrpSpPr>
          <p:grpSpPr bwMode="auto">
            <a:xfrm>
              <a:off x="2669" y="2187"/>
              <a:ext cx="1910" cy="833"/>
              <a:chOff x="3125" y="1480"/>
              <a:chExt cx="1910" cy="833"/>
            </a:xfrm>
          </p:grpSpPr>
          <p:sp>
            <p:nvSpPr>
              <p:cNvPr id="135224" name="AutoShape 54"/>
              <p:cNvSpPr>
                <a:spLocks noChangeArrowheads="1"/>
              </p:cNvSpPr>
              <p:nvPr/>
            </p:nvSpPr>
            <p:spPr bwMode="auto">
              <a:xfrm>
                <a:off x="3161" y="1480"/>
                <a:ext cx="1874" cy="235"/>
              </a:xfrm>
              <a:prstGeom prst="leftRightArrow">
                <a:avLst>
                  <a:gd name="adj1" fmla="val 50000"/>
                  <a:gd name="adj2" fmla="val 15948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5225" name="Text Box 55"/>
              <p:cNvSpPr txBox="1">
                <a:spLocks noChangeArrowheads="1"/>
              </p:cNvSpPr>
              <p:nvPr/>
            </p:nvSpPr>
            <p:spPr bwMode="auto">
              <a:xfrm>
                <a:off x="3125" y="2189"/>
                <a:ext cx="56" cy="12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1600" b="1" dirty="0">
                  <a:solidFill>
                    <a:srgbClr val="FF3300"/>
                  </a:solidFill>
                  <a:latin typeface="Arial" pitchFamily="34" charset="0"/>
                  <a:cs typeface="Courier New" pitchFamily="49" charset="0"/>
                </a:endParaRPr>
              </a:p>
            </p:txBody>
          </p:sp>
        </p:grpSp>
        <p:sp>
          <p:nvSpPr>
            <p:cNvPr id="135223" name="Text Box 57"/>
            <p:cNvSpPr txBox="1">
              <a:spLocks noChangeArrowheads="1"/>
            </p:cNvSpPr>
            <p:nvPr/>
          </p:nvSpPr>
          <p:spPr bwMode="auto">
            <a:xfrm>
              <a:off x="1638" y="3056"/>
              <a:ext cx="56" cy="166"/>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FF3300"/>
                </a:solidFill>
                <a:latin typeface="Arial" pitchFamily="34" charset="0"/>
                <a:cs typeface="Courier New" pitchFamily="49" charset="0"/>
              </a:endParaRPr>
            </a:p>
          </p:txBody>
        </p:sp>
      </p:grpSp>
      <p:sp>
        <p:nvSpPr>
          <p:cNvPr id="135172"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1738BFB-29DA-4FF1-83D9-33F22CA620F9}" type="slidenum">
              <a:rPr lang="x-none" sz="1400">
                <a:latin typeface="Arial" pitchFamily="34" charset="0"/>
                <a:cs typeface="Arial" charset="0"/>
              </a:rPr>
              <a:pPr algn="r" eaLnBrk="0" hangingPunct="0"/>
              <a:t>129</a:t>
            </a:fld>
            <a:endParaRPr lang="en-US" sz="1400" dirty="0">
              <a:latin typeface="Arial" pitchFamily="34" charset="0"/>
              <a:cs typeface="Arial" charset="0"/>
            </a:endParaRPr>
          </a:p>
        </p:txBody>
      </p:sp>
      <p:sp>
        <p:nvSpPr>
          <p:cNvPr id="135173" name="Rectangle 2"/>
          <p:cNvSpPr>
            <a:spLocks noGrp="1" noChangeArrowheads="1"/>
          </p:cNvSpPr>
          <p:nvPr>
            <p:ph type="title" idx="4294967295"/>
          </p:nvPr>
        </p:nvSpPr>
        <p:spPr>
          <a:xfrm>
            <a:off x="698500" y="0"/>
            <a:ext cx="7772400" cy="1143000"/>
          </a:xfrm>
        </p:spPr>
        <p:txBody>
          <a:bodyPr/>
          <a:lstStyle/>
          <a:p>
            <a:pPr eaLnBrk="1" hangingPunct="1"/>
            <a:r>
              <a:rPr lang="en-US">
                <a:latin typeface="Arial" charset="0"/>
                <a:cs typeface="Arial" charset="0"/>
              </a:rPr>
              <a:t>Wait-free Snapshot</a:t>
            </a:r>
          </a:p>
        </p:txBody>
      </p:sp>
      <p:sp>
        <p:nvSpPr>
          <p:cNvPr id="135174" name="Text Box 3"/>
          <p:cNvSpPr txBox="1">
            <a:spLocks noChangeArrowheads="1"/>
          </p:cNvSpPr>
          <p:nvPr/>
        </p:nvSpPr>
        <p:spPr bwMode="auto">
          <a:xfrm>
            <a:off x="950913" y="1214438"/>
            <a:ext cx="6559809" cy="1569660"/>
          </a:xfrm>
          <a:prstGeom prst="rect">
            <a:avLst/>
          </a:prstGeom>
          <a:noFill/>
          <a:ln w="9525">
            <a:noFill/>
            <a:miter lim="800000"/>
            <a:headEnd/>
            <a:tailEnd/>
          </a:ln>
        </p:spPr>
        <p:txBody>
          <a:bodyPr wrap="none">
            <a:spAutoFit/>
          </a:bodyPr>
          <a:lstStyle/>
          <a:p>
            <a:pPr eaLnBrk="0" hangingPunct="0"/>
            <a:r>
              <a:rPr lang="en-US" sz="3200" dirty="0">
                <a:solidFill>
                  <a:srgbClr val="0000FF"/>
                </a:solidFill>
                <a:latin typeface="Arial" pitchFamily="34" charset="0"/>
                <a:cs typeface="Courier New" pitchFamily="49" charset="0"/>
              </a:rPr>
              <a:t>If </a:t>
            </a:r>
            <a:r>
              <a:rPr lang="en-US" sz="3200" dirty="0">
                <a:latin typeface="Arial" pitchFamily="34" charset="0"/>
                <a:cs typeface="Courier New" pitchFamily="49" charset="0"/>
              </a:rPr>
              <a:t>A</a:t>
            </a:r>
            <a:r>
              <a:rPr lang="en-US" sz="3200" dirty="0">
                <a:solidFill>
                  <a:srgbClr val="0000FF"/>
                </a:solidFill>
                <a:latin typeface="Arial" pitchFamily="34" charset="0"/>
                <a:cs typeface="Courier New" pitchFamily="49" charset="0"/>
              </a:rPr>
              <a:t>’s scan observes that </a:t>
            </a:r>
            <a:r>
              <a:rPr lang="en-US" sz="3200" dirty="0">
                <a:latin typeface="Arial" pitchFamily="34" charset="0"/>
                <a:cs typeface="Courier New" pitchFamily="49" charset="0"/>
              </a:rPr>
              <a:t>B</a:t>
            </a:r>
            <a:r>
              <a:rPr lang="en-US" sz="3200" dirty="0">
                <a:solidFill>
                  <a:srgbClr val="0000FF"/>
                </a:solidFill>
                <a:latin typeface="Arial" pitchFamily="34" charset="0"/>
                <a:cs typeface="Courier New" pitchFamily="49" charset="0"/>
              </a:rPr>
              <a:t> moved</a:t>
            </a:r>
          </a:p>
          <a:p>
            <a:pPr eaLnBrk="0" hangingPunct="0"/>
            <a:r>
              <a:rPr lang="en-US" sz="3200" b="1" i="1" dirty="0">
                <a:latin typeface="Arial" pitchFamily="34" charset="0"/>
                <a:cs typeface="Courier New" pitchFamily="49" charset="0"/>
              </a:rPr>
              <a:t>twice</a:t>
            </a:r>
            <a:r>
              <a:rPr lang="en-US" sz="3200" dirty="0">
                <a:solidFill>
                  <a:srgbClr val="0000FF"/>
                </a:solidFill>
                <a:latin typeface="Arial" pitchFamily="34" charset="0"/>
                <a:cs typeface="Courier New" pitchFamily="49" charset="0"/>
              </a:rPr>
              <a:t>, then </a:t>
            </a:r>
            <a:r>
              <a:rPr lang="en-US" sz="3200" dirty="0">
                <a:latin typeface="Arial" pitchFamily="34" charset="0"/>
                <a:cs typeface="Courier New" pitchFamily="49" charset="0"/>
              </a:rPr>
              <a:t>B</a:t>
            </a:r>
            <a:r>
              <a:rPr lang="en-US" sz="3200" dirty="0">
                <a:solidFill>
                  <a:srgbClr val="0000FF"/>
                </a:solidFill>
                <a:latin typeface="Arial" pitchFamily="34" charset="0"/>
                <a:cs typeface="Courier New" pitchFamily="49" charset="0"/>
              </a:rPr>
              <a:t> completed an update</a:t>
            </a:r>
          </a:p>
          <a:p>
            <a:pPr eaLnBrk="0" hangingPunct="0"/>
            <a:r>
              <a:rPr lang="en-US" sz="3200" dirty="0">
                <a:solidFill>
                  <a:srgbClr val="0000FF"/>
                </a:solidFill>
                <a:latin typeface="Arial" pitchFamily="34" charset="0"/>
                <a:cs typeface="Courier New" pitchFamily="49" charset="0"/>
              </a:rPr>
              <a:t>while </a:t>
            </a:r>
            <a:r>
              <a:rPr lang="en-US" sz="3200" dirty="0">
                <a:latin typeface="Arial" pitchFamily="34" charset="0"/>
                <a:cs typeface="Courier New" pitchFamily="49" charset="0"/>
              </a:rPr>
              <a:t>A</a:t>
            </a:r>
            <a:r>
              <a:rPr lang="en-US" sz="3200" dirty="0">
                <a:solidFill>
                  <a:srgbClr val="0000FF"/>
                </a:solidFill>
                <a:latin typeface="Arial" pitchFamily="34" charset="0"/>
                <a:cs typeface="Courier New" pitchFamily="49" charset="0"/>
              </a:rPr>
              <a:t>’s scan was in progress</a:t>
            </a:r>
          </a:p>
        </p:txBody>
      </p:sp>
      <p:sp>
        <p:nvSpPr>
          <p:cNvPr id="135175" name="AutoShape 5"/>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4" name="Group 62"/>
          <p:cNvGrpSpPr>
            <a:grpSpLocks/>
          </p:cNvGrpSpPr>
          <p:nvPr/>
        </p:nvGrpSpPr>
        <p:grpSpPr bwMode="auto">
          <a:xfrm>
            <a:off x="2600325" y="4597400"/>
            <a:ext cx="3513138" cy="641350"/>
            <a:chOff x="1638" y="2896"/>
            <a:chExt cx="2213" cy="404"/>
          </a:xfrm>
        </p:grpSpPr>
        <p:grpSp>
          <p:nvGrpSpPr>
            <p:cNvPr id="135218" name="Group 53"/>
            <p:cNvGrpSpPr>
              <a:grpSpLocks/>
            </p:cNvGrpSpPr>
            <p:nvPr/>
          </p:nvGrpSpPr>
          <p:grpSpPr bwMode="auto">
            <a:xfrm>
              <a:off x="1977" y="2896"/>
              <a:ext cx="1874" cy="382"/>
              <a:chOff x="2433" y="2189"/>
              <a:chExt cx="1874" cy="382"/>
            </a:xfrm>
          </p:grpSpPr>
          <p:sp>
            <p:nvSpPr>
              <p:cNvPr id="135220" name="AutoShape 54"/>
              <p:cNvSpPr>
                <a:spLocks noChangeArrowheads="1"/>
              </p:cNvSpPr>
              <p:nvPr/>
            </p:nvSpPr>
            <p:spPr bwMode="auto">
              <a:xfrm>
                <a:off x="2433" y="2336"/>
                <a:ext cx="1874" cy="235"/>
              </a:xfrm>
              <a:prstGeom prst="leftRightArrow">
                <a:avLst>
                  <a:gd name="adj1" fmla="val 50000"/>
                  <a:gd name="adj2" fmla="val 159489"/>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5221" name="Text Box 55"/>
              <p:cNvSpPr txBox="1">
                <a:spLocks noChangeArrowheads="1"/>
              </p:cNvSpPr>
              <p:nvPr/>
            </p:nvSpPr>
            <p:spPr bwMode="auto">
              <a:xfrm>
                <a:off x="3125" y="2189"/>
                <a:ext cx="556" cy="181"/>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sp>
          <p:nvSpPr>
            <p:cNvPr id="135219" name="Text Box 57"/>
            <p:cNvSpPr txBox="1">
              <a:spLocks noChangeArrowheads="1"/>
            </p:cNvSpPr>
            <p:nvPr/>
          </p:nvSpPr>
          <p:spPr bwMode="auto">
            <a:xfrm>
              <a:off x="1638" y="3056"/>
              <a:ext cx="257" cy="24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grpSp>
        <p:nvGrpSpPr>
          <p:cNvPr id="135177" name="Group 63"/>
          <p:cNvGrpSpPr>
            <a:grpSpLocks/>
          </p:cNvGrpSpPr>
          <p:nvPr/>
        </p:nvGrpSpPr>
        <p:grpSpPr bwMode="auto">
          <a:xfrm>
            <a:off x="1957388" y="2838450"/>
            <a:ext cx="5227637" cy="1738313"/>
            <a:chOff x="602" y="844"/>
            <a:chExt cx="3293" cy="1095"/>
          </a:xfrm>
        </p:grpSpPr>
        <p:sp>
          <p:nvSpPr>
            <p:cNvPr id="135178" name="Text Box 64"/>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5179" name="Text Box 65"/>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5180" name="Group 66"/>
            <p:cNvGrpSpPr>
              <a:grpSpLocks/>
            </p:cNvGrpSpPr>
            <p:nvPr/>
          </p:nvGrpSpPr>
          <p:grpSpPr bwMode="auto">
            <a:xfrm>
              <a:off x="602" y="844"/>
              <a:ext cx="857" cy="1084"/>
              <a:chOff x="602" y="844"/>
              <a:chExt cx="857" cy="1084"/>
            </a:xfrm>
          </p:grpSpPr>
          <p:grpSp>
            <p:nvGrpSpPr>
              <p:cNvPr id="135207" name="Group 67"/>
              <p:cNvGrpSpPr>
                <a:grpSpLocks/>
              </p:cNvGrpSpPr>
              <p:nvPr/>
            </p:nvGrpSpPr>
            <p:grpSpPr bwMode="auto">
              <a:xfrm>
                <a:off x="833" y="1318"/>
                <a:ext cx="396" cy="610"/>
                <a:chOff x="966" y="2733"/>
                <a:chExt cx="396" cy="610"/>
              </a:xfrm>
            </p:grpSpPr>
            <p:sp>
              <p:nvSpPr>
                <p:cNvPr id="649284" name="Rectangle 68"/>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5212" name="Line 69"/>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5213" name="Line 70"/>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5214" name="Group 71"/>
                <p:cNvGrpSpPr>
                  <a:grpSpLocks/>
                </p:cNvGrpSpPr>
                <p:nvPr/>
              </p:nvGrpSpPr>
              <p:grpSpPr bwMode="auto">
                <a:xfrm>
                  <a:off x="1028" y="2761"/>
                  <a:ext cx="260" cy="557"/>
                  <a:chOff x="1062" y="2761"/>
                  <a:chExt cx="260" cy="557"/>
                </a:xfrm>
              </p:grpSpPr>
              <p:sp>
                <p:nvSpPr>
                  <p:cNvPr id="135215" name="Text Box 72"/>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5216" name="Text Box 73"/>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5217" name="Text Box 74"/>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5208" name="Group 75"/>
              <p:cNvGrpSpPr>
                <a:grpSpLocks/>
              </p:cNvGrpSpPr>
              <p:nvPr/>
            </p:nvGrpSpPr>
            <p:grpSpPr bwMode="auto">
              <a:xfrm>
                <a:off x="602" y="844"/>
                <a:ext cx="857" cy="407"/>
                <a:chOff x="720" y="1833"/>
                <a:chExt cx="857" cy="407"/>
              </a:xfrm>
            </p:grpSpPr>
            <p:sp>
              <p:nvSpPr>
                <p:cNvPr id="135209" name="AutoShape 76"/>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5210" name="Text Box 77"/>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5181" name="Group 78"/>
            <p:cNvGrpSpPr>
              <a:grpSpLocks/>
            </p:cNvGrpSpPr>
            <p:nvPr/>
          </p:nvGrpSpPr>
          <p:grpSpPr bwMode="auto">
            <a:xfrm>
              <a:off x="1820" y="844"/>
              <a:ext cx="857" cy="1095"/>
              <a:chOff x="1789" y="844"/>
              <a:chExt cx="857" cy="1095"/>
            </a:xfrm>
          </p:grpSpPr>
          <p:grpSp>
            <p:nvGrpSpPr>
              <p:cNvPr id="135195" name="Group 79"/>
              <p:cNvGrpSpPr>
                <a:grpSpLocks/>
              </p:cNvGrpSpPr>
              <p:nvPr/>
            </p:nvGrpSpPr>
            <p:grpSpPr bwMode="auto">
              <a:xfrm>
                <a:off x="2006" y="1329"/>
                <a:ext cx="409" cy="610"/>
                <a:chOff x="953" y="2744"/>
                <a:chExt cx="409" cy="610"/>
              </a:xfrm>
            </p:grpSpPr>
            <p:sp>
              <p:nvSpPr>
                <p:cNvPr id="649296" name="Rectangle 80"/>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5201" name="Line 81"/>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5202" name="Line 82"/>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5203" name="Group 83"/>
                <p:cNvGrpSpPr>
                  <a:grpSpLocks/>
                </p:cNvGrpSpPr>
                <p:nvPr/>
              </p:nvGrpSpPr>
              <p:grpSpPr bwMode="auto">
                <a:xfrm>
                  <a:off x="1028" y="2761"/>
                  <a:ext cx="260" cy="557"/>
                  <a:chOff x="1062" y="2761"/>
                  <a:chExt cx="260" cy="557"/>
                </a:xfrm>
              </p:grpSpPr>
              <p:sp>
                <p:nvSpPr>
                  <p:cNvPr id="135204" name="Text Box 84"/>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5205" name="Text Box 85"/>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5206" name="Text Box 86"/>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5196" name="AutoShape 87"/>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5197" name="Group 88"/>
              <p:cNvGrpSpPr>
                <a:grpSpLocks/>
              </p:cNvGrpSpPr>
              <p:nvPr/>
            </p:nvGrpSpPr>
            <p:grpSpPr bwMode="auto">
              <a:xfrm>
                <a:off x="1789" y="844"/>
                <a:ext cx="857" cy="407"/>
                <a:chOff x="720" y="1833"/>
                <a:chExt cx="857" cy="407"/>
              </a:xfrm>
            </p:grpSpPr>
            <p:sp>
              <p:nvSpPr>
                <p:cNvPr id="135198" name="AutoShape 89"/>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5199" name="Text Box 90"/>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5182" name="Group 91"/>
            <p:cNvGrpSpPr>
              <a:grpSpLocks/>
            </p:cNvGrpSpPr>
            <p:nvPr/>
          </p:nvGrpSpPr>
          <p:grpSpPr bwMode="auto">
            <a:xfrm>
              <a:off x="3038" y="845"/>
              <a:ext cx="857" cy="1087"/>
              <a:chOff x="3038" y="845"/>
              <a:chExt cx="857" cy="1087"/>
            </a:xfrm>
          </p:grpSpPr>
          <p:grpSp>
            <p:nvGrpSpPr>
              <p:cNvPr id="135183" name="Group 92"/>
              <p:cNvGrpSpPr>
                <a:grpSpLocks/>
              </p:cNvGrpSpPr>
              <p:nvPr/>
            </p:nvGrpSpPr>
            <p:grpSpPr bwMode="auto">
              <a:xfrm>
                <a:off x="3255" y="1322"/>
                <a:ext cx="409" cy="610"/>
                <a:chOff x="953" y="2738"/>
                <a:chExt cx="409" cy="610"/>
              </a:xfrm>
            </p:grpSpPr>
            <p:sp>
              <p:nvSpPr>
                <p:cNvPr id="649309" name="Rectangle 93"/>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5189" name="Line 94"/>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5190" name="Line 95"/>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5191" name="Group 96"/>
                <p:cNvGrpSpPr>
                  <a:grpSpLocks/>
                </p:cNvGrpSpPr>
                <p:nvPr/>
              </p:nvGrpSpPr>
              <p:grpSpPr bwMode="auto">
                <a:xfrm>
                  <a:off x="1028" y="2761"/>
                  <a:ext cx="260" cy="557"/>
                  <a:chOff x="1062" y="2761"/>
                  <a:chExt cx="260" cy="557"/>
                </a:xfrm>
              </p:grpSpPr>
              <p:sp>
                <p:nvSpPr>
                  <p:cNvPr id="135192" name="Text Box 97"/>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5193" name="Text Box 98"/>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5194" name="Text Box 99"/>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5184" name="AutoShape 100"/>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5185" name="Group 101"/>
              <p:cNvGrpSpPr>
                <a:grpSpLocks/>
              </p:cNvGrpSpPr>
              <p:nvPr/>
            </p:nvGrpSpPr>
            <p:grpSpPr bwMode="auto">
              <a:xfrm>
                <a:off x="3038" y="845"/>
                <a:ext cx="857" cy="407"/>
                <a:chOff x="720" y="1833"/>
                <a:chExt cx="857" cy="407"/>
              </a:xfrm>
            </p:grpSpPr>
            <p:sp>
              <p:nvSpPr>
                <p:cNvPr id="135186" name="AutoShape 102"/>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5187" name="Text Box 103"/>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58" name="Footer Placeholder 5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51D4CFA-DBF1-486C-BEF6-164BEB106259}" type="slidenum">
              <a:rPr lang="x-none" sz="1400">
                <a:latin typeface="Arial" pitchFamily="34" charset="0"/>
                <a:cs typeface="Arial" charset="0"/>
              </a:rPr>
              <a:pPr algn="r" eaLnBrk="0" hangingPunct="0"/>
              <a:t>13</a:t>
            </a:fld>
            <a:endParaRPr lang="en-US" sz="1400" dirty="0">
              <a:latin typeface="Arial" pitchFamily="34" charset="0"/>
              <a:cs typeface="Arial" charset="0"/>
            </a:endParaRPr>
          </a:p>
        </p:txBody>
      </p:sp>
      <p:sp>
        <p:nvSpPr>
          <p:cNvPr id="16388" name="Text Box 4"/>
          <p:cNvSpPr txBox="1">
            <a:spLocks noChangeArrowheads="1"/>
          </p:cNvSpPr>
          <p:nvPr/>
        </p:nvSpPr>
        <p:spPr bwMode="auto">
          <a:xfrm>
            <a:off x="811213" y="1970088"/>
            <a:ext cx="7521575" cy="1671637"/>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800" b="1" dirty="0">
                <a:latin typeface="Courier New" pitchFamily="49" charset="0"/>
                <a:cs typeface="Courier New" pitchFamily="49" charset="0"/>
              </a:rPr>
              <a:t>public interface</a:t>
            </a:r>
            <a:r>
              <a:rPr lang="en-US" sz="2800" b="1" dirty="0">
                <a:solidFill>
                  <a:schemeClr val="accent2"/>
                </a:solidFill>
                <a:latin typeface="Courier New" pitchFamily="49" charset="0"/>
                <a:cs typeface="Courier New" pitchFamily="49" charset="0"/>
              </a:rPr>
              <a:t> </a:t>
            </a:r>
            <a:r>
              <a:rPr lang="en-US" sz="2800" b="1" dirty="0">
                <a:solidFill>
                  <a:srgbClr val="0066FF"/>
                </a:solidFill>
                <a:latin typeface="Courier New" pitchFamily="49" charset="0"/>
                <a:cs typeface="Courier New" pitchFamily="49" charset="0"/>
              </a:rPr>
              <a:t>Register&lt;T&gt; {</a:t>
            </a:r>
          </a:p>
          <a:p>
            <a:pPr>
              <a:lnSpc>
                <a:spcPct val="70000"/>
              </a:lnSpc>
              <a:spcBef>
                <a:spcPct val="30000"/>
              </a:spcBef>
            </a:pPr>
            <a:r>
              <a:rPr lang="en-US" sz="2800" b="1" dirty="0">
                <a:latin typeface="Courier New" pitchFamily="49" charset="0"/>
                <a:cs typeface="Courier New" pitchFamily="49" charset="0"/>
              </a:rPr>
              <a:t>  public </a:t>
            </a:r>
            <a:r>
              <a:rPr lang="en-US" sz="2800" b="1" dirty="0">
                <a:solidFill>
                  <a:srgbClr val="4367FF"/>
                </a:solidFill>
                <a:latin typeface="Courier New" pitchFamily="49" charset="0"/>
                <a:cs typeface="Courier New" pitchFamily="49" charset="0"/>
              </a:rPr>
              <a:t>T</a:t>
            </a:r>
            <a:r>
              <a:rPr lang="en-US" sz="2800" b="1" dirty="0">
                <a:solidFill>
                  <a:schemeClr val="accent2"/>
                </a:solidFill>
                <a:latin typeface="Courier New" pitchFamily="49" charset="0"/>
                <a:cs typeface="Courier New" pitchFamily="49" charset="0"/>
              </a:rPr>
              <a:t> </a:t>
            </a:r>
            <a:r>
              <a:rPr lang="en-US" sz="2800" b="1" dirty="0">
                <a:solidFill>
                  <a:srgbClr val="4367FF"/>
                </a:solidFill>
                <a:latin typeface="Courier New" pitchFamily="49" charset="0"/>
                <a:cs typeface="Courier New" pitchFamily="49" charset="0"/>
              </a:rPr>
              <a:t>read();</a:t>
            </a:r>
            <a:r>
              <a:rPr lang="en-US" sz="2800" b="1" dirty="0">
                <a:solidFill>
                  <a:schemeClr val="accent2"/>
                </a:solidFill>
                <a:latin typeface="Courier New" pitchFamily="49" charset="0"/>
                <a:cs typeface="Courier New" pitchFamily="49" charset="0"/>
              </a:rPr>
              <a:t>  </a:t>
            </a:r>
            <a:endParaRPr lang="en-US" sz="2800" b="1" dirty="0">
              <a:latin typeface="Courier New" pitchFamily="49" charset="0"/>
              <a:cs typeface="Courier New" pitchFamily="49" charset="0"/>
            </a:endParaRPr>
          </a:p>
          <a:p>
            <a:pPr>
              <a:lnSpc>
                <a:spcPct val="70000"/>
              </a:lnSpc>
              <a:spcBef>
                <a:spcPct val="30000"/>
              </a:spcBef>
            </a:pPr>
            <a:r>
              <a:rPr lang="en-US" sz="2800" b="1" dirty="0">
                <a:latin typeface="Courier New" pitchFamily="49" charset="0"/>
                <a:cs typeface="Courier New" pitchFamily="49" charset="0"/>
              </a:rPr>
              <a:t> </a:t>
            </a:r>
            <a:r>
              <a:rPr lang="en-US" sz="2800" b="1" dirty="0">
                <a:solidFill>
                  <a:schemeClr val="accent2"/>
                </a:solidFill>
                <a:latin typeface="Courier New" pitchFamily="49" charset="0"/>
                <a:cs typeface="Courier New" pitchFamily="49" charset="0"/>
              </a:rPr>
              <a:t> </a:t>
            </a:r>
            <a:r>
              <a:rPr lang="en-US" sz="2800" b="1" dirty="0">
                <a:latin typeface="Courier New" pitchFamily="49" charset="0"/>
                <a:cs typeface="Courier New" pitchFamily="49" charset="0"/>
              </a:rPr>
              <a:t>public void</a:t>
            </a:r>
            <a:r>
              <a:rPr lang="en-US" sz="2800" b="1" dirty="0">
                <a:solidFill>
                  <a:schemeClr val="accent2"/>
                </a:solidFill>
                <a:latin typeface="Courier New" pitchFamily="49" charset="0"/>
                <a:cs typeface="Courier New" pitchFamily="49" charset="0"/>
              </a:rPr>
              <a:t> </a:t>
            </a:r>
            <a:r>
              <a:rPr lang="en-US" sz="2800" b="1" dirty="0">
                <a:solidFill>
                  <a:srgbClr val="4367FF"/>
                </a:solidFill>
                <a:latin typeface="Courier New" pitchFamily="49" charset="0"/>
                <a:cs typeface="Courier New" pitchFamily="49" charset="0"/>
              </a:rPr>
              <a:t>write(T v);</a:t>
            </a:r>
          </a:p>
          <a:p>
            <a:pPr eaLnBrk="0" hangingPunct="0"/>
            <a:r>
              <a:rPr lang="en-US" sz="2800" b="1" dirty="0">
                <a:solidFill>
                  <a:schemeClr val="accent2"/>
                </a:solidFill>
                <a:latin typeface="Courier New" pitchFamily="49" charset="0"/>
                <a:cs typeface="Courier New" pitchFamily="49" charset="0"/>
              </a:rPr>
              <a:t>}</a:t>
            </a:r>
          </a:p>
        </p:txBody>
      </p:sp>
      <p:sp>
        <p:nvSpPr>
          <p:cNvPr id="16389" name="Rectangle 5"/>
          <p:cNvSpPr>
            <a:spLocks noGrp="1" noChangeArrowheads="1"/>
          </p:cNvSpPr>
          <p:nvPr>
            <p:ph type="title" idx="4294967295"/>
          </p:nvPr>
        </p:nvSpPr>
        <p:spPr/>
        <p:txBody>
          <a:bodyPr/>
          <a:lstStyle/>
          <a:p>
            <a:pPr eaLnBrk="1" hangingPunct="1"/>
            <a:r>
              <a:rPr lang="en-US" dirty="0">
                <a:cs typeface="Arial" charset="0"/>
              </a:rPr>
              <a:t>Registers</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AutoShape 54"/>
          <p:cNvSpPr>
            <a:spLocks noChangeArrowheads="1"/>
          </p:cNvSpPr>
          <p:nvPr/>
        </p:nvSpPr>
        <p:spPr bwMode="auto">
          <a:xfrm>
            <a:off x="1758950" y="15240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619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C6DE24A-118B-47F2-97A8-EAC5C2F1037E}" type="slidenum">
              <a:rPr lang="x-none" sz="1400">
                <a:latin typeface="Arial" pitchFamily="34" charset="0"/>
                <a:cs typeface="Arial" charset="0"/>
              </a:rPr>
              <a:pPr algn="r" eaLnBrk="0" hangingPunct="0"/>
              <a:t>130</a:t>
            </a:fld>
            <a:endParaRPr lang="en-US" sz="1400" dirty="0">
              <a:latin typeface="Arial" pitchFamily="34" charset="0"/>
              <a:cs typeface="Arial" charset="0"/>
            </a:endParaRPr>
          </a:p>
        </p:txBody>
      </p:sp>
      <p:sp>
        <p:nvSpPr>
          <p:cNvPr id="136197" name="Rectangle 2"/>
          <p:cNvSpPr>
            <a:spLocks noGrp="1" noChangeArrowheads="1"/>
          </p:cNvSpPr>
          <p:nvPr>
            <p:ph type="title" idx="4294967295"/>
          </p:nvPr>
        </p:nvSpPr>
        <p:spPr>
          <a:xfrm>
            <a:off x="698500" y="0"/>
            <a:ext cx="7772400" cy="1143000"/>
          </a:xfrm>
        </p:spPr>
        <p:txBody>
          <a:bodyPr/>
          <a:lstStyle/>
          <a:p>
            <a:pPr eaLnBrk="1" hangingPunct="1"/>
            <a:r>
              <a:rPr lang="en-US">
                <a:latin typeface="Arial" charset="0"/>
                <a:cs typeface="Arial" charset="0"/>
              </a:rPr>
              <a:t>Wait-free Snapshot</a:t>
            </a:r>
          </a:p>
        </p:txBody>
      </p:sp>
      <p:sp>
        <p:nvSpPr>
          <p:cNvPr id="136198"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6199" name="Group 69"/>
          <p:cNvGrpSpPr>
            <a:grpSpLocks/>
          </p:cNvGrpSpPr>
          <p:nvPr/>
        </p:nvGrpSpPr>
        <p:grpSpPr bwMode="auto">
          <a:xfrm>
            <a:off x="1957388" y="1339850"/>
            <a:ext cx="5227637" cy="1738313"/>
            <a:chOff x="602" y="844"/>
            <a:chExt cx="3293" cy="1095"/>
          </a:xfrm>
        </p:grpSpPr>
        <p:sp>
          <p:nvSpPr>
            <p:cNvPr id="136205" name="Text Box 4"/>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6206" name="Text Box 23"/>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6207" name="Group 68"/>
            <p:cNvGrpSpPr>
              <a:grpSpLocks/>
            </p:cNvGrpSpPr>
            <p:nvPr/>
          </p:nvGrpSpPr>
          <p:grpSpPr bwMode="auto">
            <a:xfrm>
              <a:off x="602" y="844"/>
              <a:ext cx="857" cy="1084"/>
              <a:chOff x="602" y="844"/>
              <a:chExt cx="857" cy="1084"/>
            </a:xfrm>
          </p:grpSpPr>
          <p:grpSp>
            <p:nvGrpSpPr>
              <p:cNvPr id="136234" name="Group 5"/>
              <p:cNvGrpSpPr>
                <a:grpSpLocks/>
              </p:cNvGrpSpPr>
              <p:nvPr/>
            </p:nvGrpSpPr>
            <p:grpSpPr bwMode="auto">
              <a:xfrm>
                <a:off x="833" y="1318"/>
                <a:ext cx="396" cy="610"/>
                <a:chOff x="966" y="2733"/>
                <a:chExt cx="396" cy="610"/>
              </a:xfrm>
            </p:grpSpPr>
            <p:sp>
              <p:nvSpPr>
                <p:cNvPr id="647174" name="Rectangle 6"/>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6239" name="Line 7"/>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6240" name="Line 8"/>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6241" name="Group 9"/>
                <p:cNvGrpSpPr>
                  <a:grpSpLocks/>
                </p:cNvGrpSpPr>
                <p:nvPr/>
              </p:nvGrpSpPr>
              <p:grpSpPr bwMode="auto">
                <a:xfrm>
                  <a:off x="1028" y="2761"/>
                  <a:ext cx="260" cy="557"/>
                  <a:chOff x="1062" y="2761"/>
                  <a:chExt cx="260" cy="557"/>
                </a:xfrm>
              </p:grpSpPr>
              <p:sp>
                <p:nvSpPr>
                  <p:cNvPr id="136242" name="Text Box 10"/>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6243" name="Text Box 11"/>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6244" name="Text Box 12"/>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6235" name="Group 41"/>
              <p:cNvGrpSpPr>
                <a:grpSpLocks/>
              </p:cNvGrpSpPr>
              <p:nvPr/>
            </p:nvGrpSpPr>
            <p:grpSpPr bwMode="auto">
              <a:xfrm>
                <a:off x="602" y="844"/>
                <a:ext cx="857" cy="407"/>
                <a:chOff x="720" y="1833"/>
                <a:chExt cx="857" cy="407"/>
              </a:xfrm>
            </p:grpSpPr>
            <p:sp>
              <p:nvSpPr>
                <p:cNvPr id="136236" name="AutoShape 42"/>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6237" name="Text Box 43"/>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6208" name="Group 67"/>
            <p:cNvGrpSpPr>
              <a:grpSpLocks/>
            </p:cNvGrpSpPr>
            <p:nvPr/>
          </p:nvGrpSpPr>
          <p:grpSpPr bwMode="auto">
            <a:xfrm>
              <a:off x="1820" y="844"/>
              <a:ext cx="857" cy="1095"/>
              <a:chOff x="1789" y="844"/>
              <a:chExt cx="857" cy="1095"/>
            </a:xfrm>
          </p:grpSpPr>
          <p:grpSp>
            <p:nvGrpSpPr>
              <p:cNvPr id="136222" name="Group 13"/>
              <p:cNvGrpSpPr>
                <a:grpSpLocks/>
              </p:cNvGrpSpPr>
              <p:nvPr/>
            </p:nvGrpSpPr>
            <p:grpSpPr bwMode="auto">
              <a:xfrm>
                <a:off x="2006" y="1329"/>
                <a:ext cx="409" cy="610"/>
                <a:chOff x="953" y="2744"/>
                <a:chExt cx="409" cy="610"/>
              </a:xfrm>
            </p:grpSpPr>
            <p:sp>
              <p:nvSpPr>
                <p:cNvPr id="647182" name="Rectangle 14"/>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6228" name="Line 1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6229" name="Line 1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6230" name="Group 17"/>
                <p:cNvGrpSpPr>
                  <a:grpSpLocks/>
                </p:cNvGrpSpPr>
                <p:nvPr/>
              </p:nvGrpSpPr>
              <p:grpSpPr bwMode="auto">
                <a:xfrm>
                  <a:off x="1028" y="2761"/>
                  <a:ext cx="260" cy="557"/>
                  <a:chOff x="1062" y="2761"/>
                  <a:chExt cx="260" cy="557"/>
                </a:xfrm>
              </p:grpSpPr>
              <p:sp>
                <p:nvSpPr>
                  <p:cNvPr id="136231" name="Text Box 1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6232" name="Text Box 1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6233" name="Text Box 2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6223" name="AutoShape 21"/>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6224" name="Group 44"/>
              <p:cNvGrpSpPr>
                <a:grpSpLocks/>
              </p:cNvGrpSpPr>
              <p:nvPr/>
            </p:nvGrpSpPr>
            <p:grpSpPr bwMode="auto">
              <a:xfrm>
                <a:off x="1789" y="844"/>
                <a:ext cx="857" cy="407"/>
                <a:chOff x="720" y="1833"/>
                <a:chExt cx="857" cy="407"/>
              </a:xfrm>
            </p:grpSpPr>
            <p:sp>
              <p:nvSpPr>
                <p:cNvPr id="136225" name="AutoShape 45"/>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6226" name="Text Box 46"/>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6209" name="Group 66"/>
            <p:cNvGrpSpPr>
              <a:grpSpLocks/>
            </p:cNvGrpSpPr>
            <p:nvPr/>
          </p:nvGrpSpPr>
          <p:grpSpPr bwMode="auto">
            <a:xfrm>
              <a:off x="3038" y="845"/>
              <a:ext cx="857" cy="1087"/>
              <a:chOff x="3038" y="845"/>
              <a:chExt cx="857" cy="1087"/>
            </a:xfrm>
          </p:grpSpPr>
          <p:grpSp>
            <p:nvGrpSpPr>
              <p:cNvPr id="136210" name="Group 32"/>
              <p:cNvGrpSpPr>
                <a:grpSpLocks/>
              </p:cNvGrpSpPr>
              <p:nvPr/>
            </p:nvGrpSpPr>
            <p:grpSpPr bwMode="auto">
              <a:xfrm>
                <a:off x="3255" y="1322"/>
                <a:ext cx="409" cy="610"/>
                <a:chOff x="953" y="2738"/>
                <a:chExt cx="409" cy="610"/>
              </a:xfrm>
            </p:grpSpPr>
            <p:sp>
              <p:nvSpPr>
                <p:cNvPr id="647201" name="Rectangle 33"/>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6216" name="Line 34"/>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6217" name="Line 35"/>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6218" name="Group 36"/>
                <p:cNvGrpSpPr>
                  <a:grpSpLocks/>
                </p:cNvGrpSpPr>
                <p:nvPr/>
              </p:nvGrpSpPr>
              <p:grpSpPr bwMode="auto">
                <a:xfrm>
                  <a:off x="1028" y="2761"/>
                  <a:ext cx="260" cy="557"/>
                  <a:chOff x="1062" y="2761"/>
                  <a:chExt cx="260" cy="557"/>
                </a:xfrm>
              </p:grpSpPr>
              <p:sp>
                <p:nvSpPr>
                  <p:cNvPr id="136219" name="Text Box 37"/>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6220" name="Text Box 38"/>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6221" name="Text Box 39"/>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6211" name="AutoShape 40"/>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6212" name="Group 49"/>
              <p:cNvGrpSpPr>
                <a:grpSpLocks/>
              </p:cNvGrpSpPr>
              <p:nvPr/>
            </p:nvGrpSpPr>
            <p:grpSpPr bwMode="auto">
              <a:xfrm>
                <a:off x="3038" y="845"/>
                <a:ext cx="857" cy="407"/>
                <a:chOff x="720" y="1833"/>
                <a:chExt cx="857" cy="407"/>
              </a:xfrm>
            </p:grpSpPr>
            <p:sp>
              <p:nvSpPr>
                <p:cNvPr id="136213" name="AutoShape 5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6214" name="Text Box 5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grpSp>
        <p:nvGrpSpPr>
          <p:cNvPr id="136200" name="Group 52"/>
          <p:cNvGrpSpPr>
            <a:grpSpLocks/>
          </p:cNvGrpSpPr>
          <p:nvPr/>
        </p:nvGrpSpPr>
        <p:grpSpPr bwMode="auto">
          <a:xfrm>
            <a:off x="3810000" y="3073400"/>
            <a:ext cx="2303463" cy="606425"/>
            <a:chOff x="2433" y="2189"/>
            <a:chExt cx="1874" cy="382"/>
          </a:xfrm>
        </p:grpSpPr>
        <p:sp>
          <p:nvSpPr>
            <p:cNvPr id="136203" name="AutoShape 53"/>
            <p:cNvSpPr>
              <a:spLocks noChangeArrowheads="1"/>
            </p:cNvSpPr>
            <p:nvPr/>
          </p:nvSpPr>
          <p:spPr bwMode="auto">
            <a:xfrm>
              <a:off x="2433" y="2336"/>
              <a:ext cx="1874" cy="235"/>
            </a:xfrm>
            <a:prstGeom prst="leftRightArrow">
              <a:avLst>
                <a:gd name="adj1" fmla="val 50000"/>
                <a:gd name="adj2" fmla="val 159489"/>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6204" name="Text Box 54"/>
            <p:cNvSpPr txBox="1">
              <a:spLocks noChangeArrowheads="1"/>
            </p:cNvSpPr>
            <p:nvPr/>
          </p:nvSpPr>
          <p:spPr bwMode="auto">
            <a:xfrm>
              <a:off x="3125" y="2189"/>
              <a:ext cx="715"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sp>
        <p:nvSpPr>
          <p:cNvPr id="136201" name="Text Box 55"/>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6202" name="Text Box 56"/>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sp>
        <p:nvSpPr>
          <p:cNvPr id="53" name="Footer Placeholder 5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10975B7-E3DE-4080-AC69-FAD6542DBE75}" type="slidenum">
              <a:rPr lang="x-none" sz="1400">
                <a:latin typeface="Arial" pitchFamily="34" charset="0"/>
                <a:cs typeface="Arial" charset="0"/>
              </a:rPr>
              <a:pPr algn="r" eaLnBrk="0" hangingPunct="0"/>
              <a:t>131</a:t>
            </a:fld>
            <a:endParaRPr lang="en-US" sz="1400" dirty="0">
              <a:latin typeface="Arial" pitchFamily="34" charset="0"/>
              <a:cs typeface="Arial" charset="0"/>
            </a:endParaRPr>
          </a:p>
        </p:txBody>
      </p:sp>
      <p:sp>
        <p:nvSpPr>
          <p:cNvPr id="137220" name="Rectangle 2"/>
          <p:cNvSpPr>
            <a:spLocks noGrp="1" noChangeArrowheads="1"/>
          </p:cNvSpPr>
          <p:nvPr>
            <p:ph type="title" idx="4294967295"/>
          </p:nvPr>
        </p:nvSpPr>
        <p:spPr>
          <a:xfrm>
            <a:off x="698500" y="0"/>
            <a:ext cx="7772400" cy="1143000"/>
          </a:xfrm>
        </p:spPr>
        <p:txBody>
          <a:bodyPr/>
          <a:lstStyle/>
          <a:p>
            <a:pPr eaLnBrk="1" hangingPunct="1"/>
            <a:r>
              <a:rPr lang="en-US">
                <a:latin typeface="Arial" charset="0"/>
                <a:cs typeface="Arial" charset="0"/>
              </a:rPr>
              <a:t>Wait-free Snapshot</a:t>
            </a:r>
          </a:p>
        </p:txBody>
      </p:sp>
      <p:sp>
        <p:nvSpPr>
          <p:cNvPr id="137221"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7222" name="Group 4"/>
          <p:cNvGrpSpPr>
            <a:grpSpLocks/>
          </p:cNvGrpSpPr>
          <p:nvPr/>
        </p:nvGrpSpPr>
        <p:grpSpPr bwMode="auto">
          <a:xfrm>
            <a:off x="1957388" y="1339850"/>
            <a:ext cx="5227637" cy="1738313"/>
            <a:chOff x="602" y="844"/>
            <a:chExt cx="3293" cy="1095"/>
          </a:xfrm>
        </p:grpSpPr>
        <p:sp>
          <p:nvSpPr>
            <p:cNvPr id="137234" name="Text Box 5"/>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7235" name="Text Box 6"/>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7236" name="Group 7"/>
            <p:cNvGrpSpPr>
              <a:grpSpLocks/>
            </p:cNvGrpSpPr>
            <p:nvPr/>
          </p:nvGrpSpPr>
          <p:grpSpPr bwMode="auto">
            <a:xfrm>
              <a:off x="602" y="844"/>
              <a:ext cx="857" cy="1084"/>
              <a:chOff x="602" y="844"/>
              <a:chExt cx="857" cy="1084"/>
            </a:xfrm>
          </p:grpSpPr>
          <p:grpSp>
            <p:nvGrpSpPr>
              <p:cNvPr id="137263" name="Group 8"/>
              <p:cNvGrpSpPr>
                <a:grpSpLocks/>
              </p:cNvGrpSpPr>
              <p:nvPr/>
            </p:nvGrpSpPr>
            <p:grpSpPr bwMode="auto">
              <a:xfrm>
                <a:off x="833" y="1318"/>
                <a:ext cx="396" cy="610"/>
                <a:chOff x="966" y="2733"/>
                <a:chExt cx="396" cy="610"/>
              </a:xfrm>
            </p:grpSpPr>
            <p:sp>
              <p:nvSpPr>
                <p:cNvPr id="654345" name="Rectangle 9"/>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7268" name="Line 10"/>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7269" name="Line 11"/>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7270" name="Group 12"/>
                <p:cNvGrpSpPr>
                  <a:grpSpLocks/>
                </p:cNvGrpSpPr>
                <p:nvPr/>
              </p:nvGrpSpPr>
              <p:grpSpPr bwMode="auto">
                <a:xfrm>
                  <a:off x="1028" y="2761"/>
                  <a:ext cx="260" cy="557"/>
                  <a:chOff x="1062" y="2761"/>
                  <a:chExt cx="260" cy="557"/>
                </a:xfrm>
              </p:grpSpPr>
              <p:sp>
                <p:nvSpPr>
                  <p:cNvPr id="137271" name="Text Box 13"/>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7272" name="Text Box 14"/>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7273" name="Text Box 15"/>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7264" name="Group 16"/>
              <p:cNvGrpSpPr>
                <a:grpSpLocks/>
              </p:cNvGrpSpPr>
              <p:nvPr/>
            </p:nvGrpSpPr>
            <p:grpSpPr bwMode="auto">
              <a:xfrm>
                <a:off x="602" y="844"/>
                <a:ext cx="857" cy="407"/>
                <a:chOff x="720" y="1833"/>
                <a:chExt cx="857" cy="407"/>
              </a:xfrm>
            </p:grpSpPr>
            <p:sp>
              <p:nvSpPr>
                <p:cNvPr id="137265" name="AutoShape 17"/>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7266" name="Text Box 18"/>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7237" name="Group 19"/>
            <p:cNvGrpSpPr>
              <a:grpSpLocks/>
            </p:cNvGrpSpPr>
            <p:nvPr/>
          </p:nvGrpSpPr>
          <p:grpSpPr bwMode="auto">
            <a:xfrm>
              <a:off x="1820" y="844"/>
              <a:ext cx="857" cy="1095"/>
              <a:chOff x="1789" y="844"/>
              <a:chExt cx="857" cy="1095"/>
            </a:xfrm>
          </p:grpSpPr>
          <p:grpSp>
            <p:nvGrpSpPr>
              <p:cNvPr id="137251" name="Group 20"/>
              <p:cNvGrpSpPr>
                <a:grpSpLocks/>
              </p:cNvGrpSpPr>
              <p:nvPr/>
            </p:nvGrpSpPr>
            <p:grpSpPr bwMode="auto">
              <a:xfrm>
                <a:off x="2006" y="1329"/>
                <a:ext cx="409" cy="610"/>
                <a:chOff x="953" y="2744"/>
                <a:chExt cx="409" cy="610"/>
              </a:xfrm>
            </p:grpSpPr>
            <p:sp>
              <p:nvSpPr>
                <p:cNvPr id="654357"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7257"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7258"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7259" name="Group 24"/>
                <p:cNvGrpSpPr>
                  <a:grpSpLocks/>
                </p:cNvGrpSpPr>
                <p:nvPr/>
              </p:nvGrpSpPr>
              <p:grpSpPr bwMode="auto">
                <a:xfrm>
                  <a:off x="1028" y="2761"/>
                  <a:ext cx="260" cy="557"/>
                  <a:chOff x="1062" y="2761"/>
                  <a:chExt cx="260" cy="557"/>
                </a:xfrm>
              </p:grpSpPr>
              <p:sp>
                <p:nvSpPr>
                  <p:cNvPr id="137260"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7261"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7262"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7252" name="AutoShape 28"/>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7253" name="Group 29"/>
              <p:cNvGrpSpPr>
                <a:grpSpLocks/>
              </p:cNvGrpSpPr>
              <p:nvPr/>
            </p:nvGrpSpPr>
            <p:grpSpPr bwMode="auto">
              <a:xfrm>
                <a:off x="1789" y="844"/>
                <a:ext cx="857" cy="407"/>
                <a:chOff x="720" y="1833"/>
                <a:chExt cx="857" cy="407"/>
              </a:xfrm>
            </p:grpSpPr>
            <p:sp>
              <p:nvSpPr>
                <p:cNvPr id="137254"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7255"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7238" name="Group 32"/>
            <p:cNvGrpSpPr>
              <a:grpSpLocks/>
            </p:cNvGrpSpPr>
            <p:nvPr/>
          </p:nvGrpSpPr>
          <p:grpSpPr bwMode="auto">
            <a:xfrm>
              <a:off x="3038" y="845"/>
              <a:ext cx="857" cy="1087"/>
              <a:chOff x="3038" y="845"/>
              <a:chExt cx="857" cy="1087"/>
            </a:xfrm>
          </p:grpSpPr>
          <p:grpSp>
            <p:nvGrpSpPr>
              <p:cNvPr id="137239" name="Group 33"/>
              <p:cNvGrpSpPr>
                <a:grpSpLocks/>
              </p:cNvGrpSpPr>
              <p:nvPr/>
            </p:nvGrpSpPr>
            <p:grpSpPr bwMode="auto">
              <a:xfrm>
                <a:off x="3255" y="1322"/>
                <a:ext cx="409" cy="610"/>
                <a:chOff x="953" y="2738"/>
                <a:chExt cx="409" cy="610"/>
              </a:xfrm>
            </p:grpSpPr>
            <p:sp>
              <p:nvSpPr>
                <p:cNvPr id="654370"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7245"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7246"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7247" name="Group 37"/>
                <p:cNvGrpSpPr>
                  <a:grpSpLocks/>
                </p:cNvGrpSpPr>
                <p:nvPr/>
              </p:nvGrpSpPr>
              <p:grpSpPr bwMode="auto">
                <a:xfrm>
                  <a:off x="1028" y="2761"/>
                  <a:ext cx="260" cy="557"/>
                  <a:chOff x="1062" y="2761"/>
                  <a:chExt cx="260" cy="557"/>
                </a:xfrm>
              </p:grpSpPr>
              <p:sp>
                <p:nvSpPr>
                  <p:cNvPr id="137248"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7249"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7250"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7240"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7241" name="Group 42"/>
              <p:cNvGrpSpPr>
                <a:grpSpLocks/>
              </p:cNvGrpSpPr>
              <p:nvPr/>
            </p:nvGrpSpPr>
            <p:grpSpPr bwMode="auto">
              <a:xfrm>
                <a:off x="3038" y="845"/>
                <a:ext cx="857" cy="407"/>
                <a:chOff x="720" y="1833"/>
                <a:chExt cx="857" cy="407"/>
              </a:xfrm>
            </p:grpSpPr>
            <p:sp>
              <p:nvSpPr>
                <p:cNvPr id="137242"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7243"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137223" name="AutoShape 46"/>
          <p:cNvSpPr>
            <a:spLocks noChangeArrowheads="1"/>
          </p:cNvSpPr>
          <p:nvPr/>
        </p:nvSpPr>
        <p:spPr bwMode="auto">
          <a:xfrm>
            <a:off x="3860800" y="3408363"/>
            <a:ext cx="2260600" cy="373062"/>
          </a:xfrm>
          <a:prstGeom prst="leftRightArrow">
            <a:avLst>
              <a:gd name="adj1" fmla="val 50000"/>
              <a:gd name="adj2" fmla="val 159485"/>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7224" name="Text Box 48"/>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7225" name="Text Box 49"/>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37226" name="Group 51"/>
          <p:cNvGrpSpPr>
            <a:grpSpLocks/>
          </p:cNvGrpSpPr>
          <p:nvPr/>
        </p:nvGrpSpPr>
        <p:grpSpPr bwMode="auto">
          <a:xfrm>
            <a:off x="3924300" y="3197225"/>
            <a:ext cx="1006475" cy="568325"/>
            <a:chOff x="2104" y="2544"/>
            <a:chExt cx="666" cy="358"/>
          </a:xfrm>
        </p:grpSpPr>
        <p:sp>
          <p:nvSpPr>
            <p:cNvPr id="137232"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7233" name="Text Box 53"/>
            <p:cNvSpPr txBox="1">
              <a:spLocks noChangeArrowheads="1"/>
            </p:cNvSpPr>
            <p:nvPr/>
          </p:nvSpPr>
          <p:spPr bwMode="auto">
            <a:xfrm>
              <a:off x="2233" y="2544"/>
              <a:ext cx="446"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7227" name="Group 54"/>
          <p:cNvGrpSpPr>
            <a:grpSpLocks/>
          </p:cNvGrpSpPr>
          <p:nvPr/>
        </p:nvGrpSpPr>
        <p:grpSpPr bwMode="auto">
          <a:xfrm>
            <a:off x="5027613" y="3197225"/>
            <a:ext cx="942975" cy="568325"/>
            <a:chOff x="3431" y="2544"/>
            <a:chExt cx="594" cy="358"/>
          </a:xfrm>
        </p:grpSpPr>
        <p:sp>
          <p:nvSpPr>
            <p:cNvPr id="137230"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7231"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37228" name="Text Box 47"/>
          <p:cNvSpPr txBox="1">
            <a:spLocks noChangeArrowheads="1"/>
          </p:cNvSpPr>
          <p:nvPr/>
        </p:nvSpPr>
        <p:spPr bwMode="auto">
          <a:xfrm>
            <a:off x="4541838" y="4076700"/>
            <a:ext cx="882650" cy="28733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sp>
        <p:nvSpPr>
          <p:cNvPr id="137229" name="AutoShape 54"/>
          <p:cNvSpPr>
            <a:spLocks noChangeArrowheads="1"/>
          </p:cNvSpPr>
          <p:nvPr/>
        </p:nvSpPr>
        <p:spPr bwMode="auto">
          <a:xfrm>
            <a:off x="1758950" y="15240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58" name="Footer Placeholder 5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AutoShape 46"/>
          <p:cNvSpPr>
            <a:spLocks noChangeArrowheads="1"/>
          </p:cNvSpPr>
          <p:nvPr/>
        </p:nvSpPr>
        <p:spPr bwMode="auto">
          <a:xfrm>
            <a:off x="306388" y="3382963"/>
            <a:ext cx="3694112" cy="373062"/>
          </a:xfrm>
          <a:prstGeom prst="leftRightArrow">
            <a:avLst>
              <a:gd name="adj1" fmla="val 50000"/>
              <a:gd name="adj2" fmla="val 159489"/>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4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6DD91EC-3CD4-423F-8C2C-9017CB63E71C}" type="slidenum">
              <a:rPr lang="x-none" sz="1400">
                <a:latin typeface="Arial" pitchFamily="34" charset="0"/>
                <a:cs typeface="Arial" charset="0"/>
              </a:rPr>
              <a:pPr algn="r" eaLnBrk="0" hangingPunct="0"/>
              <a:t>132</a:t>
            </a:fld>
            <a:endParaRPr lang="en-US" sz="1400" dirty="0">
              <a:latin typeface="Arial" pitchFamily="34" charset="0"/>
              <a:cs typeface="Arial" charset="0"/>
            </a:endParaRPr>
          </a:p>
        </p:txBody>
      </p:sp>
      <p:sp>
        <p:nvSpPr>
          <p:cNvPr id="138245" name="Rectangle 2"/>
          <p:cNvSpPr>
            <a:spLocks noGrp="1" noChangeArrowheads="1"/>
          </p:cNvSpPr>
          <p:nvPr>
            <p:ph type="title" idx="4294967295"/>
          </p:nvPr>
        </p:nvSpPr>
        <p:spPr>
          <a:xfrm>
            <a:off x="698500" y="0"/>
            <a:ext cx="7772400" cy="1143000"/>
          </a:xfrm>
        </p:spPr>
        <p:txBody>
          <a:bodyPr/>
          <a:lstStyle/>
          <a:p>
            <a:pPr eaLnBrk="1" hangingPunct="1"/>
            <a:r>
              <a:rPr lang="en-US">
                <a:latin typeface="Arial" charset="0"/>
                <a:cs typeface="Arial" charset="0"/>
              </a:rPr>
              <a:t>Wait-free Snapshot</a:t>
            </a:r>
          </a:p>
        </p:txBody>
      </p:sp>
      <p:sp>
        <p:nvSpPr>
          <p:cNvPr id="138246"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8247" name="Group 4"/>
          <p:cNvGrpSpPr>
            <a:grpSpLocks/>
          </p:cNvGrpSpPr>
          <p:nvPr/>
        </p:nvGrpSpPr>
        <p:grpSpPr bwMode="auto">
          <a:xfrm>
            <a:off x="1957388" y="1339850"/>
            <a:ext cx="5227637" cy="1738313"/>
            <a:chOff x="602" y="844"/>
            <a:chExt cx="3293" cy="1095"/>
          </a:xfrm>
        </p:grpSpPr>
        <p:sp>
          <p:nvSpPr>
            <p:cNvPr id="138271" name="Text Box 5"/>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8272" name="Text Box 6"/>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8273" name="Group 7"/>
            <p:cNvGrpSpPr>
              <a:grpSpLocks/>
            </p:cNvGrpSpPr>
            <p:nvPr/>
          </p:nvGrpSpPr>
          <p:grpSpPr bwMode="auto">
            <a:xfrm>
              <a:off x="602" y="844"/>
              <a:ext cx="857" cy="1084"/>
              <a:chOff x="602" y="844"/>
              <a:chExt cx="857" cy="1084"/>
            </a:xfrm>
          </p:grpSpPr>
          <p:grpSp>
            <p:nvGrpSpPr>
              <p:cNvPr id="138300" name="Group 8"/>
              <p:cNvGrpSpPr>
                <a:grpSpLocks/>
              </p:cNvGrpSpPr>
              <p:nvPr/>
            </p:nvGrpSpPr>
            <p:grpSpPr bwMode="auto">
              <a:xfrm>
                <a:off x="833" y="1318"/>
                <a:ext cx="396" cy="610"/>
                <a:chOff x="966" y="2733"/>
                <a:chExt cx="396" cy="610"/>
              </a:xfrm>
            </p:grpSpPr>
            <p:sp>
              <p:nvSpPr>
                <p:cNvPr id="654345" name="Rectangle 9"/>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8305" name="Line 10"/>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8306" name="Line 11"/>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8307" name="Group 12"/>
                <p:cNvGrpSpPr>
                  <a:grpSpLocks/>
                </p:cNvGrpSpPr>
                <p:nvPr/>
              </p:nvGrpSpPr>
              <p:grpSpPr bwMode="auto">
                <a:xfrm>
                  <a:off x="1028" y="2761"/>
                  <a:ext cx="260" cy="557"/>
                  <a:chOff x="1062" y="2761"/>
                  <a:chExt cx="260" cy="557"/>
                </a:xfrm>
              </p:grpSpPr>
              <p:sp>
                <p:nvSpPr>
                  <p:cNvPr id="138308" name="Text Box 13"/>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8309" name="Text Box 14"/>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8310" name="Text Box 15"/>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8301" name="Group 16"/>
              <p:cNvGrpSpPr>
                <a:grpSpLocks/>
              </p:cNvGrpSpPr>
              <p:nvPr/>
            </p:nvGrpSpPr>
            <p:grpSpPr bwMode="auto">
              <a:xfrm>
                <a:off x="602" y="844"/>
                <a:ext cx="857" cy="407"/>
                <a:chOff x="720" y="1833"/>
                <a:chExt cx="857" cy="407"/>
              </a:xfrm>
            </p:grpSpPr>
            <p:sp>
              <p:nvSpPr>
                <p:cNvPr id="138302" name="AutoShape 17"/>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8303" name="Text Box 18"/>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8274" name="Group 19"/>
            <p:cNvGrpSpPr>
              <a:grpSpLocks/>
            </p:cNvGrpSpPr>
            <p:nvPr/>
          </p:nvGrpSpPr>
          <p:grpSpPr bwMode="auto">
            <a:xfrm>
              <a:off x="1820" y="844"/>
              <a:ext cx="857" cy="1095"/>
              <a:chOff x="1789" y="844"/>
              <a:chExt cx="857" cy="1095"/>
            </a:xfrm>
          </p:grpSpPr>
          <p:grpSp>
            <p:nvGrpSpPr>
              <p:cNvPr id="138288" name="Group 20"/>
              <p:cNvGrpSpPr>
                <a:grpSpLocks/>
              </p:cNvGrpSpPr>
              <p:nvPr/>
            </p:nvGrpSpPr>
            <p:grpSpPr bwMode="auto">
              <a:xfrm>
                <a:off x="2006" y="1329"/>
                <a:ext cx="409" cy="610"/>
                <a:chOff x="953" y="2744"/>
                <a:chExt cx="409" cy="610"/>
              </a:xfrm>
            </p:grpSpPr>
            <p:sp>
              <p:nvSpPr>
                <p:cNvPr id="654357"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8294"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8295"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8296" name="Group 24"/>
                <p:cNvGrpSpPr>
                  <a:grpSpLocks/>
                </p:cNvGrpSpPr>
                <p:nvPr/>
              </p:nvGrpSpPr>
              <p:grpSpPr bwMode="auto">
                <a:xfrm>
                  <a:off x="1028" y="2761"/>
                  <a:ext cx="260" cy="557"/>
                  <a:chOff x="1062" y="2761"/>
                  <a:chExt cx="260" cy="557"/>
                </a:xfrm>
              </p:grpSpPr>
              <p:sp>
                <p:nvSpPr>
                  <p:cNvPr id="138297"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8298"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8299"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8289" name="AutoShape 28"/>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8290" name="Group 29"/>
              <p:cNvGrpSpPr>
                <a:grpSpLocks/>
              </p:cNvGrpSpPr>
              <p:nvPr/>
            </p:nvGrpSpPr>
            <p:grpSpPr bwMode="auto">
              <a:xfrm>
                <a:off x="1789" y="844"/>
                <a:ext cx="857" cy="407"/>
                <a:chOff x="720" y="1833"/>
                <a:chExt cx="857" cy="407"/>
              </a:xfrm>
            </p:grpSpPr>
            <p:sp>
              <p:nvSpPr>
                <p:cNvPr id="138291"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8292"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8275" name="Group 32"/>
            <p:cNvGrpSpPr>
              <a:grpSpLocks/>
            </p:cNvGrpSpPr>
            <p:nvPr/>
          </p:nvGrpSpPr>
          <p:grpSpPr bwMode="auto">
            <a:xfrm>
              <a:off x="3038" y="845"/>
              <a:ext cx="857" cy="1087"/>
              <a:chOff x="3038" y="845"/>
              <a:chExt cx="857" cy="1087"/>
            </a:xfrm>
          </p:grpSpPr>
          <p:grpSp>
            <p:nvGrpSpPr>
              <p:cNvPr id="138276" name="Group 33"/>
              <p:cNvGrpSpPr>
                <a:grpSpLocks/>
              </p:cNvGrpSpPr>
              <p:nvPr/>
            </p:nvGrpSpPr>
            <p:grpSpPr bwMode="auto">
              <a:xfrm>
                <a:off x="3255" y="1322"/>
                <a:ext cx="409" cy="610"/>
                <a:chOff x="953" y="2738"/>
                <a:chExt cx="409" cy="610"/>
              </a:xfrm>
            </p:grpSpPr>
            <p:sp>
              <p:nvSpPr>
                <p:cNvPr id="654370"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8282"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8283"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8284" name="Group 37"/>
                <p:cNvGrpSpPr>
                  <a:grpSpLocks/>
                </p:cNvGrpSpPr>
                <p:nvPr/>
              </p:nvGrpSpPr>
              <p:grpSpPr bwMode="auto">
                <a:xfrm>
                  <a:off x="1028" y="2761"/>
                  <a:ext cx="260" cy="557"/>
                  <a:chOff x="1062" y="2761"/>
                  <a:chExt cx="260" cy="557"/>
                </a:xfrm>
              </p:grpSpPr>
              <p:sp>
                <p:nvSpPr>
                  <p:cNvPr id="138285"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8286"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8287"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8277"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8278" name="Group 42"/>
              <p:cNvGrpSpPr>
                <a:grpSpLocks/>
              </p:cNvGrpSpPr>
              <p:nvPr/>
            </p:nvGrpSpPr>
            <p:grpSpPr bwMode="auto">
              <a:xfrm>
                <a:off x="3038" y="845"/>
                <a:ext cx="857" cy="407"/>
                <a:chOff x="720" y="1833"/>
                <a:chExt cx="857" cy="407"/>
              </a:xfrm>
            </p:grpSpPr>
            <p:sp>
              <p:nvSpPr>
                <p:cNvPr id="138279"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8280"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138248" name="AutoShape 46"/>
          <p:cNvSpPr>
            <a:spLocks noChangeArrowheads="1"/>
          </p:cNvSpPr>
          <p:nvPr/>
        </p:nvSpPr>
        <p:spPr bwMode="auto">
          <a:xfrm>
            <a:off x="3848100" y="3382963"/>
            <a:ext cx="2265363" cy="373062"/>
          </a:xfrm>
          <a:prstGeom prst="leftRightArrow">
            <a:avLst>
              <a:gd name="adj1" fmla="val 50000"/>
              <a:gd name="adj2" fmla="val 159484"/>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49" name="Text Box 48"/>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8250" name="Text Box 49"/>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38251" name="Group 51"/>
          <p:cNvGrpSpPr>
            <a:grpSpLocks/>
          </p:cNvGrpSpPr>
          <p:nvPr/>
        </p:nvGrpSpPr>
        <p:grpSpPr bwMode="auto">
          <a:xfrm>
            <a:off x="3924300" y="3197225"/>
            <a:ext cx="1006475" cy="568325"/>
            <a:chOff x="2104" y="2544"/>
            <a:chExt cx="666" cy="358"/>
          </a:xfrm>
        </p:grpSpPr>
        <p:sp>
          <p:nvSpPr>
            <p:cNvPr id="138269"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70" name="Text Box 53"/>
            <p:cNvSpPr txBox="1">
              <a:spLocks noChangeArrowheads="1"/>
            </p:cNvSpPr>
            <p:nvPr/>
          </p:nvSpPr>
          <p:spPr bwMode="auto">
            <a:xfrm>
              <a:off x="2233" y="2544"/>
              <a:ext cx="446"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8252" name="Group 54"/>
          <p:cNvGrpSpPr>
            <a:grpSpLocks/>
          </p:cNvGrpSpPr>
          <p:nvPr/>
        </p:nvGrpSpPr>
        <p:grpSpPr bwMode="auto">
          <a:xfrm>
            <a:off x="5027613" y="3197225"/>
            <a:ext cx="942975" cy="568325"/>
            <a:chOff x="3431" y="2544"/>
            <a:chExt cx="594" cy="358"/>
          </a:xfrm>
        </p:grpSpPr>
        <p:sp>
          <p:nvSpPr>
            <p:cNvPr id="138267"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68"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38253" name="Text Box 47"/>
          <p:cNvSpPr txBox="1">
            <a:spLocks noChangeArrowheads="1"/>
          </p:cNvSpPr>
          <p:nvPr/>
        </p:nvSpPr>
        <p:spPr bwMode="auto">
          <a:xfrm>
            <a:off x="4541838" y="4076700"/>
            <a:ext cx="882650" cy="28733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nvGrpSpPr>
          <p:cNvPr id="138254" name="Group 51"/>
          <p:cNvGrpSpPr>
            <a:grpSpLocks/>
          </p:cNvGrpSpPr>
          <p:nvPr/>
        </p:nvGrpSpPr>
        <p:grpSpPr bwMode="auto">
          <a:xfrm>
            <a:off x="546100" y="3184525"/>
            <a:ext cx="1057275" cy="568325"/>
            <a:chOff x="2104" y="2544"/>
            <a:chExt cx="666" cy="358"/>
          </a:xfrm>
        </p:grpSpPr>
        <p:sp>
          <p:nvSpPr>
            <p:cNvPr id="138265"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66" name="Text Box 53"/>
            <p:cNvSpPr txBox="1">
              <a:spLocks noChangeArrowheads="1"/>
            </p:cNvSpPr>
            <p:nvPr/>
          </p:nvSpPr>
          <p:spPr bwMode="auto">
            <a:xfrm>
              <a:off x="2233" y="2544"/>
              <a:ext cx="424"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8255" name="Group 54"/>
          <p:cNvGrpSpPr>
            <a:grpSpLocks/>
          </p:cNvGrpSpPr>
          <p:nvPr/>
        </p:nvGrpSpPr>
        <p:grpSpPr bwMode="auto">
          <a:xfrm>
            <a:off x="2881313" y="3197225"/>
            <a:ext cx="942975" cy="568325"/>
            <a:chOff x="3431" y="2544"/>
            <a:chExt cx="594" cy="358"/>
          </a:xfrm>
        </p:grpSpPr>
        <p:sp>
          <p:nvSpPr>
            <p:cNvPr id="138263"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8264"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63" name="AutoShape 56"/>
          <p:cNvSpPr>
            <a:spLocks noChangeArrowheads="1"/>
          </p:cNvSpPr>
          <p:nvPr/>
        </p:nvSpPr>
        <p:spPr bwMode="auto">
          <a:xfrm>
            <a:off x="3810000" y="3213100"/>
            <a:ext cx="1244600" cy="622300"/>
          </a:xfrm>
          <a:prstGeom prst="wedgeRoundRectCallout">
            <a:avLst>
              <a:gd name="adj1" fmla="val 56250"/>
              <a:gd name="adj2" fmla="val 123468"/>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4" name="Text Box 57"/>
          <p:cNvSpPr txBox="1">
            <a:spLocks noChangeArrowheads="1"/>
          </p:cNvSpPr>
          <p:nvPr/>
        </p:nvSpPr>
        <p:spPr bwMode="auto">
          <a:xfrm>
            <a:off x="606425" y="974725"/>
            <a:ext cx="7715250" cy="38735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B’s</a:t>
            </a:r>
            <a:r>
              <a:rPr lang="en-US" sz="2400" b="1" dirty="0">
                <a:solidFill>
                  <a:srgbClr val="FF3300"/>
                </a:solidFill>
                <a:latin typeface="Arial" pitchFamily="34" charset="0"/>
                <a:cs typeface="Courier New" pitchFamily="49" charset="0"/>
              </a:rPr>
              <a:t> 1</a:t>
            </a:r>
            <a:r>
              <a:rPr lang="en-US" sz="2400" b="1" baseline="30000" dirty="0">
                <a:solidFill>
                  <a:srgbClr val="FF3300"/>
                </a:solidFill>
                <a:latin typeface="Arial" pitchFamily="34" charset="0"/>
                <a:cs typeface="Courier New" pitchFamily="49" charset="0"/>
              </a:rPr>
              <a:t>st</a:t>
            </a:r>
            <a:r>
              <a:rPr lang="en-US" sz="2400" b="1" dirty="0">
                <a:solidFill>
                  <a:srgbClr val="FF3300"/>
                </a:solidFill>
                <a:latin typeface="Arial" pitchFamily="34" charset="0"/>
                <a:cs typeface="Courier New" pitchFamily="49" charset="0"/>
              </a:rPr>
              <a:t> update must have written during 1</a:t>
            </a:r>
            <a:r>
              <a:rPr lang="en-US" sz="2400" b="1" baseline="30000" dirty="0">
                <a:solidFill>
                  <a:srgbClr val="FF3300"/>
                </a:solidFill>
                <a:latin typeface="Arial" pitchFamily="34" charset="0"/>
                <a:cs typeface="Courier New" pitchFamily="49" charset="0"/>
              </a:rPr>
              <a:t>st</a:t>
            </a:r>
            <a:r>
              <a:rPr lang="en-US" sz="2400" b="1" dirty="0">
                <a:solidFill>
                  <a:srgbClr val="FF3300"/>
                </a:solidFill>
                <a:latin typeface="Arial" pitchFamily="34" charset="0"/>
                <a:cs typeface="Courier New" pitchFamily="49" charset="0"/>
              </a:rPr>
              <a:t> collect</a:t>
            </a:r>
          </a:p>
        </p:txBody>
      </p:sp>
      <p:sp>
        <p:nvSpPr>
          <p:cNvPr id="65" name="Text Box 57"/>
          <p:cNvSpPr txBox="1">
            <a:spLocks noChangeArrowheads="1"/>
          </p:cNvSpPr>
          <p:nvPr/>
        </p:nvSpPr>
        <p:spPr bwMode="auto">
          <a:xfrm>
            <a:off x="327025" y="4733925"/>
            <a:ext cx="5400675" cy="75723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So scan of </a:t>
            </a:r>
            <a:r>
              <a:rPr lang="en-US" sz="2400" b="1" dirty="0">
                <a:latin typeface="Arial" pitchFamily="34" charset="0"/>
                <a:cs typeface="Courier New" pitchFamily="49" charset="0"/>
              </a:rPr>
              <a:t>B</a:t>
            </a:r>
            <a:r>
              <a:rPr lang="en-US" sz="2400" b="1" dirty="0">
                <a:solidFill>
                  <a:srgbClr val="FF0000"/>
                </a:solidFill>
                <a:latin typeface="Arial" pitchFamily="34" charset="0"/>
                <a:cs typeface="Courier New" pitchFamily="49" charset="0"/>
              </a:rPr>
              <a:t>’s second update must</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be within interval of </a:t>
            </a:r>
            <a:r>
              <a:rPr lang="en-US" sz="2400" b="1" dirty="0">
                <a:latin typeface="Arial" pitchFamily="34" charset="0"/>
                <a:cs typeface="Courier New" pitchFamily="49" charset="0"/>
              </a:rPr>
              <a:t>A</a:t>
            </a:r>
            <a:r>
              <a:rPr lang="en-US" sz="2400" b="1" dirty="0">
                <a:solidFill>
                  <a:srgbClr val="FF0000"/>
                </a:solidFill>
                <a:latin typeface="Arial" pitchFamily="34" charset="0"/>
                <a:cs typeface="Courier New" pitchFamily="49" charset="0"/>
              </a:rPr>
              <a:t>’s scan</a:t>
            </a:r>
          </a:p>
        </p:txBody>
      </p:sp>
      <p:sp>
        <p:nvSpPr>
          <p:cNvPr id="138259" name="AutoShape 54"/>
          <p:cNvSpPr>
            <a:spLocks noChangeArrowheads="1"/>
          </p:cNvSpPr>
          <p:nvPr/>
        </p:nvSpPr>
        <p:spPr bwMode="auto">
          <a:xfrm>
            <a:off x="1631950" y="15494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67" name="AutoShape 56"/>
          <p:cNvSpPr>
            <a:spLocks noChangeArrowheads="1"/>
          </p:cNvSpPr>
          <p:nvPr/>
        </p:nvSpPr>
        <p:spPr bwMode="auto">
          <a:xfrm>
            <a:off x="3835400" y="3200400"/>
            <a:ext cx="1244600" cy="622300"/>
          </a:xfrm>
          <a:prstGeom prst="wedgeRoundRectCallout">
            <a:avLst>
              <a:gd name="adj1" fmla="val -174361"/>
              <a:gd name="adj2" fmla="val 168366"/>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8" name="AutoShape 56"/>
          <p:cNvSpPr>
            <a:spLocks noChangeArrowheads="1"/>
          </p:cNvSpPr>
          <p:nvPr/>
        </p:nvSpPr>
        <p:spPr bwMode="auto">
          <a:xfrm>
            <a:off x="2794000" y="3238500"/>
            <a:ext cx="1244600" cy="622300"/>
          </a:xfrm>
          <a:prstGeom prst="wedgeRoundRectCallout">
            <a:avLst>
              <a:gd name="adj1" fmla="val -141708"/>
              <a:gd name="adj2" fmla="val -329593"/>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9" name="Text Box 57"/>
          <p:cNvSpPr txBox="1">
            <a:spLocks noChangeArrowheads="1"/>
          </p:cNvSpPr>
          <p:nvPr/>
        </p:nvSpPr>
        <p:spPr bwMode="auto">
          <a:xfrm>
            <a:off x="5381625" y="4010025"/>
            <a:ext cx="2738057"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So A</a:t>
            </a:r>
            <a:r>
              <a:rPr lang="en-US" sz="2400" b="1" dirty="0">
                <a:solidFill>
                  <a:srgbClr val="FF3300"/>
                </a:solidFill>
                <a:latin typeface="Arial" pitchFamily="34" charset="0"/>
                <a:cs typeface="Courier New" pitchFamily="49" charset="0"/>
              </a:rPr>
              <a:t> can steal </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result of </a:t>
            </a:r>
            <a:r>
              <a:rPr lang="en-US" sz="2400" b="1" dirty="0">
                <a:latin typeface="Arial" pitchFamily="34" charset="0"/>
                <a:cs typeface="Courier New" pitchFamily="49" charset="0"/>
              </a:rPr>
              <a:t>B</a:t>
            </a:r>
            <a:r>
              <a:rPr lang="en-US" sz="2400" b="1" dirty="0">
                <a:solidFill>
                  <a:srgbClr val="FF3300"/>
                </a:solidFill>
                <a:latin typeface="Arial" pitchFamily="34" charset="0"/>
                <a:cs typeface="Courier New" pitchFamily="49" charset="0"/>
              </a:rPr>
              <a:t>’s scan</a:t>
            </a:r>
          </a:p>
        </p:txBody>
      </p:sp>
      <p:sp>
        <p:nvSpPr>
          <p:cNvPr id="71" name="Footer Placeholder 70"/>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p:bldP spid="67" grpId="0" animBg="1"/>
      <p:bldP spid="67" grpId="1" animBg="1"/>
      <p:bldP spid="68" grpId="0" animBg="1"/>
      <p:bldP spid="68" grpId="1" animBg="1"/>
      <p:bldP spid="69"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F5C41C8-9D4D-4F79-9D4B-573F708E4B68}" type="slidenum">
              <a:rPr lang="x-none" sz="1400">
                <a:latin typeface="Arial" pitchFamily="34" charset="0"/>
                <a:cs typeface="Arial" charset="0"/>
              </a:rPr>
              <a:pPr algn="r" eaLnBrk="0" hangingPunct="0"/>
              <a:t>133</a:t>
            </a:fld>
            <a:endParaRPr lang="en-US" sz="1400" dirty="0">
              <a:latin typeface="Arial" pitchFamily="34" charset="0"/>
              <a:cs typeface="Arial" charset="0"/>
            </a:endParaRPr>
          </a:p>
        </p:txBody>
      </p:sp>
      <p:sp>
        <p:nvSpPr>
          <p:cNvPr id="139268" name="Rectangle 2"/>
          <p:cNvSpPr>
            <a:spLocks noGrp="1" noChangeArrowheads="1"/>
          </p:cNvSpPr>
          <p:nvPr>
            <p:ph type="title" idx="4294967295"/>
          </p:nvPr>
        </p:nvSpPr>
        <p:spPr>
          <a:xfrm>
            <a:off x="698500" y="0"/>
            <a:ext cx="7772400" cy="1143000"/>
          </a:xfrm>
        </p:spPr>
        <p:txBody>
          <a:bodyPr/>
          <a:lstStyle/>
          <a:p>
            <a:pPr eaLnBrk="1" hangingPunct="1"/>
            <a:r>
              <a:rPr lang="en-US">
                <a:latin typeface="Arial" charset="0"/>
                <a:cs typeface="Arial" charset="0"/>
              </a:rPr>
              <a:t>Wait-free Snapshot</a:t>
            </a:r>
          </a:p>
        </p:txBody>
      </p:sp>
      <p:sp>
        <p:nvSpPr>
          <p:cNvPr id="139269"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139270" name="Group 4"/>
          <p:cNvGrpSpPr>
            <a:grpSpLocks/>
          </p:cNvGrpSpPr>
          <p:nvPr/>
        </p:nvGrpSpPr>
        <p:grpSpPr bwMode="auto">
          <a:xfrm>
            <a:off x="1957388" y="1339850"/>
            <a:ext cx="5227637" cy="1738313"/>
            <a:chOff x="602" y="844"/>
            <a:chExt cx="3293" cy="1095"/>
          </a:xfrm>
        </p:grpSpPr>
        <p:sp>
          <p:nvSpPr>
            <p:cNvPr id="139289" name="Text Box 5"/>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39290" name="Text Box 6"/>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39291" name="Group 7"/>
            <p:cNvGrpSpPr>
              <a:grpSpLocks/>
            </p:cNvGrpSpPr>
            <p:nvPr/>
          </p:nvGrpSpPr>
          <p:grpSpPr bwMode="auto">
            <a:xfrm>
              <a:off x="602" y="844"/>
              <a:ext cx="857" cy="1084"/>
              <a:chOff x="602" y="844"/>
              <a:chExt cx="857" cy="1084"/>
            </a:xfrm>
          </p:grpSpPr>
          <p:grpSp>
            <p:nvGrpSpPr>
              <p:cNvPr id="139318" name="Group 8"/>
              <p:cNvGrpSpPr>
                <a:grpSpLocks/>
              </p:cNvGrpSpPr>
              <p:nvPr/>
            </p:nvGrpSpPr>
            <p:grpSpPr bwMode="auto">
              <a:xfrm>
                <a:off x="833" y="1318"/>
                <a:ext cx="396" cy="610"/>
                <a:chOff x="966" y="2733"/>
                <a:chExt cx="396" cy="610"/>
              </a:xfrm>
            </p:grpSpPr>
            <p:sp>
              <p:nvSpPr>
                <p:cNvPr id="654345" name="Rectangle 9"/>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9323" name="Line 10"/>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9324" name="Line 11"/>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9325" name="Group 12"/>
                <p:cNvGrpSpPr>
                  <a:grpSpLocks/>
                </p:cNvGrpSpPr>
                <p:nvPr/>
              </p:nvGrpSpPr>
              <p:grpSpPr bwMode="auto">
                <a:xfrm>
                  <a:off x="1028" y="2761"/>
                  <a:ext cx="260" cy="557"/>
                  <a:chOff x="1062" y="2761"/>
                  <a:chExt cx="260" cy="557"/>
                </a:xfrm>
              </p:grpSpPr>
              <p:sp>
                <p:nvSpPr>
                  <p:cNvPr id="139326" name="Text Box 13"/>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9327" name="Text Box 14"/>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9328" name="Text Box 15"/>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39319" name="Group 16"/>
              <p:cNvGrpSpPr>
                <a:grpSpLocks/>
              </p:cNvGrpSpPr>
              <p:nvPr/>
            </p:nvGrpSpPr>
            <p:grpSpPr bwMode="auto">
              <a:xfrm>
                <a:off x="602" y="844"/>
                <a:ext cx="857" cy="407"/>
                <a:chOff x="720" y="1833"/>
                <a:chExt cx="857" cy="407"/>
              </a:xfrm>
            </p:grpSpPr>
            <p:sp>
              <p:nvSpPr>
                <p:cNvPr id="139320" name="AutoShape 17"/>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9321" name="Text Box 18"/>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9292" name="Group 19"/>
            <p:cNvGrpSpPr>
              <a:grpSpLocks/>
            </p:cNvGrpSpPr>
            <p:nvPr/>
          </p:nvGrpSpPr>
          <p:grpSpPr bwMode="auto">
            <a:xfrm>
              <a:off x="1820" y="844"/>
              <a:ext cx="857" cy="1095"/>
              <a:chOff x="1789" y="844"/>
              <a:chExt cx="857" cy="1095"/>
            </a:xfrm>
          </p:grpSpPr>
          <p:grpSp>
            <p:nvGrpSpPr>
              <p:cNvPr id="139306" name="Group 20"/>
              <p:cNvGrpSpPr>
                <a:grpSpLocks/>
              </p:cNvGrpSpPr>
              <p:nvPr/>
            </p:nvGrpSpPr>
            <p:grpSpPr bwMode="auto">
              <a:xfrm>
                <a:off x="2006" y="1329"/>
                <a:ext cx="409" cy="610"/>
                <a:chOff x="953" y="2744"/>
                <a:chExt cx="409" cy="610"/>
              </a:xfrm>
            </p:grpSpPr>
            <p:sp>
              <p:nvSpPr>
                <p:cNvPr id="654357"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9312"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9313"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9314" name="Group 24"/>
                <p:cNvGrpSpPr>
                  <a:grpSpLocks/>
                </p:cNvGrpSpPr>
                <p:nvPr/>
              </p:nvGrpSpPr>
              <p:grpSpPr bwMode="auto">
                <a:xfrm>
                  <a:off x="1028" y="2761"/>
                  <a:ext cx="260" cy="557"/>
                  <a:chOff x="1062" y="2761"/>
                  <a:chExt cx="260" cy="557"/>
                </a:xfrm>
              </p:grpSpPr>
              <p:sp>
                <p:nvSpPr>
                  <p:cNvPr id="139315"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9316"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9317"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9307" name="AutoShape 28"/>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9308" name="Group 29"/>
              <p:cNvGrpSpPr>
                <a:grpSpLocks/>
              </p:cNvGrpSpPr>
              <p:nvPr/>
            </p:nvGrpSpPr>
            <p:grpSpPr bwMode="auto">
              <a:xfrm>
                <a:off x="1789" y="844"/>
                <a:ext cx="857" cy="407"/>
                <a:chOff x="720" y="1833"/>
                <a:chExt cx="857" cy="407"/>
              </a:xfrm>
            </p:grpSpPr>
            <p:sp>
              <p:nvSpPr>
                <p:cNvPr id="139309"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9310"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39293" name="Group 32"/>
            <p:cNvGrpSpPr>
              <a:grpSpLocks/>
            </p:cNvGrpSpPr>
            <p:nvPr/>
          </p:nvGrpSpPr>
          <p:grpSpPr bwMode="auto">
            <a:xfrm>
              <a:off x="3038" y="845"/>
              <a:ext cx="857" cy="1087"/>
              <a:chOff x="3038" y="845"/>
              <a:chExt cx="857" cy="1087"/>
            </a:xfrm>
          </p:grpSpPr>
          <p:grpSp>
            <p:nvGrpSpPr>
              <p:cNvPr id="139294" name="Group 33"/>
              <p:cNvGrpSpPr>
                <a:grpSpLocks/>
              </p:cNvGrpSpPr>
              <p:nvPr/>
            </p:nvGrpSpPr>
            <p:grpSpPr bwMode="auto">
              <a:xfrm>
                <a:off x="3255" y="1322"/>
                <a:ext cx="409" cy="610"/>
                <a:chOff x="953" y="2738"/>
                <a:chExt cx="409" cy="610"/>
              </a:xfrm>
            </p:grpSpPr>
            <p:sp>
              <p:nvSpPr>
                <p:cNvPr id="654370"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39300"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39301"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39302" name="Group 37"/>
                <p:cNvGrpSpPr>
                  <a:grpSpLocks/>
                </p:cNvGrpSpPr>
                <p:nvPr/>
              </p:nvGrpSpPr>
              <p:grpSpPr bwMode="auto">
                <a:xfrm>
                  <a:off x="1028" y="2761"/>
                  <a:ext cx="260" cy="557"/>
                  <a:chOff x="1062" y="2761"/>
                  <a:chExt cx="260" cy="557"/>
                </a:xfrm>
              </p:grpSpPr>
              <p:sp>
                <p:nvSpPr>
                  <p:cNvPr id="139303"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39304"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39305"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39295"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39296" name="Group 42"/>
              <p:cNvGrpSpPr>
                <a:grpSpLocks/>
              </p:cNvGrpSpPr>
              <p:nvPr/>
            </p:nvGrpSpPr>
            <p:grpSpPr bwMode="auto">
              <a:xfrm>
                <a:off x="3038" y="845"/>
                <a:ext cx="857" cy="407"/>
                <a:chOff x="720" y="1833"/>
                <a:chExt cx="857" cy="407"/>
              </a:xfrm>
            </p:grpSpPr>
            <p:sp>
              <p:nvSpPr>
                <p:cNvPr id="139297"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39298"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139271" name="AutoShape 46"/>
          <p:cNvSpPr>
            <a:spLocks noChangeArrowheads="1"/>
          </p:cNvSpPr>
          <p:nvPr/>
        </p:nvSpPr>
        <p:spPr bwMode="auto">
          <a:xfrm>
            <a:off x="3138488" y="3306763"/>
            <a:ext cx="2974975" cy="373062"/>
          </a:xfrm>
          <a:prstGeom prst="leftRightArrow">
            <a:avLst>
              <a:gd name="adj1" fmla="val 50000"/>
              <a:gd name="adj2" fmla="val 159490"/>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72" name="Text Box 48"/>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39273" name="Text Box 49"/>
          <p:cNvSpPr txBox="1">
            <a:spLocks noChangeArrowheads="1"/>
          </p:cNvSpPr>
          <p:nvPr/>
        </p:nvSpPr>
        <p:spPr bwMode="auto">
          <a:xfrm>
            <a:off x="2600325" y="32258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39274" name="Group 51"/>
          <p:cNvGrpSpPr>
            <a:grpSpLocks/>
          </p:cNvGrpSpPr>
          <p:nvPr/>
        </p:nvGrpSpPr>
        <p:grpSpPr bwMode="auto">
          <a:xfrm>
            <a:off x="3924300" y="3197225"/>
            <a:ext cx="1006475" cy="568325"/>
            <a:chOff x="2104" y="2544"/>
            <a:chExt cx="666" cy="358"/>
          </a:xfrm>
        </p:grpSpPr>
        <p:sp>
          <p:nvSpPr>
            <p:cNvPr id="139287"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8" name="Text Box 53"/>
            <p:cNvSpPr txBox="1">
              <a:spLocks noChangeArrowheads="1"/>
            </p:cNvSpPr>
            <p:nvPr/>
          </p:nvSpPr>
          <p:spPr bwMode="auto">
            <a:xfrm>
              <a:off x="2233" y="2544"/>
              <a:ext cx="446"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9275" name="Group 54"/>
          <p:cNvGrpSpPr>
            <a:grpSpLocks/>
          </p:cNvGrpSpPr>
          <p:nvPr/>
        </p:nvGrpSpPr>
        <p:grpSpPr bwMode="auto">
          <a:xfrm>
            <a:off x="5027613" y="3197225"/>
            <a:ext cx="942975" cy="568325"/>
            <a:chOff x="3431" y="2544"/>
            <a:chExt cx="594" cy="358"/>
          </a:xfrm>
        </p:grpSpPr>
        <p:sp>
          <p:nvSpPr>
            <p:cNvPr id="139285"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6"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grpSp>
        <p:nvGrpSpPr>
          <p:cNvPr id="139276" name="Group 51"/>
          <p:cNvGrpSpPr>
            <a:grpSpLocks/>
          </p:cNvGrpSpPr>
          <p:nvPr/>
        </p:nvGrpSpPr>
        <p:grpSpPr bwMode="auto">
          <a:xfrm>
            <a:off x="546100" y="3184525"/>
            <a:ext cx="1057275" cy="568325"/>
            <a:chOff x="2104" y="2544"/>
            <a:chExt cx="666" cy="358"/>
          </a:xfrm>
        </p:grpSpPr>
        <p:sp>
          <p:nvSpPr>
            <p:cNvPr id="139283" name="AutoShape 52"/>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4" name="Text Box 53"/>
            <p:cNvSpPr txBox="1">
              <a:spLocks noChangeArrowheads="1"/>
            </p:cNvSpPr>
            <p:nvPr/>
          </p:nvSpPr>
          <p:spPr bwMode="auto">
            <a:xfrm>
              <a:off x="2233" y="2544"/>
              <a:ext cx="424"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39277" name="Group 54"/>
          <p:cNvGrpSpPr>
            <a:grpSpLocks/>
          </p:cNvGrpSpPr>
          <p:nvPr/>
        </p:nvGrpSpPr>
        <p:grpSpPr bwMode="auto">
          <a:xfrm>
            <a:off x="2881313" y="3197225"/>
            <a:ext cx="942975" cy="568325"/>
            <a:chOff x="3431" y="2544"/>
            <a:chExt cx="594" cy="358"/>
          </a:xfrm>
        </p:grpSpPr>
        <p:sp>
          <p:nvSpPr>
            <p:cNvPr id="139281" name="AutoShape 55"/>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39282" name="Text Box 56"/>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39278" name="AutoShape 54"/>
          <p:cNvSpPr>
            <a:spLocks noChangeArrowheads="1"/>
          </p:cNvSpPr>
          <p:nvPr/>
        </p:nvSpPr>
        <p:spPr bwMode="auto">
          <a:xfrm>
            <a:off x="1644650" y="1549400"/>
            <a:ext cx="616585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64" name="AutoShape 56"/>
          <p:cNvSpPr>
            <a:spLocks noChangeArrowheads="1"/>
          </p:cNvSpPr>
          <p:nvPr/>
        </p:nvSpPr>
        <p:spPr bwMode="auto">
          <a:xfrm>
            <a:off x="533400" y="3175000"/>
            <a:ext cx="1244600" cy="622300"/>
          </a:xfrm>
          <a:prstGeom prst="wedgeRoundRectCallout">
            <a:avLst>
              <a:gd name="adj1" fmla="val 56250"/>
              <a:gd name="adj2" fmla="val 123468"/>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 name="Text Box 57"/>
          <p:cNvSpPr txBox="1">
            <a:spLocks noChangeArrowheads="1"/>
          </p:cNvSpPr>
          <p:nvPr/>
        </p:nvSpPr>
        <p:spPr bwMode="auto">
          <a:xfrm>
            <a:off x="2105025" y="3971925"/>
            <a:ext cx="4807726" cy="112646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But no guarantee that scan</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of </a:t>
            </a:r>
            <a:r>
              <a:rPr lang="en-US" sz="2400" b="1" dirty="0">
                <a:latin typeface="Arial" pitchFamily="34" charset="0"/>
                <a:cs typeface="Courier New" pitchFamily="49" charset="0"/>
              </a:rPr>
              <a:t>B</a:t>
            </a:r>
            <a:r>
              <a:rPr lang="en-US" sz="2400" b="1" dirty="0">
                <a:solidFill>
                  <a:srgbClr val="FF3300"/>
                </a:solidFill>
                <a:latin typeface="Arial" pitchFamily="34" charset="0"/>
                <a:cs typeface="Courier New" pitchFamily="49" charset="0"/>
              </a:rPr>
              <a:t>’s </a:t>
            </a:r>
            <a:r>
              <a:rPr lang="en-US" sz="2400" b="1" dirty="0">
                <a:latin typeface="Arial" pitchFamily="34" charset="0"/>
                <a:cs typeface="Courier New" pitchFamily="49" charset="0"/>
              </a:rPr>
              <a:t>1</a:t>
            </a:r>
            <a:r>
              <a:rPr lang="en-US" sz="2400" b="1" baseline="30000" dirty="0">
                <a:latin typeface="Arial" pitchFamily="34" charset="0"/>
                <a:cs typeface="Courier New" pitchFamily="49" charset="0"/>
              </a:rPr>
              <a:t>st</a:t>
            </a:r>
            <a:r>
              <a:rPr lang="en-US" sz="2400" b="1" dirty="0">
                <a:solidFill>
                  <a:srgbClr val="FF3300"/>
                </a:solidFill>
                <a:latin typeface="Arial" pitchFamily="34" charset="0"/>
                <a:cs typeface="Courier New" pitchFamily="49" charset="0"/>
              </a:rPr>
              <a:t> update can be used…</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Why?</a:t>
            </a:r>
          </a:p>
        </p:txBody>
      </p:sp>
      <p:sp>
        <p:nvSpPr>
          <p:cNvPr id="66" name="Footer Placeholder 6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3E31B39-E408-46CF-9324-D94B90AEE7BA}" type="slidenum">
              <a:rPr lang="x-none" sz="1400">
                <a:latin typeface="Arial" pitchFamily="34" charset="0"/>
                <a:cs typeface="Arial" charset="0"/>
              </a:rPr>
              <a:pPr algn="r" eaLnBrk="0" hangingPunct="0"/>
              <a:t>134</a:t>
            </a:fld>
            <a:endParaRPr lang="en-US" sz="1400" dirty="0">
              <a:latin typeface="Arial" pitchFamily="34" charset="0"/>
              <a:cs typeface="Arial" charset="0"/>
            </a:endParaRPr>
          </a:p>
        </p:txBody>
      </p:sp>
      <p:sp>
        <p:nvSpPr>
          <p:cNvPr id="140292" name="Rectangle 2"/>
          <p:cNvSpPr>
            <a:spLocks noGrp="1" noChangeArrowheads="1"/>
          </p:cNvSpPr>
          <p:nvPr>
            <p:ph type="title" idx="4294967295"/>
          </p:nvPr>
        </p:nvSpPr>
        <p:spPr>
          <a:xfrm>
            <a:off x="609600" y="0"/>
            <a:ext cx="7772400" cy="1143000"/>
          </a:xfrm>
        </p:spPr>
        <p:txBody>
          <a:bodyPr/>
          <a:lstStyle/>
          <a:p>
            <a:pPr eaLnBrk="1" hangingPunct="1"/>
            <a:r>
              <a:rPr lang="en-US">
                <a:latin typeface="Arial" charset="0"/>
                <a:cs typeface="Arial" charset="0"/>
              </a:rPr>
              <a:t>Once is not Enough</a:t>
            </a:r>
          </a:p>
        </p:txBody>
      </p:sp>
      <p:sp>
        <p:nvSpPr>
          <p:cNvPr id="140293" name="AutoShape 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140294" name="Text Box 6"/>
          <p:cNvSpPr txBox="1">
            <a:spLocks noChangeArrowheads="1"/>
          </p:cNvSpPr>
          <p:nvPr/>
        </p:nvSpPr>
        <p:spPr bwMode="auto">
          <a:xfrm>
            <a:off x="5291138" y="2220913"/>
            <a:ext cx="466794" cy="70788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40295" name="Group 20"/>
          <p:cNvGrpSpPr>
            <a:grpSpLocks/>
          </p:cNvGrpSpPr>
          <p:nvPr/>
        </p:nvGrpSpPr>
        <p:grpSpPr bwMode="auto">
          <a:xfrm>
            <a:off x="4235452" y="2109788"/>
            <a:ext cx="649288" cy="968375"/>
            <a:chOff x="953" y="2744"/>
            <a:chExt cx="409" cy="610"/>
          </a:xfrm>
        </p:grpSpPr>
        <p:sp>
          <p:nvSpPr>
            <p:cNvPr id="656405" name="Rectangle 21"/>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0336" name="Line 22"/>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0337" name="Line 23"/>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0338" name="Group 24"/>
            <p:cNvGrpSpPr>
              <a:grpSpLocks/>
            </p:cNvGrpSpPr>
            <p:nvPr/>
          </p:nvGrpSpPr>
          <p:grpSpPr bwMode="auto">
            <a:xfrm>
              <a:off x="1028" y="2761"/>
              <a:ext cx="260" cy="557"/>
              <a:chOff x="1062" y="2761"/>
              <a:chExt cx="260" cy="557"/>
            </a:xfrm>
          </p:grpSpPr>
          <p:sp>
            <p:nvSpPr>
              <p:cNvPr id="140339" name="Text Box 25"/>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0340" name="Text Box 26"/>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0341" name="Text Box 27"/>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40296" name="Group 29"/>
          <p:cNvGrpSpPr>
            <a:grpSpLocks/>
          </p:cNvGrpSpPr>
          <p:nvPr/>
        </p:nvGrpSpPr>
        <p:grpSpPr bwMode="auto">
          <a:xfrm>
            <a:off x="3890963" y="1339850"/>
            <a:ext cx="1360487" cy="646113"/>
            <a:chOff x="720" y="1833"/>
            <a:chExt cx="857" cy="407"/>
          </a:xfrm>
        </p:grpSpPr>
        <p:sp>
          <p:nvSpPr>
            <p:cNvPr id="140333" name="AutoShape 30"/>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0334" name="Text Box 31"/>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nvGrpSpPr>
          <p:cNvPr id="140297" name="Group 32"/>
          <p:cNvGrpSpPr>
            <a:grpSpLocks/>
          </p:cNvGrpSpPr>
          <p:nvPr/>
        </p:nvGrpSpPr>
        <p:grpSpPr bwMode="auto">
          <a:xfrm>
            <a:off x="5824538" y="1341438"/>
            <a:ext cx="1360487" cy="1725613"/>
            <a:chOff x="3038" y="845"/>
            <a:chExt cx="857" cy="1087"/>
          </a:xfrm>
        </p:grpSpPr>
        <p:grpSp>
          <p:nvGrpSpPr>
            <p:cNvPr id="140321" name="Group 33"/>
            <p:cNvGrpSpPr>
              <a:grpSpLocks/>
            </p:cNvGrpSpPr>
            <p:nvPr/>
          </p:nvGrpSpPr>
          <p:grpSpPr bwMode="auto">
            <a:xfrm>
              <a:off x="3255" y="1322"/>
              <a:ext cx="409" cy="610"/>
              <a:chOff x="953" y="2738"/>
              <a:chExt cx="409" cy="610"/>
            </a:xfrm>
          </p:grpSpPr>
          <p:sp>
            <p:nvSpPr>
              <p:cNvPr id="656418" name="Rectangle 34"/>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0327" name="Line 35"/>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0328" name="Line 36"/>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0329" name="Group 37"/>
              <p:cNvGrpSpPr>
                <a:grpSpLocks/>
              </p:cNvGrpSpPr>
              <p:nvPr/>
            </p:nvGrpSpPr>
            <p:grpSpPr bwMode="auto">
              <a:xfrm>
                <a:off x="1028" y="2761"/>
                <a:ext cx="260" cy="557"/>
                <a:chOff x="1062" y="2761"/>
                <a:chExt cx="260" cy="557"/>
              </a:xfrm>
            </p:grpSpPr>
            <p:sp>
              <p:nvSpPr>
                <p:cNvPr id="140330" name="Text Box 38"/>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0331" name="Text Box 39"/>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0332" name="Text Box 40"/>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40322" name="AutoShape 41"/>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40323" name="Group 42"/>
            <p:cNvGrpSpPr>
              <a:grpSpLocks/>
            </p:cNvGrpSpPr>
            <p:nvPr/>
          </p:nvGrpSpPr>
          <p:grpSpPr bwMode="auto">
            <a:xfrm>
              <a:off x="3038" y="845"/>
              <a:ext cx="857" cy="407"/>
              <a:chOff x="720" y="1833"/>
              <a:chExt cx="857" cy="407"/>
            </a:xfrm>
          </p:grpSpPr>
          <p:sp>
            <p:nvSpPr>
              <p:cNvPr id="140324" name="AutoShape 4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0325" name="Text Box 4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sp>
        <p:nvSpPr>
          <p:cNvPr id="140298" name="AutoShape 45"/>
          <p:cNvSpPr>
            <a:spLocks noChangeArrowheads="1"/>
          </p:cNvSpPr>
          <p:nvPr/>
        </p:nvSpPr>
        <p:spPr bwMode="auto">
          <a:xfrm>
            <a:off x="954088" y="3586163"/>
            <a:ext cx="5184775" cy="373062"/>
          </a:xfrm>
          <a:prstGeom prst="leftRightArrow">
            <a:avLst>
              <a:gd name="adj1" fmla="val 50000"/>
              <a:gd name="adj2" fmla="val 277958"/>
            </a:avLst>
          </a:prstGeom>
          <a:solidFill>
            <a:srgbClr val="FFCCCC"/>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299" name="Text Box 46"/>
          <p:cNvSpPr txBox="1">
            <a:spLocks noChangeArrowheads="1"/>
          </p:cNvSpPr>
          <p:nvPr/>
        </p:nvSpPr>
        <p:spPr bwMode="auto">
          <a:xfrm>
            <a:off x="3119438" y="3276600"/>
            <a:ext cx="882650" cy="287338"/>
          </a:xfrm>
          <a:prstGeom prst="rect">
            <a:avLst/>
          </a:prstGeom>
          <a:noFill/>
          <a:ln w="9525" algn="ctr">
            <a:noFill/>
            <a:miter lim="800000"/>
            <a:headEnd/>
            <a:tailEnd/>
          </a:ln>
        </p:spPr>
        <p:txBody>
          <a:bodyPr>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sp>
        <p:nvSpPr>
          <p:cNvPr id="140300" name="Text Box 47"/>
          <p:cNvSpPr txBox="1">
            <a:spLocks noChangeArrowheads="1"/>
          </p:cNvSpPr>
          <p:nvPr/>
        </p:nvSpPr>
        <p:spPr bwMode="auto">
          <a:xfrm>
            <a:off x="466725" y="1639888"/>
            <a:ext cx="40640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A</a:t>
            </a:r>
          </a:p>
        </p:txBody>
      </p:sp>
      <p:sp>
        <p:nvSpPr>
          <p:cNvPr id="140301" name="Text Box 48"/>
          <p:cNvSpPr txBox="1">
            <a:spLocks noChangeArrowheads="1"/>
          </p:cNvSpPr>
          <p:nvPr/>
        </p:nvSpPr>
        <p:spPr bwMode="auto">
          <a:xfrm>
            <a:off x="530225" y="3302000"/>
            <a:ext cx="407484"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nvGrpSpPr>
          <p:cNvPr id="140302" name="Group 50"/>
          <p:cNvGrpSpPr>
            <a:grpSpLocks/>
          </p:cNvGrpSpPr>
          <p:nvPr/>
        </p:nvGrpSpPr>
        <p:grpSpPr bwMode="auto">
          <a:xfrm>
            <a:off x="1308100" y="3335338"/>
            <a:ext cx="1057275" cy="568325"/>
            <a:chOff x="2104" y="2544"/>
            <a:chExt cx="666" cy="358"/>
          </a:xfrm>
        </p:grpSpPr>
        <p:sp>
          <p:nvSpPr>
            <p:cNvPr id="140319" name="AutoShape 51"/>
            <p:cNvSpPr>
              <a:spLocks noChangeArrowheads="1"/>
            </p:cNvSpPr>
            <p:nvPr/>
          </p:nvSpPr>
          <p:spPr bwMode="auto">
            <a:xfrm>
              <a:off x="2104" y="2667"/>
              <a:ext cx="666" cy="235"/>
            </a:xfrm>
            <a:prstGeom prst="leftRightArrow">
              <a:avLst>
                <a:gd name="adj1" fmla="val 50000"/>
                <a:gd name="adj2" fmla="val 56681"/>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20" name="Text Box 52"/>
            <p:cNvSpPr txBox="1">
              <a:spLocks noChangeArrowheads="1"/>
            </p:cNvSpPr>
            <p:nvPr/>
          </p:nvSpPr>
          <p:spPr bwMode="auto">
            <a:xfrm>
              <a:off x="2233" y="2544"/>
              <a:ext cx="424"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Scan</a:t>
              </a:r>
            </a:p>
          </p:txBody>
        </p:sp>
      </p:grpSp>
      <p:grpSp>
        <p:nvGrpSpPr>
          <p:cNvPr id="140303" name="Group 53"/>
          <p:cNvGrpSpPr>
            <a:grpSpLocks/>
          </p:cNvGrpSpPr>
          <p:nvPr/>
        </p:nvGrpSpPr>
        <p:grpSpPr bwMode="auto">
          <a:xfrm>
            <a:off x="5027613" y="3335338"/>
            <a:ext cx="942975" cy="568325"/>
            <a:chOff x="3431" y="2544"/>
            <a:chExt cx="594" cy="358"/>
          </a:xfrm>
        </p:grpSpPr>
        <p:sp>
          <p:nvSpPr>
            <p:cNvPr id="140317" name="AutoShape 54"/>
            <p:cNvSpPr>
              <a:spLocks noChangeArrowheads="1"/>
            </p:cNvSpPr>
            <p:nvPr/>
          </p:nvSpPr>
          <p:spPr bwMode="auto">
            <a:xfrm>
              <a:off x="3431" y="2667"/>
              <a:ext cx="594" cy="235"/>
            </a:xfrm>
            <a:prstGeom prst="leftRightArrow">
              <a:avLst>
                <a:gd name="adj1" fmla="val 50000"/>
                <a:gd name="adj2" fmla="val 50553"/>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18" name="Text Box 55"/>
            <p:cNvSpPr txBox="1">
              <a:spLocks noChangeArrowheads="1"/>
            </p:cNvSpPr>
            <p:nvPr/>
          </p:nvSpPr>
          <p:spPr bwMode="auto">
            <a:xfrm>
              <a:off x="3488" y="2544"/>
              <a:ext cx="438"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Write</a:t>
              </a:r>
            </a:p>
          </p:txBody>
        </p:sp>
      </p:grpSp>
      <p:sp>
        <p:nvSpPr>
          <p:cNvPr id="140304" name="AutoShape 56"/>
          <p:cNvSpPr>
            <a:spLocks noChangeArrowheads="1"/>
          </p:cNvSpPr>
          <p:nvPr/>
        </p:nvSpPr>
        <p:spPr bwMode="auto">
          <a:xfrm>
            <a:off x="1219200" y="3352800"/>
            <a:ext cx="1346200" cy="673100"/>
          </a:xfrm>
          <a:prstGeom prst="wedgeRoundRectCallout">
            <a:avLst>
              <a:gd name="adj1" fmla="val 109310"/>
              <a:gd name="adj2" fmla="val 115306"/>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05" name="Text Box 57"/>
          <p:cNvSpPr txBox="1">
            <a:spLocks noChangeArrowheads="1"/>
          </p:cNvSpPr>
          <p:nvPr/>
        </p:nvSpPr>
        <p:spPr bwMode="auto">
          <a:xfrm>
            <a:off x="3387725" y="4352925"/>
            <a:ext cx="4321439"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Why can’t  </a:t>
            </a:r>
            <a:r>
              <a:rPr lang="en-US" sz="2400" b="1" dirty="0">
                <a:latin typeface="Arial" pitchFamily="34" charset="0"/>
                <a:cs typeface="Courier New" pitchFamily="49" charset="0"/>
              </a:rPr>
              <a:t>A</a:t>
            </a:r>
            <a:r>
              <a:rPr lang="en-US" sz="2400" b="1" dirty="0">
                <a:solidFill>
                  <a:srgbClr val="FF3300"/>
                </a:solidFill>
                <a:latin typeface="Arial" pitchFamily="34" charset="0"/>
                <a:cs typeface="Courier New" pitchFamily="49" charset="0"/>
              </a:rPr>
              <a:t> steal </a:t>
            </a:r>
            <a:r>
              <a:rPr lang="en-US" sz="2400" b="1" dirty="0">
                <a:latin typeface="Arial" pitchFamily="34" charset="0"/>
                <a:cs typeface="Courier New" pitchFamily="49" charset="0"/>
              </a:rPr>
              <a:t>B</a:t>
            </a:r>
            <a:r>
              <a:rPr lang="en-US" sz="2400" b="1" dirty="0">
                <a:solidFill>
                  <a:srgbClr val="FF3300"/>
                </a:solidFill>
                <a:latin typeface="Arial" pitchFamily="34" charset="0"/>
                <a:cs typeface="Courier New" pitchFamily="49" charset="0"/>
              </a:rPr>
              <a:t>’s scan?</a:t>
            </a:r>
          </a:p>
        </p:txBody>
      </p:sp>
      <p:sp>
        <p:nvSpPr>
          <p:cNvPr id="140306" name="AutoShape 54"/>
          <p:cNvSpPr>
            <a:spLocks noChangeArrowheads="1"/>
          </p:cNvSpPr>
          <p:nvPr/>
        </p:nvSpPr>
        <p:spPr bwMode="auto">
          <a:xfrm>
            <a:off x="3581400" y="1549400"/>
            <a:ext cx="4597400" cy="549275"/>
          </a:xfrm>
          <a:prstGeom prst="leftRightArrow">
            <a:avLst>
              <a:gd name="adj1" fmla="val 50000"/>
              <a:gd name="adj2" fmla="val 159339"/>
            </a:avLst>
          </a:prstGeom>
          <a:solidFill>
            <a:srgbClr val="0000FF">
              <a:alpha val="18823"/>
            </a:srgbClr>
          </a:solidFill>
          <a:ln w="38100">
            <a:no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07" name="Rectangle 43"/>
          <p:cNvSpPr>
            <a:spLocks noChangeArrowheads="1"/>
          </p:cNvSpPr>
          <p:nvPr/>
        </p:nvSpPr>
        <p:spPr bwMode="auto">
          <a:xfrm>
            <a:off x="7289800" y="1790700"/>
            <a:ext cx="812800" cy="387350"/>
          </a:xfrm>
          <a:prstGeom prst="rect">
            <a:avLst/>
          </a:prstGeom>
          <a:solidFill>
            <a:schemeClr val="bg1"/>
          </a:solid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08" name="Rectangle 44"/>
          <p:cNvSpPr>
            <a:spLocks noChangeArrowheads="1"/>
          </p:cNvSpPr>
          <p:nvPr/>
        </p:nvSpPr>
        <p:spPr bwMode="auto">
          <a:xfrm>
            <a:off x="7289800" y="1854200"/>
            <a:ext cx="812800" cy="387350"/>
          </a:xfrm>
          <a:prstGeom prst="rect">
            <a:avLst/>
          </a:prstGeom>
          <a:no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09" name="Rectangle 45"/>
          <p:cNvSpPr>
            <a:spLocks noChangeArrowheads="1"/>
          </p:cNvSpPr>
          <p:nvPr/>
        </p:nvSpPr>
        <p:spPr bwMode="auto">
          <a:xfrm>
            <a:off x="7302500" y="1562100"/>
            <a:ext cx="812800" cy="387350"/>
          </a:xfrm>
          <a:prstGeom prst="rect">
            <a:avLst/>
          </a:prstGeom>
          <a:no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10" name="Rectangle 46"/>
          <p:cNvSpPr>
            <a:spLocks noChangeArrowheads="1"/>
          </p:cNvSpPr>
          <p:nvPr/>
        </p:nvSpPr>
        <p:spPr bwMode="auto">
          <a:xfrm>
            <a:off x="7416800" y="2006600"/>
            <a:ext cx="812800" cy="387350"/>
          </a:xfrm>
          <a:prstGeom prst="rect">
            <a:avLst/>
          </a:prstGeom>
          <a:no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40311" name="Rectangle 47"/>
          <p:cNvSpPr>
            <a:spLocks noChangeArrowheads="1"/>
          </p:cNvSpPr>
          <p:nvPr/>
        </p:nvSpPr>
        <p:spPr bwMode="auto">
          <a:xfrm>
            <a:off x="7289800" y="1447800"/>
            <a:ext cx="812800" cy="387350"/>
          </a:xfrm>
          <a:prstGeom prst="rect">
            <a:avLst/>
          </a:prstGeom>
          <a:solidFill>
            <a:schemeClr val="bg1"/>
          </a:solidFill>
          <a:ln w="9525" algn="ctr">
            <a:noFill/>
            <a:round/>
            <a:headEnd/>
            <a:tailEnd/>
          </a:ln>
        </p:spPr>
        <p:txBody>
          <a:bodyPr>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38264" name="AutoShape 39"/>
          <p:cNvSpPr>
            <a:spLocks noChangeArrowheads="1"/>
          </p:cNvSpPr>
          <p:nvPr/>
        </p:nvSpPr>
        <p:spPr bwMode="auto">
          <a:xfrm>
            <a:off x="2717800" y="4756150"/>
            <a:ext cx="1244600" cy="622300"/>
          </a:xfrm>
          <a:prstGeom prst="wedgeRoundRectCallout">
            <a:avLst>
              <a:gd name="adj1" fmla="val 120537"/>
              <a:gd name="adj2" fmla="val -5102"/>
              <a:gd name="adj3" fmla="val 16667"/>
            </a:avLst>
          </a:prstGeom>
          <a:noFill/>
          <a:ln w="38100" algn="ctr">
            <a:solidFill>
              <a:srgbClr val="FF33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38265" name="Text Box 40"/>
          <p:cNvSpPr txBox="1">
            <a:spLocks noChangeArrowheads="1"/>
          </p:cNvSpPr>
          <p:nvPr/>
        </p:nvSpPr>
        <p:spPr bwMode="auto">
          <a:xfrm>
            <a:off x="5029200" y="4786313"/>
            <a:ext cx="3890963" cy="1130300"/>
          </a:xfrm>
          <a:prstGeom prst="rect">
            <a:avLst/>
          </a:prstGeom>
          <a:solidFill>
            <a:schemeClr val="bg1"/>
          </a:solidFill>
          <a:ln w="9525" algn="ctr">
            <a:solidFill>
              <a:srgbClr val="FF0000"/>
            </a:solid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Because another update </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might have interfered</a:t>
            </a:r>
          </a:p>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before the scan</a:t>
            </a:r>
          </a:p>
        </p:txBody>
      </p:sp>
      <p:grpSp>
        <p:nvGrpSpPr>
          <p:cNvPr id="11" name="Group 44"/>
          <p:cNvGrpSpPr>
            <a:grpSpLocks/>
          </p:cNvGrpSpPr>
          <p:nvPr/>
        </p:nvGrpSpPr>
        <p:grpSpPr bwMode="auto">
          <a:xfrm>
            <a:off x="2795588" y="4681538"/>
            <a:ext cx="1057275" cy="568325"/>
            <a:chOff x="849" y="2613"/>
            <a:chExt cx="666" cy="358"/>
          </a:xfrm>
        </p:grpSpPr>
        <p:sp>
          <p:nvSpPr>
            <p:cNvPr id="140315" name="AutoShape 42"/>
            <p:cNvSpPr>
              <a:spLocks noChangeArrowheads="1"/>
            </p:cNvSpPr>
            <p:nvPr/>
          </p:nvSpPr>
          <p:spPr bwMode="auto">
            <a:xfrm>
              <a:off x="849" y="2736"/>
              <a:ext cx="666" cy="235"/>
            </a:xfrm>
            <a:prstGeom prst="leftRightArrow">
              <a:avLst>
                <a:gd name="adj1" fmla="val 50000"/>
                <a:gd name="adj2" fmla="val 56681"/>
              </a:avLst>
            </a:prstGeom>
            <a:solidFill>
              <a:srgbClr val="33CC33"/>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0316" name="Text Box 43"/>
            <p:cNvSpPr txBox="1">
              <a:spLocks noChangeArrowheads="1"/>
            </p:cNvSpPr>
            <p:nvPr/>
          </p:nvSpPr>
          <p:spPr bwMode="auto">
            <a:xfrm>
              <a:off x="905" y="2613"/>
              <a:ext cx="556" cy="181"/>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33CC33"/>
                  </a:solidFill>
                  <a:latin typeface="Arial" pitchFamily="34" charset="0"/>
                  <a:cs typeface="Courier New" pitchFamily="49" charset="0"/>
                </a:rPr>
                <a:t>Update</a:t>
              </a:r>
            </a:p>
          </p:txBody>
        </p:sp>
      </p:grpSp>
      <p:sp>
        <p:nvSpPr>
          <p:cNvPr id="54" name="Footer Placeholder 53"/>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2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4" grpId="0" animBg="1"/>
      <p:bldP spid="13826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89B33A2-0725-4892-A934-E17B99A6996C}" type="slidenum">
              <a:rPr lang="x-none" sz="1400">
                <a:latin typeface="Arial" pitchFamily="34" charset="0"/>
                <a:cs typeface="Arial" charset="0"/>
              </a:rPr>
              <a:pPr algn="r" eaLnBrk="0" hangingPunct="0"/>
              <a:t>135</a:t>
            </a:fld>
            <a:endParaRPr lang="en-US" sz="1400" dirty="0">
              <a:latin typeface="Arial" pitchFamily="34" charset="0"/>
              <a:cs typeface="Arial" charset="0"/>
            </a:endParaRPr>
          </a:p>
        </p:txBody>
      </p:sp>
      <p:sp>
        <p:nvSpPr>
          <p:cNvPr id="141316" name="Rectangle 2"/>
          <p:cNvSpPr>
            <a:spLocks noGrp="1" noChangeArrowheads="1"/>
          </p:cNvSpPr>
          <p:nvPr>
            <p:ph type="title" idx="4294967295"/>
          </p:nvPr>
        </p:nvSpPr>
        <p:spPr>
          <a:xfrm>
            <a:off x="660400" y="254000"/>
            <a:ext cx="7772400" cy="1143000"/>
          </a:xfrm>
        </p:spPr>
        <p:txBody>
          <a:bodyPr/>
          <a:lstStyle/>
          <a:p>
            <a:pPr eaLnBrk="1" hangingPunct="1"/>
            <a:r>
              <a:rPr lang="en-US">
                <a:latin typeface="Arial" charset="0"/>
                <a:cs typeface="Arial" charset="0"/>
              </a:rPr>
              <a:t>Someone Must Move Twice</a:t>
            </a:r>
          </a:p>
        </p:txBody>
      </p:sp>
      <p:sp>
        <p:nvSpPr>
          <p:cNvPr id="141317" name="AutoShape 4"/>
          <p:cNvSpPr>
            <a:spLocks noChangeArrowheads="1"/>
          </p:cNvSpPr>
          <p:nvPr/>
        </p:nvSpPr>
        <p:spPr bwMode="auto">
          <a:xfrm>
            <a:off x="889000" y="39116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grpSp>
        <p:nvGrpSpPr>
          <p:cNvPr id="2" name="Group 5"/>
          <p:cNvGrpSpPr>
            <a:grpSpLocks/>
          </p:cNvGrpSpPr>
          <p:nvPr/>
        </p:nvGrpSpPr>
        <p:grpSpPr bwMode="auto">
          <a:xfrm>
            <a:off x="2651125" y="3251200"/>
            <a:ext cx="3513138" cy="641350"/>
            <a:chOff x="1638" y="2896"/>
            <a:chExt cx="2213" cy="404"/>
          </a:xfrm>
        </p:grpSpPr>
        <p:grpSp>
          <p:nvGrpSpPr>
            <p:cNvPr id="141361" name="Group 6"/>
            <p:cNvGrpSpPr>
              <a:grpSpLocks/>
            </p:cNvGrpSpPr>
            <p:nvPr/>
          </p:nvGrpSpPr>
          <p:grpSpPr bwMode="auto">
            <a:xfrm>
              <a:off x="1977" y="2896"/>
              <a:ext cx="1874" cy="382"/>
              <a:chOff x="2433" y="2189"/>
              <a:chExt cx="1874" cy="382"/>
            </a:xfrm>
          </p:grpSpPr>
          <p:sp>
            <p:nvSpPr>
              <p:cNvPr id="141363" name="AutoShape 7"/>
              <p:cNvSpPr>
                <a:spLocks noChangeArrowheads="1"/>
              </p:cNvSpPr>
              <p:nvPr/>
            </p:nvSpPr>
            <p:spPr bwMode="auto">
              <a:xfrm>
                <a:off x="2433" y="2336"/>
                <a:ext cx="1874" cy="235"/>
              </a:xfrm>
              <a:prstGeom prst="leftRightArrow">
                <a:avLst>
                  <a:gd name="adj1" fmla="val 50000"/>
                  <a:gd name="adj2" fmla="val 159489"/>
                </a:avLst>
              </a:prstGeom>
              <a:solidFill>
                <a:srgbClr val="FF3300"/>
              </a:solidFill>
              <a:ln w="38100">
                <a:solidFill>
                  <a:schemeClr val="tx1"/>
                </a:solidFill>
                <a:miter lim="800000"/>
                <a:headEnd/>
                <a:tailEnd/>
              </a:ln>
            </p:spPr>
            <p:txBody>
              <a:bodyPr wrap="none" anchor="ctr"/>
              <a:lstStyle/>
              <a:p>
                <a:pPr algn="ctr" eaLnBrk="0" hangingPunct="0"/>
                <a:endParaRPr lang="en-US" sz="1600" b="1" dirty="0">
                  <a:solidFill>
                    <a:schemeClr val="bg1"/>
                  </a:solidFill>
                  <a:latin typeface="Arial" pitchFamily="34" charset="0"/>
                  <a:cs typeface="Courier New" pitchFamily="49" charset="0"/>
                </a:endParaRPr>
              </a:p>
            </p:txBody>
          </p:sp>
          <p:sp>
            <p:nvSpPr>
              <p:cNvPr id="141364" name="Text Box 8"/>
              <p:cNvSpPr txBox="1">
                <a:spLocks noChangeArrowheads="1"/>
              </p:cNvSpPr>
              <p:nvPr/>
            </p:nvSpPr>
            <p:spPr bwMode="auto">
              <a:xfrm>
                <a:off x="3125" y="2189"/>
                <a:ext cx="556" cy="181"/>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FF3300"/>
                    </a:solidFill>
                    <a:latin typeface="Arial" pitchFamily="34" charset="0"/>
                    <a:cs typeface="Courier New" pitchFamily="49" charset="0"/>
                  </a:rPr>
                  <a:t>Update</a:t>
                </a:r>
              </a:p>
            </p:txBody>
          </p:sp>
        </p:grpSp>
        <p:sp>
          <p:nvSpPr>
            <p:cNvPr id="141362" name="Text Box 9"/>
            <p:cNvSpPr txBox="1">
              <a:spLocks noChangeArrowheads="1"/>
            </p:cNvSpPr>
            <p:nvPr/>
          </p:nvSpPr>
          <p:spPr bwMode="auto">
            <a:xfrm>
              <a:off x="1638" y="3056"/>
              <a:ext cx="257" cy="24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B</a:t>
              </a:r>
            </a:p>
          </p:txBody>
        </p:sp>
      </p:grpSp>
      <p:grpSp>
        <p:nvGrpSpPr>
          <p:cNvPr id="141319" name="Group 10"/>
          <p:cNvGrpSpPr>
            <a:grpSpLocks/>
          </p:cNvGrpSpPr>
          <p:nvPr/>
        </p:nvGrpSpPr>
        <p:grpSpPr bwMode="auto">
          <a:xfrm>
            <a:off x="2008188" y="1492250"/>
            <a:ext cx="5227637" cy="1738313"/>
            <a:chOff x="602" y="844"/>
            <a:chExt cx="3293" cy="1095"/>
          </a:xfrm>
        </p:grpSpPr>
        <p:sp>
          <p:nvSpPr>
            <p:cNvPr id="141321" name="Text Box 11"/>
            <p:cNvSpPr txBox="1">
              <a:spLocks noChangeArrowheads="1"/>
            </p:cNvSpPr>
            <p:nvPr/>
          </p:nvSpPr>
          <p:spPr bwMode="auto">
            <a:xfrm>
              <a:off x="1484" y="1400"/>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sp>
          <p:nvSpPr>
            <p:cNvPr id="141322" name="Text Box 12"/>
            <p:cNvSpPr txBox="1">
              <a:spLocks noChangeArrowheads="1"/>
            </p:cNvSpPr>
            <p:nvPr/>
          </p:nvSpPr>
          <p:spPr bwMode="auto">
            <a:xfrm>
              <a:off x="2702" y="1399"/>
              <a:ext cx="294" cy="446"/>
            </a:xfrm>
            <a:prstGeom prst="rect">
              <a:avLst/>
            </a:prstGeom>
            <a:noFill/>
            <a:ln w="38100">
              <a:noFill/>
              <a:miter lim="800000"/>
              <a:headEnd/>
              <a:tailEnd/>
            </a:ln>
          </p:spPr>
          <p:txBody>
            <a:bodyPr wrap="none">
              <a:spAutoFit/>
            </a:bodyPr>
            <a:lstStyle/>
            <a:p>
              <a:r>
                <a:rPr lang="en-US" sz="4000" b="1" dirty="0">
                  <a:latin typeface="Arial" pitchFamily="34" charset="0"/>
                  <a:cs typeface="Courier New" pitchFamily="49" charset="0"/>
                </a:rPr>
                <a:t>≠</a:t>
              </a:r>
            </a:p>
          </p:txBody>
        </p:sp>
        <p:grpSp>
          <p:nvGrpSpPr>
            <p:cNvPr id="141323" name="Group 13"/>
            <p:cNvGrpSpPr>
              <a:grpSpLocks/>
            </p:cNvGrpSpPr>
            <p:nvPr/>
          </p:nvGrpSpPr>
          <p:grpSpPr bwMode="auto">
            <a:xfrm>
              <a:off x="602" y="844"/>
              <a:ext cx="857" cy="1084"/>
              <a:chOff x="602" y="844"/>
              <a:chExt cx="857" cy="1084"/>
            </a:xfrm>
          </p:grpSpPr>
          <p:grpSp>
            <p:nvGrpSpPr>
              <p:cNvPr id="141350" name="Group 14"/>
              <p:cNvGrpSpPr>
                <a:grpSpLocks/>
              </p:cNvGrpSpPr>
              <p:nvPr/>
            </p:nvGrpSpPr>
            <p:grpSpPr bwMode="auto">
              <a:xfrm>
                <a:off x="833" y="1318"/>
                <a:ext cx="396" cy="610"/>
                <a:chOff x="966" y="2733"/>
                <a:chExt cx="396" cy="610"/>
              </a:xfrm>
            </p:grpSpPr>
            <p:sp>
              <p:nvSpPr>
                <p:cNvPr id="661519" name="Rectangle 15"/>
                <p:cNvSpPr>
                  <a:spLocks noChangeArrowheads="1"/>
                </p:cNvSpPr>
                <p:nvPr/>
              </p:nvSpPr>
              <p:spPr bwMode="auto">
                <a:xfrm rot="16200000">
                  <a:off x="859" y="2840"/>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1355" name="Line 16"/>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1356" name="Line 17"/>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1357" name="Group 18"/>
                <p:cNvGrpSpPr>
                  <a:grpSpLocks/>
                </p:cNvGrpSpPr>
                <p:nvPr/>
              </p:nvGrpSpPr>
              <p:grpSpPr bwMode="auto">
                <a:xfrm>
                  <a:off x="1028" y="2761"/>
                  <a:ext cx="260" cy="557"/>
                  <a:chOff x="1062" y="2761"/>
                  <a:chExt cx="260" cy="557"/>
                </a:xfrm>
              </p:grpSpPr>
              <p:sp>
                <p:nvSpPr>
                  <p:cNvPr id="141358" name="Text Box 19"/>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1359" name="Text Box 20"/>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1360" name="Text Box 21"/>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grpSp>
            <p:nvGrpSpPr>
              <p:cNvPr id="141351" name="Group 22"/>
              <p:cNvGrpSpPr>
                <a:grpSpLocks/>
              </p:cNvGrpSpPr>
              <p:nvPr/>
            </p:nvGrpSpPr>
            <p:grpSpPr bwMode="auto">
              <a:xfrm>
                <a:off x="602" y="844"/>
                <a:ext cx="857" cy="407"/>
                <a:chOff x="720" y="1833"/>
                <a:chExt cx="857" cy="407"/>
              </a:xfrm>
            </p:grpSpPr>
            <p:sp>
              <p:nvSpPr>
                <p:cNvPr id="141352" name="AutoShape 23"/>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1353" name="Text Box 24"/>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41324" name="Group 25"/>
            <p:cNvGrpSpPr>
              <a:grpSpLocks/>
            </p:cNvGrpSpPr>
            <p:nvPr/>
          </p:nvGrpSpPr>
          <p:grpSpPr bwMode="auto">
            <a:xfrm>
              <a:off x="1820" y="844"/>
              <a:ext cx="857" cy="1095"/>
              <a:chOff x="1789" y="844"/>
              <a:chExt cx="857" cy="1095"/>
            </a:xfrm>
          </p:grpSpPr>
          <p:grpSp>
            <p:nvGrpSpPr>
              <p:cNvPr id="141338" name="Group 26"/>
              <p:cNvGrpSpPr>
                <a:grpSpLocks/>
              </p:cNvGrpSpPr>
              <p:nvPr/>
            </p:nvGrpSpPr>
            <p:grpSpPr bwMode="auto">
              <a:xfrm>
                <a:off x="2006" y="1329"/>
                <a:ext cx="409" cy="610"/>
                <a:chOff x="953" y="2744"/>
                <a:chExt cx="409" cy="610"/>
              </a:xfrm>
            </p:grpSpPr>
            <p:sp>
              <p:nvSpPr>
                <p:cNvPr id="661531" name="Rectangle 27"/>
                <p:cNvSpPr>
                  <a:spLocks noChangeArrowheads="1"/>
                </p:cNvSpPr>
                <p:nvPr/>
              </p:nvSpPr>
              <p:spPr bwMode="auto">
                <a:xfrm rot="16200000">
                  <a:off x="846" y="2851"/>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1344" name="Line 28"/>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1345" name="Line 29"/>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1346" name="Group 30"/>
                <p:cNvGrpSpPr>
                  <a:grpSpLocks/>
                </p:cNvGrpSpPr>
                <p:nvPr/>
              </p:nvGrpSpPr>
              <p:grpSpPr bwMode="auto">
                <a:xfrm>
                  <a:off x="1028" y="2761"/>
                  <a:ext cx="260" cy="557"/>
                  <a:chOff x="1062" y="2761"/>
                  <a:chExt cx="260" cy="557"/>
                </a:xfrm>
              </p:grpSpPr>
              <p:sp>
                <p:nvSpPr>
                  <p:cNvPr id="141347" name="Text Box 31"/>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1348" name="Text Box 32"/>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1349" name="Text Box 33"/>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41339" name="AutoShape 34"/>
              <p:cNvSpPr>
                <a:spLocks noChangeArrowheads="1"/>
              </p:cNvSpPr>
              <p:nvPr/>
            </p:nvSpPr>
            <p:spPr bwMode="auto">
              <a:xfrm>
                <a:off x="2069" y="1457"/>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41340" name="Group 35"/>
              <p:cNvGrpSpPr>
                <a:grpSpLocks/>
              </p:cNvGrpSpPr>
              <p:nvPr/>
            </p:nvGrpSpPr>
            <p:grpSpPr bwMode="auto">
              <a:xfrm>
                <a:off x="1789" y="844"/>
                <a:ext cx="857" cy="407"/>
                <a:chOff x="720" y="1833"/>
                <a:chExt cx="857" cy="407"/>
              </a:xfrm>
            </p:grpSpPr>
            <p:sp>
              <p:nvSpPr>
                <p:cNvPr id="141341" name="AutoShape 36"/>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1342" name="Text Box 37"/>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nvGrpSpPr>
            <p:cNvPr id="141325" name="Group 38"/>
            <p:cNvGrpSpPr>
              <a:grpSpLocks/>
            </p:cNvGrpSpPr>
            <p:nvPr/>
          </p:nvGrpSpPr>
          <p:grpSpPr bwMode="auto">
            <a:xfrm>
              <a:off x="3038" y="845"/>
              <a:ext cx="857" cy="1087"/>
              <a:chOff x="3038" y="845"/>
              <a:chExt cx="857" cy="1087"/>
            </a:xfrm>
          </p:grpSpPr>
          <p:grpSp>
            <p:nvGrpSpPr>
              <p:cNvPr id="141326" name="Group 39"/>
              <p:cNvGrpSpPr>
                <a:grpSpLocks/>
              </p:cNvGrpSpPr>
              <p:nvPr/>
            </p:nvGrpSpPr>
            <p:grpSpPr bwMode="auto">
              <a:xfrm>
                <a:off x="3255" y="1322"/>
                <a:ext cx="409" cy="610"/>
                <a:chOff x="953" y="2738"/>
                <a:chExt cx="409" cy="610"/>
              </a:xfrm>
            </p:grpSpPr>
            <p:sp>
              <p:nvSpPr>
                <p:cNvPr id="661544" name="Rectangle 40"/>
                <p:cNvSpPr>
                  <a:spLocks noChangeArrowheads="1"/>
                </p:cNvSpPr>
                <p:nvPr/>
              </p:nvSpPr>
              <p:spPr bwMode="auto">
                <a:xfrm rot="16200000">
                  <a:off x="846" y="2845"/>
                  <a:ext cx="610" cy="395"/>
                </a:xfrm>
                <a:prstGeom prst="rect">
                  <a:avLst/>
                </a:prstGeom>
                <a:solidFill>
                  <a:srgbClr val="00FFCC"/>
                </a:solidFill>
                <a:ln w="38100">
                  <a:solidFill>
                    <a:schemeClr val="tx1"/>
                  </a:solidFill>
                  <a:miter lim="800000"/>
                  <a:headEnd/>
                  <a:tailEnd/>
                </a:ln>
                <a:effectLst>
                  <a:outerShdw dist="107763" dir="2700000" algn="ctr" rotWithShape="0">
                    <a:schemeClr val="bg2">
                      <a:alpha val="50000"/>
                    </a:schemeClr>
                  </a:outerShdw>
                </a:effectLst>
              </p:spPr>
              <p:txBody>
                <a:bodyPr vert="eaVert" wrap="none" anchor="ctr"/>
                <a:lstStyle/>
                <a:p>
                  <a:pPr algn="ctr">
                    <a:defRPr/>
                  </a:pPr>
                  <a:endParaRPr lang="en-US" sz="1400" b="1">
                    <a:latin typeface="Times New Roman" pitchFamily="18" charset="0"/>
                    <a:cs typeface="Courier New" pitchFamily="49" charset="0"/>
                  </a:endParaRPr>
                </a:p>
              </p:txBody>
            </p:sp>
            <p:sp>
              <p:nvSpPr>
                <p:cNvPr id="141332" name="Line 41"/>
                <p:cNvSpPr>
                  <a:spLocks noChangeShapeType="1"/>
                </p:cNvSpPr>
                <p:nvPr/>
              </p:nvSpPr>
              <p:spPr bwMode="auto">
                <a:xfrm rot="-5400000">
                  <a:off x="1164" y="2946"/>
                  <a:ext cx="0" cy="395"/>
                </a:xfrm>
                <a:prstGeom prst="line">
                  <a:avLst/>
                </a:prstGeom>
                <a:noFill/>
                <a:ln w="38100">
                  <a:solidFill>
                    <a:schemeClr val="tx1"/>
                  </a:solidFill>
                  <a:round/>
                  <a:headEnd/>
                  <a:tailEnd/>
                </a:ln>
              </p:spPr>
              <p:txBody>
                <a:bodyPr/>
                <a:lstStyle/>
                <a:p>
                  <a:endParaRPr lang="en-US"/>
                </a:p>
              </p:txBody>
            </p:sp>
            <p:sp>
              <p:nvSpPr>
                <p:cNvPr id="141333" name="Line 42"/>
                <p:cNvSpPr>
                  <a:spLocks noChangeShapeType="1"/>
                </p:cNvSpPr>
                <p:nvPr/>
              </p:nvSpPr>
              <p:spPr bwMode="auto">
                <a:xfrm rot="-5400000">
                  <a:off x="1165" y="2760"/>
                  <a:ext cx="0" cy="395"/>
                </a:xfrm>
                <a:prstGeom prst="line">
                  <a:avLst/>
                </a:prstGeom>
                <a:noFill/>
                <a:ln w="38100">
                  <a:solidFill>
                    <a:schemeClr val="tx1"/>
                  </a:solidFill>
                  <a:round/>
                  <a:headEnd/>
                  <a:tailEnd/>
                </a:ln>
              </p:spPr>
              <p:txBody>
                <a:bodyPr/>
                <a:lstStyle/>
                <a:p>
                  <a:endParaRPr lang="en-US"/>
                </a:p>
              </p:txBody>
            </p:sp>
            <p:grpSp>
              <p:nvGrpSpPr>
                <p:cNvPr id="141334" name="Group 43"/>
                <p:cNvGrpSpPr>
                  <a:grpSpLocks/>
                </p:cNvGrpSpPr>
                <p:nvPr/>
              </p:nvGrpSpPr>
              <p:grpSpPr bwMode="auto">
                <a:xfrm>
                  <a:off x="1028" y="2761"/>
                  <a:ext cx="260" cy="557"/>
                  <a:chOff x="1062" y="2761"/>
                  <a:chExt cx="260" cy="557"/>
                </a:xfrm>
              </p:grpSpPr>
              <p:sp>
                <p:nvSpPr>
                  <p:cNvPr id="141335" name="Text Box 44"/>
                  <p:cNvSpPr txBox="1">
                    <a:spLocks noChangeArrowheads="1"/>
                  </p:cNvSpPr>
                  <p:nvPr/>
                </p:nvSpPr>
                <p:spPr bwMode="auto">
                  <a:xfrm>
                    <a:off x="1062" y="2761"/>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26</a:t>
                    </a:r>
                  </a:p>
                </p:txBody>
              </p:sp>
              <p:sp>
                <p:nvSpPr>
                  <p:cNvPr id="141336" name="Text Box 45"/>
                  <p:cNvSpPr txBox="1">
                    <a:spLocks noChangeArrowheads="1"/>
                  </p:cNvSpPr>
                  <p:nvPr/>
                </p:nvSpPr>
                <p:spPr bwMode="auto">
                  <a:xfrm>
                    <a:off x="1062" y="2948"/>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24</a:t>
                    </a:r>
                  </a:p>
                </p:txBody>
              </p:sp>
              <p:sp>
                <p:nvSpPr>
                  <p:cNvPr id="141337" name="Text Box 46"/>
                  <p:cNvSpPr txBox="1">
                    <a:spLocks noChangeArrowheads="1"/>
                  </p:cNvSpPr>
                  <p:nvPr/>
                </p:nvSpPr>
                <p:spPr bwMode="auto">
                  <a:xfrm>
                    <a:off x="1062" y="3136"/>
                    <a:ext cx="260"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66CC"/>
                        </a:solidFill>
                        <a:latin typeface="Arial" pitchFamily="34" charset="0"/>
                        <a:cs typeface="Courier New" pitchFamily="49" charset="0"/>
                      </a:rPr>
                      <a:t>12</a:t>
                    </a:r>
                  </a:p>
                </p:txBody>
              </p:sp>
            </p:grpSp>
          </p:grpSp>
          <p:sp>
            <p:nvSpPr>
              <p:cNvPr id="141327" name="AutoShape 47"/>
              <p:cNvSpPr>
                <a:spLocks noChangeArrowheads="1"/>
              </p:cNvSpPr>
              <p:nvPr/>
            </p:nvSpPr>
            <p:spPr bwMode="auto">
              <a:xfrm>
                <a:off x="3318" y="1456"/>
                <a:ext cx="296" cy="260"/>
              </a:xfrm>
              <a:prstGeom prst="irregularSeal2">
                <a:avLst/>
              </a:prstGeom>
              <a:solidFill>
                <a:srgbClr val="FFCC00"/>
              </a:solidFill>
              <a:ln w="9525">
                <a:solidFill>
                  <a:schemeClr val="tx1"/>
                </a:solidFill>
                <a:miter lim="800000"/>
                <a:headEnd/>
                <a:tailEnd/>
              </a:ln>
            </p:spPr>
            <p:txBody>
              <a:bodyPr wrap="none" anchor="ctr"/>
              <a:lstStyle/>
              <a:p>
                <a:pPr algn="ctr"/>
                <a:endParaRPr lang="en-US" sz="2400" b="1">
                  <a:solidFill>
                    <a:srgbClr val="FF3300"/>
                  </a:solidFill>
                  <a:latin typeface="Times New Roman" pitchFamily="18" charset="0"/>
                  <a:cs typeface="Courier New" pitchFamily="49" charset="0"/>
                </a:endParaRPr>
              </a:p>
            </p:txBody>
          </p:sp>
          <p:grpSp>
            <p:nvGrpSpPr>
              <p:cNvPr id="141328" name="Group 48"/>
              <p:cNvGrpSpPr>
                <a:grpSpLocks/>
              </p:cNvGrpSpPr>
              <p:nvPr/>
            </p:nvGrpSpPr>
            <p:grpSpPr bwMode="auto">
              <a:xfrm>
                <a:off x="3038" y="845"/>
                <a:ext cx="857" cy="407"/>
                <a:chOff x="720" y="1833"/>
                <a:chExt cx="857" cy="407"/>
              </a:xfrm>
            </p:grpSpPr>
            <p:sp>
              <p:nvSpPr>
                <p:cNvPr id="141329" name="AutoShape 49"/>
                <p:cNvSpPr>
                  <a:spLocks noChangeArrowheads="1"/>
                </p:cNvSpPr>
                <p:nvPr/>
              </p:nvSpPr>
              <p:spPr bwMode="auto">
                <a:xfrm>
                  <a:off x="720" y="2005"/>
                  <a:ext cx="857" cy="235"/>
                </a:xfrm>
                <a:prstGeom prst="leftRightArrow">
                  <a:avLst>
                    <a:gd name="adj1" fmla="val 50000"/>
                    <a:gd name="adj2" fmla="val 72936"/>
                  </a:avLst>
                </a:prstGeom>
                <a:solidFill>
                  <a:srgbClr val="0000FF"/>
                </a:solidFill>
                <a:ln w="38100">
                  <a:solidFill>
                    <a:schemeClr val="tx1"/>
                  </a:solidFill>
                  <a:miter lim="800000"/>
                  <a:headEnd/>
                  <a:tailEnd/>
                </a:ln>
              </p:spPr>
              <p:txBody>
                <a:bodyPr wrap="none" anchor="ctr"/>
                <a:lstStyle/>
                <a:p>
                  <a:pPr algn="ctr" eaLnBrk="0" hangingPunct="0"/>
                  <a:endParaRPr lang="en-US" sz="1400" b="1" dirty="0">
                    <a:solidFill>
                      <a:srgbClr val="009900"/>
                    </a:solidFill>
                    <a:latin typeface="Arial" pitchFamily="34" charset="0"/>
                    <a:cs typeface="Courier New" pitchFamily="49" charset="0"/>
                  </a:endParaRPr>
                </a:p>
              </p:txBody>
            </p:sp>
            <p:sp>
              <p:nvSpPr>
                <p:cNvPr id="141330" name="Text Box 50"/>
                <p:cNvSpPr txBox="1">
                  <a:spLocks noChangeArrowheads="1"/>
                </p:cNvSpPr>
                <p:nvPr/>
              </p:nvSpPr>
              <p:spPr bwMode="auto">
                <a:xfrm>
                  <a:off x="884" y="1833"/>
                  <a:ext cx="547" cy="18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1600" b="1" dirty="0">
                      <a:solidFill>
                        <a:srgbClr val="0000FF"/>
                      </a:solidFill>
                      <a:latin typeface="Arial" pitchFamily="34" charset="0"/>
                      <a:cs typeface="Courier New" pitchFamily="49" charset="0"/>
                    </a:rPr>
                    <a:t>Collect</a:t>
                  </a:r>
                </a:p>
              </p:txBody>
            </p:sp>
          </p:grpSp>
        </p:grpSp>
      </p:grpSp>
      <p:sp>
        <p:nvSpPr>
          <p:cNvPr id="661555" name="Text Box 51"/>
          <p:cNvSpPr txBox="1">
            <a:spLocks noChangeArrowheads="1"/>
          </p:cNvSpPr>
          <p:nvPr/>
        </p:nvSpPr>
        <p:spPr bwMode="auto">
          <a:xfrm>
            <a:off x="1584325" y="5018088"/>
            <a:ext cx="7034298" cy="867930"/>
          </a:xfrm>
          <a:prstGeom prst="rect">
            <a:avLst/>
          </a:prstGeom>
          <a:noFill/>
          <a:ln w="9525" algn="ctr">
            <a:noFill/>
            <a:miter lim="800000"/>
            <a:headEnd/>
            <a:tailEnd/>
          </a:ln>
        </p:spPr>
        <p:txBody>
          <a:bodyPr wrap="none">
            <a:spAutoFit/>
          </a:bodyPr>
          <a:lstStyle/>
          <a:p>
            <a:pPr marL="231775" indent="-231775" algn="just" eaLnBrk="0" hangingPunct="0">
              <a:lnSpc>
                <a:spcPct val="80000"/>
              </a:lnSpc>
              <a:spcBef>
                <a:spcPct val="20000"/>
              </a:spcBef>
            </a:pPr>
            <a:r>
              <a:rPr lang="en-US" sz="2800" b="1" dirty="0">
                <a:solidFill>
                  <a:srgbClr val="0066FF"/>
                </a:solidFill>
                <a:latin typeface="Arial" pitchFamily="34" charset="0"/>
                <a:cs typeface="Courier New" pitchFamily="49" charset="0"/>
              </a:rPr>
              <a:t>If we collect </a:t>
            </a:r>
            <a:r>
              <a:rPr lang="en-US" sz="2800" b="1" i="1" dirty="0">
                <a:latin typeface="Arial" pitchFamily="34" charset="0"/>
                <a:cs typeface="Courier New" pitchFamily="49" charset="0"/>
              </a:rPr>
              <a:t>n</a:t>
            </a:r>
            <a:r>
              <a:rPr lang="en-US" sz="2800" b="1" dirty="0">
                <a:latin typeface="Arial" pitchFamily="34" charset="0"/>
                <a:cs typeface="Courier New" pitchFamily="49" charset="0"/>
              </a:rPr>
              <a:t> </a:t>
            </a:r>
            <a:r>
              <a:rPr lang="en-US" sz="2800" b="1" dirty="0">
                <a:solidFill>
                  <a:srgbClr val="0066FF"/>
                </a:solidFill>
                <a:latin typeface="Arial" pitchFamily="34" charset="0"/>
                <a:cs typeface="Courier New" pitchFamily="49" charset="0"/>
              </a:rPr>
              <a:t>times…some thread </a:t>
            </a:r>
          </a:p>
          <a:p>
            <a:pPr marL="231775" indent="-231775" eaLnBrk="0" hangingPunct="0">
              <a:lnSpc>
                <a:spcPct val="80000"/>
              </a:lnSpc>
              <a:spcBef>
                <a:spcPct val="20000"/>
              </a:spcBef>
            </a:pPr>
            <a:r>
              <a:rPr lang="en-US" sz="2800" b="1" dirty="0">
                <a:solidFill>
                  <a:srgbClr val="0066FF"/>
                </a:solidFill>
                <a:latin typeface="Arial" pitchFamily="34" charset="0"/>
                <a:cs typeface="Courier New" pitchFamily="49" charset="0"/>
              </a:rPr>
              <a:t>must move twice (pigeonhole principle) </a:t>
            </a:r>
          </a:p>
        </p:txBody>
      </p:sp>
      <p:sp>
        <p:nvSpPr>
          <p:cNvPr id="53" name="Footer Placeholder 5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6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55"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E7488CD-557C-435A-AE41-83887B1AE1E4}" type="slidenum">
              <a:rPr lang="x-none" sz="1400">
                <a:latin typeface="Arial" pitchFamily="34" charset="0"/>
                <a:cs typeface="Arial" charset="0"/>
              </a:rPr>
              <a:pPr algn="r" eaLnBrk="0" hangingPunct="0"/>
              <a:t>136</a:t>
            </a:fld>
            <a:endParaRPr lang="en-US" sz="1400" dirty="0">
              <a:latin typeface="Arial" pitchFamily="34" charset="0"/>
              <a:cs typeface="Arial" charset="0"/>
            </a:endParaRPr>
          </a:p>
        </p:txBody>
      </p:sp>
      <p:sp>
        <p:nvSpPr>
          <p:cNvPr id="142340" name="Rectangle 2"/>
          <p:cNvSpPr>
            <a:spLocks noGrp="1" noChangeArrowheads="1"/>
          </p:cNvSpPr>
          <p:nvPr>
            <p:ph type="title" idx="4294967295"/>
          </p:nvPr>
        </p:nvSpPr>
        <p:spPr>
          <a:xfrm>
            <a:off x="538163" y="206375"/>
            <a:ext cx="7772400" cy="1143000"/>
          </a:xfrm>
        </p:spPr>
        <p:txBody>
          <a:bodyPr/>
          <a:lstStyle/>
          <a:p>
            <a:pPr eaLnBrk="1" hangingPunct="1"/>
            <a:r>
              <a:rPr lang="en-US">
                <a:latin typeface="Arial" charset="0"/>
                <a:cs typeface="Arial" charset="0"/>
              </a:rPr>
              <a:t>Scan is Wait-free </a:t>
            </a:r>
          </a:p>
        </p:txBody>
      </p:sp>
      <p:sp>
        <p:nvSpPr>
          <p:cNvPr id="142341" name="AutoShape 3"/>
          <p:cNvSpPr>
            <a:spLocks noChangeArrowheads="1"/>
          </p:cNvSpPr>
          <p:nvPr/>
        </p:nvSpPr>
        <p:spPr bwMode="auto">
          <a:xfrm>
            <a:off x="790575" y="1484313"/>
            <a:ext cx="8120063" cy="990600"/>
          </a:xfrm>
          <a:prstGeom prst="leftRightArrow">
            <a:avLst>
              <a:gd name="adj1" fmla="val 50000"/>
              <a:gd name="adj2" fmla="val 163942"/>
            </a:avLst>
          </a:prstGeom>
          <a:solidFill>
            <a:srgbClr val="0000FF"/>
          </a:solidFill>
          <a:ln w="38100">
            <a:solidFill>
              <a:schemeClr val="tx1"/>
            </a:solidFill>
            <a:miter lim="800000"/>
            <a:headEnd/>
            <a:tailEnd/>
          </a:ln>
        </p:spPr>
        <p:txBody>
          <a:bodyPr wrap="none" anchor="ctr"/>
          <a:lstStyle/>
          <a:p>
            <a:pPr algn="ctr" eaLnBrk="0" hangingPunct="0"/>
            <a:r>
              <a:rPr lang="en-US" sz="2400" b="1" dirty="0">
                <a:solidFill>
                  <a:schemeClr val="bg1"/>
                </a:solidFill>
                <a:latin typeface="Arial" pitchFamily="34" charset="0"/>
                <a:cs typeface="Courier New" pitchFamily="49" charset="0"/>
              </a:rPr>
              <a:t>scan</a:t>
            </a:r>
          </a:p>
        </p:txBody>
      </p:sp>
      <p:sp>
        <p:nvSpPr>
          <p:cNvPr id="658438" name="AutoShape 6"/>
          <p:cNvSpPr>
            <a:spLocks noChangeArrowheads="1"/>
          </p:cNvSpPr>
          <p:nvPr/>
        </p:nvSpPr>
        <p:spPr bwMode="auto">
          <a:xfrm>
            <a:off x="2316163" y="2709863"/>
            <a:ext cx="5318125" cy="923925"/>
          </a:xfrm>
          <a:prstGeom prst="leftRightArrow">
            <a:avLst>
              <a:gd name="adj1" fmla="val 46796"/>
              <a:gd name="adj2" fmla="val 83356"/>
            </a:avLst>
          </a:prstGeom>
          <a:solidFill>
            <a:srgbClr val="009900"/>
          </a:solidFill>
          <a:ln w="38100">
            <a:solidFill>
              <a:schemeClr val="tx1"/>
            </a:solidFill>
            <a:miter lim="800000"/>
            <a:headEnd/>
            <a:tailEnd/>
          </a:ln>
        </p:spPr>
        <p:txBody>
          <a:bodyPr wrap="none" anchor="ctr"/>
          <a:lstStyle/>
          <a:p>
            <a:pPr algn="ctr" eaLnBrk="0" hangingPunct="0"/>
            <a:r>
              <a:rPr lang="en-US" sz="2400" b="1" dirty="0">
                <a:solidFill>
                  <a:schemeClr val="bg1"/>
                </a:solidFill>
                <a:latin typeface="Arial" pitchFamily="34" charset="0"/>
                <a:cs typeface="Courier New" pitchFamily="49" charset="0"/>
              </a:rPr>
              <a:t>update</a:t>
            </a:r>
          </a:p>
        </p:txBody>
      </p:sp>
      <p:sp>
        <p:nvSpPr>
          <p:cNvPr id="658452" name="Oval 20"/>
          <p:cNvSpPr>
            <a:spLocks noChangeArrowheads="1"/>
          </p:cNvSpPr>
          <p:nvPr/>
        </p:nvSpPr>
        <p:spPr bwMode="auto">
          <a:xfrm>
            <a:off x="3894138" y="3967163"/>
            <a:ext cx="120650" cy="107950"/>
          </a:xfrm>
          <a:prstGeom prst="ellipse">
            <a:avLst/>
          </a:prstGeom>
          <a:solidFill>
            <a:srgbClr val="0000FF"/>
          </a:solidFill>
          <a:ln w="952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8453" name="Oval 21"/>
          <p:cNvSpPr>
            <a:spLocks noChangeArrowheads="1"/>
          </p:cNvSpPr>
          <p:nvPr/>
        </p:nvSpPr>
        <p:spPr bwMode="auto">
          <a:xfrm>
            <a:off x="3886200" y="4214813"/>
            <a:ext cx="120650" cy="107950"/>
          </a:xfrm>
          <a:prstGeom prst="ellipse">
            <a:avLst/>
          </a:prstGeom>
          <a:solidFill>
            <a:srgbClr val="0000FF"/>
          </a:solidFill>
          <a:ln w="952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8454" name="Oval 22"/>
          <p:cNvSpPr>
            <a:spLocks noChangeArrowheads="1"/>
          </p:cNvSpPr>
          <p:nvPr/>
        </p:nvSpPr>
        <p:spPr bwMode="auto">
          <a:xfrm>
            <a:off x="3878263" y="4462463"/>
            <a:ext cx="120650" cy="107950"/>
          </a:xfrm>
          <a:prstGeom prst="ellipse">
            <a:avLst/>
          </a:prstGeom>
          <a:solidFill>
            <a:srgbClr val="0000FF"/>
          </a:solidFill>
          <a:ln w="952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658455" name="Text Box 23"/>
          <p:cNvSpPr txBox="1">
            <a:spLocks noChangeArrowheads="1"/>
          </p:cNvSpPr>
          <p:nvPr/>
        </p:nvSpPr>
        <p:spPr bwMode="auto">
          <a:xfrm>
            <a:off x="4651375" y="4670425"/>
            <a:ext cx="4025900" cy="946150"/>
          </a:xfrm>
          <a:prstGeom prst="rect">
            <a:avLst/>
          </a:prstGeom>
          <a:noFill/>
          <a:ln w="9525">
            <a:noFill/>
            <a:miter lim="800000"/>
            <a:headEnd/>
            <a:tailEnd/>
          </a:ln>
        </p:spPr>
        <p:txBody>
          <a:bodyPr>
            <a:spAutoFit/>
          </a:bodyPr>
          <a:lstStyle/>
          <a:p>
            <a:pPr algn="ctr" eaLnBrk="0" hangingPunct="0"/>
            <a:r>
              <a:rPr lang="en-US" sz="2800" dirty="0">
                <a:latin typeface="Arial" pitchFamily="34" charset="0"/>
                <a:cs typeface="Courier New" pitchFamily="49" charset="0"/>
              </a:rPr>
              <a:t>So some thread must have had clean collect</a:t>
            </a:r>
          </a:p>
        </p:txBody>
      </p:sp>
      <p:sp>
        <p:nvSpPr>
          <p:cNvPr id="658457" name="AutoShape 25"/>
          <p:cNvSpPr>
            <a:spLocks noChangeArrowheads="1"/>
          </p:cNvSpPr>
          <p:nvPr/>
        </p:nvSpPr>
        <p:spPr bwMode="auto">
          <a:xfrm>
            <a:off x="3190875" y="3187700"/>
            <a:ext cx="1698625" cy="668338"/>
          </a:xfrm>
          <a:prstGeom prst="leftRightArrow">
            <a:avLst>
              <a:gd name="adj1" fmla="val 46796"/>
              <a:gd name="adj2" fmla="val 36806"/>
            </a:avLst>
          </a:prstGeom>
          <a:solidFill>
            <a:srgbClr val="008000"/>
          </a:solidFill>
          <a:ln w="38100">
            <a:solidFill>
              <a:schemeClr val="tx2"/>
            </a:solidFill>
            <a:miter lim="800000"/>
            <a:headEnd/>
            <a:tailEnd/>
          </a:ln>
        </p:spPr>
        <p:txBody>
          <a:bodyPr wrap="none" anchor="ctr"/>
          <a:lstStyle/>
          <a:p>
            <a:pPr algn="ctr" eaLnBrk="0" hangingPunct="0"/>
            <a:r>
              <a:rPr lang="en-US" sz="1600" b="1" dirty="0">
                <a:solidFill>
                  <a:schemeClr val="bg1"/>
                </a:solidFill>
                <a:latin typeface="Arial" pitchFamily="34" charset="0"/>
                <a:cs typeface="Courier New" pitchFamily="49" charset="0"/>
              </a:rPr>
              <a:t>scan</a:t>
            </a:r>
          </a:p>
        </p:txBody>
      </p:sp>
      <p:sp>
        <p:nvSpPr>
          <p:cNvPr id="658461" name="AutoShape 29"/>
          <p:cNvSpPr>
            <a:spLocks noChangeArrowheads="1"/>
          </p:cNvSpPr>
          <p:nvPr/>
        </p:nvSpPr>
        <p:spPr bwMode="auto">
          <a:xfrm>
            <a:off x="3254375" y="4643438"/>
            <a:ext cx="1546225" cy="668337"/>
          </a:xfrm>
          <a:prstGeom prst="leftRightArrow">
            <a:avLst>
              <a:gd name="adj1" fmla="val 46796"/>
              <a:gd name="adj2" fmla="val 33504"/>
            </a:avLst>
          </a:prstGeom>
          <a:solidFill>
            <a:srgbClr val="800080"/>
          </a:solidFill>
          <a:ln w="38100">
            <a:solidFill>
              <a:schemeClr val="tx1"/>
            </a:solidFill>
            <a:miter lim="800000"/>
            <a:headEnd/>
            <a:tailEnd/>
          </a:ln>
        </p:spPr>
        <p:txBody>
          <a:bodyPr wrap="none" anchor="ctr"/>
          <a:lstStyle/>
          <a:p>
            <a:pPr algn="ctr" eaLnBrk="0" hangingPunct="0"/>
            <a:r>
              <a:rPr lang="en-US" sz="1600" b="1" dirty="0">
                <a:solidFill>
                  <a:schemeClr val="bg1"/>
                </a:solidFill>
                <a:latin typeface="Arial" pitchFamily="34" charset="0"/>
                <a:cs typeface="Courier New" pitchFamily="49" charset="0"/>
              </a:rPr>
              <a:t>update</a:t>
            </a:r>
          </a:p>
        </p:txBody>
      </p:sp>
      <p:sp>
        <p:nvSpPr>
          <p:cNvPr id="658462" name="AutoShape 30"/>
          <p:cNvSpPr>
            <a:spLocks noChangeArrowheads="1"/>
          </p:cNvSpPr>
          <p:nvPr/>
        </p:nvSpPr>
        <p:spPr bwMode="auto">
          <a:xfrm>
            <a:off x="3508375" y="4978400"/>
            <a:ext cx="974725" cy="668338"/>
          </a:xfrm>
          <a:prstGeom prst="leftRightArrow">
            <a:avLst>
              <a:gd name="adj1" fmla="val 46796"/>
              <a:gd name="adj2" fmla="val 21120"/>
            </a:avLst>
          </a:prstGeom>
          <a:solidFill>
            <a:srgbClr val="CC3399"/>
          </a:solidFill>
          <a:ln w="38100">
            <a:solidFill>
              <a:schemeClr val="tx1"/>
            </a:solidFill>
            <a:miter lim="800000"/>
            <a:headEnd/>
            <a:tailEnd/>
          </a:ln>
        </p:spPr>
        <p:txBody>
          <a:bodyPr wrap="none" anchor="ctr"/>
          <a:lstStyle/>
          <a:p>
            <a:pPr algn="ctr" eaLnBrk="0" hangingPunct="0"/>
            <a:r>
              <a:rPr lang="en-US" sz="1600" b="1" dirty="0">
                <a:solidFill>
                  <a:schemeClr val="bg1"/>
                </a:solidFill>
                <a:latin typeface="Arial" pitchFamily="34" charset="0"/>
                <a:cs typeface="Courier New" pitchFamily="49" charset="0"/>
              </a:rPr>
              <a:t>scan</a:t>
            </a:r>
          </a:p>
        </p:txBody>
      </p:sp>
      <p:sp>
        <p:nvSpPr>
          <p:cNvPr id="658464" name="Text Box 32"/>
          <p:cNvSpPr txBox="1">
            <a:spLocks noChangeArrowheads="1"/>
          </p:cNvSpPr>
          <p:nvPr/>
        </p:nvSpPr>
        <p:spPr bwMode="auto">
          <a:xfrm>
            <a:off x="635148" y="2655888"/>
            <a:ext cx="1085554" cy="1729704"/>
          </a:xfrm>
          <a:prstGeom prst="rect">
            <a:avLst/>
          </a:prstGeom>
          <a:noFill/>
          <a:ln w="9525" algn="ctr">
            <a:noFill/>
            <a:miter lim="800000"/>
            <a:headEnd/>
            <a:tailEnd/>
          </a:ln>
        </p:spPr>
        <p:txBody>
          <a:bodyPr wrap="none">
            <a:spAutoFit/>
          </a:bodyPr>
          <a:lstStyle/>
          <a:p>
            <a:pPr marL="231775" indent="-231775" algn="ctr" eaLnBrk="0" hangingPunct="0">
              <a:lnSpc>
                <a:spcPct val="80000"/>
              </a:lnSpc>
              <a:spcBef>
                <a:spcPct val="20000"/>
              </a:spcBef>
            </a:pPr>
            <a:r>
              <a:rPr lang="en-US" sz="2800" dirty="0">
                <a:latin typeface="Arial" pitchFamily="34" charset="0"/>
                <a:cs typeface="Courier New" pitchFamily="49" charset="0"/>
              </a:rPr>
              <a:t>At </a:t>
            </a:r>
          </a:p>
          <a:p>
            <a:pPr marL="231775" indent="-231775" algn="ctr" eaLnBrk="0" hangingPunct="0">
              <a:lnSpc>
                <a:spcPct val="80000"/>
              </a:lnSpc>
              <a:spcBef>
                <a:spcPct val="20000"/>
              </a:spcBef>
            </a:pPr>
            <a:r>
              <a:rPr lang="en-US" sz="2800" dirty="0">
                <a:latin typeface="Arial" pitchFamily="34" charset="0"/>
                <a:cs typeface="Courier New" pitchFamily="49" charset="0"/>
              </a:rPr>
              <a:t>most </a:t>
            </a:r>
          </a:p>
          <a:p>
            <a:pPr marL="231775" indent="-231775" algn="ctr" eaLnBrk="0" hangingPunct="0">
              <a:lnSpc>
                <a:spcPct val="80000"/>
              </a:lnSpc>
              <a:spcBef>
                <a:spcPct val="20000"/>
              </a:spcBef>
            </a:pPr>
            <a:r>
              <a:rPr lang="en-US" sz="2800" dirty="0">
                <a:latin typeface="Arial" pitchFamily="34" charset="0"/>
                <a:cs typeface="Courier New" pitchFamily="49" charset="0"/>
              </a:rPr>
              <a:t>n-1 </a:t>
            </a:r>
          </a:p>
          <a:p>
            <a:pPr marL="231775" indent="-231775" algn="ctr" eaLnBrk="0" hangingPunct="0">
              <a:lnSpc>
                <a:spcPct val="80000"/>
              </a:lnSpc>
              <a:spcBef>
                <a:spcPct val="20000"/>
              </a:spcBef>
            </a:pPr>
            <a:r>
              <a:rPr lang="en-US" sz="2800" dirty="0">
                <a:latin typeface="Arial" pitchFamily="34" charset="0"/>
                <a:cs typeface="Courier New" pitchFamily="49" charset="0"/>
              </a:rPr>
              <a:t>depth</a:t>
            </a:r>
          </a:p>
        </p:txBody>
      </p:sp>
      <p:sp>
        <p:nvSpPr>
          <p:cNvPr id="16" name="Footer Placeholder 15"/>
          <p:cNvSpPr>
            <a:spLocks noGrp="1"/>
          </p:cNvSpPr>
          <p:nvPr>
            <p:ph type="ftr" sz="quarter" idx="10"/>
          </p:nvPr>
        </p:nvSpPr>
        <p:spPr/>
        <p:txBody>
          <a:bodyPr/>
          <a:lstStyle/>
          <a:p>
            <a:pPr>
              <a:defRPr/>
            </a:pPr>
            <a:r>
              <a:rPr lang="en-US"/>
              <a:t>Art of Multiprocessor Programming</a:t>
            </a:r>
            <a:endParaRPr lang="en-US" dirty="0"/>
          </a:p>
        </p:txBody>
      </p:sp>
      <p:sp>
        <p:nvSpPr>
          <p:cNvPr id="17" name="AutoShape 31"/>
          <p:cNvSpPr>
            <a:spLocks/>
          </p:cNvSpPr>
          <p:nvPr/>
        </p:nvSpPr>
        <p:spPr bwMode="auto">
          <a:xfrm>
            <a:off x="1689100" y="1422400"/>
            <a:ext cx="431800" cy="4241800"/>
          </a:xfrm>
          <a:prstGeom prst="leftBrace">
            <a:avLst>
              <a:gd name="adj1" fmla="val 81863"/>
              <a:gd name="adj2" fmla="val 50000"/>
            </a:avLst>
          </a:prstGeom>
          <a:noFill/>
          <a:ln w="57150">
            <a:solidFill>
              <a:schemeClr val="tx1"/>
            </a:solidFill>
            <a:round/>
            <a:headEnd/>
            <a:tailEnd/>
          </a:ln>
        </p:spPr>
        <p:txBody>
          <a:bodyPr wrap="none"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8438"/>
                                        </p:tgtEl>
                                        <p:attrNameLst>
                                          <p:attrName>style.visibility</p:attrName>
                                        </p:attrNameLst>
                                      </p:cBhvr>
                                      <p:to>
                                        <p:strVal val="visible"/>
                                      </p:to>
                                    </p:set>
                                    <p:animEffect transition="in" filter="checkerboard(across)">
                                      <p:cBhvr>
                                        <p:cTn id="7" dur="500"/>
                                        <p:tgtEl>
                                          <p:spTgt spid="6584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58457"/>
                                        </p:tgtEl>
                                        <p:attrNameLst>
                                          <p:attrName>style.visibility</p:attrName>
                                        </p:attrNameLst>
                                      </p:cBhvr>
                                      <p:to>
                                        <p:strVal val="visible"/>
                                      </p:to>
                                    </p:set>
                                    <p:animEffect transition="in" filter="checkerboard(across)">
                                      <p:cBhvr>
                                        <p:cTn id="12" dur="500"/>
                                        <p:tgtEl>
                                          <p:spTgt spid="65845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58452"/>
                                        </p:tgtEl>
                                        <p:attrNameLst>
                                          <p:attrName>style.visibility</p:attrName>
                                        </p:attrNameLst>
                                      </p:cBhvr>
                                      <p:to>
                                        <p:strVal val="visible"/>
                                      </p:to>
                                    </p:set>
                                    <p:animEffect transition="in" filter="checkerboard(across)">
                                      <p:cBhvr>
                                        <p:cTn id="17" dur="500"/>
                                        <p:tgtEl>
                                          <p:spTgt spid="658452"/>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658453"/>
                                        </p:tgtEl>
                                        <p:attrNameLst>
                                          <p:attrName>style.visibility</p:attrName>
                                        </p:attrNameLst>
                                      </p:cBhvr>
                                      <p:to>
                                        <p:strVal val="visible"/>
                                      </p:to>
                                    </p:set>
                                    <p:animEffect transition="in" filter="checkerboard(across)">
                                      <p:cBhvr>
                                        <p:cTn id="20" dur="500"/>
                                        <p:tgtEl>
                                          <p:spTgt spid="65845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58454"/>
                                        </p:tgtEl>
                                        <p:attrNameLst>
                                          <p:attrName>style.visibility</p:attrName>
                                        </p:attrNameLst>
                                      </p:cBhvr>
                                      <p:to>
                                        <p:strVal val="visible"/>
                                      </p:to>
                                    </p:set>
                                    <p:animEffect transition="in" filter="checkerboard(across)">
                                      <p:cBhvr>
                                        <p:cTn id="23" dur="500"/>
                                        <p:tgtEl>
                                          <p:spTgt spid="65845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1" nodeType="clickEffect">
                                  <p:stCondLst>
                                    <p:cond delay="0"/>
                                  </p:stCondLst>
                                  <p:childTnLst>
                                    <p:set>
                                      <p:cBhvr>
                                        <p:cTn id="27" dur="1" fill="hold">
                                          <p:stCondLst>
                                            <p:cond delay="0"/>
                                          </p:stCondLst>
                                        </p:cTn>
                                        <p:tgtEl>
                                          <p:spTgt spid="658454"/>
                                        </p:tgtEl>
                                        <p:attrNameLst>
                                          <p:attrName>style.visibility</p:attrName>
                                        </p:attrNameLst>
                                      </p:cBhvr>
                                      <p:to>
                                        <p:strVal val="visible"/>
                                      </p:to>
                                    </p:set>
                                    <p:animEffect transition="in" filter="checkerboard(across)">
                                      <p:cBhvr>
                                        <p:cTn id="28" dur="500"/>
                                        <p:tgtEl>
                                          <p:spTgt spid="65845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58461"/>
                                        </p:tgtEl>
                                        <p:attrNameLst>
                                          <p:attrName>style.visibility</p:attrName>
                                        </p:attrNameLst>
                                      </p:cBhvr>
                                      <p:to>
                                        <p:strVal val="visible"/>
                                      </p:to>
                                    </p:set>
                                    <p:animEffect transition="in" filter="checkerboard(across)">
                                      <p:cBhvr>
                                        <p:cTn id="31" dur="500"/>
                                        <p:tgtEl>
                                          <p:spTgt spid="65846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658462"/>
                                        </p:tgtEl>
                                        <p:attrNameLst>
                                          <p:attrName>style.visibility</p:attrName>
                                        </p:attrNameLst>
                                      </p:cBhvr>
                                      <p:to>
                                        <p:strVal val="visible"/>
                                      </p:to>
                                    </p:set>
                                    <p:animEffect transition="in" filter="checkerboard(across)">
                                      <p:cBhvr>
                                        <p:cTn id="34" dur="500"/>
                                        <p:tgtEl>
                                          <p:spTgt spid="65846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84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658455"/>
                                        </p:tgtEl>
                                        <p:attrNameLst>
                                          <p:attrName>style.visibility</p:attrName>
                                        </p:attrNameLst>
                                      </p:cBhvr>
                                      <p:to>
                                        <p:strVal val="visible"/>
                                      </p:to>
                                    </p:set>
                                    <p:animEffect transition="in" filter="checkerboard(across)">
                                      <p:cBhvr>
                                        <p:cTn id="43" dur="500"/>
                                        <p:tgtEl>
                                          <p:spTgt spid="658455"/>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8" grpId="0" animBg="1"/>
      <p:bldP spid="658452" grpId="0" animBg="1"/>
      <p:bldP spid="658453" grpId="0" animBg="1"/>
      <p:bldP spid="658454" grpId="0" animBg="1"/>
      <p:bldP spid="658454" grpId="1" animBg="1"/>
      <p:bldP spid="658455" grpId="0"/>
      <p:bldP spid="658457" grpId="0" animBg="1"/>
      <p:bldP spid="658461" grpId="0" animBg="1"/>
      <p:bldP spid="658462" grpId="0" animBg="1"/>
      <p:bldP spid="658464" grpId="0"/>
      <p:bldP spid="1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C23C3B8-2836-4D09-AAE1-16C01A68C55D}" type="slidenum">
              <a:rPr lang="x-none" sz="1400">
                <a:latin typeface="Arial" pitchFamily="34" charset="0"/>
                <a:cs typeface="Arial" charset="0"/>
              </a:rPr>
              <a:pPr algn="r" eaLnBrk="0" hangingPunct="0"/>
              <a:t>137</a:t>
            </a:fld>
            <a:endParaRPr lang="en-US" sz="1400" dirty="0">
              <a:latin typeface="Arial" pitchFamily="34" charset="0"/>
              <a:cs typeface="Arial" charset="0"/>
            </a:endParaRPr>
          </a:p>
        </p:txBody>
      </p:sp>
      <p:sp>
        <p:nvSpPr>
          <p:cNvPr id="143364" name="Rectangle 2"/>
          <p:cNvSpPr>
            <a:spLocks noGrp="1" noChangeArrowheads="1"/>
          </p:cNvSpPr>
          <p:nvPr>
            <p:ph type="title" idx="4294967295"/>
          </p:nvPr>
        </p:nvSpPr>
        <p:spPr/>
        <p:txBody>
          <a:bodyPr/>
          <a:lstStyle/>
          <a:p>
            <a:pPr eaLnBrk="1" hangingPunct="1"/>
            <a:r>
              <a:rPr lang="en-US" sz="4000">
                <a:latin typeface="Arial" charset="0"/>
                <a:cs typeface="Arial" charset="0"/>
              </a:rPr>
              <a:t>Wait-Free Snapshot Label</a:t>
            </a:r>
            <a:endParaRPr lang="en-US" sz="4000">
              <a:solidFill>
                <a:schemeClr val="tx1"/>
              </a:solidFill>
              <a:latin typeface="Arial" charset="0"/>
              <a:cs typeface="Arial" charset="0"/>
              <a:sym typeface="Wingdings" pitchFamily="2" charset="2"/>
            </a:endParaRPr>
          </a:p>
        </p:txBody>
      </p:sp>
      <p:sp>
        <p:nvSpPr>
          <p:cNvPr id="143365" name="Text Box 3"/>
          <p:cNvSpPr txBox="1">
            <a:spLocks noChangeArrowheads="1"/>
          </p:cNvSpPr>
          <p:nvPr/>
        </p:nvSpPr>
        <p:spPr bwMode="auto">
          <a:xfrm>
            <a:off x="2114550" y="2222500"/>
            <a:ext cx="4628190" cy="1938992"/>
          </a:xfrm>
          <a:prstGeom prst="rect">
            <a:avLst/>
          </a:prstGeom>
          <a:solidFill>
            <a:srgbClr val="FFFFCC"/>
          </a:solidFill>
          <a:ln w="9525">
            <a:noFill/>
            <a:miter lim="800000"/>
            <a:headEnd/>
            <a:tailEnd/>
          </a:ln>
        </p:spPr>
        <p:txBody>
          <a:bodyPr wrap="none">
            <a:spAutoFit/>
          </a:bodyPr>
          <a:lstStyle/>
          <a:p>
            <a:pPr eaLnBrk="0" hangingPunct="0"/>
            <a:r>
              <a:rPr lang="en-US" sz="2400" b="1" dirty="0">
                <a:latin typeface="Courier New" pitchFamily="49" charset="0"/>
                <a:cs typeface="Courier New" pitchFamily="49" charset="0"/>
              </a:rPr>
              <a:t>public class</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 {</a:t>
            </a:r>
          </a:p>
          <a:p>
            <a:pPr eaLnBrk="0" hangingPunct="0"/>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label; </a:t>
            </a:r>
          </a:p>
          <a:p>
            <a:pPr eaLnBrk="0" hangingPunct="0"/>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value; </a:t>
            </a:r>
          </a:p>
          <a:p>
            <a:pPr eaLnBrk="0" hangingPunct="0"/>
            <a:r>
              <a:rPr lang="en-US" sz="2400" b="1" dirty="0">
                <a:latin typeface="Courier New" pitchFamily="49" charset="0"/>
                <a:cs typeface="Courier New" pitchFamily="49" charset="0"/>
              </a:rPr>
              <a:t> public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a:t>
            </a:r>
            <a:r>
              <a:rPr lang="en-US" sz="2400" b="1" dirty="0">
                <a:solidFill>
                  <a:srgbClr val="0000FF"/>
                </a:solidFill>
                <a:latin typeface="Courier New" pitchFamily="49" charset="0"/>
                <a:cs typeface="Courier New" pitchFamily="49" charset="0"/>
              </a:rPr>
              <a:t> snap; </a:t>
            </a:r>
          </a:p>
          <a:p>
            <a:pPr eaLnBrk="0" hangingPunct="0"/>
            <a:r>
              <a:rPr lang="en-US" sz="2400" b="1" dirty="0">
                <a:solidFill>
                  <a:srgbClr val="0000FF"/>
                </a:solidFill>
                <a:latin typeface="Courier New" pitchFamily="49" charset="0"/>
                <a:cs typeface="Courier New" pitchFamily="49" charset="0"/>
              </a:rPr>
              <a:t>} </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B183E99-0DD2-481B-AC1C-4926307B4E11}" type="slidenum">
              <a:rPr lang="x-none" sz="1400">
                <a:latin typeface="Arial" pitchFamily="34" charset="0"/>
                <a:cs typeface="Arial" charset="0"/>
              </a:rPr>
              <a:pPr algn="r" eaLnBrk="0" hangingPunct="0"/>
              <a:t>138</a:t>
            </a:fld>
            <a:endParaRPr lang="en-US" sz="1400" dirty="0">
              <a:latin typeface="Arial" pitchFamily="34" charset="0"/>
              <a:cs typeface="Arial" charset="0"/>
            </a:endParaRPr>
          </a:p>
        </p:txBody>
      </p:sp>
      <p:sp>
        <p:nvSpPr>
          <p:cNvPr id="144388" name="Rectangle 2"/>
          <p:cNvSpPr>
            <a:spLocks noGrp="1" noChangeArrowheads="1"/>
          </p:cNvSpPr>
          <p:nvPr>
            <p:ph type="title" idx="4294967295"/>
          </p:nvPr>
        </p:nvSpPr>
        <p:spPr/>
        <p:txBody>
          <a:bodyPr/>
          <a:lstStyle/>
          <a:p>
            <a:pPr eaLnBrk="1" hangingPunct="1"/>
            <a:r>
              <a:rPr lang="en-US" sz="4000">
                <a:latin typeface="Arial" charset="0"/>
                <a:cs typeface="Arial" charset="0"/>
              </a:rPr>
              <a:t>Wait-Free Snapshot Label</a:t>
            </a:r>
            <a:endParaRPr lang="en-US" sz="4000">
              <a:solidFill>
                <a:schemeClr val="tx1"/>
              </a:solidFill>
              <a:latin typeface="Arial" charset="0"/>
              <a:cs typeface="Arial" charset="0"/>
              <a:sym typeface="Wingdings" pitchFamily="2" charset="2"/>
            </a:endParaRPr>
          </a:p>
        </p:txBody>
      </p:sp>
      <p:sp>
        <p:nvSpPr>
          <p:cNvPr id="144389" name="Text Box 3"/>
          <p:cNvSpPr txBox="1">
            <a:spLocks noChangeArrowheads="1"/>
          </p:cNvSpPr>
          <p:nvPr/>
        </p:nvSpPr>
        <p:spPr bwMode="auto">
          <a:xfrm>
            <a:off x="2114550" y="2222500"/>
            <a:ext cx="4608954" cy="1938992"/>
          </a:xfrm>
          <a:prstGeom prst="rect">
            <a:avLst/>
          </a:prstGeom>
          <a:solidFill>
            <a:srgbClr val="FFFFCC"/>
          </a:solidFill>
          <a:ln w="9525">
            <a:noFill/>
            <a:miter lim="800000"/>
            <a:headEnd/>
            <a:tailEnd/>
          </a:ln>
        </p:spPr>
        <p:txBody>
          <a:bodyPr wrap="none">
            <a:spAutoFit/>
          </a:bodyPr>
          <a:lstStyle/>
          <a:p>
            <a:pPr eaLnBrk="0" hangingPunct="0"/>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p>
          <a:p>
            <a:pPr eaLnBrk="0" hangingPunct="0"/>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label; </a:t>
            </a:r>
          </a:p>
          <a:p>
            <a:pPr eaLnBrk="0" hangingPunct="0"/>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value; </a:t>
            </a:r>
          </a:p>
          <a:p>
            <a:pPr eaLnBrk="0" hangingPunct="0"/>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snap; </a:t>
            </a:r>
          </a:p>
          <a:p>
            <a:pPr eaLnBrk="0" hangingPunct="0"/>
            <a:r>
              <a:rPr lang="en-US" sz="2400" b="1" dirty="0">
                <a:solidFill>
                  <a:schemeClr val="folHlink"/>
                </a:solidFill>
                <a:latin typeface="Courier New" pitchFamily="49" charset="0"/>
                <a:cs typeface="Courier New" pitchFamily="49" charset="0"/>
              </a:rPr>
              <a:t>} </a:t>
            </a:r>
          </a:p>
        </p:txBody>
      </p:sp>
      <p:sp>
        <p:nvSpPr>
          <p:cNvPr id="144390" name="AutoShape 5"/>
          <p:cNvSpPr>
            <a:spLocks noChangeArrowheads="1"/>
          </p:cNvSpPr>
          <p:nvPr/>
        </p:nvSpPr>
        <p:spPr bwMode="auto">
          <a:xfrm>
            <a:off x="2338388" y="2590800"/>
            <a:ext cx="3556000" cy="444500"/>
          </a:xfrm>
          <a:prstGeom prst="wedgeRoundRectCallout">
            <a:avLst>
              <a:gd name="adj1" fmla="val -3079"/>
              <a:gd name="adj2" fmla="val 37143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4391" name="Text Box 6"/>
          <p:cNvSpPr txBox="1">
            <a:spLocks noChangeArrowheads="1"/>
          </p:cNvSpPr>
          <p:nvPr/>
        </p:nvSpPr>
        <p:spPr bwMode="auto">
          <a:xfrm>
            <a:off x="2343150" y="4391025"/>
            <a:ext cx="4095750" cy="946150"/>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Counter incremented with each snapshot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7DAEE7C-A805-41FB-A57A-FCE066C1CA69}" type="slidenum">
              <a:rPr lang="x-none" sz="1400">
                <a:latin typeface="Arial" pitchFamily="34" charset="0"/>
                <a:cs typeface="Arial" charset="0"/>
              </a:rPr>
              <a:pPr algn="r" eaLnBrk="0" hangingPunct="0"/>
              <a:t>139</a:t>
            </a:fld>
            <a:endParaRPr lang="en-US" sz="1400" dirty="0">
              <a:latin typeface="Arial" pitchFamily="34" charset="0"/>
              <a:cs typeface="Arial" charset="0"/>
            </a:endParaRPr>
          </a:p>
        </p:txBody>
      </p:sp>
      <p:sp>
        <p:nvSpPr>
          <p:cNvPr id="145412" name="Rectangle 2"/>
          <p:cNvSpPr>
            <a:spLocks noGrp="1" noChangeArrowheads="1"/>
          </p:cNvSpPr>
          <p:nvPr>
            <p:ph type="title" idx="4294967295"/>
          </p:nvPr>
        </p:nvSpPr>
        <p:spPr/>
        <p:txBody>
          <a:bodyPr/>
          <a:lstStyle/>
          <a:p>
            <a:pPr eaLnBrk="1" hangingPunct="1"/>
            <a:r>
              <a:rPr lang="en-US" sz="4000">
                <a:latin typeface="Arial" charset="0"/>
                <a:cs typeface="Arial" charset="0"/>
              </a:rPr>
              <a:t>Wait-Free Snapshot Label</a:t>
            </a:r>
            <a:endParaRPr lang="en-US" sz="4000">
              <a:solidFill>
                <a:schemeClr val="tx1"/>
              </a:solidFill>
              <a:latin typeface="Arial" charset="0"/>
              <a:cs typeface="Arial" charset="0"/>
              <a:sym typeface="Wingdings" pitchFamily="2" charset="2"/>
            </a:endParaRPr>
          </a:p>
        </p:txBody>
      </p:sp>
      <p:sp>
        <p:nvSpPr>
          <p:cNvPr id="145413" name="Text Box 3"/>
          <p:cNvSpPr txBox="1">
            <a:spLocks noChangeArrowheads="1"/>
          </p:cNvSpPr>
          <p:nvPr/>
        </p:nvSpPr>
        <p:spPr bwMode="auto">
          <a:xfrm>
            <a:off x="2114550" y="2222500"/>
            <a:ext cx="4608954" cy="1938992"/>
          </a:xfrm>
          <a:prstGeom prst="rect">
            <a:avLst/>
          </a:prstGeom>
          <a:solidFill>
            <a:srgbClr val="FFFFCC"/>
          </a:solidFill>
          <a:ln w="9525">
            <a:noFill/>
            <a:miter lim="800000"/>
            <a:headEnd/>
            <a:tailEnd/>
          </a:ln>
        </p:spPr>
        <p:txBody>
          <a:bodyPr wrap="none">
            <a:spAutoFit/>
          </a:bodyPr>
          <a:lstStyle/>
          <a:p>
            <a:pPr eaLnBrk="0" hangingPunct="0"/>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p>
          <a:p>
            <a:pPr eaLnBrk="0" hangingPunct="0"/>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label; </a:t>
            </a:r>
          </a:p>
          <a:p>
            <a:pPr eaLnBrk="0" hangingPunct="0"/>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value; </a:t>
            </a:r>
          </a:p>
          <a:p>
            <a:pPr eaLnBrk="0" hangingPunct="0"/>
            <a:r>
              <a:rPr lang="en-US" sz="2400" b="1" dirty="0">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snap; </a:t>
            </a:r>
          </a:p>
          <a:p>
            <a:pPr eaLnBrk="0" hangingPunct="0"/>
            <a:r>
              <a:rPr lang="en-US" sz="2400" b="1" dirty="0">
                <a:solidFill>
                  <a:schemeClr val="folHlink"/>
                </a:solidFill>
                <a:latin typeface="Courier New" pitchFamily="49" charset="0"/>
                <a:cs typeface="Courier New" pitchFamily="49" charset="0"/>
              </a:rPr>
              <a:t>} </a:t>
            </a:r>
          </a:p>
        </p:txBody>
      </p:sp>
      <p:sp>
        <p:nvSpPr>
          <p:cNvPr id="145414" name="AutoShape 5"/>
          <p:cNvSpPr>
            <a:spLocks noChangeArrowheads="1"/>
          </p:cNvSpPr>
          <p:nvPr/>
        </p:nvSpPr>
        <p:spPr bwMode="auto">
          <a:xfrm>
            <a:off x="2312988" y="2908300"/>
            <a:ext cx="3670300" cy="533400"/>
          </a:xfrm>
          <a:prstGeom prst="wedgeRoundRectCallout">
            <a:avLst>
              <a:gd name="adj1" fmla="val -4542"/>
              <a:gd name="adj2" fmla="val 30119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5415" name="Text Box 6"/>
          <p:cNvSpPr txBox="1">
            <a:spLocks noChangeArrowheads="1"/>
          </p:cNvSpPr>
          <p:nvPr/>
        </p:nvSpPr>
        <p:spPr bwMode="auto">
          <a:xfrm>
            <a:off x="2699964" y="4718050"/>
            <a:ext cx="2303836" cy="523220"/>
          </a:xfrm>
          <a:prstGeom prst="rect">
            <a:avLst/>
          </a:prstGeom>
          <a:noFill/>
          <a:ln w="9525">
            <a:noFill/>
            <a:miter lim="800000"/>
            <a:headEnd/>
            <a:tailEnd/>
          </a:ln>
        </p:spPr>
        <p:txBody>
          <a:bodyPr wrap="none">
            <a:spAutoFit/>
          </a:bodyPr>
          <a:lstStyle/>
          <a:p>
            <a:pPr algn="r" eaLnBrk="0" hangingPunct="0"/>
            <a:r>
              <a:rPr lang="en-US" sz="2800" b="1" dirty="0">
                <a:solidFill>
                  <a:srgbClr val="FF3300"/>
                </a:solidFill>
                <a:latin typeface="Arial" pitchFamily="34" charset="0"/>
                <a:cs typeface="Courier New" pitchFamily="49" charset="0"/>
              </a:rPr>
              <a:t>Actual value</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6E05D21-22A5-4A4A-B27B-03F6BA6929C9}" type="slidenum">
              <a:rPr lang="x-none" sz="1400">
                <a:latin typeface="Arial" pitchFamily="34" charset="0"/>
                <a:cs typeface="Arial" charset="0"/>
              </a:rPr>
              <a:pPr algn="r" eaLnBrk="0" hangingPunct="0"/>
              <a:t>14</a:t>
            </a:fld>
            <a:endParaRPr lang="en-US" sz="1400" dirty="0">
              <a:latin typeface="Arial" pitchFamily="34" charset="0"/>
              <a:cs typeface="Arial" charset="0"/>
            </a:endParaRPr>
          </a:p>
        </p:txBody>
      </p:sp>
      <p:sp>
        <p:nvSpPr>
          <p:cNvPr id="17412" name="Text Box 2"/>
          <p:cNvSpPr txBox="1">
            <a:spLocks noChangeArrowheads="1"/>
          </p:cNvSpPr>
          <p:nvPr/>
        </p:nvSpPr>
        <p:spPr bwMode="auto">
          <a:xfrm>
            <a:off x="811213" y="1970088"/>
            <a:ext cx="7521575" cy="1671637"/>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800" b="1" dirty="0">
                <a:solidFill>
                  <a:schemeClr val="bg2"/>
                </a:solidFill>
                <a:latin typeface="Courier New" pitchFamily="49" charset="0"/>
                <a:cs typeface="Courier New" pitchFamily="49" charset="0"/>
              </a:rPr>
              <a:t>public interface Register</a:t>
            </a:r>
            <a:r>
              <a:rPr lang="en-US" sz="2800" b="1" dirty="0">
                <a:solidFill>
                  <a:srgbClr val="4367FF"/>
                </a:solidFill>
                <a:latin typeface="Courier New" pitchFamily="49" charset="0"/>
                <a:cs typeface="Courier New" pitchFamily="49" charset="0"/>
              </a:rPr>
              <a:t>&lt;T&gt;</a:t>
            </a:r>
            <a:r>
              <a:rPr lang="en-US" sz="2800" b="1" dirty="0">
                <a:solidFill>
                  <a:schemeClr val="accent2"/>
                </a:solidFill>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a:t>
            </a:r>
          </a:p>
          <a:p>
            <a:pPr>
              <a:lnSpc>
                <a:spcPct val="70000"/>
              </a:lnSpc>
              <a:spcBef>
                <a:spcPct val="30000"/>
              </a:spcBef>
            </a:pPr>
            <a:r>
              <a:rPr lang="en-US" sz="2800" b="1" dirty="0">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public</a:t>
            </a:r>
            <a:r>
              <a:rPr lang="en-US" sz="2800" b="1" dirty="0">
                <a:latin typeface="Courier New" pitchFamily="49" charset="0"/>
                <a:cs typeface="Courier New" pitchFamily="49" charset="0"/>
              </a:rPr>
              <a:t> </a:t>
            </a:r>
            <a:r>
              <a:rPr lang="en-US" sz="2800" b="1" dirty="0">
                <a:solidFill>
                  <a:srgbClr val="4367FF"/>
                </a:solidFill>
                <a:latin typeface="Courier New" pitchFamily="49" charset="0"/>
                <a:cs typeface="Courier New" pitchFamily="49" charset="0"/>
              </a:rPr>
              <a:t>T</a:t>
            </a:r>
            <a:r>
              <a:rPr lang="en-US" sz="2800" b="1" dirty="0">
                <a:solidFill>
                  <a:schemeClr val="accent2"/>
                </a:solidFill>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read();</a:t>
            </a:r>
            <a:r>
              <a:rPr lang="en-US" sz="2800" b="1" dirty="0">
                <a:solidFill>
                  <a:schemeClr val="accent2"/>
                </a:solidFill>
                <a:latin typeface="Courier New" pitchFamily="49" charset="0"/>
                <a:cs typeface="Courier New" pitchFamily="49" charset="0"/>
              </a:rPr>
              <a:t>  </a:t>
            </a:r>
            <a:endParaRPr lang="en-US" sz="2800" b="1" dirty="0">
              <a:latin typeface="Courier New" pitchFamily="49" charset="0"/>
              <a:cs typeface="Courier New" pitchFamily="49" charset="0"/>
            </a:endParaRPr>
          </a:p>
          <a:p>
            <a:pPr>
              <a:lnSpc>
                <a:spcPct val="70000"/>
              </a:lnSpc>
              <a:spcBef>
                <a:spcPct val="30000"/>
              </a:spcBef>
            </a:pPr>
            <a:r>
              <a:rPr lang="en-US" sz="2800" b="1" dirty="0">
                <a:latin typeface="Courier New" pitchFamily="49" charset="0"/>
                <a:cs typeface="Courier New" pitchFamily="49" charset="0"/>
              </a:rPr>
              <a:t> </a:t>
            </a:r>
            <a:r>
              <a:rPr lang="en-US" sz="2800" b="1" dirty="0">
                <a:solidFill>
                  <a:schemeClr val="accent2"/>
                </a:solidFill>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public</a:t>
            </a:r>
            <a:r>
              <a:rPr lang="en-US" sz="2800" b="1" dirty="0">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void</a:t>
            </a:r>
            <a:r>
              <a:rPr lang="en-US" sz="2800" b="1" dirty="0">
                <a:solidFill>
                  <a:schemeClr val="accent2"/>
                </a:solidFill>
                <a:latin typeface="Courier New" pitchFamily="49" charset="0"/>
                <a:cs typeface="Courier New" pitchFamily="49" charset="0"/>
              </a:rPr>
              <a:t> </a:t>
            </a:r>
            <a:r>
              <a:rPr lang="en-US" sz="2800" b="1" dirty="0">
                <a:solidFill>
                  <a:schemeClr val="bg2"/>
                </a:solidFill>
                <a:latin typeface="Courier New" pitchFamily="49" charset="0"/>
                <a:cs typeface="Courier New" pitchFamily="49" charset="0"/>
              </a:rPr>
              <a:t>write(</a:t>
            </a:r>
            <a:r>
              <a:rPr lang="en-US" sz="2800" b="1" dirty="0">
                <a:solidFill>
                  <a:srgbClr val="4367FF"/>
                </a:solidFill>
                <a:latin typeface="Courier New" pitchFamily="49" charset="0"/>
                <a:cs typeface="Courier New" pitchFamily="49" charset="0"/>
              </a:rPr>
              <a:t>T v</a:t>
            </a:r>
            <a:r>
              <a:rPr lang="en-US" sz="2800" b="1" dirty="0">
                <a:solidFill>
                  <a:schemeClr val="bg2"/>
                </a:solidFill>
                <a:latin typeface="Courier New" pitchFamily="49" charset="0"/>
                <a:cs typeface="Courier New" pitchFamily="49" charset="0"/>
              </a:rPr>
              <a:t>);</a:t>
            </a:r>
          </a:p>
          <a:p>
            <a:pPr eaLnBrk="0" hangingPunct="0"/>
            <a:r>
              <a:rPr lang="en-US" sz="2800" b="1" dirty="0">
                <a:solidFill>
                  <a:schemeClr val="accent2"/>
                </a:solidFill>
                <a:latin typeface="Courier New" pitchFamily="49" charset="0"/>
                <a:cs typeface="Courier New" pitchFamily="49" charset="0"/>
              </a:rPr>
              <a:t>}</a:t>
            </a:r>
          </a:p>
        </p:txBody>
      </p:sp>
      <p:sp>
        <p:nvSpPr>
          <p:cNvPr id="17413" name="Rectangle 3"/>
          <p:cNvSpPr>
            <a:spLocks noGrp="1" noChangeArrowheads="1"/>
          </p:cNvSpPr>
          <p:nvPr>
            <p:ph type="title" idx="4294967295"/>
          </p:nvPr>
        </p:nvSpPr>
        <p:spPr/>
        <p:txBody>
          <a:bodyPr/>
          <a:lstStyle/>
          <a:p>
            <a:pPr eaLnBrk="1" hangingPunct="1"/>
            <a:r>
              <a:rPr lang="en-US" dirty="0">
                <a:cs typeface="Arial" charset="0"/>
              </a:rPr>
              <a:t>Registers</a:t>
            </a:r>
          </a:p>
        </p:txBody>
      </p:sp>
      <p:sp>
        <p:nvSpPr>
          <p:cNvPr id="17414" name="AutoShape 4"/>
          <p:cNvSpPr>
            <a:spLocks noChangeArrowheads="1"/>
          </p:cNvSpPr>
          <p:nvPr/>
        </p:nvSpPr>
        <p:spPr bwMode="auto">
          <a:xfrm>
            <a:off x="6235700" y="1943100"/>
            <a:ext cx="800100" cy="406400"/>
          </a:xfrm>
          <a:prstGeom prst="wedgeRoundRectCallout">
            <a:avLst>
              <a:gd name="adj1" fmla="val -164639"/>
              <a:gd name="adj2" fmla="val 57724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7415" name="Text Box 5"/>
          <p:cNvSpPr txBox="1">
            <a:spLocks noChangeArrowheads="1"/>
          </p:cNvSpPr>
          <p:nvPr/>
        </p:nvSpPr>
        <p:spPr bwMode="auto">
          <a:xfrm>
            <a:off x="1600200" y="4648200"/>
            <a:ext cx="6827838" cy="1077218"/>
          </a:xfrm>
          <a:prstGeom prst="rect">
            <a:avLst/>
          </a:prstGeom>
          <a:noFill/>
          <a:ln w="9525">
            <a:solidFill>
              <a:srgbClr val="FFFFCC"/>
            </a:solidFill>
            <a:miter lim="800000"/>
            <a:headEnd/>
            <a:tailEnd/>
          </a:ln>
        </p:spPr>
        <p:txBody>
          <a:bodyPr wrap="square">
            <a:spAutoFit/>
          </a:bodyPr>
          <a:lstStyle/>
          <a:p>
            <a:pPr algn="ctr" eaLnBrk="0" hangingPunct="0"/>
            <a:r>
              <a:rPr lang="en-US" sz="3200" b="1" dirty="0">
                <a:latin typeface="Arial" pitchFamily="34" charset="0"/>
                <a:cs typeface="Courier New" pitchFamily="49" charset="0"/>
              </a:rPr>
              <a:t>Type</a:t>
            </a:r>
            <a:r>
              <a:rPr lang="en-US" sz="3200" b="1" dirty="0">
                <a:solidFill>
                  <a:srgbClr val="FF0000"/>
                </a:solidFill>
                <a:latin typeface="Arial" pitchFamily="34" charset="0"/>
                <a:cs typeface="Courier New" pitchFamily="49" charset="0"/>
              </a:rPr>
              <a:t> of register</a:t>
            </a:r>
          </a:p>
          <a:p>
            <a:pPr algn="ctr" eaLnBrk="0" hangingPunct="0"/>
            <a:r>
              <a:rPr lang="en-US" sz="3200" b="1" dirty="0">
                <a:solidFill>
                  <a:srgbClr val="FF0000"/>
                </a:solidFill>
                <a:latin typeface="Arial" pitchFamily="34" charset="0"/>
                <a:cs typeface="Courier New" pitchFamily="49" charset="0"/>
              </a:rPr>
              <a:t>(usually Boolean or </a:t>
            </a:r>
            <a:r>
              <a:rPr lang="en-US" sz="3200" b="1" i="1" dirty="0">
                <a:latin typeface="Arial" pitchFamily="34" charset="0"/>
                <a:cs typeface="Courier New" pitchFamily="49" charset="0"/>
              </a:rPr>
              <a:t>m</a:t>
            </a:r>
            <a:r>
              <a:rPr lang="en-US" sz="3200" b="1" dirty="0">
                <a:solidFill>
                  <a:srgbClr val="FF0000"/>
                </a:solidFill>
                <a:latin typeface="Arial" pitchFamily="34" charset="0"/>
                <a:cs typeface="Courier New" pitchFamily="49" charset="0"/>
              </a:rPr>
              <a:t>-bit Integer)</a:t>
            </a:r>
          </a:p>
        </p:txBody>
      </p:sp>
      <p:sp>
        <p:nvSpPr>
          <p:cNvPr id="17416" name="AutoShape 6"/>
          <p:cNvSpPr>
            <a:spLocks noChangeArrowheads="1"/>
          </p:cNvSpPr>
          <p:nvPr/>
        </p:nvSpPr>
        <p:spPr bwMode="auto">
          <a:xfrm>
            <a:off x="2743200" y="2336800"/>
            <a:ext cx="444500" cy="406400"/>
          </a:xfrm>
          <a:prstGeom prst="wedgeRoundRectCallout">
            <a:avLst>
              <a:gd name="adj1" fmla="val 421599"/>
              <a:gd name="adj2" fmla="val 45895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7417" name="AutoShape 7"/>
          <p:cNvSpPr>
            <a:spLocks noChangeArrowheads="1"/>
          </p:cNvSpPr>
          <p:nvPr/>
        </p:nvSpPr>
        <p:spPr bwMode="auto">
          <a:xfrm>
            <a:off x="5092700" y="2755900"/>
            <a:ext cx="838200" cy="469900"/>
          </a:xfrm>
          <a:prstGeom prst="wedgeRoundRectCallout">
            <a:avLst>
              <a:gd name="adj1" fmla="val -54303"/>
              <a:gd name="adj2" fmla="val 330962"/>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614CFB4-C362-4ACD-916F-60DC20F2E225}" type="slidenum">
              <a:rPr lang="x-none" sz="1400">
                <a:latin typeface="Arial" pitchFamily="34" charset="0"/>
                <a:cs typeface="Arial" charset="0"/>
              </a:rPr>
              <a:pPr algn="r" eaLnBrk="0" hangingPunct="0"/>
              <a:t>140</a:t>
            </a:fld>
            <a:endParaRPr lang="en-US" sz="1400" dirty="0">
              <a:latin typeface="Arial" pitchFamily="34" charset="0"/>
              <a:cs typeface="Arial" charset="0"/>
            </a:endParaRPr>
          </a:p>
        </p:txBody>
      </p:sp>
      <p:sp>
        <p:nvSpPr>
          <p:cNvPr id="146436" name="Rectangle 2"/>
          <p:cNvSpPr>
            <a:spLocks noGrp="1" noChangeArrowheads="1"/>
          </p:cNvSpPr>
          <p:nvPr>
            <p:ph type="title" idx="4294967295"/>
          </p:nvPr>
        </p:nvSpPr>
        <p:spPr/>
        <p:txBody>
          <a:bodyPr/>
          <a:lstStyle/>
          <a:p>
            <a:pPr eaLnBrk="1" hangingPunct="1"/>
            <a:r>
              <a:rPr lang="en-US" sz="4000">
                <a:latin typeface="Arial" charset="0"/>
                <a:cs typeface="Arial" charset="0"/>
              </a:rPr>
              <a:t>Wait-Free Snapshot Label</a:t>
            </a:r>
            <a:endParaRPr lang="en-US" sz="4000">
              <a:solidFill>
                <a:schemeClr val="tx1"/>
              </a:solidFill>
              <a:latin typeface="Arial" charset="0"/>
              <a:cs typeface="Arial" charset="0"/>
              <a:sym typeface="Wingdings" pitchFamily="2" charset="2"/>
            </a:endParaRPr>
          </a:p>
        </p:txBody>
      </p:sp>
      <p:sp>
        <p:nvSpPr>
          <p:cNvPr id="146437" name="Text Box 3"/>
          <p:cNvSpPr txBox="1">
            <a:spLocks noChangeArrowheads="1"/>
          </p:cNvSpPr>
          <p:nvPr/>
        </p:nvSpPr>
        <p:spPr bwMode="auto">
          <a:xfrm>
            <a:off x="2114550" y="2222500"/>
            <a:ext cx="4608954" cy="1938992"/>
          </a:xfrm>
          <a:prstGeom prst="rect">
            <a:avLst/>
          </a:prstGeom>
          <a:solidFill>
            <a:srgbClr val="FFFFCC"/>
          </a:solidFill>
          <a:ln w="9525">
            <a:noFill/>
            <a:miter lim="800000"/>
            <a:headEnd/>
            <a:tailEnd/>
          </a:ln>
        </p:spPr>
        <p:txBody>
          <a:bodyPr wrap="none">
            <a:spAutoFit/>
          </a:bodyPr>
          <a:lstStyle/>
          <a:p>
            <a:pPr eaLnBrk="0" hangingPunct="0"/>
            <a:r>
              <a:rPr lang="en-US" sz="2400" b="1" dirty="0">
                <a:solidFill>
                  <a:schemeClr val="folHlink"/>
                </a:solidFill>
                <a:latin typeface="Courier New" pitchFamily="49" charset="0"/>
                <a:cs typeface="Courier New" pitchFamily="49" charset="0"/>
              </a:rPr>
              <a:t>public class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p>
          <a:p>
            <a:pPr eaLnBrk="0" hangingPunct="0"/>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label; </a:t>
            </a:r>
          </a:p>
          <a:p>
            <a:pPr eaLnBrk="0" hangingPunct="0"/>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value;</a:t>
            </a:r>
            <a:r>
              <a:rPr lang="en-US" sz="2400" b="1" dirty="0">
                <a:solidFill>
                  <a:srgbClr val="0000FF"/>
                </a:solidFill>
                <a:latin typeface="Courier New" pitchFamily="49" charset="0"/>
                <a:cs typeface="Courier New" pitchFamily="49" charset="0"/>
              </a:rPr>
              <a:t> </a:t>
            </a:r>
          </a:p>
          <a:p>
            <a:pPr eaLnBrk="0" hangingPunct="0"/>
            <a:r>
              <a:rPr lang="en-US" sz="2400" b="1" dirty="0">
                <a:latin typeface="Courier New" pitchFamily="49" charset="0"/>
                <a:cs typeface="Courier New" pitchFamily="49" charset="0"/>
              </a:rPr>
              <a:t> public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a:t>
            </a:r>
            <a:r>
              <a:rPr lang="en-US" sz="2400" b="1" dirty="0">
                <a:solidFill>
                  <a:srgbClr val="0000FF"/>
                </a:solidFill>
                <a:latin typeface="Courier New" pitchFamily="49" charset="0"/>
                <a:cs typeface="Courier New" pitchFamily="49" charset="0"/>
              </a:rPr>
              <a:t> snap; </a:t>
            </a:r>
          </a:p>
          <a:p>
            <a:pPr eaLnBrk="0" hangingPunct="0"/>
            <a:r>
              <a:rPr lang="en-US" sz="2400" b="1" dirty="0">
                <a:solidFill>
                  <a:schemeClr val="folHlink"/>
                </a:solidFill>
                <a:latin typeface="Courier New" pitchFamily="49" charset="0"/>
                <a:cs typeface="Courier New" pitchFamily="49" charset="0"/>
              </a:rPr>
              <a:t>}</a:t>
            </a:r>
            <a:r>
              <a:rPr lang="en-US" sz="2400" b="1" dirty="0">
                <a:solidFill>
                  <a:srgbClr val="0000FF"/>
                </a:solidFill>
                <a:latin typeface="Courier New" pitchFamily="49" charset="0"/>
                <a:cs typeface="Courier New" pitchFamily="49" charset="0"/>
              </a:rPr>
              <a:t> </a:t>
            </a:r>
          </a:p>
        </p:txBody>
      </p:sp>
      <p:sp>
        <p:nvSpPr>
          <p:cNvPr id="146438" name="AutoShape 5"/>
          <p:cNvSpPr>
            <a:spLocks noChangeArrowheads="1"/>
          </p:cNvSpPr>
          <p:nvPr/>
        </p:nvSpPr>
        <p:spPr bwMode="auto">
          <a:xfrm>
            <a:off x="2312988" y="3327400"/>
            <a:ext cx="3556000" cy="533400"/>
          </a:xfrm>
          <a:prstGeom prst="wedgeRoundRectCallout">
            <a:avLst>
              <a:gd name="adj1" fmla="val -3079"/>
              <a:gd name="adj2" fmla="val 30119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6439" name="Text Box 6"/>
          <p:cNvSpPr txBox="1">
            <a:spLocks noChangeArrowheads="1"/>
          </p:cNvSpPr>
          <p:nvPr/>
        </p:nvSpPr>
        <p:spPr bwMode="auto">
          <a:xfrm>
            <a:off x="2223931" y="5118100"/>
            <a:ext cx="3922869" cy="523220"/>
          </a:xfrm>
          <a:prstGeom prst="rect">
            <a:avLst/>
          </a:prstGeom>
          <a:noFill/>
          <a:ln w="9525">
            <a:noFill/>
            <a:miter lim="800000"/>
            <a:headEnd/>
            <a:tailEnd/>
          </a:ln>
        </p:spPr>
        <p:txBody>
          <a:bodyPr wrap="none">
            <a:spAutoFit/>
          </a:bodyPr>
          <a:lstStyle/>
          <a:p>
            <a:pPr algn="r" eaLnBrk="0" hangingPunct="0"/>
            <a:r>
              <a:rPr lang="en-US" sz="2800" b="1" dirty="0">
                <a:solidFill>
                  <a:srgbClr val="FF3300"/>
                </a:solidFill>
                <a:latin typeface="Arial" pitchFamily="34" charset="0"/>
                <a:cs typeface="Courier New" pitchFamily="49" charset="0"/>
              </a:rPr>
              <a:t>most recent snapshot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A7F810D-EC56-4B50-A8B2-59141D816C05}" type="slidenum">
              <a:rPr lang="x-none" sz="1400">
                <a:latin typeface="Arial" pitchFamily="34" charset="0"/>
                <a:cs typeface="Arial" charset="0"/>
              </a:rPr>
              <a:pPr algn="r" eaLnBrk="0" hangingPunct="0"/>
              <a:t>141</a:t>
            </a:fld>
            <a:endParaRPr lang="en-US" sz="1400" dirty="0">
              <a:latin typeface="Arial" pitchFamily="34" charset="0"/>
              <a:cs typeface="Arial" charset="0"/>
            </a:endParaRPr>
          </a:p>
        </p:txBody>
      </p:sp>
      <p:sp>
        <p:nvSpPr>
          <p:cNvPr id="147460" name="Rectangle 2"/>
          <p:cNvSpPr>
            <a:spLocks noGrp="1" noChangeArrowheads="1"/>
          </p:cNvSpPr>
          <p:nvPr>
            <p:ph type="title" idx="4294967295"/>
          </p:nvPr>
        </p:nvSpPr>
        <p:spPr/>
        <p:txBody>
          <a:bodyPr/>
          <a:lstStyle/>
          <a:p>
            <a:pPr eaLnBrk="1" hangingPunct="1"/>
            <a:r>
              <a:rPr lang="en-US" sz="4000">
                <a:latin typeface="Arial" charset="0"/>
                <a:cs typeface="Arial" charset="0"/>
              </a:rPr>
              <a:t>Wait-Free Snapshot Label</a:t>
            </a:r>
          </a:p>
        </p:txBody>
      </p:sp>
      <p:sp>
        <p:nvSpPr>
          <p:cNvPr id="147461" name="Text Box 3"/>
          <p:cNvSpPr txBox="1">
            <a:spLocks noChangeArrowheads="1"/>
          </p:cNvSpPr>
          <p:nvPr/>
        </p:nvSpPr>
        <p:spPr bwMode="auto">
          <a:xfrm>
            <a:off x="609600" y="2590800"/>
            <a:ext cx="8077200" cy="762000"/>
          </a:xfrm>
          <a:prstGeom prst="rect">
            <a:avLst/>
          </a:prstGeom>
          <a:noFill/>
          <a:ln w="9525">
            <a:noFill/>
            <a:miter lim="800000"/>
            <a:headEnd/>
            <a:tailEnd/>
          </a:ln>
        </p:spPr>
        <p:txBody>
          <a:bodyPr>
            <a:spAutoFit/>
          </a:bodyPr>
          <a:lstStyle/>
          <a:p>
            <a:pPr eaLnBrk="0" hangingPunct="0"/>
            <a:r>
              <a:rPr lang="en-US" sz="4400" b="1" dirty="0">
                <a:solidFill>
                  <a:srgbClr val="0000FF"/>
                </a:solidFill>
                <a:latin typeface="Courier New" pitchFamily="49" charset="0"/>
                <a:cs typeface="Courier New" pitchFamily="49" charset="0"/>
              </a:rPr>
              <a:t>11011110101000101100…00</a:t>
            </a:r>
          </a:p>
        </p:txBody>
      </p:sp>
      <p:sp>
        <p:nvSpPr>
          <p:cNvPr id="454660" name="Text Box 4"/>
          <p:cNvSpPr txBox="1">
            <a:spLocks noChangeArrowheads="1"/>
          </p:cNvSpPr>
          <p:nvPr/>
        </p:nvSpPr>
        <p:spPr bwMode="auto">
          <a:xfrm>
            <a:off x="381000" y="4800600"/>
            <a:ext cx="3962400" cy="579438"/>
          </a:xfrm>
          <a:prstGeom prst="rect">
            <a:avLst/>
          </a:prstGeom>
          <a:solidFill>
            <a:schemeClr val="bg1"/>
          </a:solid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label</a:t>
            </a:r>
          </a:p>
        </p:txBody>
      </p:sp>
      <p:sp>
        <p:nvSpPr>
          <p:cNvPr id="454661" name="AutoShape 5"/>
          <p:cNvSpPr>
            <a:spLocks noChangeArrowheads="1"/>
          </p:cNvSpPr>
          <p:nvPr/>
        </p:nvSpPr>
        <p:spPr bwMode="auto">
          <a:xfrm>
            <a:off x="738188" y="2590800"/>
            <a:ext cx="2743200" cy="762000"/>
          </a:xfrm>
          <a:prstGeom prst="wedgeRoundRectCallout">
            <a:avLst>
              <a:gd name="adj1" fmla="val 10824"/>
              <a:gd name="adj2" fmla="val 209167"/>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4662" name="AutoShape 6"/>
          <p:cNvSpPr>
            <a:spLocks noChangeArrowheads="1"/>
          </p:cNvSpPr>
          <p:nvPr/>
        </p:nvSpPr>
        <p:spPr bwMode="auto">
          <a:xfrm>
            <a:off x="3481388" y="2590800"/>
            <a:ext cx="2667000" cy="762000"/>
          </a:xfrm>
          <a:prstGeom prst="wedgeRoundRectCallout">
            <a:avLst>
              <a:gd name="adj1" fmla="val 7264"/>
              <a:gd name="adj2" fmla="val 35625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4663" name="Text Box 7"/>
          <p:cNvSpPr txBox="1">
            <a:spLocks noChangeArrowheads="1"/>
          </p:cNvSpPr>
          <p:nvPr/>
        </p:nvSpPr>
        <p:spPr bwMode="auto">
          <a:xfrm>
            <a:off x="4114800" y="5638800"/>
            <a:ext cx="2209800" cy="579438"/>
          </a:xfrm>
          <a:prstGeom prst="rect">
            <a:avLst/>
          </a:prstGeom>
          <a:solidFill>
            <a:schemeClr val="bg1"/>
          </a:solid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value</a:t>
            </a:r>
          </a:p>
        </p:txBody>
      </p:sp>
      <p:sp>
        <p:nvSpPr>
          <p:cNvPr id="454665" name="AutoShape 9"/>
          <p:cNvSpPr>
            <a:spLocks noChangeArrowheads="1"/>
          </p:cNvSpPr>
          <p:nvPr/>
        </p:nvSpPr>
        <p:spPr bwMode="auto">
          <a:xfrm>
            <a:off x="6172200" y="2590800"/>
            <a:ext cx="2667000" cy="762000"/>
          </a:xfrm>
          <a:prstGeom prst="wedgeRoundRectCallout">
            <a:avLst>
              <a:gd name="adj1" fmla="val -15356"/>
              <a:gd name="adj2" fmla="val 2706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4666" name="Text Box 10"/>
          <p:cNvSpPr txBox="1">
            <a:spLocks noChangeArrowheads="1"/>
          </p:cNvSpPr>
          <p:nvPr/>
        </p:nvSpPr>
        <p:spPr bwMode="auto">
          <a:xfrm>
            <a:off x="6019800" y="4953000"/>
            <a:ext cx="2209800" cy="1066800"/>
          </a:xfrm>
          <a:prstGeom prst="rect">
            <a:avLst/>
          </a:prstGeom>
          <a:solidFill>
            <a:schemeClr val="bg1"/>
          </a:solid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Last snapshot</a:t>
            </a:r>
          </a:p>
        </p:txBody>
      </p:sp>
      <p:sp>
        <p:nvSpPr>
          <p:cNvPr id="12" name="Footer Placeholder 11"/>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61"/>
                                        </p:tgtEl>
                                        <p:attrNameLst>
                                          <p:attrName>style.visibility</p:attrName>
                                        </p:attrNameLst>
                                      </p:cBhvr>
                                      <p:to>
                                        <p:strVal val="visible"/>
                                      </p:to>
                                    </p:set>
                                    <p:animEffect transition="in" filter="blinds(horizontal)">
                                      <p:cBhvr>
                                        <p:cTn id="7" dur="500"/>
                                        <p:tgtEl>
                                          <p:spTgt spid="4546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4660"/>
                                        </p:tgtEl>
                                        <p:attrNameLst>
                                          <p:attrName>style.visibility</p:attrName>
                                        </p:attrNameLst>
                                      </p:cBhvr>
                                      <p:to>
                                        <p:strVal val="visible"/>
                                      </p:to>
                                    </p:set>
                                    <p:animEffect transition="in" filter="blinds(horizontal)">
                                      <p:cBhvr>
                                        <p:cTn id="10" dur="500"/>
                                        <p:tgtEl>
                                          <p:spTgt spid="45466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4662"/>
                                        </p:tgtEl>
                                        <p:attrNameLst>
                                          <p:attrName>style.visibility</p:attrName>
                                        </p:attrNameLst>
                                      </p:cBhvr>
                                      <p:to>
                                        <p:strVal val="visible"/>
                                      </p:to>
                                    </p:set>
                                    <p:animEffect transition="in" filter="blinds(horizontal)">
                                      <p:cBhvr>
                                        <p:cTn id="15" dur="500"/>
                                        <p:tgtEl>
                                          <p:spTgt spid="45466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4663"/>
                                        </p:tgtEl>
                                        <p:attrNameLst>
                                          <p:attrName>style.visibility</p:attrName>
                                        </p:attrNameLst>
                                      </p:cBhvr>
                                      <p:to>
                                        <p:strVal val="visible"/>
                                      </p:to>
                                    </p:set>
                                    <p:animEffect transition="in" filter="blinds(horizontal)">
                                      <p:cBhvr>
                                        <p:cTn id="18" dur="500"/>
                                        <p:tgtEl>
                                          <p:spTgt spid="45466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4665"/>
                                        </p:tgtEl>
                                        <p:attrNameLst>
                                          <p:attrName>style.visibility</p:attrName>
                                        </p:attrNameLst>
                                      </p:cBhvr>
                                      <p:to>
                                        <p:strVal val="visible"/>
                                      </p:to>
                                    </p:set>
                                    <p:animEffect transition="in" filter="blinds(horizontal)">
                                      <p:cBhvr>
                                        <p:cTn id="23" dur="500"/>
                                        <p:tgtEl>
                                          <p:spTgt spid="45466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54666"/>
                                        </p:tgtEl>
                                        <p:attrNameLst>
                                          <p:attrName>style.visibility</p:attrName>
                                        </p:attrNameLst>
                                      </p:cBhvr>
                                      <p:to>
                                        <p:strVal val="visible"/>
                                      </p:to>
                                    </p:set>
                                    <p:animEffect transition="in" filter="blinds(horizontal)">
                                      <p:cBhvr>
                                        <p:cTn id="26" dur="500"/>
                                        <p:tgtEl>
                                          <p:spTgt spid="454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0" grpId="0" animBg="1"/>
      <p:bldP spid="454661" grpId="0" animBg="1"/>
      <p:bldP spid="454662" grpId="0" animBg="1"/>
      <p:bldP spid="454663" grpId="0" animBg="1"/>
      <p:bldP spid="454665" grpId="0" animBg="1"/>
      <p:bldP spid="45466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9DA7451-DAD6-4E6E-8A79-6DAD1A5177EF}" type="slidenum">
              <a:rPr lang="x-none" sz="1400">
                <a:latin typeface="Arial" pitchFamily="34" charset="0"/>
                <a:cs typeface="Arial" charset="0"/>
              </a:rPr>
              <a:pPr algn="r" eaLnBrk="0" hangingPunct="0"/>
              <a:t>142</a:t>
            </a:fld>
            <a:endParaRPr lang="en-US" sz="1400" dirty="0">
              <a:latin typeface="Arial" pitchFamily="34" charset="0"/>
              <a:cs typeface="Arial" charset="0"/>
            </a:endParaRPr>
          </a:p>
        </p:txBody>
      </p:sp>
      <p:sp>
        <p:nvSpPr>
          <p:cNvPr id="148484" name="Rectangle 2"/>
          <p:cNvSpPr>
            <a:spLocks noGrp="1" noChangeArrowheads="1"/>
          </p:cNvSpPr>
          <p:nvPr>
            <p:ph type="title" idx="4294967295"/>
          </p:nvPr>
        </p:nvSpPr>
        <p:spPr/>
        <p:txBody>
          <a:bodyPr/>
          <a:lstStyle/>
          <a:p>
            <a:pPr eaLnBrk="1" hangingPunct="1"/>
            <a:r>
              <a:rPr lang="en-US">
                <a:latin typeface="Arial" charset="0"/>
                <a:cs typeface="Arial" charset="0"/>
              </a:rPr>
              <a:t>Wait-free Update</a:t>
            </a:r>
          </a:p>
        </p:txBody>
      </p:sp>
      <p:sp>
        <p:nvSpPr>
          <p:cNvPr id="148485" name="Rectangle 3"/>
          <p:cNvSpPr>
            <a:spLocks noChangeArrowheads="1"/>
          </p:cNvSpPr>
          <p:nvPr/>
        </p:nvSpPr>
        <p:spPr bwMode="auto">
          <a:xfrm>
            <a:off x="1066800" y="1828800"/>
            <a:ext cx="7772400" cy="4007251"/>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void</a:t>
            </a:r>
            <a:r>
              <a:rPr lang="en-US" sz="2400" b="1" dirty="0">
                <a:solidFill>
                  <a:srgbClr val="0000FF"/>
                </a:solidFill>
                <a:latin typeface="Courier New" pitchFamily="49" charset="0"/>
                <a:cs typeface="Courier New" pitchFamily="49" charset="0"/>
              </a:rPr>
              <a:t> update(</a:t>
            </a:r>
            <a:r>
              <a:rPr lang="en-US" sz="2400" b="1" dirty="0" err="1">
                <a:solidFill>
                  <a:srgbClr val="0000FF"/>
                </a:solidFill>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value)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i</a:t>
            </a:r>
            <a:r>
              <a:rPr lang="en-US" sz="2400" b="1" dirty="0">
                <a:solidFill>
                  <a:srgbClr val="0000FF"/>
                </a:solidFill>
                <a:latin typeface="Courier New" pitchFamily="49" charset="0"/>
                <a:cs typeface="Courier New" pitchFamily="49" charset="0"/>
              </a:rPr>
              <a:t> = </a:t>
            </a:r>
            <a:r>
              <a:rPr lang="en-US" sz="2400" b="1" dirty="0" err="1">
                <a:solidFill>
                  <a:srgbClr val="0000FF"/>
                </a:solidFill>
                <a:latin typeface="Courier New" pitchFamily="49" charset="0"/>
                <a:cs typeface="Courier New" pitchFamily="49" charset="0"/>
              </a:rPr>
              <a:t>Thread.myIndex</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snap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.scan</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oldValue</a:t>
            </a:r>
            <a:r>
              <a:rPr lang="en-US" sz="2400" b="1" dirty="0">
                <a:solidFill>
                  <a:srgbClr val="0000FF"/>
                </a:solidFill>
                <a:latin typeface="Courier New" pitchFamily="49" charset="0"/>
                <a:cs typeface="Courier New" pitchFamily="49" charset="0"/>
              </a:rPr>
              <a:t> = r[</a:t>
            </a:r>
            <a:r>
              <a:rPr lang="en-US" sz="2400" b="1" dirty="0" err="1">
                <a:solidFill>
                  <a:srgbClr val="0000FF"/>
                </a:solidFill>
                <a:latin typeface="Courier New" pitchFamily="49" charset="0"/>
                <a:cs typeface="Courier New" pitchFamily="49" charset="0"/>
              </a:rPr>
              <a:t>i</a:t>
            </a:r>
            <a:r>
              <a:rPr lang="en-US" sz="2400" b="1" dirty="0">
                <a:solidFill>
                  <a:srgbClr val="0000FF"/>
                </a:solidFill>
                <a:latin typeface="Courier New" pitchFamily="49" charset="0"/>
                <a:cs typeface="Courier New" pitchFamily="49" charset="0"/>
              </a:rPr>
              <a:t>].read();</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newValue</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new</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(oldValue.label+1,</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value, snap);</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r[</a:t>
            </a:r>
            <a:r>
              <a:rPr lang="en-US" sz="2400" b="1" dirty="0" err="1">
                <a:solidFill>
                  <a:srgbClr val="0000FF"/>
                </a:solidFill>
                <a:latin typeface="Courier New" pitchFamily="49" charset="0"/>
                <a:cs typeface="Courier New" pitchFamily="49" charset="0"/>
              </a:rPr>
              <a:t>i</a:t>
            </a:r>
            <a:r>
              <a:rPr lang="en-US" sz="2400" b="1" dirty="0">
                <a:solidFill>
                  <a:srgbClr val="0000FF"/>
                </a:solidFill>
                <a:latin typeface="Courier New" pitchFamily="49" charset="0"/>
                <a:cs typeface="Courier New" pitchFamily="49" charset="0"/>
              </a:rPr>
              <a:t>].write(</a:t>
            </a:r>
            <a:r>
              <a:rPr lang="en-US" sz="2400" b="1" dirty="0" err="1">
                <a:solidFill>
                  <a:srgbClr val="0000FF"/>
                </a:solidFill>
                <a:latin typeface="Courier New" pitchFamily="49" charset="0"/>
                <a:cs typeface="Courier New" pitchFamily="49" charset="0"/>
              </a:rPr>
              <a:t>newValue</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C350C6B-1001-4737-A6C6-C7A3E2FEF277}" type="slidenum">
              <a:rPr lang="x-none" sz="1400">
                <a:latin typeface="Arial" pitchFamily="34" charset="0"/>
                <a:cs typeface="Arial" charset="0"/>
              </a:rPr>
              <a:pPr algn="r" eaLnBrk="0" hangingPunct="0"/>
              <a:t>143</a:t>
            </a:fld>
            <a:endParaRPr lang="en-US" sz="1400" dirty="0">
              <a:latin typeface="Arial" pitchFamily="34" charset="0"/>
              <a:cs typeface="Arial" charset="0"/>
            </a:endParaRPr>
          </a:p>
        </p:txBody>
      </p:sp>
      <p:sp>
        <p:nvSpPr>
          <p:cNvPr id="149508" name="Rectangle 2"/>
          <p:cNvSpPr>
            <a:spLocks noGrp="1" noChangeArrowheads="1"/>
          </p:cNvSpPr>
          <p:nvPr>
            <p:ph type="title" idx="4294967295"/>
          </p:nvPr>
        </p:nvSpPr>
        <p:spPr/>
        <p:txBody>
          <a:bodyPr/>
          <a:lstStyle/>
          <a:p>
            <a:pPr eaLnBrk="1" hangingPunct="1"/>
            <a:r>
              <a:rPr lang="en-US">
                <a:latin typeface="Arial" charset="0"/>
                <a:cs typeface="Arial" charset="0"/>
              </a:rPr>
              <a:t>Wait-free Scan</a:t>
            </a:r>
          </a:p>
        </p:txBody>
      </p:sp>
      <p:sp>
        <p:nvSpPr>
          <p:cNvPr id="149509" name="Rectangle 3"/>
          <p:cNvSpPr>
            <a:spLocks noChangeArrowheads="1"/>
          </p:cNvSpPr>
          <p:nvPr/>
        </p:nvSpPr>
        <p:spPr bwMode="auto">
          <a:xfrm>
            <a:off x="1066800" y="1828800"/>
            <a:ext cx="7772400" cy="4007251"/>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public void update(</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value)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 = </a:t>
            </a:r>
            <a:r>
              <a:rPr lang="en-US" sz="2400" b="1" dirty="0" err="1">
                <a:solidFill>
                  <a:schemeClr val="folHlink"/>
                </a:solidFill>
                <a:latin typeface="Courier New" pitchFamily="49" charset="0"/>
                <a:cs typeface="Courier New" pitchFamily="49" charset="0"/>
              </a:rPr>
              <a:t>Thread.myIndex</a:t>
            </a:r>
            <a:r>
              <a:rPr lang="en-US" sz="24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snap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.scan</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oldValue</a:t>
            </a:r>
            <a:r>
              <a:rPr lang="en-US" sz="2400" b="1" dirty="0">
                <a:solidFill>
                  <a:schemeClr val="folHlink"/>
                </a:solidFill>
                <a:latin typeface="Courier New" pitchFamily="49" charset="0"/>
                <a:cs typeface="Courier New" pitchFamily="49" charset="0"/>
              </a:rPr>
              <a:t> = r[</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].read();</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newValue</a:t>
            </a:r>
            <a:r>
              <a:rPr lang="en-US" sz="24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new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(oldValue.label+1,</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value, snap);</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r[</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].write(</a:t>
            </a:r>
            <a:r>
              <a:rPr lang="en-US" sz="2400" b="1" dirty="0" err="1">
                <a:solidFill>
                  <a:schemeClr val="folHlink"/>
                </a:solidFill>
                <a:latin typeface="Courier New" pitchFamily="49" charset="0"/>
                <a:cs typeface="Courier New" pitchFamily="49" charset="0"/>
              </a:rPr>
              <a:t>newValue</a:t>
            </a:r>
            <a:r>
              <a:rPr lang="en-US" sz="24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p>
        </p:txBody>
      </p:sp>
      <p:sp>
        <p:nvSpPr>
          <p:cNvPr id="149510" name="AutoShape 5"/>
          <p:cNvSpPr>
            <a:spLocks noChangeArrowheads="1"/>
          </p:cNvSpPr>
          <p:nvPr/>
        </p:nvSpPr>
        <p:spPr bwMode="auto">
          <a:xfrm>
            <a:off x="1409700" y="2679700"/>
            <a:ext cx="5003800" cy="457200"/>
          </a:xfrm>
          <a:prstGeom prst="wedgeRoundRectCallout">
            <a:avLst>
              <a:gd name="adj1" fmla="val 51523"/>
              <a:gd name="adj2" fmla="val -10173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49511" name="Text Box 6"/>
          <p:cNvSpPr txBox="1">
            <a:spLocks noChangeArrowheads="1"/>
          </p:cNvSpPr>
          <p:nvPr/>
        </p:nvSpPr>
        <p:spPr bwMode="auto">
          <a:xfrm>
            <a:off x="6248400" y="2159000"/>
            <a:ext cx="2601913" cy="579438"/>
          </a:xfrm>
          <a:prstGeom prst="rect">
            <a:avLst/>
          </a:prstGeom>
          <a:noFill/>
          <a:ln w="9525">
            <a:noFill/>
            <a:miter lim="800000"/>
            <a:headEnd/>
            <a:tailEnd/>
          </a:ln>
        </p:spPr>
        <p:txBody>
          <a:bodyPr>
            <a:spAutoFit/>
          </a:bodyPr>
          <a:lstStyle/>
          <a:p>
            <a:pPr algn="ctr" eaLnBrk="0" hangingPunct="0"/>
            <a:r>
              <a:rPr lang="en-US" sz="3200" b="1" dirty="0">
                <a:solidFill>
                  <a:srgbClr val="FF3300"/>
                </a:solidFill>
                <a:latin typeface="Arial" pitchFamily="34" charset="0"/>
                <a:cs typeface="Courier New" pitchFamily="49" charset="0"/>
              </a:rPr>
              <a:t>Take scan</a:t>
            </a:r>
            <a:endParaRPr lang="en-US" sz="32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9D92795-58AB-434B-B776-BDD635173630}" type="slidenum">
              <a:rPr lang="x-none" sz="1400">
                <a:latin typeface="Arial" pitchFamily="34" charset="0"/>
                <a:cs typeface="Arial" charset="0"/>
              </a:rPr>
              <a:pPr algn="r" eaLnBrk="0" hangingPunct="0"/>
              <a:t>144</a:t>
            </a:fld>
            <a:endParaRPr lang="en-US" sz="1400" dirty="0">
              <a:latin typeface="Arial" pitchFamily="34" charset="0"/>
              <a:cs typeface="Arial" charset="0"/>
            </a:endParaRPr>
          </a:p>
        </p:txBody>
      </p:sp>
      <p:sp>
        <p:nvSpPr>
          <p:cNvPr id="150532" name="Rectangle 2"/>
          <p:cNvSpPr>
            <a:spLocks noGrp="1" noChangeArrowheads="1"/>
          </p:cNvSpPr>
          <p:nvPr>
            <p:ph type="title" idx="4294967295"/>
          </p:nvPr>
        </p:nvSpPr>
        <p:spPr/>
        <p:txBody>
          <a:bodyPr/>
          <a:lstStyle/>
          <a:p>
            <a:pPr eaLnBrk="1" hangingPunct="1"/>
            <a:r>
              <a:rPr lang="en-US">
                <a:latin typeface="Arial" charset="0"/>
                <a:cs typeface="Arial" charset="0"/>
              </a:rPr>
              <a:t>Wait-free Scan</a:t>
            </a:r>
          </a:p>
        </p:txBody>
      </p:sp>
      <p:sp>
        <p:nvSpPr>
          <p:cNvPr id="150533" name="Rectangle 3"/>
          <p:cNvSpPr>
            <a:spLocks noChangeArrowheads="1"/>
          </p:cNvSpPr>
          <p:nvPr/>
        </p:nvSpPr>
        <p:spPr bwMode="auto">
          <a:xfrm>
            <a:off x="1066800" y="1828800"/>
            <a:ext cx="7772400" cy="4007251"/>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public void update(</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value)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int</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 = </a:t>
            </a:r>
            <a:r>
              <a:rPr lang="en-US" sz="2400" b="1" dirty="0" err="1">
                <a:solidFill>
                  <a:schemeClr val="folHlink"/>
                </a:solidFill>
                <a:latin typeface="Courier New" pitchFamily="49" charset="0"/>
                <a:cs typeface="Courier New" pitchFamily="49" charset="0"/>
              </a:rPr>
              <a:t>Thread.myIndex</a:t>
            </a:r>
            <a:r>
              <a:rPr lang="en-US" sz="24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solidFill>
                  <a:srgbClr val="0000FF"/>
                </a:solidFill>
                <a:latin typeface="Courier New" pitchFamily="49" charset="0"/>
                <a:cs typeface="Courier New" pitchFamily="49" charset="0"/>
              </a:rPr>
              <a:t>[] snap = </a:t>
            </a:r>
            <a:r>
              <a:rPr lang="en-US" sz="2400" b="1" dirty="0" err="1">
                <a:latin typeface="Courier New" pitchFamily="49" charset="0"/>
                <a:cs typeface="Courier New" pitchFamily="49" charset="0"/>
              </a:rPr>
              <a:t>this</a:t>
            </a:r>
            <a:r>
              <a:rPr lang="en-US" sz="2400" b="1" dirty="0" err="1">
                <a:solidFill>
                  <a:srgbClr val="0000FF"/>
                </a:solidFill>
                <a:latin typeface="Courier New" pitchFamily="49" charset="0"/>
                <a:cs typeface="Courier New" pitchFamily="49" charset="0"/>
              </a:rPr>
              <a:t>.scan</a:t>
            </a:r>
            <a:r>
              <a:rPr lang="en-US" sz="24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SnapValue</a:t>
            </a:r>
            <a:r>
              <a:rPr lang="en-US" sz="2400" b="1" dirty="0">
                <a:solidFill>
                  <a:schemeClr val="folHlink"/>
                </a:solidFill>
                <a:latin typeface="Courier New" pitchFamily="49" charset="0"/>
                <a:cs typeface="Courier New" pitchFamily="49" charset="0"/>
              </a:rPr>
              <a:t> </a:t>
            </a:r>
            <a:r>
              <a:rPr lang="en-US" sz="2400" b="1" dirty="0" err="1">
                <a:solidFill>
                  <a:schemeClr val="folHlink"/>
                </a:solidFill>
                <a:latin typeface="Courier New" pitchFamily="49" charset="0"/>
                <a:cs typeface="Courier New" pitchFamily="49" charset="0"/>
              </a:rPr>
              <a:t>oldValue</a:t>
            </a:r>
            <a:r>
              <a:rPr lang="en-US" sz="2400" b="1" dirty="0">
                <a:solidFill>
                  <a:schemeClr val="folHlink"/>
                </a:solidFill>
                <a:latin typeface="Courier New" pitchFamily="49" charset="0"/>
                <a:cs typeface="Courier New" pitchFamily="49" charset="0"/>
              </a:rPr>
              <a:t> = r[</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].read();</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newValue</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new</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SnapValue</a:t>
            </a:r>
            <a:r>
              <a:rPr lang="en-US" sz="2400" b="1" dirty="0">
                <a:solidFill>
                  <a:srgbClr val="0000FF"/>
                </a:solidFill>
                <a:latin typeface="Courier New" pitchFamily="49" charset="0"/>
                <a:cs typeface="Courier New" pitchFamily="49" charset="0"/>
              </a:rPr>
              <a:t>(oldValue.label+1,</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value, snap);</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r[</a:t>
            </a:r>
            <a:r>
              <a:rPr lang="en-US" sz="2400" b="1" dirty="0" err="1">
                <a:solidFill>
                  <a:schemeClr val="folHlink"/>
                </a:solidFill>
                <a:latin typeface="Courier New" pitchFamily="49" charset="0"/>
                <a:cs typeface="Courier New" pitchFamily="49" charset="0"/>
              </a:rPr>
              <a:t>i</a:t>
            </a:r>
            <a:r>
              <a:rPr lang="en-US" sz="2400" b="1" dirty="0">
                <a:solidFill>
                  <a:schemeClr val="folHlink"/>
                </a:solidFill>
                <a:latin typeface="Courier New" pitchFamily="49" charset="0"/>
                <a:cs typeface="Courier New" pitchFamily="49" charset="0"/>
              </a:rPr>
              <a:t>].write(</a:t>
            </a:r>
            <a:r>
              <a:rPr lang="en-US" sz="2400" b="1" dirty="0" err="1">
                <a:solidFill>
                  <a:schemeClr val="folHlink"/>
                </a:solidFill>
                <a:latin typeface="Courier New" pitchFamily="49" charset="0"/>
                <a:cs typeface="Courier New" pitchFamily="49" charset="0"/>
              </a:rPr>
              <a:t>newValue</a:t>
            </a:r>
            <a:r>
              <a:rPr lang="en-US" sz="24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a:t>
            </a:r>
          </a:p>
        </p:txBody>
      </p:sp>
      <p:sp>
        <p:nvSpPr>
          <p:cNvPr id="150534" name="AutoShape 5"/>
          <p:cNvSpPr>
            <a:spLocks noChangeArrowheads="1"/>
          </p:cNvSpPr>
          <p:nvPr/>
        </p:nvSpPr>
        <p:spPr bwMode="auto">
          <a:xfrm>
            <a:off x="1409700" y="2679700"/>
            <a:ext cx="5003800" cy="457200"/>
          </a:xfrm>
          <a:prstGeom prst="wedgeRoundRectCallout">
            <a:avLst>
              <a:gd name="adj1" fmla="val 51523"/>
              <a:gd name="adj2" fmla="val -10173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0535" name="Text Box 6"/>
          <p:cNvSpPr txBox="1">
            <a:spLocks noChangeArrowheads="1"/>
          </p:cNvSpPr>
          <p:nvPr/>
        </p:nvSpPr>
        <p:spPr bwMode="auto">
          <a:xfrm>
            <a:off x="6248400" y="2159000"/>
            <a:ext cx="2601913" cy="579438"/>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Take</a:t>
            </a:r>
            <a:r>
              <a:rPr lang="en-US" sz="3200" b="1" dirty="0">
                <a:solidFill>
                  <a:srgbClr val="FF3300"/>
                </a:solidFill>
                <a:latin typeface="Arial" pitchFamily="34" charset="0"/>
                <a:cs typeface="Courier New" pitchFamily="49" charset="0"/>
              </a:rPr>
              <a:t> scan</a:t>
            </a:r>
            <a:endParaRPr lang="en-US" sz="3200" b="1" i="1" dirty="0">
              <a:solidFill>
                <a:srgbClr val="FF3300"/>
              </a:solidFill>
              <a:latin typeface="Arial" pitchFamily="34" charset="0"/>
              <a:cs typeface="Courier New" pitchFamily="49" charset="0"/>
            </a:endParaRPr>
          </a:p>
        </p:txBody>
      </p:sp>
      <p:sp>
        <p:nvSpPr>
          <p:cNvPr id="150536" name="AutoShape 7"/>
          <p:cNvSpPr>
            <a:spLocks noChangeArrowheads="1"/>
          </p:cNvSpPr>
          <p:nvPr/>
        </p:nvSpPr>
        <p:spPr bwMode="auto">
          <a:xfrm>
            <a:off x="1485900" y="3606800"/>
            <a:ext cx="5956300" cy="1308100"/>
          </a:xfrm>
          <a:prstGeom prst="wedgeRoundRectCallout">
            <a:avLst>
              <a:gd name="adj1" fmla="val 32301"/>
              <a:gd name="adj2" fmla="val 8434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0537" name="Text Box 8"/>
          <p:cNvSpPr txBox="1">
            <a:spLocks noChangeArrowheads="1"/>
          </p:cNvSpPr>
          <p:nvPr/>
        </p:nvSpPr>
        <p:spPr bwMode="auto">
          <a:xfrm>
            <a:off x="3606800" y="5232400"/>
            <a:ext cx="5141913" cy="519113"/>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Label value with scan</a:t>
            </a:r>
            <a:endParaRPr lang="en-US" sz="2800" b="1" i="1" dirty="0">
              <a:solidFill>
                <a:srgbClr val="FF33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66C11B4-2DB6-4A30-877E-0321ED3018E5}" type="slidenum">
              <a:rPr lang="x-none" sz="1400">
                <a:latin typeface="Arial" pitchFamily="34" charset="0"/>
                <a:cs typeface="Arial" charset="0"/>
              </a:rPr>
              <a:pPr algn="r" eaLnBrk="0" hangingPunct="0"/>
              <a:t>145</a:t>
            </a:fld>
            <a:endParaRPr lang="en-US" sz="1400" dirty="0">
              <a:latin typeface="Arial" pitchFamily="34" charset="0"/>
              <a:cs typeface="Arial" charset="0"/>
            </a:endParaRPr>
          </a:p>
        </p:txBody>
      </p:sp>
      <p:sp>
        <p:nvSpPr>
          <p:cNvPr id="151556" name="Rectangle 2"/>
          <p:cNvSpPr>
            <a:spLocks noGrp="1" noChangeArrowheads="1"/>
          </p:cNvSpPr>
          <p:nvPr>
            <p:ph type="title" idx="4294967295"/>
          </p:nvPr>
        </p:nvSpPr>
        <p:spPr/>
        <p:txBody>
          <a:bodyPr/>
          <a:lstStyle/>
          <a:p>
            <a:pPr eaLnBrk="1" hangingPunct="1"/>
            <a:r>
              <a:rPr lang="en-US">
                <a:latin typeface="Arial" charset="0"/>
                <a:cs typeface="Arial" charset="0"/>
              </a:rPr>
              <a:t>Wait-free Scan</a:t>
            </a:r>
          </a:p>
        </p:txBody>
      </p:sp>
      <p:sp>
        <p:nvSpPr>
          <p:cNvPr id="151557"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public </a:t>
            </a:r>
            <a:r>
              <a:rPr lang="en-US" b="1" dirty="0" err="1">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scan()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SnapValue</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boolean</a:t>
            </a:r>
            <a:r>
              <a:rPr lang="en-US" b="1" dirty="0">
                <a:solidFill>
                  <a:srgbClr val="0000FF"/>
                </a:solidFill>
                <a:latin typeface="Courier New" pitchFamily="49" charset="0"/>
                <a:cs typeface="Courier New" pitchFamily="49" charset="0"/>
              </a:rPr>
              <a:t>[] moved = </a:t>
            </a:r>
            <a:r>
              <a:rPr lang="en-US" b="1" dirty="0">
                <a:latin typeface="Courier New" pitchFamily="49" charset="0"/>
                <a:cs typeface="Courier New" pitchFamily="49" charset="0"/>
              </a:rPr>
              <a:t>new</a:t>
            </a: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boolean</a:t>
            </a:r>
            <a:r>
              <a:rPr lang="en-US" b="1" dirty="0">
                <a:solidFill>
                  <a:srgbClr val="0000FF"/>
                </a:solidFill>
                <a:latin typeface="Courier New" pitchFamily="49" charset="0"/>
                <a:cs typeface="Courier New" pitchFamily="49" charset="0"/>
              </a:rPr>
              <a:t>[n];</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b="1" dirty="0">
                <a:solidFill>
                  <a:srgbClr val="0000FF"/>
                </a:solidFill>
                <a:latin typeface="Courier New" pitchFamily="49" charset="0"/>
                <a:cs typeface="Courier New" pitchFamily="49" charset="0"/>
              </a:rPr>
              <a:t>  collect: </a:t>
            </a:r>
            <a:r>
              <a:rPr lang="en-US" b="1" dirty="0">
                <a:latin typeface="Courier New" pitchFamily="49" charset="0"/>
                <a:cs typeface="Courier New" pitchFamily="49" charset="0"/>
              </a:rPr>
              <a:t>while</a:t>
            </a: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true</a:t>
            </a: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for</a:t>
            </a: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j = 0; j &lt; n; j++)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if</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[j].label !=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[j].label)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return</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getValues</a:t>
            </a:r>
            <a:r>
              <a:rPr lang="en-US" b="1" dirty="0">
                <a:solidFill>
                  <a:srgbClr val="0000FF"/>
                </a:solidFill>
                <a:latin typeface="Courier New" pitchFamily="49" charset="0"/>
                <a:cs typeface="Courier New" pitchFamily="49" charset="0"/>
              </a:rPr>
              <a:t>(</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a:t>
            </a:r>
          </a:p>
          <a:p>
            <a:pPr marL="231775" indent="-231775" eaLnBrk="0" hangingPunct="0">
              <a:spcBef>
                <a:spcPct val="20000"/>
              </a:spcBef>
            </a:pPr>
            <a:r>
              <a:rPr lang="en-US" b="1" dirty="0">
                <a:solidFill>
                  <a:srgbClr val="0000FF"/>
                </a:solidFill>
                <a:latin typeface="Courier New"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D0D577A-A65B-4BD2-BD48-2A18915DA275}" type="slidenum">
              <a:rPr lang="x-none" sz="1400">
                <a:latin typeface="Arial" pitchFamily="34" charset="0"/>
                <a:cs typeface="Arial" charset="0"/>
              </a:rPr>
              <a:pPr algn="r" eaLnBrk="0" hangingPunct="0"/>
              <a:t>146</a:t>
            </a:fld>
            <a:endParaRPr lang="en-US" sz="1400" dirty="0">
              <a:latin typeface="Arial" pitchFamily="34" charset="0"/>
              <a:cs typeface="Arial" charset="0"/>
            </a:endParaRPr>
          </a:p>
        </p:txBody>
      </p:sp>
      <p:sp>
        <p:nvSpPr>
          <p:cNvPr id="152580" name="Rectangle 2"/>
          <p:cNvSpPr>
            <a:spLocks noGrp="1" noChangeArrowheads="1"/>
          </p:cNvSpPr>
          <p:nvPr>
            <p:ph type="title" idx="4294967295"/>
          </p:nvPr>
        </p:nvSpPr>
        <p:spPr/>
        <p:txBody>
          <a:bodyPr/>
          <a:lstStyle/>
          <a:p>
            <a:pPr eaLnBrk="1" hangingPunct="1"/>
            <a:r>
              <a:rPr lang="en-US">
                <a:latin typeface="Arial" charset="0"/>
                <a:cs typeface="Arial" charset="0"/>
              </a:rPr>
              <a:t>Wait-free Scan</a:t>
            </a:r>
          </a:p>
        </p:txBody>
      </p:sp>
      <p:sp>
        <p:nvSpPr>
          <p:cNvPr id="152581"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solidFill>
                  <a:schemeClr val="folHlink"/>
                </a:solidFill>
                <a:latin typeface="Courier New" pitchFamily="49" charset="0"/>
                <a:cs typeface="Courier New" pitchFamily="49" charset="0"/>
              </a:rPr>
              <a:t>public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SnapValue</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boolean</a:t>
            </a:r>
            <a:r>
              <a:rPr lang="en-US" b="1" dirty="0">
                <a:solidFill>
                  <a:srgbClr val="0000FF"/>
                </a:solidFill>
                <a:latin typeface="Courier New" pitchFamily="49" charset="0"/>
                <a:cs typeface="Courier New" pitchFamily="49" charset="0"/>
              </a:rPr>
              <a:t>[] moved = </a:t>
            </a:r>
            <a:r>
              <a:rPr lang="en-US" b="1" dirty="0">
                <a:latin typeface="Courier New" pitchFamily="49" charset="0"/>
                <a:cs typeface="Courier New" pitchFamily="49" charset="0"/>
              </a:rPr>
              <a:t>new</a:t>
            </a:r>
            <a:r>
              <a:rPr lang="en-US" b="1" dirty="0">
                <a:solidFill>
                  <a:srgbClr val="0000FF"/>
                </a:solidFill>
                <a:latin typeface="Courier New" pitchFamily="49" charset="0"/>
                <a:cs typeface="Courier New" pitchFamily="49" charset="0"/>
              </a:rPr>
              <a:t> </a:t>
            </a:r>
            <a:r>
              <a:rPr lang="en-US" b="1" dirty="0" err="1">
                <a:latin typeface="Courier New" pitchFamily="49" charset="0"/>
                <a:cs typeface="Courier New" pitchFamily="49" charset="0"/>
              </a:rPr>
              <a:t>boolean</a:t>
            </a:r>
            <a:r>
              <a:rPr lang="en-US" b="1" dirty="0">
                <a:solidFill>
                  <a:srgbClr val="0000FF"/>
                </a:solidFill>
                <a:latin typeface="Courier New" pitchFamily="49" charset="0"/>
                <a:cs typeface="Courier New" pitchFamily="49" charset="0"/>
              </a:rPr>
              <a:t>[n];</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collect: while (true)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for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j = 0; j &lt; n; j++)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if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[j].label !=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[j].label)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return </a:t>
            </a:r>
            <a:r>
              <a:rPr lang="en-US" b="1" dirty="0" err="1">
                <a:solidFill>
                  <a:schemeClr val="folHlink"/>
                </a:solidFill>
                <a:latin typeface="Courier New" pitchFamily="49" charset="0"/>
                <a:cs typeface="Courier New" pitchFamily="49" charset="0"/>
              </a:rPr>
              <a:t>getValues</a:t>
            </a:r>
            <a:r>
              <a:rPr lang="en-US" b="1" dirty="0">
                <a:solidFill>
                  <a:schemeClr val="folHlink"/>
                </a:solidFill>
                <a:latin typeface="Courier New" pitchFamily="49" charset="0"/>
                <a:cs typeface="Courier New" pitchFamily="49" charset="0"/>
              </a:rPr>
              <a:t>(</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a:t>
            </a:r>
          </a:p>
        </p:txBody>
      </p:sp>
      <p:sp>
        <p:nvSpPr>
          <p:cNvPr id="152582" name="AutoShape 5"/>
          <p:cNvSpPr>
            <a:spLocks noChangeArrowheads="1"/>
          </p:cNvSpPr>
          <p:nvPr/>
        </p:nvSpPr>
        <p:spPr bwMode="auto">
          <a:xfrm>
            <a:off x="1333500" y="2451100"/>
            <a:ext cx="5016500" cy="457200"/>
          </a:xfrm>
          <a:prstGeom prst="wedgeRoundRectCallout">
            <a:avLst>
              <a:gd name="adj1" fmla="val 32532"/>
              <a:gd name="adj2" fmla="val 44826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2583" name="Text Box 6"/>
          <p:cNvSpPr txBox="1">
            <a:spLocks noChangeArrowheads="1"/>
          </p:cNvSpPr>
          <p:nvPr/>
        </p:nvSpPr>
        <p:spPr bwMode="auto">
          <a:xfrm>
            <a:off x="2997200" y="4584700"/>
            <a:ext cx="5562600" cy="519113"/>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Keep track of who moved</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6AECC06-5971-4018-BD3F-8A6A31557C4C}" type="slidenum">
              <a:rPr lang="x-none" sz="1400">
                <a:latin typeface="Arial" pitchFamily="34" charset="0"/>
                <a:cs typeface="Arial" charset="0"/>
              </a:rPr>
              <a:pPr algn="r" eaLnBrk="0" hangingPunct="0"/>
              <a:t>147</a:t>
            </a:fld>
            <a:endParaRPr lang="en-US" sz="1400" dirty="0">
              <a:latin typeface="Arial" pitchFamily="34" charset="0"/>
              <a:cs typeface="Arial" charset="0"/>
            </a:endParaRPr>
          </a:p>
        </p:txBody>
      </p:sp>
      <p:sp>
        <p:nvSpPr>
          <p:cNvPr id="153604" name="Rectangle 2"/>
          <p:cNvSpPr>
            <a:spLocks noGrp="1" noChangeArrowheads="1"/>
          </p:cNvSpPr>
          <p:nvPr>
            <p:ph type="title" idx="4294967295"/>
          </p:nvPr>
        </p:nvSpPr>
        <p:spPr/>
        <p:txBody>
          <a:bodyPr/>
          <a:lstStyle/>
          <a:p>
            <a:pPr eaLnBrk="1" hangingPunct="1"/>
            <a:r>
              <a:rPr lang="en-US">
                <a:latin typeface="Arial" charset="0"/>
                <a:cs typeface="Arial" charset="0"/>
              </a:rPr>
              <a:t>Wait-free Scan</a:t>
            </a:r>
          </a:p>
        </p:txBody>
      </p:sp>
      <p:sp>
        <p:nvSpPr>
          <p:cNvPr id="153605"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solidFill>
                  <a:schemeClr val="folHlink"/>
                </a:solidFill>
                <a:latin typeface="Courier New" pitchFamily="49" charset="0"/>
                <a:cs typeface="Courier New" pitchFamily="49" charset="0"/>
              </a:rPr>
              <a:t>public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SnapValue</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boolean</a:t>
            </a:r>
            <a:r>
              <a:rPr lang="en-US" b="1" dirty="0">
                <a:solidFill>
                  <a:schemeClr val="folHlink"/>
                </a:solidFill>
                <a:latin typeface="Courier New" pitchFamily="49" charset="0"/>
                <a:cs typeface="Courier New" pitchFamily="49" charset="0"/>
              </a:rPr>
              <a:t>[] moved = new </a:t>
            </a:r>
            <a:r>
              <a:rPr lang="en-US" b="1" dirty="0" err="1">
                <a:solidFill>
                  <a:schemeClr val="folHlink"/>
                </a:solidFill>
                <a:latin typeface="Courier New" pitchFamily="49" charset="0"/>
                <a:cs typeface="Courier New" pitchFamily="49" charset="0"/>
              </a:rPr>
              <a:t>boolean</a:t>
            </a:r>
            <a:r>
              <a:rPr lang="en-US" b="1" dirty="0">
                <a:solidFill>
                  <a:schemeClr val="folHlink"/>
                </a:solidFill>
                <a:latin typeface="Courier New" pitchFamily="49" charset="0"/>
                <a:cs typeface="Courier New" pitchFamily="49" charset="0"/>
              </a:rPr>
              <a:t>[n];</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collect:</a:t>
            </a:r>
            <a:r>
              <a:rPr lang="en-US" b="1" dirty="0">
                <a:solidFill>
                  <a:schemeClr val="folHlink"/>
                </a:solidFill>
                <a:latin typeface="Courier New" pitchFamily="49" charset="0"/>
                <a:cs typeface="Courier New" pitchFamily="49" charset="0"/>
              </a:rPr>
              <a:t> </a:t>
            </a:r>
            <a:r>
              <a:rPr lang="en-US" b="1" dirty="0">
                <a:latin typeface="Courier New" pitchFamily="49" charset="0"/>
                <a:cs typeface="Courier New" pitchFamily="49" charset="0"/>
              </a:rPr>
              <a:t>while</a:t>
            </a:r>
            <a:r>
              <a:rPr lang="en-US" b="1" dirty="0">
                <a:solidFill>
                  <a:schemeClr val="folHlink"/>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a:t>
            </a:r>
            <a:r>
              <a:rPr lang="en-US" b="1" dirty="0">
                <a:latin typeface="Courier New" pitchFamily="49" charset="0"/>
                <a:cs typeface="Courier New" pitchFamily="49" charset="0"/>
              </a:rPr>
              <a:t>true</a:t>
            </a: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for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j = 0; j &lt; n; j++)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if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[j].label !=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[j].label)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return </a:t>
            </a:r>
            <a:r>
              <a:rPr lang="en-US" b="1" dirty="0" err="1">
                <a:solidFill>
                  <a:schemeClr val="folHlink"/>
                </a:solidFill>
                <a:latin typeface="Courier New" pitchFamily="49" charset="0"/>
                <a:cs typeface="Courier New" pitchFamily="49" charset="0"/>
              </a:rPr>
              <a:t>getValues</a:t>
            </a:r>
            <a:r>
              <a:rPr lang="en-US" b="1" dirty="0">
                <a:solidFill>
                  <a:schemeClr val="folHlink"/>
                </a:solidFill>
                <a:latin typeface="Courier New" pitchFamily="49" charset="0"/>
                <a:cs typeface="Courier New" pitchFamily="49" charset="0"/>
              </a:rPr>
              <a:t>(</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a:t>
            </a:r>
          </a:p>
        </p:txBody>
      </p:sp>
      <p:sp>
        <p:nvSpPr>
          <p:cNvPr id="153606" name="AutoShape 5"/>
          <p:cNvSpPr>
            <a:spLocks noChangeArrowheads="1"/>
          </p:cNvSpPr>
          <p:nvPr/>
        </p:nvSpPr>
        <p:spPr bwMode="auto">
          <a:xfrm>
            <a:off x="1244600" y="2806700"/>
            <a:ext cx="3492500" cy="1054100"/>
          </a:xfrm>
          <a:prstGeom prst="wedgeRoundRectCallout">
            <a:avLst>
              <a:gd name="adj1" fmla="val 71454"/>
              <a:gd name="adj2" fmla="val 19864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3607" name="Text Box 6"/>
          <p:cNvSpPr txBox="1">
            <a:spLocks noChangeArrowheads="1"/>
          </p:cNvSpPr>
          <p:nvPr/>
        </p:nvSpPr>
        <p:spPr bwMode="auto">
          <a:xfrm>
            <a:off x="2679700" y="5626100"/>
            <a:ext cx="5562600" cy="519113"/>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Repeated double collect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04A1850-90B9-4C2C-B82A-3AE02E13B1CD}" type="slidenum">
              <a:rPr lang="x-none" sz="1400">
                <a:latin typeface="Arial" pitchFamily="34" charset="0"/>
                <a:cs typeface="Arial" charset="0"/>
              </a:rPr>
              <a:pPr algn="r" eaLnBrk="0" hangingPunct="0"/>
              <a:t>148</a:t>
            </a:fld>
            <a:endParaRPr lang="en-US" sz="1400" dirty="0">
              <a:latin typeface="Arial" pitchFamily="34" charset="0"/>
              <a:cs typeface="Arial" charset="0"/>
            </a:endParaRPr>
          </a:p>
        </p:txBody>
      </p:sp>
      <p:sp>
        <p:nvSpPr>
          <p:cNvPr id="154628" name="Rectangle 2"/>
          <p:cNvSpPr>
            <a:spLocks noGrp="1" noChangeArrowheads="1"/>
          </p:cNvSpPr>
          <p:nvPr>
            <p:ph type="title" idx="4294967295"/>
          </p:nvPr>
        </p:nvSpPr>
        <p:spPr/>
        <p:txBody>
          <a:bodyPr/>
          <a:lstStyle/>
          <a:p>
            <a:pPr eaLnBrk="1" hangingPunct="1"/>
            <a:r>
              <a:rPr lang="en-US">
                <a:latin typeface="Arial" charset="0"/>
                <a:cs typeface="Arial" charset="0"/>
              </a:rPr>
              <a:t>Wait-free Scan</a:t>
            </a:r>
          </a:p>
        </p:txBody>
      </p:sp>
      <p:sp>
        <p:nvSpPr>
          <p:cNvPr id="154629" name="Rectangle 3"/>
          <p:cNvSpPr>
            <a:spLocks noChangeArrowheads="1"/>
          </p:cNvSpPr>
          <p:nvPr/>
        </p:nvSpPr>
        <p:spPr bwMode="auto">
          <a:xfrm>
            <a:off x="1066800" y="1828800"/>
            <a:ext cx="7772400" cy="3998913"/>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a:solidFill>
                  <a:schemeClr val="folHlink"/>
                </a:solidFill>
                <a:latin typeface="Courier New" pitchFamily="49" charset="0"/>
                <a:cs typeface="Courier New" pitchFamily="49" charset="0"/>
              </a:rPr>
              <a:t>public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scan()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SnapValue</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boolean</a:t>
            </a:r>
            <a:r>
              <a:rPr lang="en-US" b="1" dirty="0">
                <a:solidFill>
                  <a:schemeClr val="folHlink"/>
                </a:solidFill>
                <a:latin typeface="Courier New" pitchFamily="49" charset="0"/>
                <a:cs typeface="Courier New" pitchFamily="49" charset="0"/>
              </a:rPr>
              <a:t>[] moved = new </a:t>
            </a:r>
            <a:r>
              <a:rPr lang="en-US" b="1" dirty="0" err="1">
                <a:solidFill>
                  <a:schemeClr val="folHlink"/>
                </a:solidFill>
                <a:latin typeface="Courier New" pitchFamily="49" charset="0"/>
                <a:cs typeface="Courier New" pitchFamily="49" charset="0"/>
              </a:rPr>
              <a:t>boolean</a:t>
            </a:r>
            <a:r>
              <a:rPr lang="en-US" b="1" dirty="0">
                <a:solidFill>
                  <a:schemeClr val="folHlink"/>
                </a:solidFill>
                <a:latin typeface="Courier New" pitchFamily="49" charset="0"/>
                <a:cs typeface="Courier New" pitchFamily="49" charset="0"/>
              </a:rPr>
              <a:t>[n];</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oldCopy</a:t>
            </a:r>
            <a:r>
              <a:rPr lang="en-US" b="1" dirty="0">
                <a:solidFill>
                  <a:schemeClr val="folHlink"/>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collect: while (true)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 = collect();</a:t>
            </a:r>
          </a:p>
          <a:p>
            <a:pPr marL="231775" indent="-231775" eaLnBrk="0" hangingPunct="0">
              <a:spcBef>
                <a:spcPct val="20000"/>
              </a:spcBef>
            </a:pPr>
            <a:r>
              <a:rPr lang="en-US" b="1" dirty="0">
                <a:solidFill>
                  <a:schemeClr val="folHlink"/>
                </a:solidFill>
                <a:latin typeface="Courier New" pitchFamily="49" charset="0"/>
                <a:cs typeface="Courier New" pitchFamily="49" charset="0"/>
              </a:rPr>
              <a:t>  for (</a:t>
            </a:r>
            <a:r>
              <a:rPr lang="en-US" b="1" dirty="0" err="1">
                <a:solidFill>
                  <a:schemeClr val="folHlink"/>
                </a:solidFill>
                <a:latin typeface="Courier New" pitchFamily="49" charset="0"/>
                <a:cs typeface="Courier New" pitchFamily="49" charset="0"/>
              </a:rPr>
              <a:t>int</a:t>
            </a:r>
            <a:r>
              <a:rPr lang="en-US" b="1" dirty="0">
                <a:solidFill>
                  <a:schemeClr val="folHlink"/>
                </a:solidFill>
                <a:latin typeface="Courier New" pitchFamily="49" charset="0"/>
                <a:cs typeface="Courier New" pitchFamily="49" charset="0"/>
              </a:rPr>
              <a:t> j = 0; j &lt; n; j++)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a:t>
            </a:r>
            <a:r>
              <a:rPr lang="en-US" b="1" dirty="0">
                <a:latin typeface="Courier New" pitchFamily="49" charset="0"/>
                <a:cs typeface="Courier New" pitchFamily="49" charset="0"/>
              </a:rPr>
              <a:t>if</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oldCopy</a:t>
            </a:r>
            <a:r>
              <a:rPr lang="en-US" b="1" dirty="0">
                <a:solidFill>
                  <a:srgbClr val="0000FF"/>
                </a:solidFill>
                <a:latin typeface="Courier New" pitchFamily="49" charset="0"/>
                <a:cs typeface="Courier New" pitchFamily="49" charset="0"/>
              </a:rPr>
              <a:t>[j].label != </a:t>
            </a:r>
            <a:r>
              <a:rPr lang="en-US" b="1" dirty="0" err="1">
                <a:solidFill>
                  <a:srgbClr val="0000FF"/>
                </a:solidFill>
                <a:latin typeface="Courier New" pitchFamily="49" charset="0"/>
                <a:cs typeface="Courier New" pitchFamily="49" charset="0"/>
              </a:rPr>
              <a:t>newCopy</a:t>
            </a:r>
            <a:r>
              <a:rPr lang="en-US" b="1" dirty="0">
                <a:solidFill>
                  <a:srgbClr val="0000FF"/>
                </a:solidFill>
                <a:latin typeface="Courier New" pitchFamily="49" charset="0"/>
                <a:cs typeface="Courier New" pitchFamily="49" charset="0"/>
              </a:rPr>
              <a:t>[j].label)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rgbClr val="0000FF"/>
                </a:solidFill>
                <a:latin typeface="Courier New" pitchFamily="49" charset="0"/>
                <a:cs typeface="Courier New" pitchFamily="49" charset="0"/>
              </a:rPr>
              <a:t>  }}</a:t>
            </a:r>
          </a:p>
          <a:p>
            <a:pPr marL="231775" indent="-231775" eaLnBrk="0" hangingPunct="0">
              <a:spcBef>
                <a:spcPct val="20000"/>
              </a:spcBef>
            </a:pPr>
            <a:r>
              <a:rPr lang="en-US" b="1" dirty="0">
                <a:solidFill>
                  <a:schemeClr val="folHlink"/>
                </a:solidFill>
                <a:latin typeface="Courier New" pitchFamily="49" charset="0"/>
                <a:cs typeface="Courier New" pitchFamily="49" charset="0"/>
              </a:rPr>
              <a:t>  return </a:t>
            </a:r>
            <a:r>
              <a:rPr lang="en-US" b="1" dirty="0" err="1">
                <a:solidFill>
                  <a:schemeClr val="folHlink"/>
                </a:solidFill>
                <a:latin typeface="Courier New" pitchFamily="49" charset="0"/>
                <a:cs typeface="Courier New" pitchFamily="49" charset="0"/>
              </a:rPr>
              <a:t>getValues</a:t>
            </a:r>
            <a:r>
              <a:rPr lang="en-US" b="1" dirty="0">
                <a:solidFill>
                  <a:schemeClr val="folHlink"/>
                </a:solidFill>
                <a:latin typeface="Courier New" pitchFamily="49" charset="0"/>
                <a:cs typeface="Courier New" pitchFamily="49" charset="0"/>
              </a:rPr>
              <a:t>(</a:t>
            </a:r>
            <a:r>
              <a:rPr lang="en-US" b="1" dirty="0" err="1">
                <a:solidFill>
                  <a:schemeClr val="folHlink"/>
                </a:solidFill>
                <a:latin typeface="Courier New" pitchFamily="49" charset="0"/>
                <a:cs typeface="Courier New" pitchFamily="49" charset="0"/>
              </a:rPr>
              <a:t>newCopy</a:t>
            </a:r>
            <a:r>
              <a:rPr lang="en-US" b="1" dirty="0">
                <a:solidFill>
                  <a:schemeClr val="folHlink"/>
                </a:solidFill>
                <a:latin typeface="Courier New" pitchFamily="49" charset="0"/>
                <a:cs typeface="Courier New" pitchFamily="49" charset="0"/>
              </a:rPr>
              <a:t>);</a:t>
            </a:r>
          </a:p>
          <a:p>
            <a:pPr marL="231775" indent="-231775" eaLnBrk="0" hangingPunct="0">
              <a:spcBef>
                <a:spcPct val="20000"/>
              </a:spcBef>
            </a:pPr>
            <a:r>
              <a:rPr lang="en-US" b="1" dirty="0">
                <a:solidFill>
                  <a:schemeClr val="folHlink"/>
                </a:solidFill>
                <a:latin typeface="Courier New" pitchFamily="49" charset="0"/>
                <a:cs typeface="Courier New" pitchFamily="49" charset="0"/>
              </a:rPr>
              <a:t>}}}</a:t>
            </a:r>
          </a:p>
        </p:txBody>
      </p:sp>
      <p:sp>
        <p:nvSpPr>
          <p:cNvPr id="154630" name="AutoShape 5"/>
          <p:cNvSpPr>
            <a:spLocks noChangeArrowheads="1"/>
          </p:cNvSpPr>
          <p:nvPr/>
        </p:nvSpPr>
        <p:spPr bwMode="auto">
          <a:xfrm>
            <a:off x="1447800" y="4102100"/>
            <a:ext cx="6235700" cy="1130300"/>
          </a:xfrm>
          <a:prstGeom prst="wedgeRoundRectCallout">
            <a:avLst>
              <a:gd name="adj1" fmla="val 21079"/>
              <a:gd name="adj2" fmla="val 8862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4631" name="Text Box 6"/>
          <p:cNvSpPr txBox="1">
            <a:spLocks noChangeArrowheads="1"/>
          </p:cNvSpPr>
          <p:nvPr/>
        </p:nvSpPr>
        <p:spPr bwMode="auto">
          <a:xfrm>
            <a:off x="1295400" y="5626100"/>
            <a:ext cx="6946900" cy="523220"/>
          </a:xfrm>
          <a:prstGeom prst="rect">
            <a:avLst/>
          </a:prstGeom>
          <a:noFill/>
          <a:ln w="9525">
            <a:noFill/>
            <a:miter lim="800000"/>
            <a:headEnd/>
            <a:tailEnd/>
          </a:ln>
        </p:spPr>
        <p:txBody>
          <a:bodyPr wrap="square">
            <a:spAutoFit/>
          </a:bodyPr>
          <a:lstStyle/>
          <a:p>
            <a:pPr algn="ctr" eaLnBrk="0" hangingPunct="0"/>
            <a:r>
              <a:rPr lang="en-US" sz="2800" b="1" dirty="0">
                <a:solidFill>
                  <a:srgbClr val="FF3300"/>
                </a:solidFill>
                <a:latin typeface="Arial" pitchFamily="34" charset="0"/>
                <a:cs typeface="Courier New" pitchFamily="49" charset="0"/>
              </a:rPr>
              <a:t>If mismatch detected…</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15D497B-0F12-4227-A57F-D3E742C3F9D8}" type="slidenum">
              <a:rPr lang="x-none" sz="1400">
                <a:latin typeface="Arial" pitchFamily="34" charset="0"/>
                <a:cs typeface="Arial" charset="0"/>
              </a:rPr>
              <a:pPr algn="r" eaLnBrk="0" hangingPunct="0"/>
              <a:t>149</a:t>
            </a:fld>
            <a:endParaRPr lang="en-US" sz="1400" dirty="0">
              <a:latin typeface="Arial" pitchFamily="34" charset="0"/>
              <a:cs typeface="Arial" charset="0"/>
            </a:endParaRPr>
          </a:p>
        </p:txBody>
      </p:sp>
      <p:sp>
        <p:nvSpPr>
          <p:cNvPr id="155652" name="Rectangle 2"/>
          <p:cNvSpPr>
            <a:spLocks noGrp="1" noChangeArrowheads="1"/>
          </p:cNvSpPr>
          <p:nvPr>
            <p:ph type="title" idx="4294967295"/>
          </p:nvPr>
        </p:nvSpPr>
        <p:spPr/>
        <p:txBody>
          <a:bodyPr/>
          <a:lstStyle/>
          <a:p>
            <a:pPr eaLnBrk="1" hangingPunct="1"/>
            <a:r>
              <a:rPr lang="en-US">
                <a:latin typeface="Arial" charset="0"/>
                <a:cs typeface="Arial" charset="0"/>
              </a:rPr>
              <a:t>Mismatch Detected</a:t>
            </a:r>
          </a:p>
        </p:txBody>
      </p:sp>
      <p:sp>
        <p:nvSpPr>
          <p:cNvPr id="155653" name="Rectangle 3"/>
          <p:cNvSpPr>
            <a:spLocks noChangeArrowheads="1"/>
          </p:cNvSpPr>
          <p:nvPr/>
        </p:nvSpPr>
        <p:spPr bwMode="auto">
          <a:xfrm>
            <a:off x="1066800" y="18288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[j].label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[j].label)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(moved[j]) {	</a:t>
            </a:r>
            <a:r>
              <a:rPr lang="en-US" sz="2000" b="1" dirty="0">
                <a:solidFill>
                  <a:schemeClr val="accent1"/>
                </a:solidFill>
                <a:latin typeface="Courier New" pitchFamily="49" charset="0"/>
                <a:cs typeface="Courier New" pitchFamily="49" charset="0"/>
              </a:rPr>
              <a:t>// second move</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[j].snap;</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 else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moved[j] = </a:t>
            </a:r>
            <a:r>
              <a:rPr lang="en-US" sz="2000" b="1" dirty="0">
                <a:latin typeface="Courier New" pitchFamily="49" charset="0"/>
                <a:cs typeface="Courier New" pitchFamily="49" charset="0"/>
              </a:rPr>
              <a:t>true</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continue</a:t>
            </a:r>
            <a:r>
              <a:rPr lang="en-US" sz="2000" b="1" dirty="0">
                <a:solidFill>
                  <a:srgbClr val="0000FF"/>
                </a:solidFill>
                <a:latin typeface="Courier New" pitchFamily="49" charset="0"/>
                <a:cs typeface="Courier New" pitchFamily="49" charset="0"/>
              </a:rPr>
              <a:t>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getValues</a:t>
            </a:r>
            <a:r>
              <a:rPr lang="en-US" sz="2000" b="1" dirty="0">
                <a:solidFill>
                  <a:srgbClr val="0000FF"/>
                </a:solidFill>
                <a:latin typeface="Courier New" pitchFamily="49" charset="0"/>
                <a:cs typeface="Courier New" pitchFamily="49" charset="0"/>
              </a:rPr>
              <a:t>(</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184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968A5ED-2713-40FA-B7ED-72119FA2E223}" type="slidenum">
              <a:rPr lang="x-none" sz="1400">
                <a:latin typeface="Arial" pitchFamily="34" charset="0"/>
                <a:cs typeface="Arial" charset="0"/>
              </a:rPr>
              <a:pPr algn="r" eaLnBrk="0" hangingPunct="0"/>
              <a:t>15</a:t>
            </a:fld>
            <a:endParaRPr lang="en-US" sz="1400" dirty="0">
              <a:latin typeface="Arial" pitchFamily="34" charset="0"/>
              <a:cs typeface="Arial" charset="0"/>
            </a:endParaRPr>
          </a:p>
        </p:txBody>
      </p:sp>
      <p:sp>
        <p:nvSpPr>
          <p:cNvPr id="18437" name="Rectangle 2"/>
          <p:cNvSpPr>
            <a:spLocks noGrp="1" noChangeArrowheads="1"/>
          </p:cNvSpPr>
          <p:nvPr>
            <p:ph type="title" idx="4294967295"/>
          </p:nvPr>
        </p:nvSpPr>
        <p:spPr/>
        <p:txBody>
          <a:bodyPr/>
          <a:lstStyle/>
          <a:p>
            <a:pPr eaLnBrk="1" hangingPunct="1"/>
            <a:r>
              <a:rPr lang="en-US" sz="4000" dirty="0">
                <a:cs typeface="Arial" charset="0"/>
              </a:rPr>
              <a:t>Single-Reader/Single-Writer Register</a:t>
            </a:r>
          </a:p>
        </p:txBody>
      </p:sp>
      <p:grpSp>
        <p:nvGrpSpPr>
          <p:cNvPr id="18438" name="Group 6"/>
          <p:cNvGrpSpPr>
            <a:grpSpLocks/>
          </p:cNvGrpSpPr>
          <p:nvPr/>
        </p:nvGrpSpPr>
        <p:grpSpPr bwMode="auto">
          <a:xfrm>
            <a:off x="990600" y="2590800"/>
            <a:ext cx="1752600" cy="1524000"/>
            <a:chOff x="1248" y="2016"/>
            <a:chExt cx="1104" cy="960"/>
          </a:xfrm>
        </p:grpSpPr>
        <p:grpSp>
          <p:nvGrpSpPr>
            <p:cNvPr id="18452" name="Group 7"/>
            <p:cNvGrpSpPr>
              <a:grpSpLocks/>
            </p:cNvGrpSpPr>
            <p:nvPr/>
          </p:nvGrpSpPr>
          <p:grpSpPr bwMode="auto">
            <a:xfrm>
              <a:off x="1248" y="2016"/>
              <a:ext cx="912" cy="816"/>
              <a:chOff x="3168" y="1824"/>
              <a:chExt cx="912" cy="816"/>
            </a:xfrm>
          </p:grpSpPr>
          <p:sp>
            <p:nvSpPr>
              <p:cNvPr id="18454"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55"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56"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57"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8458"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8459"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8460"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61"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62"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8453"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18439" name="Text Box 18"/>
          <p:cNvSpPr txBox="1">
            <a:spLocks noChangeArrowheads="1"/>
          </p:cNvSpPr>
          <p:nvPr/>
        </p:nvSpPr>
        <p:spPr bwMode="auto">
          <a:xfrm>
            <a:off x="2438400" y="3924300"/>
            <a:ext cx="1828800" cy="800100"/>
          </a:xfrm>
          <a:prstGeom prst="rect">
            <a:avLst/>
          </a:prstGeom>
          <a:solidFill>
            <a:schemeClr val="bg1">
              <a:alpha val="80000"/>
            </a:schemeClr>
          </a:solidFill>
          <a:ln w="38100">
            <a:solidFill>
              <a:schemeClr val="tx1"/>
            </a:solidFill>
            <a:prstDash val="dash"/>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01100</a:t>
            </a:r>
          </a:p>
        </p:txBody>
      </p:sp>
      <p:grpSp>
        <p:nvGrpSpPr>
          <p:cNvPr id="18440" name="Group 19"/>
          <p:cNvGrpSpPr>
            <a:grpSpLocks/>
          </p:cNvGrpSpPr>
          <p:nvPr/>
        </p:nvGrpSpPr>
        <p:grpSpPr bwMode="auto">
          <a:xfrm>
            <a:off x="6858000" y="3276600"/>
            <a:ext cx="1447800" cy="1295400"/>
            <a:chOff x="4224" y="2256"/>
            <a:chExt cx="912" cy="816"/>
          </a:xfrm>
        </p:grpSpPr>
        <p:sp>
          <p:nvSpPr>
            <p:cNvPr id="18443" name="Freeform 20"/>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44" name="Freeform 21"/>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45" name="Freeform 22"/>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8446" name="Freeform 23"/>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8447" name="Freeform 24"/>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8448" name="Freeform 25"/>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8449" name="Freeform 26"/>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50" name="Freeform 27"/>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8451" name="Freeform 28"/>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8441" name="AutoShape 29"/>
          <p:cNvSpPr>
            <a:spLocks noChangeArrowheads="1"/>
          </p:cNvSpPr>
          <p:nvPr/>
        </p:nvSpPr>
        <p:spPr bwMode="auto">
          <a:xfrm>
            <a:off x="4038600" y="2362200"/>
            <a:ext cx="2819400" cy="1066800"/>
          </a:xfrm>
          <a:prstGeom prst="cloudCallout">
            <a:avLst>
              <a:gd name="adj1" fmla="val 45102"/>
              <a:gd name="adj2" fmla="val 82292"/>
            </a:avLst>
          </a:prstGeom>
          <a:no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sp>
        <p:nvSpPr>
          <p:cNvPr id="18442" name="Freeform 32"/>
          <p:cNvSpPr>
            <a:spLocks/>
          </p:cNvSpPr>
          <p:nvPr/>
        </p:nvSpPr>
        <p:spPr bwMode="auto">
          <a:xfrm rot="585974">
            <a:off x="6215063" y="4137025"/>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1" name="Footer Placeholder 30"/>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96AE98A-1D82-41FC-8E68-28877923B89F}" type="slidenum">
              <a:rPr lang="x-none" sz="1400">
                <a:latin typeface="Arial" pitchFamily="34" charset="0"/>
                <a:cs typeface="Arial" charset="0"/>
              </a:rPr>
              <a:pPr algn="r" eaLnBrk="0" hangingPunct="0"/>
              <a:t>150</a:t>
            </a:fld>
            <a:endParaRPr lang="en-US" sz="1400" dirty="0">
              <a:latin typeface="Arial" pitchFamily="34" charset="0"/>
              <a:cs typeface="Arial" charset="0"/>
            </a:endParaRPr>
          </a:p>
        </p:txBody>
      </p:sp>
      <p:sp>
        <p:nvSpPr>
          <p:cNvPr id="156676" name="Rectangle 2"/>
          <p:cNvSpPr>
            <a:spLocks noGrp="1" noChangeArrowheads="1"/>
          </p:cNvSpPr>
          <p:nvPr>
            <p:ph type="title" idx="4294967295"/>
          </p:nvPr>
        </p:nvSpPr>
        <p:spPr/>
        <p:txBody>
          <a:bodyPr/>
          <a:lstStyle/>
          <a:p>
            <a:pPr eaLnBrk="1" hangingPunct="1"/>
            <a:r>
              <a:rPr lang="en-US">
                <a:latin typeface="Arial" charset="0"/>
                <a:cs typeface="Arial" charset="0"/>
              </a:rPr>
              <a:t>Mismatch Detected</a:t>
            </a:r>
          </a:p>
        </p:txBody>
      </p:sp>
      <p:sp>
        <p:nvSpPr>
          <p:cNvPr id="156677" name="Rectangle 3"/>
          <p:cNvSpPr>
            <a:spLocks noChangeArrowheads="1"/>
          </p:cNvSpPr>
          <p:nvPr/>
        </p:nvSpPr>
        <p:spPr bwMode="auto">
          <a:xfrm>
            <a:off x="1066800" y="18288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if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[j].label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[j].label)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b="1" dirty="0">
                <a:solidFill>
                  <a:srgbClr val="0000FF"/>
                </a:solidFill>
                <a:latin typeface="Courier New" pitchFamily="49" charset="0"/>
                <a:cs typeface="Courier New" pitchFamily="49" charset="0"/>
              </a:rPr>
              <a:t> (moved[j])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[j].snap;</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 else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moved[j] = true;</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continue collect;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a:t>
            </a:r>
          </a:p>
        </p:txBody>
      </p:sp>
      <p:sp>
        <p:nvSpPr>
          <p:cNvPr id="156678" name="AutoShape 4"/>
          <p:cNvSpPr>
            <a:spLocks noChangeArrowheads="1"/>
          </p:cNvSpPr>
          <p:nvPr/>
        </p:nvSpPr>
        <p:spPr bwMode="auto">
          <a:xfrm>
            <a:off x="1435100" y="2222500"/>
            <a:ext cx="5715000" cy="749300"/>
          </a:xfrm>
          <a:prstGeom prst="wedgeRoundRectCallout">
            <a:avLst>
              <a:gd name="adj1" fmla="val 41778"/>
              <a:gd name="adj2" fmla="val 181144"/>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6679" name="Text Box 5"/>
          <p:cNvSpPr txBox="1">
            <a:spLocks noChangeArrowheads="1"/>
          </p:cNvSpPr>
          <p:nvPr/>
        </p:nvSpPr>
        <p:spPr bwMode="auto">
          <a:xfrm>
            <a:off x="4483100" y="3911600"/>
            <a:ext cx="4368800" cy="1384300"/>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If thread moved twice, just steal its second snapshot</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C9CDA01-725B-4727-AD53-B38DD5BFEA0E}" type="slidenum">
              <a:rPr lang="x-none" sz="1400">
                <a:latin typeface="Arial" pitchFamily="34" charset="0"/>
                <a:cs typeface="Arial" charset="0"/>
              </a:rPr>
              <a:pPr algn="r" eaLnBrk="0" hangingPunct="0"/>
              <a:t>151</a:t>
            </a:fld>
            <a:endParaRPr lang="en-US" sz="1400" dirty="0">
              <a:latin typeface="Arial" pitchFamily="34" charset="0"/>
              <a:cs typeface="Arial" charset="0"/>
            </a:endParaRPr>
          </a:p>
        </p:txBody>
      </p:sp>
      <p:sp>
        <p:nvSpPr>
          <p:cNvPr id="157700" name="Rectangle 2"/>
          <p:cNvSpPr>
            <a:spLocks noGrp="1" noChangeArrowheads="1"/>
          </p:cNvSpPr>
          <p:nvPr>
            <p:ph type="title" idx="4294967295"/>
          </p:nvPr>
        </p:nvSpPr>
        <p:spPr/>
        <p:txBody>
          <a:bodyPr/>
          <a:lstStyle/>
          <a:p>
            <a:pPr eaLnBrk="1" hangingPunct="1"/>
            <a:r>
              <a:rPr lang="en-US">
                <a:latin typeface="Arial" charset="0"/>
                <a:cs typeface="Arial" charset="0"/>
              </a:rPr>
              <a:t>Mismatch Detected</a:t>
            </a:r>
          </a:p>
        </p:txBody>
      </p:sp>
      <p:sp>
        <p:nvSpPr>
          <p:cNvPr id="157701" name="Rectangle 3"/>
          <p:cNvSpPr>
            <a:spLocks noChangeArrowheads="1"/>
          </p:cNvSpPr>
          <p:nvPr/>
        </p:nvSpPr>
        <p:spPr bwMode="auto">
          <a:xfrm>
            <a:off x="1066800" y="1828800"/>
            <a:ext cx="7772400" cy="3657600"/>
          </a:xfrm>
          <a:prstGeom prst="rect">
            <a:avLst/>
          </a:prstGeom>
          <a:solidFill>
            <a:srgbClr val="FFFFCC"/>
          </a:solidFill>
          <a:ln w="9525">
            <a:noFill/>
            <a:miter lim="800000"/>
            <a:headEnd/>
            <a:tailEnd/>
          </a:ln>
        </p:spPr>
        <p:txBody>
          <a:bodyPr/>
          <a:lstStyle/>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if (</a:t>
            </a:r>
            <a:r>
              <a:rPr lang="en-US" sz="2000" b="1" dirty="0" err="1">
                <a:solidFill>
                  <a:schemeClr val="folHlink"/>
                </a:solidFill>
                <a:latin typeface="Courier New" pitchFamily="49" charset="0"/>
                <a:cs typeface="Courier New" pitchFamily="49" charset="0"/>
              </a:rPr>
              <a:t>oldCopy</a:t>
            </a:r>
            <a:r>
              <a:rPr lang="en-US" sz="2000" b="1" dirty="0">
                <a:solidFill>
                  <a:schemeClr val="folHlink"/>
                </a:solidFill>
                <a:latin typeface="Courier New" pitchFamily="49" charset="0"/>
                <a:cs typeface="Courier New" pitchFamily="49" charset="0"/>
              </a:rPr>
              <a:t>[j].label !=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[j].label) {</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if (moved[j]) {	// second move</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[j].snap;</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 else {</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moved[j] = </a:t>
            </a:r>
            <a:r>
              <a:rPr lang="en-US" sz="2000" b="1" dirty="0">
                <a:latin typeface="Courier New" pitchFamily="49" charset="0"/>
                <a:cs typeface="Courier New" pitchFamily="49" charset="0"/>
              </a:rPr>
              <a:t>true</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oldCopy</a:t>
            </a:r>
            <a:r>
              <a:rPr lang="en-US" sz="2000" b="1" dirty="0">
                <a:solidFill>
                  <a:srgbClr val="0000FF"/>
                </a:solidFill>
                <a:latin typeface="Courier New" pitchFamily="49" charset="0"/>
                <a:cs typeface="Courier New" pitchFamily="49" charset="0"/>
              </a:rPr>
              <a:t> = </a:t>
            </a:r>
            <a:r>
              <a:rPr lang="en-US" sz="2000" b="1" dirty="0" err="1">
                <a:solidFill>
                  <a:srgbClr val="0000FF"/>
                </a:solidFill>
                <a:latin typeface="Courier New" pitchFamily="49" charset="0"/>
                <a:cs typeface="Courier New" pitchFamily="49" charset="0"/>
              </a:rPr>
              <a:t>newCopy</a:t>
            </a:r>
            <a:r>
              <a:rPr lang="en-US" sz="2000" b="1" dirty="0">
                <a:solidFill>
                  <a:srgbClr val="0000FF"/>
                </a:solidFill>
                <a:latin typeface="Courier New" pitchFamily="49" charset="0"/>
                <a:cs typeface="Courier New" pitchFamily="49" charset="0"/>
              </a:rPr>
              <a: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latin typeface="Courier New" pitchFamily="49" charset="0"/>
                <a:cs typeface="Courier New" pitchFamily="49" charset="0"/>
              </a:rPr>
              <a:t>continue</a:t>
            </a:r>
            <a:r>
              <a:rPr lang="en-US" sz="2000" b="1" dirty="0">
                <a:solidFill>
                  <a:srgbClr val="0000FF"/>
                </a:solidFill>
                <a:latin typeface="Courier New" pitchFamily="49" charset="0"/>
                <a:cs typeface="Courier New" pitchFamily="49" charset="0"/>
              </a:rPr>
              <a:t> collect;</a:t>
            </a:r>
          </a:p>
          <a:p>
            <a:pPr marL="231775" indent="-231775" eaLnBrk="0" hangingPunct="0">
              <a:spcBef>
                <a:spcPct val="20000"/>
              </a:spcBef>
            </a:pPr>
            <a:r>
              <a:rPr lang="en-US" sz="2000" b="1" dirty="0">
                <a:solidFill>
                  <a:srgbClr val="0000FF"/>
                </a:solidFill>
                <a:latin typeface="Courier New" pitchFamily="49" charset="0"/>
                <a:cs typeface="Courier New" pitchFamily="49" charset="0"/>
              </a:rPr>
              <a:t>  </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  return </a:t>
            </a:r>
            <a:r>
              <a:rPr lang="en-US" sz="2000" b="1" dirty="0" err="1">
                <a:solidFill>
                  <a:schemeClr val="folHlink"/>
                </a:solidFill>
                <a:latin typeface="Courier New" pitchFamily="49" charset="0"/>
                <a:cs typeface="Courier New" pitchFamily="49" charset="0"/>
              </a:rPr>
              <a:t>getValues</a:t>
            </a:r>
            <a:r>
              <a:rPr lang="en-US" sz="2000" b="1" dirty="0">
                <a:solidFill>
                  <a:schemeClr val="folHlink"/>
                </a:solidFill>
                <a:latin typeface="Courier New" pitchFamily="49" charset="0"/>
                <a:cs typeface="Courier New" pitchFamily="49" charset="0"/>
              </a:rPr>
              <a:t>(</a:t>
            </a:r>
            <a:r>
              <a:rPr lang="en-US" sz="2000" b="1" dirty="0" err="1">
                <a:solidFill>
                  <a:schemeClr val="folHlink"/>
                </a:solidFill>
                <a:latin typeface="Courier New" pitchFamily="49" charset="0"/>
                <a:cs typeface="Courier New" pitchFamily="49" charset="0"/>
              </a:rPr>
              <a:t>newCopy</a:t>
            </a:r>
            <a:r>
              <a:rPr lang="en-US" sz="2000" b="1" dirty="0">
                <a:solidFill>
                  <a:schemeClr val="folHlink"/>
                </a:solidFill>
                <a:latin typeface="Courier New" pitchFamily="49" charset="0"/>
                <a:cs typeface="Courier New" pitchFamily="49" charset="0"/>
              </a:rPr>
              <a:t>);</a:t>
            </a:r>
          </a:p>
          <a:p>
            <a:pPr marL="231775" indent="-231775" eaLnBrk="0" hangingPunct="0">
              <a:spcBef>
                <a:spcPct val="20000"/>
              </a:spcBef>
            </a:pPr>
            <a:r>
              <a:rPr lang="en-US" sz="2000" b="1" dirty="0">
                <a:solidFill>
                  <a:schemeClr val="folHlink"/>
                </a:solidFill>
                <a:latin typeface="Courier New" pitchFamily="49" charset="0"/>
                <a:cs typeface="Courier New" pitchFamily="49" charset="0"/>
              </a:rPr>
              <a:t>}}}</a:t>
            </a:r>
          </a:p>
        </p:txBody>
      </p:sp>
      <p:sp>
        <p:nvSpPr>
          <p:cNvPr id="157702" name="AutoShape 5"/>
          <p:cNvSpPr>
            <a:spLocks noChangeArrowheads="1"/>
          </p:cNvSpPr>
          <p:nvPr/>
        </p:nvSpPr>
        <p:spPr bwMode="auto">
          <a:xfrm>
            <a:off x="1358900" y="3225800"/>
            <a:ext cx="3429000" cy="1219200"/>
          </a:xfrm>
          <a:prstGeom prst="wedgeRoundRectCallout">
            <a:avLst>
              <a:gd name="adj1" fmla="val 81481"/>
              <a:gd name="adj2" fmla="val 8722"/>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57703" name="Text Box 6"/>
          <p:cNvSpPr txBox="1">
            <a:spLocks noChangeArrowheads="1"/>
          </p:cNvSpPr>
          <p:nvPr/>
        </p:nvSpPr>
        <p:spPr bwMode="auto">
          <a:xfrm>
            <a:off x="5232400" y="3327400"/>
            <a:ext cx="3911600" cy="946150"/>
          </a:xfrm>
          <a:prstGeom prst="rect">
            <a:avLst/>
          </a:prstGeom>
          <a:noFill/>
          <a:ln w="9525">
            <a:noFill/>
            <a:miter lim="800000"/>
            <a:headEnd/>
            <a:tailEnd/>
          </a:ln>
        </p:spPr>
        <p:txBody>
          <a:bodyPr>
            <a:spAutoFit/>
          </a:bodyPr>
          <a:lstStyle/>
          <a:p>
            <a:pPr algn="ctr" eaLnBrk="0" hangingPunct="0"/>
            <a:r>
              <a:rPr lang="en-US" sz="2800" b="1" dirty="0">
                <a:solidFill>
                  <a:srgbClr val="FF3300"/>
                </a:solidFill>
                <a:latin typeface="Arial" pitchFamily="34" charset="0"/>
                <a:cs typeface="Courier New" pitchFamily="49" charset="0"/>
              </a:rPr>
              <a:t>Remember that thread moved</a:t>
            </a:r>
            <a:endParaRPr lang="en-US" sz="2800" b="1" i="1" dirty="0">
              <a:solidFill>
                <a:srgbClr val="FF33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6BB3895-B39C-4424-B4D6-FC292CF9E963}" type="slidenum">
              <a:rPr lang="x-none" sz="1400">
                <a:latin typeface="Arial" pitchFamily="34" charset="0"/>
                <a:cs typeface="Arial" charset="0"/>
              </a:rPr>
              <a:pPr algn="r" eaLnBrk="0" hangingPunct="0"/>
              <a:t>152</a:t>
            </a:fld>
            <a:endParaRPr lang="en-US" sz="1400" dirty="0">
              <a:latin typeface="Arial" pitchFamily="34" charset="0"/>
              <a:cs typeface="Arial" charset="0"/>
            </a:endParaRPr>
          </a:p>
        </p:txBody>
      </p:sp>
      <p:sp>
        <p:nvSpPr>
          <p:cNvPr id="158724" name="Rectangle 2"/>
          <p:cNvSpPr>
            <a:spLocks noGrp="1" noChangeArrowheads="1"/>
          </p:cNvSpPr>
          <p:nvPr>
            <p:ph type="title" idx="4294967295"/>
          </p:nvPr>
        </p:nvSpPr>
        <p:spPr/>
        <p:txBody>
          <a:bodyPr/>
          <a:lstStyle/>
          <a:p>
            <a:pPr eaLnBrk="1" hangingPunct="1"/>
            <a:r>
              <a:rPr lang="en-US">
                <a:latin typeface="Arial" charset="0"/>
                <a:cs typeface="Arial" charset="0"/>
              </a:rPr>
              <a:t>Observations</a:t>
            </a:r>
          </a:p>
        </p:txBody>
      </p:sp>
      <p:sp>
        <p:nvSpPr>
          <p:cNvPr id="158725" name="Rectangle 3"/>
          <p:cNvSpPr>
            <a:spLocks noGrp="1" noChangeArrowheads="1"/>
          </p:cNvSpPr>
          <p:nvPr>
            <p:ph type="body" idx="4294967295"/>
          </p:nvPr>
        </p:nvSpPr>
        <p:spPr/>
        <p:txBody>
          <a:bodyPr/>
          <a:lstStyle/>
          <a:p>
            <a:pPr eaLnBrk="1" hangingPunct="1"/>
            <a:r>
              <a:rPr lang="en-US"/>
              <a:t>Uses unbounded counters</a:t>
            </a:r>
          </a:p>
          <a:p>
            <a:pPr lvl="1" eaLnBrk="1" hangingPunct="1"/>
            <a:r>
              <a:rPr lang="en-US"/>
              <a:t>can be replaced with 2 bits</a:t>
            </a:r>
          </a:p>
          <a:p>
            <a:pPr eaLnBrk="1" hangingPunct="1"/>
            <a:r>
              <a:rPr lang="en-US"/>
              <a:t>Assumes SWMR registers</a:t>
            </a:r>
          </a:p>
          <a:p>
            <a:pPr lvl="1" eaLnBrk="1" hangingPunct="1"/>
            <a:r>
              <a:rPr lang="en-US"/>
              <a:t>for labels</a:t>
            </a:r>
          </a:p>
          <a:p>
            <a:pPr lvl="1" eaLnBrk="1" hangingPunct="1"/>
            <a:r>
              <a:rPr lang="en-US"/>
              <a:t>can be extended to MRMW</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603B662-9D25-46D6-A33C-3FCAF0D68E90}" type="slidenum">
              <a:rPr lang="x-none" sz="1400">
                <a:latin typeface="Arial" pitchFamily="34" charset="0"/>
                <a:cs typeface="Arial" charset="0"/>
              </a:rPr>
              <a:pPr algn="r" eaLnBrk="0" hangingPunct="0"/>
              <a:t>153</a:t>
            </a:fld>
            <a:endParaRPr lang="en-US" sz="1400" dirty="0">
              <a:latin typeface="Arial" pitchFamily="34" charset="0"/>
              <a:cs typeface="Arial" charset="0"/>
            </a:endParaRPr>
          </a:p>
        </p:txBody>
      </p:sp>
      <p:sp>
        <p:nvSpPr>
          <p:cNvPr id="159748" name="Rectangle 2"/>
          <p:cNvSpPr>
            <a:spLocks noGrp="1" noChangeArrowheads="1"/>
          </p:cNvSpPr>
          <p:nvPr>
            <p:ph type="title" idx="4294967295"/>
          </p:nvPr>
        </p:nvSpPr>
        <p:spPr/>
        <p:txBody>
          <a:bodyPr/>
          <a:lstStyle/>
          <a:p>
            <a:pPr eaLnBrk="1" hangingPunct="1"/>
            <a:r>
              <a:rPr lang="en-US">
                <a:latin typeface="Arial" charset="0"/>
                <a:cs typeface="Arial" charset="0"/>
              </a:rPr>
              <a:t>Summary</a:t>
            </a:r>
          </a:p>
        </p:txBody>
      </p:sp>
      <p:sp>
        <p:nvSpPr>
          <p:cNvPr id="159749" name="Rectangle 3"/>
          <p:cNvSpPr>
            <a:spLocks noGrp="1" noChangeArrowheads="1"/>
          </p:cNvSpPr>
          <p:nvPr>
            <p:ph type="body" idx="4294967295"/>
          </p:nvPr>
        </p:nvSpPr>
        <p:spPr/>
        <p:txBody>
          <a:bodyPr/>
          <a:lstStyle/>
          <a:p>
            <a:pPr eaLnBrk="1" hangingPunct="1"/>
            <a:r>
              <a:rPr lang="en-US"/>
              <a:t>We saw we could implement MRMW multi valued snapshot objects </a:t>
            </a:r>
          </a:p>
          <a:p>
            <a:pPr eaLnBrk="1" hangingPunct="1"/>
            <a:r>
              <a:rPr lang="en-US"/>
              <a:t>From SRSW binary safe registers (simple flipflops)</a:t>
            </a:r>
          </a:p>
          <a:p>
            <a:pPr eaLnBrk="1" hangingPunct="1"/>
            <a:r>
              <a:rPr lang="en-US"/>
              <a:t>But what is the next step to attempt with read-write registers? </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EF8CD6F-6A83-425F-8A36-F6BFFCDCBC90}" type="slidenum">
              <a:rPr lang="x-none" sz="1400">
                <a:latin typeface="Arial" pitchFamily="34" charset="0"/>
                <a:cs typeface="Arial" charset="0"/>
              </a:rPr>
              <a:pPr algn="r" eaLnBrk="0" hangingPunct="0"/>
              <a:t>154</a:t>
            </a:fld>
            <a:endParaRPr lang="en-US" sz="1400" dirty="0">
              <a:latin typeface="Arial" pitchFamily="34" charset="0"/>
              <a:cs typeface="Arial" charset="0"/>
            </a:endParaRPr>
          </a:p>
        </p:txBody>
      </p:sp>
      <p:sp>
        <p:nvSpPr>
          <p:cNvPr id="160772" name="Rectangle 2"/>
          <p:cNvSpPr>
            <a:spLocks noGrp="1" noChangeArrowheads="1"/>
          </p:cNvSpPr>
          <p:nvPr>
            <p:ph type="title" idx="4294967295"/>
          </p:nvPr>
        </p:nvSpPr>
        <p:spPr/>
        <p:txBody>
          <a:bodyPr/>
          <a:lstStyle/>
          <a:p>
            <a:pPr eaLnBrk="1" hangingPunct="1"/>
            <a:r>
              <a:rPr lang="en-US">
                <a:latin typeface="Arial" charset="0"/>
                <a:cs typeface="Arial" charset="0"/>
              </a:rPr>
              <a:t>Grand Challenge</a:t>
            </a:r>
          </a:p>
        </p:txBody>
      </p:sp>
      <p:sp>
        <p:nvSpPr>
          <p:cNvPr id="160773" name="Rectangle 3"/>
          <p:cNvSpPr>
            <a:spLocks noGrp="1" noChangeArrowheads="1"/>
          </p:cNvSpPr>
          <p:nvPr>
            <p:ph type="body" idx="4294967295"/>
          </p:nvPr>
        </p:nvSpPr>
        <p:spPr/>
        <p:txBody>
          <a:bodyPr/>
          <a:lstStyle/>
          <a:p>
            <a:pPr eaLnBrk="1" hangingPunct="1"/>
            <a:r>
              <a:rPr lang="en-US"/>
              <a:t>Snapshot means</a:t>
            </a:r>
          </a:p>
          <a:p>
            <a:pPr lvl="1" eaLnBrk="1" hangingPunct="1"/>
            <a:r>
              <a:rPr lang="en-US"/>
              <a:t>Write any one array element</a:t>
            </a:r>
          </a:p>
          <a:p>
            <a:pPr lvl="1" eaLnBrk="1" hangingPunct="1"/>
            <a:r>
              <a:rPr lang="en-US"/>
              <a:t>Read multiple array elements</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196AF51-935F-412D-A56D-EC04ACCA2D46}" type="slidenum">
              <a:rPr lang="x-none" sz="1400">
                <a:latin typeface="Arial" pitchFamily="34" charset="0"/>
                <a:cs typeface="Arial" charset="0"/>
              </a:rPr>
              <a:pPr algn="r" eaLnBrk="0" hangingPunct="0"/>
              <a:t>155</a:t>
            </a:fld>
            <a:endParaRPr lang="en-US" sz="1400" dirty="0">
              <a:latin typeface="Arial" pitchFamily="34" charset="0"/>
              <a:cs typeface="Arial" charset="0"/>
            </a:endParaRPr>
          </a:p>
        </p:txBody>
      </p:sp>
      <p:sp>
        <p:nvSpPr>
          <p:cNvPr id="161796" name="Freeform 2"/>
          <p:cNvSpPr>
            <a:spLocks/>
          </p:cNvSpPr>
          <p:nvPr/>
        </p:nvSpPr>
        <p:spPr bwMode="auto">
          <a:xfrm>
            <a:off x="4484688" y="3759200"/>
            <a:ext cx="1131887" cy="1089025"/>
          </a:xfrm>
          <a:custGeom>
            <a:avLst/>
            <a:gdLst>
              <a:gd name="T0" fmla="*/ 2147483647 w 713"/>
              <a:gd name="T1" fmla="*/ 0 h 686"/>
              <a:gd name="T2" fmla="*/ 0 w 713"/>
              <a:gd name="T3" fmla="*/ 2147483647 h 686"/>
              <a:gd name="T4" fmla="*/ 2147483647 w 713"/>
              <a:gd name="T5" fmla="*/ 2147483647 h 686"/>
              <a:gd name="T6" fmla="*/ 2147483647 w 713"/>
              <a:gd name="T7" fmla="*/ 2147483647 h 686"/>
              <a:gd name="T8" fmla="*/ 2147483647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DDDDDD"/>
          </a:solidFill>
          <a:ln w="9525">
            <a:solidFill>
              <a:schemeClr val="tx1"/>
            </a:solidFill>
            <a:round/>
            <a:headEnd/>
            <a:tailEnd/>
          </a:ln>
        </p:spPr>
        <p:txBody>
          <a:bodyPr wrap="none" anchor="ctr"/>
          <a:lstStyle/>
          <a:p>
            <a:endParaRPr lang="en-US"/>
          </a:p>
        </p:txBody>
      </p:sp>
      <p:sp>
        <p:nvSpPr>
          <p:cNvPr id="161797" name="Freeform 3"/>
          <p:cNvSpPr>
            <a:spLocks/>
          </p:cNvSpPr>
          <p:nvPr/>
        </p:nvSpPr>
        <p:spPr bwMode="auto">
          <a:xfrm>
            <a:off x="3919538" y="3338513"/>
            <a:ext cx="1131887" cy="957262"/>
          </a:xfrm>
          <a:custGeom>
            <a:avLst/>
            <a:gdLst>
              <a:gd name="T0" fmla="*/ 0 w 713"/>
              <a:gd name="T1" fmla="*/ 2147483647 h 603"/>
              <a:gd name="T2" fmla="*/ 2147483647 w 713"/>
              <a:gd name="T3" fmla="*/ 2147483647 h 603"/>
              <a:gd name="T4" fmla="*/ 2147483647 w 713"/>
              <a:gd name="T5" fmla="*/ 2147483647 h 603"/>
              <a:gd name="T6" fmla="*/ 2147483647 w 713"/>
              <a:gd name="T7" fmla="*/ 0 h 603"/>
              <a:gd name="T8" fmla="*/ 0 w 713"/>
              <a:gd name="T9" fmla="*/ 21474836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DDDDDD"/>
          </a:solidFill>
          <a:ln w="9525">
            <a:solidFill>
              <a:schemeClr val="tx1"/>
            </a:solidFill>
            <a:round/>
            <a:headEnd/>
            <a:tailEnd/>
          </a:ln>
        </p:spPr>
        <p:txBody>
          <a:bodyPr wrap="none" anchor="ctr"/>
          <a:lstStyle/>
          <a:p>
            <a:endParaRPr lang="en-US"/>
          </a:p>
        </p:txBody>
      </p:sp>
      <p:sp>
        <p:nvSpPr>
          <p:cNvPr id="161798" name="Freeform 4"/>
          <p:cNvSpPr>
            <a:spLocks/>
          </p:cNvSpPr>
          <p:nvPr/>
        </p:nvSpPr>
        <p:spPr bwMode="auto">
          <a:xfrm>
            <a:off x="3395663" y="2917825"/>
            <a:ext cx="1060450" cy="841375"/>
          </a:xfrm>
          <a:custGeom>
            <a:avLst/>
            <a:gdLst>
              <a:gd name="T0" fmla="*/ 2147483647 w 668"/>
              <a:gd name="T1" fmla="*/ 0 h 530"/>
              <a:gd name="T2" fmla="*/ 0 w 668"/>
              <a:gd name="T3" fmla="*/ 2147483647 h 530"/>
              <a:gd name="T4" fmla="*/ 2147483647 w 668"/>
              <a:gd name="T5" fmla="*/ 2147483647 h 530"/>
              <a:gd name="T6" fmla="*/ 2147483647 w 668"/>
              <a:gd name="T7" fmla="*/ 2147483647 h 530"/>
              <a:gd name="T8" fmla="*/ 2147483647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rgbClr val="DDDDDD"/>
          </a:solidFill>
          <a:ln w="9525">
            <a:solidFill>
              <a:schemeClr val="tx1"/>
            </a:solidFill>
            <a:round/>
            <a:headEnd/>
            <a:tailEnd/>
          </a:ln>
        </p:spPr>
        <p:txBody>
          <a:bodyPr wrap="none" anchor="ctr"/>
          <a:lstStyle/>
          <a:p>
            <a:endParaRPr lang="en-US"/>
          </a:p>
        </p:txBody>
      </p:sp>
      <p:sp>
        <p:nvSpPr>
          <p:cNvPr id="161799" name="Rectangle 5"/>
          <p:cNvSpPr>
            <a:spLocks noGrp="1" noChangeArrowheads="1"/>
          </p:cNvSpPr>
          <p:nvPr>
            <p:ph type="title" idx="4294967295"/>
          </p:nvPr>
        </p:nvSpPr>
        <p:spPr>
          <a:xfrm>
            <a:off x="655638" y="339725"/>
            <a:ext cx="7772400" cy="1143000"/>
          </a:xfrm>
        </p:spPr>
        <p:txBody>
          <a:bodyPr/>
          <a:lstStyle/>
          <a:p>
            <a:pPr eaLnBrk="1" hangingPunct="1"/>
            <a:r>
              <a:rPr lang="en-US">
                <a:latin typeface="Arial" charset="0"/>
                <a:cs typeface="Arial" charset="0"/>
              </a:rPr>
              <a:t>Grand Challenge</a:t>
            </a:r>
          </a:p>
        </p:txBody>
      </p:sp>
      <p:grpSp>
        <p:nvGrpSpPr>
          <p:cNvPr id="161800" name="Group 6"/>
          <p:cNvGrpSpPr>
            <a:grpSpLocks/>
          </p:cNvGrpSpPr>
          <p:nvPr/>
        </p:nvGrpSpPr>
        <p:grpSpPr bwMode="auto">
          <a:xfrm>
            <a:off x="2525713" y="4497388"/>
            <a:ext cx="1676400" cy="1752600"/>
            <a:chOff x="3312" y="2640"/>
            <a:chExt cx="1056" cy="1104"/>
          </a:xfrm>
        </p:grpSpPr>
        <p:sp>
          <p:nvSpPr>
            <p:cNvPr id="161827" name="Freeform 7"/>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161828" name="Group 8"/>
            <p:cNvGrpSpPr>
              <a:grpSpLocks/>
            </p:cNvGrpSpPr>
            <p:nvPr/>
          </p:nvGrpSpPr>
          <p:grpSpPr bwMode="auto">
            <a:xfrm>
              <a:off x="3312" y="2928"/>
              <a:ext cx="837" cy="816"/>
              <a:chOff x="3312" y="2928"/>
              <a:chExt cx="837" cy="816"/>
            </a:xfrm>
          </p:grpSpPr>
          <p:sp>
            <p:nvSpPr>
              <p:cNvPr id="161830" name="Freeform 9"/>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31" name="Freeform 10"/>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32" name="Freeform 11"/>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161833" name="Freeform 12"/>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161834" name="Freeform 13"/>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161835" name="Freeform 14"/>
              <p:cNvSpPr>
                <a:spLocks/>
              </p:cNvSpPr>
              <p:nvPr/>
            </p:nvSpPr>
            <p:spPr bwMode="auto">
              <a:xfrm flipH="1">
                <a:off x="3648" y="3408"/>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61836" name="Freeform 15"/>
              <p:cNvSpPr>
                <a:spLocks/>
              </p:cNvSpPr>
              <p:nvPr/>
            </p:nvSpPr>
            <p:spPr bwMode="auto">
              <a:xfrm flipH="1">
                <a:off x="3840" y="3264"/>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61829" name="Freeform 16"/>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61801" name="Group 17"/>
          <p:cNvGrpSpPr>
            <a:grpSpLocks/>
          </p:cNvGrpSpPr>
          <p:nvPr/>
        </p:nvGrpSpPr>
        <p:grpSpPr bwMode="auto">
          <a:xfrm>
            <a:off x="4757738" y="1919288"/>
            <a:ext cx="1851025" cy="1143000"/>
            <a:chOff x="3024" y="1680"/>
            <a:chExt cx="1166" cy="720"/>
          </a:xfrm>
        </p:grpSpPr>
        <p:sp>
          <p:nvSpPr>
            <p:cNvPr id="161818" name="Freeform 18"/>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sp>
          <p:nvSpPr>
            <p:cNvPr id="161819" name="Freeform 19"/>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20" name="Freeform 20"/>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61821" name="Freeform 21"/>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en-US"/>
            </a:p>
          </p:txBody>
        </p:sp>
        <p:sp>
          <p:nvSpPr>
            <p:cNvPr id="161822" name="Freeform 22"/>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en-US"/>
            </a:p>
          </p:txBody>
        </p:sp>
        <p:sp>
          <p:nvSpPr>
            <p:cNvPr id="161823" name="Freeform 23"/>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p>
          </p:txBody>
        </p:sp>
        <p:sp>
          <p:nvSpPr>
            <p:cNvPr id="161824" name="Freeform 24"/>
            <p:cNvSpPr>
              <a:spLocks/>
            </p:cNvSpPr>
            <p:nvPr/>
          </p:nvSpPr>
          <p:spPr bwMode="auto">
            <a:xfrm flipH="1">
              <a:off x="3984" y="1872"/>
              <a:ext cx="206"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61825" name="Freeform 25"/>
            <p:cNvSpPr>
              <a:spLocks/>
            </p:cNvSpPr>
            <p:nvPr/>
          </p:nvSpPr>
          <p:spPr bwMode="auto">
            <a:xfrm flipH="1">
              <a:off x="3840" y="2016"/>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61826" name="Freeform 26"/>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161802" name="Text Box 27"/>
          <p:cNvSpPr txBox="1">
            <a:spLocks noChangeArrowheads="1"/>
          </p:cNvSpPr>
          <p:nvPr/>
        </p:nvSpPr>
        <p:spPr bwMode="auto">
          <a:xfrm>
            <a:off x="5429250" y="3001963"/>
            <a:ext cx="1692275" cy="830997"/>
          </a:xfrm>
          <a:prstGeom prst="rect">
            <a:avLst/>
          </a:prstGeom>
          <a:noFill/>
          <a:ln w="9525">
            <a:noFill/>
            <a:miter lim="800000"/>
            <a:headEnd/>
            <a:tailEnd/>
          </a:ln>
        </p:spPr>
        <p:txBody>
          <a:bodyPr>
            <a:spAutoFit/>
          </a:bodyPr>
          <a:lstStyle/>
          <a:p>
            <a:pPr algn="ctr" eaLnBrk="0" hangingPunct="0">
              <a:spcBef>
                <a:spcPct val="50000"/>
              </a:spcBef>
            </a:pPr>
            <a:r>
              <a:rPr lang="en-US" sz="2400" b="1" dirty="0">
                <a:solidFill>
                  <a:schemeClr val="accent1"/>
                </a:solidFill>
                <a:latin typeface="Arial" pitchFamily="34" charset="0"/>
                <a:cs typeface="Courier New" pitchFamily="49" charset="0"/>
              </a:rPr>
              <a:t>Writes to 0 and 1</a:t>
            </a:r>
          </a:p>
        </p:txBody>
      </p:sp>
      <p:sp>
        <p:nvSpPr>
          <p:cNvPr id="161803" name="Text Box 28"/>
          <p:cNvSpPr txBox="1">
            <a:spLocks noChangeArrowheads="1"/>
          </p:cNvSpPr>
          <p:nvPr/>
        </p:nvSpPr>
        <p:spPr bwMode="auto">
          <a:xfrm>
            <a:off x="3875088" y="4897438"/>
            <a:ext cx="1692275" cy="830997"/>
          </a:xfrm>
          <a:prstGeom prst="rect">
            <a:avLst/>
          </a:prstGeom>
          <a:noFill/>
          <a:ln w="9525">
            <a:noFill/>
            <a:miter lim="800000"/>
            <a:headEnd/>
            <a:tailEnd/>
          </a:ln>
        </p:spPr>
        <p:txBody>
          <a:bodyPr>
            <a:spAutoFit/>
          </a:bodyPr>
          <a:lstStyle/>
          <a:p>
            <a:pPr algn="ctr" eaLnBrk="0" hangingPunct="0">
              <a:spcBef>
                <a:spcPct val="50000"/>
              </a:spcBef>
            </a:pPr>
            <a:r>
              <a:rPr lang="en-US" sz="2400" b="1" dirty="0">
                <a:solidFill>
                  <a:srgbClr val="0000FF"/>
                </a:solidFill>
                <a:latin typeface="Arial" pitchFamily="34" charset="0"/>
                <a:cs typeface="Courier New" pitchFamily="49" charset="0"/>
              </a:rPr>
              <a:t>Writes to 1 and 2</a:t>
            </a:r>
          </a:p>
        </p:txBody>
      </p:sp>
      <p:sp>
        <p:nvSpPr>
          <p:cNvPr id="161804" name="Freeform 29"/>
          <p:cNvSpPr>
            <a:spLocks/>
          </p:cNvSpPr>
          <p:nvPr/>
        </p:nvSpPr>
        <p:spPr bwMode="auto">
          <a:xfrm>
            <a:off x="3352800" y="3200400"/>
            <a:ext cx="1741488" cy="1647825"/>
          </a:xfrm>
          <a:custGeom>
            <a:avLst/>
            <a:gdLst>
              <a:gd name="T0" fmla="*/ 0 w 1097"/>
              <a:gd name="T1" fmla="*/ 0 h 1038"/>
              <a:gd name="T2" fmla="*/ 2147483647 w 1097"/>
              <a:gd name="T3" fmla="*/ 2147483647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p:spPr>
        <p:txBody>
          <a:bodyPr wrap="none" anchor="ctr"/>
          <a:lstStyle/>
          <a:p>
            <a:endParaRPr lang="en-US"/>
          </a:p>
        </p:txBody>
      </p:sp>
      <p:sp>
        <p:nvSpPr>
          <p:cNvPr id="161805" name="Line 30"/>
          <p:cNvSpPr>
            <a:spLocks noChangeShapeType="1"/>
          </p:cNvSpPr>
          <p:nvPr/>
        </p:nvSpPr>
        <p:spPr bwMode="auto">
          <a:xfrm>
            <a:off x="3919538" y="2917825"/>
            <a:ext cx="1697037" cy="1290638"/>
          </a:xfrm>
          <a:prstGeom prst="line">
            <a:avLst/>
          </a:prstGeom>
          <a:noFill/>
          <a:ln w="38100">
            <a:solidFill>
              <a:schemeClr val="tx1"/>
            </a:solidFill>
            <a:round/>
            <a:headEnd/>
            <a:tailEnd/>
          </a:ln>
        </p:spPr>
        <p:txBody>
          <a:bodyPr wrap="none" anchor="ctr"/>
          <a:lstStyle/>
          <a:p>
            <a:endParaRPr lang="en-US"/>
          </a:p>
        </p:txBody>
      </p:sp>
      <p:sp>
        <p:nvSpPr>
          <p:cNvPr id="161806" name="Line 31"/>
          <p:cNvSpPr>
            <a:spLocks noChangeShapeType="1"/>
          </p:cNvSpPr>
          <p:nvPr/>
        </p:nvSpPr>
        <p:spPr bwMode="auto">
          <a:xfrm flipV="1">
            <a:off x="3381375" y="2903538"/>
            <a:ext cx="552450" cy="319087"/>
          </a:xfrm>
          <a:prstGeom prst="line">
            <a:avLst/>
          </a:prstGeom>
          <a:noFill/>
          <a:ln w="38100">
            <a:solidFill>
              <a:schemeClr val="tx1"/>
            </a:solidFill>
            <a:round/>
            <a:headEnd/>
            <a:tailEnd/>
          </a:ln>
        </p:spPr>
        <p:txBody>
          <a:bodyPr wrap="none" anchor="ctr"/>
          <a:lstStyle/>
          <a:p>
            <a:endParaRPr lang="en-US"/>
          </a:p>
        </p:txBody>
      </p:sp>
      <p:sp>
        <p:nvSpPr>
          <p:cNvPr id="161807" name="Freeform 32"/>
          <p:cNvSpPr>
            <a:spLocks/>
          </p:cNvSpPr>
          <p:nvPr/>
        </p:nvSpPr>
        <p:spPr bwMode="auto">
          <a:xfrm>
            <a:off x="5094288" y="4195763"/>
            <a:ext cx="522287" cy="652462"/>
          </a:xfrm>
          <a:custGeom>
            <a:avLst/>
            <a:gdLst>
              <a:gd name="T0" fmla="*/ 0 w 329"/>
              <a:gd name="T1" fmla="*/ 2147483647 h 411"/>
              <a:gd name="T2" fmla="*/ 214748364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p:spPr>
        <p:txBody>
          <a:bodyPr wrap="none" anchor="ctr"/>
          <a:lstStyle/>
          <a:p>
            <a:endParaRPr lang="en-US"/>
          </a:p>
        </p:txBody>
      </p:sp>
      <p:sp>
        <p:nvSpPr>
          <p:cNvPr id="161808" name="Line 33"/>
          <p:cNvSpPr>
            <a:spLocks noChangeShapeType="1"/>
          </p:cNvSpPr>
          <p:nvPr/>
        </p:nvSpPr>
        <p:spPr bwMode="auto">
          <a:xfrm flipV="1">
            <a:off x="4498975" y="3773488"/>
            <a:ext cx="566738" cy="508000"/>
          </a:xfrm>
          <a:prstGeom prst="line">
            <a:avLst/>
          </a:prstGeom>
          <a:noFill/>
          <a:ln w="38100">
            <a:solidFill>
              <a:schemeClr val="tx1"/>
            </a:solidFill>
            <a:round/>
            <a:headEnd/>
            <a:tailEnd/>
          </a:ln>
        </p:spPr>
        <p:txBody>
          <a:bodyPr wrap="none" anchor="ctr"/>
          <a:lstStyle/>
          <a:p>
            <a:endParaRPr lang="en-US"/>
          </a:p>
        </p:txBody>
      </p:sp>
      <p:sp>
        <p:nvSpPr>
          <p:cNvPr id="161809" name="Line 34"/>
          <p:cNvSpPr>
            <a:spLocks noChangeShapeType="1"/>
          </p:cNvSpPr>
          <p:nvPr/>
        </p:nvSpPr>
        <p:spPr bwMode="auto">
          <a:xfrm flipV="1">
            <a:off x="3903663" y="3352800"/>
            <a:ext cx="566737" cy="420688"/>
          </a:xfrm>
          <a:prstGeom prst="line">
            <a:avLst/>
          </a:prstGeom>
          <a:noFill/>
          <a:ln w="38100">
            <a:solidFill>
              <a:schemeClr val="tx1"/>
            </a:solidFill>
            <a:round/>
            <a:headEnd/>
            <a:tailEnd/>
          </a:ln>
        </p:spPr>
        <p:txBody>
          <a:bodyPr wrap="none" anchor="ctr"/>
          <a:lstStyle/>
          <a:p>
            <a:endParaRPr lang="en-US"/>
          </a:p>
        </p:txBody>
      </p:sp>
      <p:sp>
        <p:nvSpPr>
          <p:cNvPr id="161810" name="Line 35"/>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p:spPr>
        <p:txBody>
          <a:bodyPr wrap="none" anchor="ctr"/>
          <a:lstStyle/>
          <a:p>
            <a:endParaRPr lang="en-US"/>
          </a:p>
        </p:txBody>
      </p:sp>
      <p:sp>
        <p:nvSpPr>
          <p:cNvPr id="161811" name="Line 36"/>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p:spPr>
        <p:txBody>
          <a:bodyPr wrap="none" anchor="ctr"/>
          <a:lstStyle/>
          <a:p>
            <a:endParaRPr lang="en-US"/>
          </a:p>
        </p:txBody>
      </p:sp>
      <p:sp>
        <p:nvSpPr>
          <p:cNvPr id="161812" name="Line 37"/>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p:spPr>
        <p:txBody>
          <a:bodyPr wrap="none" anchor="ctr"/>
          <a:lstStyle/>
          <a:p>
            <a:endParaRPr lang="en-US"/>
          </a:p>
        </p:txBody>
      </p:sp>
      <p:sp>
        <p:nvSpPr>
          <p:cNvPr id="161813" name="Line 38"/>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p:spPr>
        <p:txBody>
          <a:bodyPr wrap="none" anchor="ctr"/>
          <a:lstStyle/>
          <a:p>
            <a:endParaRPr lang="en-US"/>
          </a:p>
        </p:txBody>
      </p:sp>
      <p:sp>
        <p:nvSpPr>
          <p:cNvPr id="161814" name="AutoShape 41"/>
          <p:cNvSpPr>
            <a:spLocks noChangeArrowheads="1"/>
          </p:cNvSpPr>
          <p:nvPr/>
        </p:nvSpPr>
        <p:spPr bwMode="auto">
          <a:xfrm>
            <a:off x="1209675" y="3678238"/>
            <a:ext cx="4724400" cy="28860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w="9525">
            <a:noFill/>
            <a:round/>
            <a:headEnd/>
            <a:tailEnd/>
          </a:ln>
        </p:spPr>
        <p:txBody>
          <a:bodyPr wrap="none" anchor="ctr"/>
          <a:lstStyle/>
          <a:p>
            <a:endParaRPr lang="en-US"/>
          </a:p>
        </p:txBody>
      </p:sp>
      <p:sp>
        <p:nvSpPr>
          <p:cNvPr id="161815" name="AutoShape 42"/>
          <p:cNvSpPr>
            <a:spLocks noChangeArrowheads="1"/>
          </p:cNvSpPr>
          <p:nvPr/>
        </p:nvSpPr>
        <p:spPr bwMode="auto">
          <a:xfrm>
            <a:off x="3402013" y="1406525"/>
            <a:ext cx="4724400" cy="28860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w="9525">
            <a:noFill/>
            <a:round/>
            <a:headEnd/>
            <a:tailEnd/>
          </a:ln>
        </p:spPr>
        <p:txBody>
          <a:bodyPr wrap="none" anchor="ctr"/>
          <a:lstStyle/>
          <a:p>
            <a:endParaRPr lang="en-US"/>
          </a:p>
        </p:txBody>
      </p:sp>
      <p:sp>
        <p:nvSpPr>
          <p:cNvPr id="161816" name="Rectangle 43"/>
          <p:cNvSpPr>
            <a:spLocks noChangeArrowheads="1"/>
          </p:cNvSpPr>
          <p:nvPr/>
        </p:nvSpPr>
        <p:spPr bwMode="auto">
          <a:xfrm>
            <a:off x="214313" y="1652588"/>
            <a:ext cx="3502025" cy="2062103"/>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What about </a:t>
            </a:r>
          </a:p>
          <a:p>
            <a:pPr algn="ctr" eaLnBrk="0" hangingPunct="0"/>
            <a:r>
              <a:rPr lang="en-US" sz="3200" dirty="0">
                <a:solidFill>
                  <a:srgbClr val="0000FF"/>
                </a:solidFill>
                <a:latin typeface="Arial" pitchFamily="34" charset="0"/>
                <a:cs typeface="Courier New" pitchFamily="49" charset="0"/>
              </a:rPr>
              <a:t>atomic writes to multiple </a:t>
            </a:r>
          </a:p>
          <a:p>
            <a:pPr algn="ctr" eaLnBrk="0" hangingPunct="0"/>
            <a:r>
              <a:rPr lang="en-US" sz="3200" dirty="0">
                <a:solidFill>
                  <a:srgbClr val="0000FF"/>
                </a:solidFill>
                <a:latin typeface="Arial" pitchFamily="34" charset="0"/>
                <a:cs typeface="Courier New" pitchFamily="49" charset="0"/>
              </a:rPr>
              <a:t>locations?</a:t>
            </a:r>
          </a:p>
        </p:txBody>
      </p:sp>
      <p:sp>
        <p:nvSpPr>
          <p:cNvPr id="161817" name="Rectangle 44"/>
          <p:cNvSpPr>
            <a:spLocks noChangeArrowheads="1"/>
          </p:cNvSpPr>
          <p:nvPr/>
        </p:nvSpPr>
        <p:spPr bwMode="auto">
          <a:xfrm>
            <a:off x="4992688" y="4238625"/>
            <a:ext cx="4151312" cy="1066800"/>
          </a:xfrm>
          <a:prstGeom prst="rect">
            <a:avLst/>
          </a:prstGeom>
          <a:noFill/>
          <a:ln w="9525">
            <a:noFill/>
            <a:miter lim="800000"/>
            <a:headEnd/>
            <a:tailEnd/>
          </a:ln>
        </p:spPr>
        <p:txBody>
          <a:bodyPr>
            <a:spAutoFit/>
          </a:bodyPr>
          <a:lstStyle/>
          <a:p>
            <a:pPr lvl="1" algn="ctr" eaLnBrk="0" hangingPunct="0"/>
            <a:r>
              <a:rPr lang="en-US" sz="3200" dirty="0">
                <a:solidFill>
                  <a:srgbClr val="0000FF"/>
                </a:solidFill>
                <a:latin typeface="Arial" pitchFamily="34" charset="0"/>
                <a:cs typeface="Courier New" pitchFamily="49" charset="0"/>
              </a:rPr>
              <a:t>Write many and</a:t>
            </a:r>
          </a:p>
          <a:p>
            <a:pPr lvl="1" algn="ctr" eaLnBrk="0" hangingPunct="0"/>
            <a:r>
              <a:rPr lang="en-US" sz="3200" dirty="0">
                <a:solidFill>
                  <a:srgbClr val="0000FF"/>
                </a:solidFill>
                <a:latin typeface="Arial" pitchFamily="34" charset="0"/>
                <a:cs typeface="Courier New" pitchFamily="49" charset="0"/>
              </a:rPr>
              <a:t>snapshot</a:t>
            </a:r>
          </a:p>
        </p:txBody>
      </p:sp>
      <p:sp>
        <p:nvSpPr>
          <p:cNvPr id="45" name="Footer Placeholder 44"/>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Slide Number Placeholder 2"/>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0DFFBC2-BB26-43FC-83B0-247C8719B1AB}" type="slidenum">
              <a:rPr lang="x-none" sz="1400">
                <a:latin typeface="Arial" pitchFamily="34" charset="0"/>
                <a:cs typeface="Arial" charset="0"/>
              </a:rPr>
              <a:pPr algn="r" eaLnBrk="0" hangingPunct="0"/>
              <a:t>156</a:t>
            </a:fld>
            <a:endParaRPr lang="en-US" sz="1400" dirty="0">
              <a:latin typeface="Arial" pitchFamily="34" charset="0"/>
              <a:cs typeface="Arial" charset="0"/>
            </a:endParaRPr>
          </a:p>
        </p:txBody>
      </p:sp>
      <p:sp>
        <p:nvSpPr>
          <p:cNvPr id="162820" name="Rectangle 2"/>
          <p:cNvSpPr>
            <a:spLocks noChangeArrowheads="1"/>
          </p:cNvSpPr>
          <p:nvPr/>
        </p:nvSpPr>
        <p:spPr bwMode="auto">
          <a:xfrm>
            <a:off x="0" y="-6439"/>
            <a:ext cx="9144000" cy="1200329"/>
          </a:xfrm>
          <a:prstGeom prst="rect">
            <a:avLst/>
          </a:prstGeom>
          <a:noFill/>
          <a:ln w="9525" algn="ctr">
            <a:noFill/>
            <a:miter lim="800000"/>
            <a:headEnd/>
            <a:tailEnd/>
          </a:ln>
        </p:spPr>
        <p:txBody>
          <a:bodyPr anchor="ctr">
            <a:spAutoFit/>
          </a:bodyPr>
          <a:lstStyle/>
          <a:p>
            <a:pPr eaLnBrk="0" hangingPunct="0"/>
            <a:r>
              <a:rPr lang="en-US" sz="2400" dirty="0">
                <a:latin typeface="Arial" pitchFamily="34" charset="0"/>
                <a:cs typeface="Courier New" pitchFamily="49" charset="0"/>
                <a:hlinkClick r:id="rId3"/>
              </a:rPr>
              <a:t>  </a:t>
            </a:r>
            <a:r>
              <a:rPr lang="en-US" dirty="0">
                <a:latin typeface="Arial" pitchFamily="34" charset="0"/>
                <a:cs typeface="Courier New" pitchFamily="49" charset="0"/>
              </a:rPr>
              <a:t> </a:t>
            </a:r>
            <a:r>
              <a:rPr lang="en-US" sz="2400" dirty="0">
                <a:latin typeface="Arial" pitchFamily="34" charset="0"/>
                <a:cs typeface="Courier New" pitchFamily="49" charset="0"/>
              </a:rPr>
              <a:t>        </a:t>
            </a:r>
            <a:br>
              <a:rPr lang="en-US" sz="2400" dirty="0">
                <a:latin typeface="Arial" pitchFamily="34" charset="0"/>
                <a:cs typeface="Courier New" pitchFamily="49" charset="0"/>
              </a:rPr>
            </a:br>
            <a:r>
              <a:rPr lang="en-US" sz="2400" dirty="0">
                <a:latin typeface="Arial" pitchFamily="34" charset="0"/>
                <a:cs typeface="Courier New" pitchFamily="49" charset="0"/>
              </a:rPr>
              <a:t>This work is licensed under a </a:t>
            </a:r>
            <a:r>
              <a:rPr lang="en-US" sz="2400" dirty="0">
                <a:latin typeface="Arial" pitchFamily="34" charset="0"/>
                <a:cs typeface="Courier New" pitchFamily="49" charset="0"/>
                <a:hlinkClick r:id="rId3"/>
              </a:rPr>
              <a:t>Creative Commons Attribution-</a:t>
            </a:r>
            <a:r>
              <a:rPr lang="en-US" sz="2400" dirty="0" err="1">
                <a:latin typeface="Arial" pitchFamily="34" charset="0"/>
                <a:cs typeface="Courier New" pitchFamily="49" charset="0"/>
                <a:hlinkClick r:id="rId3"/>
              </a:rPr>
              <a:t>ShareAlike</a:t>
            </a:r>
            <a:r>
              <a:rPr lang="en-US" sz="2400" dirty="0">
                <a:latin typeface="Arial" pitchFamily="34" charset="0"/>
                <a:cs typeface="Courier New" pitchFamily="49" charset="0"/>
                <a:hlinkClick r:id="rId3"/>
              </a:rPr>
              <a:t> 2.5 License</a:t>
            </a:r>
            <a:r>
              <a:rPr lang="en-US" sz="2400" dirty="0">
                <a:latin typeface="Arial" pitchFamily="34" charset="0"/>
                <a:cs typeface="Courier New" pitchFamily="49" charset="0"/>
              </a:rPr>
              <a:t>. </a:t>
            </a:r>
          </a:p>
        </p:txBody>
      </p:sp>
      <p:pic>
        <p:nvPicPr>
          <p:cNvPr id="162821"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62822" name="Rectangle 4"/>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eaLnBrk="0" hangingPunct="0">
              <a:lnSpc>
                <a:spcPct val="80000"/>
              </a:lnSpc>
              <a:spcBef>
                <a:spcPct val="20000"/>
              </a:spcBef>
              <a:buFontTx/>
              <a:buChar char="•"/>
            </a:pPr>
            <a:r>
              <a:rPr lang="en-US" b="1">
                <a:latin typeface="Lucida Sans" pitchFamily="34" charset="0"/>
                <a:cs typeface="Courier New" pitchFamily="49" charset="0"/>
              </a:rPr>
              <a:t>You are free:</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to Share</a:t>
            </a:r>
            <a:r>
              <a:rPr lang="en-US" sz="1600">
                <a:latin typeface="Lucida Sans" pitchFamily="34" charset="0"/>
                <a:cs typeface="Courier New" pitchFamily="49" charset="0"/>
              </a:rPr>
              <a:t> — to copy, distribute and transmit the work </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to Remix</a:t>
            </a:r>
            <a:r>
              <a:rPr lang="en-US" sz="1600">
                <a:latin typeface="Lucida Sans" pitchFamily="34" charset="0"/>
                <a:cs typeface="Courier New" pitchFamily="49" charset="0"/>
              </a:rPr>
              <a:t> — to adapt the work </a:t>
            </a:r>
          </a:p>
          <a:p>
            <a:pPr marL="342900" indent="-342900" eaLnBrk="0" hangingPunct="0">
              <a:lnSpc>
                <a:spcPct val="80000"/>
              </a:lnSpc>
              <a:spcBef>
                <a:spcPct val="20000"/>
              </a:spcBef>
              <a:buFontTx/>
              <a:buChar char="•"/>
            </a:pPr>
            <a:r>
              <a:rPr lang="en-US" b="1">
                <a:latin typeface="Lucida Sans" pitchFamily="34" charset="0"/>
                <a:cs typeface="Courier New" pitchFamily="49" charset="0"/>
              </a:rPr>
              <a:t>Under the following conditions:</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Attribution</a:t>
            </a:r>
            <a:r>
              <a:rPr lang="en-US" sz="1600">
                <a:latin typeface="Lucida Sans" pitchFamily="34" charset="0"/>
                <a:cs typeface="Courier New" pitchFamily="49" charset="0"/>
              </a:rPr>
              <a:t>. You must attribute the work to “The Art of Multiprocessor Programming” (but not in any way that suggests that the authors endorse you or your use of the work). </a:t>
            </a:r>
          </a:p>
          <a:p>
            <a:pPr marL="742950" lvl="1" indent="-285750" eaLnBrk="0" hangingPunct="0">
              <a:lnSpc>
                <a:spcPct val="80000"/>
              </a:lnSpc>
              <a:spcBef>
                <a:spcPct val="20000"/>
              </a:spcBef>
              <a:buFontTx/>
              <a:buChar char="–"/>
            </a:pPr>
            <a:r>
              <a:rPr lang="en-US" sz="1600" b="1">
                <a:latin typeface="Lucida Sans" pitchFamily="34" charset="0"/>
                <a:cs typeface="Courier New" pitchFamily="49" charset="0"/>
              </a:rPr>
              <a:t>Share Alike</a:t>
            </a:r>
            <a:r>
              <a:rPr lang="en-US" sz="1600">
                <a:latin typeface="Lucida Sans" pitchFamily="34" charset="0"/>
                <a:cs typeface="Courier New" pitchFamily="49" charset="0"/>
              </a:rPr>
              <a:t>. If you alter, transform, or build upon this work, you may distribute the resulting work only under the same, similar or a compatible license. </a:t>
            </a:r>
          </a:p>
          <a:p>
            <a:pPr marL="342900" indent="-342900" eaLnBrk="0" hangingPunct="0">
              <a:lnSpc>
                <a:spcPct val="80000"/>
              </a:lnSpc>
              <a:spcBef>
                <a:spcPct val="20000"/>
              </a:spcBef>
              <a:buFontTx/>
              <a:buChar char="•"/>
            </a:pPr>
            <a:r>
              <a:rPr lang="en-US">
                <a:latin typeface="Lucida Sans" pitchFamily="34" charset="0"/>
                <a:cs typeface="Courier New" pitchFamily="49" charset="0"/>
              </a:rPr>
              <a:t>For any reuse or distribution, you must make clear to others the license terms of this work. The best way to do this is with a link to</a:t>
            </a:r>
          </a:p>
          <a:p>
            <a:pPr marL="742950" lvl="1" indent="-285750" eaLnBrk="0" hangingPunct="0">
              <a:lnSpc>
                <a:spcPct val="80000"/>
              </a:lnSpc>
              <a:spcBef>
                <a:spcPct val="20000"/>
              </a:spcBef>
              <a:buFontTx/>
              <a:buChar char="–"/>
            </a:pPr>
            <a:r>
              <a:rPr lang="en-US" sz="1600">
                <a:latin typeface="Lucida Sans" pitchFamily="34" charset="0"/>
                <a:cs typeface="Courier New" pitchFamily="49" charset="0"/>
              </a:rPr>
              <a:t>http://creativecommons.org/licenses/by-sa/3.0/. </a:t>
            </a:r>
          </a:p>
          <a:p>
            <a:pPr marL="342900" indent="-342900" eaLnBrk="0" hangingPunct="0">
              <a:lnSpc>
                <a:spcPct val="80000"/>
              </a:lnSpc>
              <a:spcBef>
                <a:spcPct val="20000"/>
              </a:spcBef>
              <a:buFontTx/>
              <a:buChar char="•"/>
            </a:pPr>
            <a:r>
              <a:rPr lang="en-US">
                <a:latin typeface="Lucida Sans" pitchFamily="34" charset="0"/>
                <a:cs typeface="Courier New" pitchFamily="49" charset="0"/>
              </a:rPr>
              <a:t>Any of the above conditions can be waived if you get permission from the copyright holder. </a:t>
            </a:r>
          </a:p>
          <a:p>
            <a:pPr marL="342900" indent="-342900" eaLnBrk="0" hangingPunct="0">
              <a:lnSpc>
                <a:spcPct val="80000"/>
              </a:lnSpc>
              <a:spcBef>
                <a:spcPct val="20000"/>
              </a:spcBef>
              <a:buFontTx/>
              <a:buChar char="•"/>
            </a:pPr>
            <a:r>
              <a:rPr lang="en-US">
                <a:latin typeface="Lucida Sans" pitchFamily="34" charset="0"/>
                <a:cs typeface="Courier New" pitchFamily="49" charset="0"/>
              </a:rPr>
              <a:t>Nothing in this license impairs or restricts the author's moral rights. </a:t>
            </a:r>
          </a:p>
          <a:p>
            <a:pPr marL="342900" indent="-342900" eaLnBrk="0" hangingPunct="0">
              <a:lnSpc>
                <a:spcPct val="80000"/>
              </a:lnSpc>
              <a:spcBef>
                <a:spcPct val="20000"/>
              </a:spcBef>
              <a:buFontTx/>
              <a:buChar char="•"/>
            </a:pPr>
            <a:endParaRPr lang="en-US">
              <a:latin typeface="Lucida Sans" pitchFamily="34" charset="0"/>
              <a:cs typeface="Courier New" pitchFamily="49" charset="0"/>
            </a:endParaRPr>
          </a:p>
        </p:txBody>
      </p:sp>
      <p:sp>
        <p:nvSpPr>
          <p:cNvPr id="7" name="Footer Placeholder 6"/>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C085558-3D3D-40AB-98C6-C1B648FD08D4}" type="slidenum">
              <a:rPr lang="x-none" sz="1400">
                <a:latin typeface="Arial" pitchFamily="34" charset="0"/>
                <a:cs typeface="Arial" charset="0"/>
              </a:rPr>
              <a:pPr algn="r" eaLnBrk="0" hangingPunct="0"/>
              <a:t>16</a:t>
            </a:fld>
            <a:endParaRPr lang="en-US" sz="1400" dirty="0">
              <a:latin typeface="Arial" pitchFamily="34" charset="0"/>
              <a:cs typeface="Arial" charset="0"/>
            </a:endParaRPr>
          </a:p>
        </p:txBody>
      </p:sp>
      <p:sp>
        <p:nvSpPr>
          <p:cNvPr id="19460" name="Freeform 62"/>
          <p:cNvSpPr>
            <a:spLocks/>
          </p:cNvSpPr>
          <p:nvPr/>
        </p:nvSpPr>
        <p:spPr bwMode="auto">
          <a:xfrm rot="585974">
            <a:off x="7256463" y="1820863"/>
            <a:ext cx="522287" cy="474662"/>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9461" name="Freeform 61"/>
          <p:cNvSpPr>
            <a:spLocks/>
          </p:cNvSpPr>
          <p:nvPr/>
        </p:nvSpPr>
        <p:spPr bwMode="auto">
          <a:xfrm rot="585974">
            <a:off x="5589588" y="22177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9462" name="Freeform 60"/>
          <p:cNvSpPr>
            <a:spLocks/>
          </p:cNvSpPr>
          <p:nvPr/>
        </p:nvSpPr>
        <p:spPr bwMode="auto">
          <a:xfrm rot="585974">
            <a:off x="6696075" y="30305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9464" name="Rectangle 3"/>
          <p:cNvSpPr>
            <a:spLocks noGrp="1" noChangeArrowheads="1"/>
          </p:cNvSpPr>
          <p:nvPr>
            <p:ph type="title" idx="4294967295"/>
          </p:nvPr>
        </p:nvSpPr>
        <p:spPr/>
        <p:txBody>
          <a:bodyPr/>
          <a:lstStyle/>
          <a:p>
            <a:pPr eaLnBrk="1" hangingPunct="1"/>
            <a:r>
              <a:rPr lang="en-US" sz="4000" dirty="0">
                <a:cs typeface="Arial" charset="0"/>
              </a:rPr>
              <a:t>Multi-Reader/Single-Writer Register</a:t>
            </a:r>
          </a:p>
        </p:txBody>
      </p:sp>
      <p:grpSp>
        <p:nvGrpSpPr>
          <p:cNvPr id="19465" name="Group 4"/>
          <p:cNvGrpSpPr>
            <a:grpSpLocks/>
          </p:cNvGrpSpPr>
          <p:nvPr/>
        </p:nvGrpSpPr>
        <p:grpSpPr bwMode="auto">
          <a:xfrm>
            <a:off x="990600" y="2590800"/>
            <a:ext cx="1752600" cy="1524000"/>
            <a:chOff x="1248" y="2016"/>
            <a:chExt cx="1104" cy="960"/>
          </a:xfrm>
        </p:grpSpPr>
        <p:grpSp>
          <p:nvGrpSpPr>
            <p:cNvPr id="19509" name="Group 5"/>
            <p:cNvGrpSpPr>
              <a:grpSpLocks/>
            </p:cNvGrpSpPr>
            <p:nvPr/>
          </p:nvGrpSpPr>
          <p:grpSpPr bwMode="auto">
            <a:xfrm>
              <a:off x="1248" y="2016"/>
              <a:ext cx="912" cy="816"/>
              <a:chOff x="3168" y="1824"/>
              <a:chExt cx="912" cy="816"/>
            </a:xfrm>
          </p:grpSpPr>
          <p:sp>
            <p:nvSpPr>
              <p:cNvPr id="19511" name="Freeform 6"/>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12" name="Freeform 7"/>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13" name="Freeform 8"/>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14" name="Freeform 9"/>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9515" name="Freeform 10"/>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9516" name="Freeform 11"/>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9517" name="Freeform 12"/>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18" name="Freeform 13"/>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19" name="Freeform 14"/>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9510" name="Freeform 15"/>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19467" name="Group 17"/>
          <p:cNvGrpSpPr>
            <a:grpSpLocks/>
          </p:cNvGrpSpPr>
          <p:nvPr/>
        </p:nvGrpSpPr>
        <p:grpSpPr bwMode="auto">
          <a:xfrm>
            <a:off x="7315200" y="2286000"/>
            <a:ext cx="1219200" cy="1090613"/>
            <a:chOff x="4224" y="2256"/>
            <a:chExt cx="912" cy="816"/>
          </a:xfrm>
        </p:grpSpPr>
        <p:sp>
          <p:nvSpPr>
            <p:cNvPr id="19500" name="Freeform 1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01" name="Freeform 1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02" name="Freeform 2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503" name="Freeform 2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504" name="Freeform 2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505" name="Freeform 2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506" name="Freeform 2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07" name="Freeform 2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508" name="Freeform 2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9468" name="Group 28"/>
          <p:cNvGrpSpPr>
            <a:grpSpLocks/>
          </p:cNvGrpSpPr>
          <p:nvPr/>
        </p:nvGrpSpPr>
        <p:grpSpPr bwMode="auto">
          <a:xfrm>
            <a:off x="6324600" y="1524000"/>
            <a:ext cx="1066800" cy="954088"/>
            <a:chOff x="4224" y="2256"/>
            <a:chExt cx="912" cy="816"/>
          </a:xfrm>
        </p:grpSpPr>
        <p:sp>
          <p:nvSpPr>
            <p:cNvPr id="19491"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92"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93"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94"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95"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96"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97"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98"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99"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9469" name="Group 38"/>
          <p:cNvGrpSpPr>
            <a:grpSpLocks/>
          </p:cNvGrpSpPr>
          <p:nvPr/>
        </p:nvGrpSpPr>
        <p:grpSpPr bwMode="auto">
          <a:xfrm>
            <a:off x="5715000" y="2819400"/>
            <a:ext cx="1447800" cy="1295400"/>
            <a:chOff x="4224" y="2256"/>
            <a:chExt cx="912" cy="816"/>
          </a:xfrm>
        </p:grpSpPr>
        <p:sp>
          <p:nvSpPr>
            <p:cNvPr id="19482" name="Freeform 3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83" name="Freeform 4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84" name="Freeform 4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85" name="Freeform 4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86" name="Freeform 4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87" name="Freeform 4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88" name="Freeform 4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89" name="Freeform 4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90" name="Freeform 4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9470" name="Group 49"/>
          <p:cNvGrpSpPr>
            <a:grpSpLocks/>
          </p:cNvGrpSpPr>
          <p:nvPr/>
        </p:nvGrpSpPr>
        <p:grpSpPr bwMode="auto">
          <a:xfrm>
            <a:off x="7772400" y="1295400"/>
            <a:ext cx="762000" cy="681038"/>
            <a:chOff x="4224" y="2256"/>
            <a:chExt cx="912" cy="816"/>
          </a:xfrm>
        </p:grpSpPr>
        <p:sp>
          <p:nvSpPr>
            <p:cNvPr id="19473" name="Freeform 50"/>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74" name="Freeform 51"/>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75" name="Freeform 52"/>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9476" name="Freeform 53"/>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77" name="Freeform 54"/>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78" name="Freeform 55"/>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9479" name="Freeform 56"/>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80" name="Freeform 57"/>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9481" name="Freeform 58"/>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9471" name="AutoShape 27"/>
          <p:cNvSpPr>
            <a:spLocks noChangeArrowheads="1"/>
          </p:cNvSpPr>
          <p:nvPr/>
        </p:nvSpPr>
        <p:spPr bwMode="auto">
          <a:xfrm>
            <a:off x="3276600" y="1981200"/>
            <a:ext cx="2819400" cy="1066800"/>
          </a:xfrm>
          <a:prstGeom prst="cloudCallout">
            <a:avLst>
              <a:gd name="adj1" fmla="val 44875"/>
              <a:gd name="adj2" fmla="val 75894"/>
            </a:avLst>
          </a:prstGeom>
          <a:solidFill>
            <a:schemeClr val="bg1"/>
          </a:solid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sp>
        <p:nvSpPr>
          <p:cNvPr id="19472" name="Freeform 59"/>
          <p:cNvSpPr>
            <a:spLocks/>
          </p:cNvSpPr>
          <p:nvPr/>
        </p:nvSpPr>
        <p:spPr bwMode="auto">
          <a:xfrm rot="585974">
            <a:off x="5180013" y="372268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64" name="Footer Placeholder 63"/>
          <p:cNvSpPr>
            <a:spLocks noGrp="1"/>
          </p:cNvSpPr>
          <p:nvPr>
            <p:ph type="ftr" sz="quarter" idx="10"/>
          </p:nvPr>
        </p:nvSpPr>
        <p:spPr/>
        <p:txBody>
          <a:bodyPr/>
          <a:lstStyle/>
          <a:p>
            <a:pPr>
              <a:defRPr/>
            </a:pPr>
            <a:r>
              <a:rPr lang="en-US"/>
              <a:t>Art of Multiprocessor Programming</a:t>
            </a:r>
            <a:endParaRPr lang="en-US" dirty="0"/>
          </a:p>
        </p:txBody>
      </p:sp>
      <p:sp>
        <p:nvSpPr>
          <p:cNvPr id="66"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67" name="Text Box 18"/>
          <p:cNvSpPr txBox="1">
            <a:spLocks noChangeArrowheads="1"/>
          </p:cNvSpPr>
          <p:nvPr/>
        </p:nvSpPr>
        <p:spPr bwMode="auto">
          <a:xfrm>
            <a:off x="2438400" y="3924300"/>
            <a:ext cx="1828800" cy="800100"/>
          </a:xfrm>
          <a:prstGeom prst="rect">
            <a:avLst/>
          </a:prstGeom>
          <a:solidFill>
            <a:schemeClr val="bg1">
              <a:alpha val="80000"/>
            </a:schemeClr>
          </a:solidFill>
          <a:ln w="38100">
            <a:solidFill>
              <a:schemeClr val="tx1"/>
            </a:solidFill>
            <a:prstDash val="dash"/>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01100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3"/>
          <p:cNvSpPr txBox="1">
            <a:spLocks noChangeArrowheads="1"/>
          </p:cNvSpPr>
          <p:nvPr/>
        </p:nvSpPr>
        <p:spPr bwMode="auto">
          <a:xfrm>
            <a:off x="3962400" y="4343400"/>
            <a:ext cx="1905000" cy="769441"/>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square">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10011</a:t>
            </a:r>
          </a:p>
        </p:txBody>
      </p:sp>
      <p:sp>
        <p:nvSpPr>
          <p:cNvPr id="204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C1F7D3A-3723-4885-9483-AC1E105BB1BB}" type="slidenum">
              <a:rPr lang="x-none" sz="1400">
                <a:latin typeface="Arial" pitchFamily="34" charset="0"/>
                <a:cs typeface="Arial" charset="0"/>
              </a:rPr>
              <a:pPr algn="r" eaLnBrk="0" hangingPunct="0"/>
              <a:t>17</a:t>
            </a:fld>
            <a:endParaRPr lang="en-US" sz="1400" dirty="0">
              <a:latin typeface="Arial" pitchFamily="34" charset="0"/>
              <a:cs typeface="Arial" charset="0"/>
            </a:endParaRPr>
          </a:p>
        </p:txBody>
      </p:sp>
      <p:sp>
        <p:nvSpPr>
          <p:cNvPr id="20484" name="Freeform 150"/>
          <p:cNvSpPr>
            <a:spLocks/>
          </p:cNvSpPr>
          <p:nvPr/>
        </p:nvSpPr>
        <p:spPr bwMode="auto">
          <a:xfrm rot="585974">
            <a:off x="7256463" y="1820863"/>
            <a:ext cx="522287" cy="474662"/>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5" name="Freeform 151"/>
          <p:cNvSpPr>
            <a:spLocks/>
          </p:cNvSpPr>
          <p:nvPr/>
        </p:nvSpPr>
        <p:spPr bwMode="auto">
          <a:xfrm rot="585974">
            <a:off x="5589588" y="22177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6" name="Freeform 152"/>
          <p:cNvSpPr>
            <a:spLocks/>
          </p:cNvSpPr>
          <p:nvPr/>
        </p:nvSpPr>
        <p:spPr bwMode="auto">
          <a:xfrm rot="585974">
            <a:off x="6696075" y="303053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7" name="Freeform 153"/>
          <p:cNvSpPr>
            <a:spLocks/>
          </p:cNvSpPr>
          <p:nvPr/>
        </p:nvSpPr>
        <p:spPr bwMode="auto">
          <a:xfrm rot="585974">
            <a:off x="5180013" y="3722688"/>
            <a:ext cx="838200" cy="762000"/>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0488" name="Text Box 148"/>
          <p:cNvSpPr txBox="1">
            <a:spLocks noChangeArrowheads="1"/>
          </p:cNvSpPr>
          <p:nvPr/>
        </p:nvSpPr>
        <p:spPr bwMode="auto">
          <a:xfrm>
            <a:off x="1524367" y="3124200"/>
            <a:ext cx="914033" cy="338554"/>
          </a:xfrm>
          <a:prstGeom prst="rect">
            <a:avLst/>
          </a:prstGeom>
          <a:noFill/>
          <a:ln w="9525">
            <a:solidFill>
              <a:schemeClr val="tx1"/>
            </a:solidFill>
            <a:prstDash val="dash"/>
            <a:miter lim="800000"/>
            <a:headEnd/>
            <a:tailEnd/>
          </a:ln>
        </p:spPr>
        <p:txBody>
          <a:bodyPr wrap="none">
            <a:spAutoFit/>
          </a:bodyPr>
          <a:lstStyle/>
          <a:p>
            <a:pPr algn="r" eaLnBrk="0" hangingPunct="0"/>
            <a:r>
              <a:rPr lang="en-US" sz="1600" dirty="0">
                <a:solidFill>
                  <a:srgbClr val="0000FF"/>
                </a:solidFill>
                <a:latin typeface="Arial" pitchFamily="34" charset="0"/>
                <a:cs typeface="Courier New" pitchFamily="49" charset="0"/>
              </a:rPr>
              <a:t>mumble</a:t>
            </a:r>
          </a:p>
        </p:txBody>
      </p:sp>
      <p:sp>
        <p:nvSpPr>
          <p:cNvPr id="20489" name="Text Box 149"/>
          <p:cNvSpPr txBox="1">
            <a:spLocks noChangeArrowheads="1"/>
          </p:cNvSpPr>
          <p:nvPr/>
        </p:nvSpPr>
        <p:spPr bwMode="auto">
          <a:xfrm>
            <a:off x="1273542" y="4572000"/>
            <a:ext cx="914033" cy="338554"/>
          </a:xfrm>
          <a:prstGeom prst="rect">
            <a:avLst/>
          </a:prstGeom>
          <a:noFill/>
          <a:ln w="9525">
            <a:solidFill>
              <a:schemeClr val="tx1"/>
            </a:solidFill>
            <a:prstDash val="dash"/>
            <a:miter lim="800000"/>
            <a:headEnd/>
            <a:tailEnd/>
          </a:ln>
        </p:spPr>
        <p:txBody>
          <a:bodyPr wrap="none">
            <a:spAutoFit/>
          </a:bodyPr>
          <a:lstStyle/>
          <a:p>
            <a:pPr algn="r" eaLnBrk="0" hangingPunct="0"/>
            <a:r>
              <a:rPr lang="en-US" sz="1600" dirty="0">
                <a:solidFill>
                  <a:srgbClr val="0000FF"/>
                </a:solidFill>
                <a:latin typeface="Arial" pitchFamily="34" charset="0"/>
                <a:cs typeface="Courier New" pitchFamily="49" charset="0"/>
              </a:rPr>
              <a:t>mumble</a:t>
            </a:r>
          </a:p>
        </p:txBody>
      </p:sp>
      <p:sp>
        <p:nvSpPr>
          <p:cNvPr id="20490" name="Freeform 115"/>
          <p:cNvSpPr>
            <a:spLocks/>
          </p:cNvSpPr>
          <p:nvPr/>
        </p:nvSpPr>
        <p:spPr bwMode="auto">
          <a:xfrm>
            <a:off x="1862138" y="4114800"/>
            <a:ext cx="3048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491" name="Freeform 107"/>
          <p:cNvSpPr>
            <a:spLocks/>
          </p:cNvSpPr>
          <p:nvPr/>
        </p:nvSpPr>
        <p:spPr bwMode="auto">
          <a:xfrm>
            <a:off x="3081338" y="4191000"/>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492" name="Freeform 108"/>
          <p:cNvSpPr>
            <a:spLocks/>
          </p:cNvSpPr>
          <p:nvPr/>
        </p:nvSpPr>
        <p:spPr bwMode="auto">
          <a:xfrm>
            <a:off x="2751138" y="3962400"/>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493" name="Freeform 109"/>
          <p:cNvSpPr>
            <a:spLocks/>
          </p:cNvSpPr>
          <p:nvPr/>
        </p:nvSpPr>
        <p:spPr bwMode="auto">
          <a:xfrm>
            <a:off x="2395538" y="3810000"/>
            <a:ext cx="228600" cy="4572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494" name="Freeform 110"/>
          <p:cNvSpPr>
            <a:spLocks/>
          </p:cNvSpPr>
          <p:nvPr/>
        </p:nvSpPr>
        <p:spPr bwMode="auto">
          <a:xfrm>
            <a:off x="1981200" y="3810000"/>
            <a:ext cx="1252538" cy="849313"/>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495" name="Freeform 111"/>
          <p:cNvSpPr>
            <a:spLocks/>
          </p:cNvSpPr>
          <p:nvPr/>
        </p:nvSpPr>
        <p:spPr bwMode="auto">
          <a:xfrm>
            <a:off x="1997075" y="3962400"/>
            <a:ext cx="779463" cy="900113"/>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496" name="Freeform 112"/>
          <p:cNvSpPr>
            <a:spLocks/>
          </p:cNvSpPr>
          <p:nvPr/>
        </p:nvSpPr>
        <p:spPr bwMode="auto">
          <a:xfrm>
            <a:off x="2751138" y="4343400"/>
            <a:ext cx="482600" cy="519113"/>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497" name="Freeform 113"/>
          <p:cNvSpPr>
            <a:spLocks/>
          </p:cNvSpPr>
          <p:nvPr/>
        </p:nvSpPr>
        <p:spPr bwMode="auto">
          <a:xfrm>
            <a:off x="2395538" y="4572000"/>
            <a:ext cx="381000" cy="5334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498" name="Freeform 114"/>
          <p:cNvSpPr>
            <a:spLocks/>
          </p:cNvSpPr>
          <p:nvPr/>
        </p:nvSpPr>
        <p:spPr bwMode="auto">
          <a:xfrm>
            <a:off x="2090738" y="4343400"/>
            <a:ext cx="3810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499" name="Rectangle 126"/>
          <p:cNvSpPr>
            <a:spLocks noChangeArrowheads="1"/>
          </p:cNvSpPr>
          <p:nvPr/>
        </p:nvSpPr>
        <p:spPr bwMode="auto">
          <a:xfrm>
            <a:off x="3409720" y="4876800"/>
            <a:ext cx="1671868" cy="769441"/>
          </a:xfrm>
          <a:prstGeom prst="rect">
            <a:avLst/>
          </a:prstGeom>
          <a:solidFill>
            <a:schemeClr val="bg1">
              <a:alpha val="80000"/>
            </a:schemeClr>
          </a:solidFill>
          <a:ln w="38100">
            <a:solidFill>
              <a:schemeClr val="tx1"/>
            </a:solidFill>
            <a:prstDash val="dash"/>
            <a:miter lim="800000"/>
            <a:headEnd/>
            <a:tailEnd/>
          </a:ln>
        </p:spPr>
        <p:txBody>
          <a:bodyPr wrap="none">
            <a:spAutoFit/>
          </a:bodyPr>
          <a:lstStyle/>
          <a:p>
            <a:pPr algn="r" eaLnBrk="0" hangingPunct="0"/>
            <a:r>
              <a:rPr lang="en-US" sz="4400" dirty="0">
                <a:solidFill>
                  <a:srgbClr val="0000FF"/>
                </a:solidFill>
                <a:latin typeface="Arial" pitchFamily="34" charset="0"/>
                <a:cs typeface="Courier New" pitchFamily="49" charset="0"/>
              </a:rPr>
              <a:t>11011</a:t>
            </a:r>
          </a:p>
        </p:txBody>
      </p:sp>
      <p:sp>
        <p:nvSpPr>
          <p:cNvPr id="20500" name="Freeform 127"/>
          <p:cNvSpPr>
            <a:spLocks/>
          </p:cNvSpPr>
          <p:nvPr/>
        </p:nvSpPr>
        <p:spPr bwMode="auto">
          <a:xfrm>
            <a:off x="2395538" y="5029200"/>
            <a:ext cx="1143000" cy="76200"/>
          </a:xfrm>
          <a:custGeom>
            <a:avLst/>
            <a:gdLst>
              <a:gd name="T0" fmla="*/ 0 w 720"/>
              <a:gd name="T1" fmla="*/ 0 h 48"/>
              <a:gd name="T2" fmla="*/ 2147483647 w 720"/>
              <a:gd name="T3" fmla="*/ 2147483647 h 48"/>
              <a:gd name="T4" fmla="*/ 2147483647 w 720"/>
              <a:gd name="T5" fmla="*/ 2147483647 h 48"/>
              <a:gd name="T6" fmla="*/ 0 60000 65536"/>
              <a:gd name="T7" fmla="*/ 0 60000 65536"/>
              <a:gd name="T8" fmla="*/ 0 60000 65536"/>
              <a:gd name="T9" fmla="*/ 0 w 720"/>
              <a:gd name="T10" fmla="*/ 0 h 48"/>
              <a:gd name="T11" fmla="*/ 720 w 720"/>
              <a:gd name="T12" fmla="*/ 48 h 48"/>
            </a:gdLst>
            <a:ahLst/>
            <a:cxnLst>
              <a:cxn ang="T6">
                <a:pos x="T0" y="T1"/>
              </a:cxn>
              <a:cxn ang="T7">
                <a:pos x="T2" y="T3"/>
              </a:cxn>
              <a:cxn ang="T8">
                <a:pos x="T4" y="T5"/>
              </a:cxn>
            </a:cxnLst>
            <a:rect l="T9" t="T10" r="T11" b="T12"/>
            <a:pathLst>
              <a:path w="720" h="48">
                <a:moveTo>
                  <a:pt x="0" y="0"/>
                </a:moveTo>
                <a:lnTo>
                  <a:pt x="720" y="48"/>
                </a:lnTo>
                <a:lnTo>
                  <a:pt x="96"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20501" name="Rectangle 3"/>
          <p:cNvSpPr>
            <a:spLocks noGrp="1" noChangeArrowheads="1"/>
          </p:cNvSpPr>
          <p:nvPr>
            <p:ph type="title" idx="4294967295"/>
          </p:nvPr>
        </p:nvSpPr>
        <p:spPr>
          <a:xfrm>
            <a:off x="609600" y="304800"/>
            <a:ext cx="7772400" cy="1143000"/>
          </a:xfrm>
          <a:noFill/>
        </p:spPr>
        <p:txBody>
          <a:bodyPr/>
          <a:lstStyle/>
          <a:p>
            <a:pPr eaLnBrk="1" hangingPunct="1"/>
            <a:r>
              <a:rPr lang="en-US" sz="4000" dirty="0">
                <a:cs typeface="Arial" charset="0"/>
              </a:rPr>
              <a:t>Multi-Reader/Multi-Writer Register</a:t>
            </a:r>
          </a:p>
        </p:txBody>
      </p:sp>
      <p:sp>
        <p:nvSpPr>
          <p:cNvPr id="20502" name="AutoShape 85"/>
          <p:cNvSpPr>
            <a:spLocks noChangeArrowheads="1"/>
          </p:cNvSpPr>
          <p:nvPr/>
        </p:nvSpPr>
        <p:spPr bwMode="auto">
          <a:xfrm>
            <a:off x="6248400" y="1143000"/>
            <a:ext cx="1143000" cy="625475"/>
          </a:xfrm>
          <a:prstGeom prst="cloudCallout">
            <a:avLst>
              <a:gd name="adj1" fmla="val 84722"/>
              <a:gd name="adj2" fmla="val 44162"/>
            </a:avLst>
          </a:prstGeom>
          <a:solidFill>
            <a:schemeClr val="bg1"/>
          </a:solidFill>
          <a:ln w="19050">
            <a:solidFill>
              <a:schemeClr val="tx1"/>
            </a:solidFill>
            <a:round/>
            <a:headEnd/>
            <a:tailEnd/>
          </a:ln>
        </p:spPr>
        <p:txBody>
          <a:bodyPr anchor="ctr"/>
          <a:lstStyle/>
          <a:p>
            <a:pPr algn="ctr" eaLnBrk="0" hangingPunct="0"/>
            <a:r>
              <a:rPr lang="en-US" sz="1200" dirty="0">
                <a:solidFill>
                  <a:srgbClr val="0000FF"/>
                </a:solidFill>
                <a:latin typeface="Arial" pitchFamily="34" charset="0"/>
                <a:cs typeface="Courier New" pitchFamily="49" charset="0"/>
              </a:rPr>
              <a:t>mumble</a:t>
            </a:r>
          </a:p>
        </p:txBody>
      </p:sp>
      <p:grpSp>
        <p:nvGrpSpPr>
          <p:cNvPr id="20503" name="Group 17"/>
          <p:cNvGrpSpPr>
            <a:grpSpLocks/>
          </p:cNvGrpSpPr>
          <p:nvPr/>
        </p:nvGrpSpPr>
        <p:grpSpPr bwMode="auto">
          <a:xfrm>
            <a:off x="7315200" y="2286000"/>
            <a:ext cx="1219200" cy="1090613"/>
            <a:chOff x="4224" y="2256"/>
            <a:chExt cx="912" cy="816"/>
          </a:xfrm>
        </p:grpSpPr>
        <p:sp>
          <p:nvSpPr>
            <p:cNvPr id="20570" name="Freeform 1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71" name="Freeform 1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72" name="Freeform 2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73" name="Freeform 2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74" name="Freeform 2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75" name="Freeform 2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76" name="Freeform 2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77" name="Freeform 2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78" name="Freeform 2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04" name="Group 27"/>
          <p:cNvGrpSpPr>
            <a:grpSpLocks/>
          </p:cNvGrpSpPr>
          <p:nvPr/>
        </p:nvGrpSpPr>
        <p:grpSpPr bwMode="auto">
          <a:xfrm>
            <a:off x="6324600" y="1524000"/>
            <a:ext cx="1066800" cy="954088"/>
            <a:chOff x="4224" y="2256"/>
            <a:chExt cx="912" cy="816"/>
          </a:xfrm>
        </p:grpSpPr>
        <p:sp>
          <p:nvSpPr>
            <p:cNvPr id="20561"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62"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63"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64"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65"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66"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en-US"/>
            </a:p>
          </p:txBody>
        </p:sp>
        <p:sp>
          <p:nvSpPr>
            <p:cNvPr id="20567"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68"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69"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05" name="Group 37"/>
          <p:cNvGrpSpPr>
            <a:grpSpLocks/>
          </p:cNvGrpSpPr>
          <p:nvPr/>
        </p:nvGrpSpPr>
        <p:grpSpPr bwMode="auto">
          <a:xfrm>
            <a:off x="5715000" y="2819400"/>
            <a:ext cx="1447800" cy="1295400"/>
            <a:chOff x="4224" y="2256"/>
            <a:chExt cx="912" cy="816"/>
          </a:xfrm>
        </p:grpSpPr>
        <p:sp>
          <p:nvSpPr>
            <p:cNvPr id="20552" name="Freeform 3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53" name="Freeform 3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54" name="Freeform 4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55" name="Freeform 4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56" name="Freeform 4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57" name="Freeform 4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58" name="Freeform 4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59" name="Freeform 4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60" name="Freeform 4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06" name="Group 47"/>
          <p:cNvGrpSpPr>
            <a:grpSpLocks/>
          </p:cNvGrpSpPr>
          <p:nvPr/>
        </p:nvGrpSpPr>
        <p:grpSpPr bwMode="auto">
          <a:xfrm>
            <a:off x="7772400" y="1295400"/>
            <a:ext cx="762000" cy="681038"/>
            <a:chOff x="4224" y="2256"/>
            <a:chExt cx="912" cy="816"/>
          </a:xfrm>
        </p:grpSpPr>
        <p:sp>
          <p:nvSpPr>
            <p:cNvPr id="20543" name="Freeform 4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44" name="Freeform 4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45" name="Freeform 5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46" name="Freeform 5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47" name="Freeform 5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48" name="Freeform 5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20549" name="Freeform 5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50" name="Freeform 5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51" name="Freeform 5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20508" name="AutoShape 84"/>
          <p:cNvSpPr>
            <a:spLocks noChangeArrowheads="1"/>
          </p:cNvSpPr>
          <p:nvPr/>
        </p:nvSpPr>
        <p:spPr bwMode="auto">
          <a:xfrm>
            <a:off x="5334000" y="1905000"/>
            <a:ext cx="2057400" cy="777875"/>
          </a:xfrm>
          <a:prstGeom prst="cloudCallout">
            <a:avLst>
              <a:gd name="adj1" fmla="val 60801"/>
              <a:gd name="adj2" fmla="val 90000"/>
            </a:avLst>
          </a:prstGeom>
          <a:solidFill>
            <a:schemeClr val="bg1"/>
          </a:solidFill>
          <a:ln w="38100">
            <a:solidFill>
              <a:schemeClr val="tx1"/>
            </a:solidFill>
            <a:round/>
            <a:headEnd/>
            <a:tailEnd/>
          </a:ln>
        </p:spPr>
        <p:txBody>
          <a:bodyPr anchor="ctr"/>
          <a:lstStyle/>
          <a:p>
            <a:pPr algn="ctr" eaLnBrk="0" hangingPunct="0"/>
            <a:r>
              <a:rPr lang="en-US" sz="3200" dirty="0">
                <a:solidFill>
                  <a:srgbClr val="0000FF"/>
                </a:solidFill>
                <a:latin typeface="Arial" pitchFamily="34" charset="0"/>
                <a:cs typeface="Courier New" pitchFamily="49" charset="0"/>
              </a:rPr>
              <a:t>10011</a:t>
            </a:r>
          </a:p>
        </p:txBody>
      </p:sp>
      <p:sp>
        <p:nvSpPr>
          <p:cNvPr id="20509" name="AutoShape 57"/>
          <p:cNvSpPr>
            <a:spLocks noChangeArrowheads="1"/>
          </p:cNvSpPr>
          <p:nvPr/>
        </p:nvSpPr>
        <p:spPr bwMode="auto">
          <a:xfrm>
            <a:off x="3276600" y="1981200"/>
            <a:ext cx="2819400" cy="1066800"/>
          </a:xfrm>
          <a:prstGeom prst="cloudCallout">
            <a:avLst>
              <a:gd name="adj1" fmla="val 44875"/>
              <a:gd name="adj2" fmla="val 75894"/>
            </a:avLst>
          </a:prstGeom>
          <a:solidFill>
            <a:schemeClr val="bg1"/>
          </a:solid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10011</a:t>
            </a:r>
          </a:p>
        </p:txBody>
      </p:sp>
      <p:grpSp>
        <p:nvGrpSpPr>
          <p:cNvPr id="20510" name="Group 132"/>
          <p:cNvGrpSpPr>
            <a:grpSpLocks/>
          </p:cNvGrpSpPr>
          <p:nvPr/>
        </p:nvGrpSpPr>
        <p:grpSpPr bwMode="auto">
          <a:xfrm>
            <a:off x="533400" y="3429000"/>
            <a:ext cx="1066800" cy="990600"/>
            <a:chOff x="816" y="1897"/>
            <a:chExt cx="672" cy="624"/>
          </a:xfrm>
        </p:grpSpPr>
        <p:sp>
          <p:nvSpPr>
            <p:cNvPr id="20534" name="Freeform 97"/>
            <p:cNvSpPr>
              <a:spLocks/>
            </p:cNvSpPr>
            <p:nvPr/>
          </p:nvSpPr>
          <p:spPr bwMode="auto">
            <a:xfrm>
              <a:off x="1382" y="2097"/>
              <a:ext cx="106" cy="247"/>
            </a:xfrm>
            <a:custGeom>
              <a:avLst/>
              <a:gdLst>
                <a:gd name="T0" fmla="*/ 0 w 144"/>
                <a:gd name="T1" fmla="*/ 1 h 336"/>
                <a:gd name="T2" fmla="*/ 1 w 144"/>
                <a:gd name="T3" fmla="*/ 0 h 336"/>
                <a:gd name="T4" fmla="*/ 3 w 144"/>
                <a:gd name="T5" fmla="*/ 1 h 336"/>
                <a:gd name="T6" fmla="*/ 3 w 144"/>
                <a:gd name="T7" fmla="*/ 6 h 336"/>
                <a:gd name="T8" fmla="*/ 1 w 144"/>
                <a:gd name="T9" fmla="*/ 5 h 336"/>
                <a:gd name="T10" fmla="*/ 1 w 144"/>
                <a:gd name="T11" fmla="*/ 1 h 336"/>
                <a:gd name="T12" fmla="*/ 0 w 144"/>
                <a:gd name="T13" fmla="*/ 3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35" name="Freeform 98"/>
            <p:cNvSpPr>
              <a:spLocks/>
            </p:cNvSpPr>
            <p:nvPr/>
          </p:nvSpPr>
          <p:spPr bwMode="auto">
            <a:xfrm>
              <a:off x="1229" y="1991"/>
              <a:ext cx="106" cy="247"/>
            </a:xfrm>
            <a:custGeom>
              <a:avLst/>
              <a:gdLst>
                <a:gd name="T0" fmla="*/ 0 w 144"/>
                <a:gd name="T1" fmla="*/ 1 h 336"/>
                <a:gd name="T2" fmla="*/ 1 w 144"/>
                <a:gd name="T3" fmla="*/ 0 h 336"/>
                <a:gd name="T4" fmla="*/ 3 w 144"/>
                <a:gd name="T5" fmla="*/ 1 h 336"/>
                <a:gd name="T6" fmla="*/ 3 w 144"/>
                <a:gd name="T7" fmla="*/ 6 h 336"/>
                <a:gd name="T8" fmla="*/ 1 w 144"/>
                <a:gd name="T9" fmla="*/ 5 h 336"/>
                <a:gd name="T10" fmla="*/ 1 w 144"/>
                <a:gd name="T11" fmla="*/ 1 h 336"/>
                <a:gd name="T12" fmla="*/ 0 w 144"/>
                <a:gd name="T13" fmla="*/ 3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36" name="Freeform 99"/>
            <p:cNvSpPr>
              <a:spLocks/>
            </p:cNvSpPr>
            <p:nvPr/>
          </p:nvSpPr>
          <p:spPr bwMode="auto">
            <a:xfrm>
              <a:off x="1064" y="1920"/>
              <a:ext cx="106" cy="212"/>
            </a:xfrm>
            <a:custGeom>
              <a:avLst/>
              <a:gdLst>
                <a:gd name="T0" fmla="*/ 0 w 144"/>
                <a:gd name="T1" fmla="*/ 1 h 336"/>
                <a:gd name="T2" fmla="*/ 1 w 144"/>
                <a:gd name="T3" fmla="*/ 0 h 336"/>
                <a:gd name="T4" fmla="*/ 3 w 144"/>
                <a:gd name="T5" fmla="*/ 1 h 336"/>
                <a:gd name="T6" fmla="*/ 3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37" name="Freeform 100"/>
            <p:cNvSpPr>
              <a:spLocks/>
            </p:cNvSpPr>
            <p:nvPr/>
          </p:nvSpPr>
          <p:spPr bwMode="auto">
            <a:xfrm>
              <a:off x="856" y="1897"/>
              <a:ext cx="582" cy="394"/>
            </a:xfrm>
            <a:custGeom>
              <a:avLst/>
              <a:gdLst>
                <a:gd name="T0" fmla="*/ 5 w 789"/>
                <a:gd name="T1" fmla="*/ 0 h 535"/>
                <a:gd name="T2" fmla="*/ 15 w 789"/>
                <a:gd name="T3" fmla="*/ 6 h 535"/>
                <a:gd name="T4" fmla="*/ 10 w 789"/>
                <a:gd name="T5" fmla="*/ 10 h 535"/>
                <a:gd name="T6" fmla="*/ 0 w 789"/>
                <a:gd name="T7" fmla="*/ 1 h 535"/>
                <a:gd name="T8" fmla="*/ 5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538" name="Freeform 101"/>
            <p:cNvSpPr>
              <a:spLocks/>
            </p:cNvSpPr>
            <p:nvPr/>
          </p:nvSpPr>
          <p:spPr bwMode="auto">
            <a:xfrm>
              <a:off x="864" y="1968"/>
              <a:ext cx="361" cy="417"/>
            </a:xfrm>
            <a:custGeom>
              <a:avLst/>
              <a:gdLst>
                <a:gd name="T0" fmla="*/ 1 w 491"/>
                <a:gd name="T1" fmla="*/ 0 h 567"/>
                <a:gd name="T2" fmla="*/ 9 w 491"/>
                <a:gd name="T3" fmla="*/ 8 h 567"/>
                <a:gd name="T4" fmla="*/ 9 w 491"/>
                <a:gd name="T5" fmla="*/ 10 h 567"/>
                <a:gd name="T6" fmla="*/ 0 w 491"/>
                <a:gd name="T7" fmla="*/ 2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539" name="Freeform 102"/>
            <p:cNvSpPr>
              <a:spLocks/>
            </p:cNvSpPr>
            <p:nvPr/>
          </p:nvSpPr>
          <p:spPr bwMode="auto">
            <a:xfrm>
              <a:off x="1214" y="2144"/>
              <a:ext cx="224" cy="241"/>
            </a:xfrm>
            <a:custGeom>
              <a:avLst/>
              <a:gdLst>
                <a:gd name="T0" fmla="*/ 6 w 304"/>
                <a:gd name="T1" fmla="*/ 0 h 327"/>
                <a:gd name="T2" fmla="*/ 6 w 304"/>
                <a:gd name="T3" fmla="*/ 1 h 327"/>
                <a:gd name="T4" fmla="*/ 0 w 304"/>
                <a:gd name="T5" fmla="*/ 6 h 327"/>
                <a:gd name="T6" fmla="*/ 1 w 304"/>
                <a:gd name="T7" fmla="*/ 3 h 327"/>
                <a:gd name="T8" fmla="*/ 6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540" name="Freeform 103"/>
            <p:cNvSpPr>
              <a:spLocks/>
            </p:cNvSpPr>
            <p:nvPr/>
          </p:nvSpPr>
          <p:spPr bwMode="auto">
            <a:xfrm>
              <a:off x="1064" y="2274"/>
              <a:ext cx="176" cy="247"/>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41" name="Freeform 104"/>
            <p:cNvSpPr>
              <a:spLocks/>
            </p:cNvSpPr>
            <p:nvPr/>
          </p:nvSpPr>
          <p:spPr bwMode="auto">
            <a:xfrm>
              <a:off x="922" y="2167"/>
              <a:ext cx="177" cy="213"/>
            </a:xfrm>
            <a:custGeom>
              <a:avLst/>
              <a:gdLst>
                <a:gd name="T0" fmla="*/ 1 w 336"/>
                <a:gd name="T1" fmla="*/ 0 h 432"/>
                <a:gd name="T2" fmla="*/ 1 w 336"/>
                <a:gd name="T3" fmla="*/ 0 h 432"/>
                <a:gd name="T4" fmla="*/ 1 w 336"/>
                <a:gd name="T5" fmla="*/ 0 h 432"/>
                <a:gd name="T6" fmla="*/ 1 w 336"/>
                <a:gd name="T7" fmla="*/ 0 h 432"/>
                <a:gd name="T8" fmla="*/ 0 w 336"/>
                <a:gd name="T9" fmla="*/ 0 h 432"/>
                <a:gd name="T10" fmla="*/ 0 w 336"/>
                <a:gd name="T11" fmla="*/ 0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42" name="Freeform 105"/>
            <p:cNvSpPr>
              <a:spLocks/>
            </p:cNvSpPr>
            <p:nvPr/>
          </p:nvSpPr>
          <p:spPr bwMode="auto">
            <a:xfrm>
              <a:off x="816" y="2061"/>
              <a:ext cx="141" cy="213"/>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20511" name="Group 133"/>
          <p:cNvGrpSpPr>
            <a:grpSpLocks/>
          </p:cNvGrpSpPr>
          <p:nvPr/>
        </p:nvGrpSpPr>
        <p:grpSpPr bwMode="auto">
          <a:xfrm>
            <a:off x="762000" y="2362200"/>
            <a:ext cx="762000" cy="681038"/>
            <a:chOff x="1728" y="1776"/>
            <a:chExt cx="480" cy="429"/>
          </a:xfrm>
        </p:grpSpPr>
        <p:sp>
          <p:nvSpPr>
            <p:cNvPr id="20525" name="Freeform 117"/>
            <p:cNvSpPr>
              <a:spLocks/>
            </p:cNvSpPr>
            <p:nvPr/>
          </p:nvSpPr>
          <p:spPr bwMode="auto">
            <a:xfrm>
              <a:off x="2132" y="1902"/>
              <a:ext cx="76" cy="177"/>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26" name="Freeform 118"/>
            <p:cNvSpPr>
              <a:spLocks/>
            </p:cNvSpPr>
            <p:nvPr/>
          </p:nvSpPr>
          <p:spPr bwMode="auto">
            <a:xfrm>
              <a:off x="2023" y="1826"/>
              <a:ext cx="76" cy="177"/>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27" name="Freeform 119"/>
            <p:cNvSpPr>
              <a:spLocks/>
            </p:cNvSpPr>
            <p:nvPr/>
          </p:nvSpPr>
          <p:spPr bwMode="auto">
            <a:xfrm>
              <a:off x="1905" y="1776"/>
              <a:ext cx="76" cy="151"/>
            </a:xfrm>
            <a:custGeom>
              <a:avLst/>
              <a:gdLst>
                <a:gd name="T0" fmla="*/ 0 w 144"/>
                <a:gd name="T1" fmla="*/ 0 h 336"/>
                <a:gd name="T2" fmla="*/ 1 w 144"/>
                <a:gd name="T3" fmla="*/ 0 h 336"/>
                <a:gd name="T4" fmla="*/ 1 w 144"/>
                <a:gd name="T5" fmla="*/ 0 h 336"/>
                <a:gd name="T6" fmla="*/ 1 w 144"/>
                <a:gd name="T7" fmla="*/ 0 h 336"/>
                <a:gd name="T8" fmla="*/ 1 w 144"/>
                <a:gd name="T9" fmla="*/ 0 h 336"/>
                <a:gd name="T10" fmla="*/ 1 w 144"/>
                <a:gd name="T11" fmla="*/ 0 h 336"/>
                <a:gd name="T12" fmla="*/ 0 w 144"/>
                <a:gd name="T13" fmla="*/ 0 h 336"/>
                <a:gd name="T14" fmla="*/ 0 w 144"/>
                <a:gd name="T15" fmla="*/ 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28" name="Freeform 120"/>
            <p:cNvSpPr>
              <a:spLocks/>
            </p:cNvSpPr>
            <p:nvPr/>
          </p:nvSpPr>
          <p:spPr bwMode="auto">
            <a:xfrm>
              <a:off x="1767" y="1776"/>
              <a:ext cx="416" cy="281"/>
            </a:xfrm>
            <a:custGeom>
              <a:avLst/>
              <a:gdLst>
                <a:gd name="T0" fmla="*/ 1 w 789"/>
                <a:gd name="T1" fmla="*/ 0 h 535"/>
                <a:gd name="T2" fmla="*/ 1 w 789"/>
                <a:gd name="T3" fmla="*/ 1 h 535"/>
                <a:gd name="T4" fmla="*/ 1 w 789"/>
                <a:gd name="T5" fmla="*/ 1 h 535"/>
                <a:gd name="T6" fmla="*/ 0 w 789"/>
                <a:gd name="T7" fmla="*/ 1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529" name="Freeform 121"/>
            <p:cNvSpPr>
              <a:spLocks/>
            </p:cNvSpPr>
            <p:nvPr/>
          </p:nvSpPr>
          <p:spPr bwMode="auto">
            <a:xfrm>
              <a:off x="1773" y="1826"/>
              <a:ext cx="258" cy="299"/>
            </a:xfrm>
            <a:custGeom>
              <a:avLst/>
              <a:gdLst>
                <a:gd name="T0" fmla="*/ 1 w 491"/>
                <a:gd name="T1" fmla="*/ 0 h 567"/>
                <a:gd name="T2" fmla="*/ 1 w 491"/>
                <a:gd name="T3" fmla="*/ 1 h 567"/>
                <a:gd name="T4" fmla="*/ 1 w 491"/>
                <a:gd name="T5" fmla="*/ 1 h 567"/>
                <a:gd name="T6" fmla="*/ 0 w 491"/>
                <a:gd name="T7" fmla="*/ 1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530" name="Freeform 122"/>
            <p:cNvSpPr>
              <a:spLocks/>
            </p:cNvSpPr>
            <p:nvPr/>
          </p:nvSpPr>
          <p:spPr bwMode="auto">
            <a:xfrm>
              <a:off x="2023" y="1953"/>
              <a:ext cx="160" cy="172"/>
            </a:xfrm>
            <a:custGeom>
              <a:avLst/>
              <a:gdLst>
                <a:gd name="T0" fmla="*/ 1 w 304"/>
                <a:gd name="T1" fmla="*/ 0 h 327"/>
                <a:gd name="T2" fmla="*/ 1 w 304"/>
                <a:gd name="T3" fmla="*/ 1 h 327"/>
                <a:gd name="T4" fmla="*/ 0 w 304"/>
                <a:gd name="T5" fmla="*/ 1 h 327"/>
                <a:gd name="T6" fmla="*/ 1 w 304"/>
                <a:gd name="T7" fmla="*/ 1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531" name="Freeform 123"/>
            <p:cNvSpPr>
              <a:spLocks/>
            </p:cNvSpPr>
            <p:nvPr/>
          </p:nvSpPr>
          <p:spPr bwMode="auto">
            <a:xfrm>
              <a:off x="1905" y="2028"/>
              <a:ext cx="126" cy="177"/>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32" name="Freeform 124"/>
            <p:cNvSpPr>
              <a:spLocks/>
            </p:cNvSpPr>
            <p:nvPr/>
          </p:nvSpPr>
          <p:spPr bwMode="auto">
            <a:xfrm>
              <a:off x="1804" y="1953"/>
              <a:ext cx="126" cy="151"/>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33" name="Freeform 125"/>
            <p:cNvSpPr>
              <a:spLocks/>
            </p:cNvSpPr>
            <p:nvPr/>
          </p:nvSpPr>
          <p:spPr bwMode="auto">
            <a:xfrm>
              <a:off x="1728" y="1877"/>
              <a:ext cx="101" cy="151"/>
            </a:xfrm>
            <a:custGeom>
              <a:avLst/>
              <a:gdLst>
                <a:gd name="T0" fmla="*/ 0 w 336"/>
                <a:gd name="T1" fmla="*/ 0 h 432"/>
                <a:gd name="T2" fmla="*/ 0 w 336"/>
                <a:gd name="T3" fmla="*/ 0 h 432"/>
                <a:gd name="T4" fmla="*/ 0 w 336"/>
                <a:gd name="T5" fmla="*/ 0 h 432"/>
                <a:gd name="T6" fmla="*/ 0 w 336"/>
                <a:gd name="T7" fmla="*/ 0 h 432"/>
                <a:gd name="T8" fmla="*/ 0 w 336"/>
                <a:gd name="T9" fmla="*/ 0 h 432"/>
                <a:gd name="T10" fmla="*/ 0 w 336"/>
                <a:gd name="T11" fmla="*/ 0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20512" name="Freeform 87"/>
          <p:cNvSpPr>
            <a:spLocks/>
          </p:cNvSpPr>
          <p:nvPr/>
        </p:nvSpPr>
        <p:spPr bwMode="auto">
          <a:xfrm>
            <a:off x="2855913" y="2606675"/>
            <a:ext cx="192087" cy="449263"/>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13" name="Freeform 88"/>
          <p:cNvSpPr>
            <a:spLocks/>
          </p:cNvSpPr>
          <p:nvPr/>
        </p:nvSpPr>
        <p:spPr bwMode="auto">
          <a:xfrm>
            <a:off x="2578100" y="2414588"/>
            <a:ext cx="192088" cy="449262"/>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14" name="Freeform 89"/>
          <p:cNvSpPr>
            <a:spLocks/>
          </p:cNvSpPr>
          <p:nvPr/>
        </p:nvSpPr>
        <p:spPr bwMode="auto">
          <a:xfrm>
            <a:off x="2278063" y="2286000"/>
            <a:ext cx="192087" cy="38417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0515" name="Freeform 90"/>
          <p:cNvSpPr>
            <a:spLocks/>
          </p:cNvSpPr>
          <p:nvPr/>
        </p:nvSpPr>
        <p:spPr bwMode="auto">
          <a:xfrm>
            <a:off x="1928813" y="2286000"/>
            <a:ext cx="1055687" cy="714375"/>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20516" name="Freeform 91"/>
          <p:cNvSpPr>
            <a:spLocks/>
          </p:cNvSpPr>
          <p:nvPr/>
        </p:nvSpPr>
        <p:spPr bwMode="auto">
          <a:xfrm>
            <a:off x="1943100" y="2414588"/>
            <a:ext cx="655638" cy="757237"/>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20517" name="Freeform 92"/>
          <p:cNvSpPr>
            <a:spLocks/>
          </p:cNvSpPr>
          <p:nvPr/>
        </p:nvSpPr>
        <p:spPr bwMode="auto">
          <a:xfrm>
            <a:off x="2578100" y="2735263"/>
            <a:ext cx="406400" cy="436562"/>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20518" name="Freeform 93"/>
          <p:cNvSpPr>
            <a:spLocks/>
          </p:cNvSpPr>
          <p:nvPr/>
        </p:nvSpPr>
        <p:spPr bwMode="auto">
          <a:xfrm>
            <a:off x="2278063" y="2927350"/>
            <a:ext cx="320675" cy="44926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19" name="Freeform 94"/>
          <p:cNvSpPr>
            <a:spLocks/>
          </p:cNvSpPr>
          <p:nvPr/>
        </p:nvSpPr>
        <p:spPr bwMode="auto">
          <a:xfrm>
            <a:off x="2020888" y="2735263"/>
            <a:ext cx="320675" cy="384175"/>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20" name="Freeform 95"/>
          <p:cNvSpPr>
            <a:spLocks/>
          </p:cNvSpPr>
          <p:nvPr/>
        </p:nvSpPr>
        <p:spPr bwMode="auto">
          <a:xfrm>
            <a:off x="1828800" y="2543175"/>
            <a:ext cx="257175" cy="384175"/>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0521" name="Freeform 129"/>
          <p:cNvSpPr>
            <a:spLocks/>
          </p:cNvSpPr>
          <p:nvPr/>
        </p:nvSpPr>
        <p:spPr bwMode="auto">
          <a:xfrm>
            <a:off x="2209800" y="3276600"/>
            <a:ext cx="685800" cy="304800"/>
          </a:xfrm>
          <a:custGeom>
            <a:avLst/>
            <a:gdLst>
              <a:gd name="T0" fmla="*/ 2147483647 w 432"/>
              <a:gd name="T1" fmla="*/ 0 h 192"/>
              <a:gd name="T2" fmla="*/ 2147483647 w 432"/>
              <a:gd name="T3" fmla="*/ 2147483647 h 192"/>
              <a:gd name="T4" fmla="*/ 0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8" y="0"/>
                </a:moveTo>
                <a:lnTo>
                  <a:pt x="432" y="192"/>
                </a:lnTo>
                <a:lnTo>
                  <a:pt x="0"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20522" name="Text Box 145"/>
          <p:cNvSpPr txBox="1">
            <a:spLocks noChangeArrowheads="1"/>
          </p:cNvSpPr>
          <p:nvPr/>
        </p:nvSpPr>
        <p:spPr bwMode="auto">
          <a:xfrm>
            <a:off x="2852058" y="3352800"/>
            <a:ext cx="1186542" cy="523220"/>
          </a:xfrm>
          <a:prstGeom prst="rect">
            <a:avLst/>
          </a:prstGeom>
          <a:noFill/>
          <a:ln w="25400">
            <a:solidFill>
              <a:schemeClr val="tx1"/>
            </a:solidFill>
            <a:prstDash val="dash"/>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01010</a:t>
            </a:r>
          </a:p>
        </p:txBody>
      </p:sp>
      <p:sp>
        <p:nvSpPr>
          <p:cNvPr id="20523" name="Freeform 146"/>
          <p:cNvSpPr>
            <a:spLocks/>
          </p:cNvSpPr>
          <p:nvPr/>
        </p:nvSpPr>
        <p:spPr bwMode="auto">
          <a:xfrm>
            <a:off x="990600" y="2971800"/>
            <a:ext cx="609600" cy="228600"/>
          </a:xfrm>
          <a:custGeom>
            <a:avLst/>
            <a:gdLst>
              <a:gd name="T0" fmla="*/ 2147483647 w 432"/>
              <a:gd name="T1" fmla="*/ 0 h 192"/>
              <a:gd name="T2" fmla="*/ 2147483647 w 432"/>
              <a:gd name="T3" fmla="*/ 2147483647 h 192"/>
              <a:gd name="T4" fmla="*/ 0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8" y="0"/>
                </a:moveTo>
                <a:lnTo>
                  <a:pt x="432" y="192"/>
                </a:lnTo>
                <a:lnTo>
                  <a:pt x="0"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20524" name="Freeform 147"/>
          <p:cNvSpPr>
            <a:spLocks/>
          </p:cNvSpPr>
          <p:nvPr/>
        </p:nvSpPr>
        <p:spPr bwMode="auto">
          <a:xfrm>
            <a:off x="914400" y="4419600"/>
            <a:ext cx="609600" cy="228600"/>
          </a:xfrm>
          <a:custGeom>
            <a:avLst/>
            <a:gdLst>
              <a:gd name="T0" fmla="*/ 2147483647 w 432"/>
              <a:gd name="T1" fmla="*/ 0 h 192"/>
              <a:gd name="T2" fmla="*/ 2147483647 w 432"/>
              <a:gd name="T3" fmla="*/ 2147483647 h 192"/>
              <a:gd name="T4" fmla="*/ 0 w 432"/>
              <a:gd name="T5" fmla="*/ 2147483647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48" y="0"/>
                </a:moveTo>
                <a:lnTo>
                  <a:pt x="432" y="192"/>
                </a:lnTo>
                <a:lnTo>
                  <a:pt x="0"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99" name="Footer Placeholder 98"/>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2A8B15C-1B4B-4A25-A519-6877D25BB719}" type="slidenum">
              <a:rPr lang="x-none" sz="1400">
                <a:latin typeface="Arial" pitchFamily="34" charset="0"/>
                <a:cs typeface="Arial" charset="0"/>
              </a:rPr>
              <a:pPr algn="r" eaLnBrk="0" hangingPunct="0"/>
              <a:t>18</a:t>
            </a:fld>
            <a:endParaRPr lang="en-US" sz="1400" dirty="0">
              <a:latin typeface="Arial" pitchFamily="34" charset="0"/>
              <a:cs typeface="Arial" charset="0"/>
            </a:endParaRPr>
          </a:p>
        </p:txBody>
      </p:sp>
      <p:sp>
        <p:nvSpPr>
          <p:cNvPr id="21508" name="Rectangle 2"/>
          <p:cNvSpPr>
            <a:spLocks noGrp="1" noChangeArrowheads="1"/>
          </p:cNvSpPr>
          <p:nvPr>
            <p:ph type="title" idx="4294967295"/>
          </p:nvPr>
        </p:nvSpPr>
        <p:spPr/>
        <p:txBody>
          <a:bodyPr/>
          <a:lstStyle/>
          <a:p>
            <a:pPr eaLnBrk="1" hangingPunct="1"/>
            <a:r>
              <a:rPr lang="en-US" dirty="0">
                <a:cs typeface="Arial" charset="0"/>
              </a:rPr>
              <a:t>Jargon Watch</a:t>
            </a:r>
          </a:p>
        </p:txBody>
      </p:sp>
      <p:sp>
        <p:nvSpPr>
          <p:cNvPr id="21509" name="Rectangle 3"/>
          <p:cNvSpPr>
            <a:spLocks noGrp="1" noChangeArrowheads="1"/>
          </p:cNvSpPr>
          <p:nvPr>
            <p:ph type="body" idx="4294967295"/>
          </p:nvPr>
        </p:nvSpPr>
        <p:spPr/>
        <p:txBody>
          <a:bodyPr/>
          <a:lstStyle/>
          <a:p>
            <a:pPr eaLnBrk="1" hangingPunct="1"/>
            <a:r>
              <a:rPr lang="en-US">
                <a:solidFill>
                  <a:schemeClr val="tx1"/>
                </a:solidFill>
              </a:rPr>
              <a:t>SRSW</a:t>
            </a:r>
          </a:p>
          <a:p>
            <a:pPr lvl="1" eaLnBrk="1" hangingPunct="1"/>
            <a:r>
              <a:rPr lang="en-US"/>
              <a:t>Single-reader single-writer</a:t>
            </a:r>
          </a:p>
          <a:p>
            <a:pPr eaLnBrk="1" hangingPunct="1"/>
            <a:r>
              <a:rPr lang="en-US">
                <a:solidFill>
                  <a:schemeClr val="tx1"/>
                </a:solidFill>
              </a:rPr>
              <a:t>MRSW</a:t>
            </a:r>
          </a:p>
          <a:p>
            <a:pPr lvl="1" eaLnBrk="1" hangingPunct="1"/>
            <a:r>
              <a:rPr lang="en-US"/>
              <a:t>Multi-reader single-writer</a:t>
            </a:r>
          </a:p>
          <a:p>
            <a:pPr eaLnBrk="1" hangingPunct="1"/>
            <a:r>
              <a:rPr lang="en-US">
                <a:solidFill>
                  <a:schemeClr val="tx1"/>
                </a:solidFill>
              </a:rPr>
              <a:t>MRMW</a:t>
            </a:r>
          </a:p>
          <a:p>
            <a:pPr lvl="1" eaLnBrk="1" hangingPunct="1"/>
            <a:r>
              <a:rPr lang="en-US"/>
              <a:t>Multi-reader multi-writer</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781D813-0253-4E4F-920A-9AEAB70B0855}" type="slidenum">
              <a:rPr lang="x-none" sz="1400">
                <a:latin typeface="Arial" pitchFamily="34" charset="0"/>
                <a:cs typeface="Arial" charset="0"/>
              </a:rPr>
              <a:pPr algn="r" eaLnBrk="0" hangingPunct="0"/>
              <a:t>19</a:t>
            </a:fld>
            <a:endParaRPr lang="en-US" sz="1400" dirty="0">
              <a:latin typeface="Arial" pitchFamily="34" charset="0"/>
              <a:cs typeface="Arial" charset="0"/>
            </a:endParaRPr>
          </a:p>
        </p:txBody>
      </p:sp>
      <p:sp>
        <p:nvSpPr>
          <p:cNvPr id="22532" name="Rectangle 2"/>
          <p:cNvSpPr>
            <a:spLocks noGrp="1" noChangeArrowheads="1"/>
          </p:cNvSpPr>
          <p:nvPr>
            <p:ph type="title" idx="4294967295"/>
          </p:nvPr>
        </p:nvSpPr>
        <p:spPr/>
        <p:txBody>
          <a:bodyPr/>
          <a:lstStyle/>
          <a:p>
            <a:pPr eaLnBrk="1" hangingPunct="1"/>
            <a:r>
              <a:rPr lang="en-US" dirty="0">
                <a:cs typeface="Arial" charset="0"/>
              </a:rPr>
              <a:t>Safe Register</a:t>
            </a:r>
          </a:p>
        </p:txBody>
      </p:sp>
      <p:sp>
        <p:nvSpPr>
          <p:cNvPr id="397316" name="AutoShape 4"/>
          <p:cNvSpPr>
            <a:spLocks noChangeArrowheads="1"/>
          </p:cNvSpPr>
          <p:nvPr/>
        </p:nvSpPr>
        <p:spPr bwMode="auto">
          <a:xfrm>
            <a:off x="1828800" y="27432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397317" name="AutoShape 5"/>
          <p:cNvSpPr>
            <a:spLocks noChangeArrowheads="1"/>
          </p:cNvSpPr>
          <p:nvPr/>
        </p:nvSpPr>
        <p:spPr bwMode="auto">
          <a:xfrm>
            <a:off x="4800600" y="3657600"/>
            <a:ext cx="2286000" cy="990600"/>
          </a:xfrm>
          <a:prstGeom prst="leftRightArrow">
            <a:avLst>
              <a:gd name="adj1" fmla="val 50000"/>
              <a:gd name="adj2" fmla="val 46154"/>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397318" name="Text Box 6"/>
          <p:cNvSpPr txBox="1">
            <a:spLocks noChangeArrowheads="1"/>
          </p:cNvSpPr>
          <p:nvPr/>
        </p:nvSpPr>
        <p:spPr bwMode="auto">
          <a:xfrm>
            <a:off x="5486400" y="1660525"/>
            <a:ext cx="2819400" cy="156966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OK if reads and writes don’t overlap</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97318"/>
                                        </p:tgtEl>
                                        <p:attrNameLst>
                                          <p:attrName>style.visibility</p:attrName>
                                        </p:attrNameLst>
                                      </p:cBhvr>
                                      <p:to>
                                        <p:strVal val="visible"/>
                                      </p:to>
                                    </p:set>
                                    <p:animEffect transition="in" filter="blinds(horizontal)">
                                      <p:cBhvr>
                                        <p:cTn id="7" dur="500"/>
                                        <p:tgtEl>
                                          <p:spTgt spid="39731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97316"/>
                                        </p:tgtEl>
                                        <p:attrNameLst>
                                          <p:attrName>style.visibility</p:attrName>
                                        </p:attrNameLst>
                                      </p:cBhvr>
                                      <p:to>
                                        <p:strVal val="visible"/>
                                      </p:to>
                                    </p:set>
                                    <p:animEffect transition="in" filter="blinds(horizontal)">
                                      <p:cBhvr>
                                        <p:cTn id="11" dur="500"/>
                                        <p:tgtEl>
                                          <p:spTgt spid="39731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97317"/>
                                        </p:tgtEl>
                                        <p:attrNameLst>
                                          <p:attrName>style.visibility</p:attrName>
                                        </p:attrNameLst>
                                      </p:cBhvr>
                                      <p:to>
                                        <p:strVal val="visible"/>
                                      </p:to>
                                    </p:set>
                                    <p:animEffect transition="in" filter="blinds(horizontal)">
                                      <p:cBhvr>
                                        <p:cTn id="15" dur="500"/>
                                        <p:tgtEl>
                                          <p:spTgt spid="39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animBg="1"/>
      <p:bldP spid="397317" grpId="0" animBg="1"/>
      <p:bldP spid="3973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E514B6-44D9-4120-B312-1D8680A26BC9}"/>
              </a:ext>
            </a:extLst>
          </p:cNvPr>
          <p:cNvSpPr>
            <a:spLocks noGrp="1"/>
          </p:cNvSpPr>
          <p:nvPr>
            <p:ph type="title"/>
          </p:nvPr>
        </p:nvSpPr>
        <p:spPr/>
        <p:txBody>
          <a:bodyPr/>
          <a:lstStyle/>
          <a:p>
            <a:r>
              <a:rPr lang="en-US" dirty="0"/>
              <a:t>Last Lecture</a:t>
            </a:r>
          </a:p>
        </p:txBody>
      </p:sp>
      <p:sp>
        <p:nvSpPr>
          <p:cNvPr id="2" name="Footer Placeholder 1">
            <a:extLst>
              <a:ext uri="{FF2B5EF4-FFF2-40B4-BE49-F238E27FC236}">
                <a16:creationId xmlns:a16="http://schemas.microsoft.com/office/drawing/2014/main" id="{5BE160D2-2D45-4F0B-BAC6-1842AFC7C3A0}"/>
              </a:ext>
            </a:extLst>
          </p:cNvPr>
          <p:cNvSpPr>
            <a:spLocks noGrp="1"/>
          </p:cNvSpPr>
          <p:nvPr>
            <p:ph type="ftr" sz="quarter" idx="10"/>
          </p:nvPr>
        </p:nvSpPr>
        <p:spPr/>
        <p:txBody>
          <a:bodyPr/>
          <a:lstStyle/>
          <a:p>
            <a:pPr>
              <a:defRPr/>
            </a:pPr>
            <a:r>
              <a:rPr lang="en-US"/>
              <a:t>Art of Multiprocessor Programming</a:t>
            </a:r>
            <a:endParaRPr lang="en-US" dirty="0"/>
          </a:p>
        </p:txBody>
      </p:sp>
      <p:sp>
        <p:nvSpPr>
          <p:cNvPr id="3" name="TextBox 2">
            <a:extLst>
              <a:ext uri="{FF2B5EF4-FFF2-40B4-BE49-F238E27FC236}">
                <a16:creationId xmlns:a16="http://schemas.microsoft.com/office/drawing/2014/main" id="{83EFA37C-50EE-41DB-ADE7-F372E0E6129F}"/>
              </a:ext>
            </a:extLst>
          </p:cNvPr>
          <p:cNvSpPr txBox="1"/>
          <p:nvPr/>
        </p:nvSpPr>
        <p:spPr bwMode="auto">
          <a:xfrm>
            <a:off x="609600" y="1371052"/>
            <a:ext cx="7620000" cy="978729"/>
          </a:xfrm>
          <a:prstGeom prst="rect">
            <a:avLst/>
          </a:prstGeom>
          <a:solidFill>
            <a:schemeClr val="tx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nSpc>
                <a:spcPct val="90000"/>
              </a:lnSpc>
            </a:pPr>
            <a:r>
              <a:rPr lang="en-US" sz="3200" kern="0" dirty="0">
                <a:solidFill>
                  <a:srgbClr val="FFFF00"/>
                </a:solidFill>
                <a:latin typeface="Arial" panose="020B0604020202020204" pitchFamily="34" charset="0"/>
                <a:cs typeface="Arial" panose="020B0604020202020204" pitchFamily="34" charset="0"/>
              </a:rPr>
              <a:t>Defined </a:t>
            </a:r>
            <a:r>
              <a:rPr lang="en-US" sz="3200" i="1" dirty="0">
                <a:solidFill>
                  <a:srgbClr val="FFC000"/>
                </a:solidFill>
                <a:latin typeface="Arial" panose="020B0604020202020204" pitchFamily="34" charset="0"/>
                <a:cs typeface="Arial" panose="020B0604020202020204" pitchFamily="34" charset="0"/>
              </a:rPr>
              <a:t>concurrent</a:t>
            </a:r>
            <a:r>
              <a:rPr lang="en-US" sz="3200" i="1" kern="0" dirty="0">
                <a:solidFill>
                  <a:srgbClr val="FFC000"/>
                </a:solidFill>
                <a:latin typeface="Arial" panose="020B0604020202020204" pitchFamily="34" charset="0"/>
                <a:cs typeface="Arial" panose="020B0604020202020204" pitchFamily="34" charset="0"/>
              </a:rPr>
              <a:t> </a:t>
            </a:r>
            <a:r>
              <a:rPr lang="en-US" sz="3200" i="1" kern="0" dirty="0">
                <a:solidFill>
                  <a:srgbClr val="FFC000"/>
                </a:solidFill>
                <a:latin typeface="Arial" pitchFamily="34" charset="0"/>
              </a:rPr>
              <a:t>objects </a:t>
            </a:r>
            <a:r>
              <a:rPr lang="en-US" sz="3200" kern="0" dirty="0">
                <a:solidFill>
                  <a:srgbClr val="FFFF00"/>
                </a:solidFill>
                <a:latin typeface="Arial" pitchFamily="34" charset="0"/>
              </a:rPr>
              <a:t>using linearizability or sequential consistency</a:t>
            </a:r>
          </a:p>
        </p:txBody>
      </p:sp>
      <p:sp>
        <p:nvSpPr>
          <p:cNvPr id="4" name="TextBox 3">
            <a:extLst>
              <a:ext uri="{FF2B5EF4-FFF2-40B4-BE49-F238E27FC236}">
                <a16:creationId xmlns:a16="http://schemas.microsoft.com/office/drawing/2014/main" id="{9FB5FAB5-E5D3-473A-8795-A6BEFDD8F18F}"/>
              </a:ext>
            </a:extLst>
          </p:cNvPr>
          <p:cNvSpPr txBox="1"/>
          <p:nvPr/>
        </p:nvSpPr>
        <p:spPr bwMode="auto">
          <a:xfrm>
            <a:off x="609600" y="4809033"/>
            <a:ext cx="8178960" cy="978729"/>
          </a:xfrm>
          <a:prstGeom prst="rect">
            <a:avLst/>
          </a:prstGeom>
          <a:solidFill>
            <a:schemeClr val="tx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a:lnSpc>
                <a:spcPct val="90000"/>
              </a:lnSpc>
              <a:spcBef>
                <a:spcPct val="20000"/>
              </a:spcBef>
            </a:pPr>
            <a:r>
              <a:rPr lang="en-US" sz="3200" i="1" kern="0" dirty="0">
                <a:solidFill>
                  <a:srgbClr val="FFC000"/>
                </a:solidFill>
                <a:latin typeface="Arial" pitchFamily="34" charset="0"/>
              </a:rPr>
              <a:t>Hardware</a:t>
            </a:r>
            <a:r>
              <a:rPr lang="en-US" sz="3200" kern="0" dirty="0">
                <a:solidFill>
                  <a:srgbClr val="FFFF00"/>
                </a:solidFill>
                <a:latin typeface="Arial" pitchFamily="34" charset="0"/>
              </a:rPr>
              <a:t> does not provide linearizable read-write memory</a:t>
            </a:r>
          </a:p>
        </p:txBody>
      </p:sp>
      <p:sp>
        <p:nvSpPr>
          <p:cNvPr id="5" name="TextBox 3">
            <a:extLst>
              <a:ext uri="{FF2B5EF4-FFF2-40B4-BE49-F238E27FC236}">
                <a16:creationId xmlns:a16="http://schemas.microsoft.com/office/drawing/2014/main" id="{1C905424-E2C9-40B6-A91E-B55B08EEDEBE}"/>
              </a:ext>
            </a:extLst>
          </p:cNvPr>
          <p:cNvSpPr txBox="1"/>
          <p:nvPr/>
        </p:nvSpPr>
        <p:spPr bwMode="auto">
          <a:xfrm flipH="1">
            <a:off x="609600" y="2868443"/>
            <a:ext cx="7620000" cy="1421928"/>
          </a:xfrm>
          <a:prstGeom prst="rect">
            <a:avLst/>
          </a:prstGeom>
          <a:solidFill>
            <a:schemeClr val="tx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90000"/>
              </a:lnSpc>
            </a:pPr>
            <a:r>
              <a:rPr lang="en-US" sz="2800" dirty="0">
                <a:solidFill>
                  <a:srgbClr val="FFFF00"/>
                </a:solidFill>
                <a:latin typeface="Arial" pitchFamily="34" charset="0"/>
                <a:cs typeface="Arial" panose="020B0604020202020204" pitchFamily="34" charset="0"/>
              </a:rPr>
              <a:t>I</a:t>
            </a:r>
            <a:r>
              <a:rPr lang="en-US" sz="3200" kern="0" dirty="0">
                <a:solidFill>
                  <a:srgbClr val="FFFF00"/>
                </a:solidFill>
                <a:latin typeface="Arial" pitchFamily="34" charset="0"/>
              </a:rPr>
              <a:t>mplemented </a:t>
            </a:r>
            <a:r>
              <a:rPr lang="en-US" sz="3200" i="1" kern="0" dirty="0">
                <a:solidFill>
                  <a:srgbClr val="FFC000"/>
                </a:solidFill>
                <a:latin typeface="Arial" pitchFamily="34" charset="0"/>
              </a:rPr>
              <a:t>linearizable object </a:t>
            </a:r>
            <a:r>
              <a:rPr lang="en-US" sz="3200" kern="0" dirty="0">
                <a:solidFill>
                  <a:srgbClr val="FFFF00"/>
                </a:solidFill>
                <a:latin typeface="Arial" pitchFamily="34" charset="0"/>
              </a:rPr>
              <a:t>(Two thread FIFO Queue) in read-write memory without mutual exclusion</a:t>
            </a:r>
            <a:endParaRPr lang="en-US" sz="2800" dirty="0">
              <a:solidFill>
                <a:srgbClr val="FFFF00"/>
              </a:solidFill>
            </a:endParaRPr>
          </a:p>
        </p:txBody>
      </p:sp>
    </p:spTree>
    <p:extLst>
      <p:ext uri="{BB962C8B-B14F-4D97-AF65-F5344CB8AC3E}">
        <p14:creationId xmlns:p14="http://schemas.microsoft.com/office/powerpoint/2010/main" val="17923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821A398-9A80-42B3-8F4C-3883A36FA557}" type="slidenum">
              <a:rPr lang="x-none" sz="1400">
                <a:latin typeface="Arial" pitchFamily="34" charset="0"/>
                <a:cs typeface="Arial" charset="0"/>
              </a:rPr>
              <a:pPr algn="r" eaLnBrk="0" hangingPunct="0"/>
              <a:t>20</a:t>
            </a:fld>
            <a:endParaRPr lang="en-US" sz="1400" dirty="0">
              <a:latin typeface="Arial" pitchFamily="34" charset="0"/>
              <a:cs typeface="Arial" charset="0"/>
            </a:endParaRPr>
          </a:p>
        </p:txBody>
      </p:sp>
      <p:sp>
        <p:nvSpPr>
          <p:cNvPr id="23556" name="Rectangle 2"/>
          <p:cNvSpPr>
            <a:spLocks noGrp="1" noChangeArrowheads="1"/>
          </p:cNvSpPr>
          <p:nvPr>
            <p:ph type="title" idx="4294967295"/>
          </p:nvPr>
        </p:nvSpPr>
        <p:spPr/>
        <p:txBody>
          <a:bodyPr/>
          <a:lstStyle/>
          <a:p>
            <a:pPr eaLnBrk="1" hangingPunct="1"/>
            <a:r>
              <a:rPr lang="en-US" dirty="0">
                <a:cs typeface="Arial" charset="0"/>
              </a:rPr>
              <a:t>Safe Register</a:t>
            </a:r>
          </a:p>
        </p:txBody>
      </p:sp>
      <p:sp>
        <p:nvSpPr>
          <p:cNvPr id="23557" name="AutoShape 3"/>
          <p:cNvSpPr>
            <a:spLocks noChangeArrowheads="1"/>
          </p:cNvSpPr>
          <p:nvPr/>
        </p:nvSpPr>
        <p:spPr bwMode="auto">
          <a:xfrm>
            <a:off x="2362200" y="28194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23558" name="Text Box 4"/>
          <p:cNvSpPr txBox="1">
            <a:spLocks noChangeArrowheads="1"/>
          </p:cNvSpPr>
          <p:nvPr/>
        </p:nvSpPr>
        <p:spPr bwMode="auto">
          <a:xfrm>
            <a:off x="4546600" y="1809750"/>
            <a:ext cx="4038600" cy="156966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Some valid value if reads and writes do overlap</a:t>
            </a:r>
          </a:p>
        </p:txBody>
      </p:sp>
      <p:sp>
        <p:nvSpPr>
          <p:cNvPr id="23559" name="AutoShape 7"/>
          <p:cNvSpPr>
            <a:spLocks noChangeArrowheads="1"/>
          </p:cNvSpPr>
          <p:nvPr/>
        </p:nvSpPr>
        <p:spPr bwMode="auto">
          <a:xfrm>
            <a:off x="3581400" y="3733800"/>
            <a:ext cx="2286000" cy="990600"/>
          </a:xfrm>
          <a:prstGeom prst="leftRightArrow">
            <a:avLst>
              <a:gd name="adj1" fmla="val 50000"/>
              <a:gd name="adj2" fmla="val 46154"/>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6666FF"/>
                </a:solidFill>
                <a:latin typeface="Arial" pitchFamily="34" charset="0"/>
                <a:cs typeface="Courier New" pitchFamily="49" charset="0"/>
              </a:rPr>
              <a:t>????</a:t>
            </a:r>
            <a:r>
              <a:rPr lang="en-US" sz="2400" b="1" dirty="0">
                <a:latin typeface="Arial" pitchFamily="34" charset="0"/>
                <a:cs typeface="Courier New" pitchFamily="49" charset="0"/>
              </a:rPr>
              <a:t>)</a:t>
            </a:r>
          </a:p>
        </p:txBody>
      </p:sp>
      <p:sp>
        <p:nvSpPr>
          <p:cNvPr id="23560" name="AutoShape 8"/>
          <p:cNvSpPr>
            <a:spLocks noChangeArrowheads="1"/>
          </p:cNvSpPr>
          <p:nvPr/>
        </p:nvSpPr>
        <p:spPr bwMode="auto">
          <a:xfrm>
            <a:off x="922338" y="5219700"/>
            <a:ext cx="1784350" cy="758825"/>
          </a:xfrm>
          <a:prstGeom prst="cloudCallout">
            <a:avLst>
              <a:gd name="adj1" fmla="val 97685"/>
              <a:gd name="adj2" fmla="val -118199"/>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0000</a:t>
            </a:r>
          </a:p>
        </p:txBody>
      </p:sp>
      <p:sp>
        <p:nvSpPr>
          <p:cNvPr id="23561" name="AutoShape 9"/>
          <p:cNvSpPr>
            <a:spLocks noChangeArrowheads="1"/>
          </p:cNvSpPr>
          <p:nvPr/>
        </p:nvSpPr>
        <p:spPr bwMode="auto">
          <a:xfrm>
            <a:off x="3051175" y="5197475"/>
            <a:ext cx="1784350" cy="758825"/>
          </a:xfrm>
          <a:prstGeom prst="cloudCallout">
            <a:avLst>
              <a:gd name="adj1" fmla="val 18593"/>
              <a:gd name="adj2" fmla="val -119875"/>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1001</a:t>
            </a:r>
          </a:p>
        </p:txBody>
      </p:sp>
      <p:sp>
        <p:nvSpPr>
          <p:cNvPr id="23562" name="AutoShape 10"/>
          <p:cNvSpPr>
            <a:spLocks noChangeArrowheads="1"/>
          </p:cNvSpPr>
          <p:nvPr/>
        </p:nvSpPr>
        <p:spPr bwMode="auto">
          <a:xfrm>
            <a:off x="6308725" y="5189538"/>
            <a:ext cx="1784350" cy="758825"/>
          </a:xfrm>
          <a:prstGeom prst="cloudCallout">
            <a:avLst>
              <a:gd name="adj1" fmla="val -86120"/>
              <a:gd name="adj2" fmla="val -118199"/>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1111</a:t>
            </a:r>
          </a:p>
        </p:txBody>
      </p:sp>
      <p:sp>
        <p:nvSpPr>
          <p:cNvPr id="23563" name="AutoShape 11"/>
          <p:cNvSpPr>
            <a:spLocks noChangeArrowheads="1"/>
          </p:cNvSpPr>
          <p:nvPr/>
        </p:nvSpPr>
        <p:spPr bwMode="auto">
          <a:xfrm>
            <a:off x="6878638" y="3903663"/>
            <a:ext cx="1784350" cy="758825"/>
          </a:xfrm>
          <a:prstGeom prst="cloudCallout">
            <a:avLst>
              <a:gd name="adj1" fmla="val -100444"/>
              <a:gd name="adj2" fmla="val -27824"/>
            </a:avLst>
          </a:prstGeom>
          <a:solidFill>
            <a:schemeClr val="bg1"/>
          </a:solidFill>
          <a:ln w="38100">
            <a:solidFill>
              <a:schemeClr val="tx1"/>
            </a:solidFill>
            <a:round/>
            <a:headEnd/>
            <a:tailEnd/>
          </a:ln>
        </p:spPr>
        <p:txBody>
          <a:bodyPr anchor="ctr"/>
          <a:lstStyle/>
          <a:p>
            <a:pPr algn="ctr" eaLnBrk="0" hangingPunct="0"/>
            <a:r>
              <a:rPr lang="en-US" sz="2800" dirty="0">
                <a:solidFill>
                  <a:srgbClr val="0000FF"/>
                </a:solidFill>
                <a:latin typeface="Arial" pitchFamily="34" charset="0"/>
                <a:cs typeface="Courier New" pitchFamily="49" charset="0"/>
              </a:rPr>
              <a:t>$*&amp;v</a:t>
            </a:r>
          </a:p>
        </p:txBody>
      </p:sp>
      <p:sp>
        <p:nvSpPr>
          <p:cNvPr id="660492" name="Line 12"/>
          <p:cNvSpPr>
            <a:spLocks noChangeShapeType="1"/>
          </p:cNvSpPr>
          <p:nvPr/>
        </p:nvSpPr>
        <p:spPr bwMode="auto">
          <a:xfrm flipV="1">
            <a:off x="7126288" y="3724275"/>
            <a:ext cx="1265237" cy="1049338"/>
          </a:xfrm>
          <a:prstGeom prst="line">
            <a:avLst/>
          </a:prstGeom>
          <a:noFill/>
          <a:ln w="57150">
            <a:solidFill>
              <a:srgbClr val="FF3300"/>
            </a:solidFill>
            <a:round/>
            <a:headEnd/>
            <a:tailEnd/>
          </a:ln>
        </p:spPr>
        <p:txBody>
          <a:bodyPr wrap="none" anchor="ctr"/>
          <a:lstStyle/>
          <a:p>
            <a:endParaRPr lang="en-US"/>
          </a:p>
        </p:txBody>
      </p:sp>
      <p:sp>
        <p:nvSpPr>
          <p:cNvPr id="660493" name="Line 13"/>
          <p:cNvSpPr>
            <a:spLocks noChangeShapeType="1"/>
          </p:cNvSpPr>
          <p:nvPr/>
        </p:nvSpPr>
        <p:spPr bwMode="auto">
          <a:xfrm flipH="1" flipV="1">
            <a:off x="7186613" y="3741738"/>
            <a:ext cx="1382712" cy="1076325"/>
          </a:xfrm>
          <a:prstGeom prst="line">
            <a:avLst/>
          </a:prstGeom>
          <a:noFill/>
          <a:ln w="57150">
            <a:solidFill>
              <a:srgbClr val="FF3300"/>
            </a:solidFill>
            <a:round/>
            <a:headEnd/>
            <a:tailEnd/>
          </a:ln>
        </p:spPr>
        <p:txBody>
          <a:bodyPr wrap="none" anchor="ctr"/>
          <a:lstStyle/>
          <a:p>
            <a:endParaRPr lang="en-US"/>
          </a:p>
        </p:txBody>
      </p:sp>
      <p:sp>
        <p:nvSpPr>
          <p:cNvPr id="23566" name="Oval 14"/>
          <p:cNvSpPr>
            <a:spLocks noChangeAspect="1" noChangeArrowheads="1"/>
          </p:cNvSpPr>
          <p:nvPr/>
        </p:nvSpPr>
        <p:spPr bwMode="auto">
          <a:xfrm>
            <a:off x="5126038" y="5461000"/>
            <a:ext cx="169862" cy="100013"/>
          </a:xfrm>
          <a:prstGeom prst="ellipse">
            <a:avLst/>
          </a:prstGeom>
          <a:noFill/>
          <a:ln w="2857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3567" name="Oval 15"/>
          <p:cNvSpPr>
            <a:spLocks noChangeAspect="1" noChangeArrowheads="1"/>
          </p:cNvSpPr>
          <p:nvPr/>
        </p:nvSpPr>
        <p:spPr bwMode="auto">
          <a:xfrm>
            <a:off x="5457825" y="5461000"/>
            <a:ext cx="169863" cy="100013"/>
          </a:xfrm>
          <a:prstGeom prst="ellipse">
            <a:avLst/>
          </a:prstGeom>
          <a:noFill/>
          <a:ln w="2857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3568" name="Oval 16"/>
          <p:cNvSpPr>
            <a:spLocks noChangeAspect="1" noChangeArrowheads="1"/>
          </p:cNvSpPr>
          <p:nvPr/>
        </p:nvSpPr>
        <p:spPr bwMode="auto">
          <a:xfrm>
            <a:off x="5773738" y="5461000"/>
            <a:ext cx="169862" cy="100013"/>
          </a:xfrm>
          <a:prstGeom prst="ellipse">
            <a:avLst/>
          </a:prstGeom>
          <a:noFill/>
          <a:ln w="28575">
            <a:solidFill>
              <a:schemeClr val="tx1"/>
            </a:solidFill>
            <a:round/>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7" name="Footer Placeholder 16"/>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04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0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92" grpId="0" animBg="1"/>
      <p:bldP spid="6604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A8F59E0-76D0-494A-BEAE-FE4F64448B1C}" type="slidenum">
              <a:rPr lang="x-none" sz="1400">
                <a:latin typeface="Arial" pitchFamily="34" charset="0"/>
                <a:cs typeface="Arial" charset="0"/>
              </a:rPr>
              <a:pPr algn="r" eaLnBrk="0" hangingPunct="0"/>
              <a:t>21</a:t>
            </a:fld>
            <a:endParaRPr lang="en-US" sz="1400" dirty="0">
              <a:latin typeface="Arial" pitchFamily="34" charset="0"/>
              <a:cs typeface="Arial" charset="0"/>
            </a:endParaRPr>
          </a:p>
        </p:txBody>
      </p:sp>
      <p:sp>
        <p:nvSpPr>
          <p:cNvPr id="24580" name="Rectangle 2"/>
          <p:cNvSpPr>
            <a:spLocks noGrp="1" noChangeArrowheads="1"/>
          </p:cNvSpPr>
          <p:nvPr>
            <p:ph type="title" idx="4294967295"/>
          </p:nvPr>
        </p:nvSpPr>
        <p:spPr/>
        <p:txBody>
          <a:bodyPr/>
          <a:lstStyle/>
          <a:p>
            <a:pPr eaLnBrk="1" hangingPunct="1"/>
            <a:r>
              <a:rPr lang="en-US" dirty="0">
                <a:cs typeface="Arial" charset="0"/>
              </a:rPr>
              <a:t>Regular Register</a:t>
            </a:r>
          </a:p>
        </p:txBody>
      </p:sp>
      <p:sp>
        <p:nvSpPr>
          <p:cNvPr id="403459"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40346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403462"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403463"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403466" name="Rectangle 10"/>
          <p:cNvSpPr>
            <a:spLocks noGrp="1" noChangeArrowheads="1"/>
          </p:cNvSpPr>
          <p:nvPr>
            <p:ph type="body" idx="4294967295"/>
          </p:nvPr>
        </p:nvSpPr>
        <p:spPr>
          <a:xfrm>
            <a:off x="457200" y="4013200"/>
            <a:ext cx="8229600" cy="2235200"/>
          </a:xfrm>
        </p:spPr>
        <p:txBody>
          <a:bodyPr/>
          <a:lstStyle/>
          <a:p>
            <a:pPr eaLnBrk="1" hangingPunct="1">
              <a:lnSpc>
                <a:spcPct val="90000"/>
              </a:lnSpc>
            </a:pPr>
            <a:r>
              <a:rPr lang="en-US"/>
              <a:t>Single Writer</a:t>
            </a:r>
          </a:p>
          <a:p>
            <a:pPr eaLnBrk="1" hangingPunct="1">
              <a:lnSpc>
                <a:spcPct val="90000"/>
              </a:lnSpc>
            </a:pPr>
            <a:r>
              <a:rPr lang="en-US"/>
              <a:t>Readers return:</a:t>
            </a:r>
          </a:p>
          <a:p>
            <a:pPr lvl="1" eaLnBrk="1" hangingPunct="1">
              <a:lnSpc>
                <a:spcPct val="90000"/>
              </a:lnSpc>
            </a:pPr>
            <a:r>
              <a:rPr lang="en-US"/>
              <a:t>Old value if no overlap (</a:t>
            </a:r>
            <a:r>
              <a:rPr lang="en-US">
                <a:solidFill>
                  <a:schemeClr val="tx1"/>
                </a:solidFill>
              </a:rPr>
              <a:t>safe</a:t>
            </a:r>
            <a:r>
              <a:rPr lang="en-US"/>
              <a:t>)</a:t>
            </a:r>
          </a:p>
          <a:p>
            <a:pPr lvl="1" eaLnBrk="1" hangingPunct="1">
              <a:lnSpc>
                <a:spcPct val="90000"/>
              </a:lnSpc>
            </a:pPr>
            <a:r>
              <a:rPr lang="en-US"/>
              <a:t>Old or one of new values if overlap</a:t>
            </a:r>
          </a:p>
        </p:txBody>
      </p:sp>
      <p:sp>
        <p:nvSpPr>
          <p:cNvPr id="10" name="Footer Placeholder 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59"/>
                                        </p:tgtEl>
                                        <p:attrNameLst>
                                          <p:attrName>style.visibility</p:attrName>
                                        </p:attrNameLst>
                                      </p:cBhvr>
                                      <p:to>
                                        <p:strVal val="visible"/>
                                      </p:to>
                                    </p:set>
                                    <p:animEffect transition="in" filter="blinds(horizontal)">
                                      <p:cBhvr>
                                        <p:cTn id="7" dur="500"/>
                                        <p:tgtEl>
                                          <p:spTgt spid="40345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3462"/>
                                        </p:tgtEl>
                                        <p:attrNameLst>
                                          <p:attrName>style.visibility</p:attrName>
                                        </p:attrNameLst>
                                      </p:cBhvr>
                                      <p:to>
                                        <p:strVal val="visible"/>
                                      </p:to>
                                    </p:set>
                                    <p:animEffect transition="in" filter="blinds(horizontal)">
                                      <p:cBhvr>
                                        <p:cTn id="11" dur="500"/>
                                        <p:tgtEl>
                                          <p:spTgt spid="40346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03466">
                                            <p:txEl>
                                              <p:pRg st="0" end="0"/>
                                            </p:txEl>
                                          </p:spTgt>
                                        </p:tgtEl>
                                        <p:attrNameLst>
                                          <p:attrName>style.visibility</p:attrName>
                                        </p:attrNameLst>
                                      </p:cBhvr>
                                      <p:to>
                                        <p:strVal val="visible"/>
                                      </p:to>
                                    </p:set>
                                    <p:animEffect transition="in" filter="blinds(horizontal)">
                                      <p:cBhvr>
                                        <p:cTn id="15" dur="500"/>
                                        <p:tgtEl>
                                          <p:spTgt spid="40346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3460"/>
                                        </p:tgtEl>
                                        <p:attrNameLst>
                                          <p:attrName>style.visibility</p:attrName>
                                        </p:attrNameLst>
                                      </p:cBhvr>
                                      <p:to>
                                        <p:strVal val="visible"/>
                                      </p:to>
                                    </p:set>
                                    <p:animEffect transition="in" filter="blinds(horizontal)">
                                      <p:cBhvr>
                                        <p:cTn id="20" dur="500"/>
                                        <p:tgtEl>
                                          <p:spTgt spid="403460"/>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03463"/>
                                        </p:tgtEl>
                                        <p:attrNameLst>
                                          <p:attrName>style.visibility</p:attrName>
                                        </p:attrNameLst>
                                      </p:cBhvr>
                                      <p:to>
                                        <p:strVal val="visible"/>
                                      </p:to>
                                    </p:set>
                                    <p:animEffect transition="in" filter="blinds(horizontal)">
                                      <p:cBhvr>
                                        <p:cTn id="24" dur="500"/>
                                        <p:tgtEl>
                                          <p:spTgt spid="403463"/>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403466">
                                            <p:txEl>
                                              <p:pRg st="1" end="1"/>
                                            </p:txEl>
                                          </p:spTgt>
                                        </p:tgtEl>
                                        <p:attrNameLst>
                                          <p:attrName>style.visibility</p:attrName>
                                        </p:attrNameLst>
                                      </p:cBhvr>
                                      <p:to>
                                        <p:strVal val="visible"/>
                                      </p:to>
                                    </p:set>
                                    <p:animEffect transition="in" filter="blinds(horizontal)">
                                      <p:cBhvr>
                                        <p:cTn id="28" dur="500"/>
                                        <p:tgtEl>
                                          <p:spTgt spid="403466">
                                            <p:txEl>
                                              <p:pRg st="1" end="1"/>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03466">
                                            <p:txEl>
                                              <p:pRg st="2" end="2"/>
                                            </p:txEl>
                                          </p:spTgt>
                                        </p:tgtEl>
                                        <p:attrNameLst>
                                          <p:attrName>style.visibility</p:attrName>
                                        </p:attrNameLst>
                                      </p:cBhvr>
                                      <p:to>
                                        <p:strVal val="visible"/>
                                      </p:to>
                                    </p:set>
                                    <p:animEffect transition="in" filter="blinds(horizontal)">
                                      <p:cBhvr>
                                        <p:cTn id="31" dur="500"/>
                                        <p:tgtEl>
                                          <p:spTgt spid="403466">
                                            <p:txEl>
                                              <p:pRg st="2" end="2"/>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3466">
                                            <p:txEl>
                                              <p:pRg st="3" end="3"/>
                                            </p:txEl>
                                          </p:spTgt>
                                        </p:tgtEl>
                                        <p:attrNameLst>
                                          <p:attrName>style.visibility</p:attrName>
                                        </p:attrNameLst>
                                      </p:cBhvr>
                                      <p:to>
                                        <p:strVal val="visible"/>
                                      </p:to>
                                    </p:set>
                                    <p:animEffect transition="in" filter="blinds(horizontal)">
                                      <p:cBhvr>
                                        <p:cTn id="34" dur="500"/>
                                        <p:tgtEl>
                                          <p:spTgt spid="403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animBg="1"/>
      <p:bldP spid="403460" grpId="0" animBg="1"/>
      <p:bldP spid="403462" grpId="0" animBg="1"/>
      <p:bldP spid="403463" grpId="0" animBg="1"/>
      <p:bldP spid="40346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9FF53A7-53C5-443E-A641-78FDF5B2D95F}" type="slidenum">
              <a:rPr lang="x-none" sz="1400">
                <a:latin typeface="Arial" pitchFamily="34" charset="0"/>
                <a:cs typeface="Arial" charset="0"/>
              </a:rPr>
              <a:pPr algn="r" eaLnBrk="0" hangingPunct="0"/>
              <a:t>22</a:t>
            </a:fld>
            <a:endParaRPr lang="en-US" sz="1400" dirty="0">
              <a:latin typeface="Arial" pitchFamily="34" charset="0"/>
              <a:cs typeface="Arial" charset="0"/>
            </a:endParaRPr>
          </a:p>
        </p:txBody>
      </p:sp>
      <p:sp>
        <p:nvSpPr>
          <p:cNvPr id="25604" name="Rectangle 2"/>
          <p:cNvSpPr>
            <a:spLocks noGrp="1" noChangeArrowheads="1"/>
          </p:cNvSpPr>
          <p:nvPr>
            <p:ph type="title" idx="4294967295"/>
          </p:nvPr>
        </p:nvSpPr>
        <p:spPr/>
        <p:txBody>
          <a:bodyPr/>
          <a:lstStyle/>
          <a:p>
            <a:pPr eaLnBrk="1" hangingPunct="1"/>
            <a:r>
              <a:rPr lang="en-US" dirty="0">
                <a:cs typeface="Arial" charset="0"/>
              </a:rPr>
              <a:t>Regular or Not?</a:t>
            </a:r>
          </a:p>
        </p:txBody>
      </p:sp>
      <p:sp>
        <p:nvSpPr>
          <p:cNvPr id="25605"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5606"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5607"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5608"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5609"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93DDB9A-5ED8-4763-8C74-C5EE7CC10B86}" type="slidenum">
              <a:rPr lang="x-none" sz="1400">
                <a:latin typeface="Arial" pitchFamily="34" charset="0"/>
                <a:cs typeface="Arial" charset="0"/>
              </a:rPr>
              <a:pPr algn="r" eaLnBrk="0" hangingPunct="0"/>
              <a:t>23</a:t>
            </a:fld>
            <a:endParaRPr lang="en-US" sz="1400" dirty="0">
              <a:latin typeface="Arial" pitchFamily="34" charset="0"/>
              <a:cs typeface="Arial" charset="0"/>
            </a:endParaRPr>
          </a:p>
        </p:txBody>
      </p:sp>
      <p:sp>
        <p:nvSpPr>
          <p:cNvPr id="26628" name="Rectangle 2"/>
          <p:cNvSpPr>
            <a:spLocks noGrp="1" noChangeArrowheads="1"/>
          </p:cNvSpPr>
          <p:nvPr>
            <p:ph type="title" idx="4294967295"/>
          </p:nvPr>
        </p:nvSpPr>
        <p:spPr/>
        <p:txBody>
          <a:bodyPr/>
          <a:lstStyle/>
          <a:p>
            <a:pPr eaLnBrk="1" hangingPunct="1"/>
            <a:r>
              <a:rPr lang="en-US" dirty="0">
                <a:cs typeface="Arial" charset="0"/>
              </a:rPr>
              <a:t>Regular or Not?</a:t>
            </a:r>
          </a:p>
        </p:txBody>
      </p:sp>
      <p:sp>
        <p:nvSpPr>
          <p:cNvPr id="26629" name="AutoShape 3"/>
          <p:cNvSpPr>
            <a:spLocks noChangeArrowheads="1"/>
          </p:cNvSpPr>
          <p:nvPr/>
        </p:nvSpPr>
        <p:spPr bwMode="auto">
          <a:xfrm>
            <a:off x="685800" y="2209800"/>
            <a:ext cx="2514600" cy="990600"/>
          </a:xfrm>
          <a:prstGeom prst="leftRightArrow">
            <a:avLst>
              <a:gd name="adj1" fmla="val 50000"/>
              <a:gd name="adj2" fmla="val 50769"/>
            </a:avLst>
          </a:prstGeom>
          <a:solidFill>
            <a:schemeClr val="folHlink"/>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663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6631"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6632" name="AutoShape 6"/>
          <p:cNvSpPr>
            <a:spLocks noChangeArrowheads="1"/>
          </p:cNvSpPr>
          <p:nvPr/>
        </p:nvSpPr>
        <p:spPr bwMode="auto">
          <a:xfrm>
            <a:off x="4724400" y="3048000"/>
            <a:ext cx="2362200" cy="990600"/>
          </a:xfrm>
          <a:prstGeom prst="leftRightArrow">
            <a:avLst>
              <a:gd name="adj1" fmla="val 50000"/>
              <a:gd name="adj2" fmla="val 47692"/>
            </a:avLst>
          </a:prstGeom>
          <a:solidFill>
            <a:schemeClr val="folHlink"/>
          </a:solidFill>
          <a:ln w="38100">
            <a:solidFill>
              <a:schemeClr val="tx1"/>
            </a:solidFill>
            <a:miter lim="800000"/>
            <a:headEnd/>
            <a:tailEnd/>
          </a:ln>
        </p:spPr>
        <p:txBody>
          <a:bodyPr wrap="none" anchor="ctr"/>
          <a:lstStyle/>
          <a:p>
            <a:pPr algn="ctr" eaLnBrk="0" hangingPunct="0"/>
            <a:r>
              <a:rPr lang="en-US" sz="2400" b="1" dirty="0">
                <a:solidFill>
                  <a:schemeClr val="bg2"/>
                </a:solidFill>
                <a:latin typeface="Arial" pitchFamily="34" charset="0"/>
                <a:cs typeface="Courier New" pitchFamily="49" charset="0"/>
              </a:rPr>
              <a:t>read(0)</a:t>
            </a:r>
          </a:p>
        </p:txBody>
      </p:sp>
      <p:sp>
        <p:nvSpPr>
          <p:cNvPr id="26633"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6634" name="AutoShape 9"/>
          <p:cNvSpPr>
            <a:spLocks noChangeArrowheads="1"/>
          </p:cNvSpPr>
          <p:nvPr/>
        </p:nvSpPr>
        <p:spPr bwMode="auto">
          <a:xfrm>
            <a:off x="2070100" y="1841500"/>
            <a:ext cx="3898900" cy="2590800"/>
          </a:xfrm>
          <a:prstGeom prst="wedgeRoundRectCallout">
            <a:avLst>
              <a:gd name="adj1" fmla="val -36116"/>
              <a:gd name="adj2" fmla="val 69977"/>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66CC"/>
              </a:solidFill>
              <a:latin typeface="Courier New" pitchFamily="49" charset="0"/>
              <a:cs typeface="Courier New" pitchFamily="49" charset="0"/>
            </a:endParaRPr>
          </a:p>
        </p:txBody>
      </p:sp>
      <p:sp>
        <p:nvSpPr>
          <p:cNvPr id="26635" name="Text Box 10"/>
          <p:cNvSpPr txBox="1">
            <a:spLocks noChangeArrowheads="1"/>
          </p:cNvSpPr>
          <p:nvPr/>
        </p:nvSpPr>
        <p:spPr bwMode="auto">
          <a:xfrm>
            <a:off x="1038225" y="4954588"/>
            <a:ext cx="41751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Overlap: returns new value</a:t>
            </a:r>
          </a:p>
        </p:txBody>
      </p:sp>
      <p:sp>
        <p:nvSpPr>
          <p:cNvPr id="12" name="Footer Placeholder 11"/>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7608AE9-EF64-44C4-B673-E18A3EEC1B9C}" type="slidenum">
              <a:rPr lang="x-none" sz="1400">
                <a:latin typeface="Arial" pitchFamily="34" charset="0"/>
                <a:cs typeface="Arial" charset="0"/>
              </a:rPr>
              <a:pPr algn="r" eaLnBrk="0" hangingPunct="0"/>
              <a:t>24</a:t>
            </a:fld>
            <a:endParaRPr lang="en-US" sz="1400" dirty="0">
              <a:latin typeface="Arial" pitchFamily="34" charset="0"/>
              <a:cs typeface="Arial" charset="0"/>
            </a:endParaRPr>
          </a:p>
        </p:txBody>
      </p:sp>
      <p:sp>
        <p:nvSpPr>
          <p:cNvPr id="27652" name="Rectangle 2"/>
          <p:cNvSpPr>
            <a:spLocks noGrp="1" noChangeArrowheads="1"/>
          </p:cNvSpPr>
          <p:nvPr>
            <p:ph type="title" idx="4294967295"/>
          </p:nvPr>
        </p:nvSpPr>
        <p:spPr/>
        <p:txBody>
          <a:bodyPr/>
          <a:lstStyle/>
          <a:p>
            <a:pPr eaLnBrk="1" hangingPunct="1"/>
            <a:r>
              <a:rPr lang="en-US" dirty="0">
                <a:cs typeface="Arial" charset="0"/>
              </a:rPr>
              <a:t>Regular or Not?</a:t>
            </a:r>
          </a:p>
        </p:txBody>
      </p:sp>
      <p:sp>
        <p:nvSpPr>
          <p:cNvPr id="27653" name="AutoShape 3"/>
          <p:cNvSpPr>
            <a:spLocks noChangeArrowheads="1"/>
          </p:cNvSpPr>
          <p:nvPr/>
        </p:nvSpPr>
        <p:spPr bwMode="auto">
          <a:xfrm>
            <a:off x="685800" y="2209800"/>
            <a:ext cx="2514600" cy="990600"/>
          </a:xfrm>
          <a:prstGeom prst="leftRightArrow">
            <a:avLst>
              <a:gd name="adj1" fmla="val 50000"/>
              <a:gd name="adj2" fmla="val 50769"/>
            </a:avLst>
          </a:prstGeom>
          <a:solidFill>
            <a:schemeClr val="folHlink"/>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7654" name="AutoShape 4"/>
          <p:cNvSpPr>
            <a:spLocks noChangeArrowheads="1"/>
          </p:cNvSpPr>
          <p:nvPr/>
        </p:nvSpPr>
        <p:spPr bwMode="auto">
          <a:xfrm>
            <a:off x="2133600" y="3048000"/>
            <a:ext cx="2362200" cy="990600"/>
          </a:xfrm>
          <a:prstGeom prst="leftRightArrow">
            <a:avLst>
              <a:gd name="adj1" fmla="val 50000"/>
              <a:gd name="adj2" fmla="val 47692"/>
            </a:avLst>
          </a:prstGeom>
          <a:solidFill>
            <a:schemeClr val="folHlink"/>
          </a:solidFill>
          <a:ln w="38100">
            <a:solidFill>
              <a:schemeClr val="tx1"/>
            </a:solidFill>
            <a:miter lim="800000"/>
            <a:headEnd/>
            <a:tailEnd/>
          </a:ln>
        </p:spPr>
        <p:txBody>
          <a:bodyPr wrap="none" anchor="ctr"/>
          <a:lstStyle/>
          <a:p>
            <a:pPr algn="ctr" eaLnBrk="0" hangingPunct="0"/>
            <a:endParaRPr lang="en-US" sz="2400" b="1" dirty="0">
              <a:latin typeface="Arial" pitchFamily="34" charset="0"/>
              <a:cs typeface="Courier New" pitchFamily="49" charset="0"/>
            </a:endParaRPr>
          </a:p>
        </p:txBody>
      </p:sp>
      <p:sp>
        <p:nvSpPr>
          <p:cNvPr id="27655"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7656" name="AutoShape 6"/>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7657"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7658" name="AutoShape 9"/>
          <p:cNvSpPr>
            <a:spLocks noChangeArrowheads="1"/>
          </p:cNvSpPr>
          <p:nvPr/>
        </p:nvSpPr>
        <p:spPr bwMode="auto">
          <a:xfrm>
            <a:off x="3289300" y="1854200"/>
            <a:ext cx="3898900" cy="2590800"/>
          </a:xfrm>
          <a:prstGeom prst="wedgeRoundRectCallout">
            <a:avLst>
              <a:gd name="adj1" fmla="val -18852"/>
              <a:gd name="adj2" fmla="val 70954"/>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66CC"/>
              </a:solidFill>
              <a:latin typeface="Courier New" pitchFamily="49" charset="0"/>
              <a:cs typeface="Courier New" pitchFamily="49" charset="0"/>
            </a:endParaRPr>
          </a:p>
        </p:txBody>
      </p:sp>
      <p:sp>
        <p:nvSpPr>
          <p:cNvPr id="27659" name="Text Box 10"/>
          <p:cNvSpPr txBox="1">
            <a:spLocks noChangeArrowheads="1"/>
          </p:cNvSpPr>
          <p:nvPr/>
        </p:nvSpPr>
        <p:spPr bwMode="auto">
          <a:xfrm>
            <a:off x="3019425" y="4978400"/>
            <a:ext cx="40608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Overlap: returns old value</a:t>
            </a:r>
          </a:p>
        </p:txBody>
      </p:sp>
      <p:sp>
        <p:nvSpPr>
          <p:cNvPr id="12" name="Footer Placeholder 11"/>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5CE9C4B-722B-4AD8-B33B-E10DA7CC8C72}" type="slidenum">
              <a:rPr lang="x-none" sz="1400">
                <a:latin typeface="Arial" pitchFamily="34" charset="0"/>
                <a:cs typeface="Arial" charset="0"/>
              </a:rPr>
              <a:pPr algn="r" eaLnBrk="0" hangingPunct="0"/>
              <a:t>25</a:t>
            </a:fld>
            <a:endParaRPr lang="en-US" sz="1400" dirty="0">
              <a:latin typeface="Arial" pitchFamily="34" charset="0"/>
              <a:cs typeface="Arial" charset="0"/>
            </a:endParaRPr>
          </a:p>
        </p:txBody>
      </p:sp>
      <p:sp>
        <p:nvSpPr>
          <p:cNvPr id="28676" name="Rectangle 2"/>
          <p:cNvSpPr>
            <a:spLocks noGrp="1" noChangeArrowheads="1"/>
          </p:cNvSpPr>
          <p:nvPr>
            <p:ph type="title" idx="4294967295"/>
          </p:nvPr>
        </p:nvSpPr>
        <p:spPr/>
        <p:txBody>
          <a:bodyPr/>
          <a:lstStyle/>
          <a:p>
            <a:pPr eaLnBrk="1" hangingPunct="1"/>
            <a:r>
              <a:rPr lang="en-US" dirty="0">
                <a:cs typeface="Arial" charset="0"/>
              </a:rPr>
              <a:t>Regular or Not?</a:t>
            </a:r>
          </a:p>
        </p:txBody>
      </p:sp>
      <p:sp>
        <p:nvSpPr>
          <p:cNvPr id="28677"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8678"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8679"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28680" name="AutoShape 6"/>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8681"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589833" name="Text Box 9"/>
          <p:cNvSpPr txBox="1">
            <a:spLocks noChangeArrowheads="1"/>
          </p:cNvSpPr>
          <p:nvPr/>
        </p:nvSpPr>
        <p:spPr bwMode="auto">
          <a:xfrm rot="1956617">
            <a:off x="5372100" y="2029331"/>
            <a:ext cx="2117725" cy="584775"/>
          </a:xfrm>
          <a:prstGeom prst="rect">
            <a:avLst/>
          </a:prstGeom>
          <a:noFill/>
          <a:ln w="38100" algn="ctr">
            <a:solidFill>
              <a:srgbClr val="FF0000"/>
            </a:solid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regular</a:t>
            </a:r>
          </a:p>
        </p:txBody>
      </p:sp>
      <p:sp>
        <p:nvSpPr>
          <p:cNvPr id="11" name="Footer Placeholder 10"/>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3"/>
                                        </p:tgtEl>
                                        <p:attrNameLst>
                                          <p:attrName>style.visibility</p:attrName>
                                        </p:attrNameLst>
                                      </p:cBhvr>
                                      <p:to>
                                        <p:strVal val="visible"/>
                                      </p:to>
                                    </p:set>
                                    <p:animEffect transition="in" filter="blinds(horizontal)">
                                      <p:cBhvr>
                                        <p:cTn id="7" dur="500"/>
                                        <p:tgtEl>
                                          <p:spTgt spid="589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668AF1C-088A-488D-BB48-12B65C76C774}" type="slidenum">
              <a:rPr lang="x-none" sz="1400">
                <a:latin typeface="Arial" pitchFamily="34" charset="0"/>
                <a:cs typeface="Arial" charset="0"/>
              </a:rPr>
              <a:pPr algn="r" eaLnBrk="0" hangingPunct="0"/>
              <a:t>26</a:t>
            </a:fld>
            <a:endParaRPr lang="en-US" sz="1400" dirty="0">
              <a:latin typeface="Arial" pitchFamily="34" charset="0"/>
              <a:cs typeface="Arial" charset="0"/>
            </a:endParaRPr>
          </a:p>
        </p:txBody>
      </p:sp>
      <p:sp>
        <p:nvSpPr>
          <p:cNvPr id="29700" name="Rectangle 2"/>
          <p:cNvSpPr>
            <a:spLocks noGrp="1" noChangeArrowheads="1"/>
          </p:cNvSpPr>
          <p:nvPr>
            <p:ph type="title" idx="4294967295"/>
          </p:nvPr>
        </p:nvSpPr>
        <p:spPr/>
        <p:txBody>
          <a:bodyPr/>
          <a:lstStyle/>
          <a:p>
            <a:pPr eaLnBrk="1" hangingPunct="1"/>
            <a:r>
              <a:rPr lang="en-US" dirty="0">
                <a:cs typeface="Arial" charset="0"/>
              </a:rPr>
              <a:t>Regular ≠ </a:t>
            </a:r>
            <a:r>
              <a:rPr lang="en-US" dirty="0" err="1">
                <a:cs typeface="Arial" charset="0"/>
              </a:rPr>
              <a:t>Linearizable</a:t>
            </a:r>
            <a:endParaRPr lang="en-US" dirty="0">
              <a:cs typeface="Arial" charset="0"/>
            </a:endParaRPr>
          </a:p>
        </p:txBody>
      </p:sp>
      <p:sp>
        <p:nvSpPr>
          <p:cNvPr id="586755"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586756"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586757" name="AutoShape 5"/>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a:t>
            </a:r>
            <a:r>
              <a:rPr lang="en-US" sz="2400" b="1" dirty="0">
                <a:latin typeface="Arial" pitchFamily="34" charset="0"/>
                <a:cs typeface="Courier New" pitchFamily="49" charset="0"/>
              </a:rPr>
              <a:t>)</a:t>
            </a:r>
          </a:p>
        </p:txBody>
      </p:sp>
      <p:sp>
        <p:nvSpPr>
          <p:cNvPr id="586758" name="AutoShape 6"/>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0</a:t>
            </a:r>
            <a:r>
              <a:rPr lang="en-US" sz="2400" b="1" dirty="0">
                <a:latin typeface="Arial" pitchFamily="34" charset="0"/>
                <a:cs typeface="Courier New" pitchFamily="49" charset="0"/>
              </a:rPr>
              <a:t>)</a:t>
            </a:r>
          </a:p>
        </p:txBody>
      </p:sp>
      <p:sp>
        <p:nvSpPr>
          <p:cNvPr id="29705" name="AutoShape 7"/>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586760" name="Line 8"/>
          <p:cNvSpPr>
            <a:spLocks noChangeShapeType="1"/>
          </p:cNvSpPr>
          <p:nvPr/>
        </p:nvSpPr>
        <p:spPr bwMode="auto">
          <a:xfrm>
            <a:off x="4548188" y="3513138"/>
            <a:ext cx="0" cy="2354262"/>
          </a:xfrm>
          <a:prstGeom prst="line">
            <a:avLst/>
          </a:prstGeom>
          <a:noFill/>
          <a:ln w="76200">
            <a:solidFill>
              <a:schemeClr val="accent2"/>
            </a:solidFill>
            <a:prstDash val="sysDot"/>
            <a:round/>
            <a:headEnd/>
            <a:tailEnd/>
          </a:ln>
        </p:spPr>
        <p:txBody>
          <a:bodyPr wrap="none" anchor="ctr"/>
          <a:lstStyle/>
          <a:p>
            <a:endParaRPr lang="en-US"/>
          </a:p>
        </p:txBody>
      </p:sp>
      <p:sp>
        <p:nvSpPr>
          <p:cNvPr id="586761" name="AutoShape 9"/>
          <p:cNvSpPr>
            <a:spLocks noChangeArrowheads="1"/>
          </p:cNvSpPr>
          <p:nvPr/>
        </p:nvSpPr>
        <p:spPr bwMode="auto">
          <a:xfrm>
            <a:off x="4381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write(1) already happened</a:t>
            </a:r>
          </a:p>
        </p:txBody>
      </p:sp>
      <p:sp>
        <p:nvSpPr>
          <p:cNvPr id="586762" name="AutoShape 10"/>
          <p:cNvSpPr>
            <a:spLocks noChangeArrowheads="1"/>
          </p:cNvSpPr>
          <p:nvPr/>
        </p:nvSpPr>
        <p:spPr bwMode="auto">
          <a:xfrm>
            <a:off x="5162550" y="4287838"/>
            <a:ext cx="3430588" cy="665162"/>
          </a:xfrm>
          <a:prstGeom prst="wedgeRoundRectCallout">
            <a:avLst>
              <a:gd name="adj1" fmla="val -29731"/>
              <a:gd name="adj2" fmla="val -115157"/>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can’t explain this!</a:t>
            </a:r>
          </a:p>
        </p:txBody>
      </p:sp>
      <p:sp>
        <p:nvSpPr>
          <p:cNvPr id="13" name="Footer Placeholder 1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5"/>
                                        </p:tgtEl>
                                        <p:attrNameLst>
                                          <p:attrName>style.visibility</p:attrName>
                                        </p:attrNameLst>
                                      </p:cBhvr>
                                      <p:to>
                                        <p:strVal val="visible"/>
                                      </p:to>
                                    </p:set>
                                    <p:animEffect transition="in" filter="blinds(horizontal)">
                                      <p:cBhvr>
                                        <p:cTn id="7" dur="500"/>
                                        <p:tgtEl>
                                          <p:spTgt spid="58675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6757"/>
                                        </p:tgtEl>
                                        <p:attrNameLst>
                                          <p:attrName>style.visibility</p:attrName>
                                        </p:attrNameLst>
                                      </p:cBhvr>
                                      <p:to>
                                        <p:strVal val="visible"/>
                                      </p:to>
                                    </p:set>
                                    <p:animEffect transition="in" filter="blinds(horizontal)">
                                      <p:cBhvr>
                                        <p:cTn id="11" dur="500"/>
                                        <p:tgtEl>
                                          <p:spTgt spid="58675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86756"/>
                                        </p:tgtEl>
                                        <p:attrNameLst>
                                          <p:attrName>style.visibility</p:attrName>
                                        </p:attrNameLst>
                                      </p:cBhvr>
                                      <p:to>
                                        <p:strVal val="visible"/>
                                      </p:to>
                                    </p:set>
                                    <p:animEffect transition="in" filter="blinds(horizontal)">
                                      <p:cBhvr>
                                        <p:cTn id="15" dur="500"/>
                                        <p:tgtEl>
                                          <p:spTgt spid="586756"/>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86758"/>
                                        </p:tgtEl>
                                        <p:attrNameLst>
                                          <p:attrName>style.visibility</p:attrName>
                                        </p:attrNameLst>
                                      </p:cBhvr>
                                      <p:to>
                                        <p:strVal val="visible"/>
                                      </p:to>
                                    </p:set>
                                    <p:animEffect transition="in" filter="blinds(horizontal)">
                                      <p:cBhvr>
                                        <p:cTn id="19" dur="500"/>
                                        <p:tgtEl>
                                          <p:spTgt spid="58675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86760"/>
                                        </p:tgtEl>
                                        <p:attrNameLst>
                                          <p:attrName>style.visibility</p:attrName>
                                        </p:attrNameLst>
                                      </p:cBhvr>
                                      <p:to>
                                        <p:strVal val="visible"/>
                                      </p:to>
                                    </p:set>
                                    <p:animEffect transition="in" filter="blinds(horizontal)">
                                      <p:cBhvr>
                                        <p:cTn id="24" dur="500"/>
                                        <p:tgtEl>
                                          <p:spTgt spid="58676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86761"/>
                                        </p:tgtEl>
                                        <p:attrNameLst>
                                          <p:attrName>style.visibility</p:attrName>
                                        </p:attrNameLst>
                                      </p:cBhvr>
                                      <p:to>
                                        <p:strVal val="visible"/>
                                      </p:to>
                                    </p:set>
                                    <p:animEffect transition="in" filter="blinds(horizontal)">
                                      <p:cBhvr>
                                        <p:cTn id="27" dur="500"/>
                                        <p:tgtEl>
                                          <p:spTgt spid="5867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6762"/>
                                        </p:tgtEl>
                                        <p:attrNameLst>
                                          <p:attrName>style.visibility</p:attrName>
                                        </p:attrNameLst>
                                      </p:cBhvr>
                                      <p:to>
                                        <p:strVal val="visible"/>
                                      </p:to>
                                    </p:set>
                                    <p:animEffect transition="in" filter="blinds(horizontal)">
                                      <p:cBhvr>
                                        <p:cTn id="32" dur="500"/>
                                        <p:tgtEl>
                                          <p:spTgt spid="586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animBg="1"/>
      <p:bldP spid="586756" grpId="0" animBg="1"/>
      <p:bldP spid="586757" grpId="0" animBg="1"/>
      <p:bldP spid="586758" grpId="0" animBg="1"/>
      <p:bldP spid="586760" grpId="0" animBg="1"/>
      <p:bldP spid="586761" grpId="0" animBg="1"/>
      <p:bldP spid="5867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8E11BCB-CD13-433B-8F80-ABB53A48F507}" type="slidenum">
              <a:rPr lang="x-none" sz="1400">
                <a:latin typeface="Arial" pitchFamily="34" charset="0"/>
                <a:cs typeface="Arial" charset="0"/>
              </a:rPr>
              <a:pPr algn="r" eaLnBrk="0" hangingPunct="0"/>
              <a:t>27</a:t>
            </a:fld>
            <a:endParaRPr lang="en-US" sz="1400" dirty="0">
              <a:latin typeface="Arial" pitchFamily="34" charset="0"/>
              <a:cs typeface="Arial" charset="0"/>
            </a:endParaRPr>
          </a:p>
        </p:txBody>
      </p:sp>
      <p:sp>
        <p:nvSpPr>
          <p:cNvPr id="30724" name="Rectangle 2"/>
          <p:cNvSpPr>
            <a:spLocks noGrp="1" noChangeArrowheads="1"/>
          </p:cNvSpPr>
          <p:nvPr>
            <p:ph type="title" idx="4294967295"/>
          </p:nvPr>
        </p:nvSpPr>
        <p:spPr/>
        <p:txBody>
          <a:bodyPr/>
          <a:lstStyle/>
          <a:p>
            <a:pPr eaLnBrk="1" hangingPunct="1"/>
            <a:r>
              <a:rPr lang="en-US" dirty="0">
                <a:cs typeface="Arial" charset="0"/>
              </a:rPr>
              <a:t>Atomic Register</a:t>
            </a:r>
          </a:p>
        </p:txBody>
      </p:sp>
      <p:sp>
        <p:nvSpPr>
          <p:cNvPr id="404483"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404484"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rgbClr val="FF0000"/>
                </a:solidFill>
                <a:latin typeface="Arial" pitchFamily="34" charset="0"/>
                <a:cs typeface="Courier New" pitchFamily="49" charset="0"/>
              </a:rPr>
              <a:t>1001</a:t>
            </a:r>
            <a:r>
              <a:rPr lang="en-US" sz="2400" b="1" dirty="0">
                <a:latin typeface="Arial" pitchFamily="34" charset="0"/>
                <a:cs typeface="Courier New" pitchFamily="49" charset="0"/>
              </a:rPr>
              <a:t>)</a:t>
            </a:r>
          </a:p>
        </p:txBody>
      </p:sp>
      <p:sp>
        <p:nvSpPr>
          <p:cNvPr id="404485" name="Text Box 5"/>
          <p:cNvSpPr txBox="1">
            <a:spLocks noChangeArrowheads="1"/>
          </p:cNvSpPr>
          <p:nvPr/>
        </p:nvSpPr>
        <p:spPr bwMode="auto">
          <a:xfrm>
            <a:off x="1143000" y="4953000"/>
            <a:ext cx="6705600" cy="1066800"/>
          </a:xfrm>
          <a:prstGeom prst="rect">
            <a:avLst/>
          </a:prstGeom>
          <a:noFill/>
          <a:ln w="9525">
            <a:noFill/>
            <a:miter lim="800000"/>
            <a:headEnd/>
            <a:tailEnd/>
          </a:ln>
        </p:spPr>
        <p:txBody>
          <a:bodyPr>
            <a:spAutoFit/>
          </a:bodyPr>
          <a:lstStyle/>
          <a:p>
            <a:pPr algn="ctr" eaLnBrk="0" hangingPunct="0"/>
            <a:r>
              <a:rPr lang="en-US" sz="3200" dirty="0" err="1">
                <a:solidFill>
                  <a:srgbClr val="FF0000"/>
                </a:solidFill>
                <a:latin typeface="Arial" pitchFamily="34" charset="0"/>
                <a:cs typeface="Courier New" pitchFamily="49" charset="0"/>
              </a:rPr>
              <a:t>Linearizable</a:t>
            </a:r>
            <a:r>
              <a:rPr lang="en-US" sz="3200" dirty="0">
                <a:solidFill>
                  <a:srgbClr val="FF0000"/>
                </a:solidFill>
                <a:latin typeface="Arial" pitchFamily="34" charset="0"/>
                <a:cs typeface="Courier New" pitchFamily="49" charset="0"/>
              </a:rPr>
              <a:t> to sequential safe register</a:t>
            </a:r>
          </a:p>
        </p:txBody>
      </p:sp>
      <p:sp>
        <p:nvSpPr>
          <p:cNvPr id="404486"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write(</a:t>
            </a:r>
            <a:r>
              <a:rPr lang="en-US" sz="2400" b="1" dirty="0">
                <a:solidFill>
                  <a:schemeClr val="accent2"/>
                </a:solidFill>
                <a:latin typeface="Arial" pitchFamily="34" charset="0"/>
                <a:cs typeface="Courier New" pitchFamily="49" charset="0"/>
              </a:rPr>
              <a:t>1010</a:t>
            </a:r>
            <a:r>
              <a:rPr lang="en-US" sz="2400" b="1" dirty="0">
                <a:latin typeface="Arial" pitchFamily="34" charset="0"/>
                <a:cs typeface="Courier New" pitchFamily="49" charset="0"/>
              </a:rPr>
              <a:t>)</a:t>
            </a:r>
          </a:p>
        </p:txBody>
      </p:sp>
      <p:sp>
        <p:nvSpPr>
          <p:cNvPr id="404487"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1010</a:t>
            </a:r>
            <a:r>
              <a:rPr lang="en-US" sz="2400" b="1" dirty="0">
                <a:latin typeface="Arial" pitchFamily="34" charset="0"/>
                <a:cs typeface="Courier New" pitchFamily="49" charset="0"/>
              </a:rPr>
              <a:t>)</a:t>
            </a:r>
          </a:p>
        </p:txBody>
      </p:sp>
      <p:sp>
        <p:nvSpPr>
          <p:cNvPr id="404488" name="AutoShape 8"/>
          <p:cNvSpPr>
            <a:spLocks noChangeArrowheads="1"/>
          </p:cNvSpPr>
          <p:nvPr/>
        </p:nvSpPr>
        <p:spPr bwMode="auto">
          <a:xfrm>
            <a:off x="6019800" y="22098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latin typeface="Arial" pitchFamily="34" charset="0"/>
                <a:cs typeface="Courier New" pitchFamily="49" charset="0"/>
              </a:rPr>
              <a:t>read(</a:t>
            </a:r>
            <a:r>
              <a:rPr lang="en-US" sz="2400" b="1" dirty="0">
                <a:solidFill>
                  <a:schemeClr val="accent2"/>
                </a:solidFill>
                <a:latin typeface="Arial" pitchFamily="34" charset="0"/>
                <a:cs typeface="Courier New" pitchFamily="49" charset="0"/>
              </a:rPr>
              <a:t>1010</a:t>
            </a:r>
            <a:r>
              <a:rPr lang="en-US" sz="2400" b="1" dirty="0">
                <a:latin typeface="Arial" pitchFamily="34" charset="0"/>
                <a:cs typeface="Courier New" pitchFamily="49" charset="0"/>
              </a:rPr>
              <a:t>)</a:t>
            </a:r>
          </a:p>
        </p:txBody>
      </p:sp>
      <p:sp>
        <p:nvSpPr>
          <p:cNvPr id="11" name="Footer Placeholder 10"/>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linds(horizontal)">
                                      <p:cBhvr>
                                        <p:cTn id="7" dur="500"/>
                                        <p:tgtEl>
                                          <p:spTgt spid="40448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4484"/>
                                        </p:tgtEl>
                                        <p:attrNameLst>
                                          <p:attrName>style.visibility</p:attrName>
                                        </p:attrNameLst>
                                      </p:cBhvr>
                                      <p:to>
                                        <p:strVal val="visible"/>
                                      </p:to>
                                    </p:set>
                                    <p:animEffect transition="in" filter="blinds(horizontal)">
                                      <p:cBhvr>
                                        <p:cTn id="11" dur="500"/>
                                        <p:tgtEl>
                                          <p:spTgt spid="40448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04486"/>
                                        </p:tgtEl>
                                        <p:attrNameLst>
                                          <p:attrName>style.visibility</p:attrName>
                                        </p:attrNameLst>
                                      </p:cBhvr>
                                      <p:to>
                                        <p:strVal val="visible"/>
                                      </p:to>
                                    </p:set>
                                    <p:animEffect transition="in" filter="blinds(horizontal)">
                                      <p:cBhvr>
                                        <p:cTn id="15" dur="500"/>
                                        <p:tgtEl>
                                          <p:spTgt spid="404486"/>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04487"/>
                                        </p:tgtEl>
                                        <p:attrNameLst>
                                          <p:attrName>style.visibility</p:attrName>
                                        </p:attrNameLst>
                                      </p:cBhvr>
                                      <p:to>
                                        <p:strVal val="visible"/>
                                      </p:to>
                                    </p:set>
                                    <p:animEffect transition="in" filter="blinds(horizontal)">
                                      <p:cBhvr>
                                        <p:cTn id="19" dur="500"/>
                                        <p:tgtEl>
                                          <p:spTgt spid="404487"/>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04488"/>
                                        </p:tgtEl>
                                        <p:attrNameLst>
                                          <p:attrName>style.visibility</p:attrName>
                                        </p:attrNameLst>
                                      </p:cBhvr>
                                      <p:to>
                                        <p:strVal val="visible"/>
                                      </p:to>
                                    </p:set>
                                    <p:animEffect transition="in" filter="blinds(horizontal)">
                                      <p:cBhvr>
                                        <p:cTn id="23" dur="500"/>
                                        <p:tgtEl>
                                          <p:spTgt spid="404488"/>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404485"/>
                                        </p:tgtEl>
                                        <p:attrNameLst>
                                          <p:attrName>style.visibility</p:attrName>
                                        </p:attrNameLst>
                                      </p:cBhvr>
                                      <p:to>
                                        <p:strVal val="visible"/>
                                      </p:to>
                                    </p:set>
                                    <p:animEffect transition="in" filter="blinds(horizontal)">
                                      <p:cBhvr>
                                        <p:cTn id="27" dur="500"/>
                                        <p:tgtEl>
                                          <p:spTgt spid="40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animBg="1"/>
      <p:bldP spid="404484" grpId="0" animBg="1"/>
      <p:bldP spid="404485" grpId="0"/>
      <p:bldP spid="404486" grpId="0" animBg="1"/>
      <p:bldP spid="404487" grpId="0" animBg="1"/>
      <p:bldP spid="40448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078AC79-5F15-43B2-9C6F-441F989371D5}" type="slidenum">
              <a:rPr lang="x-none" sz="1400">
                <a:latin typeface="Arial" pitchFamily="34" charset="0"/>
                <a:cs typeface="Arial" charset="0"/>
              </a:rPr>
              <a:pPr algn="r" eaLnBrk="0" hangingPunct="0"/>
              <a:t>28</a:t>
            </a:fld>
            <a:endParaRPr lang="en-US" sz="1400" dirty="0">
              <a:latin typeface="Arial" pitchFamily="34" charset="0"/>
              <a:cs typeface="Arial" charset="0"/>
            </a:endParaRPr>
          </a:p>
        </p:txBody>
      </p:sp>
      <p:sp>
        <p:nvSpPr>
          <p:cNvPr id="31748" name="Rectangle 2"/>
          <p:cNvSpPr>
            <a:spLocks noGrp="1" noChangeArrowheads="1"/>
          </p:cNvSpPr>
          <p:nvPr>
            <p:ph type="title" idx="4294967295"/>
          </p:nvPr>
        </p:nvSpPr>
        <p:spPr/>
        <p:txBody>
          <a:bodyPr/>
          <a:lstStyle/>
          <a:p>
            <a:pPr eaLnBrk="1" hangingPunct="1"/>
            <a:r>
              <a:rPr lang="en-US" dirty="0">
                <a:cs typeface="Arial" charset="0"/>
              </a:rPr>
              <a:t>Atomic Register</a:t>
            </a:r>
          </a:p>
        </p:txBody>
      </p:sp>
      <p:sp>
        <p:nvSpPr>
          <p:cNvPr id="31749" name="AutoShape 3"/>
          <p:cNvSpPr>
            <a:spLocks noChangeArrowheads="1"/>
          </p:cNvSpPr>
          <p:nvPr/>
        </p:nvSpPr>
        <p:spPr bwMode="auto">
          <a:xfrm>
            <a:off x="685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write(1001)</a:t>
            </a:r>
          </a:p>
        </p:txBody>
      </p:sp>
      <p:sp>
        <p:nvSpPr>
          <p:cNvPr id="31750" name="AutoShape 4"/>
          <p:cNvSpPr>
            <a:spLocks noChangeArrowheads="1"/>
          </p:cNvSpPr>
          <p:nvPr/>
        </p:nvSpPr>
        <p:spPr bwMode="auto">
          <a:xfrm>
            <a:off x="21336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read(1001)</a:t>
            </a:r>
          </a:p>
        </p:txBody>
      </p:sp>
      <p:sp>
        <p:nvSpPr>
          <p:cNvPr id="31751" name="AutoShape 6"/>
          <p:cNvSpPr>
            <a:spLocks noChangeArrowheads="1"/>
          </p:cNvSpPr>
          <p:nvPr/>
        </p:nvSpPr>
        <p:spPr bwMode="auto">
          <a:xfrm>
            <a:off x="3352800" y="2209800"/>
            <a:ext cx="2514600" cy="990600"/>
          </a:xfrm>
          <a:prstGeom prst="leftRightArrow">
            <a:avLst>
              <a:gd name="adj1" fmla="val 50000"/>
              <a:gd name="adj2" fmla="val 50769"/>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write(1010)</a:t>
            </a:r>
          </a:p>
        </p:txBody>
      </p:sp>
      <p:sp>
        <p:nvSpPr>
          <p:cNvPr id="31752" name="AutoShape 7"/>
          <p:cNvSpPr>
            <a:spLocks noChangeArrowheads="1"/>
          </p:cNvSpPr>
          <p:nvPr/>
        </p:nvSpPr>
        <p:spPr bwMode="auto">
          <a:xfrm>
            <a:off x="4724400" y="30480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read(1010)</a:t>
            </a:r>
          </a:p>
        </p:txBody>
      </p:sp>
      <p:sp>
        <p:nvSpPr>
          <p:cNvPr id="31753" name="AutoShape 8"/>
          <p:cNvSpPr>
            <a:spLocks noChangeArrowheads="1"/>
          </p:cNvSpPr>
          <p:nvPr/>
        </p:nvSpPr>
        <p:spPr bwMode="auto">
          <a:xfrm>
            <a:off x="6019800" y="2209800"/>
            <a:ext cx="2362200" cy="990600"/>
          </a:xfrm>
          <a:prstGeom prst="leftRightArrow">
            <a:avLst>
              <a:gd name="adj1" fmla="val 50000"/>
              <a:gd name="adj2" fmla="val 47692"/>
            </a:avLst>
          </a:prstGeom>
          <a:solidFill>
            <a:srgbClr val="CCECFF"/>
          </a:solidFill>
          <a:ln w="38100">
            <a:solidFill>
              <a:schemeClr val="tx1"/>
            </a:solidFill>
            <a:miter lim="800000"/>
            <a:headEnd/>
            <a:tailEnd/>
          </a:ln>
        </p:spPr>
        <p:txBody>
          <a:bodyPr wrap="none" anchor="ctr"/>
          <a:lstStyle/>
          <a:p>
            <a:pPr algn="ctr" eaLnBrk="0" hangingPunct="0"/>
            <a:r>
              <a:rPr lang="en-US" sz="2400" b="1" dirty="0">
                <a:solidFill>
                  <a:schemeClr val="folHlink"/>
                </a:solidFill>
                <a:latin typeface="Arial" pitchFamily="34" charset="0"/>
                <a:cs typeface="Courier New" pitchFamily="49" charset="0"/>
              </a:rPr>
              <a:t>read(1010)</a:t>
            </a:r>
          </a:p>
        </p:txBody>
      </p:sp>
      <p:sp>
        <p:nvSpPr>
          <p:cNvPr id="31754"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31755" name="Line 15"/>
          <p:cNvSpPr>
            <a:spLocks noChangeShapeType="1"/>
          </p:cNvSpPr>
          <p:nvPr/>
        </p:nvSpPr>
        <p:spPr bwMode="auto">
          <a:xfrm>
            <a:off x="1701800" y="2476500"/>
            <a:ext cx="0" cy="457200"/>
          </a:xfrm>
          <a:prstGeom prst="line">
            <a:avLst/>
          </a:prstGeom>
          <a:noFill/>
          <a:ln w="76200">
            <a:solidFill>
              <a:srgbClr val="FF3300"/>
            </a:solidFill>
            <a:round/>
            <a:headEnd/>
            <a:tailEnd/>
          </a:ln>
        </p:spPr>
        <p:txBody>
          <a:bodyPr/>
          <a:lstStyle/>
          <a:p>
            <a:endParaRPr lang="en-US"/>
          </a:p>
        </p:txBody>
      </p:sp>
      <p:sp>
        <p:nvSpPr>
          <p:cNvPr id="31756" name="Line 16"/>
          <p:cNvSpPr>
            <a:spLocks noChangeShapeType="1"/>
          </p:cNvSpPr>
          <p:nvPr/>
        </p:nvSpPr>
        <p:spPr bwMode="auto">
          <a:xfrm>
            <a:off x="3086100" y="3314700"/>
            <a:ext cx="0" cy="457200"/>
          </a:xfrm>
          <a:prstGeom prst="line">
            <a:avLst/>
          </a:prstGeom>
          <a:noFill/>
          <a:ln w="76200">
            <a:solidFill>
              <a:srgbClr val="FF3300"/>
            </a:solidFill>
            <a:round/>
            <a:headEnd/>
            <a:tailEnd/>
          </a:ln>
        </p:spPr>
        <p:txBody>
          <a:bodyPr/>
          <a:lstStyle/>
          <a:p>
            <a:endParaRPr lang="en-US"/>
          </a:p>
        </p:txBody>
      </p:sp>
      <p:sp>
        <p:nvSpPr>
          <p:cNvPr id="31757" name="Line 17"/>
          <p:cNvSpPr>
            <a:spLocks noChangeShapeType="1"/>
          </p:cNvSpPr>
          <p:nvPr/>
        </p:nvSpPr>
        <p:spPr bwMode="auto">
          <a:xfrm>
            <a:off x="4483100" y="2476500"/>
            <a:ext cx="0" cy="457200"/>
          </a:xfrm>
          <a:prstGeom prst="line">
            <a:avLst/>
          </a:prstGeom>
          <a:noFill/>
          <a:ln w="76200">
            <a:solidFill>
              <a:srgbClr val="0000FF"/>
            </a:solidFill>
            <a:round/>
            <a:headEnd/>
            <a:tailEnd/>
          </a:ln>
        </p:spPr>
        <p:txBody>
          <a:bodyPr/>
          <a:lstStyle/>
          <a:p>
            <a:endParaRPr lang="en-US"/>
          </a:p>
        </p:txBody>
      </p:sp>
      <p:sp>
        <p:nvSpPr>
          <p:cNvPr id="31758" name="Line 18"/>
          <p:cNvSpPr>
            <a:spLocks noChangeShapeType="1"/>
          </p:cNvSpPr>
          <p:nvPr/>
        </p:nvSpPr>
        <p:spPr bwMode="auto">
          <a:xfrm>
            <a:off x="5753100" y="3314700"/>
            <a:ext cx="0" cy="457200"/>
          </a:xfrm>
          <a:prstGeom prst="line">
            <a:avLst/>
          </a:prstGeom>
          <a:noFill/>
          <a:ln w="76200">
            <a:solidFill>
              <a:srgbClr val="0000FF"/>
            </a:solidFill>
            <a:round/>
            <a:headEnd/>
            <a:tailEnd/>
          </a:ln>
        </p:spPr>
        <p:txBody>
          <a:bodyPr/>
          <a:lstStyle/>
          <a:p>
            <a:endParaRPr lang="en-US"/>
          </a:p>
        </p:txBody>
      </p:sp>
      <p:sp>
        <p:nvSpPr>
          <p:cNvPr id="31759" name="Line 19"/>
          <p:cNvSpPr>
            <a:spLocks noChangeShapeType="1"/>
          </p:cNvSpPr>
          <p:nvPr/>
        </p:nvSpPr>
        <p:spPr bwMode="auto">
          <a:xfrm>
            <a:off x="7404100" y="2476500"/>
            <a:ext cx="0" cy="457200"/>
          </a:xfrm>
          <a:prstGeom prst="line">
            <a:avLst/>
          </a:prstGeom>
          <a:noFill/>
          <a:ln w="76200">
            <a:solidFill>
              <a:srgbClr val="0000FF"/>
            </a:solidFill>
            <a:round/>
            <a:headEnd/>
            <a:tailEnd/>
          </a:ln>
        </p:spPr>
        <p:txBody>
          <a:bodyPr/>
          <a:lstStyle/>
          <a:p>
            <a:endParaRPr lang="en-US"/>
          </a:p>
        </p:txBody>
      </p:sp>
      <p:sp>
        <p:nvSpPr>
          <p:cNvPr id="16" name="Footer Placeholder 1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B037E29-59E7-4F83-A195-FCBBF0424D73}" type="slidenum">
              <a:rPr lang="x-none" sz="1400">
                <a:latin typeface="Arial" pitchFamily="34" charset="0"/>
                <a:cs typeface="Arial" charset="0"/>
              </a:rPr>
              <a:pPr algn="r" eaLnBrk="0" hangingPunct="0"/>
              <a:t>29</a:t>
            </a:fld>
            <a:endParaRPr lang="en-US" sz="1400" dirty="0">
              <a:latin typeface="Arial" pitchFamily="34" charset="0"/>
              <a:cs typeface="Arial" charset="0"/>
            </a:endParaRPr>
          </a:p>
        </p:txBody>
      </p:sp>
      <p:sp>
        <p:nvSpPr>
          <p:cNvPr id="32772" name="Rectangle 4"/>
          <p:cNvSpPr>
            <a:spLocks noGrp="1" noChangeArrowheads="1"/>
          </p:cNvSpPr>
          <p:nvPr>
            <p:ph type="title" idx="4294967295"/>
          </p:nvPr>
        </p:nvSpPr>
        <p:spPr/>
        <p:txBody>
          <a:bodyPr/>
          <a:lstStyle/>
          <a:p>
            <a:pPr eaLnBrk="1" hangingPunct="1"/>
            <a:r>
              <a:rPr lang="en-US" dirty="0">
                <a:cs typeface="Arial" charset="0"/>
              </a:rPr>
              <a:t>Register Space</a:t>
            </a:r>
          </a:p>
        </p:txBody>
      </p:sp>
      <p:sp>
        <p:nvSpPr>
          <p:cNvPr id="32773" name="Line 6"/>
          <p:cNvSpPr>
            <a:spLocks noChangeShapeType="1"/>
          </p:cNvSpPr>
          <p:nvPr/>
        </p:nvSpPr>
        <p:spPr bwMode="auto">
          <a:xfrm>
            <a:off x="3825875" y="2438400"/>
            <a:ext cx="0" cy="2286000"/>
          </a:xfrm>
          <a:prstGeom prst="line">
            <a:avLst/>
          </a:prstGeom>
          <a:noFill/>
          <a:ln w="38100">
            <a:solidFill>
              <a:schemeClr val="tx1"/>
            </a:solidFill>
            <a:round/>
            <a:headEnd type="triangle" w="med" len="med"/>
            <a:tailEnd/>
          </a:ln>
        </p:spPr>
        <p:txBody>
          <a:bodyPr/>
          <a:lstStyle/>
          <a:p>
            <a:endParaRPr lang="en-US"/>
          </a:p>
        </p:txBody>
      </p:sp>
      <p:sp>
        <p:nvSpPr>
          <p:cNvPr id="32774" name="Line 7"/>
          <p:cNvSpPr>
            <a:spLocks noChangeShapeType="1"/>
          </p:cNvSpPr>
          <p:nvPr/>
        </p:nvSpPr>
        <p:spPr bwMode="auto">
          <a:xfrm flipH="1">
            <a:off x="3825875" y="3505200"/>
            <a:ext cx="1752600" cy="1219200"/>
          </a:xfrm>
          <a:prstGeom prst="line">
            <a:avLst/>
          </a:prstGeom>
          <a:noFill/>
          <a:ln w="38100">
            <a:solidFill>
              <a:schemeClr val="tx1"/>
            </a:solidFill>
            <a:round/>
            <a:headEnd type="triangle" w="med" len="med"/>
            <a:tailEnd/>
          </a:ln>
        </p:spPr>
        <p:txBody>
          <a:bodyPr/>
          <a:lstStyle/>
          <a:p>
            <a:endParaRPr lang="en-US"/>
          </a:p>
        </p:txBody>
      </p:sp>
      <p:sp>
        <p:nvSpPr>
          <p:cNvPr id="32775" name="Line 8"/>
          <p:cNvSpPr>
            <a:spLocks noChangeShapeType="1"/>
          </p:cNvSpPr>
          <p:nvPr/>
        </p:nvSpPr>
        <p:spPr bwMode="auto">
          <a:xfrm flipH="1" flipV="1">
            <a:off x="3825875" y="4724400"/>
            <a:ext cx="1981200" cy="533400"/>
          </a:xfrm>
          <a:prstGeom prst="line">
            <a:avLst/>
          </a:prstGeom>
          <a:noFill/>
          <a:ln w="38100">
            <a:solidFill>
              <a:schemeClr val="tx1"/>
            </a:solidFill>
            <a:round/>
            <a:headEnd type="triangle" w="med" len="med"/>
            <a:tailEnd/>
          </a:ln>
        </p:spPr>
        <p:txBody>
          <a:bodyPr/>
          <a:lstStyle/>
          <a:p>
            <a:endParaRPr lang="en-US"/>
          </a:p>
        </p:txBody>
      </p:sp>
      <p:sp>
        <p:nvSpPr>
          <p:cNvPr id="32776" name="Text Box 9"/>
          <p:cNvSpPr txBox="1">
            <a:spLocks noChangeArrowheads="1"/>
          </p:cNvSpPr>
          <p:nvPr/>
        </p:nvSpPr>
        <p:spPr bwMode="auto">
          <a:xfrm>
            <a:off x="2720975" y="2898775"/>
            <a:ext cx="971550" cy="366713"/>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MRMW</a:t>
            </a:r>
          </a:p>
        </p:txBody>
      </p:sp>
      <p:sp>
        <p:nvSpPr>
          <p:cNvPr id="32777" name="Text Box 10"/>
          <p:cNvSpPr txBox="1">
            <a:spLocks noChangeArrowheads="1"/>
          </p:cNvSpPr>
          <p:nvPr/>
        </p:nvSpPr>
        <p:spPr bwMode="auto">
          <a:xfrm>
            <a:off x="2751138" y="3584575"/>
            <a:ext cx="928687" cy="366713"/>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MRSW</a:t>
            </a:r>
          </a:p>
        </p:txBody>
      </p:sp>
      <p:sp>
        <p:nvSpPr>
          <p:cNvPr id="32778" name="Text Box 11"/>
          <p:cNvSpPr txBox="1">
            <a:spLocks noChangeArrowheads="1"/>
          </p:cNvSpPr>
          <p:nvPr/>
        </p:nvSpPr>
        <p:spPr bwMode="auto">
          <a:xfrm>
            <a:off x="2781300" y="4270375"/>
            <a:ext cx="885825" cy="366713"/>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SRSW</a:t>
            </a:r>
          </a:p>
        </p:txBody>
      </p:sp>
      <p:sp>
        <p:nvSpPr>
          <p:cNvPr id="32779" name="Text Box 12"/>
          <p:cNvSpPr txBox="1">
            <a:spLocks noChangeArrowheads="1"/>
          </p:cNvSpPr>
          <p:nvPr/>
        </p:nvSpPr>
        <p:spPr bwMode="auto">
          <a:xfrm>
            <a:off x="3299946" y="4956175"/>
            <a:ext cx="671979"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Safe</a:t>
            </a:r>
          </a:p>
        </p:txBody>
      </p:sp>
      <p:sp>
        <p:nvSpPr>
          <p:cNvPr id="32780" name="Text Box 13"/>
          <p:cNvSpPr txBox="1">
            <a:spLocks noChangeArrowheads="1"/>
          </p:cNvSpPr>
          <p:nvPr/>
        </p:nvSpPr>
        <p:spPr bwMode="auto">
          <a:xfrm>
            <a:off x="3753549" y="5184775"/>
            <a:ext cx="1043876"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Regular</a:t>
            </a:r>
          </a:p>
        </p:txBody>
      </p:sp>
      <p:sp>
        <p:nvSpPr>
          <p:cNvPr id="32781" name="Text Box 14"/>
          <p:cNvSpPr txBox="1">
            <a:spLocks noChangeArrowheads="1"/>
          </p:cNvSpPr>
          <p:nvPr/>
        </p:nvSpPr>
        <p:spPr bwMode="auto">
          <a:xfrm>
            <a:off x="4363894" y="5413375"/>
            <a:ext cx="966931"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Atomic</a:t>
            </a:r>
          </a:p>
        </p:txBody>
      </p:sp>
      <p:sp>
        <p:nvSpPr>
          <p:cNvPr id="32782" name="Text Box 15"/>
          <p:cNvSpPr txBox="1">
            <a:spLocks noChangeArrowheads="1"/>
          </p:cNvSpPr>
          <p:nvPr/>
        </p:nvSpPr>
        <p:spPr bwMode="auto">
          <a:xfrm>
            <a:off x="5227638" y="3736975"/>
            <a:ext cx="1208087" cy="366713"/>
          </a:xfrm>
          <a:prstGeom prst="rect">
            <a:avLst/>
          </a:prstGeom>
          <a:noFill/>
          <a:ln w="9525">
            <a:noFill/>
            <a:miter lim="800000"/>
            <a:headEnd/>
            <a:tailEnd/>
          </a:ln>
        </p:spPr>
        <p:txBody>
          <a:bodyPr wrap="none">
            <a:spAutoFit/>
          </a:bodyPr>
          <a:lstStyle/>
          <a:p>
            <a:pPr algn="r"/>
            <a:r>
              <a:rPr lang="en-US" b="1" i="1" dirty="0">
                <a:solidFill>
                  <a:srgbClr val="0066CC"/>
                </a:solidFill>
                <a:latin typeface="Arial" pitchFamily="34" charset="0"/>
                <a:cs typeface="Courier New" pitchFamily="49" charset="0"/>
              </a:rPr>
              <a:t>m</a:t>
            </a:r>
            <a:r>
              <a:rPr lang="en-US" b="1" dirty="0">
                <a:solidFill>
                  <a:srgbClr val="0066CC"/>
                </a:solidFill>
                <a:latin typeface="Arial" pitchFamily="34" charset="0"/>
                <a:cs typeface="Courier New" pitchFamily="49" charset="0"/>
              </a:rPr>
              <a:t>-valued</a:t>
            </a:r>
          </a:p>
        </p:txBody>
      </p:sp>
      <p:sp>
        <p:nvSpPr>
          <p:cNvPr id="32783" name="Text Box 16"/>
          <p:cNvSpPr txBox="1">
            <a:spLocks noChangeArrowheads="1"/>
          </p:cNvSpPr>
          <p:nvPr/>
        </p:nvSpPr>
        <p:spPr bwMode="auto">
          <a:xfrm>
            <a:off x="4400753" y="4206875"/>
            <a:ext cx="1095172" cy="369332"/>
          </a:xfrm>
          <a:prstGeom prst="rect">
            <a:avLst/>
          </a:prstGeom>
          <a:noFill/>
          <a:ln w="9525">
            <a:noFill/>
            <a:miter lim="800000"/>
            <a:headEnd/>
            <a:tailEnd/>
          </a:ln>
        </p:spPr>
        <p:txBody>
          <a:bodyPr wrap="none">
            <a:spAutoFit/>
          </a:bodyPr>
          <a:lstStyle/>
          <a:p>
            <a:pPr algn="r"/>
            <a:r>
              <a:rPr lang="en-US" b="1" dirty="0">
                <a:solidFill>
                  <a:srgbClr val="0066CC"/>
                </a:solidFill>
                <a:latin typeface="Arial" pitchFamily="34" charset="0"/>
                <a:cs typeface="Courier New" pitchFamily="49" charset="0"/>
              </a:rPr>
              <a:t>Boolean</a:t>
            </a:r>
          </a:p>
        </p:txBody>
      </p:sp>
      <p:sp>
        <p:nvSpPr>
          <p:cNvPr id="32784" name="Line 17"/>
          <p:cNvSpPr>
            <a:spLocks noChangeShapeType="1"/>
          </p:cNvSpPr>
          <p:nvPr/>
        </p:nvSpPr>
        <p:spPr bwMode="auto">
          <a:xfrm>
            <a:off x="3787775" y="4495800"/>
            <a:ext cx="76200" cy="0"/>
          </a:xfrm>
          <a:prstGeom prst="line">
            <a:avLst/>
          </a:prstGeom>
          <a:noFill/>
          <a:ln w="38100">
            <a:solidFill>
              <a:schemeClr val="tx1"/>
            </a:solidFill>
            <a:round/>
            <a:headEnd/>
            <a:tailEnd/>
          </a:ln>
        </p:spPr>
        <p:txBody>
          <a:bodyPr/>
          <a:lstStyle/>
          <a:p>
            <a:endParaRPr lang="en-US"/>
          </a:p>
        </p:txBody>
      </p:sp>
      <p:sp>
        <p:nvSpPr>
          <p:cNvPr id="32785" name="Line 18"/>
          <p:cNvSpPr>
            <a:spLocks noChangeShapeType="1"/>
          </p:cNvSpPr>
          <p:nvPr/>
        </p:nvSpPr>
        <p:spPr bwMode="auto">
          <a:xfrm>
            <a:off x="3787775" y="3810000"/>
            <a:ext cx="76200" cy="0"/>
          </a:xfrm>
          <a:prstGeom prst="line">
            <a:avLst/>
          </a:prstGeom>
          <a:noFill/>
          <a:ln w="38100">
            <a:solidFill>
              <a:schemeClr val="tx1"/>
            </a:solidFill>
            <a:round/>
            <a:headEnd/>
            <a:tailEnd/>
          </a:ln>
        </p:spPr>
        <p:txBody>
          <a:bodyPr/>
          <a:lstStyle/>
          <a:p>
            <a:endParaRPr lang="en-US"/>
          </a:p>
        </p:txBody>
      </p:sp>
      <p:sp>
        <p:nvSpPr>
          <p:cNvPr id="32786" name="Line 19"/>
          <p:cNvSpPr>
            <a:spLocks noChangeShapeType="1"/>
          </p:cNvSpPr>
          <p:nvPr/>
        </p:nvSpPr>
        <p:spPr bwMode="auto">
          <a:xfrm>
            <a:off x="3787775" y="3048000"/>
            <a:ext cx="76200" cy="0"/>
          </a:xfrm>
          <a:prstGeom prst="line">
            <a:avLst/>
          </a:prstGeom>
          <a:noFill/>
          <a:ln w="38100">
            <a:solidFill>
              <a:schemeClr val="tx1"/>
            </a:solidFill>
            <a:round/>
            <a:headEnd/>
            <a:tailEnd/>
          </a:ln>
        </p:spPr>
        <p:txBody>
          <a:bodyPr/>
          <a:lstStyle/>
          <a:p>
            <a:endParaRPr lang="en-US"/>
          </a:p>
        </p:txBody>
      </p:sp>
      <p:sp>
        <p:nvSpPr>
          <p:cNvPr id="32787" name="Line 20"/>
          <p:cNvSpPr>
            <a:spLocks noChangeShapeType="1"/>
          </p:cNvSpPr>
          <p:nvPr/>
        </p:nvSpPr>
        <p:spPr bwMode="auto">
          <a:xfrm>
            <a:off x="4441825" y="4244975"/>
            <a:ext cx="101600" cy="26988"/>
          </a:xfrm>
          <a:prstGeom prst="line">
            <a:avLst/>
          </a:prstGeom>
          <a:noFill/>
          <a:ln w="38100">
            <a:solidFill>
              <a:schemeClr val="tx1"/>
            </a:solidFill>
            <a:round/>
            <a:headEnd/>
            <a:tailEnd/>
          </a:ln>
        </p:spPr>
        <p:txBody>
          <a:bodyPr/>
          <a:lstStyle/>
          <a:p>
            <a:endParaRPr lang="en-US"/>
          </a:p>
        </p:txBody>
      </p:sp>
      <p:sp>
        <p:nvSpPr>
          <p:cNvPr id="32788" name="Line 21"/>
          <p:cNvSpPr>
            <a:spLocks noChangeShapeType="1"/>
          </p:cNvSpPr>
          <p:nvPr/>
        </p:nvSpPr>
        <p:spPr bwMode="auto">
          <a:xfrm>
            <a:off x="5073650" y="3795713"/>
            <a:ext cx="101600" cy="26987"/>
          </a:xfrm>
          <a:prstGeom prst="line">
            <a:avLst/>
          </a:prstGeom>
          <a:noFill/>
          <a:ln w="38100">
            <a:solidFill>
              <a:schemeClr val="tx1"/>
            </a:solidFill>
            <a:round/>
            <a:headEnd/>
            <a:tailEnd/>
          </a:ln>
        </p:spPr>
        <p:txBody>
          <a:bodyPr/>
          <a:lstStyle/>
          <a:p>
            <a:endParaRPr lang="en-US"/>
          </a:p>
        </p:txBody>
      </p:sp>
      <p:sp>
        <p:nvSpPr>
          <p:cNvPr id="32789" name="Line 22"/>
          <p:cNvSpPr>
            <a:spLocks noChangeShapeType="1"/>
          </p:cNvSpPr>
          <p:nvPr/>
        </p:nvSpPr>
        <p:spPr bwMode="auto">
          <a:xfrm flipV="1">
            <a:off x="3962400" y="4779963"/>
            <a:ext cx="68263" cy="55562"/>
          </a:xfrm>
          <a:prstGeom prst="line">
            <a:avLst/>
          </a:prstGeom>
          <a:noFill/>
          <a:ln w="38100">
            <a:solidFill>
              <a:schemeClr val="tx1"/>
            </a:solidFill>
            <a:round/>
            <a:headEnd/>
            <a:tailEnd/>
          </a:ln>
        </p:spPr>
        <p:txBody>
          <a:bodyPr/>
          <a:lstStyle/>
          <a:p>
            <a:endParaRPr lang="en-US"/>
          </a:p>
        </p:txBody>
      </p:sp>
      <p:sp>
        <p:nvSpPr>
          <p:cNvPr id="32790" name="Line 23"/>
          <p:cNvSpPr>
            <a:spLocks noChangeShapeType="1"/>
          </p:cNvSpPr>
          <p:nvPr/>
        </p:nvSpPr>
        <p:spPr bwMode="auto">
          <a:xfrm flipV="1">
            <a:off x="4602163" y="4949825"/>
            <a:ext cx="68262" cy="55563"/>
          </a:xfrm>
          <a:prstGeom prst="line">
            <a:avLst/>
          </a:prstGeom>
          <a:noFill/>
          <a:ln w="38100">
            <a:solidFill>
              <a:schemeClr val="tx1"/>
            </a:solidFill>
            <a:round/>
            <a:headEnd/>
            <a:tailEnd/>
          </a:ln>
        </p:spPr>
        <p:txBody>
          <a:bodyPr/>
          <a:lstStyle/>
          <a:p>
            <a:endParaRPr lang="en-US"/>
          </a:p>
        </p:txBody>
      </p:sp>
      <p:sp>
        <p:nvSpPr>
          <p:cNvPr id="32791" name="Line 24"/>
          <p:cNvSpPr>
            <a:spLocks noChangeShapeType="1"/>
          </p:cNvSpPr>
          <p:nvPr/>
        </p:nvSpPr>
        <p:spPr bwMode="auto">
          <a:xfrm flipV="1">
            <a:off x="5237163" y="5129213"/>
            <a:ext cx="68262" cy="55562"/>
          </a:xfrm>
          <a:prstGeom prst="line">
            <a:avLst/>
          </a:prstGeom>
          <a:noFill/>
          <a:ln w="38100">
            <a:solidFill>
              <a:schemeClr val="tx1"/>
            </a:solidFill>
            <a:round/>
            <a:headEnd/>
            <a:tailEnd/>
          </a:ln>
        </p:spPr>
        <p:txBody>
          <a:bodyPr/>
          <a:lstStyle/>
          <a:p>
            <a:endParaRPr lang="en-US"/>
          </a:p>
        </p:txBody>
      </p:sp>
      <p:sp>
        <p:nvSpPr>
          <p:cNvPr id="24" name="Footer Placeholder 23"/>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48EDD84-ADB0-47E8-B557-BA515BCC4882}" type="slidenum">
              <a:rPr lang="x-none" sz="1400">
                <a:latin typeface="Arial" pitchFamily="34" charset="0"/>
                <a:cs typeface="Arial" charset="0"/>
              </a:rPr>
              <a:pPr algn="r" eaLnBrk="0" hangingPunct="0"/>
              <a:t>3</a:t>
            </a:fld>
            <a:endParaRPr lang="en-US" sz="1400" dirty="0">
              <a:latin typeface="Arial" pitchFamily="34" charset="0"/>
              <a:cs typeface="Arial" charset="0"/>
            </a:endParaRPr>
          </a:p>
        </p:txBody>
      </p:sp>
      <p:sp>
        <p:nvSpPr>
          <p:cNvPr id="5124" name="Rectangle 2"/>
          <p:cNvSpPr>
            <a:spLocks noGrp="1" noChangeArrowheads="1"/>
          </p:cNvSpPr>
          <p:nvPr>
            <p:ph type="title" idx="4294967295"/>
          </p:nvPr>
        </p:nvSpPr>
        <p:spPr>
          <a:xfrm>
            <a:off x="685800" y="381000"/>
            <a:ext cx="7772400" cy="1143000"/>
          </a:xfrm>
        </p:spPr>
        <p:txBody>
          <a:bodyPr/>
          <a:lstStyle/>
          <a:p>
            <a:pPr eaLnBrk="1" hangingPunct="1"/>
            <a:r>
              <a:rPr lang="en-US" dirty="0">
                <a:cs typeface="Arial" charset="0"/>
              </a:rPr>
              <a:t>Fundamentals</a:t>
            </a:r>
          </a:p>
        </p:txBody>
      </p:sp>
      <p:sp>
        <p:nvSpPr>
          <p:cNvPr id="5125" name="Rectangle 4"/>
          <p:cNvSpPr>
            <a:spLocks noGrp="1" noChangeArrowheads="1"/>
          </p:cNvSpPr>
          <p:nvPr>
            <p:ph type="body" idx="4294967295"/>
          </p:nvPr>
        </p:nvSpPr>
        <p:spPr/>
        <p:txBody>
          <a:bodyPr/>
          <a:lstStyle/>
          <a:p>
            <a:pPr eaLnBrk="1" hangingPunct="1">
              <a:spcBef>
                <a:spcPct val="0"/>
              </a:spcBef>
            </a:pPr>
            <a:r>
              <a:rPr lang="en-US"/>
              <a:t>What is the </a:t>
            </a:r>
            <a:r>
              <a:rPr lang="en-US">
                <a:solidFill>
                  <a:schemeClr val="tx1"/>
                </a:solidFill>
              </a:rPr>
              <a:t>weakest</a:t>
            </a:r>
            <a:r>
              <a:rPr lang="en-US"/>
              <a:t> form of communication that supports mutual exclusion?</a:t>
            </a:r>
          </a:p>
          <a:p>
            <a:pPr eaLnBrk="1" hangingPunct="1"/>
            <a:r>
              <a:rPr lang="en-US"/>
              <a:t>What is the </a:t>
            </a:r>
            <a:r>
              <a:rPr lang="en-US">
                <a:solidFill>
                  <a:schemeClr val="tx1"/>
                </a:solidFill>
              </a:rPr>
              <a:t>weakest</a:t>
            </a:r>
            <a:r>
              <a:rPr lang="en-US"/>
              <a:t> shared object that allows shared-memory computation?  </a:t>
            </a:r>
          </a:p>
          <a:p>
            <a:pPr eaLnBrk="1" hangingPunct="1">
              <a:spcBef>
                <a:spcPct val="0"/>
              </a:spcBef>
            </a:pPr>
            <a:endParaRPr lang="en-US"/>
          </a:p>
          <a:p>
            <a:pPr eaLnBrk="1" hangingPunct="1"/>
            <a:endParaRPr lang="en-US"/>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184B805-06E4-420C-8973-62CA9655981F}" type="slidenum">
              <a:rPr lang="x-none" sz="1400">
                <a:latin typeface="Arial" pitchFamily="34" charset="0"/>
                <a:cs typeface="Arial" charset="0"/>
              </a:rPr>
              <a:pPr algn="r" eaLnBrk="0" hangingPunct="0"/>
              <a:t>30</a:t>
            </a:fld>
            <a:endParaRPr lang="en-US" sz="1400" dirty="0">
              <a:latin typeface="Arial" pitchFamily="34" charset="0"/>
              <a:cs typeface="Arial" charset="0"/>
            </a:endParaRPr>
          </a:p>
        </p:txBody>
      </p:sp>
      <p:sp>
        <p:nvSpPr>
          <p:cNvPr id="33796" name="Rectangle 2"/>
          <p:cNvSpPr>
            <a:spLocks noGrp="1" noChangeArrowheads="1"/>
          </p:cNvSpPr>
          <p:nvPr>
            <p:ph type="title" idx="4294967295"/>
          </p:nvPr>
        </p:nvSpPr>
        <p:spPr/>
        <p:txBody>
          <a:bodyPr/>
          <a:lstStyle/>
          <a:p>
            <a:pPr eaLnBrk="1" hangingPunct="1"/>
            <a:r>
              <a:rPr lang="en-US" dirty="0">
                <a:cs typeface="Arial" charset="0"/>
              </a:rPr>
              <a:t>Weakest Register</a:t>
            </a:r>
          </a:p>
        </p:txBody>
      </p:sp>
      <p:grpSp>
        <p:nvGrpSpPr>
          <p:cNvPr id="33797" name="Group 3"/>
          <p:cNvGrpSpPr>
            <a:grpSpLocks/>
          </p:cNvGrpSpPr>
          <p:nvPr/>
        </p:nvGrpSpPr>
        <p:grpSpPr bwMode="auto">
          <a:xfrm>
            <a:off x="1981200" y="3200400"/>
            <a:ext cx="1447800" cy="1295400"/>
            <a:chOff x="3168" y="1824"/>
            <a:chExt cx="912" cy="816"/>
          </a:xfrm>
        </p:grpSpPr>
        <p:sp>
          <p:nvSpPr>
            <p:cNvPr id="33816" name="Freeform 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7" name="Freeform 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8" name="Freeform 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9" name="Freeform 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3820" name="Freeform 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3821" name="Freeform 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3822" name="Freeform 1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23" name="Freeform 1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24" name="Freeform 1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3798" name="Freeform 13"/>
          <p:cNvSpPr>
            <a:spLocks/>
          </p:cNvSpPr>
          <p:nvPr/>
        </p:nvSpPr>
        <p:spPr bwMode="auto">
          <a:xfrm>
            <a:off x="2514600" y="4419600"/>
            <a:ext cx="1219200" cy="304800"/>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nvGrpSpPr>
          <p:cNvPr id="33799" name="Group 15"/>
          <p:cNvGrpSpPr>
            <a:grpSpLocks/>
          </p:cNvGrpSpPr>
          <p:nvPr/>
        </p:nvGrpSpPr>
        <p:grpSpPr bwMode="auto">
          <a:xfrm>
            <a:off x="5638800" y="3124200"/>
            <a:ext cx="1447800" cy="1295400"/>
            <a:chOff x="4224" y="2256"/>
            <a:chExt cx="912" cy="816"/>
          </a:xfrm>
        </p:grpSpPr>
        <p:sp>
          <p:nvSpPr>
            <p:cNvPr id="33807"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08"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09"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0"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33811"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33812"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33813"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14"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15"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3800" name="AutoShape 25"/>
          <p:cNvSpPr>
            <a:spLocks noChangeArrowheads="1"/>
          </p:cNvSpPr>
          <p:nvPr/>
        </p:nvSpPr>
        <p:spPr bwMode="auto">
          <a:xfrm>
            <a:off x="4191000" y="2209800"/>
            <a:ext cx="1447800" cy="1066800"/>
          </a:xfrm>
          <a:prstGeom prst="cloudCallout">
            <a:avLst>
              <a:gd name="adj1" fmla="val 40458"/>
              <a:gd name="adj2" fmla="val 82292"/>
            </a:avLst>
          </a:prstGeom>
          <a:noFill/>
          <a:ln w="38100">
            <a:solidFill>
              <a:schemeClr val="tx1"/>
            </a:solidFill>
            <a:round/>
            <a:headEnd/>
            <a:tailEnd/>
          </a:ln>
        </p:spPr>
        <p:txBody>
          <a:bodyPr anchor="ctr"/>
          <a:lstStyle/>
          <a:p>
            <a:pPr algn="ctr" eaLnBrk="0" hangingPunct="0"/>
            <a:r>
              <a:rPr lang="en-US" sz="4400" dirty="0">
                <a:solidFill>
                  <a:srgbClr val="0000FF"/>
                </a:solidFill>
                <a:latin typeface="Arial" pitchFamily="34" charset="0"/>
                <a:cs typeface="Courier New" pitchFamily="49" charset="0"/>
              </a:rPr>
              <a:t>1</a:t>
            </a:r>
          </a:p>
        </p:txBody>
      </p:sp>
      <p:sp>
        <p:nvSpPr>
          <p:cNvPr id="33801" name="Text Box 26"/>
          <p:cNvSpPr txBox="1">
            <a:spLocks noChangeArrowheads="1"/>
          </p:cNvSpPr>
          <p:nvPr/>
        </p:nvSpPr>
        <p:spPr bwMode="auto">
          <a:xfrm>
            <a:off x="3657600" y="4343400"/>
            <a:ext cx="457200" cy="762000"/>
          </a:xfrm>
          <a:prstGeom prst="rect">
            <a:avLst/>
          </a:prstGeom>
          <a:noFill/>
          <a:ln w="38100">
            <a:noFill/>
            <a:miter lim="800000"/>
            <a:headEnd/>
            <a:tailEnd/>
          </a:ln>
        </p:spPr>
        <p:txBody>
          <a:bodyPr>
            <a:spAutoFit/>
          </a:bodyPr>
          <a:lstStyle/>
          <a:p>
            <a:pPr algn="r" eaLnBrk="0" hangingPunct="0">
              <a:spcBef>
                <a:spcPct val="50000"/>
              </a:spcBef>
            </a:pPr>
            <a:r>
              <a:rPr lang="en-US" sz="4400" dirty="0">
                <a:solidFill>
                  <a:srgbClr val="0000FF"/>
                </a:solidFill>
                <a:latin typeface="Arial" pitchFamily="34" charset="0"/>
                <a:cs typeface="Courier New" pitchFamily="49" charset="0"/>
              </a:rPr>
              <a:t>0</a:t>
            </a:r>
          </a:p>
        </p:txBody>
      </p:sp>
      <p:sp>
        <p:nvSpPr>
          <p:cNvPr id="396315" name="Text Box 27"/>
          <p:cNvSpPr txBox="1">
            <a:spLocks noChangeArrowheads="1"/>
          </p:cNvSpPr>
          <p:nvPr/>
        </p:nvSpPr>
        <p:spPr bwMode="auto">
          <a:xfrm>
            <a:off x="4495800" y="4419600"/>
            <a:ext cx="533400" cy="800100"/>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4400" dirty="0">
                <a:solidFill>
                  <a:srgbClr val="0000FF"/>
                </a:solidFill>
                <a:latin typeface="Arial" pitchFamily="34" charset="0"/>
                <a:cs typeface="Courier New" pitchFamily="49" charset="0"/>
              </a:rPr>
              <a:t>1</a:t>
            </a:r>
          </a:p>
        </p:txBody>
      </p:sp>
      <p:sp>
        <p:nvSpPr>
          <p:cNvPr id="33803" name="Text Box 28"/>
          <p:cNvSpPr txBox="1">
            <a:spLocks noChangeArrowheads="1"/>
          </p:cNvSpPr>
          <p:nvPr/>
        </p:nvSpPr>
        <p:spPr bwMode="auto">
          <a:xfrm>
            <a:off x="5638800" y="2316163"/>
            <a:ext cx="3505200" cy="579437"/>
          </a:xfrm>
          <a:prstGeom prst="rect">
            <a:avLst/>
          </a:prstGeom>
          <a:noFill/>
          <a:ln w="9525">
            <a:noFill/>
            <a:miter lim="800000"/>
            <a:headEnd/>
            <a:tailEnd/>
          </a:ln>
        </p:spPr>
        <p:txBody>
          <a:bodyPr>
            <a:spAutoFit/>
          </a:bodyPr>
          <a:lstStyle/>
          <a:p>
            <a:pPr algn="ctr" eaLnBrk="0" hangingPunct="0"/>
            <a:r>
              <a:rPr lang="en-US" sz="3200" dirty="0">
                <a:solidFill>
                  <a:schemeClr val="accent2"/>
                </a:solidFill>
                <a:latin typeface="Arial" pitchFamily="34" charset="0"/>
                <a:cs typeface="Courier New" pitchFamily="49" charset="0"/>
              </a:rPr>
              <a:t>Single reader</a:t>
            </a:r>
          </a:p>
        </p:txBody>
      </p:sp>
      <p:sp>
        <p:nvSpPr>
          <p:cNvPr id="33804" name="Text Box 30"/>
          <p:cNvSpPr txBox="1">
            <a:spLocks noChangeArrowheads="1"/>
          </p:cNvSpPr>
          <p:nvPr/>
        </p:nvSpPr>
        <p:spPr bwMode="auto">
          <a:xfrm>
            <a:off x="400050" y="2316163"/>
            <a:ext cx="3124200" cy="579437"/>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Single writer</a:t>
            </a:r>
          </a:p>
        </p:txBody>
      </p:sp>
      <p:sp>
        <p:nvSpPr>
          <p:cNvPr id="33805" name="Text Box 31"/>
          <p:cNvSpPr txBox="1">
            <a:spLocks noChangeArrowheads="1"/>
          </p:cNvSpPr>
          <p:nvPr/>
        </p:nvSpPr>
        <p:spPr bwMode="auto">
          <a:xfrm>
            <a:off x="2514600" y="5334000"/>
            <a:ext cx="4419600" cy="579438"/>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Safe Boolean register</a:t>
            </a:r>
          </a:p>
        </p:txBody>
      </p:sp>
      <p:sp>
        <p:nvSpPr>
          <p:cNvPr id="33806" name="Freeform 32"/>
          <p:cNvSpPr>
            <a:spLocks/>
          </p:cNvSpPr>
          <p:nvPr/>
        </p:nvSpPr>
        <p:spPr bwMode="auto">
          <a:xfrm rot="585974">
            <a:off x="5289550" y="4075113"/>
            <a:ext cx="522288" cy="474662"/>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3" name="Footer Placeholder 3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5"/>
          <p:cNvSpPr>
            <a:spLocks noChangeArrowheads="1"/>
          </p:cNvSpPr>
          <p:nvPr/>
        </p:nvSpPr>
        <p:spPr bwMode="auto">
          <a:xfrm>
            <a:off x="1993900" y="3225800"/>
            <a:ext cx="4914900" cy="1447800"/>
          </a:xfrm>
          <a:prstGeom prst="rect">
            <a:avLst/>
          </a:prstGeom>
          <a:solidFill>
            <a:schemeClr val="hlink"/>
          </a:solidFill>
          <a:ln w="9525" algn="ctr">
            <a:solidFill>
              <a:schemeClr val="accent3"/>
            </a:solidFill>
            <a:miter lim="800000"/>
            <a:headEnd/>
            <a:tailEnd/>
          </a:ln>
          <a:effectLst>
            <a:outerShdw blurRad="50800" dist="38100" dir="2700000" algn="tl" rotWithShape="0">
              <a:prstClr val="black">
                <a:alpha val="40000"/>
              </a:prstClr>
            </a:outerShdw>
          </a:effectLst>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348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144728D-1368-461A-9100-E6A1E579E983}" type="slidenum">
              <a:rPr lang="x-none" sz="1400">
                <a:latin typeface="Arial" pitchFamily="34" charset="0"/>
                <a:cs typeface="Arial" charset="0"/>
              </a:rPr>
              <a:pPr algn="r" eaLnBrk="0" hangingPunct="0"/>
              <a:t>31</a:t>
            </a:fld>
            <a:endParaRPr lang="en-US" sz="1400" dirty="0">
              <a:latin typeface="Arial" pitchFamily="34" charset="0"/>
              <a:cs typeface="Arial" charset="0"/>
            </a:endParaRPr>
          </a:p>
        </p:txBody>
      </p:sp>
      <p:sp>
        <p:nvSpPr>
          <p:cNvPr id="34821" name="Rectangle 2"/>
          <p:cNvSpPr>
            <a:spLocks noGrp="1" noChangeArrowheads="1"/>
          </p:cNvSpPr>
          <p:nvPr>
            <p:ph type="title" idx="4294967295"/>
          </p:nvPr>
        </p:nvSpPr>
        <p:spPr/>
        <p:txBody>
          <a:bodyPr/>
          <a:lstStyle/>
          <a:p>
            <a:pPr eaLnBrk="1" hangingPunct="1"/>
            <a:r>
              <a:rPr lang="en-US" dirty="0">
                <a:cs typeface="Arial" charset="0"/>
              </a:rPr>
              <a:t>Weakest Register</a:t>
            </a:r>
          </a:p>
        </p:txBody>
      </p:sp>
      <p:sp>
        <p:nvSpPr>
          <p:cNvPr id="34822" name="Text Box 27"/>
          <p:cNvSpPr txBox="1">
            <a:spLocks noChangeArrowheads="1"/>
          </p:cNvSpPr>
          <p:nvPr/>
        </p:nvSpPr>
        <p:spPr bwMode="auto">
          <a:xfrm>
            <a:off x="5638800" y="2316163"/>
            <a:ext cx="3505200" cy="579437"/>
          </a:xfrm>
          <a:prstGeom prst="rect">
            <a:avLst/>
          </a:prstGeom>
          <a:noFill/>
          <a:ln w="9525">
            <a:noFill/>
            <a:miter lim="800000"/>
            <a:headEnd/>
            <a:tailEnd/>
          </a:ln>
        </p:spPr>
        <p:txBody>
          <a:bodyPr>
            <a:spAutoFit/>
          </a:bodyPr>
          <a:lstStyle/>
          <a:p>
            <a:pPr algn="ctr" eaLnBrk="0" hangingPunct="0"/>
            <a:r>
              <a:rPr lang="en-US" sz="3200" dirty="0">
                <a:solidFill>
                  <a:schemeClr val="accent2"/>
                </a:solidFill>
                <a:latin typeface="Arial" pitchFamily="34" charset="0"/>
                <a:cs typeface="Courier New" pitchFamily="49" charset="0"/>
              </a:rPr>
              <a:t>Single reader</a:t>
            </a:r>
          </a:p>
        </p:txBody>
      </p:sp>
      <p:sp>
        <p:nvSpPr>
          <p:cNvPr id="34823" name="Text Box 28"/>
          <p:cNvSpPr txBox="1">
            <a:spLocks noChangeArrowheads="1"/>
          </p:cNvSpPr>
          <p:nvPr/>
        </p:nvSpPr>
        <p:spPr bwMode="auto">
          <a:xfrm>
            <a:off x="400050" y="2316163"/>
            <a:ext cx="3124200" cy="579437"/>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Single writer</a:t>
            </a:r>
          </a:p>
        </p:txBody>
      </p:sp>
      <p:sp>
        <p:nvSpPr>
          <p:cNvPr id="34824" name="Text Box 29"/>
          <p:cNvSpPr txBox="1">
            <a:spLocks noChangeArrowheads="1"/>
          </p:cNvSpPr>
          <p:nvPr/>
        </p:nvSpPr>
        <p:spPr bwMode="auto">
          <a:xfrm>
            <a:off x="609600" y="5041900"/>
            <a:ext cx="7429500" cy="1066800"/>
          </a:xfrm>
          <a:prstGeom prst="rect">
            <a:avLst/>
          </a:prstGeom>
          <a:noFill/>
          <a:ln w="9525">
            <a:noFill/>
            <a:miter lim="800000"/>
            <a:headEnd/>
            <a:tailEnd/>
          </a:ln>
        </p:spPr>
        <p:txBody>
          <a:bodyPr>
            <a:spAutoFit/>
          </a:bodyPr>
          <a:lstStyle/>
          <a:p>
            <a:pPr algn="ctr" eaLnBrk="0" hangingPunct="0"/>
            <a:r>
              <a:rPr lang="en-US" sz="3200" dirty="0">
                <a:solidFill>
                  <a:schemeClr val="tx2"/>
                </a:solidFill>
                <a:latin typeface="Arial" pitchFamily="34" charset="0"/>
                <a:cs typeface="Courier New" pitchFamily="49" charset="0"/>
              </a:rPr>
              <a:t>Get correct reading if not during state transition</a:t>
            </a:r>
          </a:p>
        </p:txBody>
      </p:sp>
      <p:grpSp>
        <p:nvGrpSpPr>
          <p:cNvPr id="34825" name="Group 44"/>
          <p:cNvGrpSpPr>
            <a:grpSpLocks/>
          </p:cNvGrpSpPr>
          <p:nvPr/>
        </p:nvGrpSpPr>
        <p:grpSpPr bwMode="auto">
          <a:xfrm>
            <a:off x="2616200" y="3454400"/>
            <a:ext cx="3873500" cy="1147763"/>
            <a:chOff x="1664" y="2176"/>
            <a:chExt cx="2440" cy="723"/>
          </a:xfrm>
        </p:grpSpPr>
        <p:sp>
          <p:nvSpPr>
            <p:cNvPr id="34832" name="AutoShape 32"/>
            <p:cNvSpPr>
              <a:spLocks noChangeArrowheads="1"/>
            </p:cNvSpPr>
            <p:nvPr/>
          </p:nvSpPr>
          <p:spPr bwMode="auto">
            <a:xfrm rot="-5400000">
              <a:off x="2672" y="2248"/>
              <a:ext cx="352" cy="2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0 w 21600"/>
                <a:gd name="T13" fmla="*/ 4500 h 21600"/>
                <a:gd name="T14" fmla="*/ 1712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28575" algn="ctr">
              <a:solidFill>
                <a:schemeClr val="tx1"/>
              </a:solidFill>
              <a:miter lim="800000"/>
              <a:headEnd/>
              <a:tailEnd/>
            </a:ln>
          </p:spPr>
          <p:txBody>
            <a:bodyPr wrap="none" anchor="ctr">
              <a:spAutoFit/>
            </a:bodyPr>
            <a:lstStyle/>
            <a:p>
              <a:endParaRPr lang="en-US"/>
            </a:p>
          </p:txBody>
        </p:sp>
        <p:sp>
          <p:nvSpPr>
            <p:cNvPr id="34833" name="Line 33"/>
            <p:cNvSpPr>
              <a:spLocks noChangeShapeType="1"/>
            </p:cNvSpPr>
            <p:nvPr/>
          </p:nvSpPr>
          <p:spPr bwMode="auto">
            <a:xfrm>
              <a:off x="2424" y="2264"/>
              <a:ext cx="296" cy="0"/>
            </a:xfrm>
            <a:prstGeom prst="line">
              <a:avLst/>
            </a:prstGeom>
            <a:noFill/>
            <a:ln w="28575">
              <a:solidFill>
                <a:schemeClr val="tx1"/>
              </a:solidFill>
              <a:round/>
              <a:headEnd/>
              <a:tailEnd/>
            </a:ln>
          </p:spPr>
          <p:txBody>
            <a:bodyPr wrap="none">
              <a:spAutoFit/>
            </a:bodyPr>
            <a:lstStyle/>
            <a:p>
              <a:endParaRPr lang="en-US"/>
            </a:p>
          </p:txBody>
        </p:sp>
        <p:sp>
          <p:nvSpPr>
            <p:cNvPr id="34834" name="Line 34"/>
            <p:cNvSpPr>
              <a:spLocks noChangeShapeType="1"/>
            </p:cNvSpPr>
            <p:nvPr/>
          </p:nvSpPr>
          <p:spPr bwMode="auto">
            <a:xfrm>
              <a:off x="2432" y="2520"/>
              <a:ext cx="296" cy="0"/>
            </a:xfrm>
            <a:prstGeom prst="line">
              <a:avLst/>
            </a:prstGeom>
            <a:noFill/>
            <a:ln w="28575">
              <a:solidFill>
                <a:schemeClr val="tx1"/>
              </a:solidFill>
              <a:round/>
              <a:headEnd/>
              <a:tailEnd/>
            </a:ln>
          </p:spPr>
          <p:txBody>
            <a:bodyPr wrap="none">
              <a:spAutoFit/>
            </a:bodyPr>
            <a:lstStyle/>
            <a:p>
              <a:endParaRPr lang="en-US"/>
            </a:p>
          </p:txBody>
        </p:sp>
        <p:sp>
          <p:nvSpPr>
            <p:cNvPr id="34835" name="Line 35"/>
            <p:cNvSpPr>
              <a:spLocks noChangeShapeType="1"/>
            </p:cNvSpPr>
            <p:nvPr/>
          </p:nvSpPr>
          <p:spPr bwMode="auto">
            <a:xfrm>
              <a:off x="2992" y="2376"/>
              <a:ext cx="296" cy="0"/>
            </a:xfrm>
            <a:prstGeom prst="line">
              <a:avLst/>
            </a:prstGeom>
            <a:noFill/>
            <a:ln w="28575">
              <a:solidFill>
                <a:schemeClr val="tx1"/>
              </a:solidFill>
              <a:round/>
              <a:headEnd/>
              <a:tailEnd/>
            </a:ln>
          </p:spPr>
          <p:txBody>
            <a:bodyPr wrap="none">
              <a:spAutoFit/>
            </a:bodyPr>
            <a:lstStyle/>
            <a:p>
              <a:endParaRPr lang="en-US"/>
            </a:p>
          </p:txBody>
        </p:sp>
        <p:sp>
          <p:nvSpPr>
            <p:cNvPr id="34836" name="Text Box 36"/>
            <p:cNvSpPr txBox="1">
              <a:spLocks noChangeArrowheads="1"/>
            </p:cNvSpPr>
            <p:nvPr/>
          </p:nvSpPr>
          <p:spPr bwMode="auto">
            <a:xfrm>
              <a:off x="2494" y="2657"/>
              <a:ext cx="779" cy="24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err="1">
                  <a:solidFill>
                    <a:schemeClr val="accent3"/>
                  </a:solidFill>
                  <a:latin typeface="Arial" pitchFamily="34" charset="0"/>
                  <a:cs typeface="Courier New" pitchFamily="49" charset="0"/>
                </a:rPr>
                <a:t>flipflop</a:t>
              </a:r>
              <a:endParaRPr lang="en-US" sz="2400" b="1" dirty="0">
                <a:solidFill>
                  <a:schemeClr val="accent3"/>
                </a:solidFill>
                <a:latin typeface="Arial" pitchFamily="34" charset="0"/>
                <a:cs typeface="Courier New" pitchFamily="49" charset="0"/>
              </a:endParaRPr>
            </a:p>
          </p:txBody>
        </p:sp>
        <p:sp>
          <p:nvSpPr>
            <p:cNvPr id="34837" name="Freeform 41"/>
            <p:cNvSpPr>
              <a:spLocks/>
            </p:cNvSpPr>
            <p:nvPr/>
          </p:nvSpPr>
          <p:spPr bwMode="auto">
            <a:xfrm>
              <a:off x="1664" y="2200"/>
              <a:ext cx="608" cy="208"/>
            </a:xfrm>
            <a:custGeom>
              <a:avLst/>
              <a:gdLst>
                <a:gd name="T0" fmla="*/ 0 w 608"/>
                <a:gd name="T1" fmla="*/ 208 h 208"/>
                <a:gd name="T2" fmla="*/ 200 w 608"/>
                <a:gd name="T3" fmla="*/ 208 h 208"/>
                <a:gd name="T4" fmla="*/ 200 w 608"/>
                <a:gd name="T5" fmla="*/ 0 h 208"/>
                <a:gd name="T6" fmla="*/ 424 w 608"/>
                <a:gd name="T7" fmla="*/ 0 h 208"/>
                <a:gd name="T8" fmla="*/ 424 w 608"/>
                <a:gd name="T9" fmla="*/ 192 h 208"/>
                <a:gd name="T10" fmla="*/ 608 w 608"/>
                <a:gd name="T11" fmla="*/ 192 h 208"/>
                <a:gd name="T12" fmla="*/ 0 60000 65536"/>
                <a:gd name="T13" fmla="*/ 0 60000 65536"/>
                <a:gd name="T14" fmla="*/ 0 60000 65536"/>
                <a:gd name="T15" fmla="*/ 0 60000 65536"/>
                <a:gd name="T16" fmla="*/ 0 60000 65536"/>
                <a:gd name="T17" fmla="*/ 0 60000 65536"/>
                <a:gd name="T18" fmla="*/ 0 w 608"/>
                <a:gd name="T19" fmla="*/ 0 h 208"/>
                <a:gd name="T20" fmla="*/ 608 w 608"/>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608" h="208">
                  <a:moveTo>
                    <a:pt x="0" y="208"/>
                  </a:moveTo>
                  <a:lnTo>
                    <a:pt x="200" y="208"/>
                  </a:lnTo>
                  <a:lnTo>
                    <a:pt x="200" y="0"/>
                  </a:lnTo>
                  <a:lnTo>
                    <a:pt x="424" y="0"/>
                  </a:lnTo>
                  <a:lnTo>
                    <a:pt x="424" y="192"/>
                  </a:lnTo>
                  <a:lnTo>
                    <a:pt x="608" y="192"/>
                  </a:lnTo>
                </a:path>
              </a:pathLst>
            </a:custGeom>
            <a:noFill/>
            <a:ln w="38100">
              <a:solidFill>
                <a:schemeClr val="accent2"/>
              </a:solidFill>
              <a:round/>
              <a:headEnd/>
              <a:tailEnd/>
            </a:ln>
          </p:spPr>
          <p:txBody>
            <a:bodyPr wrap="none">
              <a:spAutoFit/>
            </a:bodyPr>
            <a:lstStyle/>
            <a:p>
              <a:endParaRPr lang="en-US"/>
            </a:p>
          </p:txBody>
        </p:sp>
        <p:sp>
          <p:nvSpPr>
            <p:cNvPr id="34838" name="Freeform 43"/>
            <p:cNvSpPr>
              <a:spLocks/>
            </p:cNvSpPr>
            <p:nvPr/>
          </p:nvSpPr>
          <p:spPr bwMode="auto">
            <a:xfrm>
              <a:off x="3496" y="2176"/>
              <a:ext cx="608" cy="208"/>
            </a:xfrm>
            <a:custGeom>
              <a:avLst/>
              <a:gdLst>
                <a:gd name="T0" fmla="*/ 0 w 608"/>
                <a:gd name="T1" fmla="*/ 208 h 208"/>
                <a:gd name="T2" fmla="*/ 200 w 608"/>
                <a:gd name="T3" fmla="*/ 208 h 208"/>
                <a:gd name="T4" fmla="*/ 200 w 608"/>
                <a:gd name="T5" fmla="*/ 0 h 208"/>
                <a:gd name="T6" fmla="*/ 424 w 608"/>
                <a:gd name="T7" fmla="*/ 0 h 208"/>
                <a:gd name="T8" fmla="*/ 424 w 608"/>
                <a:gd name="T9" fmla="*/ 192 h 208"/>
                <a:gd name="T10" fmla="*/ 608 w 608"/>
                <a:gd name="T11" fmla="*/ 192 h 208"/>
                <a:gd name="T12" fmla="*/ 0 60000 65536"/>
                <a:gd name="T13" fmla="*/ 0 60000 65536"/>
                <a:gd name="T14" fmla="*/ 0 60000 65536"/>
                <a:gd name="T15" fmla="*/ 0 60000 65536"/>
                <a:gd name="T16" fmla="*/ 0 60000 65536"/>
                <a:gd name="T17" fmla="*/ 0 60000 65536"/>
                <a:gd name="T18" fmla="*/ 0 w 608"/>
                <a:gd name="T19" fmla="*/ 0 h 208"/>
                <a:gd name="T20" fmla="*/ 608 w 608"/>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608" h="208">
                  <a:moveTo>
                    <a:pt x="0" y="208"/>
                  </a:moveTo>
                  <a:lnTo>
                    <a:pt x="200" y="208"/>
                  </a:lnTo>
                  <a:lnTo>
                    <a:pt x="200" y="0"/>
                  </a:lnTo>
                  <a:lnTo>
                    <a:pt x="424" y="0"/>
                  </a:lnTo>
                  <a:lnTo>
                    <a:pt x="424" y="192"/>
                  </a:lnTo>
                  <a:lnTo>
                    <a:pt x="608" y="192"/>
                  </a:lnTo>
                </a:path>
              </a:pathLst>
            </a:custGeom>
            <a:noFill/>
            <a:ln w="38100">
              <a:solidFill>
                <a:schemeClr val="accent2"/>
              </a:solidFill>
              <a:round/>
              <a:headEnd/>
              <a:tailEnd/>
            </a:ln>
          </p:spPr>
          <p:txBody>
            <a:bodyPr wrap="none">
              <a:spAutoFit/>
            </a:bodyPr>
            <a:lstStyle/>
            <a:p>
              <a:endParaRPr lang="en-US"/>
            </a:p>
          </p:txBody>
        </p:sp>
      </p:grpSp>
      <p:sp>
        <p:nvSpPr>
          <p:cNvPr id="34826" name="Text Box 46"/>
          <p:cNvSpPr txBox="1">
            <a:spLocks noChangeArrowheads="1"/>
          </p:cNvSpPr>
          <p:nvPr/>
        </p:nvSpPr>
        <p:spPr bwMode="auto">
          <a:xfrm>
            <a:off x="2362200" y="38481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34827" name="Text Box 47"/>
          <p:cNvSpPr txBox="1">
            <a:spLocks noChangeArrowheads="1"/>
          </p:cNvSpPr>
          <p:nvPr/>
        </p:nvSpPr>
        <p:spPr bwMode="auto">
          <a:xfrm>
            <a:off x="2819400" y="38481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1</a:t>
            </a:r>
          </a:p>
        </p:txBody>
      </p:sp>
      <p:sp>
        <p:nvSpPr>
          <p:cNvPr id="34828" name="Text Box 48"/>
          <p:cNvSpPr txBox="1">
            <a:spLocks noChangeArrowheads="1"/>
          </p:cNvSpPr>
          <p:nvPr/>
        </p:nvSpPr>
        <p:spPr bwMode="auto">
          <a:xfrm>
            <a:off x="3276600" y="38481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34829" name="Text Box 49"/>
          <p:cNvSpPr txBox="1">
            <a:spLocks noChangeArrowheads="1"/>
          </p:cNvSpPr>
          <p:nvPr/>
        </p:nvSpPr>
        <p:spPr bwMode="auto">
          <a:xfrm>
            <a:off x="5334000" y="38608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34830" name="Text Box 50"/>
          <p:cNvSpPr txBox="1">
            <a:spLocks noChangeArrowheads="1"/>
          </p:cNvSpPr>
          <p:nvPr/>
        </p:nvSpPr>
        <p:spPr bwMode="auto">
          <a:xfrm>
            <a:off x="5791200" y="38608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1</a:t>
            </a:r>
          </a:p>
        </p:txBody>
      </p:sp>
      <p:sp>
        <p:nvSpPr>
          <p:cNvPr id="34831" name="Text Box 51"/>
          <p:cNvSpPr txBox="1">
            <a:spLocks noChangeArrowheads="1"/>
          </p:cNvSpPr>
          <p:nvPr/>
        </p:nvSpPr>
        <p:spPr bwMode="auto">
          <a:xfrm>
            <a:off x="6248400" y="3860800"/>
            <a:ext cx="457200" cy="519113"/>
          </a:xfrm>
          <a:prstGeom prst="rect">
            <a:avLst/>
          </a:prstGeom>
          <a:noFill/>
          <a:ln w="38100">
            <a:noFill/>
            <a:miter lim="800000"/>
            <a:headEnd/>
            <a:tailEnd/>
          </a:ln>
        </p:spPr>
        <p:txBody>
          <a:bodyPr>
            <a:spAutoFit/>
          </a:bodyPr>
          <a:lstStyle/>
          <a:p>
            <a:pPr algn="r" eaLnBrk="0" hangingPunct="0">
              <a:spcBef>
                <a:spcPct val="50000"/>
              </a:spcBef>
            </a:pPr>
            <a:r>
              <a:rPr lang="en-US" sz="2800" dirty="0">
                <a:solidFill>
                  <a:schemeClr val="accent3"/>
                </a:solidFill>
                <a:latin typeface="Arial" pitchFamily="34" charset="0"/>
                <a:cs typeface="Courier New" pitchFamily="49" charset="0"/>
              </a:rPr>
              <a:t>0</a:t>
            </a:r>
          </a:p>
        </p:txBody>
      </p:sp>
      <p:sp>
        <p:nvSpPr>
          <p:cNvPr id="23" name="Footer Placeholder 2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E0F6F1B-37AB-45E2-8B84-C619DE4E2716}" type="slidenum">
              <a:rPr lang="x-none" sz="1400">
                <a:latin typeface="Arial" pitchFamily="34" charset="0"/>
                <a:cs typeface="Arial" charset="0"/>
              </a:rPr>
              <a:pPr algn="r" eaLnBrk="0" hangingPunct="0"/>
              <a:t>32</a:t>
            </a:fld>
            <a:endParaRPr lang="en-US" sz="1400" dirty="0">
              <a:latin typeface="Arial" pitchFamily="34" charset="0"/>
              <a:cs typeface="Arial" charset="0"/>
            </a:endParaRPr>
          </a:p>
        </p:txBody>
      </p:sp>
      <p:sp>
        <p:nvSpPr>
          <p:cNvPr id="35844" name="Rectangle 2"/>
          <p:cNvSpPr>
            <a:spLocks noGrp="1" noChangeArrowheads="1"/>
          </p:cNvSpPr>
          <p:nvPr>
            <p:ph type="title" idx="4294967295"/>
          </p:nvPr>
        </p:nvSpPr>
        <p:spPr/>
        <p:txBody>
          <a:bodyPr/>
          <a:lstStyle/>
          <a:p>
            <a:pPr eaLnBrk="1" hangingPunct="1"/>
            <a:r>
              <a:rPr lang="en-US" dirty="0">
                <a:cs typeface="Arial" charset="0"/>
              </a:rPr>
              <a:t>Results</a:t>
            </a:r>
          </a:p>
        </p:txBody>
      </p:sp>
      <p:sp>
        <p:nvSpPr>
          <p:cNvPr id="35845" name="Rectangle 3"/>
          <p:cNvSpPr>
            <a:spLocks noGrp="1" noChangeArrowheads="1"/>
          </p:cNvSpPr>
          <p:nvPr>
            <p:ph type="body" idx="4294967295"/>
          </p:nvPr>
        </p:nvSpPr>
        <p:spPr/>
        <p:txBody>
          <a:bodyPr/>
          <a:lstStyle/>
          <a:p>
            <a:pPr eaLnBrk="1" hangingPunct="1"/>
            <a:r>
              <a:rPr lang="en-US"/>
              <a:t>From SRSW safe Boolean register</a:t>
            </a:r>
          </a:p>
          <a:p>
            <a:pPr lvl="1" eaLnBrk="1" hangingPunct="1"/>
            <a:r>
              <a:rPr lang="en-US"/>
              <a:t>All the other registers</a:t>
            </a:r>
          </a:p>
          <a:p>
            <a:pPr lvl="1" eaLnBrk="1" hangingPunct="1"/>
            <a:r>
              <a:rPr lang="en-US"/>
              <a:t>Mutual exclusion</a:t>
            </a:r>
          </a:p>
          <a:p>
            <a:pPr eaLnBrk="1" hangingPunct="1"/>
            <a:r>
              <a:rPr lang="en-US"/>
              <a:t>But not everything!</a:t>
            </a:r>
          </a:p>
          <a:p>
            <a:pPr lvl="1" eaLnBrk="1" hangingPunct="1"/>
            <a:r>
              <a:rPr lang="en-US"/>
              <a:t>Consensus hierarchy</a:t>
            </a:r>
          </a:p>
        </p:txBody>
      </p:sp>
      <p:sp>
        <p:nvSpPr>
          <p:cNvPr id="410628" name="AutoShape 4"/>
          <p:cNvSpPr>
            <a:spLocks noChangeArrowheads="1"/>
          </p:cNvSpPr>
          <p:nvPr/>
        </p:nvSpPr>
        <p:spPr bwMode="auto">
          <a:xfrm>
            <a:off x="1066800" y="2133600"/>
            <a:ext cx="4343400" cy="1143000"/>
          </a:xfrm>
          <a:prstGeom prst="wedgeRoundRectCallout">
            <a:avLst>
              <a:gd name="adj1" fmla="val 69153"/>
              <a:gd name="adj2" fmla="val 1708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10629" name="Text Box 5"/>
          <p:cNvSpPr txBox="1">
            <a:spLocks noChangeArrowheads="1"/>
          </p:cNvSpPr>
          <p:nvPr/>
        </p:nvSpPr>
        <p:spPr bwMode="auto">
          <a:xfrm>
            <a:off x="6172200" y="2667000"/>
            <a:ext cx="2743200" cy="1066800"/>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Foundations of the field</a:t>
            </a:r>
          </a:p>
        </p:txBody>
      </p:sp>
      <p:sp>
        <p:nvSpPr>
          <p:cNvPr id="410630" name="Text Box 6"/>
          <p:cNvSpPr txBox="1">
            <a:spLocks noChangeArrowheads="1"/>
          </p:cNvSpPr>
          <p:nvPr/>
        </p:nvSpPr>
        <p:spPr bwMode="auto">
          <a:xfrm>
            <a:off x="990600" y="5118100"/>
            <a:ext cx="7772400" cy="579438"/>
          </a:xfrm>
          <a:prstGeom prst="rect">
            <a:avLst/>
          </a:prstGeom>
          <a:noFill/>
          <a:ln w="9525">
            <a:noFill/>
            <a:miter lim="800000"/>
            <a:headEnd/>
            <a:tailEnd/>
          </a:ln>
        </p:spPr>
        <p:txBody>
          <a:bodyPr>
            <a:spAutoFit/>
          </a:bodyPr>
          <a:lstStyle/>
          <a:p>
            <a:pPr algn="ctr" eaLnBrk="0" hangingPunct="0"/>
            <a:r>
              <a:rPr lang="en-US" sz="3200" dirty="0">
                <a:solidFill>
                  <a:srgbClr val="FF0000"/>
                </a:solidFill>
                <a:latin typeface="Arial" pitchFamily="34" charset="0"/>
                <a:cs typeface="Courier New" pitchFamily="49" charset="0"/>
              </a:rPr>
              <a:t>The really cool stuff …</a:t>
            </a:r>
          </a:p>
        </p:txBody>
      </p:sp>
      <p:sp>
        <p:nvSpPr>
          <p:cNvPr id="410631" name="AutoShape 7"/>
          <p:cNvSpPr>
            <a:spLocks noChangeArrowheads="1"/>
          </p:cNvSpPr>
          <p:nvPr/>
        </p:nvSpPr>
        <p:spPr bwMode="auto">
          <a:xfrm>
            <a:off x="1066800" y="3810000"/>
            <a:ext cx="4038600" cy="533400"/>
          </a:xfrm>
          <a:prstGeom prst="wedgeRoundRectCallout">
            <a:avLst>
              <a:gd name="adj1" fmla="val 38130"/>
              <a:gd name="adj2" fmla="val 15238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10" name="Footer Placeholder 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629"/>
                                        </p:tgtEl>
                                        <p:attrNameLst>
                                          <p:attrName>style.visibility</p:attrName>
                                        </p:attrNameLst>
                                      </p:cBhvr>
                                      <p:to>
                                        <p:strVal val="visible"/>
                                      </p:to>
                                    </p:set>
                                    <p:animEffect transition="in" filter="blinds(horizontal)">
                                      <p:cBhvr>
                                        <p:cTn id="10" dur="500"/>
                                        <p:tgtEl>
                                          <p:spTgt spid="4106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0631"/>
                                        </p:tgtEl>
                                        <p:attrNameLst>
                                          <p:attrName>style.visibility</p:attrName>
                                        </p:attrNameLst>
                                      </p:cBhvr>
                                      <p:to>
                                        <p:strVal val="visible"/>
                                      </p:to>
                                    </p:set>
                                    <p:animEffect transition="in" filter="blinds(horizontal)">
                                      <p:cBhvr>
                                        <p:cTn id="15" dur="500"/>
                                        <p:tgtEl>
                                          <p:spTgt spid="4106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10630"/>
                                        </p:tgtEl>
                                        <p:attrNameLst>
                                          <p:attrName>style.visibility</p:attrName>
                                        </p:attrNameLst>
                                      </p:cBhvr>
                                      <p:to>
                                        <p:strVal val="visible"/>
                                      </p:to>
                                    </p:set>
                                    <p:animEffect transition="in" filter="blinds(horizontal)">
                                      <p:cBhvr>
                                        <p:cTn id="18" dur="500"/>
                                        <p:tgtEl>
                                          <p:spTgt spid="410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P spid="410629" grpId="0"/>
      <p:bldP spid="410630" grpId="0"/>
      <p:bldP spid="4106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F134D91-EEFA-46CD-89C9-49642F82CA1D}" type="slidenum">
              <a:rPr lang="x-none" sz="1400">
                <a:latin typeface="Arial" pitchFamily="34" charset="0"/>
                <a:cs typeface="Arial" charset="0"/>
              </a:rPr>
              <a:pPr algn="r" eaLnBrk="0" hangingPunct="0"/>
              <a:t>33</a:t>
            </a:fld>
            <a:endParaRPr lang="en-US" sz="1400" dirty="0">
              <a:latin typeface="Arial" pitchFamily="34" charset="0"/>
              <a:cs typeface="Arial" charset="0"/>
            </a:endParaRPr>
          </a:p>
        </p:txBody>
      </p:sp>
      <p:sp>
        <p:nvSpPr>
          <p:cNvPr id="36868" name="Rectangle 2"/>
          <p:cNvSpPr>
            <a:spLocks noGrp="1" noChangeArrowheads="1"/>
          </p:cNvSpPr>
          <p:nvPr>
            <p:ph type="title" idx="4294967295"/>
          </p:nvPr>
        </p:nvSpPr>
        <p:spPr/>
        <p:txBody>
          <a:bodyPr/>
          <a:lstStyle/>
          <a:p>
            <a:pPr eaLnBrk="1" hangingPunct="1"/>
            <a:r>
              <a:rPr lang="en-US" dirty="0">
                <a:cs typeface="Arial" charset="0"/>
              </a:rPr>
              <a:t>Locking within Registers</a:t>
            </a:r>
          </a:p>
        </p:txBody>
      </p:sp>
      <p:sp>
        <p:nvSpPr>
          <p:cNvPr id="36869" name="Rectangle 3"/>
          <p:cNvSpPr>
            <a:spLocks noGrp="1" noChangeArrowheads="1"/>
          </p:cNvSpPr>
          <p:nvPr>
            <p:ph type="body" idx="4294967295"/>
          </p:nvPr>
        </p:nvSpPr>
        <p:spPr/>
        <p:txBody>
          <a:bodyPr/>
          <a:lstStyle/>
          <a:p>
            <a:pPr eaLnBrk="1" hangingPunct="1"/>
            <a:r>
              <a:rPr lang="en-US" dirty="0"/>
              <a:t>Not interesting to rely on mutual exclusion in register constructions</a:t>
            </a:r>
          </a:p>
          <a:p>
            <a:pPr eaLnBrk="1" hangingPunct="1"/>
            <a:r>
              <a:rPr lang="en-US" dirty="0"/>
              <a:t>We want registers to implement mutual exclusion!</a:t>
            </a:r>
          </a:p>
          <a:p>
            <a:pPr eaLnBrk="1" hangingPunct="1"/>
            <a:r>
              <a:rPr lang="en-US" dirty="0"/>
              <a:t>It’s cheating to use mutual exclusion to implement itself!</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xEl>
                                              <p:pRg st="1" end="1"/>
                                            </p:txEl>
                                          </p:spTgt>
                                        </p:tgtEl>
                                        <p:attrNameLst>
                                          <p:attrName>style.visibility</p:attrName>
                                        </p:attrNameLst>
                                      </p:cBhvr>
                                      <p:to>
                                        <p:strVal val="visible"/>
                                      </p:to>
                                    </p:set>
                                    <p:animEffect transition="in" filter="blinds(horizontal)">
                                      <p:cBhvr>
                                        <p:cTn id="7" dur="500"/>
                                        <p:tgtEl>
                                          <p:spTgt spid="3686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9">
                                            <p:txEl>
                                              <p:pRg st="2" end="2"/>
                                            </p:txEl>
                                          </p:spTgt>
                                        </p:tgtEl>
                                        <p:attrNameLst>
                                          <p:attrName>style.visibility</p:attrName>
                                        </p:attrNameLst>
                                      </p:cBhvr>
                                      <p:to>
                                        <p:strVal val="visible"/>
                                      </p:to>
                                    </p:set>
                                    <p:animEffect transition="in" filter="blinds(horizontal)">
                                      <p:cBhvr>
                                        <p:cTn id="12" dur="500"/>
                                        <p:tgtEl>
                                          <p:spTgt spid="368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480FCF8-7C57-4E99-B105-A9F8A3AD7863}" type="slidenum">
              <a:rPr lang="x-none" sz="1400">
                <a:latin typeface="Arial" pitchFamily="34" charset="0"/>
                <a:cs typeface="Arial" charset="0"/>
              </a:rPr>
              <a:pPr algn="r" eaLnBrk="0" hangingPunct="0"/>
              <a:t>34</a:t>
            </a:fld>
            <a:endParaRPr lang="en-US" sz="1400" dirty="0">
              <a:latin typeface="Arial" pitchFamily="34" charset="0"/>
              <a:cs typeface="Arial" charset="0"/>
            </a:endParaRPr>
          </a:p>
        </p:txBody>
      </p:sp>
      <p:sp>
        <p:nvSpPr>
          <p:cNvPr id="37892" name="Rectangle 2"/>
          <p:cNvSpPr>
            <a:spLocks noGrp="1" noChangeArrowheads="1"/>
          </p:cNvSpPr>
          <p:nvPr>
            <p:ph type="title" idx="4294967295"/>
          </p:nvPr>
        </p:nvSpPr>
        <p:spPr/>
        <p:txBody>
          <a:bodyPr/>
          <a:lstStyle/>
          <a:p>
            <a:pPr eaLnBrk="1" hangingPunct="1"/>
            <a:r>
              <a:rPr lang="en-US" dirty="0">
                <a:cs typeface="Arial" charset="0"/>
              </a:rPr>
              <a:t>Definition</a:t>
            </a:r>
          </a:p>
        </p:txBody>
      </p:sp>
      <p:sp>
        <p:nvSpPr>
          <p:cNvPr id="437251" name="Rectangle 3"/>
          <p:cNvSpPr>
            <a:spLocks noGrp="1" noChangeArrowheads="1"/>
          </p:cNvSpPr>
          <p:nvPr>
            <p:ph type="body" idx="4294967295"/>
          </p:nvPr>
        </p:nvSpPr>
        <p:spPr>
          <a:xfrm>
            <a:off x="457200" y="1600200"/>
            <a:ext cx="8229600" cy="1844675"/>
          </a:xfrm>
          <a:solidFill>
            <a:schemeClr val="bg1"/>
          </a:solidFill>
          <a:ln w="38100">
            <a:solidFill>
              <a:schemeClr val="tx1"/>
            </a:solidFill>
          </a:ln>
          <a:effectLst>
            <a:outerShdw dist="107763" dir="2700000" algn="ctr" rotWithShape="0">
              <a:schemeClr val="bg2">
                <a:alpha val="50000"/>
              </a:schemeClr>
            </a:outerShdw>
          </a:effectLst>
        </p:spPr>
        <p:txBody>
          <a:bodyPr/>
          <a:lstStyle/>
          <a:p>
            <a:pPr eaLnBrk="1" hangingPunct="1">
              <a:buFontTx/>
              <a:buNone/>
              <a:defRPr/>
            </a:pPr>
            <a:r>
              <a:rPr lang="en-US" dirty="0">
                <a:sym typeface="Wingdings" pitchFamily="2" charset="2"/>
              </a:rPr>
              <a:t>An object implementation is </a:t>
            </a:r>
            <a:r>
              <a:rPr lang="en-US" b="1" i="1" dirty="0">
                <a:solidFill>
                  <a:schemeClr val="tx1"/>
                </a:solidFill>
                <a:sym typeface="Wingdings" pitchFamily="2" charset="2"/>
              </a:rPr>
              <a:t>wait-free</a:t>
            </a:r>
            <a:r>
              <a:rPr lang="en-US" dirty="0">
                <a:solidFill>
                  <a:srgbClr val="FF3300"/>
                </a:solidFill>
                <a:sym typeface="Wingdings" pitchFamily="2" charset="2"/>
              </a:rPr>
              <a:t> </a:t>
            </a:r>
            <a:r>
              <a:rPr lang="en-US" dirty="0">
                <a:sym typeface="Wingdings" pitchFamily="2" charset="2"/>
              </a:rPr>
              <a:t>if every method call completes in a finite number of steps </a:t>
            </a:r>
          </a:p>
        </p:txBody>
      </p:sp>
      <p:sp>
        <p:nvSpPr>
          <p:cNvPr id="37894" name="Rectangle 4"/>
          <p:cNvSpPr>
            <a:spLocks noChangeArrowheads="1"/>
          </p:cNvSpPr>
          <p:nvPr/>
        </p:nvSpPr>
        <p:spPr bwMode="auto">
          <a:xfrm>
            <a:off x="762000" y="4191000"/>
            <a:ext cx="7772400" cy="2057400"/>
          </a:xfrm>
          <a:prstGeom prst="rect">
            <a:avLst/>
          </a:prstGeom>
          <a:solidFill>
            <a:schemeClr val="bg1"/>
          </a:solidFill>
          <a:ln w="38100">
            <a:noFill/>
            <a:miter lim="800000"/>
            <a:headEnd/>
            <a:tailEnd/>
          </a:ln>
        </p:spPr>
        <p:txBody>
          <a:bodyPr/>
          <a:lstStyle/>
          <a:p>
            <a:pPr marL="342900" indent="-342900" eaLnBrk="0" hangingPunct="0">
              <a:spcBef>
                <a:spcPct val="20000"/>
              </a:spcBef>
            </a:pPr>
            <a:r>
              <a:rPr lang="en-US" sz="3200" dirty="0">
                <a:solidFill>
                  <a:srgbClr val="0000FF"/>
                </a:solidFill>
                <a:latin typeface="Arial" pitchFamily="34" charset="0"/>
                <a:cs typeface="Courier New" pitchFamily="49" charset="0"/>
                <a:sym typeface="Wingdings" pitchFamily="2" charset="2"/>
              </a:rPr>
              <a:t>No mutual exclusion</a:t>
            </a:r>
          </a:p>
          <a:p>
            <a:pPr marL="742950" lvl="1" indent="-285750" eaLnBrk="0" hangingPunct="0">
              <a:spcBef>
                <a:spcPct val="20000"/>
              </a:spcBef>
              <a:buFontTx/>
              <a:buChar char="–"/>
            </a:pPr>
            <a:r>
              <a:rPr lang="en-US" sz="2800" dirty="0">
                <a:solidFill>
                  <a:srgbClr val="0000FF"/>
                </a:solidFill>
                <a:latin typeface="Arial" pitchFamily="34" charset="0"/>
                <a:cs typeface="Courier New" pitchFamily="49" charset="0"/>
                <a:sym typeface="Wingdings" pitchFamily="2" charset="2"/>
              </a:rPr>
              <a:t>Thread could halt in critical section</a:t>
            </a:r>
          </a:p>
          <a:p>
            <a:pPr marL="742950" lvl="1" indent="-285750" eaLnBrk="0" hangingPunct="0">
              <a:spcBef>
                <a:spcPct val="20000"/>
              </a:spcBef>
              <a:buFontTx/>
              <a:buChar char="–"/>
            </a:pPr>
            <a:r>
              <a:rPr lang="en-US" sz="2800" dirty="0">
                <a:solidFill>
                  <a:srgbClr val="0000FF"/>
                </a:solidFill>
                <a:latin typeface="Arial" pitchFamily="34" charset="0"/>
                <a:cs typeface="Courier New" pitchFamily="49" charset="0"/>
                <a:sym typeface="Wingdings" pitchFamily="2" charset="2"/>
              </a:rPr>
              <a:t>Build mutual exclusion from registers</a:t>
            </a:r>
          </a:p>
        </p:txBody>
      </p:sp>
      <p:sp>
        <p:nvSpPr>
          <p:cNvPr id="7" name="Footer Placeholder 6"/>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horizontal)">
                                      <p:cBhvr>
                                        <p:cTn id="7"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xplosion 1 41"/>
          <p:cNvSpPr/>
          <p:nvPr/>
        </p:nvSpPr>
        <p:spPr bwMode="auto">
          <a:xfrm>
            <a:off x="6441440" y="1757680"/>
            <a:ext cx="1320800" cy="1469469"/>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rgbClr val="0000FF"/>
              </a:solidFill>
              <a:effectLst/>
              <a:latin typeface="Comic Sans MS" pitchFamily="66" charset="0"/>
            </a:endParaRPr>
          </a:p>
        </p:txBody>
      </p:sp>
      <p:sp>
        <p:nvSpPr>
          <p:cNvPr id="6146" name="Footer Placeholder 2"/>
          <p:cNvSpPr>
            <a:spLocks noGrp="1"/>
          </p:cNvSpPr>
          <p:nvPr>
            <p:ph type="ftr" sz="quarter" idx="4294967295"/>
          </p:nvPr>
        </p:nvSpPr>
        <p:spPr bwMode="auto">
          <a:xfrm>
            <a:off x="3124200" y="6248400"/>
            <a:ext cx="2895600" cy="457200"/>
          </a:xfrm>
          <a:prstGeom prst="rect">
            <a:avLst/>
          </a:prstGeom>
          <a:noFill/>
          <a:ln>
            <a:miter lim="800000"/>
            <a:headEnd/>
            <a:tailEnd/>
          </a:ln>
        </p:spPr>
        <p:txBody>
          <a:bodyPr/>
          <a:lstStyle/>
          <a:p>
            <a:r>
              <a:rPr lang="en-US" sz="1400">
                <a:solidFill>
                  <a:schemeClr val="tx1"/>
                </a:solidFill>
                <a:latin typeface="Arial" pitchFamily="34" charset="0"/>
                <a:cs typeface="Arial" pitchFamily="34" charset="0"/>
              </a:rPr>
              <a:t>Art of Multiprocessor Programming</a:t>
            </a:r>
          </a:p>
        </p:txBody>
      </p:sp>
      <p:sp>
        <p:nvSpPr>
          <p:cNvPr id="6147" name="Slide Number Placeholder 3"/>
          <p:cNvSpPr>
            <a:spLocks noGrp="1"/>
          </p:cNvSpPr>
          <p:nvPr>
            <p:ph type="sldNum" sz="quarter" idx="10"/>
          </p:nvPr>
        </p:nvSpPr>
        <p:spPr>
          <a:noFill/>
        </p:spPr>
        <p:txBody>
          <a:bodyPr/>
          <a:lstStyle/>
          <a:p>
            <a:fld id="{D83D3ADB-4CC9-44D9-9D8A-E67CCF4426BE}" type="slidenum">
              <a:rPr lang="x-none" smtClean="0">
                <a:latin typeface="Arial" pitchFamily="34" charset="0"/>
                <a:cs typeface="Arial" pitchFamily="34" charset="0"/>
              </a:rPr>
              <a:pPr/>
              <a:t>35</a:t>
            </a:fld>
            <a:endParaRPr lang="en-US">
              <a:latin typeface="Arial" pitchFamily="34" charset="0"/>
              <a:cs typeface="Arial" pitchFamily="34" charset="0"/>
            </a:endParaRPr>
          </a:p>
        </p:txBody>
      </p:sp>
      <p:sp>
        <p:nvSpPr>
          <p:cNvPr id="6148" name="Rectangle 2"/>
          <p:cNvSpPr>
            <a:spLocks noGrp="1" noChangeArrowheads="1"/>
          </p:cNvSpPr>
          <p:nvPr>
            <p:ph type="title"/>
          </p:nvPr>
        </p:nvSpPr>
        <p:spPr>
          <a:xfrm>
            <a:off x="685800" y="809625"/>
            <a:ext cx="7772400" cy="1143000"/>
          </a:xfrm>
        </p:spPr>
        <p:txBody>
          <a:bodyPr/>
          <a:lstStyle/>
          <a:p>
            <a:r>
              <a:rPr lang="en-US" dirty="0">
                <a:cs typeface="Arial" charset="0"/>
              </a:rPr>
              <a:t>From Safe SRSW Boolean to Atomic Snapshots</a:t>
            </a:r>
            <a:endParaRPr lang="en-US" dirty="0"/>
          </a:p>
        </p:txBody>
      </p:sp>
      <p:sp>
        <p:nvSpPr>
          <p:cNvPr id="6149" name="Line 3"/>
          <p:cNvSpPr>
            <a:spLocks noChangeShapeType="1"/>
          </p:cNvSpPr>
          <p:nvPr/>
        </p:nvSpPr>
        <p:spPr bwMode="auto">
          <a:xfrm>
            <a:off x="3825875" y="2638425"/>
            <a:ext cx="0" cy="22860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0" name="Line 4"/>
          <p:cNvSpPr>
            <a:spLocks noChangeShapeType="1"/>
          </p:cNvSpPr>
          <p:nvPr/>
        </p:nvSpPr>
        <p:spPr bwMode="auto">
          <a:xfrm flipH="1">
            <a:off x="3825875" y="3705225"/>
            <a:ext cx="1752600" cy="1219200"/>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1" name="Line 5"/>
          <p:cNvSpPr>
            <a:spLocks noChangeShapeType="1"/>
          </p:cNvSpPr>
          <p:nvPr/>
        </p:nvSpPr>
        <p:spPr bwMode="auto">
          <a:xfrm flipH="1" flipV="1">
            <a:off x="3825875" y="4924425"/>
            <a:ext cx="2895600" cy="788988"/>
          </a:xfrm>
          <a:prstGeom prst="line">
            <a:avLst/>
          </a:prstGeom>
          <a:noFill/>
          <a:ln w="38100">
            <a:solidFill>
              <a:schemeClr val="tx1"/>
            </a:solidFill>
            <a:round/>
            <a:headEnd type="triangle" w="med" len="med"/>
            <a:tailEnd/>
          </a:ln>
        </p:spPr>
        <p:txBody>
          <a:bodyPr/>
          <a:lstStyle/>
          <a:p>
            <a:endParaRPr lang="en-US">
              <a:latin typeface="Arial" pitchFamily="34" charset="0"/>
              <a:cs typeface="Arial" pitchFamily="34" charset="0"/>
            </a:endParaRPr>
          </a:p>
        </p:txBody>
      </p:sp>
      <p:sp>
        <p:nvSpPr>
          <p:cNvPr id="6152" name="Text Box 6"/>
          <p:cNvSpPr txBox="1">
            <a:spLocks noChangeArrowheads="1"/>
          </p:cNvSpPr>
          <p:nvPr/>
        </p:nvSpPr>
        <p:spPr bwMode="auto">
          <a:xfrm>
            <a:off x="2720975" y="3098800"/>
            <a:ext cx="971550"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MRMW</a:t>
            </a:r>
          </a:p>
        </p:txBody>
      </p:sp>
      <p:sp>
        <p:nvSpPr>
          <p:cNvPr id="6153" name="Text Box 7"/>
          <p:cNvSpPr txBox="1">
            <a:spLocks noChangeArrowheads="1"/>
          </p:cNvSpPr>
          <p:nvPr/>
        </p:nvSpPr>
        <p:spPr bwMode="auto">
          <a:xfrm>
            <a:off x="2751138" y="3784600"/>
            <a:ext cx="9286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MRSW</a:t>
            </a:r>
          </a:p>
        </p:txBody>
      </p:sp>
      <p:sp>
        <p:nvSpPr>
          <p:cNvPr id="6154" name="Text Box 8"/>
          <p:cNvSpPr txBox="1">
            <a:spLocks noChangeArrowheads="1"/>
          </p:cNvSpPr>
          <p:nvPr/>
        </p:nvSpPr>
        <p:spPr bwMode="auto">
          <a:xfrm>
            <a:off x="2781300" y="4470400"/>
            <a:ext cx="885825"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SRSW</a:t>
            </a:r>
          </a:p>
        </p:txBody>
      </p:sp>
      <p:sp>
        <p:nvSpPr>
          <p:cNvPr id="6155" name="Text Box 9"/>
          <p:cNvSpPr txBox="1">
            <a:spLocks noChangeArrowheads="1"/>
          </p:cNvSpPr>
          <p:nvPr/>
        </p:nvSpPr>
        <p:spPr bwMode="auto">
          <a:xfrm>
            <a:off x="3299946" y="5156200"/>
            <a:ext cx="671979"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Saf</a:t>
            </a:r>
            <a:r>
              <a:rPr lang="en-US" sz="1800" b="1" u="sng">
                <a:solidFill>
                  <a:srgbClr val="0066CC"/>
                </a:solidFill>
                <a:latin typeface="Arial" pitchFamily="34" charset="0"/>
                <a:cs typeface="Arial" pitchFamily="34" charset="0"/>
              </a:rPr>
              <a:t>e</a:t>
            </a:r>
          </a:p>
        </p:txBody>
      </p:sp>
      <p:sp>
        <p:nvSpPr>
          <p:cNvPr id="6156" name="Text Box 10"/>
          <p:cNvSpPr txBox="1">
            <a:spLocks noChangeArrowheads="1"/>
          </p:cNvSpPr>
          <p:nvPr/>
        </p:nvSpPr>
        <p:spPr bwMode="auto">
          <a:xfrm>
            <a:off x="3753549" y="5384800"/>
            <a:ext cx="1043876"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Regular</a:t>
            </a:r>
          </a:p>
        </p:txBody>
      </p:sp>
      <p:sp>
        <p:nvSpPr>
          <p:cNvPr id="6157" name="Text Box 11"/>
          <p:cNvSpPr txBox="1">
            <a:spLocks noChangeArrowheads="1"/>
          </p:cNvSpPr>
          <p:nvPr/>
        </p:nvSpPr>
        <p:spPr bwMode="auto">
          <a:xfrm>
            <a:off x="4363894" y="5613400"/>
            <a:ext cx="966931"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Atomic</a:t>
            </a:r>
          </a:p>
        </p:txBody>
      </p:sp>
      <p:sp>
        <p:nvSpPr>
          <p:cNvPr id="6158" name="Text Box 12"/>
          <p:cNvSpPr txBox="1">
            <a:spLocks noChangeArrowheads="1"/>
          </p:cNvSpPr>
          <p:nvPr/>
        </p:nvSpPr>
        <p:spPr bwMode="auto">
          <a:xfrm>
            <a:off x="5227638" y="3937000"/>
            <a:ext cx="1208087" cy="366713"/>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M-valued</a:t>
            </a:r>
          </a:p>
        </p:txBody>
      </p:sp>
      <p:sp>
        <p:nvSpPr>
          <p:cNvPr id="6159" name="Text Box 13"/>
          <p:cNvSpPr txBox="1">
            <a:spLocks noChangeArrowheads="1"/>
          </p:cNvSpPr>
          <p:nvPr/>
        </p:nvSpPr>
        <p:spPr bwMode="auto">
          <a:xfrm>
            <a:off x="4400753" y="4406900"/>
            <a:ext cx="1095172" cy="369332"/>
          </a:xfrm>
          <a:prstGeom prst="rect">
            <a:avLst/>
          </a:prstGeom>
          <a:noFill/>
          <a:ln w="9525">
            <a:noFill/>
            <a:miter lim="800000"/>
            <a:headEnd/>
            <a:tailEnd/>
          </a:ln>
        </p:spPr>
        <p:txBody>
          <a:bodyPr wrap="none">
            <a:spAutoFit/>
          </a:bodyPr>
          <a:lstStyle/>
          <a:p>
            <a:pPr algn="r" eaLnBrk="1" hangingPunct="1"/>
            <a:r>
              <a:rPr lang="en-US" sz="1800" b="1">
                <a:solidFill>
                  <a:srgbClr val="0066CC"/>
                </a:solidFill>
                <a:latin typeface="Arial" pitchFamily="34" charset="0"/>
                <a:cs typeface="Arial" pitchFamily="34" charset="0"/>
              </a:rPr>
              <a:t>Boolean</a:t>
            </a:r>
          </a:p>
        </p:txBody>
      </p:sp>
      <p:sp>
        <p:nvSpPr>
          <p:cNvPr id="6160" name="Line 14"/>
          <p:cNvSpPr>
            <a:spLocks noChangeShapeType="1"/>
          </p:cNvSpPr>
          <p:nvPr/>
        </p:nvSpPr>
        <p:spPr bwMode="auto">
          <a:xfrm>
            <a:off x="3787775" y="46958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1" name="Line 15"/>
          <p:cNvSpPr>
            <a:spLocks noChangeShapeType="1"/>
          </p:cNvSpPr>
          <p:nvPr/>
        </p:nvSpPr>
        <p:spPr bwMode="auto">
          <a:xfrm>
            <a:off x="3787775" y="4010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2" name="Line 16"/>
          <p:cNvSpPr>
            <a:spLocks noChangeShapeType="1"/>
          </p:cNvSpPr>
          <p:nvPr/>
        </p:nvSpPr>
        <p:spPr bwMode="auto">
          <a:xfrm>
            <a:off x="3787775" y="3248025"/>
            <a:ext cx="76200" cy="0"/>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3" name="Line 17"/>
          <p:cNvSpPr>
            <a:spLocks noChangeShapeType="1"/>
          </p:cNvSpPr>
          <p:nvPr/>
        </p:nvSpPr>
        <p:spPr bwMode="auto">
          <a:xfrm>
            <a:off x="4441825" y="4445000"/>
            <a:ext cx="101600" cy="26988"/>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4" name="Line 18"/>
          <p:cNvSpPr>
            <a:spLocks noChangeShapeType="1"/>
          </p:cNvSpPr>
          <p:nvPr/>
        </p:nvSpPr>
        <p:spPr bwMode="auto">
          <a:xfrm>
            <a:off x="5073650" y="3995738"/>
            <a:ext cx="101600" cy="26987"/>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5" name="Line 19"/>
          <p:cNvSpPr>
            <a:spLocks noChangeShapeType="1"/>
          </p:cNvSpPr>
          <p:nvPr/>
        </p:nvSpPr>
        <p:spPr bwMode="auto">
          <a:xfrm flipV="1">
            <a:off x="3962400" y="4979988"/>
            <a:ext cx="68263"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6" name="Line 20"/>
          <p:cNvSpPr>
            <a:spLocks noChangeShapeType="1"/>
          </p:cNvSpPr>
          <p:nvPr/>
        </p:nvSpPr>
        <p:spPr bwMode="auto">
          <a:xfrm flipV="1">
            <a:off x="4602163" y="5149850"/>
            <a:ext cx="68262"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7" name="Line 21"/>
          <p:cNvSpPr>
            <a:spLocks noChangeShapeType="1"/>
          </p:cNvSpPr>
          <p:nvPr/>
        </p:nvSpPr>
        <p:spPr bwMode="auto">
          <a:xfrm flipV="1">
            <a:off x="5237163" y="5329238"/>
            <a:ext cx="68262" cy="55562"/>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6168" name="Text Box 22"/>
          <p:cNvSpPr txBox="1">
            <a:spLocks noChangeArrowheads="1"/>
          </p:cNvSpPr>
          <p:nvPr/>
        </p:nvSpPr>
        <p:spPr bwMode="auto">
          <a:xfrm>
            <a:off x="5110589" y="5808663"/>
            <a:ext cx="1236236" cy="369332"/>
          </a:xfrm>
          <a:prstGeom prst="rect">
            <a:avLst/>
          </a:prstGeom>
          <a:noFill/>
          <a:ln w="9525">
            <a:noFill/>
            <a:miter lim="800000"/>
            <a:headEnd/>
            <a:tailEnd/>
          </a:ln>
        </p:spPr>
        <p:txBody>
          <a:bodyPr wrap="none">
            <a:spAutoFit/>
          </a:bodyPr>
          <a:lstStyle/>
          <a:p>
            <a:pPr algn="r" eaLnBrk="1" hangingPunct="1"/>
            <a:r>
              <a:rPr lang="en-US" sz="1800" b="1">
                <a:solidFill>
                  <a:schemeClr val="accent2"/>
                </a:solidFill>
                <a:latin typeface="Arial" pitchFamily="34" charset="0"/>
                <a:cs typeface="Arial" pitchFamily="34" charset="0"/>
              </a:rPr>
              <a:t>Snapshot</a:t>
            </a:r>
          </a:p>
        </p:txBody>
      </p:sp>
      <p:sp>
        <p:nvSpPr>
          <p:cNvPr id="6169" name="Line 23"/>
          <p:cNvSpPr>
            <a:spLocks noChangeShapeType="1"/>
          </p:cNvSpPr>
          <p:nvPr/>
        </p:nvSpPr>
        <p:spPr bwMode="auto">
          <a:xfrm flipV="1">
            <a:off x="5873750" y="5508625"/>
            <a:ext cx="68263" cy="55563"/>
          </a:xfrm>
          <a:prstGeom prst="line">
            <a:avLst/>
          </a:prstGeom>
          <a:noFill/>
          <a:ln w="38100">
            <a:solidFill>
              <a:schemeClr val="tx1"/>
            </a:solidFill>
            <a:round/>
            <a:headEnd/>
            <a:tailEnd/>
          </a:ln>
        </p:spPr>
        <p:txBody>
          <a:bodyPr/>
          <a:lstStyle/>
          <a:p>
            <a:endParaRPr lang="en-US">
              <a:latin typeface="Arial" pitchFamily="34" charset="0"/>
              <a:cs typeface="Arial" pitchFamily="34" charset="0"/>
            </a:endParaRPr>
          </a:p>
        </p:txBody>
      </p:sp>
      <p:sp>
        <p:nvSpPr>
          <p:cNvPr id="28" name="Oval 35"/>
          <p:cNvSpPr>
            <a:spLocks noChangeArrowheads="1"/>
          </p:cNvSpPr>
          <p:nvPr/>
        </p:nvSpPr>
        <p:spPr bwMode="auto">
          <a:xfrm>
            <a:off x="6951663" y="2281555"/>
            <a:ext cx="177800" cy="192088"/>
          </a:xfrm>
          <a:prstGeom prst="ellipse">
            <a:avLst/>
          </a:prstGeom>
          <a:solidFill>
            <a:srgbClr val="FF0000"/>
          </a:solidFill>
          <a:ln w="57150" algn="ctr">
            <a:solidFill>
              <a:srgbClr val="FF0000"/>
            </a:solidFill>
            <a:round/>
            <a:headEnd/>
            <a:tailEnd/>
          </a:ln>
        </p:spPr>
        <p:txBody>
          <a:bodyPr anchor="ctr">
            <a:spAutoFit/>
          </a:bodyPr>
          <a:lstStyle/>
          <a:p>
            <a:endParaRPr lang="en-US"/>
          </a:p>
        </p:txBody>
      </p:sp>
      <p:cxnSp>
        <p:nvCxnSpPr>
          <p:cNvPr id="33" name="Straight Arrow Connector 32"/>
          <p:cNvCxnSpPr/>
          <p:nvPr/>
        </p:nvCxnSpPr>
        <p:spPr bwMode="auto">
          <a:xfrm>
            <a:off x="3876675" y="4954905"/>
            <a:ext cx="2178685" cy="511175"/>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4" name="Straight Arrow Connector 33"/>
          <p:cNvCxnSpPr>
            <a:endCxn id="29" idx="2"/>
          </p:cNvCxnSpPr>
          <p:nvPr/>
        </p:nvCxnSpPr>
        <p:spPr bwMode="auto">
          <a:xfrm flipV="1">
            <a:off x="6004560" y="4460240"/>
            <a:ext cx="1016000" cy="975360"/>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cxnSp>
        <p:nvCxnSpPr>
          <p:cNvPr id="37" name="Straight Arrow Connector 36"/>
          <p:cNvCxnSpPr>
            <a:endCxn id="28" idx="4"/>
          </p:cNvCxnSpPr>
          <p:nvPr/>
        </p:nvCxnSpPr>
        <p:spPr bwMode="auto">
          <a:xfrm flipV="1">
            <a:off x="7030720" y="2473643"/>
            <a:ext cx="9843" cy="2037397"/>
          </a:xfrm>
          <a:prstGeom prst="straightConnector1">
            <a:avLst/>
          </a:prstGeom>
          <a:solidFill>
            <a:srgbClr val="FFFFCC"/>
          </a:solidFill>
          <a:ln w="76200" cap="flat" cmpd="sng" algn="ctr">
            <a:solidFill>
              <a:srgbClr val="FF0000"/>
            </a:solidFill>
            <a:prstDash val="sysDot"/>
            <a:round/>
            <a:headEnd type="none" w="med" len="med"/>
            <a:tailEnd type="triangle" w="med" len="med"/>
          </a:ln>
          <a:effec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0471EE6-3216-4A5C-9590-E5E8F864D070}" type="slidenum">
              <a:rPr lang="x-none" sz="1400">
                <a:latin typeface="Arial" pitchFamily="34" charset="0"/>
                <a:cs typeface="Arial" charset="0"/>
              </a:rPr>
              <a:pPr algn="r" eaLnBrk="0" hangingPunct="0"/>
              <a:t>36</a:t>
            </a:fld>
            <a:endParaRPr lang="en-US" sz="1400" dirty="0">
              <a:latin typeface="Arial" pitchFamily="34" charset="0"/>
              <a:cs typeface="Arial" charset="0"/>
            </a:endParaRPr>
          </a:p>
        </p:txBody>
      </p:sp>
      <p:sp>
        <p:nvSpPr>
          <p:cNvPr id="39940" name="Rectangle 2"/>
          <p:cNvSpPr>
            <a:spLocks noGrp="1" noChangeArrowheads="1"/>
          </p:cNvSpPr>
          <p:nvPr>
            <p:ph type="title" idx="4294967295"/>
          </p:nvPr>
        </p:nvSpPr>
        <p:spPr/>
        <p:txBody>
          <a:bodyPr/>
          <a:lstStyle/>
          <a:p>
            <a:pPr eaLnBrk="1" hangingPunct="1"/>
            <a:r>
              <a:rPr lang="en-US" dirty="0">
                <a:cs typeface="Arial" charset="0"/>
              </a:rPr>
              <a:t>Road Map</a:t>
            </a:r>
          </a:p>
        </p:txBody>
      </p:sp>
      <p:sp>
        <p:nvSpPr>
          <p:cNvPr id="39941"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t>MRSW regular Boolean</a:t>
            </a:r>
          </a:p>
          <a:p>
            <a:pPr eaLnBrk="1" hangingPunct="1"/>
            <a:r>
              <a:rPr lang="en-US"/>
              <a:t>MRSW regular</a:t>
            </a:r>
          </a:p>
          <a:p>
            <a:pPr eaLnBrk="1" hangingPunct="1"/>
            <a:r>
              <a:rPr lang="en-US"/>
              <a:t>MRSW atomic</a:t>
            </a:r>
          </a:p>
          <a:p>
            <a:pPr eaLnBrk="1" hangingPunct="1"/>
            <a:r>
              <a:rPr lang="en-US"/>
              <a:t>MRMW atomic</a:t>
            </a:r>
          </a:p>
          <a:p>
            <a:pPr eaLnBrk="1" hangingPunct="1"/>
            <a:r>
              <a:rPr lang="en-US"/>
              <a:t>Atomic snapshot</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20EF55C-EE4A-4203-ADF9-809715315517}" type="slidenum">
              <a:rPr lang="x-none" sz="1400">
                <a:latin typeface="Arial" pitchFamily="34" charset="0"/>
                <a:cs typeface="Arial" charset="0"/>
              </a:rPr>
              <a:pPr algn="r" eaLnBrk="0" hangingPunct="0"/>
              <a:t>37</a:t>
            </a:fld>
            <a:endParaRPr lang="en-US" sz="1400" dirty="0">
              <a:latin typeface="Arial" pitchFamily="34" charset="0"/>
              <a:cs typeface="Arial" charset="0"/>
            </a:endParaRPr>
          </a:p>
        </p:txBody>
      </p:sp>
      <p:sp>
        <p:nvSpPr>
          <p:cNvPr id="40964" name="Rectangle 2"/>
          <p:cNvSpPr>
            <a:spLocks noGrp="1" noChangeArrowheads="1"/>
          </p:cNvSpPr>
          <p:nvPr>
            <p:ph type="title" idx="4294967295"/>
          </p:nvPr>
        </p:nvSpPr>
        <p:spPr/>
        <p:txBody>
          <a:bodyPr/>
          <a:lstStyle/>
          <a:p>
            <a:pPr eaLnBrk="1" hangingPunct="1"/>
            <a:r>
              <a:rPr lang="en-US" dirty="0">
                <a:cs typeface="Arial" charset="0"/>
              </a:rPr>
              <a:t>Road Map</a:t>
            </a:r>
          </a:p>
        </p:txBody>
      </p:sp>
      <p:sp>
        <p:nvSpPr>
          <p:cNvPr id="40965"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solidFill>
                  <a:schemeClr val="folHlink"/>
                </a:solidFill>
              </a:rPr>
              <a:t>MRSW regular Boolean</a:t>
            </a:r>
          </a:p>
          <a:p>
            <a:pPr eaLnBrk="1" hangingPunct="1"/>
            <a:r>
              <a:rPr lang="en-US">
                <a:solidFill>
                  <a:schemeClr val="folHlink"/>
                </a:solidFill>
              </a:rPr>
              <a:t>MRSW regular</a:t>
            </a:r>
          </a:p>
          <a:p>
            <a:pPr eaLnBrk="1" hangingPunct="1"/>
            <a:r>
              <a:rPr lang="en-US">
                <a:solidFill>
                  <a:schemeClr val="folHlink"/>
                </a:solidFill>
              </a:rPr>
              <a:t>MRSW atomic</a:t>
            </a:r>
          </a:p>
          <a:p>
            <a:pPr eaLnBrk="1" hangingPunct="1"/>
            <a:r>
              <a:rPr lang="en-US">
                <a:solidFill>
                  <a:schemeClr val="folHlink"/>
                </a:solidFill>
              </a:rPr>
              <a:t>MRMW atomic</a:t>
            </a:r>
          </a:p>
          <a:p>
            <a:pPr eaLnBrk="1" hangingPunct="1"/>
            <a:r>
              <a:rPr lang="en-US">
                <a:solidFill>
                  <a:schemeClr val="folHlink"/>
                </a:solidFill>
              </a:rPr>
              <a:t>Atomic snapshot</a:t>
            </a:r>
          </a:p>
        </p:txBody>
      </p:sp>
      <p:sp>
        <p:nvSpPr>
          <p:cNvPr id="40966" name="AutoShape 6"/>
          <p:cNvSpPr>
            <a:spLocks noChangeArrowheads="1"/>
          </p:cNvSpPr>
          <p:nvPr/>
        </p:nvSpPr>
        <p:spPr bwMode="auto">
          <a:xfrm>
            <a:off x="5219700" y="1790700"/>
            <a:ext cx="444500" cy="800100"/>
          </a:xfrm>
          <a:prstGeom prst="curvedLeftArrow">
            <a:avLst>
              <a:gd name="adj1" fmla="val 33283"/>
              <a:gd name="adj2" fmla="val 69283"/>
              <a:gd name="adj3" fmla="val 33333"/>
            </a:avLst>
          </a:prstGeom>
          <a:solidFill>
            <a:srgbClr val="FF7C8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40967" name="Text Box 7"/>
          <p:cNvSpPr txBox="1">
            <a:spLocks noChangeArrowheads="1"/>
          </p:cNvSpPr>
          <p:nvPr/>
        </p:nvSpPr>
        <p:spPr bwMode="auto">
          <a:xfrm>
            <a:off x="5410200" y="1892300"/>
            <a:ext cx="204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Next</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59552AD-2BE8-41A7-A5BF-D3A7A1F340B5}" type="slidenum">
              <a:rPr lang="x-none" sz="1400">
                <a:latin typeface="Arial" pitchFamily="34" charset="0"/>
                <a:cs typeface="Arial" charset="0"/>
              </a:rPr>
              <a:pPr algn="r" eaLnBrk="0" hangingPunct="0"/>
              <a:t>38</a:t>
            </a:fld>
            <a:endParaRPr lang="en-US" sz="1400" dirty="0">
              <a:latin typeface="Arial" pitchFamily="34" charset="0"/>
              <a:cs typeface="Arial" charset="0"/>
            </a:endParaRPr>
          </a:p>
        </p:txBody>
      </p:sp>
      <p:sp>
        <p:nvSpPr>
          <p:cNvPr id="41988" name="Rectangle 2"/>
          <p:cNvSpPr>
            <a:spLocks noChangeArrowheads="1"/>
          </p:cNvSpPr>
          <p:nvPr/>
        </p:nvSpPr>
        <p:spPr bwMode="auto">
          <a:xfrm>
            <a:off x="1054100" y="2146300"/>
            <a:ext cx="7200900" cy="2086725"/>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latin typeface="Courier New" pitchFamily="49" charset="0"/>
                <a:cs typeface="Courier New" pitchFamily="49" charset="0"/>
              </a:rPr>
              <a:t>public class </a:t>
            </a:r>
            <a:r>
              <a:rPr lang="en-US" sz="2400" b="1" dirty="0" err="1">
                <a:solidFill>
                  <a:srgbClr val="0000FF"/>
                </a:solidFill>
                <a:latin typeface="Courier New" pitchFamily="49" charset="0"/>
                <a:cs typeface="Courier New" pitchFamily="49" charset="0"/>
              </a:rPr>
              <a:t>SafeBoolMRSWRegister</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implements</a:t>
            </a:r>
            <a:r>
              <a:rPr lang="en-US" sz="2400" b="1" dirty="0">
                <a:solidFill>
                  <a:srgbClr val="0000FF"/>
                </a:solidFill>
                <a:latin typeface="Courier New" pitchFamily="49" charset="0"/>
                <a:cs typeface="Courier New" pitchFamily="49" charset="0"/>
              </a:rPr>
              <a:t> Register&lt;</a:t>
            </a:r>
            <a:r>
              <a:rPr lang="en-US" sz="2400" b="1" dirty="0">
                <a:latin typeface="Courier New" pitchFamily="49" charset="0"/>
                <a:cs typeface="Courier New" pitchFamily="49" charset="0"/>
              </a:rPr>
              <a:t>Boolean</a:t>
            </a:r>
            <a:r>
              <a:rPr lang="en-US" sz="2400" b="1" dirty="0">
                <a:solidFill>
                  <a:srgbClr val="0000FF"/>
                </a:solidFill>
                <a:latin typeface="Courier New" pitchFamily="49" charset="0"/>
                <a:cs typeface="Courier New" pitchFamily="49" charset="0"/>
              </a:rPr>
              <a:t>&gt;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public </a:t>
            </a:r>
            <a:r>
              <a:rPr lang="en-US" sz="2400" b="1" dirty="0" err="1">
                <a:latin typeface="Courier New" pitchFamily="49" charset="0"/>
                <a:cs typeface="Courier New" pitchFamily="49" charset="0"/>
              </a:rPr>
              <a:t>boolean</a:t>
            </a:r>
            <a:r>
              <a:rPr lang="en-US" sz="2400" b="1" dirty="0">
                <a:solidFill>
                  <a:schemeClr val="accent2"/>
                </a:solidFill>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read() { … }</a:t>
            </a:r>
          </a:p>
          <a:p>
            <a:pPr marL="231775" indent="-231775" eaLnBrk="0" hangingPunct="0">
              <a:lnSpc>
                <a:spcPct val="80000"/>
              </a:lnSpc>
              <a:spcBef>
                <a:spcPct val="20000"/>
              </a:spcBef>
            </a:pPr>
            <a:r>
              <a:rPr lang="en-US" sz="2400" b="1" dirty="0">
                <a:solidFill>
                  <a:schemeClr val="accent2"/>
                </a:solidFill>
                <a:latin typeface="Courier New" pitchFamily="49" charset="0"/>
                <a:cs typeface="Courier New" pitchFamily="49" charset="0"/>
              </a:rPr>
              <a:t>  </a:t>
            </a:r>
            <a:r>
              <a:rPr lang="en-US" sz="2400" b="1" dirty="0">
                <a:latin typeface="Courier New" pitchFamily="49" charset="0"/>
                <a:cs typeface="Courier New" pitchFamily="49" charset="0"/>
              </a:rPr>
              <a:t>public void</a:t>
            </a:r>
            <a:r>
              <a:rPr lang="en-US" sz="2400" b="1" dirty="0">
                <a:solidFill>
                  <a:srgbClr val="0066CC"/>
                </a:solidFill>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write(</a:t>
            </a:r>
            <a:r>
              <a:rPr lang="en-US" sz="2400" b="1" dirty="0" err="1">
                <a:latin typeface="Courier New" pitchFamily="49" charset="0"/>
                <a:cs typeface="Courier New" pitchFamily="49" charset="0"/>
              </a:rPr>
              <a:t>boolean</a:t>
            </a:r>
            <a:r>
              <a:rPr lang="en-US" sz="2400" b="1" dirty="0">
                <a:solidFill>
                  <a:srgbClr val="0066CC"/>
                </a:solidFill>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x) { … }</a:t>
            </a:r>
          </a:p>
          <a:p>
            <a:pPr marL="231775" indent="-231775" eaLnBrk="0" hangingPunct="0">
              <a:lnSpc>
                <a:spcPct val="80000"/>
              </a:lnSpc>
              <a:spcBef>
                <a:spcPct val="20000"/>
              </a:spcBef>
            </a:pPr>
            <a:r>
              <a:rPr lang="en-US" sz="2400" b="1" dirty="0">
                <a:solidFill>
                  <a:srgbClr val="0066CC"/>
                </a:solidFill>
                <a:latin typeface="Courier New" pitchFamily="49" charset="0"/>
                <a:cs typeface="Courier New" pitchFamily="49" charset="0"/>
              </a:rPr>
              <a:t>}</a:t>
            </a:r>
          </a:p>
        </p:txBody>
      </p:sp>
      <p:sp>
        <p:nvSpPr>
          <p:cNvPr id="41989" name="Rectangle 4"/>
          <p:cNvSpPr>
            <a:spLocks noGrp="1" noChangeArrowheads="1"/>
          </p:cNvSpPr>
          <p:nvPr>
            <p:ph type="title" idx="4294967295"/>
          </p:nvPr>
        </p:nvSpPr>
        <p:spPr/>
        <p:txBody>
          <a:bodyPr/>
          <a:lstStyle/>
          <a:p>
            <a:pPr eaLnBrk="1" hangingPunct="1"/>
            <a:r>
              <a:rPr lang="en-US" dirty="0">
                <a:cs typeface="Arial" charset="0"/>
              </a:rPr>
              <a:t>Register Names</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5CAFEE9-20A1-4012-94FD-107E854C6BB4}" type="slidenum">
              <a:rPr lang="x-none" sz="1400">
                <a:latin typeface="Arial" pitchFamily="34" charset="0"/>
                <a:cs typeface="Arial" charset="0"/>
              </a:rPr>
              <a:pPr algn="r" eaLnBrk="0" hangingPunct="0"/>
              <a:t>39</a:t>
            </a:fld>
            <a:endParaRPr lang="en-US" sz="1400" dirty="0">
              <a:latin typeface="Arial" pitchFamily="34" charset="0"/>
              <a:cs typeface="Arial" charset="0"/>
            </a:endParaRPr>
          </a:p>
        </p:txBody>
      </p:sp>
      <p:sp>
        <p:nvSpPr>
          <p:cNvPr id="43012" name="Rectangle 2"/>
          <p:cNvSpPr>
            <a:spLocks noChangeArrowheads="1"/>
          </p:cNvSpPr>
          <p:nvPr/>
        </p:nvSpPr>
        <p:spPr bwMode="auto">
          <a:xfrm>
            <a:off x="1054100" y="2146300"/>
            <a:ext cx="7200900" cy="2086725"/>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chemeClr val="folHlink"/>
                </a:solidFill>
                <a:latin typeface="Courier New" pitchFamily="49" charset="0"/>
                <a:cs typeface="Courier New" pitchFamily="49" charset="0"/>
              </a:rPr>
              <a:t>public class</a:t>
            </a:r>
            <a:r>
              <a:rPr lang="en-US" sz="2400" b="1" dirty="0">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SafeBoolMRSWRegister</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implements Register&lt;Boolean&gt;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read()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  public void write(</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x)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a:t>
            </a:r>
          </a:p>
        </p:txBody>
      </p:sp>
      <p:sp>
        <p:nvSpPr>
          <p:cNvPr id="43013" name="Rectangle 4"/>
          <p:cNvSpPr>
            <a:spLocks noGrp="1" noChangeArrowheads="1"/>
          </p:cNvSpPr>
          <p:nvPr>
            <p:ph type="title" idx="4294967295"/>
          </p:nvPr>
        </p:nvSpPr>
        <p:spPr/>
        <p:txBody>
          <a:bodyPr/>
          <a:lstStyle/>
          <a:p>
            <a:pPr eaLnBrk="1" hangingPunct="1"/>
            <a:r>
              <a:rPr lang="en-US" dirty="0">
                <a:cs typeface="Arial" charset="0"/>
              </a:rPr>
              <a:t>Register Names</a:t>
            </a:r>
          </a:p>
        </p:txBody>
      </p:sp>
      <p:sp>
        <p:nvSpPr>
          <p:cNvPr id="43014" name="AutoShape 5"/>
          <p:cNvSpPr>
            <a:spLocks noChangeArrowheads="1"/>
          </p:cNvSpPr>
          <p:nvPr/>
        </p:nvSpPr>
        <p:spPr bwMode="auto">
          <a:xfrm>
            <a:off x="3517900" y="2205038"/>
            <a:ext cx="787400" cy="381000"/>
          </a:xfrm>
          <a:prstGeom prst="wedgeRoundRectCallout">
            <a:avLst>
              <a:gd name="adj1" fmla="val -227620"/>
              <a:gd name="adj2" fmla="val 60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3015" name="Text Box 6"/>
          <p:cNvSpPr txBox="1">
            <a:spLocks noChangeArrowheads="1"/>
          </p:cNvSpPr>
          <p:nvPr/>
        </p:nvSpPr>
        <p:spPr bwMode="auto">
          <a:xfrm>
            <a:off x="850900" y="4711700"/>
            <a:ext cx="20462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property</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6D4D9AE-3D8E-4DF5-8CEB-1DA8367AFC42}" type="slidenum">
              <a:rPr lang="x-none" sz="1400">
                <a:latin typeface="Arial" pitchFamily="34" charset="0"/>
                <a:cs typeface="Arial" charset="0"/>
              </a:rPr>
              <a:pPr algn="r" eaLnBrk="0" hangingPunct="0"/>
              <a:t>4</a:t>
            </a:fld>
            <a:endParaRPr lang="en-US" sz="1400" dirty="0">
              <a:latin typeface="Arial" pitchFamily="34" charset="0"/>
              <a:cs typeface="Arial" charset="0"/>
            </a:endParaRPr>
          </a:p>
        </p:txBody>
      </p:sp>
      <p:sp>
        <p:nvSpPr>
          <p:cNvPr id="6148" name="Rectangle 2"/>
          <p:cNvSpPr>
            <a:spLocks noGrp="1" noChangeArrowheads="1"/>
          </p:cNvSpPr>
          <p:nvPr>
            <p:ph type="title" idx="4294967295"/>
          </p:nvPr>
        </p:nvSpPr>
        <p:spPr>
          <a:xfrm>
            <a:off x="457200" y="274638"/>
            <a:ext cx="5513388" cy="1143000"/>
          </a:xfrm>
        </p:spPr>
        <p:txBody>
          <a:bodyPr/>
          <a:lstStyle/>
          <a:p>
            <a:pPr eaLnBrk="1" hangingPunct="1"/>
            <a:r>
              <a:rPr lang="en-US" dirty="0">
                <a:cs typeface="Arial" charset="0"/>
              </a:rPr>
              <a:t>Alan Turing</a:t>
            </a:r>
          </a:p>
        </p:txBody>
      </p:sp>
      <p:sp>
        <p:nvSpPr>
          <p:cNvPr id="6149" name="Rectangle 3"/>
          <p:cNvSpPr>
            <a:spLocks noGrp="1" noChangeArrowheads="1"/>
          </p:cNvSpPr>
          <p:nvPr>
            <p:ph type="body" sz="half" idx="4294967295"/>
          </p:nvPr>
        </p:nvSpPr>
        <p:spPr>
          <a:xfrm>
            <a:off x="515938" y="2787650"/>
            <a:ext cx="7923212" cy="3297238"/>
          </a:xfrm>
        </p:spPr>
        <p:txBody>
          <a:bodyPr/>
          <a:lstStyle/>
          <a:p>
            <a:pPr eaLnBrk="1" hangingPunct="1"/>
            <a:r>
              <a:rPr lang="en-US" sz="2800" dirty="0"/>
              <a:t>Showed what is and is not computable on a sequential machine.  </a:t>
            </a:r>
          </a:p>
          <a:p>
            <a:pPr eaLnBrk="1" hangingPunct="1"/>
            <a:r>
              <a:rPr lang="en-US" sz="2800" dirty="0"/>
              <a:t>Still best model there is. </a:t>
            </a:r>
          </a:p>
        </p:txBody>
      </p:sp>
      <p:pic>
        <p:nvPicPr>
          <p:cNvPr id="6150" name="Picture 4" descr="pass"/>
          <p:cNvPicPr>
            <a:picLocks noGrp="1" noChangeAspect="1" noChangeArrowheads="1"/>
          </p:cNvPicPr>
          <p:nvPr>
            <p:ph sz="half" idx="4294967295"/>
          </p:nvPr>
        </p:nvPicPr>
        <p:blipFill>
          <a:blip r:embed="rId3" cstate="print"/>
          <a:srcRect/>
          <a:stretch>
            <a:fillRect/>
          </a:stretch>
        </p:blipFill>
        <p:spPr>
          <a:xfrm>
            <a:off x="5965825" y="712788"/>
            <a:ext cx="1619250" cy="2028825"/>
          </a:xfrm>
          <a:noFill/>
        </p:spPr>
      </p:pic>
      <p:sp>
        <p:nvSpPr>
          <p:cNvPr id="7" name="Footer Placeholder 6"/>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2BA8317-8FE7-45CE-A01D-075150FE0C5F}" type="slidenum">
              <a:rPr lang="x-none" sz="1400">
                <a:latin typeface="Arial" pitchFamily="34" charset="0"/>
                <a:cs typeface="Arial" charset="0"/>
              </a:rPr>
              <a:pPr algn="r" eaLnBrk="0" hangingPunct="0"/>
              <a:t>40</a:t>
            </a:fld>
            <a:endParaRPr lang="en-US" sz="1400" dirty="0">
              <a:latin typeface="Arial" pitchFamily="34" charset="0"/>
              <a:cs typeface="Arial" charset="0"/>
            </a:endParaRPr>
          </a:p>
        </p:txBody>
      </p:sp>
      <p:sp>
        <p:nvSpPr>
          <p:cNvPr id="44036" name="Rectangle 2"/>
          <p:cNvSpPr>
            <a:spLocks noChangeArrowheads="1"/>
          </p:cNvSpPr>
          <p:nvPr/>
        </p:nvSpPr>
        <p:spPr bwMode="auto">
          <a:xfrm>
            <a:off x="1054100" y="2146300"/>
            <a:ext cx="7200900" cy="2086725"/>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chemeClr val="folHlink"/>
                </a:solidFill>
                <a:latin typeface="Courier New" pitchFamily="49" charset="0"/>
                <a:cs typeface="Courier New" pitchFamily="49" charset="0"/>
              </a:rPr>
              <a:t>public class</a:t>
            </a:r>
            <a:r>
              <a:rPr lang="en-US" sz="2400" b="1" dirty="0">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SafeBoolMRSWRegister</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implements Register&lt;Boolean&gt;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read()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  public void write(</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x)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a:t>
            </a:r>
          </a:p>
        </p:txBody>
      </p:sp>
      <p:sp>
        <p:nvSpPr>
          <p:cNvPr id="44037" name="Rectangle 4"/>
          <p:cNvSpPr>
            <a:spLocks noGrp="1" noChangeArrowheads="1"/>
          </p:cNvSpPr>
          <p:nvPr>
            <p:ph type="title" idx="4294967295"/>
          </p:nvPr>
        </p:nvSpPr>
        <p:spPr/>
        <p:txBody>
          <a:bodyPr/>
          <a:lstStyle/>
          <a:p>
            <a:pPr eaLnBrk="1" hangingPunct="1"/>
            <a:r>
              <a:rPr lang="en-US" dirty="0">
                <a:cs typeface="Arial" charset="0"/>
              </a:rPr>
              <a:t>Register Names</a:t>
            </a:r>
          </a:p>
        </p:txBody>
      </p:sp>
      <p:sp>
        <p:nvSpPr>
          <p:cNvPr id="44038" name="AutoShape 5"/>
          <p:cNvSpPr>
            <a:spLocks noChangeArrowheads="1"/>
          </p:cNvSpPr>
          <p:nvPr/>
        </p:nvSpPr>
        <p:spPr bwMode="auto">
          <a:xfrm>
            <a:off x="3517900" y="2205038"/>
            <a:ext cx="736600" cy="381000"/>
          </a:xfrm>
          <a:prstGeom prst="wedgeRoundRectCallout">
            <a:avLst>
              <a:gd name="adj1" fmla="val -239870"/>
              <a:gd name="adj2" fmla="val 60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4039" name="Text Box 6"/>
          <p:cNvSpPr txBox="1">
            <a:spLocks noChangeArrowheads="1"/>
          </p:cNvSpPr>
          <p:nvPr/>
        </p:nvSpPr>
        <p:spPr bwMode="auto">
          <a:xfrm>
            <a:off x="850900" y="4711700"/>
            <a:ext cx="20462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property</a:t>
            </a:r>
          </a:p>
        </p:txBody>
      </p:sp>
      <p:sp>
        <p:nvSpPr>
          <p:cNvPr id="44040" name="AutoShape 7"/>
          <p:cNvSpPr>
            <a:spLocks noChangeArrowheads="1"/>
          </p:cNvSpPr>
          <p:nvPr/>
        </p:nvSpPr>
        <p:spPr bwMode="auto">
          <a:xfrm>
            <a:off x="4267200" y="2205038"/>
            <a:ext cx="736600" cy="381000"/>
          </a:xfrm>
          <a:prstGeom prst="wedgeRoundRectCallout">
            <a:avLst>
              <a:gd name="adj1" fmla="val -108838"/>
              <a:gd name="adj2" fmla="val 789583"/>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4041" name="Text Box 8"/>
          <p:cNvSpPr txBox="1">
            <a:spLocks noChangeArrowheads="1"/>
          </p:cNvSpPr>
          <p:nvPr/>
        </p:nvSpPr>
        <p:spPr bwMode="auto">
          <a:xfrm>
            <a:off x="1930400" y="5422900"/>
            <a:ext cx="37226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type</a:t>
            </a:r>
          </a:p>
        </p:txBody>
      </p:sp>
      <p:sp>
        <p:nvSpPr>
          <p:cNvPr id="10" name="Footer Placeholder 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3D9AD23-650D-4C40-9474-6B34FB032C6E}" type="slidenum">
              <a:rPr lang="x-none" sz="1400">
                <a:latin typeface="Arial" pitchFamily="34" charset="0"/>
                <a:cs typeface="Arial" charset="0"/>
              </a:rPr>
              <a:pPr algn="r" eaLnBrk="0" hangingPunct="0"/>
              <a:t>41</a:t>
            </a:fld>
            <a:endParaRPr lang="en-US" sz="1400" dirty="0">
              <a:latin typeface="Arial" pitchFamily="34" charset="0"/>
              <a:cs typeface="Arial" charset="0"/>
            </a:endParaRPr>
          </a:p>
        </p:txBody>
      </p:sp>
      <p:sp>
        <p:nvSpPr>
          <p:cNvPr id="45060" name="Rectangle 2"/>
          <p:cNvSpPr>
            <a:spLocks noChangeArrowheads="1"/>
          </p:cNvSpPr>
          <p:nvPr/>
        </p:nvSpPr>
        <p:spPr bwMode="auto">
          <a:xfrm>
            <a:off x="1054100" y="2146300"/>
            <a:ext cx="7200900" cy="2086725"/>
          </a:xfrm>
          <a:prstGeom prst="rect">
            <a:avLst/>
          </a:prstGeom>
          <a:solidFill>
            <a:srgbClr val="FFFFCC"/>
          </a:solidFill>
          <a:ln w="9525">
            <a:noFill/>
            <a:miter lim="800000"/>
            <a:headEnd/>
            <a:tailEnd/>
          </a:ln>
        </p:spPr>
        <p:txBody>
          <a:bodyPr>
            <a:spAutoFit/>
          </a:bodyPr>
          <a:lstStyle/>
          <a:p>
            <a:pPr marL="231775" indent="-231775" eaLnBrk="0" hangingPunct="0">
              <a:spcBef>
                <a:spcPct val="20000"/>
              </a:spcBef>
            </a:pPr>
            <a:r>
              <a:rPr lang="en-US" sz="2400" b="1" dirty="0">
                <a:solidFill>
                  <a:schemeClr val="folHlink"/>
                </a:solidFill>
                <a:latin typeface="Courier New" pitchFamily="49" charset="0"/>
                <a:cs typeface="Courier New" pitchFamily="49" charset="0"/>
              </a:rPr>
              <a:t>public class</a:t>
            </a:r>
            <a:r>
              <a:rPr lang="en-US" sz="2400" b="1" dirty="0">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SafeBoolMRSWRegister</a:t>
            </a:r>
            <a:r>
              <a:rPr lang="en-US" sz="2400" b="1" dirty="0">
                <a:solidFill>
                  <a:srgbClr val="0000FF"/>
                </a:solidFill>
                <a:latin typeface="Courier New" pitchFamily="49" charset="0"/>
                <a:cs typeface="Courier New" pitchFamily="49" charset="0"/>
              </a:rPr>
              <a:t> </a:t>
            </a:r>
          </a:p>
          <a:p>
            <a:pPr marL="231775" indent="-231775" eaLnBrk="0" hangingPunct="0">
              <a:spcBef>
                <a:spcPct val="20000"/>
              </a:spcBef>
            </a:pPr>
            <a:r>
              <a:rPr lang="en-US" sz="2400" b="1" dirty="0">
                <a:solidFill>
                  <a:srgbClr val="0000FF"/>
                </a:solidFill>
                <a:latin typeface="Courier New" pitchFamily="49" charset="0"/>
                <a:cs typeface="Courier New" pitchFamily="49" charset="0"/>
              </a:rPr>
              <a:t> </a:t>
            </a:r>
            <a:r>
              <a:rPr lang="en-US" sz="2400" b="1" dirty="0">
                <a:solidFill>
                  <a:schemeClr val="folHlink"/>
                </a:solidFill>
                <a:latin typeface="Courier New" pitchFamily="49" charset="0"/>
                <a:cs typeface="Courier New" pitchFamily="49" charset="0"/>
              </a:rPr>
              <a:t>implements Register&lt;Boolean&gt; {</a:t>
            </a:r>
          </a:p>
          <a:p>
            <a:pPr marL="231775" indent="-231775" eaLnBrk="0" hangingPunct="0">
              <a:spcBef>
                <a:spcPct val="20000"/>
              </a:spcBef>
            </a:pPr>
            <a:r>
              <a:rPr lang="en-US" sz="2400" b="1" dirty="0">
                <a:solidFill>
                  <a:schemeClr val="folHlink"/>
                </a:solidFill>
                <a:latin typeface="Courier New" pitchFamily="49" charset="0"/>
                <a:cs typeface="Courier New" pitchFamily="49" charset="0"/>
              </a:rPr>
              <a:t>  public </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read()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  public void write(</a:t>
            </a:r>
            <a:r>
              <a:rPr lang="en-US" sz="2400" b="1" dirty="0" err="1">
                <a:solidFill>
                  <a:schemeClr val="folHlink"/>
                </a:solidFill>
                <a:latin typeface="Courier New" pitchFamily="49" charset="0"/>
                <a:cs typeface="Courier New" pitchFamily="49" charset="0"/>
              </a:rPr>
              <a:t>boolean</a:t>
            </a:r>
            <a:r>
              <a:rPr lang="en-US" sz="2400" b="1" dirty="0">
                <a:solidFill>
                  <a:schemeClr val="folHlink"/>
                </a:solidFill>
                <a:latin typeface="Courier New" pitchFamily="49" charset="0"/>
                <a:cs typeface="Courier New" pitchFamily="49" charset="0"/>
              </a:rPr>
              <a:t> x) { … }</a:t>
            </a:r>
          </a:p>
          <a:p>
            <a:pPr marL="231775" indent="-231775" eaLnBrk="0" hangingPunct="0">
              <a:lnSpc>
                <a:spcPct val="80000"/>
              </a:lnSpc>
              <a:spcBef>
                <a:spcPct val="20000"/>
              </a:spcBef>
            </a:pPr>
            <a:r>
              <a:rPr lang="en-US" sz="2400" b="1" dirty="0">
                <a:solidFill>
                  <a:schemeClr val="folHlink"/>
                </a:solidFill>
                <a:latin typeface="Courier New" pitchFamily="49" charset="0"/>
                <a:cs typeface="Courier New" pitchFamily="49" charset="0"/>
              </a:rPr>
              <a:t>}</a:t>
            </a:r>
          </a:p>
        </p:txBody>
      </p:sp>
      <p:sp>
        <p:nvSpPr>
          <p:cNvPr id="45061" name="Text Box 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eaLnBrk="0" hangingPunct="0"/>
            <a:r>
              <a:rPr lang="en-US" sz="1200" dirty="0">
                <a:latin typeface="Arial" pitchFamily="34" charset="0"/>
                <a:cs typeface="Courier New" pitchFamily="49" charset="0"/>
              </a:rPr>
              <a:t>(3)</a:t>
            </a:r>
          </a:p>
        </p:txBody>
      </p:sp>
      <p:sp>
        <p:nvSpPr>
          <p:cNvPr id="45062" name="Rectangle 4"/>
          <p:cNvSpPr>
            <a:spLocks noGrp="1" noChangeArrowheads="1"/>
          </p:cNvSpPr>
          <p:nvPr>
            <p:ph type="title" idx="4294967295"/>
          </p:nvPr>
        </p:nvSpPr>
        <p:spPr/>
        <p:txBody>
          <a:bodyPr/>
          <a:lstStyle/>
          <a:p>
            <a:pPr eaLnBrk="1" hangingPunct="1"/>
            <a:r>
              <a:rPr lang="en-US" dirty="0">
                <a:cs typeface="Arial" charset="0"/>
              </a:rPr>
              <a:t>Register Names</a:t>
            </a:r>
          </a:p>
        </p:txBody>
      </p:sp>
      <p:sp>
        <p:nvSpPr>
          <p:cNvPr id="45063" name="AutoShape 5"/>
          <p:cNvSpPr>
            <a:spLocks noChangeArrowheads="1"/>
          </p:cNvSpPr>
          <p:nvPr/>
        </p:nvSpPr>
        <p:spPr bwMode="auto">
          <a:xfrm>
            <a:off x="3517900" y="2205038"/>
            <a:ext cx="736600" cy="381000"/>
          </a:xfrm>
          <a:prstGeom prst="wedgeRoundRectCallout">
            <a:avLst>
              <a:gd name="adj1" fmla="val -239870"/>
              <a:gd name="adj2" fmla="val 60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064" name="Text Box 6"/>
          <p:cNvSpPr txBox="1">
            <a:spLocks noChangeArrowheads="1"/>
          </p:cNvSpPr>
          <p:nvPr/>
        </p:nvSpPr>
        <p:spPr bwMode="auto">
          <a:xfrm>
            <a:off x="850900" y="4711700"/>
            <a:ext cx="20462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property</a:t>
            </a:r>
          </a:p>
        </p:txBody>
      </p:sp>
      <p:sp>
        <p:nvSpPr>
          <p:cNvPr id="45065" name="AutoShape 7"/>
          <p:cNvSpPr>
            <a:spLocks noChangeArrowheads="1"/>
          </p:cNvSpPr>
          <p:nvPr/>
        </p:nvSpPr>
        <p:spPr bwMode="auto">
          <a:xfrm>
            <a:off x="4267200" y="2205038"/>
            <a:ext cx="736600" cy="381000"/>
          </a:xfrm>
          <a:prstGeom prst="wedgeRoundRectCallout">
            <a:avLst>
              <a:gd name="adj1" fmla="val -108838"/>
              <a:gd name="adj2" fmla="val 789583"/>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066" name="Text Box 8"/>
          <p:cNvSpPr txBox="1">
            <a:spLocks noChangeArrowheads="1"/>
          </p:cNvSpPr>
          <p:nvPr/>
        </p:nvSpPr>
        <p:spPr bwMode="auto">
          <a:xfrm>
            <a:off x="1930400" y="5422900"/>
            <a:ext cx="3722688"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type</a:t>
            </a:r>
          </a:p>
        </p:txBody>
      </p:sp>
      <p:sp>
        <p:nvSpPr>
          <p:cNvPr id="45067" name="AutoShape 9"/>
          <p:cNvSpPr>
            <a:spLocks noChangeArrowheads="1"/>
          </p:cNvSpPr>
          <p:nvPr/>
        </p:nvSpPr>
        <p:spPr bwMode="auto">
          <a:xfrm>
            <a:off x="4978400" y="2205038"/>
            <a:ext cx="736600" cy="381000"/>
          </a:xfrm>
          <a:prstGeom prst="wedgeRoundRectCallout">
            <a:avLst>
              <a:gd name="adj1" fmla="val 73921"/>
              <a:gd name="adj2" fmla="val 572917"/>
              <a:gd name="adj3" fmla="val 16667"/>
            </a:avLst>
          </a:prstGeom>
          <a:noFill/>
          <a:ln w="3175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45068" name="Text Box 10"/>
          <p:cNvSpPr txBox="1">
            <a:spLocks noChangeArrowheads="1"/>
          </p:cNvSpPr>
          <p:nvPr/>
        </p:nvSpPr>
        <p:spPr bwMode="auto">
          <a:xfrm>
            <a:off x="4038600" y="4724400"/>
            <a:ext cx="4014788" cy="954107"/>
          </a:xfrm>
          <a:prstGeom prst="rect">
            <a:avLst/>
          </a:prstGeom>
          <a:noFill/>
          <a:ln w="9525">
            <a:noFill/>
            <a:miter lim="800000"/>
            <a:headEnd/>
            <a:tailEnd/>
          </a:ln>
        </p:spPr>
        <p:txBody>
          <a:bodyPr wrap="square">
            <a:spAutoFit/>
          </a:bodyPr>
          <a:lstStyle/>
          <a:p>
            <a:pPr algn="ctr" eaLnBrk="0" hangingPunct="0"/>
            <a:r>
              <a:rPr lang="en-US" sz="2800" b="1" dirty="0">
                <a:solidFill>
                  <a:srgbClr val="FF0000"/>
                </a:solidFill>
                <a:latin typeface="Arial" pitchFamily="34" charset="0"/>
                <a:cs typeface="Courier New" pitchFamily="49" charset="0"/>
              </a:rPr>
              <a:t>how many readers &amp; writers?</a:t>
            </a:r>
          </a:p>
        </p:txBody>
      </p:sp>
      <p:sp>
        <p:nvSpPr>
          <p:cNvPr id="13" name="Footer Placeholder 1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D4A6DB4-9D24-4ED9-B66F-68844F180D84}" type="slidenum">
              <a:rPr lang="x-none" sz="1400">
                <a:latin typeface="Arial" pitchFamily="34" charset="0"/>
                <a:cs typeface="Arial" charset="0"/>
              </a:rPr>
              <a:pPr algn="r" eaLnBrk="0" hangingPunct="0"/>
              <a:t>42</a:t>
            </a:fld>
            <a:endParaRPr lang="en-US" sz="1400" dirty="0">
              <a:latin typeface="Arial" pitchFamily="34" charset="0"/>
              <a:cs typeface="Arial" charset="0"/>
            </a:endParaRPr>
          </a:p>
        </p:txBody>
      </p:sp>
      <p:sp>
        <p:nvSpPr>
          <p:cNvPr id="46084" name="Rectangle 2"/>
          <p:cNvSpPr>
            <a:spLocks noGrp="1" noChangeArrowheads="1"/>
          </p:cNvSpPr>
          <p:nvPr>
            <p:ph type="title" idx="4294967295"/>
          </p:nvPr>
        </p:nvSpPr>
        <p:spPr/>
        <p:txBody>
          <a:bodyPr/>
          <a:lstStyle/>
          <a:p>
            <a:pPr eaLnBrk="1" hangingPunct="1"/>
            <a:r>
              <a:rPr lang="en-US" sz="4000" dirty="0">
                <a:solidFill>
                  <a:schemeClr val="tx1"/>
                </a:solidFill>
                <a:cs typeface="Arial" charset="0"/>
              </a:rPr>
              <a:t>Safe Boolean </a:t>
            </a:r>
            <a:r>
              <a:rPr lang="en-US" sz="4000" dirty="0">
                <a:solidFill>
                  <a:srgbClr val="FF0000"/>
                </a:solidFill>
                <a:cs typeface="Arial" charset="0"/>
              </a:rPr>
              <a:t>MR</a:t>
            </a:r>
            <a:r>
              <a:rPr lang="en-US" sz="4000" dirty="0">
                <a:solidFill>
                  <a:schemeClr val="tx1"/>
                </a:solidFill>
                <a:cs typeface="Arial" charset="0"/>
              </a:rPr>
              <a:t>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a:t>
            </a:r>
            <a:r>
              <a:rPr lang="en-US" sz="4000" dirty="0">
                <a:solidFill>
                  <a:srgbClr val="FF0000"/>
                </a:solidFill>
                <a:cs typeface="Arial" charset="0"/>
                <a:sym typeface="Wingdings" pitchFamily="2" charset="2"/>
              </a:rPr>
              <a:t>SR</a:t>
            </a:r>
            <a:r>
              <a:rPr lang="en-US" sz="4000" dirty="0">
                <a:solidFill>
                  <a:schemeClr val="tx1"/>
                </a:solidFill>
                <a:cs typeface="Arial" charset="0"/>
                <a:sym typeface="Wingdings" pitchFamily="2" charset="2"/>
              </a:rPr>
              <a:t>SW</a:t>
            </a:r>
          </a:p>
        </p:txBody>
      </p:sp>
      <p:grpSp>
        <p:nvGrpSpPr>
          <p:cNvPr id="46085" name="Group 14"/>
          <p:cNvGrpSpPr>
            <a:grpSpLocks/>
          </p:cNvGrpSpPr>
          <p:nvPr/>
        </p:nvGrpSpPr>
        <p:grpSpPr bwMode="auto">
          <a:xfrm>
            <a:off x="4367213" y="2300288"/>
            <a:ext cx="1068387" cy="857250"/>
            <a:chOff x="4224" y="2256"/>
            <a:chExt cx="912" cy="816"/>
          </a:xfrm>
        </p:grpSpPr>
        <p:sp>
          <p:nvSpPr>
            <p:cNvPr id="46149"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50"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51"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52"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53"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54"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55"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56"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57"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86"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88" name="Group 28"/>
          <p:cNvGrpSpPr>
            <a:grpSpLocks/>
          </p:cNvGrpSpPr>
          <p:nvPr/>
        </p:nvGrpSpPr>
        <p:grpSpPr bwMode="auto">
          <a:xfrm>
            <a:off x="5611813" y="3227388"/>
            <a:ext cx="1068387" cy="857250"/>
            <a:chOff x="4224" y="2256"/>
            <a:chExt cx="912" cy="816"/>
          </a:xfrm>
        </p:grpSpPr>
        <p:sp>
          <p:nvSpPr>
            <p:cNvPr id="46140"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41"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42"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43"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44"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45"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46"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47"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48"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89"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91" name="Group 40"/>
          <p:cNvGrpSpPr>
            <a:grpSpLocks/>
          </p:cNvGrpSpPr>
          <p:nvPr/>
        </p:nvGrpSpPr>
        <p:grpSpPr bwMode="auto">
          <a:xfrm>
            <a:off x="5294313" y="5272088"/>
            <a:ext cx="1068387" cy="857250"/>
            <a:chOff x="4224" y="2256"/>
            <a:chExt cx="912" cy="816"/>
          </a:xfrm>
        </p:grpSpPr>
        <p:sp>
          <p:nvSpPr>
            <p:cNvPr id="46131"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32"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33"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34"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35"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36"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37"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38"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39"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93" name="Group 52"/>
          <p:cNvGrpSpPr>
            <a:grpSpLocks/>
          </p:cNvGrpSpPr>
          <p:nvPr/>
        </p:nvGrpSpPr>
        <p:grpSpPr bwMode="auto">
          <a:xfrm>
            <a:off x="1954213" y="5589588"/>
            <a:ext cx="1068387" cy="857250"/>
            <a:chOff x="4224" y="2256"/>
            <a:chExt cx="912" cy="816"/>
          </a:xfrm>
        </p:grpSpPr>
        <p:sp>
          <p:nvSpPr>
            <p:cNvPr id="46122"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23"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24"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25"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26"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27"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28"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29"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30"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94"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6096" name="Group 64"/>
          <p:cNvGrpSpPr>
            <a:grpSpLocks/>
          </p:cNvGrpSpPr>
          <p:nvPr/>
        </p:nvGrpSpPr>
        <p:grpSpPr bwMode="auto">
          <a:xfrm>
            <a:off x="1382713" y="3735388"/>
            <a:ext cx="1068387" cy="857250"/>
            <a:chOff x="4224" y="2256"/>
            <a:chExt cx="912" cy="816"/>
          </a:xfrm>
        </p:grpSpPr>
        <p:sp>
          <p:nvSpPr>
            <p:cNvPr id="46113"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14"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15"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16"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17"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18"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6119"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20"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21"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6097"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6100"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01"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02"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6103"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6104"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6105"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6106"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07"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08"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6109"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6110" name="AutoShape 24"/>
          <p:cNvSpPr>
            <a:spLocks noChangeArrowheads="1"/>
          </p:cNvSpPr>
          <p:nvPr/>
        </p:nvSpPr>
        <p:spPr bwMode="auto">
          <a:xfrm>
            <a:off x="2921000" y="2921000"/>
            <a:ext cx="1041400" cy="479425"/>
          </a:xfrm>
          <a:prstGeom prst="cloudCallout">
            <a:avLst>
              <a:gd name="adj1" fmla="val 18292"/>
              <a:gd name="adj2" fmla="val 116227"/>
            </a:avLst>
          </a:prstGeom>
          <a:noFill/>
          <a:ln w="38100">
            <a:solidFill>
              <a:schemeClr val="tx1"/>
            </a:solidFill>
            <a:round/>
            <a:headEnd/>
            <a:tailEnd/>
          </a:ln>
        </p:spPr>
        <p:txBody>
          <a:bodyPr anchor="ctr"/>
          <a:lstStyle/>
          <a:p>
            <a:pPr algn="ctr" eaLnBrk="0" hangingPunct="0"/>
            <a:r>
              <a:rPr lang="en-US" sz="2400" b="1" dirty="0" err="1">
                <a:solidFill>
                  <a:srgbClr val="FF3300"/>
                </a:solidFill>
                <a:latin typeface="Arial" pitchFamily="34" charset="0"/>
                <a:cs typeface="Courier New" pitchFamily="49" charset="0"/>
              </a:rPr>
              <a:t>zzz</a:t>
            </a:r>
            <a:endParaRPr lang="en-US" sz="2400" b="1" dirty="0">
              <a:solidFill>
                <a:srgbClr val="FF3300"/>
              </a:solidFill>
              <a:latin typeface="Arial" pitchFamily="34" charset="0"/>
              <a:cs typeface="Courier New" pitchFamily="49" charset="0"/>
            </a:endParaRPr>
          </a:p>
        </p:txBody>
      </p:sp>
      <p:sp>
        <p:nvSpPr>
          <p:cNvPr id="46111" name="Text Box 76"/>
          <p:cNvSpPr txBox="1">
            <a:spLocks noChangeArrowheads="1"/>
          </p:cNvSpPr>
          <p:nvPr/>
        </p:nvSpPr>
        <p:spPr bwMode="auto">
          <a:xfrm>
            <a:off x="6688138" y="2592388"/>
            <a:ext cx="1312862" cy="384175"/>
          </a:xfrm>
          <a:prstGeom prst="rect">
            <a:avLst/>
          </a:prstGeom>
          <a:noFill/>
          <a:ln w="9525" algn="ctr">
            <a:noFill/>
            <a:miter lim="800000"/>
            <a:headEnd/>
            <a:tailEnd/>
          </a:ln>
        </p:spPr>
        <p:txBody>
          <a:bodyPr wrap="none">
            <a:spAutoFit/>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readers</a:t>
            </a:r>
          </a:p>
        </p:txBody>
      </p:sp>
      <p:sp>
        <p:nvSpPr>
          <p:cNvPr id="46112" name="Text Box 77"/>
          <p:cNvSpPr txBox="1">
            <a:spLocks noChangeArrowheads="1"/>
          </p:cNvSpPr>
          <p:nvPr/>
        </p:nvSpPr>
        <p:spPr bwMode="auto">
          <a:xfrm>
            <a:off x="4420844" y="4687888"/>
            <a:ext cx="1023036" cy="387798"/>
          </a:xfrm>
          <a:prstGeom prst="rect">
            <a:avLst/>
          </a:prstGeom>
          <a:noFill/>
          <a:ln w="9525" algn="ctr">
            <a:noFill/>
            <a:miter lim="800000"/>
            <a:headEnd/>
            <a:tailEnd/>
          </a:ln>
        </p:spPr>
        <p:txBody>
          <a:bodyPr wrap="none">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writer</a:t>
            </a:r>
          </a:p>
        </p:txBody>
      </p:sp>
      <p:sp>
        <p:nvSpPr>
          <p:cNvPr id="78" name="Footer Placeholder 7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CF1FDFA-8825-4DDB-A628-96431232E00A}" type="slidenum">
              <a:rPr lang="x-none" sz="1400">
                <a:latin typeface="Arial" pitchFamily="34" charset="0"/>
                <a:cs typeface="Arial" charset="0"/>
              </a:rPr>
              <a:pPr algn="r" eaLnBrk="0" hangingPunct="0"/>
              <a:t>43</a:t>
            </a:fld>
            <a:endParaRPr lang="en-US" sz="1400" dirty="0">
              <a:latin typeface="Arial" pitchFamily="34" charset="0"/>
              <a:cs typeface="Arial" charset="0"/>
            </a:endParaRPr>
          </a:p>
        </p:txBody>
      </p:sp>
      <p:sp>
        <p:nvSpPr>
          <p:cNvPr id="47108" name="Rectangle 2"/>
          <p:cNvSpPr>
            <a:spLocks noGrp="1" noChangeArrowheads="1"/>
          </p:cNvSpPr>
          <p:nvPr>
            <p:ph type="title" idx="4294967295"/>
          </p:nvPr>
        </p:nvSpPr>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grpSp>
        <p:nvGrpSpPr>
          <p:cNvPr id="47109" name="Group 14"/>
          <p:cNvGrpSpPr>
            <a:grpSpLocks/>
          </p:cNvGrpSpPr>
          <p:nvPr/>
        </p:nvGrpSpPr>
        <p:grpSpPr bwMode="auto">
          <a:xfrm>
            <a:off x="4367213" y="2300288"/>
            <a:ext cx="1068387" cy="857250"/>
            <a:chOff x="4224" y="2256"/>
            <a:chExt cx="912" cy="816"/>
          </a:xfrm>
        </p:grpSpPr>
        <p:sp>
          <p:nvSpPr>
            <p:cNvPr id="47171"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72"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73"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74"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75"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76"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77"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78"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79"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10"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12" name="Group 28"/>
          <p:cNvGrpSpPr>
            <a:grpSpLocks/>
          </p:cNvGrpSpPr>
          <p:nvPr/>
        </p:nvGrpSpPr>
        <p:grpSpPr bwMode="auto">
          <a:xfrm>
            <a:off x="5611813" y="3227388"/>
            <a:ext cx="1068387" cy="857250"/>
            <a:chOff x="4224" y="2256"/>
            <a:chExt cx="912" cy="816"/>
          </a:xfrm>
        </p:grpSpPr>
        <p:sp>
          <p:nvSpPr>
            <p:cNvPr id="47162"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63"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64"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65"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66"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67"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68"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69"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70"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13"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15" name="Group 40"/>
          <p:cNvGrpSpPr>
            <a:grpSpLocks/>
          </p:cNvGrpSpPr>
          <p:nvPr/>
        </p:nvGrpSpPr>
        <p:grpSpPr bwMode="auto">
          <a:xfrm>
            <a:off x="5294313" y="5272088"/>
            <a:ext cx="1068387" cy="857250"/>
            <a:chOff x="4224" y="2256"/>
            <a:chExt cx="912" cy="816"/>
          </a:xfrm>
        </p:grpSpPr>
        <p:sp>
          <p:nvSpPr>
            <p:cNvPr id="47153"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54"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55"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56"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7"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8"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9"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60"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61"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17" name="Group 52"/>
          <p:cNvGrpSpPr>
            <a:grpSpLocks/>
          </p:cNvGrpSpPr>
          <p:nvPr/>
        </p:nvGrpSpPr>
        <p:grpSpPr bwMode="auto">
          <a:xfrm>
            <a:off x="1954213" y="5589588"/>
            <a:ext cx="1068387" cy="857250"/>
            <a:chOff x="4224" y="2256"/>
            <a:chExt cx="912" cy="816"/>
          </a:xfrm>
        </p:grpSpPr>
        <p:sp>
          <p:nvSpPr>
            <p:cNvPr id="47144"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45"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46"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47"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8"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9"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50"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51"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52"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18"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7120" name="Group 64"/>
          <p:cNvGrpSpPr>
            <a:grpSpLocks/>
          </p:cNvGrpSpPr>
          <p:nvPr/>
        </p:nvGrpSpPr>
        <p:grpSpPr bwMode="auto">
          <a:xfrm>
            <a:off x="1382713" y="3735388"/>
            <a:ext cx="1068387" cy="857250"/>
            <a:chOff x="4224" y="2256"/>
            <a:chExt cx="912" cy="816"/>
          </a:xfrm>
        </p:grpSpPr>
        <p:sp>
          <p:nvSpPr>
            <p:cNvPr id="47135"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36"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37"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38"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39"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0"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7141"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42"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43"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7121"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7124"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25"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26"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7127"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7128"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7129"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7130"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31"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32"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7133"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7134" name="AutoShape 24"/>
          <p:cNvSpPr>
            <a:spLocks noChangeArrowheads="1"/>
          </p:cNvSpPr>
          <p:nvPr/>
        </p:nvSpPr>
        <p:spPr bwMode="auto">
          <a:xfrm>
            <a:off x="1727200" y="2095500"/>
            <a:ext cx="2743200" cy="1292225"/>
          </a:xfrm>
          <a:prstGeom prst="cloudCallout">
            <a:avLst>
              <a:gd name="adj1" fmla="val 24074"/>
              <a:gd name="adj2" fmla="val 81449"/>
            </a:avLst>
          </a:prstGeom>
          <a:solidFill>
            <a:schemeClr val="bg1">
              <a:alpha val="79999"/>
            </a:schemeClr>
          </a:solidFill>
          <a:ln w="38100">
            <a:solidFill>
              <a:schemeClr val="tx1"/>
            </a:solidFill>
            <a:round/>
            <a:headEnd/>
            <a:tailEnd/>
          </a:ln>
        </p:spPr>
        <p:txBody>
          <a:bodyPr anchor="ctr"/>
          <a:lstStyle/>
          <a:p>
            <a:pPr algn="ctr" eaLnBrk="0" hangingPunct="0"/>
            <a:r>
              <a:rPr lang="en-US" sz="2000" b="1" dirty="0">
                <a:solidFill>
                  <a:srgbClr val="FF3300"/>
                </a:solidFill>
                <a:latin typeface="Arial" pitchFamily="34" charset="0"/>
                <a:cs typeface="Courier New" pitchFamily="49" charset="0"/>
              </a:rPr>
              <a:t>Let’s write 1!</a:t>
            </a:r>
          </a:p>
        </p:txBody>
      </p:sp>
      <p:sp>
        <p:nvSpPr>
          <p:cNvPr id="76" name="Footer Placeholder 7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5BD607D-7BDE-490C-AD31-823F664AAF25}" type="slidenum">
              <a:rPr lang="x-none" sz="1400">
                <a:latin typeface="Arial" pitchFamily="34" charset="0"/>
                <a:cs typeface="Arial" charset="0"/>
              </a:rPr>
              <a:pPr algn="r" eaLnBrk="0" hangingPunct="0"/>
              <a:t>44</a:t>
            </a:fld>
            <a:endParaRPr lang="en-US" sz="1400" dirty="0">
              <a:latin typeface="Arial" pitchFamily="34" charset="0"/>
              <a:cs typeface="Arial" charset="0"/>
            </a:endParaRPr>
          </a:p>
        </p:txBody>
      </p:sp>
      <p:sp>
        <p:nvSpPr>
          <p:cNvPr id="48132" name="Rectangle 2"/>
          <p:cNvSpPr>
            <a:spLocks noGrp="1" noChangeArrowheads="1"/>
          </p:cNvSpPr>
          <p:nvPr>
            <p:ph type="title" idx="4294967295"/>
          </p:nvPr>
        </p:nvSpPr>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grpSp>
        <p:nvGrpSpPr>
          <p:cNvPr id="48133" name="Group 14"/>
          <p:cNvGrpSpPr>
            <a:grpSpLocks/>
          </p:cNvGrpSpPr>
          <p:nvPr/>
        </p:nvGrpSpPr>
        <p:grpSpPr bwMode="auto">
          <a:xfrm>
            <a:off x="4367213" y="2300288"/>
            <a:ext cx="1068387" cy="857250"/>
            <a:chOff x="4224" y="2256"/>
            <a:chExt cx="912" cy="816"/>
          </a:xfrm>
        </p:grpSpPr>
        <p:sp>
          <p:nvSpPr>
            <p:cNvPr id="48195"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96"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97"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98"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9"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200"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201"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202"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203"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34" name="AutoShape 24"/>
          <p:cNvSpPr>
            <a:spLocks noChangeArrowheads="1"/>
          </p:cNvSpPr>
          <p:nvPr/>
        </p:nvSpPr>
        <p:spPr bwMode="auto">
          <a:xfrm>
            <a:off x="3759200" y="1739900"/>
            <a:ext cx="1803400" cy="479425"/>
          </a:xfrm>
          <a:prstGeom prst="cloudCallout">
            <a:avLst>
              <a:gd name="adj1" fmla="val -14787"/>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 or 1</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48136" name="Group 28"/>
          <p:cNvGrpSpPr>
            <a:grpSpLocks/>
          </p:cNvGrpSpPr>
          <p:nvPr/>
        </p:nvGrpSpPr>
        <p:grpSpPr bwMode="auto">
          <a:xfrm>
            <a:off x="5611813" y="3227388"/>
            <a:ext cx="1068387" cy="857250"/>
            <a:chOff x="4224" y="2256"/>
            <a:chExt cx="912" cy="816"/>
          </a:xfrm>
        </p:grpSpPr>
        <p:sp>
          <p:nvSpPr>
            <p:cNvPr id="48186"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7"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8"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9"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0"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1"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92"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93"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94"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37"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8139" name="Group 40"/>
          <p:cNvGrpSpPr>
            <a:grpSpLocks/>
          </p:cNvGrpSpPr>
          <p:nvPr/>
        </p:nvGrpSpPr>
        <p:grpSpPr bwMode="auto">
          <a:xfrm>
            <a:off x="5294313" y="5272088"/>
            <a:ext cx="1068387" cy="857250"/>
            <a:chOff x="4224" y="2256"/>
            <a:chExt cx="912" cy="816"/>
          </a:xfrm>
        </p:grpSpPr>
        <p:sp>
          <p:nvSpPr>
            <p:cNvPr id="48177"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8"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9"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80"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81"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82"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83"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84"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85"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8141" name="Group 52"/>
          <p:cNvGrpSpPr>
            <a:grpSpLocks/>
          </p:cNvGrpSpPr>
          <p:nvPr/>
        </p:nvGrpSpPr>
        <p:grpSpPr bwMode="auto">
          <a:xfrm>
            <a:off x="1954213" y="5589588"/>
            <a:ext cx="1068387" cy="857250"/>
            <a:chOff x="4224" y="2256"/>
            <a:chExt cx="912" cy="816"/>
          </a:xfrm>
        </p:grpSpPr>
        <p:sp>
          <p:nvSpPr>
            <p:cNvPr id="48168"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9"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0"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71"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72"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73"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74"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75"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76"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42"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8144" name="Group 64"/>
          <p:cNvGrpSpPr>
            <a:grpSpLocks/>
          </p:cNvGrpSpPr>
          <p:nvPr/>
        </p:nvGrpSpPr>
        <p:grpSpPr bwMode="auto">
          <a:xfrm>
            <a:off x="1382713" y="3735388"/>
            <a:ext cx="1068387" cy="857250"/>
            <a:chOff x="4224" y="2256"/>
            <a:chExt cx="912" cy="816"/>
          </a:xfrm>
        </p:grpSpPr>
        <p:sp>
          <p:nvSpPr>
            <p:cNvPr id="48159"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0"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1"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62"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63"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64"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8165"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66"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67"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8145"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8148"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49"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50"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8151"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8152"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8153"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8154"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55"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56"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8157"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8158" name="Freeform 75"/>
          <p:cNvSpPr>
            <a:spLocks/>
          </p:cNvSpPr>
          <p:nvPr/>
        </p:nvSpPr>
        <p:spPr bwMode="auto">
          <a:xfrm>
            <a:off x="3924300" y="3390900"/>
            <a:ext cx="198438" cy="596900"/>
          </a:xfrm>
          <a:custGeom>
            <a:avLst/>
            <a:gdLst>
              <a:gd name="T0" fmla="*/ 2147483647 w 125"/>
              <a:gd name="T1" fmla="*/ 2147483647 h 376"/>
              <a:gd name="T2" fmla="*/ 2147483647 w 125"/>
              <a:gd name="T3" fmla="*/ 2147483647 h 376"/>
              <a:gd name="T4" fmla="*/ 2147483647 w 125"/>
              <a:gd name="T5" fmla="*/ 0 h 376"/>
              <a:gd name="T6" fmla="*/ 2147483647 w 125"/>
              <a:gd name="T7" fmla="*/ 2147483647 h 376"/>
              <a:gd name="T8" fmla="*/ 0 60000 65536"/>
              <a:gd name="T9" fmla="*/ 0 60000 65536"/>
              <a:gd name="T10" fmla="*/ 0 60000 65536"/>
              <a:gd name="T11" fmla="*/ 0 60000 65536"/>
              <a:gd name="T12" fmla="*/ 0 w 125"/>
              <a:gd name="T13" fmla="*/ 0 h 376"/>
              <a:gd name="T14" fmla="*/ 125 w 125"/>
              <a:gd name="T15" fmla="*/ 376 h 376"/>
            </a:gdLst>
            <a:ahLst/>
            <a:cxnLst>
              <a:cxn ang="T8">
                <a:pos x="T0" y="T1"/>
              </a:cxn>
              <a:cxn ang="T9">
                <a:pos x="T2" y="T3"/>
              </a:cxn>
              <a:cxn ang="T10">
                <a:pos x="T4" y="T5"/>
              </a:cxn>
              <a:cxn ang="T11">
                <a:pos x="T6" y="T7"/>
              </a:cxn>
            </a:cxnLst>
            <a:rect l="T12" t="T13" r="T14" b="T15"/>
            <a:pathLst>
              <a:path w="125" h="376">
                <a:moveTo>
                  <a:pt x="8" y="280"/>
                </a:moveTo>
                <a:cubicBezTo>
                  <a:pt x="27" y="223"/>
                  <a:pt x="0" y="376"/>
                  <a:pt x="40" y="328"/>
                </a:cubicBezTo>
                <a:cubicBezTo>
                  <a:pt x="59" y="281"/>
                  <a:pt x="125" y="8"/>
                  <a:pt x="120" y="0"/>
                </a:cubicBezTo>
                <a:lnTo>
                  <a:pt x="8" y="280"/>
                </a:lnTo>
                <a:close/>
              </a:path>
            </a:pathLst>
          </a:custGeom>
          <a:solidFill>
            <a:schemeClr val="tx1"/>
          </a:solidFill>
          <a:ln w="9525">
            <a:solidFill>
              <a:schemeClr val="tx1"/>
            </a:solidFill>
            <a:round/>
            <a:headEnd/>
            <a:tailEnd/>
          </a:ln>
        </p:spPr>
        <p:txBody>
          <a:bodyPr wrap="none">
            <a:spAutoFit/>
          </a:bodyPr>
          <a:lstStyle/>
          <a:p>
            <a:endParaRPr lang="en-US"/>
          </a:p>
        </p:txBody>
      </p:sp>
      <p:sp>
        <p:nvSpPr>
          <p:cNvPr id="76" name="Footer Placeholder 7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0E5B066-74BE-41E5-865C-06EA533605EE}" type="slidenum">
              <a:rPr lang="x-none" sz="1400">
                <a:latin typeface="Arial" pitchFamily="34" charset="0"/>
                <a:cs typeface="Arial" charset="0"/>
              </a:rPr>
              <a:pPr algn="r" eaLnBrk="0" hangingPunct="0"/>
              <a:t>45</a:t>
            </a:fld>
            <a:endParaRPr lang="en-US" sz="1400" dirty="0">
              <a:latin typeface="Arial" pitchFamily="34" charset="0"/>
              <a:cs typeface="Arial" charset="0"/>
            </a:endParaRPr>
          </a:p>
        </p:txBody>
      </p:sp>
      <p:sp>
        <p:nvSpPr>
          <p:cNvPr id="49156" name="Rectangle 2"/>
          <p:cNvSpPr>
            <a:spLocks noGrp="1" noChangeArrowheads="1"/>
          </p:cNvSpPr>
          <p:nvPr>
            <p:ph type="title" idx="4294967295"/>
          </p:nvPr>
        </p:nvSpPr>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grpSp>
        <p:nvGrpSpPr>
          <p:cNvPr id="49157" name="Group 14"/>
          <p:cNvGrpSpPr>
            <a:grpSpLocks/>
          </p:cNvGrpSpPr>
          <p:nvPr/>
        </p:nvGrpSpPr>
        <p:grpSpPr bwMode="auto">
          <a:xfrm>
            <a:off x="4367213" y="2300288"/>
            <a:ext cx="1068387" cy="857250"/>
            <a:chOff x="4224" y="2256"/>
            <a:chExt cx="912" cy="816"/>
          </a:xfrm>
        </p:grpSpPr>
        <p:sp>
          <p:nvSpPr>
            <p:cNvPr id="49219"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20"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21"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22"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23"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24"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25"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26"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27"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49159" name="Group 28"/>
          <p:cNvGrpSpPr>
            <a:grpSpLocks/>
          </p:cNvGrpSpPr>
          <p:nvPr/>
        </p:nvGrpSpPr>
        <p:grpSpPr bwMode="auto">
          <a:xfrm>
            <a:off x="5611813" y="3227388"/>
            <a:ext cx="1068387" cy="857250"/>
            <a:chOff x="4224" y="2256"/>
            <a:chExt cx="912" cy="816"/>
          </a:xfrm>
        </p:grpSpPr>
        <p:sp>
          <p:nvSpPr>
            <p:cNvPr id="49210"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11"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12"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13"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14"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15"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16"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17"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18"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9160" name="AutoShape 38"/>
          <p:cNvSpPr>
            <a:spLocks noChangeArrowheads="1"/>
          </p:cNvSpPr>
          <p:nvPr/>
        </p:nvSpPr>
        <p:spPr bwMode="auto">
          <a:xfrm>
            <a:off x="5575300" y="2413000"/>
            <a:ext cx="1676400" cy="695325"/>
          </a:xfrm>
          <a:prstGeom prst="cloudCallout">
            <a:avLst>
              <a:gd name="adj1" fmla="val -38634"/>
              <a:gd name="adj2" fmla="val 901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 or 1</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49162" name="Group 40"/>
          <p:cNvGrpSpPr>
            <a:grpSpLocks/>
          </p:cNvGrpSpPr>
          <p:nvPr/>
        </p:nvGrpSpPr>
        <p:grpSpPr bwMode="auto">
          <a:xfrm>
            <a:off x="5294313" y="5272088"/>
            <a:ext cx="1068387" cy="857250"/>
            <a:chOff x="4224" y="2256"/>
            <a:chExt cx="912" cy="816"/>
          </a:xfrm>
        </p:grpSpPr>
        <p:sp>
          <p:nvSpPr>
            <p:cNvPr id="49201"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02"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03"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204"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05"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06"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207"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08"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09"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9164" name="Group 52"/>
          <p:cNvGrpSpPr>
            <a:grpSpLocks/>
          </p:cNvGrpSpPr>
          <p:nvPr/>
        </p:nvGrpSpPr>
        <p:grpSpPr bwMode="auto">
          <a:xfrm>
            <a:off x="1954213" y="5589588"/>
            <a:ext cx="1068387" cy="857250"/>
            <a:chOff x="4224" y="2256"/>
            <a:chExt cx="912" cy="816"/>
          </a:xfrm>
        </p:grpSpPr>
        <p:sp>
          <p:nvSpPr>
            <p:cNvPr id="49192"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93"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94"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95"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96"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97"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98"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99"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200"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9165"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49167" name="Group 64"/>
          <p:cNvGrpSpPr>
            <a:grpSpLocks/>
          </p:cNvGrpSpPr>
          <p:nvPr/>
        </p:nvGrpSpPr>
        <p:grpSpPr bwMode="auto">
          <a:xfrm>
            <a:off x="1382713" y="3735388"/>
            <a:ext cx="1068387" cy="857250"/>
            <a:chOff x="4224" y="2256"/>
            <a:chExt cx="912" cy="816"/>
          </a:xfrm>
        </p:grpSpPr>
        <p:sp>
          <p:nvSpPr>
            <p:cNvPr id="49183"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84"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85"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86"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87"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88"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49189"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90"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91"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49168"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49171"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72"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73"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49174"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49175"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49176"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49177"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78"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79"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49180"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49181"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49182" name="Freeform 75"/>
          <p:cNvSpPr>
            <a:spLocks/>
          </p:cNvSpPr>
          <p:nvPr/>
        </p:nvSpPr>
        <p:spPr bwMode="auto">
          <a:xfrm>
            <a:off x="4457700" y="4178300"/>
            <a:ext cx="965200" cy="355600"/>
          </a:xfrm>
          <a:custGeom>
            <a:avLst/>
            <a:gdLst>
              <a:gd name="T0" fmla="*/ 2147483647 w 608"/>
              <a:gd name="T1" fmla="*/ 2147483647 h 224"/>
              <a:gd name="T2" fmla="*/ 2147483647 w 608"/>
              <a:gd name="T3" fmla="*/ 0 h 224"/>
              <a:gd name="T4" fmla="*/ 0 w 608"/>
              <a:gd name="T5" fmla="*/ 2147483647 h 224"/>
              <a:gd name="T6" fmla="*/ 0 60000 65536"/>
              <a:gd name="T7" fmla="*/ 0 60000 65536"/>
              <a:gd name="T8" fmla="*/ 0 60000 65536"/>
              <a:gd name="T9" fmla="*/ 0 w 608"/>
              <a:gd name="T10" fmla="*/ 0 h 224"/>
              <a:gd name="T11" fmla="*/ 608 w 608"/>
              <a:gd name="T12" fmla="*/ 224 h 224"/>
            </a:gdLst>
            <a:ahLst/>
            <a:cxnLst>
              <a:cxn ang="T6">
                <a:pos x="T0" y="T1"/>
              </a:cxn>
              <a:cxn ang="T7">
                <a:pos x="T2" y="T3"/>
              </a:cxn>
              <a:cxn ang="T8">
                <a:pos x="T4" y="T5"/>
              </a:cxn>
            </a:cxnLst>
            <a:rect l="T9" t="T10" r="T11" b="T12"/>
            <a:pathLst>
              <a:path w="608" h="224">
                <a:moveTo>
                  <a:pt x="24" y="152"/>
                </a:moveTo>
                <a:lnTo>
                  <a:pt x="608" y="0"/>
                </a:lnTo>
                <a:lnTo>
                  <a:pt x="0" y="224"/>
                </a:lnTo>
              </a:path>
            </a:pathLst>
          </a:custGeom>
          <a:solidFill>
            <a:schemeClr val="tx1"/>
          </a:solidFill>
          <a:ln w="9525">
            <a:solidFill>
              <a:schemeClr val="tx1"/>
            </a:solidFill>
            <a:round/>
            <a:headEnd/>
            <a:tailEnd/>
          </a:ln>
        </p:spPr>
        <p:txBody>
          <a:bodyPr wrap="none">
            <a:spAutoFit/>
          </a:bodyPr>
          <a:lstStyle/>
          <a:p>
            <a:endParaRPr lang="en-US"/>
          </a:p>
        </p:txBody>
      </p:sp>
      <p:sp>
        <p:nvSpPr>
          <p:cNvPr id="76" name="Footer Placeholder 7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384B394-5F3E-407B-B48D-B7DA8CC00B29}" type="slidenum">
              <a:rPr lang="x-none" sz="1400">
                <a:latin typeface="Arial" pitchFamily="34" charset="0"/>
                <a:cs typeface="Arial" charset="0"/>
              </a:rPr>
              <a:pPr algn="r" eaLnBrk="0" hangingPunct="0"/>
              <a:t>46</a:t>
            </a:fld>
            <a:endParaRPr lang="en-US" sz="1400" dirty="0">
              <a:latin typeface="Arial" pitchFamily="34" charset="0"/>
              <a:cs typeface="Arial" charset="0"/>
            </a:endParaRPr>
          </a:p>
        </p:txBody>
      </p:sp>
      <p:sp>
        <p:nvSpPr>
          <p:cNvPr id="50180" name="Rectangle 2"/>
          <p:cNvSpPr>
            <a:spLocks noGrp="1" noChangeArrowheads="1"/>
          </p:cNvSpPr>
          <p:nvPr>
            <p:ph type="title" idx="4294967295"/>
          </p:nvPr>
        </p:nvSpPr>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grpSp>
        <p:nvGrpSpPr>
          <p:cNvPr id="50181" name="Group 14"/>
          <p:cNvGrpSpPr>
            <a:grpSpLocks/>
          </p:cNvGrpSpPr>
          <p:nvPr/>
        </p:nvGrpSpPr>
        <p:grpSpPr bwMode="auto">
          <a:xfrm>
            <a:off x="4367213" y="2300288"/>
            <a:ext cx="1068387" cy="857250"/>
            <a:chOff x="4224" y="2256"/>
            <a:chExt cx="912" cy="816"/>
          </a:xfrm>
        </p:grpSpPr>
        <p:sp>
          <p:nvSpPr>
            <p:cNvPr id="50246"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7"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8"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9"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50"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51"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52"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53"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54"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82"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0184" name="Group 28"/>
          <p:cNvGrpSpPr>
            <a:grpSpLocks/>
          </p:cNvGrpSpPr>
          <p:nvPr/>
        </p:nvGrpSpPr>
        <p:grpSpPr bwMode="auto">
          <a:xfrm>
            <a:off x="5611813" y="3227388"/>
            <a:ext cx="1068387" cy="857250"/>
            <a:chOff x="4224" y="2256"/>
            <a:chExt cx="912" cy="816"/>
          </a:xfrm>
        </p:grpSpPr>
        <p:sp>
          <p:nvSpPr>
            <p:cNvPr id="50237"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8"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9"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40"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41"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42"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43"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44"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45"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85"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0187" name="Group 40"/>
          <p:cNvGrpSpPr>
            <a:grpSpLocks/>
          </p:cNvGrpSpPr>
          <p:nvPr/>
        </p:nvGrpSpPr>
        <p:grpSpPr bwMode="auto">
          <a:xfrm>
            <a:off x="5294313" y="5272088"/>
            <a:ext cx="1068387" cy="857250"/>
            <a:chOff x="4224" y="2256"/>
            <a:chExt cx="912" cy="816"/>
          </a:xfrm>
        </p:grpSpPr>
        <p:sp>
          <p:nvSpPr>
            <p:cNvPr id="50228"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9"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0"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31"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32"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33"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34"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35"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36"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88" name="AutoShape 50"/>
          <p:cNvSpPr>
            <a:spLocks noChangeArrowheads="1"/>
          </p:cNvSpPr>
          <p:nvPr/>
        </p:nvSpPr>
        <p:spPr bwMode="auto">
          <a:xfrm>
            <a:off x="5067300" y="4635500"/>
            <a:ext cx="1892300" cy="581025"/>
          </a:xfrm>
          <a:prstGeom prst="cloudCallout">
            <a:avLst>
              <a:gd name="adj1" fmla="val -31208"/>
              <a:gd name="adj2" fmla="val 95903"/>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 or 1</a:t>
            </a:r>
          </a:p>
        </p:txBody>
      </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50190" name="Group 52"/>
          <p:cNvGrpSpPr>
            <a:grpSpLocks/>
          </p:cNvGrpSpPr>
          <p:nvPr/>
        </p:nvGrpSpPr>
        <p:grpSpPr bwMode="auto">
          <a:xfrm>
            <a:off x="1954213" y="5589588"/>
            <a:ext cx="1068387" cy="857250"/>
            <a:chOff x="4224" y="2256"/>
            <a:chExt cx="912" cy="816"/>
          </a:xfrm>
        </p:grpSpPr>
        <p:sp>
          <p:nvSpPr>
            <p:cNvPr id="50219"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0"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1"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22"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23"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24"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25"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26"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27"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91"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50193" name="Group 64"/>
          <p:cNvGrpSpPr>
            <a:grpSpLocks/>
          </p:cNvGrpSpPr>
          <p:nvPr/>
        </p:nvGrpSpPr>
        <p:grpSpPr bwMode="auto">
          <a:xfrm>
            <a:off x="1382713" y="3735388"/>
            <a:ext cx="1068387" cy="857250"/>
            <a:chOff x="4224" y="2256"/>
            <a:chExt cx="912" cy="816"/>
          </a:xfrm>
        </p:grpSpPr>
        <p:sp>
          <p:nvSpPr>
            <p:cNvPr id="50210"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11"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12"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13"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14"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15"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0216"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17"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18"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0194"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876622" name="Text Box 78"/>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sp>
        <p:nvSpPr>
          <p:cNvPr id="50200" name="Freeform 5"/>
          <p:cNvSpPr>
            <a:spLocks/>
          </p:cNvSpPr>
          <p:nvPr/>
        </p:nvSpPr>
        <p:spPr bwMode="auto">
          <a:xfrm>
            <a:off x="4337050" y="4210050"/>
            <a:ext cx="146050" cy="304800"/>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01" name="Freeform 6"/>
          <p:cNvSpPr>
            <a:spLocks/>
          </p:cNvSpPr>
          <p:nvPr/>
        </p:nvSpPr>
        <p:spPr bwMode="auto">
          <a:xfrm>
            <a:off x="4125913" y="4008438"/>
            <a:ext cx="146050" cy="469900"/>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02" name="Freeform 7"/>
          <p:cNvSpPr>
            <a:spLocks/>
          </p:cNvSpPr>
          <p:nvPr/>
        </p:nvSpPr>
        <p:spPr bwMode="auto">
          <a:xfrm>
            <a:off x="3897313" y="3873500"/>
            <a:ext cx="146050" cy="403225"/>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0203" name="Freeform 8"/>
          <p:cNvSpPr>
            <a:spLocks/>
          </p:cNvSpPr>
          <p:nvPr/>
        </p:nvSpPr>
        <p:spPr bwMode="auto">
          <a:xfrm>
            <a:off x="3632200" y="3873500"/>
            <a:ext cx="801688" cy="749300"/>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50204" name="Freeform 9"/>
          <p:cNvSpPr>
            <a:spLocks/>
          </p:cNvSpPr>
          <p:nvPr/>
        </p:nvSpPr>
        <p:spPr bwMode="auto">
          <a:xfrm>
            <a:off x="3641725" y="4008438"/>
            <a:ext cx="500063" cy="79375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50205" name="Freeform 10"/>
          <p:cNvSpPr>
            <a:spLocks/>
          </p:cNvSpPr>
          <p:nvPr/>
        </p:nvSpPr>
        <p:spPr bwMode="auto">
          <a:xfrm>
            <a:off x="4125913" y="4343400"/>
            <a:ext cx="307975" cy="458788"/>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50206" name="Freeform 11"/>
          <p:cNvSpPr>
            <a:spLocks/>
          </p:cNvSpPr>
          <p:nvPr/>
        </p:nvSpPr>
        <p:spPr bwMode="auto">
          <a:xfrm>
            <a:off x="3897313" y="4546600"/>
            <a:ext cx="244475" cy="469900"/>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07" name="Freeform 12"/>
          <p:cNvSpPr>
            <a:spLocks/>
          </p:cNvSpPr>
          <p:nvPr/>
        </p:nvSpPr>
        <p:spPr bwMode="auto">
          <a:xfrm>
            <a:off x="3702050" y="4343400"/>
            <a:ext cx="244475" cy="404813"/>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08" name="Freeform 13"/>
          <p:cNvSpPr>
            <a:spLocks/>
          </p:cNvSpPr>
          <p:nvPr/>
        </p:nvSpPr>
        <p:spPr bwMode="auto">
          <a:xfrm>
            <a:off x="3556000" y="4141788"/>
            <a:ext cx="195263" cy="404813"/>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0209" name="Freeform 76"/>
          <p:cNvSpPr>
            <a:spLocks/>
          </p:cNvSpPr>
          <p:nvPr/>
        </p:nvSpPr>
        <p:spPr bwMode="auto">
          <a:xfrm>
            <a:off x="4445000" y="4140200"/>
            <a:ext cx="279400" cy="12700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79" name="Footer Placeholder 78"/>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6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3F8639A-D8E0-4F54-9CB5-ED12E856FAF0}" type="slidenum">
              <a:rPr lang="x-none" sz="1400">
                <a:latin typeface="Arial" pitchFamily="34" charset="0"/>
                <a:cs typeface="Arial" charset="0"/>
              </a:rPr>
              <a:pPr algn="r" eaLnBrk="0" hangingPunct="0"/>
              <a:t>47</a:t>
            </a:fld>
            <a:endParaRPr lang="en-US" sz="1400" dirty="0">
              <a:latin typeface="Arial" pitchFamily="34" charset="0"/>
              <a:cs typeface="Arial" charset="0"/>
            </a:endParaRPr>
          </a:p>
        </p:txBody>
      </p:sp>
      <p:sp>
        <p:nvSpPr>
          <p:cNvPr id="51204" name="Rectangle 2"/>
          <p:cNvSpPr>
            <a:spLocks noGrp="1" noChangeArrowheads="1"/>
          </p:cNvSpPr>
          <p:nvPr>
            <p:ph type="title" idx="4294967295"/>
          </p:nvPr>
        </p:nvSpPr>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grpSp>
        <p:nvGrpSpPr>
          <p:cNvPr id="51205" name="Group 14"/>
          <p:cNvGrpSpPr>
            <a:grpSpLocks/>
          </p:cNvGrpSpPr>
          <p:nvPr/>
        </p:nvGrpSpPr>
        <p:grpSpPr bwMode="auto">
          <a:xfrm>
            <a:off x="4367213" y="2300288"/>
            <a:ext cx="1068387" cy="857250"/>
            <a:chOff x="4224" y="2256"/>
            <a:chExt cx="912" cy="816"/>
          </a:xfrm>
        </p:grpSpPr>
        <p:sp>
          <p:nvSpPr>
            <p:cNvPr id="51266"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7"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8"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9"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70"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71"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72"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73"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74"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06" name="AutoShape 24"/>
          <p:cNvSpPr>
            <a:spLocks noChangeArrowheads="1"/>
          </p:cNvSpPr>
          <p:nvPr/>
        </p:nvSpPr>
        <p:spPr bwMode="auto">
          <a:xfrm>
            <a:off x="3759200" y="1955800"/>
            <a:ext cx="711200" cy="479425"/>
          </a:xfrm>
          <a:prstGeom prst="cloudCallout">
            <a:avLst>
              <a:gd name="adj1" fmla="val 39287"/>
              <a:gd name="adj2" fmla="val 6324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70" name="Text Box 26"/>
          <p:cNvSpPr txBox="1">
            <a:spLocks noChangeArrowheads="1"/>
          </p:cNvSpPr>
          <p:nvPr/>
        </p:nvSpPr>
        <p:spPr bwMode="auto">
          <a:xfrm>
            <a:off x="4067175" y="3021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08" name="Group 28"/>
          <p:cNvGrpSpPr>
            <a:grpSpLocks/>
          </p:cNvGrpSpPr>
          <p:nvPr/>
        </p:nvGrpSpPr>
        <p:grpSpPr bwMode="auto">
          <a:xfrm>
            <a:off x="5611813" y="3227388"/>
            <a:ext cx="1068387" cy="857250"/>
            <a:chOff x="4224" y="2256"/>
            <a:chExt cx="912" cy="816"/>
          </a:xfrm>
        </p:grpSpPr>
        <p:sp>
          <p:nvSpPr>
            <p:cNvPr id="51257" name="Freeform 29"/>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8" name="Freeform 30"/>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9" name="Freeform 31"/>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60" name="Freeform 32"/>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61" name="Freeform 33"/>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62" name="Freeform 34"/>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63" name="Freeform 35"/>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64" name="Freeform 36"/>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65" name="Freeform 37"/>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09" name="AutoShape 38"/>
          <p:cNvSpPr>
            <a:spLocks noChangeArrowheads="1"/>
          </p:cNvSpPr>
          <p:nvPr/>
        </p:nvSpPr>
        <p:spPr bwMode="auto">
          <a:xfrm>
            <a:off x="5575300" y="26289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583" name="Text Box 39"/>
          <p:cNvSpPr txBox="1">
            <a:spLocks noChangeArrowheads="1"/>
          </p:cNvSpPr>
          <p:nvPr/>
        </p:nvSpPr>
        <p:spPr bwMode="auto">
          <a:xfrm>
            <a:off x="5311775" y="39481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11" name="Group 40"/>
          <p:cNvGrpSpPr>
            <a:grpSpLocks/>
          </p:cNvGrpSpPr>
          <p:nvPr/>
        </p:nvGrpSpPr>
        <p:grpSpPr bwMode="auto">
          <a:xfrm>
            <a:off x="5294313" y="5272088"/>
            <a:ext cx="1068387" cy="857250"/>
            <a:chOff x="4224" y="2256"/>
            <a:chExt cx="912" cy="816"/>
          </a:xfrm>
        </p:grpSpPr>
        <p:sp>
          <p:nvSpPr>
            <p:cNvPr id="51248" name="Freeform 41"/>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9" name="Freeform 42"/>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0" name="Freeform 43"/>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51" name="Freeform 44"/>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52" name="Freeform 45"/>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53" name="Freeform 46"/>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54" name="Freeform 47"/>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55" name="Freeform 48"/>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56" name="Freeform 49"/>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6595" name="Text Box 51"/>
          <p:cNvSpPr txBox="1">
            <a:spLocks noChangeArrowheads="1"/>
          </p:cNvSpPr>
          <p:nvPr/>
        </p:nvSpPr>
        <p:spPr bwMode="auto">
          <a:xfrm>
            <a:off x="4613275" y="53324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13" name="Group 52"/>
          <p:cNvGrpSpPr>
            <a:grpSpLocks/>
          </p:cNvGrpSpPr>
          <p:nvPr/>
        </p:nvGrpSpPr>
        <p:grpSpPr bwMode="auto">
          <a:xfrm>
            <a:off x="1954213" y="5589588"/>
            <a:ext cx="1068387" cy="857250"/>
            <a:chOff x="4224" y="2256"/>
            <a:chExt cx="912" cy="816"/>
          </a:xfrm>
        </p:grpSpPr>
        <p:sp>
          <p:nvSpPr>
            <p:cNvPr id="51239" name="Freeform 53"/>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0" name="Freeform 54"/>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1" name="Freeform 55"/>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42" name="Freeform 56"/>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43" name="Freeform 57"/>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44" name="Freeform 58"/>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45" name="Freeform 59"/>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46" name="Freeform 60"/>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47" name="Freeform 61"/>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14" name="AutoShape 62"/>
          <p:cNvSpPr>
            <a:spLocks noChangeArrowheads="1"/>
          </p:cNvSpPr>
          <p:nvPr/>
        </p:nvSpPr>
        <p:spPr bwMode="auto">
          <a:xfrm>
            <a:off x="1651000" y="4762500"/>
            <a:ext cx="711200" cy="479425"/>
          </a:xfrm>
          <a:prstGeom prst="cloudCallout">
            <a:avLst>
              <a:gd name="adj1" fmla="val 58931"/>
              <a:gd name="adj2" fmla="val 95032"/>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607" name="Text Box 63"/>
          <p:cNvSpPr txBox="1">
            <a:spLocks noChangeArrowheads="1"/>
          </p:cNvSpPr>
          <p:nvPr/>
        </p:nvSpPr>
        <p:spPr bwMode="auto">
          <a:xfrm>
            <a:off x="3101975" y="51546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grpSp>
        <p:nvGrpSpPr>
          <p:cNvPr id="51216" name="Group 64"/>
          <p:cNvGrpSpPr>
            <a:grpSpLocks/>
          </p:cNvGrpSpPr>
          <p:nvPr/>
        </p:nvGrpSpPr>
        <p:grpSpPr bwMode="auto">
          <a:xfrm>
            <a:off x="1382713" y="3735388"/>
            <a:ext cx="1068387" cy="857250"/>
            <a:chOff x="4224" y="2256"/>
            <a:chExt cx="912" cy="816"/>
          </a:xfrm>
        </p:grpSpPr>
        <p:sp>
          <p:nvSpPr>
            <p:cNvPr id="51230" name="Freeform 6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31" name="Freeform 6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32" name="Freeform 6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33" name="Freeform 6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34" name="Freeform 6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35" name="Freeform 7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1236" name="Freeform 7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37" name="Freeform 7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38" name="Freeform 7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1217" name="AutoShape 74"/>
          <p:cNvSpPr>
            <a:spLocks noChangeArrowheads="1"/>
          </p:cNvSpPr>
          <p:nvPr/>
        </p:nvSpPr>
        <p:spPr bwMode="auto">
          <a:xfrm>
            <a:off x="1193800" y="2895600"/>
            <a:ext cx="711200" cy="479425"/>
          </a:xfrm>
          <a:prstGeom prst="cloudCallout">
            <a:avLst>
              <a:gd name="adj1" fmla="val 58931"/>
              <a:gd name="adj2" fmla="val 102981"/>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876619" name="Text Box 75"/>
          <p:cNvSpPr txBox="1">
            <a:spLocks noChangeArrowheads="1"/>
          </p:cNvSpPr>
          <p:nvPr/>
        </p:nvSpPr>
        <p:spPr bwMode="auto">
          <a:xfrm>
            <a:off x="2746375" y="37195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sp>
        <p:nvSpPr>
          <p:cNvPr id="51219" name="Freeform 5"/>
          <p:cNvSpPr>
            <a:spLocks/>
          </p:cNvSpPr>
          <p:nvPr/>
        </p:nvSpPr>
        <p:spPr bwMode="auto">
          <a:xfrm>
            <a:off x="4337050" y="4210050"/>
            <a:ext cx="146050" cy="3048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20" name="Freeform 6"/>
          <p:cNvSpPr>
            <a:spLocks/>
          </p:cNvSpPr>
          <p:nvPr/>
        </p:nvSpPr>
        <p:spPr bwMode="auto">
          <a:xfrm>
            <a:off x="4125913" y="4008438"/>
            <a:ext cx="146050" cy="4699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21" name="Freeform 7"/>
          <p:cNvSpPr>
            <a:spLocks/>
          </p:cNvSpPr>
          <p:nvPr/>
        </p:nvSpPr>
        <p:spPr bwMode="auto">
          <a:xfrm>
            <a:off x="3897313" y="3873500"/>
            <a:ext cx="146050" cy="403225"/>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1222" name="Freeform 8"/>
          <p:cNvSpPr>
            <a:spLocks/>
          </p:cNvSpPr>
          <p:nvPr/>
        </p:nvSpPr>
        <p:spPr bwMode="auto">
          <a:xfrm>
            <a:off x="3632200" y="3873500"/>
            <a:ext cx="801688" cy="749300"/>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51223" name="Freeform 9"/>
          <p:cNvSpPr>
            <a:spLocks/>
          </p:cNvSpPr>
          <p:nvPr/>
        </p:nvSpPr>
        <p:spPr bwMode="auto">
          <a:xfrm>
            <a:off x="3641725" y="4008438"/>
            <a:ext cx="500063" cy="793750"/>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51224" name="Freeform 10"/>
          <p:cNvSpPr>
            <a:spLocks/>
          </p:cNvSpPr>
          <p:nvPr/>
        </p:nvSpPr>
        <p:spPr bwMode="auto">
          <a:xfrm>
            <a:off x="4125913" y="4343400"/>
            <a:ext cx="307975" cy="458788"/>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51225" name="Freeform 11"/>
          <p:cNvSpPr>
            <a:spLocks/>
          </p:cNvSpPr>
          <p:nvPr/>
        </p:nvSpPr>
        <p:spPr bwMode="auto">
          <a:xfrm>
            <a:off x="3897313" y="4546600"/>
            <a:ext cx="244475" cy="4699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26" name="Freeform 12"/>
          <p:cNvSpPr>
            <a:spLocks/>
          </p:cNvSpPr>
          <p:nvPr/>
        </p:nvSpPr>
        <p:spPr bwMode="auto">
          <a:xfrm>
            <a:off x="3702050" y="4343400"/>
            <a:ext cx="244475" cy="404813"/>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27" name="Freeform 13"/>
          <p:cNvSpPr>
            <a:spLocks/>
          </p:cNvSpPr>
          <p:nvPr/>
        </p:nvSpPr>
        <p:spPr bwMode="auto">
          <a:xfrm>
            <a:off x="3556000" y="4141788"/>
            <a:ext cx="195263" cy="404812"/>
          </a:xfrm>
          <a:custGeom>
            <a:avLst/>
            <a:gdLst>
              <a:gd name="T0" fmla="*/ 0 w 336"/>
              <a:gd name="T1" fmla="*/ 0 h 432"/>
              <a:gd name="T2" fmla="*/ 2147483647 w 336"/>
              <a:gd name="T3" fmla="*/ 2147483647 h 432"/>
              <a:gd name="T4" fmla="*/ 0 w 336"/>
              <a:gd name="T5" fmla="*/ 2147483647 h 432"/>
              <a:gd name="T6" fmla="*/ 0 w 336"/>
              <a:gd name="T7" fmla="*/ 2147483647 h 432"/>
              <a:gd name="T8" fmla="*/ 0 w 336"/>
              <a:gd name="T9" fmla="*/ 2147483647 h 432"/>
              <a:gd name="T10" fmla="*/ 0 w 336"/>
              <a:gd name="T11" fmla="*/ 2147483647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1228" name="AutoShape 38"/>
          <p:cNvSpPr>
            <a:spLocks noChangeArrowheads="1"/>
          </p:cNvSpPr>
          <p:nvPr/>
        </p:nvSpPr>
        <p:spPr bwMode="auto">
          <a:xfrm>
            <a:off x="5969000" y="4318000"/>
            <a:ext cx="711200" cy="479425"/>
          </a:xfrm>
          <a:prstGeom prst="cloudCallout">
            <a:avLst>
              <a:gd name="adj1" fmla="val -23213"/>
              <a:gd name="adj2" fmla="val 10827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1</a:t>
            </a:r>
          </a:p>
        </p:txBody>
      </p:sp>
      <p:sp>
        <p:nvSpPr>
          <p:cNvPr id="51229" name="AutoShape 24"/>
          <p:cNvSpPr>
            <a:spLocks noChangeArrowheads="1"/>
          </p:cNvSpPr>
          <p:nvPr/>
        </p:nvSpPr>
        <p:spPr bwMode="auto">
          <a:xfrm>
            <a:off x="1968500" y="2730500"/>
            <a:ext cx="1993900" cy="669925"/>
          </a:xfrm>
          <a:prstGeom prst="cloudCallout">
            <a:avLst>
              <a:gd name="adj1" fmla="val 33440"/>
              <a:gd name="adj2" fmla="val 97394"/>
            </a:avLst>
          </a:prstGeom>
          <a:noFill/>
          <a:ln w="38100">
            <a:solidFill>
              <a:schemeClr val="tx1"/>
            </a:solidFill>
            <a:round/>
            <a:headEnd/>
            <a:tailEnd/>
          </a:ln>
        </p:spPr>
        <p:txBody>
          <a:bodyPr anchor="ctr"/>
          <a:lstStyle/>
          <a:p>
            <a:pPr algn="ctr" eaLnBrk="0" hangingPunct="0"/>
            <a:r>
              <a:rPr lang="en-US" sz="2400" b="1" dirty="0">
                <a:solidFill>
                  <a:srgbClr val="FF3300"/>
                </a:solidFill>
                <a:latin typeface="Arial" pitchFamily="34" charset="0"/>
                <a:cs typeface="Courier New" pitchFamily="49" charset="0"/>
              </a:rPr>
              <a:t>Whew!</a:t>
            </a:r>
          </a:p>
        </p:txBody>
      </p:sp>
      <p:sp>
        <p:nvSpPr>
          <p:cNvPr id="75" name="Footer Placeholder 74"/>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2D8F193-B17D-41C1-8D75-654DD64C28E9}" type="slidenum">
              <a:rPr lang="x-none" sz="1400">
                <a:latin typeface="Arial" pitchFamily="34" charset="0"/>
                <a:cs typeface="Arial" charset="0"/>
              </a:rPr>
              <a:pPr algn="r" eaLnBrk="0" hangingPunct="0"/>
              <a:t>48</a:t>
            </a:fld>
            <a:endParaRPr lang="en-US" sz="1400" dirty="0">
              <a:latin typeface="Arial" pitchFamily="34" charset="0"/>
              <a:cs typeface="Arial" charset="0"/>
            </a:endParaRPr>
          </a:p>
        </p:txBody>
      </p:sp>
      <p:sp>
        <p:nvSpPr>
          <p:cNvPr id="52228"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sp>
        <p:nvSpPr>
          <p:cNvPr id="52229"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a:solidFill>
                  <a:schemeClr val="tx1"/>
                </a:solidFill>
                <a:latin typeface="Courier New" pitchFamily="49" charset="0"/>
              </a:rPr>
              <a:t>public class</a:t>
            </a:r>
            <a:r>
              <a:rPr lang="en-US" sz="2000" b="1" dirty="0">
                <a:latin typeface="Courier New" pitchFamily="49" charset="0"/>
              </a:rPr>
              <a:t> </a:t>
            </a:r>
            <a:r>
              <a:rPr lang="en-US" sz="2000" b="1" dirty="0" err="1">
                <a:latin typeface="Courier New" pitchFamily="49" charset="0"/>
              </a:rPr>
              <a:t>SafeBoolMRSWRegister</a:t>
            </a:r>
            <a:endParaRPr lang="en-US" sz="2000" b="1" dirty="0">
              <a:latin typeface="Courier New" pitchFamily="49" charset="0"/>
            </a:endParaRP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implements</a:t>
            </a:r>
            <a:r>
              <a:rPr lang="en-US" sz="2000" b="1" dirty="0">
                <a:latin typeface="Courier New" pitchFamily="49" charset="0"/>
              </a:rPr>
              <a:t> Register&lt;Boolean&gt; {</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private</a:t>
            </a:r>
            <a:r>
              <a:rPr lang="en-US" sz="2000" b="1" dirty="0">
                <a:latin typeface="Courier New" pitchFamily="49" charset="0"/>
              </a:rPr>
              <a:t> </a:t>
            </a:r>
            <a:r>
              <a:rPr lang="en-US" sz="2000" b="1" dirty="0" err="1">
                <a:latin typeface="Courier New" pitchFamily="49" charset="0"/>
              </a:rPr>
              <a:t>SafeBoolSRSWRegister</a:t>
            </a:r>
            <a:r>
              <a:rPr lang="en-US" sz="2000" b="1" dirty="0">
                <a:latin typeface="Courier New" pitchFamily="49" charset="0"/>
              </a:rPr>
              <a:t>[] r =</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new</a:t>
            </a:r>
            <a:r>
              <a:rPr lang="en-US" sz="2000" b="1" dirty="0">
                <a:latin typeface="Courier New" pitchFamily="49" charset="0"/>
              </a:rPr>
              <a:t> </a:t>
            </a:r>
            <a:r>
              <a:rPr lang="en-US" sz="2000" b="1" dirty="0" err="1">
                <a:latin typeface="Courier New" pitchFamily="49" charset="0"/>
              </a:rPr>
              <a:t>SafeBoolSRSWRegister</a:t>
            </a:r>
            <a:r>
              <a:rPr lang="en-US" sz="2000" b="1" dirty="0">
                <a:latin typeface="Courier New" pitchFamily="49" charset="0"/>
              </a:rPr>
              <a:t>[N];</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public void</a:t>
            </a:r>
            <a:r>
              <a:rPr lang="en-US" sz="2000" b="1" dirty="0">
                <a:latin typeface="Courier New" pitchFamily="49" charset="0"/>
              </a:rPr>
              <a:t> write(</a:t>
            </a:r>
            <a:r>
              <a:rPr lang="en-US" sz="2000" b="1" dirty="0" err="1">
                <a:solidFill>
                  <a:schemeClr val="tx1"/>
                </a:solidFill>
                <a:latin typeface="Courier New" pitchFamily="49" charset="0"/>
              </a:rPr>
              <a:t>boolean</a:t>
            </a:r>
            <a:r>
              <a:rPr lang="en-US" sz="2000" b="1" dirty="0">
                <a:latin typeface="Courier New" pitchFamily="49" charset="0"/>
              </a:rPr>
              <a:t> x) {</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for</a:t>
            </a:r>
            <a:r>
              <a:rPr lang="en-US" sz="2000" b="1" dirty="0">
                <a:latin typeface="Courier New" pitchFamily="49" charset="0"/>
              </a:rPr>
              <a:t> (</a:t>
            </a:r>
            <a:r>
              <a:rPr lang="en-US" sz="2000" b="1" dirty="0" err="1">
                <a:solidFill>
                  <a:schemeClr val="tx1"/>
                </a:solidFill>
                <a:latin typeface="Courier New" pitchFamily="49" charset="0"/>
              </a:rPr>
              <a:t>int</a:t>
            </a:r>
            <a:r>
              <a:rPr lang="en-US" sz="2000" b="1" dirty="0">
                <a:latin typeface="Courier New" pitchFamily="49" charset="0"/>
              </a:rPr>
              <a:t> j = 0; j &lt; N; j++)</a:t>
            </a:r>
          </a:p>
          <a:p>
            <a:pPr eaLnBrk="1" hangingPunct="1">
              <a:lnSpc>
                <a:spcPct val="90000"/>
              </a:lnSpc>
              <a:buFontTx/>
              <a:buNone/>
            </a:pPr>
            <a:r>
              <a:rPr lang="en-US" sz="2000" b="1" dirty="0">
                <a:latin typeface="Courier New" pitchFamily="49" charset="0"/>
              </a:rPr>
              <a:t>    r[j].write(x);</a:t>
            </a:r>
          </a:p>
          <a:p>
            <a:pPr eaLnBrk="1" hangingPunct="1">
              <a:lnSpc>
                <a:spcPct val="90000"/>
              </a:lnSpc>
              <a:buFontTx/>
              <a:buNone/>
            </a:pPr>
            <a:r>
              <a:rPr lang="en-US" sz="2000" b="1" dirty="0">
                <a:latin typeface="Courier New" pitchFamily="49" charset="0"/>
              </a:rPr>
              <a:t>  }</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public </a:t>
            </a:r>
            <a:r>
              <a:rPr lang="en-US" sz="2000" b="1" dirty="0" err="1">
                <a:solidFill>
                  <a:schemeClr val="tx1"/>
                </a:solidFill>
                <a:latin typeface="Courier New" pitchFamily="49" charset="0"/>
              </a:rPr>
              <a:t>boolean</a:t>
            </a:r>
            <a:r>
              <a:rPr lang="en-US" sz="2000" b="1" dirty="0">
                <a:latin typeface="Courier New" pitchFamily="49" charset="0"/>
              </a:rPr>
              <a:t> read() {</a:t>
            </a:r>
          </a:p>
          <a:p>
            <a:pPr eaLnBrk="1" hangingPunct="1">
              <a:lnSpc>
                <a:spcPct val="90000"/>
              </a:lnSpc>
              <a:buFontTx/>
              <a:buNone/>
            </a:pPr>
            <a:r>
              <a:rPr lang="en-US" sz="2000" b="1" dirty="0">
                <a:latin typeface="Courier New" pitchFamily="49" charset="0"/>
              </a:rPr>
              <a:t>   </a:t>
            </a:r>
            <a:r>
              <a:rPr lang="en-US" sz="2000" b="1" dirty="0" err="1">
                <a:solidFill>
                  <a:schemeClr val="tx1"/>
                </a:solidFill>
                <a:latin typeface="Courier New" pitchFamily="49" charset="0"/>
              </a:rPr>
              <a:t>int</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 = </a:t>
            </a:r>
            <a:r>
              <a:rPr lang="en-US" sz="2000" b="1" dirty="0" err="1">
                <a:latin typeface="Courier New" pitchFamily="49" charset="0"/>
              </a:rPr>
              <a:t>ThreadID.get</a:t>
            </a:r>
            <a:r>
              <a:rPr lang="en-US" sz="2000" b="1" dirty="0">
                <a:latin typeface="Courier New" pitchFamily="49" charset="0"/>
              </a:rPr>
              <a:t>();</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return</a:t>
            </a:r>
            <a:r>
              <a:rPr lang="en-US" sz="2000" b="1" dirty="0">
                <a:latin typeface="Courier New" pitchFamily="49" charset="0"/>
              </a:rPr>
              <a:t> r[</a:t>
            </a:r>
            <a:r>
              <a:rPr lang="en-US" sz="2000" b="1" dirty="0" err="1">
                <a:latin typeface="Courier New" pitchFamily="49" charset="0"/>
              </a:rPr>
              <a:t>i</a:t>
            </a:r>
            <a:r>
              <a:rPr lang="en-US" sz="2000" b="1" dirty="0">
                <a:latin typeface="Courier New" pitchFamily="49" charset="0"/>
              </a:rPr>
              <a:t>].read();</a:t>
            </a:r>
          </a:p>
          <a:p>
            <a:pPr eaLnBrk="1" hangingPunct="1">
              <a:lnSpc>
                <a:spcPct val="90000"/>
              </a:lnSpc>
              <a:buFontTx/>
              <a:buNone/>
            </a:pPr>
            <a:r>
              <a:rPr lang="en-US" sz="2000" b="1" dirty="0">
                <a:latin typeface="Courier New" pitchFamily="49" charset="0"/>
              </a:rPr>
              <a:t>  }}</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0AB9488-B9B4-4723-BAE9-D5BD28B873B2}" type="slidenum">
              <a:rPr lang="x-none" sz="1400">
                <a:latin typeface="Arial" pitchFamily="34" charset="0"/>
                <a:cs typeface="Arial" charset="0"/>
              </a:rPr>
              <a:pPr algn="r" eaLnBrk="0" hangingPunct="0"/>
              <a:t>49</a:t>
            </a:fld>
            <a:endParaRPr lang="en-US" sz="1400" dirty="0">
              <a:latin typeface="Arial" pitchFamily="34" charset="0"/>
              <a:cs typeface="Arial" charset="0"/>
            </a:endParaRPr>
          </a:p>
        </p:txBody>
      </p:sp>
      <p:sp>
        <p:nvSpPr>
          <p:cNvPr id="53252"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sp>
        <p:nvSpPr>
          <p:cNvPr id="53253"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SafeBoolMRSWRegister</a:t>
            </a:r>
            <a:endParaRPr lang="en-US" sz="2000" b="1" dirty="0">
              <a:solidFill>
                <a:schemeClr val="folHlink"/>
              </a:solidFill>
              <a:latin typeface="Courier New" pitchFamily="49" charset="0"/>
            </a:endParaRPr>
          </a:p>
          <a:p>
            <a:pPr eaLnBrk="1" hangingPunct="1">
              <a:lnSpc>
                <a:spcPct val="90000"/>
              </a:lnSpc>
              <a:buFontTx/>
              <a:buNone/>
            </a:pPr>
            <a:r>
              <a:rPr lang="en-US" sz="2000" b="1" dirty="0">
                <a:solidFill>
                  <a:schemeClr val="folHlink"/>
                </a:solidFill>
                <a:latin typeface="Courier New" pitchFamily="49" charset="0"/>
              </a:rPr>
              <a:t> implements </a:t>
            </a:r>
            <a:r>
              <a:rPr lang="en-US" sz="2000" b="1" dirty="0" err="1">
                <a:solidFill>
                  <a:schemeClr val="folHlink"/>
                </a:solidFill>
                <a:latin typeface="Courier New" pitchFamily="49" charset="0"/>
              </a:rPr>
              <a:t>BooleanRegister</a:t>
            </a:r>
            <a:r>
              <a:rPr lang="en-US" sz="2000" b="1" dirty="0">
                <a:solidFill>
                  <a:schemeClr val="folHlink"/>
                </a:solidFill>
                <a:latin typeface="Courier New" pitchFamily="49" charset="0"/>
              </a:rPr>
              <a:t> {</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private</a:t>
            </a:r>
            <a:r>
              <a:rPr lang="en-US" sz="2000" b="1" dirty="0">
                <a:latin typeface="Courier New" pitchFamily="49" charset="0"/>
              </a:rPr>
              <a:t> </a:t>
            </a:r>
            <a:r>
              <a:rPr lang="en-US" sz="2000" b="1" dirty="0" err="1">
                <a:latin typeface="Courier New" pitchFamily="49" charset="0"/>
              </a:rPr>
              <a:t>SafeBoolSRSWRegister</a:t>
            </a:r>
            <a:r>
              <a:rPr lang="en-US" sz="2000" b="1" dirty="0">
                <a:latin typeface="Courier New" pitchFamily="49" charset="0"/>
              </a:rPr>
              <a:t>[] r =</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new</a:t>
            </a:r>
            <a:r>
              <a:rPr lang="en-US" sz="2000" b="1" dirty="0">
                <a:latin typeface="Courier New" pitchFamily="49" charset="0"/>
              </a:rPr>
              <a:t> </a:t>
            </a:r>
            <a:r>
              <a:rPr lang="en-US" sz="2000" b="1" dirty="0" err="1">
                <a:latin typeface="Courier New" pitchFamily="49" charset="0"/>
              </a:rPr>
              <a:t>SafeBoolSRSWRegister</a:t>
            </a:r>
            <a:r>
              <a:rPr lang="en-US" sz="2000" b="1" dirty="0">
                <a:latin typeface="Courier New" pitchFamily="49" charset="0"/>
              </a:rPr>
              <a:t>[N];</a:t>
            </a:r>
          </a:p>
          <a:p>
            <a:pPr eaLnBrk="1" hangingPunct="1">
              <a:lnSpc>
                <a:spcPct val="90000"/>
              </a:lnSpc>
              <a:buFontTx/>
              <a:buNone/>
            </a:pPr>
            <a:r>
              <a:rPr lang="en-US" sz="2000" b="1" dirty="0">
                <a:latin typeface="Courier New" pitchFamily="49" charset="0"/>
              </a:rPr>
              <a:t>  </a:t>
            </a:r>
            <a:r>
              <a:rPr lang="en-US" sz="2000" b="1" dirty="0">
                <a:solidFill>
                  <a:schemeClr val="folHlink"/>
                </a:solidFill>
                <a:latin typeface="Courier New" pitchFamily="49" charset="0"/>
              </a:rPr>
              <a:t>public void write(</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x) {</a:t>
            </a:r>
          </a:p>
          <a:p>
            <a:pPr eaLnBrk="1" hangingPunct="1">
              <a:lnSpc>
                <a:spcPct val="90000"/>
              </a:lnSpc>
              <a:buFontTx/>
              <a:buNone/>
            </a:pPr>
            <a:r>
              <a:rPr lang="en-US" sz="2000" b="1" dirty="0">
                <a:solidFill>
                  <a:schemeClr val="folHlink"/>
                </a:solidFill>
                <a:latin typeface="Courier New" pitchFamily="49" charset="0"/>
              </a:rPr>
              <a:t>   for (</a:t>
            </a:r>
            <a:r>
              <a:rPr lang="en-US" sz="2000" b="1" dirty="0" err="1">
                <a:solidFill>
                  <a:schemeClr val="folHlink"/>
                </a:solidFill>
                <a:latin typeface="Courier New" pitchFamily="49" charset="0"/>
              </a:rPr>
              <a:t>int</a:t>
            </a:r>
            <a:r>
              <a:rPr lang="en-US" sz="2000" b="1" dirty="0">
                <a:solidFill>
                  <a:schemeClr val="folHlink"/>
                </a:solidFill>
                <a:latin typeface="Courier New" pitchFamily="49" charset="0"/>
              </a:rPr>
              <a:t> j = 0; j &lt; N; j++)</a:t>
            </a:r>
          </a:p>
          <a:p>
            <a:pPr eaLnBrk="1" hangingPunct="1">
              <a:lnSpc>
                <a:spcPct val="90000"/>
              </a:lnSpc>
              <a:buFontTx/>
              <a:buNone/>
            </a:pPr>
            <a:r>
              <a:rPr lang="en-US" sz="2000" b="1" dirty="0">
                <a:solidFill>
                  <a:schemeClr val="folHlink"/>
                </a:solidFill>
                <a:latin typeface="Courier New" pitchFamily="49" charset="0"/>
              </a:rPr>
              <a:t>    r[j].write(x);</a:t>
            </a:r>
          </a:p>
          <a:p>
            <a:pPr eaLnBrk="1" hangingPunct="1">
              <a:lnSpc>
                <a:spcPct val="90000"/>
              </a:lnSpc>
              <a:buFontTx/>
              <a:buNone/>
            </a:pPr>
            <a:r>
              <a:rPr lang="en-US" sz="2000" b="1" dirty="0">
                <a:solidFill>
                  <a:schemeClr val="folHlink"/>
                </a:solidFill>
                <a:latin typeface="Courier New" pitchFamily="49" charset="0"/>
              </a:rPr>
              <a:t>  }</a:t>
            </a:r>
          </a:p>
          <a:p>
            <a:pPr eaLnBrk="1" hangingPunct="1">
              <a:lnSpc>
                <a:spcPct val="90000"/>
              </a:lnSpc>
              <a:buFontTx/>
              <a:buNone/>
            </a:pPr>
            <a:r>
              <a:rPr lang="en-US" sz="2000" b="1" dirty="0">
                <a:solidFill>
                  <a:schemeClr val="folHlink"/>
                </a:solidFill>
                <a:latin typeface="Courier New" pitchFamily="49" charset="0"/>
              </a:rPr>
              <a:t>  public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read() {</a:t>
            </a:r>
          </a:p>
          <a:p>
            <a:pPr eaLnBrk="1" hangingPunct="1">
              <a:lnSpc>
                <a:spcPct val="90000"/>
              </a:lnSpc>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int</a:t>
            </a: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i</a:t>
            </a:r>
            <a:r>
              <a:rPr lang="en-US" sz="2000" b="1" dirty="0">
                <a:solidFill>
                  <a:schemeClr val="folHlink"/>
                </a:solidFill>
                <a:latin typeface="Courier New" pitchFamily="49" charset="0"/>
              </a:rPr>
              <a:t> = </a:t>
            </a:r>
            <a:r>
              <a:rPr lang="en-US" sz="2000" b="1" dirty="0" err="1">
                <a:solidFill>
                  <a:schemeClr val="folHlink"/>
                </a:solidFill>
                <a:latin typeface="Courier New" pitchFamily="49" charset="0"/>
              </a:rPr>
              <a:t>ThreadID.get</a:t>
            </a:r>
            <a:r>
              <a:rPr lang="en-US" sz="2000" b="1" dirty="0">
                <a:solidFill>
                  <a:schemeClr val="folHlink"/>
                </a:solidFill>
                <a:latin typeface="Courier New" pitchFamily="49" charset="0"/>
              </a:rPr>
              <a:t>();</a:t>
            </a:r>
          </a:p>
          <a:p>
            <a:pPr eaLnBrk="1" hangingPunct="1">
              <a:lnSpc>
                <a:spcPct val="90000"/>
              </a:lnSpc>
              <a:buFontTx/>
              <a:buNone/>
            </a:pPr>
            <a:r>
              <a:rPr lang="en-US" sz="2000" b="1" dirty="0">
                <a:solidFill>
                  <a:schemeClr val="folHlink"/>
                </a:solidFill>
                <a:latin typeface="Courier New" pitchFamily="49" charset="0"/>
              </a:rPr>
              <a:t>   return r[</a:t>
            </a:r>
            <a:r>
              <a:rPr lang="en-US" sz="2000" b="1" dirty="0" err="1">
                <a:solidFill>
                  <a:schemeClr val="folHlink"/>
                </a:solidFill>
                <a:latin typeface="Courier New" pitchFamily="49" charset="0"/>
              </a:rPr>
              <a:t>i</a:t>
            </a:r>
            <a:r>
              <a:rPr lang="en-US" sz="2000" b="1" dirty="0">
                <a:solidFill>
                  <a:schemeClr val="folHlink"/>
                </a:solidFill>
                <a:latin typeface="Courier New" pitchFamily="49" charset="0"/>
              </a:rPr>
              <a:t>].read();</a:t>
            </a:r>
          </a:p>
          <a:p>
            <a:pPr eaLnBrk="1" hangingPunct="1">
              <a:lnSpc>
                <a:spcPct val="90000"/>
              </a:lnSpc>
              <a:buFontTx/>
              <a:buNone/>
            </a:pPr>
            <a:r>
              <a:rPr lang="en-US" sz="2000" b="1" dirty="0">
                <a:solidFill>
                  <a:schemeClr val="folHlink"/>
                </a:solidFill>
                <a:latin typeface="Courier New" pitchFamily="49" charset="0"/>
              </a:rPr>
              <a:t>  }}</a:t>
            </a:r>
            <a:endParaRPr lang="en-US" sz="2000" b="1" dirty="0">
              <a:solidFill>
                <a:schemeClr val="folHlink"/>
              </a:solidFill>
              <a:latin typeface="Courier New" pitchFamily="49" charset="0"/>
              <a:cs typeface="Courier New" pitchFamily="49" charset="0"/>
            </a:endParaRPr>
          </a:p>
        </p:txBody>
      </p:sp>
      <p:sp>
        <p:nvSpPr>
          <p:cNvPr id="53254" name="AutoShape 5"/>
          <p:cNvSpPr>
            <a:spLocks noChangeArrowheads="1"/>
          </p:cNvSpPr>
          <p:nvPr/>
        </p:nvSpPr>
        <p:spPr bwMode="auto">
          <a:xfrm>
            <a:off x="1062038" y="2349500"/>
            <a:ext cx="5486400" cy="698500"/>
          </a:xfrm>
          <a:prstGeom prst="wedgeRoundRectCallout">
            <a:avLst>
              <a:gd name="adj1" fmla="val 41870"/>
              <a:gd name="adj2" fmla="val 33136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3255" name="Text Box 6"/>
          <p:cNvSpPr txBox="1">
            <a:spLocks noChangeArrowheads="1"/>
          </p:cNvSpPr>
          <p:nvPr/>
        </p:nvSpPr>
        <p:spPr bwMode="auto">
          <a:xfrm>
            <a:off x="4076700" y="4978400"/>
            <a:ext cx="4411663"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Each thread has own safe SRSW register</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85D1779-91D4-4716-811A-20BCA06AD6DD}" type="slidenum">
              <a:rPr lang="x-none" sz="1400">
                <a:latin typeface="Arial" pitchFamily="34" charset="0"/>
                <a:cs typeface="Arial" charset="0"/>
              </a:rPr>
              <a:pPr algn="r" eaLnBrk="0" hangingPunct="0"/>
              <a:t>5</a:t>
            </a:fld>
            <a:endParaRPr lang="en-US" sz="1400" dirty="0">
              <a:latin typeface="Arial" pitchFamily="34" charset="0"/>
              <a:cs typeface="Arial" charset="0"/>
            </a:endParaRPr>
          </a:p>
        </p:txBody>
      </p:sp>
      <p:sp>
        <p:nvSpPr>
          <p:cNvPr id="7172" name="Rectangle 27"/>
          <p:cNvSpPr>
            <a:spLocks noChangeArrowheads="1"/>
          </p:cNvSpPr>
          <p:nvPr/>
        </p:nvSpPr>
        <p:spPr bwMode="auto">
          <a:xfrm>
            <a:off x="565150" y="314325"/>
            <a:ext cx="7772400" cy="1143000"/>
          </a:xfrm>
          <a:prstGeom prst="rect">
            <a:avLst/>
          </a:prstGeom>
          <a:noFill/>
          <a:ln w="9525">
            <a:noFill/>
            <a:miter lim="800000"/>
            <a:headEnd/>
            <a:tailEnd/>
          </a:ln>
        </p:spPr>
        <p:txBody>
          <a:bodyPr anchor="ctr"/>
          <a:lstStyle/>
          <a:p>
            <a:pPr algn="ctr" eaLnBrk="0" hangingPunct="0"/>
            <a:r>
              <a:rPr lang="en-US" sz="4400" dirty="0">
                <a:solidFill>
                  <a:schemeClr val="tx2"/>
                </a:solidFill>
                <a:latin typeface="Arial" pitchFamily="34" charset="0"/>
                <a:cs typeface="Courier New" pitchFamily="49" charset="0"/>
              </a:rPr>
              <a:t>Turing Computability</a:t>
            </a:r>
          </a:p>
        </p:txBody>
      </p:sp>
      <p:sp>
        <p:nvSpPr>
          <p:cNvPr id="7173" name="Rectangle 38"/>
          <p:cNvSpPr>
            <a:spLocks noGrp="1" noChangeArrowheads="1"/>
          </p:cNvSpPr>
          <p:nvPr>
            <p:ph type="body" idx="4294967295"/>
          </p:nvPr>
        </p:nvSpPr>
        <p:spPr>
          <a:xfrm>
            <a:off x="457200" y="4268788"/>
            <a:ext cx="8229600" cy="1592262"/>
          </a:xfrm>
          <a:noFill/>
        </p:spPr>
        <p:txBody>
          <a:bodyPr/>
          <a:lstStyle/>
          <a:p>
            <a:pPr eaLnBrk="1" hangingPunct="1">
              <a:lnSpc>
                <a:spcPct val="90000"/>
              </a:lnSpc>
            </a:pPr>
            <a:r>
              <a:rPr lang="en-US" sz="2800"/>
              <a:t>Mathematical model of computation</a:t>
            </a:r>
          </a:p>
          <a:p>
            <a:pPr eaLnBrk="1" hangingPunct="1">
              <a:lnSpc>
                <a:spcPct val="90000"/>
              </a:lnSpc>
            </a:pPr>
            <a:r>
              <a:rPr lang="en-US" sz="2800"/>
              <a:t>What is (and is not) computable</a:t>
            </a:r>
          </a:p>
          <a:p>
            <a:pPr eaLnBrk="1" hangingPunct="1">
              <a:lnSpc>
                <a:spcPct val="90000"/>
              </a:lnSpc>
            </a:pPr>
            <a:r>
              <a:rPr lang="en-US" sz="2800"/>
              <a:t>Efficiency (mostly) irrelevant</a:t>
            </a:r>
          </a:p>
        </p:txBody>
      </p:sp>
      <p:grpSp>
        <p:nvGrpSpPr>
          <p:cNvPr id="7174" name="Group 40"/>
          <p:cNvGrpSpPr>
            <a:grpSpLocks/>
          </p:cNvGrpSpPr>
          <p:nvPr/>
        </p:nvGrpSpPr>
        <p:grpSpPr bwMode="auto">
          <a:xfrm>
            <a:off x="4910138" y="2266950"/>
            <a:ext cx="2692400" cy="1536700"/>
            <a:chOff x="3230" y="2420"/>
            <a:chExt cx="1696" cy="968"/>
          </a:xfrm>
        </p:grpSpPr>
        <p:sp>
          <p:nvSpPr>
            <p:cNvPr id="7178" name="Freeform 41"/>
            <p:cNvSpPr>
              <a:spLocks/>
            </p:cNvSpPr>
            <p:nvPr/>
          </p:nvSpPr>
          <p:spPr bwMode="auto">
            <a:xfrm>
              <a:off x="4678" y="2420"/>
              <a:ext cx="208" cy="216"/>
            </a:xfrm>
            <a:custGeom>
              <a:avLst/>
              <a:gdLst>
                <a:gd name="T0" fmla="*/ 0 w 208"/>
                <a:gd name="T1" fmla="*/ 112 h 216"/>
                <a:gd name="T2" fmla="*/ 0 w 208"/>
                <a:gd name="T3" fmla="*/ 216 h 216"/>
                <a:gd name="T4" fmla="*/ 208 w 208"/>
                <a:gd name="T5" fmla="*/ 0 h 216"/>
                <a:gd name="T6" fmla="*/ 0 w 208"/>
                <a:gd name="T7" fmla="*/ 112 h 216"/>
                <a:gd name="T8" fmla="*/ 0 60000 65536"/>
                <a:gd name="T9" fmla="*/ 0 60000 65536"/>
                <a:gd name="T10" fmla="*/ 0 60000 65536"/>
                <a:gd name="T11" fmla="*/ 0 60000 65536"/>
                <a:gd name="T12" fmla="*/ 0 w 208"/>
                <a:gd name="T13" fmla="*/ 0 h 216"/>
                <a:gd name="T14" fmla="*/ 208 w 208"/>
                <a:gd name="T15" fmla="*/ 216 h 216"/>
              </a:gdLst>
              <a:ahLst/>
              <a:cxnLst>
                <a:cxn ang="T8">
                  <a:pos x="T0" y="T1"/>
                </a:cxn>
                <a:cxn ang="T9">
                  <a:pos x="T2" y="T3"/>
                </a:cxn>
                <a:cxn ang="T10">
                  <a:pos x="T4" y="T5"/>
                </a:cxn>
                <a:cxn ang="T11">
                  <a:pos x="T6" y="T7"/>
                </a:cxn>
              </a:cxnLst>
              <a:rect l="T12" t="T13" r="T14" b="T15"/>
              <a:pathLst>
                <a:path w="208" h="216">
                  <a:moveTo>
                    <a:pt x="0" y="112"/>
                  </a:moveTo>
                  <a:lnTo>
                    <a:pt x="0" y="216"/>
                  </a:lnTo>
                  <a:lnTo>
                    <a:pt x="208" y="0"/>
                  </a:lnTo>
                  <a:lnTo>
                    <a:pt x="0" y="112"/>
                  </a:lnTo>
                  <a:close/>
                </a:path>
              </a:pathLst>
            </a:custGeom>
            <a:solidFill>
              <a:schemeClr val="accent2"/>
            </a:solidFill>
            <a:ln w="9525">
              <a:solidFill>
                <a:schemeClr val="tx1"/>
              </a:solidFill>
              <a:round/>
              <a:headEnd/>
              <a:tailEnd/>
            </a:ln>
          </p:spPr>
          <p:txBody>
            <a:bodyPr wrap="none" anchor="ctr"/>
            <a:lstStyle/>
            <a:p>
              <a:endParaRPr lang="en-US"/>
            </a:p>
          </p:txBody>
        </p:sp>
        <p:sp>
          <p:nvSpPr>
            <p:cNvPr id="7179" name="Freeform 42"/>
            <p:cNvSpPr>
              <a:spLocks/>
            </p:cNvSpPr>
            <p:nvPr/>
          </p:nvSpPr>
          <p:spPr bwMode="auto">
            <a:xfrm>
              <a:off x="4662" y="2548"/>
              <a:ext cx="184" cy="256"/>
            </a:xfrm>
            <a:custGeom>
              <a:avLst/>
              <a:gdLst>
                <a:gd name="T0" fmla="*/ 184 w 184"/>
                <a:gd name="T1" fmla="*/ 256 h 256"/>
                <a:gd name="T2" fmla="*/ 184 w 184"/>
                <a:gd name="T3" fmla="*/ 88 h 256"/>
                <a:gd name="T4" fmla="*/ 0 w 184"/>
                <a:gd name="T5" fmla="*/ 0 h 256"/>
                <a:gd name="T6" fmla="*/ 8 w 184"/>
                <a:gd name="T7" fmla="*/ 88 h 256"/>
                <a:gd name="T8" fmla="*/ 184 w 184"/>
                <a:gd name="T9" fmla="*/ 256 h 256"/>
                <a:gd name="T10" fmla="*/ 0 60000 65536"/>
                <a:gd name="T11" fmla="*/ 0 60000 65536"/>
                <a:gd name="T12" fmla="*/ 0 60000 65536"/>
                <a:gd name="T13" fmla="*/ 0 60000 65536"/>
                <a:gd name="T14" fmla="*/ 0 60000 65536"/>
                <a:gd name="T15" fmla="*/ 0 w 184"/>
                <a:gd name="T16" fmla="*/ 0 h 256"/>
                <a:gd name="T17" fmla="*/ 184 w 184"/>
                <a:gd name="T18" fmla="*/ 256 h 256"/>
              </a:gdLst>
              <a:ahLst/>
              <a:cxnLst>
                <a:cxn ang="T10">
                  <a:pos x="T0" y="T1"/>
                </a:cxn>
                <a:cxn ang="T11">
                  <a:pos x="T2" y="T3"/>
                </a:cxn>
                <a:cxn ang="T12">
                  <a:pos x="T4" y="T5"/>
                </a:cxn>
                <a:cxn ang="T13">
                  <a:pos x="T6" y="T7"/>
                </a:cxn>
                <a:cxn ang="T14">
                  <a:pos x="T8" y="T9"/>
                </a:cxn>
              </a:cxnLst>
              <a:rect l="T15" t="T16" r="T17" b="T18"/>
              <a:pathLst>
                <a:path w="184" h="256">
                  <a:moveTo>
                    <a:pt x="184" y="256"/>
                  </a:moveTo>
                  <a:lnTo>
                    <a:pt x="184" y="88"/>
                  </a:lnTo>
                  <a:lnTo>
                    <a:pt x="0" y="0"/>
                  </a:lnTo>
                  <a:lnTo>
                    <a:pt x="8" y="88"/>
                  </a:lnTo>
                  <a:lnTo>
                    <a:pt x="184" y="256"/>
                  </a:lnTo>
                  <a:close/>
                </a:path>
              </a:pathLst>
            </a:custGeom>
            <a:solidFill>
              <a:srgbClr val="99CCFF"/>
            </a:solidFill>
            <a:ln w="9525">
              <a:solidFill>
                <a:schemeClr val="tx1"/>
              </a:solidFill>
              <a:round/>
              <a:headEnd/>
              <a:tailEnd/>
            </a:ln>
          </p:spPr>
          <p:txBody>
            <a:bodyPr wrap="none" anchor="ctr"/>
            <a:lstStyle/>
            <a:p>
              <a:endParaRPr lang="en-US"/>
            </a:p>
          </p:txBody>
        </p:sp>
        <p:sp>
          <p:nvSpPr>
            <p:cNvPr id="7180" name="Freeform 43"/>
            <p:cNvSpPr>
              <a:spLocks/>
            </p:cNvSpPr>
            <p:nvPr/>
          </p:nvSpPr>
          <p:spPr bwMode="auto">
            <a:xfrm>
              <a:off x="4590" y="2652"/>
              <a:ext cx="256" cy="328"/>
            </a:xfrm>
            <a:custGeom>
              <a:avLst/>
              <a:gdLst>
                <a:gd name="T0" fmla="*/ 0 w 256"/>
                <a:gd name="T1" fmla="*/ 328 h 328"/>
                <a:gd name="T2" fmla="*/ 256 w 256"/>
                <a:gd name="T3" fmla="*/ 160 h 328"/>
                <a:gd name="T4" fmla="*/ 256 w 256"/>
                <a:gd name="T5" fmla="*/ 0 h 328"/>
                <a:gd name="T6" fmla="*/ 0 w 256"/>
                <a:gd name="T7" fmla="*/ 128 h 328"/>
                <a:gd name="T8" fmla="*/ 0 w 256"/>
                <a:gd name="T9" fmla="*/ 328 h 328"/>
                <a:gd name="T10" fmla="*/ 0 60000 65536"/>
                <a:gd name="T11" fmla="*/ 0 60000 65536"/>
                <a:gd name="T12" fmla="*/ 0 60000 65536"/>
                <a:gd name="T13" fmla="*/ 0 60000 65536"/>
                <a:gd name="T14" fmla="*/ 0 60000 65536"/>
                <a:gd name="T15" fmla="*/ 0 w 256"/>
                <a:gd name="T16" fmla="*/ 0 h 328"/>
                <a:gd name="T17" fmla="*/ 256 w 256"/>
                <a:gd name="T18" fmla="*/ 328 h 328"/>
              </a:gdLst>
              <a:ahLst/>
              <a:cxnLst>
                <a:cxn ang="T10">
                  <a:pos x="T0" y="T1"/>
                </a:cxn>
                <a:cxn ang="T11">
                  <a:pos x="T2" y="T3"/>
                </a:cxn>
                <a:cxn ang="T12">
                  <a:pos x="T4" y="T5"/>
                </a:cxn>
                <a:cxn ang="T13">
                  <a:pos x="T6" y="T7"/>
                </a:cxn>
                <a:cxn ang="T14">
                  <a:pos x="T8" y="T9"/>
                </a:cxn>
              </a:cxnLst>
              <a:rect l="T15" t="T16" r="T17" b="T18"/>
              <a:pathLst>
                <a:path w="256" h="328">
                  <a:moveTo>
                    <a:pt x="0" y="328"/>
                  </a:moveTo>
                  <a:lnTo>
                    <a:pt x="256" y="160"/>
                  </a:lnTo>
                  <a:lnTo>
                    <a:pt x="256" y="0"/>
                  </a:lnTo>
                  <a:lnTo>
                    <a:pt x="0" y="128"/>
                  </a:lnTo>
                  <a:lnTo>
                    <a:pt x="0" y="328"/>
                  </a:lnTo>
                  <a:close/>
                </a:path>
              </a:pathLst>
            </a:custGeom>
            <a:solidFill>
              <a:srgbClr val="99CCFF"/>
            </a:solidFill>
            <a:ln w="28575">
              <a:solidFill>
                <a:schemeClr val="tx1"/>
              </a:solidFill>
              <a:round/>
              <a:headEnd/>
              <a:tailEnd/>
            </a:ln>
          </p:spPr>
          <p:txBody>
            <a:bodyPr wrap="none" anchor="ctr"/>
            <a:lstStyle/>
            <a:p>
              <a:endParaRPr lang="en-US"/>
            </a:p>
          </p:txBody>
        </p:sp>
        <p:sp>
          <p:nvSpPr>
            <p:cNvPr id="7181" name="Freeform 44"/>
            <p:cNvSpPr>
              <a:spLocks/>
            </p:cNvSpPr>
            <p:nvPr/>
          </p:nvSpPr>
          <p:spPr bwMode="auto">
            <a:xfrm>
              <a:off x="4598" y="2780"/>
              <a:ext cx="328" cy="600"/>
            </a:xfrm>
            <a:custGeom>
              <a:avLst/>
              <a:gdLst>
                <a:gd name="T0" fmla="*/ 320 w 328"/>
                <a:gd name="T1" fmla="*/ 600 h 600"/>
                <a:gd name="T2" fmla="*/ 0 w 328"/>
                <a:gd name="T3" fmla="*/ 200 h 600"/>
                <a:gd name="T4" fmla="*/ 0 w 328"/>
                <a:gd name="T5" fmla="*/ 0 h 600"/>
                <a:gd name="T6" fmla="*/ 328 w 328"/>
                <a:gd name="T7" fmla="*/ 360 h 600"/>
                <a:gd name="T8" fmla="*/ 0 60000 65536"/>
                <a:gd name="T9" fmla="*/ 0 60000 65536"/>
                <a:gd name="T10" fmla="*/ 0 60000 65536"/>
                <a:gd name="T11" fmla="*/ 0 60000 65536"/>
                <a:gd name="T12" fmla="*/ 0 w 328"/>
                <a:gd name="T13" fmla="*/ 0 h 600"/>
                <a:gd name="T14" fmla="*/ 328 w 328"/>
                <a:gd name="T15" fmla="*/ 600 h 600"/>
              </a:gdLst>
              <a:ahLst/>
              <a:cxnLst>
                <a:cxn ang="T8">
                  <a:pos x="T0" y="T1"/>
                </a:cxn>
                <a:cxn ang="T9">
                  <a:pos x="T2" y="T3"/>
                </a:cxn>
                <a:cxn ang="T10">
                  <a:pos x="T4" y="T5"/>
                </a:cxn>
                <a:cxn ang="T11">
                  <a:pos x="T6" y="T7"/>
                </a:cxn>
              </a:cxnLst>
              <a:rect l="T12" t="T13" r="T14" b="T15"/>
              <a:pathLst>
                <a:path w="328" h="600">
                  <a:moveTo>
                    <a:pt x="320" y="600"/>
                  </a:moveTo>
                  <a:lnTo>
                    <a:pt x="0" y="200"/>
                  </a:lnTo>
                  <a:lnTo>
                    <a:pt x="0" y="0"/>
                  </a:lnTo>
                  <a:lnTo>
                    <a:pt x="328" y="360"/>
                  </a:lnTo>
                </a:path>
              </a:pathLst>
            </a:custGeom>
            <a:solidFill>
              <a:srgbClr val="CCECFF"/>
            </a:solidFill>
            <a:ln w="28575">
              <a:solidFill>
                <a:schemeClr val="tx1"/>
              </a:solidFill>
              <a:round/>
              <a:headEnd/>
              <a:tailEnd/>
            </a:ln>
          </p:spPr>
          <p:txBody>
            <a:bodyPr wrap="none" anchor="ctr"/>
            <a:lstStyle/>
            <a:p>
              <a:endParaRPr lang="en-US"/>
            </a:p>
          </p:txBody>
        </p:sp>
        <p:sp>
          <p:nvSpPr>
            <p:cNvPr id="7182" name="Rectangle 45"/>
            <p:cNvSpPr>
              <a:spLocks noChangeArrowheads="1"/>
            </p:cNvSpPr>
            <p:nvPr/>
          </p:nvSpPr>
          <p:spPr bwMode="auto">
            <a:xfrm>
              <a:off x="3230" y="3132"/>
              <a:ext cx="1688" cy="256"/>
            </a:xfrm>
            <a:prstGeom prst="rect">
              <a:avLst/>
            </a:prstGeom>
            <a:solidFill>
              <a:schemeClr val="bg1"/>
            </a:solidFill>
            <a:ln w="38100">
              <a:solidFill>
                <a:schemeClr val="tx1"/>
              </a:solidFill>
              <a:miter lim="800000"/>
              <a:headEnd/>
              <a:tailEnd/>
            </a:ln>
          </p:spPr>
          <p:txBody>
            <a:bodyPr wrap="none" anchor="ctr"/>
            <a:lstStyle/>
            <a:p>
              <a:pPr algn="ctr" eaLnBrk="0" hangingPunct="0"/>
              <a:endParaRPr lang="en-US" sz="4400" dirty="0">
                <a:solidFill>
                  <a:srgbClr val="0000FF"/>
                </a:solidFill>
                <a:latin typeface="Arial" pitchFamily="34" charset="0"/>
                <a:cs typeface="Courier New" pitchFamily="49" charset="0"/>
              </a:endParaRPr>
            </a:p>
          </p:txBody>
        </p:sp>
        <p:sp>
          <p:nvSpPr>
            <p:cNvPr id="7183" name="Rectangle 46"/>
            <p:cNvSpPr>
              <a:spLocks noChangeArrowheads="1"/>
            </p:cNvSpPr>
            <p:nvPr/>
          </p:nvSpPr>
          <p:spPr bwMode="auto">
            <a:xfrm>
              <a:off x="3238"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0</a:t>
              </a:r>
            </a:p>
          </p:txBody>
        </p:sp>
        <p:sp>
          <p:nvSpPr>
            <p:cNvPr id="7184" name="Rectangle 47"/>
            <p:cNvSpPr>
              <a:spLocks noChangeArrowheads="1"/>
            </p:cNvSpPr>
            <p:nvPr/>
          </p:nvSpPr>
          <p:spPr bwMode="auto">
            <a:xfrm>
              <a:off x="3486"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1</a:t>
              </a:r>
            </a:p>
          </p:txBody>
        </p:sp>
        <p:sp>
          <p:nvSpPr>
            <p:cNvPr id="7185" name="Rectangle 48"/>
            <p:cNvSpPr>
              <a:spLocks noChangeArrowheads="1"/>
            </p:cNvSpPr>
            <p:nvPr/>
          </p:nvSpPr>
          <p:spPr bwMode="auto">
            <a:xfrm>
              <a:off x="3734"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1</a:t>
              </a:r>
            </a:p>
          </p:txBody>
        </p:sp>
        <p:sp>
          <p:nvSpPr>
            <p:cNvPr id="7186" name="Rectangle 49"/>
            <p:cNvSpPr>
              <a:spLocks noChangeArrowheads="1"/>
            </p:cNvSpPr>
            <p:nvPr/>
          </p:nvSpPr>
          <p:spPr bwMode="auto">
            <a:xfrm>
              <a:off x="3982"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0</a:t>
              </a:r>
            </a:p>
          </p:txBody>
        </p:sp>
        <p:sp>
          <p:nvSpPr>
            <p:cNvPr id="7187" name="Rectangle 50"/>
            <p:cNvSpPr>
              <a:spLocks noChangeArrowheads="1"/>
            </p:cNvSpPr>
            <p:nvPr/>
          </p:nvSpPr>
          <p:spPr bwMode="auto">
            <a:xfrm>
              <a:off x="4230"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1</a:t>
              </a:r>
            </a:p>
          </p:txBody>
        </p:sp>
        <p:sp>
          <p:nvSpPr>
            <p:cNvPr id="7188" name="Rectangle 51"/>
            <p:cNvSpPr>
              <a:spLocks noChangeArrowheads="1"/>
            </p:cNvSpPr>
            <p:nvPr/>
          </p:nvSpPr>
          <p:spPr bwMode="auto">
            <a:xfrm>
              <a:off x="4478" y="3140"/>
              <a:ext cx="248" cy="248"/>
            </a:xfrm>
            <a:prstGeom prst="rect">
              <a:avLst/>
            </a:prstGeom>
            <a:noFill/>
            <a:ln w="9525">
              <a:solidFill>
                <a:schemeClr val="tx1"/>
              </a:solidFill>
              <a:miter lim="800000"/>
              <a:headEnd/>
              <a:tailEnd/>
            </a:ln>
          </p:spPr>
          <p:txBody>
            <a:bodyPr wrap="none" anchor="ctr"/>
            <a:lstStyle/>
            <a:p>
              <a:pPr algn="ctr" eaLnBrk="0" hangingPunct="0"/>
              <a:r>
                <a:rPr lang="en-US" sz="2800" dirty="0">
                  <a:solidFill>
                    <a:srgbClr val="0000FF"/>
                  </a:solidFill>
                  <a:latin typeface="Arial" pitchFamily="34" charset="0"/>
                  <a:cs typeface="Courier New" pitchFamily="49" charset="0"/>
                </a:rPr>
                <a:t>0</a:t>
              </a:r>
            </a:p>
          </p:txBody>
        </p:sp>
      </p:grpSp>
      <p:sp>
        <p:nvSpPr>
          <p:cNvPr id="7175" name="Rectangle 52"/>
          <p:cNvSpPr>
            <a:spLocks noChangeArrowheads="1"/>
          </p:cNvSpPr>
          <p:nvPr/>
        </p:nvSpPr>
        <p:spPr bwMode="auto">
          <a:xfrm>
            <a:off x="4722813" y="3219450"/>
            <a:ext cx="393700" cy="393700"/>
          </a:xfrm>
          <a:prstGeom prst="rect">
            <a:avLst/>
          </a:prstGeom>
          <a:solidFill>
            <a:schemeClr val="bg1">
              <a:alpha val="74901"/>
            </a:schemeClr>
          </a:solidFill>
          <a:ln w="9525">
            <a:solidFill>
              <a:schemeClr val="tx1"/>
            </a:solidFill>
            <a:miter lim="800000"/>
            <a:headEnd/>
            <a:tailEnd/>
          </a:ln>
        </p:spPr>
        <p:txBody>
          <a:bodyPr wrap="none" anchor="ctr"/>
          <a:lstStyle/>
          <a:p>
            <a:pPr algn="ctr" eaLnBrk="0" hangingPunct="0"/>
            <a:r>
              <a:rPr lang="en-US" sz="2800" dirty="0">
                <a:solidFill>
                  <a:srgbClr val="FF3300"/>
                </a:solidFill>
                <a:latin typeface="Arial" pitchFamily="34" charset="0"/>
                <a:cs typeface="Courier New" pitchFamily="49" charset="0"/>
              </a:rPr>
              <a:t>1</a:t>
            </a:r>
          </a:p>
        </p:txBody>
      </p:sp>
      <p:pic>
        <p:nvPicPr>
          <p:cNvPr id="7176" name="Picture 53" descr="TN00021_[1]"/>
          <p:cNvPicPr>
            <a:picLocks noChangeAspect="1" noChangeArrowheads="1"/>
          </p:cNvPicPr>
          <p:nvPr/>
        </p:nvPicPr>
        <p:blipFill>
          <a:blip r:embed="rId3" cstate="print"/>
          <a:srcRect/>
          <a:stretch>
            <a:fillRect/>
          </a:stretch>
        </p:blipFill>
        <p:spPr bwMode="auto">
          <a:xfrm>
            <a:off x="1543050" y="1638300"/>
            <a:ext cx="2163763" cy="1831975"/>
          </a:xfrm>
          <a:prstGeom prst="rect">
            <a:avLst/>
          </a:prstGeom>
          <a:noFill/>
          <a:ln w="9525">
            <a:noFill/>
            <a:miter lim="800000"/>
            <a:headEnd/>
            <a:tailEnd/>
          </a:ln>
        </p:spPr>
      </p:pic>
      <p:sp>
        <p:nvSpPr>
          <p:cNvPr id="7177" name="Freeform 55"/>
          <p:cNvSpPr>
            <a:spLocks/>
          </p:cNvSpPr>
          <p:nvPr/>
        </p:nvSpPr>
        <p:spPr bwMode="auto">
          <a:xfrm rot="21014026" flipH="1">
            <a:off x="3783013" y="2798763"/>
            <a:ext cx="700087"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1" name="Footer Placeholder 20"/>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B4182FF-247E-4F61-AF95-BAACCA9BB556}" type="slidenum">
              <a:rPr lang="x-none" sz="1400">
                <a:latin typeface="Arial" pitchFamily="34" charset="0"/>
                <a:cs typeface="Arial" charset="0"/>
              </a:rPr>
              <a:pPr algn="r" eaLnBrk="0" hangingPunct="0"/>
              <a:t>50</a:t>
            </a:fld>
            <a:endParaRPr lang="en-US" sz="1400" dirty="0">
              <a:latin typeface="Arial" pitchFamily="34" charset="0"/>
              <a:cs typeface="Arial" charset="0"/>
            </a:endParaRPr>
          </a:p>
        </p:txBody>
      </p:sp>
      <p:sp>
        <p:nvSpPr>
          <p:cNvPr id="54276"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sp>
        <p:nvSpPr>
          <p:cNvPr id="54277"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SafeBoolMRSWRegister</a:t>
            </a:r>
            <a:endParaRPr lang="en-US" sz="2000" b="1" dirty="0">
              <a:solidFill>
                <a:schemeClr val="folHlink"/>
              </a:solidFill>
              <a:latin typeface="Courier New" pitchFamily="49" charset="0"/>
            </a:endParaRPr>
          </a:p>
          <a:p>
            <a:pPr eaLnBrk="1" hangingPunct="1">
              <a:lnSpc>
                <a:spcPct val="90000"/>
              </a:lnSpc>
              <a:buFontTx/>
              <a:buNone/>
            </a:pPr>
            <a:r>
              <a:rPr lang="en-US" sz="2000" b="1" dirty="0">
                <a:solidFill>
                  <a:schemeClr val="folHlink"/>
                </a:solidFill>
                <a:latin typeface="Courier New" pitchFamily="49" charset="0"/>
              </a:rPr>
              <a:t> implements </a:t>
            </a:r>
            <a:r>
              <a:rPr lang="en-US" sz="2000" b="1" dirty="0" err="1">
                <a:solidFill>
                  <a:schemeClr val="folHlink"/>
                </a:solidFill>
                <a:latin typeface="Courier New" pitchFamily="49" charset="0"/>
              </a:rPr>
              <a:t>BooleanRegister</a:t>
            </a:r>
            <a:r>
              <a:rPr lang="en-US" sz="2000" b="1" dirty="0">
                <a:solidFill>
                  <a:schemeClr val="folHlink"/>
                </a:solidFill>
                <a:latin typeface="Courier New" pitchFamily="49" charset="0"/>
              </a:rPr>
              <a:t> {</a:t>
            </a:r>
          </a:p>
          <a:p>
            <a:pPr eaLnBrk="1" hangingPunct="1">
              <a:lnSpc>
                <a:spcPct val="90000"/>
              </a:lnSpc>
              <a:buFontTx/>
              <a:buNone/>
            </a:pPr>
            <a:r>
              <a:rPr lang="en-US" sz="2000" b="1" dirty="0">
                <a:solidFill>
                  <a:schemeClr val="folHlink"/>
                </a:solidFill>
                <a:latin typeface="Courier New" pitchFamily="49" charset="0"/>
              </a:rPr>
              <a:t> private </a:t>
            </a:r>
            <a:r>
              <a:rPr lang="en-US" sz="2000" b="1" dirty="0" err="1">
                <a:solidFill>
                  <a:schemeClr val="folHlink"/>
                </a:solidFill>
                <a:latin typeface="Courier New" pitchFamily="49" charset="0"/>
              </a:rPr>
              <a:t>SafeBoolSRSWRegister</a:t>
            </a:r>
            <a:r>
              <a:rPr lang="en-US" sz="2000" b="1" dirty="0">
                <a:solidFill>
                  <a:schemeClr val="folHlink"/>
                </a:solidFill>
                <a:latin typeface="Courier New" pitchFamily="49" charset="0"/>
              </a:rPr>
              <a:t>[] r =</a:t>
            </a:r>
          </a:p>
          <a:p>
            <a:pPr eaLnBrk="1" hangingPunct="1">
              <a:lnSpc>
                <a:spcPct val="90000"/>
              </a:lnSpc>
              <a:buFontTx/>
              <a:buNone/>
            </a:pPr>
            <a:r>
              <a:rPr lang="en-US" sz="2000" b="1" dirty="0">
                <a:solidFill>
                  <a:schemeClr val="folHlink"/>
                </a:solidFill>
                <a:latin typeface="Courier New" pitchFamily="49" charset="0"/>
              </a:rPr>
              <a:t>   new </a:t>
            </a:r>
            <a:r>
              <a:rPr lang="en-US" sz="2000" b="1" dirty="0" err="1">
                <a:solidFill>
                  <a:schemeClr val="folHlink"/>
                </a:solidFill>
                <a:latin typeface="Courier New" pitchFamily="49" charset="0"/>
              </a:rPr>
              <a:t>SafeBoolSRSWRegister</a:t>
            </a:r>
            <a:r>
              <a:rPr lang="en-US" sz="2000" b="1" dirty="0">
                <a:solidFill>
                  <a:schemeClr val="folHlink"/>
                </a:solidFill>
                <a:latin typeface="Courier New" pitchFamily="49" charset="0"/>
              </a:rPr>
              <a:t>[N];</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public void</a:t>
            </a:r>
            <a:r>
              <a:rPr lang="en-US" sz="2000" b="1" dirty="0">
                <a:latin typeface="Courier New" pitchFamily="49" charset="0"/>
              </a:rPr>
              <a:t> write(</a:t>
            </a:r>
            <a:r>
              <a:rPr lang="en-US" sz="2000" b="1" dirty="0" err="1">
                <a:solidFill>
                  <a:schemeClr val="tx1"/>
                </a:solidFill>
                <a:latin typeface="Courier New" pitchFamily="49" charset="0"/>
              </a:rPr>
              <a:t>boolean</a:t>
            </a:r>
            <a:r>
              <a:rPr lang="en-US" sz="2000" b="1" dirty="0">
                <a:latin typeface="Courier New" pitchFamily="49" charset="0"/>
              </a:rPr>
              <a:t> x) {</a:t>
            </a:r>
          </a:p>
          <a:p>
            <a:pPr eaLnBrk="1" hangingPunct="1">
              <a:lnSpc>
                <a:spcPct val="90000"/>
              </a:lnSpc>
              <a:buFontTx/>
              <a:buNone/>
            </a:pPr>
            <a:r>
              <a:rPr lang="en-US" sz="2000" b="1" dirty="0">
                <a:latin typeface="Courier New" pitchFamily="49" charset="0"/>
              </a:rPr>
              <a:t>   </a:t>
            </a:r>
            <a:r>
              <a:rPr lang="en-US" sz="2000" b="1" dirty="0">
                <a:solidFill>
                  <a:schemeClr val="bg1">
                    <a:lumMod val="50000"/>
                  </a:schemeClr>
                </a:solidFill>
                <a:latin typeface="Courier New" pitchFamily="49" charset="0"/>
              </a:rPr>
              <a:t>for (</a:t>
            </a:r>
            <a:r>
              <a:rPr lang="en-US" sz="2000" b="1" dirty="0" err="1">
                <a:solidFill>
                  <a:schemeClr val="bg1">
                    <a:lumMod val="50000"/>
                  </a:schemeClr>
                </a:solidFill>
                <a:latin typeface="Courier New" pitchFamily="49" charset="0"/>
              </a:rPr>
              <a:t>int</a:t>
            </a:r>
            <a:r>
              <a:rPr lang="en-US" sz="2000" b="1" dirty="0">
                <a:solidFill>
                  <a:schemeClr val="bg1">
                    <a:lumMod val="50000"/>
                  </a:schemeClr>
                </a:solidFill>
                <a:latin typeface="Courier New" pitchFamily="49" charset="0"/>
              </a:rPr>
              <a:t> j = 0; j &lt; N; j++)</a:t>
            </a:r>
          </a:p>
          <a:p>
            <a:pPr eaLnBrk="1" hangingPunct="1">
              <a:lnSpc>
                <a:spcPct val="90000"/>
              </a:lnSpc>
              <a:buFontTx/>
              <a:buNone/>
            </a:pPr>
            <a:r>
              <a:rPr lang="en-US" sz="2000" b="1" dirty="0">
                <a:solidFill>
                  <a:schemeClr val="bg1">
                    <a:lumMod val="50000"/>
                  </a:schemeClr>
                </a:solidFill>
                <a:latin typeface="Courier New" pitchFamily="49" charset="0"/>
              </a:rPr>
              <a:t>    r[j].write(x);</a:t>
            </a:r>
          </a:p>
          <a:p>
            <a:pPr eaLnBrk="1" hangingPunct="1">
              <a:lnSpc>
                <a:spcPct val="90000"/>
              </a:lnSpc>
              <a:buFontTx/>
              <a:buNone/>
            </a:pPr>
            <a:r>
              <a:rPr lang="en-US" sz="2000" b="1" dirty="0">
                <a:solidFill>
                  <a:schemeClr val="bg1">
                    <a:lumMod val="50000"/>
                  </a:schemeClr>
                </a:solidFill>
                <a:latin typeface="Courier New" pitchFamily="49" charset="0"/>
              </a:rPr>
              <a:t>  }</a:t>
            </a:r>
          </a:p>
          <a:p>
            <a:pPr eaLnBrk="1" hangingPunct="1">
              <a:lnSpc>
                <a:spcPct val="90000"/>
              </a:lnSpc>
              <a:buFontTx/>
              <a:buNone/>
            </a:pPr>
            <a:r>
              <a:rPr lang="en-US" sz="2000" b="1" dirty="0">
                <a:solidFill>
                  <a:schemeClr val="folHlink"/>
                </a:solidFill>
                <a:latin typeface="Courier New" pitchFamily="49" charset="0"/>
              </a:rPr>
              <a:t>  public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read() {</a:t>
            </a:r>
          </a:p>
          <a:p>
            <a:pPr eaLnBrk="1" hangingPunct="1">
              <a:lnSpc>
                <a:spcPct val="90000"/>
              </a:lnSpc>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int</a:t>
            </a: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i</a:t>
            </a:r>
            <a:r>
              <a:rPr lang="en-US" sz="2000" b="1" dirty="0">
                <a:solidFill>
                  <a:schemeClr val="folHlink"/>
                </a:solidFill>
                <a:latin typeface="Courier New" pitchFamily="49" charset="0"/>
              </a:rPr>
              <a:t> = </a:t>
            </a:r>
            <a:r>
              <a:rPr lang="en-US" sz="2000" b="1" dirty="0" err="1">
                <a:solidFill>
                  <a:schemeClr val="folHlink"/>
                </a:solidFill>
                <a:latin typeface="Courier New" pitchFamily="49" charset="0"/>
              </a:rPr>
              <a:t>ThreadID.get</a:t>
            </a:r>
            <a:r>
              <a:rPr lang="en-US" sz="2000" b="1" dirty="0">
                <a:solidFill>
                  <a:schemeClr val="folHlink"/>
                </a:solidFill>
                <a:latin typeface="Courier New" pitchFamily="49" charset="0"/>
              </a:rPr>
              <a:t>();</a:t>
            </a:r>
          </a:p>
          <a:p>
            <a:pPr eaLnBrk="1" hangingPunct="1">
              <a:lnSpc>
                <a:spcPct val="90000"/>
              </a:lnSpc>
              <a:buFontTx/>
              <a:buNone/>
            </a:pPr>
            <a:r>
              <a:rPr lang="en-US" sz="2000" b="1" dirty="0">
                <a:solidFill>
                  <a:schemeClr val="folHlink"/>
                </a:solidFill>
                <a:latin typeface="Courier New" pitchFamily="49" charset="0"/>
              </a:rPr>
              <a:t>   return r[</a:t>
            </a:r>
            <a:r>
              <a:rPr lang="en-US" sz="2000" b="1" dirty="0" err="1">
                <a:solidFill>
                  <a:schemeClr val="folHlink"/>
                </a:solidFill>
                <a:latin typeface="Courier New" pitchFamily="49" charset="0"/>
              </a:rPr>
              <a:t>i</a:t>
            </a:r>
            <a:r>
              <a:rPr lang="en-US" sz="2000" b="1" dirty="0">
                <a:solidFill>
                  <a:schemeClr val="folHlink"/>
                </a:solidFill>
                <a:latin typeface="Courier New" pitchFamily="49" charset="0"/>
              </a:rPr>
              <a:t>].read();</a:t>
            </a:r>
          </a:p>
          <a:p>
            <a:pPr eaLnBrk="1" hangingPunct="1">
              <a:lnSpc>
                <a:spcPct val="90000"/>
              </a:lnSpc>
              <a:buFontTx/>
              <a:buNone/>
            </a:pPr>
            <a:r>
              <a:rPr lang="en-US" sz="2000" b="1" dirty="0">
                <a:solidFill>
                  <a:schemeClr val="folHlink"/>
                </a:solidFill>
                <a:latin typeface="Courier New" pitchFamily="49" charset="0"/>
              </a:rPr>
              <a:t>  }}</a:t>
            </a:r>
            <a:endParaRPr lang="en-US" sz="2000" b="1" dirty="0">
              <a:solidFill>
                <a:schemeClr val="folHlink"/>
              </a:solidFill>
              <a:latin typeface="Courier New" pitchFamily="49" charset="0"/>
              <a:cs typeface="Courier New" pitchFamily="49" charset="0"/>
            </a:endParaRPr>
          </a:p>
        </p:txBody>
      </p:sp>
      <p:sp>
        <p:nvSpPr>
          <p:cNvPr id="54278" name="AutoShape 5"/>
          <p:cNvSpPr>
            <a:spLocks noChangeArrowheads="1"/>
          </p:cNvSpPr>
          <p:nvPr/>
        </p:nvSpPr>
        <p:spPr bwMode="auto">
          <a:xfrm>
            <a:off x="1049338" y="2971800"/>
            <a:ext cx="4970462" cy="457200"/>
          </a:xfrm>
          <a:prstGeom prst="wedgeRoundRectCallout">
            <a:avLst>
              <a:gd name="adj1" fmla="val 41690"/>
              <a:gd name="adj2" fmla="val 38756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4279" name="Text Box 6"/>
          <p:cNvSpPr txBox="1">
            <a:spLocks noChangeArrowheads="1"/>
          </p:cNvSpPr>
          <p:nvPr/>
        </p:nvSpPr>
        <p:spPr bwMode="auto">
          <a:xfrm>
            <a:off x="4152900" y="4978400"/>
            <a:ext cx="4411663"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write method</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0BED3DE-ACDD-47BD-BCBD-E14BA4B38A02}" type="slidenum">
              <a:rPr lang="x-none" sz="1400">
                <a:latin typeface="Arial" pitchFamily="34" charset="0"/>
                <a:cs typeface="Arial" charset="0"/>
              </a:rPr>
              <a:pPr algn="r" eaLnBrk="0" hangingPunct="0"/>
              <a:t>51</a:t>
            </a:fld>
            <a:endParaRPr lang="en-US" sz="1400" dirty="0">
              <a:latin typeface="Arial" pitchFamily="34" charset="0"/>
              <a:cs typeface="Arial" charset="0"/>
            </a:endParaRPr>
          </a:p>
        </p:txBody>
      </p:sp>
      <p:sp>
        <p:nvSpPr>
          <p:cNvPr id="55300"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sp>
        <p:nvSpPr>
          <p:cNvPr id="55301"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SafeBoolMRSWRegister</a:t>
            </a:r>
            <a:endParaRPr lang="en-US" sz="2000" b="1" dirty="0">
              <a:solidFill>
                <a:schemeClr val="folHlink"/>
              </a:solidFill>
              <a:latin typeface="Courier New" pitchFamily="49" charset="0"/>
            </a:endParaRPr>
          </a:p>
          <a:p>
            <a:pPr eaLnBrk="1" hangingPunct="1">
              <a:lnSpc>
                <a:spcPct val="90000"/>
              </a:lnSpc>
              <a:buFontTx/>
              <a:buNone/>
            </a:pPr>
            <a:r>
              <a:rPr lang="en-US" sz="2000" b="1" dirty="0">
                <a:solidFill>
                  <a:schemeClr val="folHlink"/>
                </a:solidFill>
                <a:latin typeface="Courier New" pitchFamily="49" charset="0"/>
              </a:rPr>
              <a:t> implements </a:t>
            </a:r>
            <a:r>
              <a:rPr lang="en-US" sz="2000" b="1" dirty="0" err="1">
                <a:solidFill>
                  <a:schemeClr val="folHlink"/>
                </a:solidFill>
                <a:latin typeface="Courier New" pitchFamily="49" charset="0"/>
              </a:rPr>
              <a:t>BooleanRegister</a:t>
            </a:r>
            <a:r>
              <a:rPr lang="en-US" sz="2000" b="1" dirty="0">
                <a:solidFill>
                  <a:schemeClr val="folHlink"/>
                </a:solidFill>
                <a:latin typeface="Courier New" pitchFamily="49" charset="0"/>
              </a:rPr>
              <a:t> {</a:t>
            </a:r>
          </a:p>
          <a:p>
            <a:pPr eaLnBrk="1" hangingPunct="1">
              <a:lnSpc>
                <a:spcPct val="90000"/>
              </a:lnSpc>
              <a:buFontTx/>
              <a:buNone/>
            </a:pPr>
            <a:r>
              <a:rPr lang="en-US" sz="2000" b="1" dirty="0">
                <a:solidFill>
                  <a:schemeClr val="folHlink"/>
                </a:solidFill>
                <a:latin typeface="Courier New" pitchFamily="49" charset="0"/>
              </a:rPr>
              <a:t> private </a:t>
            </a:r>
            <a:r>
              <a:rPr lang="en-US" sz="2000" b="1" dirty="0" err="1">
                <a:solidFill>
                  <a:schemeClr val="folHlink"/>
                </a:solidFill>
                <a:latin typeface="Courier New" pitchFamily="49" charset="0"/>
              </a:rPr>
              <a:t>SafeBoolSRSWRegister</a:t>
            </a:r>
            <a:r>
              <a:rPr lang="en-US" sz="2000" b="1" dirty="0">
                <a:solidFill>
                  <a:schemeClr val="folHlink"/>
                </a:solidFill>
                <a:latin typeface="Courier New" pitchFamily="49" charset="0"/>
              </a:rPr>
              <a:t>[] r =</a:t>
            </a:r>
          </a:p>
          <a:p>
            <a:pPr eaLnBrk="1" hangingPunct="1">
              <a:lnSpc>
                <a:spcPct val="90000"/>
              </a:lnSpc>
              <a:buFontTx/>
              <a:buNone/>
            </a:pPr>
            <a:r>
              <a:rPr lang="en-US" sz="2000" b="1" dirty="0">
                <a:solidFill>
                  <a:schemeClr val="folHlink"/>
                </a:solidFill>
                <a:latin typeface="Courier New" pitchFamily="49" charset="0"/>
              </a:rPr>
              <a:t>   new </a:t>
            </a:r>
            <a:r>
              <a:rPr lang="en-US" sz="2000" b="1" dirty="0" err="1">
                <a:solidFill>
                  <a:schemeClr val="folHlink"/>
                </a:solidFill>
                <a:latin typeface="Courier New" pitchFamily="49" charset="0"/>
              </a:rPr>
              <a:t>SafeBoolSRSWRegister</a:t>
            </a:r>
            <a:r>
              <a:rPr lang="en-US" sz="2000" b="1" dirty="0">
                <a:solidFill>
                  <a:schemeClr val="folHlink"/>
                </a:solidFill>
                <a:latin typeface="Courier New" pitchFamily="49" charset="0"/>
              </a:rPr>
              <a:t>[N];</a:t>
            </a:r>
          </a:p>
          <a:p>
            <a:pPr eaLnBrk="1" hangingPunct="1">
              <a:lnSpc>
                <a:spcPct val="90000"/>
              </a:lnSpc>
              <a:buFontTx/>
              <a:buNone/>
            </a:pPr>
            <a:r>
              <a:rPr lang="en-US" sz="2000" b="1" dirty="0">
                <a:solidFill>
                  <a:schemeClr val="folHlink"/>
                </a:solidFill>
                <a:latin typeface="Courier New" pitchFamily="49" charset="0"/>
              </a:rPr>
              <a:t>  public void write(</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x) {</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for</a:t>
            </a:r>
            <a:r>
              <a:rPr lang="en-US" sz="2000" b="1" dirty="0">
                <a:latin typeface="Courier New" pitchFamily="49" charset="0"/>
              </a:rPr>
              <a:t> (</a:t>
            </a:r>
            <a:r>
              <a:rPr lang="en-US" sz="2000" b="1" dirty="0" err="1">
                <a:solidFill>
                  <a:schemeClr val="tx1"/>
                </a:solidFill>
                <a:latin typeface="Courier New" pitchFamily="49" charset="0"/>
              </a:rPr>
              <a:t>int</a:t>
            </a:r>
            <a:r>
              <a:rPr lang="en-US" sz="2000" b="1" dirty="0">
                <a:latin typeface="Courier New" pitchFamily="49" charset="0"/>
              </a:rPr>
              <a:t> j = 0; j &lt; N; j++)</a:t>
            </a:r>
          </a:p>
          <a:p>
            <a:pPr eaLnBrk="1" hangingPunct="1">
              <a:lnSpc>
                <a:spcPct val="90000"/>
              </a:lnSpc>
              <a:buFontTx/>
              <a:buNone/>
            </a:pPr>
            <a:r>
              <a:rPr lang="en-US" sz="2000" b="1" dirty="0">
                <a:latin typeface="Courier New" pitchFamily="49" charset="0"/>
              </a:rPr>
              <a:t>    r[j].write(x);</a:t>
            </a:r>
          </a:p>
          <a:p>
            <a:pPr eaLnBrk="1" hangingPunct="1">
              <a:lnSpc>
                <a:spcPct val="90000"/>
              </a:lnSpc>
              <a:buFontTx/>
              <a:buNone/>
            </a:pPr>
            <a:r>
              <a:rPr lang="en-US" sz="2000" b="1" dirty="0">
                <a:latin typeface="Courier New" pitchFamily="49" charset="0"/>
              </a:rPr>
              <a:t>  </a:t>
            </a:r>
            <a:r>
              <a:rPr lang="en-US" sz="2000" b="1" dirty="0">
                <a:solidFill>
                  <a:schemeClr val="folHlink"/>
                </a:solidFill>
                <a:latin typeface="Courier New" pitchFamily="49" charset="0"/>
              </a:rPr>
              <a:t>}</a:t>
            </a:r>
          </a:p>
          <a:p>
            <a:pPr eaLnBrk="1" hangingPunct="1">
              <a:lnSpc>
                <a:spcPct val="90000"/>
              </a:lnSpc>
              <a:buFontTx/>
              <a:buNone/>
            </a:pPr>
            <a:r>
              <a:rPr lang="en-US" sz="2000" b="1" dirty="0">
                <a:solidFill>
                  <a:schemeClr val="folHlink"/>
                </a:solidFill>
                <a:latin typeface="Courier New" pitchFamily="49" charset="0"/>
              </a:rPr>
              <a:t>  public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read() {</a:t>
            </a:r>
          </a:p>
          <a:p>
            <a:pPr eaLnBrk="1" hangingPunct="1">
              <a:lnSpc>
                <a:spcPct val="90000"/>
              </a:lnSpc>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int</a:t>
            </a: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i</a:t>
            </a:r>
            <a:r>
              <a:rPr lang="en-US" sz="2000" b="1" dirty="0">
                <a:solidFill>
                  <a:schemeClr val="folHlink"/>
                </a:solidFill>
                <a:latin typeface="Courier New" pitchFamily="49" charset="0"/>
              </a:rPr>
              <a:t> = </a:t>
            </a:r>
            <a:r>
              <a:rPr lang="en-US" sz="2000" b="1" dirty="0" err="1">
                <a:solidFill>
                  <a:schemeClr val="folHlink"/>
                </a:solidFill>
                <a:latin typeface="Courier New" pitchFamily="49" charset="0"/>
              </a:rPr>
              <a:t>ThreadID.get</a:t>
            </a:r>
            <a:r>
              <a:rPr lang="en-US" sz="2000" b="1" dirty="0">
                <a:solidFill>
                  <a:schemeClr val="folHlink"/>
                </a:solidFill>
                <a:latin typeface="Courier New" pitchFamily="49" charset="0"/>
              </a:rPr>
              <a:t>();</a:t>
            </a:r>
          </a:p>
          <a:p>
            <a:pPr eaLnBrk="1" hangingPunct="1">
              <a:lnSpc>
                <a:spcPct val="90000"/>
              </a:lnSpc>
              <a:buFontTx/>
              <a:buNone/>
            </a:pPr>
            <a:r>
              <a:rPr lang="en-US" sz="2000" b="1" dirty="0">
                <a:solidFill>
                  <a:schemeClr val="folHlink"/>
                </a:solidFill>
                <a:latin typeface="Courier New" pitchFamily="49" charset="0"/>
              </a:rPr>
              <a:t>   return r[</a:t>
            </a:r>
            <a:r>
              <a:rPr lang="en-US" sz="2000" b="1" dirty="0" err="1">
                <a:solidFill>
                  <a:schemeClr val="folHlink"/>
                </a:solidFill>
                <a:latin typeface="Courier New" pitchFamily="49" charset="0"/>
              </a:rPr>
              <a:t>i</a:t>
            </a:r>
            <a:r>
              <a:rPr lang="en-US" sz="2000" b="1" dirty="0">
                <a:solidFill>
                  <a:schemeClr val="folHlink"/>
                </a:solidFill>
                <a:latin typeface="Courier New" pitchFamily="49" charset="0"/>
              </a:rPr>
              <a:t>].read();</a:t>
            </a:r>
          </a:p>
          <a:p>
            <a:pPr eaLnBrk="1" hangingPunct="1">
              <a:lnSpc>
                <a:spcPct val="90000"/>
              </a:lnSpc>
              <a:buFontTx/>
              <a:buNone/>
            </a:pPr>
            <a:r>
              <a:rPr lang="en-US" sz="2000" b="1" dirty="0">
                <a:solidFill>
                  <a:schemeClr val="folHlink"/>
                </a:solidFill>
                <a:latin typeface="Courier New" pitchFamily="49" charset="0"/>
              </a:rPr>
              <a:t>  }}</a:t>
            </a:r>
          </a:p>
          <a:p>
            <a:pPr eaLnBrk="1" hangingPunct="1">
              <a:lnSpc>
                <a:spcPct val="90000"/>
              </a:lnSpc>
              <a:buFontTx/>
              <a:buNone/>
            </a:pPr>
            <a:endParaRPr lang="en-US" sz="2000" b="1" dirty="0">
              <a:solidFill>
                <a:schemeClr val="folHlink"/>
              </a:solidFill>
              <a:latin typeface="Courier New" pitchFamily="49" charset="0"/>
              <a:cs typeface="Courier New" pitchFamily="49" charset="0"/>
            </a:endParaRPr>
          </a:p>
        </p:txBody>
      </p:sp>
      <p:sp>
        <p:nvSpPr>
          <p:cNvPr id="55302" name="AutoShape 5"/>
          <p:cNvSpPr>
            <a:spLocks noChangeArrowheads="1"/>
          </p:cNvSpPr>
          <p:nvPr/>
        </p:nvSpPr>
        <p:spPr bwMode="auto">
          <a:xfrm>
            <a:off x="1316038" y="3302000"/>
            <a:ext cx="4610100" cy="863600"/>
          </a:xfrm>
          <a:prstGeom prst="wedgeRoundRectCallout">
            <a:avLst>
              <a:gd name="adj1" fmla="val 51894"/>
              <a:gd name="adj2" fmla="val 11286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5303" name="Text Box 6"/>
          <p:cNvSpPr txBox="1">
            <a:spLocks noChangeArrowheads="1"/>
          </p:cNvSpPr>
          <p:nvPr/>
        </p:nvSpPr>
        <p:spPr bwMode="auto">
          <a:xfrm>
            <a:off x="5486400" y="4267200"/>
            <a:ext cx="3225800" cy="1373188"/>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Write each thread’s register one at a time</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D261A00-2A64-4D4B-8C00-70F170EB581A}" type="slidenum">
              <a:rPr lang="x-none" sz="1400">
                <a:latin typeface="Arial" pitchFamily="34" charset="0"/>
                <a:cs typeface="Arial" charset="0"/>
              </a:rPr>
              <a:pPr algn="r" eaLnBrk="0" hangingPunct="0"/>
              <a:t>52</a:t>
            </a:fld>
            <a:endParaRPr lang="en-US" sz="1400" dirty="0">
              <a:latin typeface="Arial" pitchFamily="34" charset="0"/>
              <a:cs typeface="Arial" charset="0"/>
            </a:endParaRPr>
          </a:p>
        </p:txBody>
      </p:sp>
      <p:sp>
        <p:nvSpPr>
          <p:cNvPr id="56324"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Safe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SRSW</a:t>
            </a:r>
          </a:p>
        </p:txBody>
      </p:sp>
      <p:sp>
        <p:nvSpPr>
          <p:cNvPr id="56325"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SafeBoolMRSWRegister</a:t>
            </a:r>
            <a:endParaRPr lang="en-US" sz="2000" b="1" dirty="0">
              <a:solidFill>
                <a:schemeClr val="folHlink"/>
              </a:solidFill>
              <a:latin typeface="Courier New" pitchFamily="49" charset="0"/>
            </a:endParaRPr>
          </a:p>
          <a:p>
            <a:pPr eaLnBrk="1" hangingPunct="1">
              <a:lnSpc>
                <a:spcPct val="90000"/>
              </a:lnSpc>
              <a:buFontTx/>
              <a:buNone/>
            </a:pPr>
            <a:r>
              <a:rPr lang="en-US" sz="2000" b="1" dirty="0">
                <a:solidFill>
                  <a:schemeClr val="folHlink"/>
                </a:solidFill>
                <a:latin typeface="Courier New" pitchFamily="49" charset="0"/>
              </a:rPr>
              <a:t> implements </a:t>
            </a:r>
            <a:r>
              <a:rPr lang="en-US" sz="2000" b="1" dirty="0" err="1">
                <a:solidFill>
                  <a:schemeClr val="folHlink"/>
                </a:solidFill>
                <a:latin typeface="Courier New" pitchFamily="49" charset="0"/>
              </a:rPr>
              <a:t>BooleanRegister</a:t>
            </a:r>
            <a:r>
              <a:rPr lang="en-US" sz="2000" b="1" dirty="0">
                <a:solidFill>
                  <a:schemeClr val="folHlink"/>
                </a:solidFill>
                <a:latin typeface="Courier New" pitchFamily="49" charset="0"/>
              </a:rPr>
              <a:t> {</a:t>
            </a:r>
          </a:p>
          <a:p>
            <a:pPr eaLnBrk="1" hangingPunct="1">
              <a:lnSpc>
                <a:spcPct val="90000"/>
              </a:lnSpc>
              <a:buFontTx/>
              <a:buNone/>
            </a:pPr>
            <a:r>
              <a:rPr lang="en-US" sz="2000" b="1" dirty="0">
                <a:solidFill>
                  <a:schemeClr val="folHlink"/>
                </a:solidFill>
                <a:latin typeface="Courier New" pitchFamily="49" charset="0"/>
              </a:rPr>
              <a:t> private </a:t>
            </a:r>
            <a:r>
              <a:rPr lang="en-US" sz="2000" b="1" dirty="0" err="1">
                <a:solidFill>
                  <a:schemeClr val="folHlink"/>
                </a:solidFill>
                <a:latin typeface="Courier New" pitchFamily="49" charset="0"/>
              </a:rPr>
              <a:t>SafeBoolSRSWRegister</a:t>
            </a:r>
            <a:r>
              <a:rPr lang="en-US" sz="2000" b="1" dirty="0">
                <a:solidFill>
                  <a:schemeClr val="folHlink"/>
                </a:solidFill>
                <a:latin typeface="Courier New" pitchFamily="49" charset="0"/>
              </a:rPr>
              <a:t>[] r =</a:t>
            </a:r>
          </a:p>
          <a:p>
            <a:pPr eaLnBrk="1" hangingPunct="1">
              <a:lnSpc>
                <a:spcPct val="90000"/>
              </a:lnSpc>
              <a:buFontTx/>
              <a:buNone/>
            </a:pPr>
            <a:r>
              <a:rPr lang="en-US" sz="2000" b="1" dirty="0">
                <a:solidFill>
                  <a:schemeClr val="folHlink"/>
                </a:solidFill>
                <a:latin typeface="Courier New" pitchFamily="49" charset="0"/>
              </a:rPr>
              <a:t>   new </a:t>
            </a:r>
            <a:r>
              <a:rPr lang="en-US" sz="2000" b="1" dirty="0" err="1">
                <a:solidFill>
                  <a:schemeClr val="folHlink"/>
                </a:solidFill>
                <a:latin typeface="Courier New" pitchFamily="49" charset="0"/>
              </a:rPr>
              <a:t>SafeBoolSRSWRegister</a:t>
            </a:r>
            <a:r>
              <a:rPr lang="en-US" sz="2000" b="1" dirty="0">
                <a:solidFill>
                  <a:schemeClr val="folHlink"/>
                </a:solidFill>
                <a:latin typeface="Courier New" pitchFamily="49" charset="0"/>
              </a:rPr>
              <a:t>[N];</a:t>
            </a:r>
          </a:p>
          <a:p>
            <a:pPr eaLnBrk="1" hangingPunct="1">
              <a:lnSpc>
                <a:spcPct val="90000"/>
              </a:lnSpc>
              <a:buFontTx/>
              <a:buNone/>
            </a:pPr>
            <a:r>
              <a:rPr lang="en-US" sz="2000" b="1" dirty="0">
                <a:solidFill>
                  <a:schemeClr val="folHlink"/>
                </a:solidFill>
                <a:latin typeface="Courier New" pitchFamily="49" charset="0"/>
              </a:rPr>
              <a:t>  public void write(</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x) {</a:t>
            </a:r>
          </a:p>
          <a:p>
            <a:pPr eaLnBrk="1" hangingPunct="1">
              <a:lnSpc>
                <a:spcPct val="90000"/>
              </a:lnSpc>
              <a:buFontTx/>
              <a:buNone/>
            </a:pPr>
            <a:r>
              <a:rPr lang="en-US" sz="2000" b="1" dirty="0">
                <a:solidFill>
                  <a:schemeClr val="folHlink"/>
                </a:solidFill>
                <a:latin typeface="Courier New" pitchFamily="49" charset="0"/>
              </a:rPr>
              <a:t>   for (</a:t>
            </a:r>
            <a:r>
              <a:rPr lang="en-US" sz="2000" b="1" dirty="0" err="1">
                <a:solidFill>
                  <a:schemeClr val="folHlink"/>
                </a:solidFill>
                <a:latin typeface="Courier New" pitchFamily="49" charset="0"/>
              </a:rPr>
              <a:t>int</a:t>
            </a:r>
            <a:r>
              <a:rPr lang="en-US" sz="2000" b="1" dirty="0">
                <a:solidFill>
                  <a:schemeClr val="folHlink"/>
                </a:solidFill>
                <a:latin typeface="Courier New" pitchFamily="49" charset="0"/>
              </a:rPr>
              <a:t> j = 0; j &lt; N; j++)</a:t>
            </a:r>
          </a:p>
          <a:p>
            <a:pPr eaLnBrk="1" hangingPunct="1">
              <a:lnSpc>
                <a:spcPct val="90000"/>
              </a:lnSpc>
              <a:buFontTx/>
              <a:buNone/>
            </a:pPr>
            <a:r>
              <a:rPr lang="en-US" sz="2000" b="1" dirty="0">
                <a:solidFill>
                  <a:schemeClr val="folHlink"/>
                </a:solidFill>
                <a:latin typeface="Courier New" pitchFamily="49" charset="0"/>
              </a:rPr>
              <a:t>    r[j].write(x);</a:t>
            </a:r>
          </a:p>
          <a:p>
            <a:pPr eaLnBrk="1" hangingPunct="1">
              <a:lnSpc>
                <a:spcPct val="90000"/>
              </a:lnSpc>
              <a:buFontTx/>
              <a:buNone/>
            </a:pPr>
            <a:r>
              <a:rPr lang="en-US" sz="2000" b="1" dirty="0">
                <a:solidFill>
                  <a:schemeClr val="folHlink"/>
                </a:solidFill>
                <a:latin typeface="Courier New" pitchFamily="49" charset="0"/>
              </a:rPr>
              <a:t>  }</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public </a:t>
            </a:r>
            <a:r>
              <a:rPr lang="en-US" sz="2000" b="1" dirty="0" err="1">
                <a:solidFill>
                  <a:schemeClr val="tx1"/>
                </a:solidFill>
                <a:latin typeface="Courier New" pitchFamily="49" charset="0"/>
              </a:rPr>
              <a:t>boolean</a:t>
            </a:r>
            <a:r>
              <a:rPr lang="en-US" sz="2000" b="1" dirty="0">
                <a:latin typeface="Courier New" pitchFamily="49" charset="0"/>
              </a:rPr>
              <a:t> read() {</a:t>
            </a:r>
          </a:p>
          <a:p>
            <a:pPr eaLnBrk="1" hangingPunct="1">
              <a:lnSpc>
                <a:spcPct val="90000"/>
              </a:lnSpc>
              <a:buFontTx/>
              <a:buNone/>
            </a:pPr>
            <a:r>
              <a:rPr lang="en-US" sz="2000" b="1" dirty="0">
                <a:latin typeface="Courier New" pitchFamily="49" charset="0"/>
              </a:rPr>
              <a:t>   </a:t>
            </a:r>
            <a:r>
              <a:rPr lang="en-US" sz="2000" b="1" dirty="0" err="1">
                <a:solidFill>
                  <a:schemeClr val="tx1"/>
                </a:solidFill>
                <a:latin typeface="Courier New" pitchFamily="49" charset="0"/>
              </a:rPr>
              <a:t>int</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 = </a:t>
            </a:r>
            <a:r>
              <a:rPr lang="en-US" sz="2000" b="1" dirty="0" err="1">
                <a:latin typeface="Courier New" pitchFamily="49" charset="0"/>
              </a:rPr>
              <a:t>ThreadID.get</a:t>
            </a:r>
            <a:r>
              <a:rPr lang="en-US" sz="2000" b="1" dirty="0">
                <a:latin typeface="Courier New" pitchFamily="49" charset="0"/>
              </a:rPr>
              <a:t>();</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return</a:t>
            </a:r>
            <a:r>
              <a:rPr lang="en-US" sz="2000" b="1" dirty="0">
                <a:latin typeface="Courier New" pitchFamily="49" charset="0"/>
              </a:rPr>
              <a:t> r[</a:t>
            </a:r>
            <a:r>
              <a:rPr lang="en-US" sz="2000" b="1" dirty="0" err="1">
                <a:latin typeface="Courier New" pitchFamily="49" charset="0"/>
              </a:rPr>
              <a:t>i</a:t>
            </a:r>
            <a:r>
              <a:rPr lang="en-US" sz="2000" b="1" dirty="0">
                <a:latin typeface="Courier New" pitchFamily="49" charset="0"/>
              </a:rPr>
              <a:t>].read();</a:t>
            </a:r>
          </a:p>
          <a:p>
            <a:pPr eaLnBrk="1" hangingPunct="1">
              <a:lnSpc>
                <a:spcPct val="90000"/>
              </a:lnSpc>
              <a:buFontTx/>
              <a:buNone/>
            </a:pPr>
            <a:r>
              <a:rPr lang="en-US" sz="2000" b="1" dirty="0">
                <a:latin typeface="Courier New" pitchFamily="49" charset="0"/>
              </a:rPr>
              <a:t>  </a:t>
            </a:r>
            <a:r>
              <a:rPr lang="en-US" sz="2000" b="1" dirty="0">
                <a:solidFill>
                  <a:schemeClr val="folHlink"/>
                </a:solidFill>
                <a:latin typeface="Courier New" pitchFamily="49" charset="0"/>
              </a:rPr>
              <a:t>}}</a:t>
            </a:r>
            <a:endParaRPr lang="en-US" sz="2000" b="1" dirty="0">
              <a:solidFill>
                <a:schemeClr val="folHlink"/>
              </a:solidFill>
              <a:latin typeface="Courier New" pitchFamily="49" charset="0"/>
              <a:cs typeface="Courier New" pitchFamily="49" charset="0"/>
            </a:endParaRPr>
          </a:p>
        </p:txBody>
      </p:sp>
      <p:sp>
        <p:nvSpPr>
          <p:cNvPr id="56326" name="AutoShape 5"/>
          <p:cNvSpPr>
            <a:spLocks noChangeArrowheads="1"/>
          </p:cNvSpPr>
          <p:nvPr/>
        </p:nvSpPr>
        <p:spPr bwMode="auto">
          <a:xfrm>
            <a:off x="1163638" y="4165600"/>
            <a:ext cx="4368800" cy="1282700"/>
          </a:xfrm>
          <a:prstGeom prst="wedgeRoundRectCallout">
            <a:avLst>
              <a:gd name="adj1" fmla="val 77579"/>
              <a:gd name="adj2" fmla="val -54208"/>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6327" name="Text Box 6"/>
          <p:cNvSpPr txBox="1">
            <a:spLocks noChangeArrowheads="1"/>
          </p:cNvSpPr>
          <p:nvPr/>
        </p:nvSpPr>
        <p:spPr bwMode="auto">
          <a:xfrm>
            <a:off x="5334000" y="3606800"/>
            <a:ext cx="3497263"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read method</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DBAA66D-0719-4403-B80C-C9BD58477B26}" type="slidenum">
              <a:rPr lang="x-none" sz="1400">
                <a:latin typeface="Arial" pitchFamily="34" charset="0"/>
                <a:cs typeface="Arial" charset="0"/>
              </a:rPr>
              <a:pPr algn="r" eaLnBrk="0" hangingPunct="0"/>
              <a:t>53</a:t>
            </a:fld>
            <a:endParaRPr lang="en-US" sz="1400" dirty="0">
              <a:latin typeface="Arial" pitchFamily="34" charset="0"/>
              <a:cs typeface="Arial" charset="0"/>
            </a:endParaRPr>
          </a:p>
        </p:txBody>
      </p:sp>
      <p:sp>
        <p:nvSpPr>
          <p:cNvPr id="57348" name="Rectangle 2"/>
          <p:cNvSpPr>
            <a:spLocks noGrp="1" noChangeArrowheads="1"/>
          </p:cNvSpPr>
          <p:nvPr>
            <p:ph type="title" idx="4294967295"/>
          </p:nvPr>
        </p:nvSpPr>
        <p:spPr>
          <a:xfrm>
            <a:off x="685800" y="304800"/>
            <a:ext cx="7772400" cy="1143000"/>
          </a:xfrm>
        </p:spPr>
        <p:txBody>
          <a:bodyPr/>
          <a:lstStyle/>
          <a:p>
            <a:pPr eaLnBrk="1" hangingPunct="1"/>
            <a:r>
              <a:rPr lang="en-US" sz="4000">
                <a:solidFill>
                  <a:schemeClr val="tx1"/>
                </a:solidFill>
                <a:latin typeface="Arial" charset="0"/>
                <a:cs typeface="Arial" charset="0"/>
              </a:rPr>
              <a:t>Safe Boolean MRSW </a:t>
            </a:r>
            <a:r>
              <a:rPr lang="en-US" sz="4000">
                <a:solidFill>
                  <a:schemeClr val="tx1"/>
                </a:solidFill>
                <a:latin typeface="Arial" charset="0"/>
                <a:cs typeface="Arial" charset="0"/>
                <a:sym typeface="Wingdings" pitchFamily="2" charset="2"/>
              </a:rPr>
              <a:t>from</a:t>
            </a:r>
            <a:br>
              <a:rPr lang="en-US" sz="4000">
                <a:solidFill>
                  <a:schemeClr val="tx1"/>
                </a:solidFill>
                <a:latin typeface="Arial" charset="0"/>
                <a:cs typeface="Arial" charset="0"/>
                <a:sym typeface="Wingdings" pitchFamily="2" charset="2"/>
              </a:rPr>
            </a:br>
            <a:r>
              <a:rPr lang="en-US" sz="4000">
                <a:solidFill>
                  <a:schemeClr val="tx1"/>
                </a:solidFill>
                <a:latin typeface="Arial" charset="0"/>
                <a:cs typeface="Arial" charset="0"/>
                <a:sym typeface="Wingdings" pitchFamily="2" charset="2"/>
              </a:rPr>
              <a:t>Safe Boolean SRSW</a:t>
            </a:r>
          </a:p>
        </p:txBody>
      </p:sp>
      <p:sp>
        <p:nvSpPr>
          <p:cNvPr id="57349" name="Rectangle 3"/>
          <p:cNvSpPr>
            <a:spLocks noGrp="1" noChangeArrowheads="1"/>
          </p:cNvSpPr>
          <p:nvPr>
            <p:ph type="body" idx="4294967295"/>
          </p:nvPr>
        </p:nvSpPr>
        <p:spPr>
          <a:xfrm>
            <a:off x="914400" y="1676400"/>
            <a:ext cx="7620000" cy="4267200"/>
          </a:xfrm>
          <a:solidFill>
            <a:srgbClr val="FFFFCC"/>
          </a:solidFill>
        </p:spPr>
        <p:txBody>
          <a:bodyPr/>
          <a:lstStyle/>
          <a:p>
            <a:pPr eaLnBrk="1" hangingPunct="1">
              <a:lnSpc>
                <a:spcPct val="90000"/>
              </a:lnSpc>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SafeBoolMRSWRegister</a:t>
            </a:r>
            <a:endParaRPr lang="en-US" sz="2000" b="1" dirty="0">
              <a:solidFill>
                <a:schemeClr val="folHlink"/>
              </a:solidFill>
              <a:latin typeface="Courier New" pitchFamily="49" charset="0"/>
            </a:endParaRPr>
          </a:p>
          <a:p>
            <a:pPr eaLnBrk="1" hangingPunct="1">
              <a:lnSpc>
                <a:spcPct val="90000"/>
              </a:lnSpc>
              <a:buFontTx/>
              <a:buNone/>
            </a:pPr>
            <a:r>
              <a:rPr lang="en-US" sz="2000" b="1" dirty="0">
                <a:solidFill>
                  <a:schemeClr val="folHlink"/>
                </a:solidFill>
                <a:latin typeface="Courier New" pitchFamily="49" charset="0"/>
              </a:rPr>
              <a:t> implements </a:t>
            </a:r>
            <a:r>
              <a:rPr lang="en-US" sz="2000" b="1" dirty="0" err="1">
                <a:solidFill>
                  <a:schemeClr val="folHlink"/>
                </a:solidFill>
                <a:latin typeface="Courier New" pitchFamily="49" charset="0"/>
              </a:rPr>
              <a:t>BooleanRegister</a:t>
            </a:r>
            <a:r>
              <a:rPr lang="en-US" sz="2000" b="1" dirty="0">
                <a:solidFill>
                  <a:schemeClr val="folHlink"/>
                </a:solidFill>
                <a:latin typeface="Courier New" pitchFamily="49" charset="0"/>
              </a:rPr>
              <a:t> {</a:t>
            </a:r>
          </a:p>
          <a:p>
            <a:pPr eaLnBrk="1" hangingPunct="1">
              <a:lnSpc>
                <a:spcPct val="90000"/>
              </a:lnSpc>
              <a:buFontTx/>
              <a:buNone/>
            </a:pPr>
            <a:r>
              <a:rPr lang="en-US" sz="2000" b="1" dirty="0">
                <a:solidFill>
                  <a:schemeClr val="folHlink"/>
                </a:solidFill>
                <a:latin typeface="Courier New" pitchFamily="49" charset="0"/>
              </a:rPr>
              <a:t> private </a:t>
            </a:r>
            <a:r>
              <a:rPr lang="en-US" sz="2000" b="1" dirty="0" err="1">
                <a:solidFill>
                  <a:schemeClr val="folHlink"/>
                </a:solidFill>
                <a:latin typeface="Courier New" pitchFamily="49" charset="0"/>
              </a:rPr>
              <a:t>SafeBoolSRSWRegister</a:t>
            </a:r>
            <a:r>
              <a:rPr lang="en-US" sz="2000" b="1" dirty="0">
                <a:solidFill>
                  <a:schemeClr val="folHlink"/>
                </a:solidFill>
                <a:latin typeface="Courier New" pitchFamily="49" charset="0"/>
              </a:rPr>
              <a:t>[] r =</a:t>
            </a:r>
          </a:p>
          <a:p>
            <a:pPr eaLnBrk="1" hangingPunct="1">
              <a:lnSpc>
                <a:spcPct val="90000"/>
              </a:lnSpc>
              <a:buFontTx/>
              <a:buNone/>
            </a:pPr>
            <a:r>
              <a:rPr lang="en-US" sz="2000" b="1" dirty="0">
                <a:solidFill>
                  <a:schemeClr val="folHlink"/>
                </a:solidFill>
                <a:latin typeface="Courier New" pitchFamily="49" charset="0"/>
              </a:rPr>
              <a:t>   new </a:t>
            </a:r>
            <a:r>
              <a:rPr lang="en-US" sz="2000" b="1" dirty="0" err="1">
                <a:solidFill>
                  <a:schemeClr val="folHlink"/>
                </a:solidFill>
                <a:latin typeface="Courier New" pitchFamily="49" charset="0"/>
              </a:rPr>
              <a:t>SafeBoolSRSWRegister</a:t>
            </a:r>
            <a:r>
              <a:rPr lang="en-US" sz="2000" b="1" dirty="0">
                <a:solidFill>
                  <a:schemeClr val="folHlink"/>
                </a:solidFill>
                <a:latin typeface="Courier New" pitchFamily="49" charset="0"/>
              </a:rPr>
              <a:t>[N];</a:t>
            </a:r>
          </a:p>
          <a:p>
            <a:pPr eaLnBrk="1" hangingPunct="1">
              <a:lnSpc>
                <a:spcPct val="90000"/>
              </a:lnSpc>
              <a:buFontTx/>
              <a:buNone/>
            </a:pPr>
            <a:r>
              <a:rPr lang="en-US" sz="2000" b="1" dirty="0">
                <a:solidFill>
                  <a:schemeClr val="folHlink"/>
                </a:solidFill>
                <a:latin typeface="Courier New" pitchFamily="49" charset="0"/>
              </a:rPr>
              <a:t>  public void write(</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x) {</a:t>
            </a:r>
          </a:p>
          <a:p>
            <a:pPr eaLnBrk="1" hangingPunct="1">
              <a:lnSpc>
                <a:spcPct val="90000"/>
              </a:lnSpc>
              <a:buFontTx/>
              <a:buNone/>
            </a:pPr>
            <a:r>
              <a:rPr lang="en-US" sz="2000" b="1" dirty="0">
                <a:solidFill>
                  <a:schemeClr val="folHlink"/>
                </a:solidFill>
                <a:latin typeface="Courier New" pitchFamily="49" charset="0"/>
              </a:rPr>
              <a:t>   for (</a:t>
            </a:r>
            <a:r>
              <a:rPr lang="en-US" sz="2000" b="1" dirty="0" err="1">
                <a:solidFill>
                  <a:schemeClr val="folHlink"/>
                </a:solidFill>
                <a:latin typeface="Courier New" pitchFamily="49" charset="0"/>
              </a:rPr>
              <a:t>int</a:t>
            </a:r>
            <a:r>
              <a:rPr lang="en-US" sz="2000" b="1" dirty="0">
                <a:solidFill>
                  <a:schemeClr val="folHlink"/>
                </a:solidFill>
                <a:latin typeface="Courier New" pitchFamily="49" charset="0"/>
              </a:rPr>
              <a:t> j = 0; j &lt; N; j++)</a:t>
            </a:r>
          </a:p>
          <a:p>
            <a:pPr eaLnBrk="1" hangingPunct="1">
              <a:lnSpc>
                <a:spcPct val="90000"/>
              </a:lnSpc>
              <a:buFontTx/>
              <a:buNone/>
            </a:pPr>
            <a:r>
              <a:rPr lang="en-US" sz="2000" b="1" dirty="0">
                <a:solidFill>
                  <a:schemeClr val="folHlink"/>
                </a:solidFill>
                <a:latin typeface="Courier New" pitchFamily="49" charset="0"/>
              </a:rPr>
              <a:t>    r[j].write(x);</a:t>
            </a:r>
          </a:p>
          <a:p>
            <a:pPr eaLnBrk="1" hangingPunct="1">
              <a:lnSpc>
                <a:spcPct val="90000"/>
              </a:lnSpc>
              <a:buFontTx/>
              <a:buNone/>
            </a:pPr>
            <a:r>
              <a:rPr lang="en-US" sz="2000" b="1" dirty="0">
                <a:solidFill>
                  <a:schemeClr val="folHlink"/>
                </a:solidFill>
                <a:latin typeface="Courier New" pitchFamily="49" charset="0"/>
              </a:rPr>
              <a:t>  }</a:t>
            </a:r>
          </a:p>
          <a:p>
            <a:pPr eaLnBrk="1" hangingPunct="1">
              <a:lnSpc>
                <a:spcPct val="90000"/>
              </a:lnSpc>
              <a:buFontTx/>
              <a:buNone/>
            </a:pPr>
            <a:r>
              <a:rPr lang="en-US" sz="2000" b="1" dirty="0">
                <a:solidFill>
                  <a:schemeClr val="folHlink"/>
                </a:solidFill>
                <a:latin typeface="Courier New" pitchFamily="49" charset="0"/>
              </a:rPr>
              <a:t>  public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read() {</a:t>
            </a:r>
          </a:p>
          <a:p>
            <a:pPr eaLnBrk="1" hangingPunct="1">
              <a:lnSpc>
                <a:spcPct val="90000"/>
              </a:lnSpc>
              <a:buFontTx/>
              <a:buNone/>
            </a:pPr>
            <a:r>
              <a:rPr lang="en-US" sz="2000" b="1" dirty="0">
                <a:latin typeface="Courier New" pitchFamily="49" charset="0"/>
              </a:rPr>
              <a:t>   </a:t>
            </a:r>
            <a:r>
              <a:rPr lang="en-US" sz="2000" b="1" dirty="0" err="1">
                <a:solidFill>
                  <a:schemeClr val="tx1"/>
                </a:solidFill>
                <a:latin typeface="Courier New" pitchFamily="49" charset="0"/>
              </a:rPr>
              <a:t>int</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 = </a:t>
            </a:r>
            <a:r>
              <a:rPr lang="en-US" sz="2000" b="1" dirty="0" err="1">
                <a:latin typeface="Courier New" pitchFamily="49" charset="0"/>
              </a:rPr>
              <a:t>ThreadID.get</a:t>
            </a:r>
            <a:r>
              <a:rPr lang="en-US" sz="2000" b="1" dirty="0">
                <a:latin typeface="Courier New" pitchFamily="49" charset="0"/>
              </a:rPr>
              <a:t>();</a:t>
            </a:r>
          </a:p>
          <a:p>
            <a:pPr eaLnBrk="1" hangingPunct="1">
              <a:lnSpc>
                <a:spcPct val="90000"/>
              </a:lnSpc>
              <a:buFontTx/>
              <a:buNone/>
            </a:pPr>
            <a:r>
              <a:rPr lang="en-US" sz="2000" b="1" dirty="0">
                <a:latin typeface="Courier New" pitchFamily="49" charset="0"/>
              </a:rPr>
              <a:t>   </a:t>
            </a:r>
            <a:r>
              <a:rPr lang="en-US" sz="2000" b="1" dirty="0">
                <a:solidFill>
                  <a:schemeClr val="tx1"/>
                </a:solidFill>
                <a:latin typeface="Courier New" pitchFamily="49" charset="0"/>
              </a:rPr>
              <a:t>return</a:t>
            </a:r>
            <a:r>
              <a:rPr lang="en-US" sz="2000" b="1" dirty="0">
                <a:latin typeface="Courier New" pitchFamily="49" charset="0"/>
              </a:rPr>
              <a:t> r[</a:t>
            </a:r>
            <a:r>
              <a:rPr lang="en-US" sz="2000" b="1" dirty="0" err="1">
                <a:latin typeface="Courier New" pitchFamily="49" charset="0"/>
              </a:rPr>
              <a:t>i</a:t>
            </a:r>
            <a:r>
              <a:rPr lang="en-US" sz="2000" b="1" dirty="0">
                <a:latin typeface="Courier New" pitchFamily="49" charset="0"/>
              </a:rPr>
              <a:t>].read();</a:t>
            </a:r>
          </a:p>
          <a:p>
            <a:pPr eaLnBrk="1" hangingPunct="1">
              <a:lnSpc>
                <a:spcPct val="90000"/>
              </a:lnSpc>
              <a:buFontTx/>
              <a:buNone/>
            </a:pPr>
            <a:r>
              <a:rPr lang="en-US" sz="2000" b="1" dirty="0">
                <a:latin typeface="Courier New" pitchFamily="49" charset="0"/>
              </a:rPr>
              <a:t>  </a:t>
            </a:r>
            <a:r>
              <a:rPr lang="en-US" sz="2000" b="1" dirty="0">
                <a:solidFill>
                  <a:schemeClr val="folHlink"/>
                </a:solidFill>
                <a:latin typeface="Courier New" pitchFamily="49" charset="0"/>
              </a:rPr>
              <a:t>}}</a:t>
            </a:r>
            <a:endParaRPr lang="en-US" sz="2000" b="1" dirty="0">
              <a:solidFill>
                <a:schemeClr val="folHlink"/>
              </a:solidFill>
              <a:latin typeface="Courier New" pitchFamily="49" charset="0"/>
              <a:cs typeface="Courier New" pitchFamily="49" charset="0"/>
            </a:endParaRPr>
          </a:p>
        </p:txBody>
      </p:sp>
      <p:sp>
        <p:nvSpPr>
          <p:cNvPr id="57350" name="AutoShape 5"/>
          <p:cNvSpPr>
            <a:spLocks noChangeArrowheads="1"/>
          </p:cNvSpPr>
          <p:nvPr/>
        </p:nvSpPr>
        <p:spPr bwMode="auto">
          <a:xfrm>
            <a:off x="1282700" y="4686300"/>
            <a:ext cx="4108450" cy="711200"/>
          </a:xfrm>
          <a:prstGeom prst="wedgeRoundRectCallout">
            <a:avLst>
              <a:gd name="adj1" fmla="val 68588"/>
              <a:gd name="adj2" fmla="val -1361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57351" name="Text Box 6"/>
          <p:cNvSpPr txBox="1">
            <a:spLocks noChangeArrowheads="1"/>
          </p:cNvSpPr>
          <p:nvPr/>
        </p:nvSpPr>
        <p:spPr bwMode="auto">
          <a:xfrm>
            <a:off x="6188075" y="4648200"/>
            <a:ext cx="25908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Read my own register</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4C546BE-C13A-483A-8F4D-3F930252B709}" type="slidenum">
              <a:rPr lang="x-none" sz="1400">
                <a:latin typeface="Arial" pitchFamily="34" charset="0"/>
                <a:cs typeface="Arial" charset="0"/>
              </a:rPr>
              <a:pPr algn="r" eaLnBrk="0" hangingPunct="0"/>
              <a:t>54</a:t>
            </a:fld>
            <a:endParaRPr lang="en-US" sz="1400" dirty="0">
              <a:latin typeface="Arial" pitchFamily="34" charset="0"/>
              <a:cs typeface="Arial" charset="0"/>
            </a:endParaRPr>
          </a:p>
        </p:txBody>
      </p:sp>
      <p:sp>
        <p:nvSpPr>
          <p:cNvPr id="906319" name="Text Box 79"/>
          <p:cNvSpPr txBox="1">
            <a:spLocks noChangeArrowheads="1"/>
          </p:cNvSpPr>
          <p:nvPr/>
        </p:nvSpPr>
        <p:spPr bwMode="auto">
          <a:xfrm>
            <a:off x="4410075" y="53070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sp>
        <p:nvSpPr>
          <p:cNvPr id="906320" name="Text Box 80"/>
          <p:cNvSpPr txBox="1">
            <a:spLocks noChangeArrowheads="1"/>
          </p:cNvSpPr>
          <p:nvPr/>
        </p:nvSpPr>
        <p:spPr bwMode="auto">
          <a:xfrm>
            <a:off x="2644775" y="53451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sp>
        <p:nvSpPr>
          <p:cNvPr id="906321" name="Text Box 81"/>
          <p:cNvSpPr txBox="1">
            <a:spLocks noChangeArrowheads="1"/>
          </p:cNvSpPr>
          <p:nvPr/>
        </p:nvSpPr>
        <p:spPr bwMode="auto">
          <a:xfrm>
            <a:off x="2200275" y="37703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sp>
        <p:nvSpPr>
          <p:cNvPr id="58375" name="Rectangle 2"/>
          <p:cNvSpPr>
            <a:spLocks noGrp="1" noChangeArrowheads="1"/>
          </p:cNvSpPr>
          <p:nvPr>
            <p:ph type="title" idx="4294967295"/>
          </p:nvPr>
        </p:nvSpPr>
        <p:spPr/>
        <p:txBody>
          <a:bodyPr/>
          <a:lstStyle/>
          <a:p>
            <a:pPr eaLnBrk="1" hangingPunct="1"/>
            <a:r>
              <a:rPr lang="en-US" sz="4000" dirty="0">
                <a:solidFill>
                  <a:schemeClr val="tx1"/>
                </a:solidFill>
                <a:cs typeface="Arial" charset="0"/>
              </a:rPr>
              <a:t>Safe </a:t>
            </a:r>
            <a:r>
              <a:rPr lang="en-US" sz="4000" dirty="0">
                <a:solidFill>
                  <a:srgbClr val="FF0000"/>
                </a:solidFill>
                <a:cs typeface="Arial" charset="0"/>
              </a:rPr>
              <a:t>Multi-Valued</a:t>
            </a:r>
            <a:r>
              <a:rPr lang="en-US" sz="4000" dirty="0">
                <a:solidFill>
                  <a:schemeClr val="tx1"/>
                </a:solidFill>
                <a:cs typeface="Arial" charset="0"/>
              </a:rPr>
              <a:t> MRSW 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a:t>
            </a:r>
            <a:r>
              <a:rPr lang="en-US" sz="4000" dirty="0">
                <a:solidFill>
                  <a:srgbClr val="FF0000"/>
                </a:solidFill>
                <a:cs typeface="Arial" charset="0"/>
                <a:sym typeface="Wingdings" pitchFamily="2" charset="2"/>
              </a:rPr>
              <a:t>Multi-Valued</a:t>
            </a:r>
            <a:r>
              <a:rPr lang="en-US" sz="4000" dirty="0">
                <a:solidFill>
                  <a:schemeClr val="tx1"/>
                </a:solidFill>
                <a:cs typeface="Arial" charset="0"/>
                <a:sym typeface="Wingdings" pitchFamily="2" charset="2"/>
              </a:rPr>
              <a:t> SRSW?</a:t>
            </a:r>
          </a:p>
        </p:txBody>
      </p:sp>
      <p:grpSp>
        <p:nvGrpSpPr>
          <p:cNvPr id="58376" name="Group 3"/>
          <p:cNvGrpSpPr>
            <a:grpSpLocks/>
          </p:cNvGrpSpPr>
          <p:nvPr/>
        </p:nvGrpSpPr>
        <p:grpSpPr bwMode="auto">
          <a:xfrm>
            <a:off x="4367213" y="2300288"/>
            <a:ext cx="1068387" cy="857250"/>
            <a:chOff x="4224" y="2256"/>
            <a:chExt cx="912" cy="816"/>
          </a:xfrm>
        </p:grpSpPr>
        <p:sp>
          <p:nvSpPr>
            <p:cNvPr id="58438"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9"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40"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41"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42"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43"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44"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45"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46"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77" name="AutoShape 13"/>
          <p:cNvSpPr>
            <a:spLocks noChangeArrowheads="1"/>
          </p:cNvSpPr>
          <p:nvPr/>
        </p:nvSpPr>
        <p:spPr bwMode="auto">
          <a:xfrm>
            <a:off x="3464985" y="1844130"/>
            <a:ext cx="1299631" cy="702766"/>
          </a:xfrm>
          <a:prstGeom prst="cloudCallout">
            <a:avLst>
              <a:gd name="adj1" fmla="val 39287"/>
              <a:gd name="adj2" fmla="val 63245"/>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1011</a:t>
            </a:r>
          </a:p>
        </p:txBody>
      </p:sp>
      <p:sp>
        <p:nvSpPr>
          <p:cNvPr id="906254" name="Text Box 14"/>
          <p:cNvSpPr txBox="1">
            <a:spLocks noChangeArrowheads="1"/>
          </p:cNvSpPr>
          <p:nvPr/>
        </p:nvSpPr>
        <p:spPr bwMode="auto">
          <a:xfrm>
            <a:off x="3546475" y="30083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1011</a:t>
            </a:r>
          </a:p>
        </p:txBody>
      </p:sp>
      <p:grpSp>
        <p:nvGrpSpPr>
          <p:cNvPr id="58379" name="Group 15"/>
          <p:cNvGrpSpPr>
            <a:grpSpLocks/>
          </p:cNvGrpSpPr>
          <p:nvPr/>
        </p:nvGrpSpPr>
        <p:grpSpPr bwMode="auto">
          <a:xfrm>
            <a:off x="5611813" y="3227388"/>
            <a:ext cx="1068387" cy="857250"/>
            <a:chOff x="4224" y="2256"/>
            <a:chExt cx="912" cy="816"/>
          </a:xfrm>
        </p:grpSpPr>
        <p:sp>
          <p:nvSpPr>
            <p:cNvPr id="58429"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0"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1"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32"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33"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34"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35"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36"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37"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0" name="AutoShape 25"/>
          <p:cNvSpPr>
            <a:spLocks noChangeArrowheads="1"/>
          </p:cNvSpPr>
          <p:nvPr/>
        </p:nvSpPr>
        <p:spPr bwMode="auto">
          <a:xfrm>
            <a:off x="5281084" y="2517230"/>
            <a:ext cx="1299631" cy="702766"/>
          </a:xfrm>
          <a:prstGeom prst="cloudCallout">
            <a:avLst>
              <a:gd name="adj1" fmla="val -23213"/>
              <a:gd name="adj2" fmla="val 108278"/>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1011</a:t>
            </a:r>
          </a:p>
        </p:txBody>
      </p:sp>
      <p:grpSp>
        <p:nvGrpSpPr>
          <p:cNvPr id="58381" name="Group 27"/>
          <p:cNvGrpSpPr>
            <a:grpSpLocks/>
          </p:cNvGrpSpPr>
          <p:nvPr/>
        </p:nvGrpSpPr>
        <p:grpSpPr bwMode="auto">
          <a:xfrm>
            <a:off x="5434013" y="5360988"/>
            <a:ext cx="1068387" cy="857250"/>
            <a:chOff x="4224" y="2256"/>
            <a:chExt cx="912" cy="816"/>
          </a:xfrm>
        </p:grpSpPr>
        <p:sp>
          <p:nvSpPr>
            <p:cNvPr id="58420"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21"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22"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23"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24"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25"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26"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27"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28"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2" name="AutoShape 37"/>
          <p:cNvSpPr>
            <a:spLocks noChangeArrowheads="1"/>
          </p:cNvSpPr>
          <p:nvPr/>
        </p:nvSpPr>
        <p:spPr bwMode="auto">
          <a:xfrm>
            <a:off x="4559300" y="4521200"/>
            <a:ext cx="4584700" cy="695325"/>
          </a:xfrm>
          <a:prstGeom prst="cloudCallout">
            <a:avLst>
              <a:gd name="adj1" fmla="val -7894"/>
              <a:gd name="adj2" fmla="val 70093"/>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any value in range</a:t>
            </a:r>
          </a:p>
        </p:txBody>
      </p:sp>
      <p:grpSp>
        <p:nvGrpSpPr>
          <p:cNvPr id="58383" name="Group 39"/>
          <p:cNvGrpSpPr>
            <a:grpSpLocks/>
          </p:cNvGrpSpPr>
          <p:nvPr/>
        </p:nvGrpSpPr>
        <p:grpSpPr bwMode="auto">
          <a:xfrm>
            <a:off x="1954213" y="5589588"/>
            <a:ext cx="1068387" cy="857250"/>
            <a:chOff x="4224" y="2256"/>
            <a:chExt cx="912" cy="816"/>
          </a:xfrm>
        </p:grpSpPr>
        <p:sp>
          <p:nvSpPr>
            <p:cNvPr id="58411" name="Freeform 40"/>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12" name="Freeform 41"/>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13" name="Freeform 42"/>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14" name="Freeform 43"/>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15" name="Freeform 44"/>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16" name="Freeform 45"/>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17" name="Freeform 46"/>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18" name="Freeform 47"/>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19" name="Freeform 48"/>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4" name="AutoShape 49"/>
          <p:cNvSpPr>
            <a:spLocks noChangeArrowheads="1"/>
          </p:cNvSpPr>
          <p:nvPr/>
        </p:nvSpPr>
        <p:spPr bwMode="auto">
          <a:xfrm>
            <a:off x="1343852" y="4650830"/>
            <a:ext cx="1325496" cy="702766"/>
          </a:xfrm>
          <a:prstGeom prst="cloudCallout">
            <a:avLst>
              <a:gd name="adj1" fmla="val 58931"/>
              <a:gd name="adj2" fmla="val 95032"/>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grpSp>
        <p:nvGrpSpPr>
          <p:cNvPr id="58385" name="Group 51"/>
          <p:cNvGrpSpPr>
            <a:grpSpLocks/>
          </p:cNvGrpSpPr>
          <p:nvPr/>
        </p:nvGrpSpPr>
        <p:grpSpPr bwMode="auto">
          <a:xfrm>
            <a:off x="1382713" y="3735388"/>
            <a:ext cx="1068387" cy="857250"/>
            <a:chOff x="4224" y="2256"/>
            <a:chExt cx="912" cy="816"/>
          </a:xfrm>
        </p:grpSpPr>
        <p:sp>
          <p:nvSpPr>
            <p:cNvPr id="58402" name="Freeform 52"/>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03" name="Freeform 53"/>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04" name="Freeform 54"/>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405" name="Freeform 55"/>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06" name="Freeform 56"/>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07" name="Freeform 57"/>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58408" name="Freeform 58"/>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09" name="Freeform 59"/>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10" name="Freeform 60"/>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58386" name="AutoShape 61"/>
          <p:cNvSpPr>
            <a:spLocks noChangeArrowheads="1"/>
          </p:cNvSpPr>
          <p:nvPr/>
        </p:nvSpPr>
        <p:spPr bwMode="auto">
          <a:xfrm>
            <a:off x="886652" y="2783930"/>
            <a:ext cx="1325496" cy="702766"/>
          </a:xfrm>
          <a:prstGeom prst="cloudCallout">
            <a:avLst>
              <a:gd name="adj1" fmla="val 58931"/>
              <a:gd name="adj2" fmla="val 102981"/>
            </a:avLst>
          </a:prstGeom>
          <a:noFill/>
          <a:ln w="38100">
            <a:solidFill>
              <a:schemeClr val="tx1"/>
            </a:solidFill>
            <a:round/>
            <a:headEnd/>
            <a:tailEnd/>
          </a:ln>
        </p:spPr>
        <p:txBody>
          <a:bodyPr wrap="none" anchor="ct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1000</a:t>
            </a:r>
          </a:p>
        </p:txBody>
      </p:sp>
      <p:grpSp>
        <p:nvGrpSpPr>
          <p:cNvPr id="58390" name="Group 65"/>
          <p:cNvGrpSpPr>
            <a:grpSpLocks/>
          </p:cNvGrpSpPr>
          <p:nvPr/>
        </p:nvGrpSpPr>
        <p:grpSpPr bwMode="auto">
          <a:xfrm>
            <a:off x="3556000" y="3873500"/>
            <a:ext cx="1168400" cy="1536700"/>
            <a:chOff x="2240" y="2440"/>
            <a:chExt cx="736" cy="968"/>
          </a:xfrm>
        </p:grpSpPr>
        <p:sp>
          <p:nvSpPr>
            <p:cNvPr id="58392"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393"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394"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58395"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58396"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58397"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58398"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399"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00"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58401"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06317" name="Text Box 77"/>
          <p:cNvSpPr txBox="1">
            <a:spLocks noChangeArrowheads="1"/>
          </p:cNvSpPr>
          <p:nvPr/>
        </p:nvSpPr>
        <p:spPr bwMode="auto">
          <a:xfrm rot="2553455">
            <a:off x="2511425" y="3968510"/>
            <a:ext cx="2892425" cy="437043"/>
          </a:xfrm>
          <a:prstGeom prst="rect">
            <a:avLst/>
          </a:prstGeom>
          <a:solidFill>
            <a:schemeClr val="bg1"/>
          </a:solidFill>
          <a:ln w="38100" algn="ctr">
            <a:solidFill>
              <a:schemeClr val="tx1"/>
            </a:solidFill>
            <a:miter lim="800000"/>
            <a:headEnd/>
            <a:tailEnd/>
          </a:ln>
        </p:spPr>
        <p:txBody>
          <a:bodyPr>
            <a:spAutoFit/>
          </a:bodyPr>
          <a:lstStyle/>
          <a:p>
            <a:pPr marL="231775" indent="-231775" eaLnBrk="0" hangingPunct="0">
              <a:lnSpc>
                <a:spcPct val="80000"/>
              </a:lnSpc>
              <a:spcBef>
                <a:spcPct val="20000"/>
              </a:spcBef>
            </a:pPr>
            <a:r>
              <a:rPr lang="en-US" sz="2800" b="1" dirty="0">
                <a:latin typeface="Arial" pitchFamily="34" charset="0"/>
                <a:cs typeface="Courier New" pitchFamily="49" charset="0"/>
              </a:rPr>
              <a:t>Yes, it works!</a:t>
            </a:r>
          </a:p>
        </p:txBody>
      </p:sp>
      <p:sp>
        <p:nvSpPr>
          <p:cNvPr id="906318" name="Text Box 78"/>
          <p:cNvSpPr txBox="1">
            <a:spLocks noChangeArrowheads="1"/>
          </p:cNvSpPr>
          <p:nvPr/>
        </p:nvSpPr>
        <p:spPr bwMode="auto">
          <a:xfrm>
            <a:off x="4676775" y="3922713"/>
            <a:ext cx="11223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1011</a:t>
            </a:r>
          </a:p>
        </p:txBody>
      </p:sp>
      <p:sp>
        <p:nvSpPr>
          <p:cNvPr id="79" name="Footer Placeholder 78"/>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6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3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DD5AF96-648D-4C35-BCFE-D4A6AF75C19F}" type="slidenum">
              <a:rPr lang="x-none" sz="1400">
                <a:latin typeface="Arial" pitchFamily="34" charset="0"/>
                <a:cs typeface="Arial" charset="0"/>
              </a:rPr>
              <a:pPr algn="r" eaLnBrk="0" hangingPunct="0"/>
              <a:t>55</a:t>
            </a:fld>
            <a:endParaRPr lang="en-US" sz="1400" dirty="0">
              <a:latin typeface="Arial" pitchFamily="34" charset="0"/>
              <a:cs typeface="Arial" charset="0"/>
            </a:endParaRPr>
          </a:p>
        </p:txBody>
      </p:sp>
      <p:sp>
        <p:nvSpPr>
          <p:cNvPr id="59396" name="Rectangle 2"/>
          <p:cNvSpPr>
            <a:spLocks noGrp="1" noChangeArrowheads="1"/>
          </p:cNvSpPr>
          <p:nvPr>
            <p:ph type="title" idx="4294967295"/>
          </p:nvPr>
        </p:nvSpPr>
        <p:spPr/>
        <p:txBody>
          <a:bodyPr/>
          <a:lstStyle/>
          <a:p>
            <a:pPr eaLnBrk="1" hangingPunct="1"/>
            <a:r>
              <a:rPr lang="en-US" dirty="0">
                <a:cs typeface="Arial" charset="0"/>
              </a:rPr>
              <a:t>Road Map</a:t>
            </a:r>
          </a:p>
        </p:txBody>
      </p:sp>
      <p:sp>
        <p:nvSpPr>
          <p:cNvPr id="59397"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solidFill>
                  <a:schemeClr val="folHlink"/>
                </a:solidFill>
              </a:rPr>
              <a:t>MRSW regular Boolean</a:t>
            </a:r>
          </a:p>
          <a:p>
            <a:pPr eaLnBrk="1" hangingPunct="1"/>
            <a:r>
              <a:rPr lang="en-US">
                <a:solidFill>
                  <a:schemeClr val="folHlink"/>
                </a:solidFill>
              </a:rPr>
              <a:t>MRSW regular</a:t>
            </a:r>
          </a:p>
          <a:p>
            <a:pPr eaLnBrk="1" hangingPunct="1"/>
            <a:r>
              <a:rPr lang="en-US">
                <a:solidFill>
                  <a:schemeClr val="folHlink"/>
                </a:solidFill>
              </a:rPr>
              <a:t>MRSW atomic</a:t>
            </a:r>
          </a:p>
          <a:p>
            <a:pPr eaLnBrk="1" hangingPunct="1"/>
            <a:r>
              <a:rPr lang="en-US">
                <a:solidFill>
                  <a:schemeClr val="folHlink"/>
                </a:solidFill>
              </a:rPr>
              <a:t>MRMW atomic</a:t>
            </a:r>
          </a:p>
          <a:p>
            <a:pPr eaLnBrk="1" hangingPunct="1"/>
            <a:r>
              <a:rPr lang="en-US">
                <a:solidFill>
                  <a:schemeClr val="folHlink"/>
                </a:solidFill>
              </a:rPr>
              <a:t>Atomic snapshot</a:t>
            </a:r>
          </a:p>
        </p:txBody>
      </p:sp>
      <p:sp>
        <p:nvSpPr>
          <p:cNvPr id="59398" name="AutoShape 6"/>
          <p:cNvSpPr>
            <a:spLocks noChangeArrowheads="1"/>
          </p:cNvSpPr>
          <p:nvPr/>
        </p:nvSpPr>
        <p:spPr bwMode="auto">
          <a:xfrm>
            <a:off x="5130800" y="18288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59399" name="Text Box 7"/>
          <p:cNvSpPr txBox="1">
            <a:spLocks noChangeArrowheads="1"/>
          </p:cNvSpPr>
          <p:nvPr/>
        </p:nvSpPr>
        <p:spPr bwMode="auto">
          <a:xfrm>
            <a:off x="4483100" y="4178300"/>
            <a:ext cx="331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Questions?</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E962B74-0A06-4CB2-8ED0-19D4C1E6D9EB}" type="slidenum">
              <a:rPr lang="x-none" sz="1400">
                <a:latin typeface="Arial" pitchFamily="34" charset="0"/>
                <a:cs typeface="Arial" charset="0"/>
              </a:rPr>
              <a:pPr algn="r" eaLnBrk="0" hangingPunct="0"/>
              <a:t>56</a:t>
            </a:fld>
            <a:endParaRPr lang="en-US" sz="1400" dirty="0">
              <a:latin typeface="Arial" pitchFamily="34" charset="0"/>
              <a:cs typeface="Arial" charset="0"/>
            </a:endParaRPr>
          </a:p>
        </p:txBody>
      </p:sp>
      <p:sp>
        <p:nvSpPr>
          <p:cNvPr id="60420" name="Rectangle 2"/>
          <p:cNvSpPr>
            <a:spLocks noGrp="1" noChangeArrowheads="1"/>
          </p:cNvSpPr>
          <p:nvPr>
            <p:ph type="title" idx="4294967295"/>
          </p:nvPr>
        </p:nvSpPr>
        <p:spPr/>
        <p:txBody>
          <a:bodyPr/>
          <a:lstStyle/>
          <a:p>
            <a:pPr eaLnBrk="1" hangingPunct="1"/>
            <a:r>
              <a:rPr lang="en-US" dirty="0">
                <a:cs typeface="Arial" charset="0"/>
              </a:rPr>
              <a:t>Road Map</a:t>
            </a:r>
          </a:p>
        </p:txBody>
      </p:sp>
      <p:sp>
        <p:nvSpPr>
          <p:cNvPr id="60421"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solidFill>
                  <a:srgbClr val="FF7C80"/>
                </a:solidFill>
              </a:rPr>
              <a:t>MRSW regular Boolean</a:t>
            </a:r>
          </a:p>
          <a:p>
            <a:pPr eaLnBrk="1" hangingPunct="1"/>
            <a:r>
              <a:rPr lang="en-US">
                <a:solidFill>
                  <a:schemeClr val="folHlink"/>
                </a:solidFill>
              </a:rPr>
              <a:t>MRSW regular</a:t>
            </a:r>
          </a:p>
          <a:p>
            <a:pPr eaLnBrk="1" hangingPunct="1"/>
            <a:r>
              <a:rPr lang="en-US">
                <a:solidFill>
                  <a:schemeClr val="folHlink"/>
                </a:solidFill>
              </a:rPr>
              <a:t>MRSW atomic</a:t>
            </a:r>
          </a:p>
          <a:p>
            <a:pPr eaLnBrk="1" hangingPunct="1"/>
            <a:r>
              <a:rPr lang="en-US">
                <a:solidFill>
                  <a:schemeClr val="folHlink"/>
                </a:solidFill>
              </a:rPr>
              <a:t>MRMW atomic</a:t>
            </a:r>
          </a:p>
          <a:p>
            <a:pPr eaLnBrk="1" hangingPunct="1"/>
            <a:r>
              <a:rPr lang="en-US">
                <a:solidFill>
                  <a:schemeClr val="folHlink"/>
                </a:solidFill>
              </a:rPr>
              <a:t>Atomic snapshot</a:t>
            </a:r>
          </a:p>
        </p:txBody>
      </p:sp>
      <p:sp>
        <p:nvSpPr>
          <p:cNvPr id="60422" name="AutoShape 4"/>
          <p:cNvSpPr>
            <a:spLocks noChangeArrowheads="1"/>
          </p:cNvSpPr>
          <p:nvPr/>
        </p:nvSpPr>
        <p:spPr bwMode="auto">
          <a:xfrm>
            <a:off x="5613400" y="2438400"/>
            <a:ext cx="444500" cy="800100"/>
          </a:xfrm>
          <a:prstGeom prst="curvedLeftArrow">
            <a:avLst>
              <a:gd name="adj1" fmla="val 33283"/>
              <a:gd name="adj2" fmla="val 69283"/>
              <a:gd name="adj3" fmla="val 33333"/>
            </a:avLst>
          </a:prstGeom>
          <a:solidFill>
            <a:srgbClr val="FF7C8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60423" name="Text Box 5"/>
          <p:cNvSpPr txBox="1">
            <a:spLocks noChangeArrowheads="1"/>
          </p:cNvSpPr>
          <p:nvPr/>
        </p:nvSpPr>
        <p:spPr bwMode="auto">
          <a:xfrm>
            <a:off x="5803900" y="2590800"/>
            <a:ext cx="204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Next</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F93EA02A-F297-4292-A434-E23E6D5C2DEE}" type="slidenum">
              <a:rPr lang="x-none" sz="1400">
                <a:latin typeface="Arial" pitchFamily="34" charset="0"/>
                <a:cs typeface="Arial" charset="0"/>
              </a:rPr>
              <a:pPr algn="r" eaLnBrk="0" hangingPunct="0"/>
              <a:t>57</a:t>
            </a:fld>
            <a:endParaRPr lang="en-US" sz="1400" dirty="0">
              <a:latin typeface="Arial" pitchFamily="34" charset="0"/>
              <a:cs typeface="Arial" charset="0"/>
            </a:endParaRPr>
          </a:p>
        </p:txBody>
      </p:sp>
      <p:sp>
        <p:nvSpPr>
          <p:cNvPr id="61444" name="Rectangle 2"/>
          <p:cNvSpPr>
            <a:spLocks noGrp="1" noChangeArrowheads="1"/>
          </p:cNvSpPr>
          <p:nvPr>
            <p:ph type="title" idx="4294967295"/>
          </p:nvPr>
        </p:nvSpPr>
        <p:spPr/>
        <p:txBody>
          <a:bodyPr/>
          <a:lstStyle/>
          <a:p>
            <a:pPr eaLnBrk="1" hangingPunct="1"/>
            <a:r>
              <a:rPr lang="en-US" sz="4000" dirty="0">
                <a:solidFill>
                  <a:srgbClr val="FF0000"/>
                </a:solidFill>
                <a:cs typeface="Arial" charset="0"/>
              </a:rPr>
              <a:t>Regular</a:t>
            </a:r>
            <a:r>
              <a:rPr lang="en-US" sz="4000" dirty="0">
                <a:solidFill>
                  <a:schemeClr val="tx1"/>
                </a:solidFill>
                <a:cs typeface="Arial" charset="0"/>
              </a:rPr>
              <a:t>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rgbClr val="FF3300"/>
                </a:solidFill>
                <a:cs typeface="Arial" charset="0"/>
                <a:sym typeface="Wingdings" pitchFamily="2" charset="2"/>
              </a:rPr>
              <a:t>Safe</a:t>
            </a:r>
            <a:r>
              <a:rPr lang="en-US" sz="4000" dirty="0">
                <a:solidFill>
                  <a:schemeClr val="tx1"/>
                </a:solidFill>
                <a:cs typeface="Arial" charset="0"/>
                <a:sym typeface="Wingdings" pitchFamily="2" charset="2"/>
              </a:rPr>
              <a:t> Boolean MRSW</a:t>
            </a:r>
          </a:p>
        </p:txBody>
      </p:sp>
      <p:grpSp>
        <p:nvGrpSpPr>
          <p:cNvPr id="61445" name="Group 3"/>
          <p:cNvGrpSpPr>
            <a:grpSpLocks/>
          </p:cNvGrpSpPr>
          <p:nvPr/>
        </p:nvGrpSpPr>
        <p:grpSpPr bwMode="auto">
          <a:xfrm>
            <a:off x="4824413" y="2554288"/>
            <a:ext cx="1068387" cy="857250"/>
            <a:chOff x="4224" y="2256"/>
            <a:chExt cx="912" cy="816"/>
          </a:xfrm>
        </p:grpSpPr>
        <p:sp>
          <p:nvSpPr>
            <p:cNvPr id="61487"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8"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9"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90"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91"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92"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93"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94"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95"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1446" name="AutoShape 13"/>
          <p:cNvSpPr>
            <a:spLocks noChangeArrowheads="1"/>
          </p:cNvSpPr>
          <p:nvPr/>
        </p:nvSpPr>
        <p:spPr bwMode="auto">
          <a:xfrm>
            <a:off x="5092700" y="1765300"/>
            <a:ext cx="711200" cy="479425"/>
          </a:xfrm>
          <a:prstGeom prst="cloudCallout">
            <a:avLst>
              <a:gd name="adj1" fmla="val -66069"/>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1447" name="Group 15"/>
          <p:cNvGrpSpPr>
            <a:grpSpLocks/>
          </p:cNvGrpSpPr>
          <p:nvPr/>
        </p:nvGrpSpPr>
        <p:grpSpPr bwMode="auto">
          <a:xfrm>
            <a:off x="4989513" y="4002088"/>
            <a:ext cx="1068387" cy="857250"/>
            <a:chOff x="4224" y="2256"/>
            <a:chExt cx="912" cy="816"/>
          </a:xfrm>
        </p:grpSpPr>
        <p:sp>
          <p:nvSpPr>
            <p:cNvPr id="61478"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9"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0"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81"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82"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83"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84"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85"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86"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1448" name="AutoShape 25"/>
          <p:cNvSpPr>
            <a:spLocks noChangeArrowheads="1"/>
          </p:cNvSpPr>
          <p:nvPr/>
        </p:nvSpPr>
        <p:spPr bwMode="auto">
          <a:xfrm>
            <a:off x="5600700" y="3251200"/>
            <a:ext cx="711200" cy="479425"/>
          </a:xfrm>
          <a:prstGeom prst="cloudCallout">
            <a:avLst>
              <a:gd name="adj1" fmla="val -114287"/>
              <a:gd name="adj2" fmla="val 14006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1449" name="Group 27"/>
          <p:cNvGrpSpPr>
            <a:grpSpLocks/>
          </p:cNvGrpSpPr>
          <p:nvPr/>
        </p:nvGrpSpPr>
        <p:grpSpPr bwMode="auto">
          <a:xfrm>
            <a:off x="5002213" y="5195888"/>
            <a:ext cx="1068387" cy="857250"/>
            <a:chOff x="4224" y="2256"/>
            <a:chExt cx="912" cy="816"/>
          </a:xfrm>
        </p:grpSpPr>
        <p:sp>
          <p:nvSpPr>
            <p:cNvPr id="61469"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0"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1"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72"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73"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74"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1475"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76"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77"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2726" name="Text Box 38"/>
          <p:cNvSpPr txBox="1">
            <a:spLocks noChangeArrowheads="1"/>
          </p:cNvSpPr>
          <p:nvPr/>
        </p:nvSpPr>
        <p:spPr bwMode="auto">
          <a:xfrm>
            <a:off x="3559175" y="39862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61457" name="Group 65"/>
          <p:cNvGrpSpPr>
            <a:grpSpLocks/>
          </p:cNvGrpSpPr>
          <p:nvPr/>
        </p:nvGrpSpPr>
        <p:grpSpPr bwMode="auto">
          <a:xfrm>
            <a:off x="2324100" y="2654000"/>
            <a:ext cx="1193800" cy="1079800"/>
            <a:chOff x="2240" y="2440"/>
            <a:chExt cx="736" cy="968"/>
          </a:xfrm>
        </p:grpSpPr>
        <p:sp>
          <p:nvSpPr>
            <p:cNvPr id="61459"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60"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61"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462"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1463"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1464"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1465"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66"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67"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468"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2" name="Text Box 38"/>
          <p:cNvSpPr txBox="1">
            <a:spLocks noChangeArrowheads="1"/>
          </p:cNvSpPr>
          <p:nvPr/>
        </p:nvSpPr>
        <p:spPr bwMode="auto">
          <a:xfrm>
            <a:off x="3305175" y="34909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1</a:t>
            </a:r>
          </a:p>
        </p:txBody>
      </p:sp>
      <p:sp>
        <p:nvSpPr>
          <p:cNvPr id="61453" name="AutoShape 13"/>
          <p:cNvSpPr>
            <a:spLocks noChangeArrowheads="1"/>
          </p:cNvSpPr>
          <p:nvPr/>
        </p:nvSpPr>
        <p:spPr bwMode="auto">
          <a:xfrm>
            <a:off x="6223000" y="4432300"/>
            <a:ext cx="711200" cy="479425"/>
          </a:xfrm>
          <a:prstGeom prst="cloudCallout">
            <a:avLst>
              <a:gd name="adj1" fmla="val -158931"/>
              <a:gd name="adj2" fmla="val 8708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119861" name="AutoShape 25"/>
          <p:cNvSpPr>
            <a:spLocks noChangeArrowheads="1"/>
          </p:cNvSpPr>
          <p:nvPr/>
        </p:nvSpPr>
        <p:spPr bwMode="auto">
          <a:xfrm>
            <a:off x="5575300" y="3263900"/>
            <a:ext cx="711200" cy="479425"/>
          </a:xfrm>
          <a:prstGeom prst="cloudCallout">
            <a:avLst>
              <a:gd name="adj1" fmla="val -110713"/>
              <a:gd name="adj2" fmla="val 126819"/>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19862" name="AutoShape 13"/>
          <p:cNvSpPr>
            <a:spLocks noChangeArrowheads="1"/>
          </p:cNvSpPr>
          <p:nvPr/>
        </p:nvSpPr>
        <p:spPr bwMode="auto">
          <a:xfrm>
            <a:off x="5092700" y="1778000"/>
            <a:ext cx="711200" cy="479425"/>
          </a:xfrm>
          <a:prstGeom prst="cloudCallout">
            <a:avLst>
              <a:gd name="adj1" fmla="val -66069"/>
              <a:gd name="adj2" fmla="val 132120"/>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19863" name="AutoShape 13"/>
          <p:cNvSpPr>
            <a:spLocks noChangeArrowheads="1"/>
          </p:cNvSpPr>
          <p:nvPr/>
        </p:nvSpPr>
        <p:spPr bwMode="auto">
          <a:xfrm>
            <a:off x="6261100" y="4445000"/>
            <a:ext cx="711200" cy="479425"/>
          </a:xfrm>
          <a:prstGeom prst="cloudCallout">
            <a:avLst>
              <a:gd name="adj1" fmla="val -158931"/>
              <a:gd name="adj2" fmla="val 87088"/>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56" name="Footer Placeholder 5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7.40741E-7 L 0.025 0.06666 " pathEditMode="relative" ptsTypes="AA">
                                      <p:cBhvr>
                                        <p:cTn id="6" dur="3000" fill="hold"/>
                                        <p:tgtEl>
                                          <p:spTgt spid="2"/>
                                        </p:tgtEl>
                                        <p:attrNameLst>
                                          <p:attrName>ppt_x</p:attrName>
                                          <p:attrName>ppt_y</p:attrName>
                                        </p:attrNameLst>
                                      </p:cBhvr>
                                    </p:animMotion>
                                  </p:childTnLst>
                                </p:cTn>
                              </p:par>
                              <p:par>
                                <p:cTn id="7" presetID="3" presetClass="entr" presetSubtype="10" fill="hold" grpId="0" nodeType="withEffect">
                                  <p:stCondLst>
                                    <p:cond delay="0"/>
                                  </p:stCondLst>
                                  <p:childTnLst>
                                    <p:set>
                                      <p:cBhvr>
                                        <p:cTn id="8" dur="1" fill="hold">
                                          <p:stCondLst>
                                            <p:cond delay="0"/>
                                          </p:stCondLst>
                                        </p:cTn>
                                        <p:tgtEl>
                                          <p:spTgt spid="119861"/>
                                        </p:tgtEl>
                                        <p:attrNameLst>
                                          <p:attrName>style.visibility</p:attrName>
                                        </p:attrNameLst>
                                      </p:cBhvr>
                                      <p:to>
                                        <p:strVal val="visible"/>
                                      </p:to>
                                    </p:set>
                                    <p:animEffect transition="in" filter="blinds(horizontal)">
                                      <p:cBhvr>
                                        <p:cTn id="9" dur="500"/>
                                        <p:tgtEl>
                                          <p:spTgt spid="119861"/>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19862"/>
                                        </p:tgtEl>
                                        <p:attrNameLst>
                                          <p:attrName>style.visibility</p:attrName>
                                        </p:attrNameLst>
                                      </p:cBhvr>
                                      <p:to>
                                        <p:strVal val="visible"/>
                                      </p:to>
                                    </p:set>
                                    <p:animEffect transition="in" filter="blinds(horizontal)">
                                      <p:cBhvr>
                                        <p:cTn id="12" dur="500"/>
                                        <p:tgtEl>
                                          <p:spTgt spid="11986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9863"/>
                                        </p:tgtEl>
                                        <p:attrNameLst>
                                          <p:attrName>style.visibility</p:attrName>
                                        </p:attrNameLst>
                                      </p:cBhvr>
                                      <p:to>
                                        <p:strVal val="visible"/>
                                      </p:to>
                                    </p:set>
                                    <p:animEffect transition="in" filter="blinds(horizontal)">
                                      <p:cBhvr>
                                        <p:cTn id="15" dur="500"/>
                                        <p:tgtEl>
                                          <p:spTgt spid="119863"/>
                                        </p:tgtEl>
                                      </p:cBhvr>
                                    </p:animEffect>
                                  </p:childTnLst>
                                </p:cTn>
                              </p:par>
                            </p:childTnLst>
                          </p:cTn>
                        </p:par>
                        <p:par>
                          <p:cTn id="16" fill="hold">
                            <p:stCondLst>
                              <p:cond delay="3000"/>
                            </p:stCondLst>
                            <p:childTnLst>
                              <p:par>
                                <p:cTn id="17" presetID="3" presetClass="exit" presetSubtype="10" fill="hold" grpId="1" nodeType="afterEffect">
                                  <p:stCondLst>
                                    <p:cond delay="0"/>
                                  </p:stCondLst>
                                  <p:childTnLst>
                                    <p:animEffect transition="out" filter="blinds(horizontal)">
                                      <p:cBhvr>
                                        <p:cTn id="18" dur="500"/>
                                        <p:tgtEl>
                                          <p:spTgt spid="119861"/>
                                        </p:tgtEl>
                                      </p:cBhvr>
                                    </p:animEffect>
                                    <p:set>
                                      <p:cBhvr>
                                        <p:cTn id="19" dur="1" fill="hold">
                                          <p:stCondLst>
                                            <p:cond delay="499"/>
                                          </p:stCondLst>
                                        </p:cTn>
                                        <p:tgtEl>
                                          <p:spTgt spid="119861"/>
                                        </p:tgtEl>
                                        <p:attrNameLst>
                                          <p:attrName>style.visibility</p:attrName>
                                        </p:attrNameLst>
                                      </p:cBhvr>
                                      <p:to>
                                        <p:strVal val="hidden"/>
                                      </p:to>
                                    </p:set>
                                  </p:childTnLst>
                                </p:cTn>
                              </p:par>
                            </p:childTnLst>
                          </p:cTn>
                        </p:par>
                        <p:par>
                          <p:cTn id="20" fill="hold">
                            <p:stCondLst>
                              <p:cond delay="3500"/>
                            </p:stCondLst>
                            <p:childTnLst>
                              <p:par>
                                <p:cTn id="21" presetID="3" presetClass="entr" presetSubtype="10" fill="hold" grpId="2" nodeType="afterEffect">
                                  <p:stCondLst>
                                    <p:cond delay="0"/>
                                  </p:stCondLst>
                                  <p:childTnLst>
                                    <p:set>
                                      <p:cBhvr>
                                        <p:cTn id="22" dur="1" fill="hold">
                                          <p:stCondLst>
                                            <p:cond delay="0"/>
                                          </p:stCondLst>
                                        </p:cTn>
                                        <p:tgtEl>
                                          <p:spTgt spid="119861"/>
                                        </p:tgtEl>
                                        <p:attrNameLst>
                                          <p:attrName>style.visibility</p:attrName>
                                        </p:attrNameLst>
                                      </p:cBhvr>
                                      <p:to>
                                        <p:strVal val="visible"/>
                                      </p:to>
                                    </p:set>
                                    <p:animEffect transition="in" filter="blinds(horizontal)">
                                      <p:cBhvr>
                                        <p:cTn id="23" dur="500"/>
                                        <p:tgtEl>
                                          <p:spTgt spid="119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9861" grpId="0" animBg="1"/>
      <p:bldP spid="119861" grpId="1" animBg="1"/>
      <p:bldP spid="119861" grpId="2" animBg="1"/>
      <p:bldP spid="119862" grpId="0" animBg="1"/>
      <p:bldP spid="11986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BA7C4BC-0CD1-480B-84EB-1485A038497B}" type="slidenum">
              <a:rPr lang="x-none" sz="1400">
                <a:latin typeface="Arial" pitchFamily="34" charset="0"/>
                <a:cs typeface="Arial" charset="0"/>
              </a:rPr>
              <a:pPr algn="r" eaLnBrk="0" hangingPunct="0"/>
              <a:t>58</a:t>
            </a:fld>
            <a:endParaRPr lang="en-US" sz="1400" dirty="0">
              <a:latin typeface="Arial" pitchFamily="34" charset="0"/>
              <a:cs typeface="Arial" charset="0"/>
            </a:endParaRPr>
          </a:p>
        </p:txBody>
      </p:sp>
      <p:sp>
        <p:nvSpPr>
          <p:cNvPr id="62468" name="Rectangle 2"/>
          <p:cNvSpPr>
            <a:spLocks noGrp="1" noChangeArrowheads="1"/>
          </p:cNvSpPr>
          <p:nvPr>
            <p:ph type="title" idx="4294967295"/>
          </p:nvPr>
        </p:nvSpPr>
        <p:spPr/>
        <p:txBody>
          <a:bodyPr/>
          <a:lstStyle/>
          <a:p>
            <a:pPr eaLnBrk="1" hangingPunct="1"/>
            <a:r>
              <a:rPr lang="en-US" sz="4000" dirty="0">
                <a:solidFill>
                  <a:srgbClr val="FF0000"/>
                </a:solidFill>
                <a:cs typeface="Arial" charset="0"/>
              </a:rPr>
              <a:t>Regular</a:t>
            </a:r>
            <a:r>
              <a:rPr lang="en-US" sz="4000" dirty="0">
                <a:solidFill>
                  <a:schemeClr val="tx1"/>
                </a:solidFill>
                <a:cs typeface="Arial" charset="0"/>
              </a:rPr>
              <a:t>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rgbClr val="FF3300"/>
                </a:solidFill>
                <a:cs typeface="Arial" charset="0"/>
                <a:sym typeface="Wingdings" pitchFamily="2" charset="2"/>
              </a:rPr>
              <a:t>Safe</a:t>
            </a:r>
            <a:r>
              <a:rPr lang="en-US" sz="4000" dirty="0">
                <a:solidFill>
                  <a:schemeClr val="tx1"/>
                </a:solidFill>
                <a:cs typeface="Arial" charset="0"/>
                <a:sym typeface="Wingdings" pitchFamily="2" charset="2"/>
              </a:rPr>
              <a:t> Boolean MRSW</a:t>
            </a:r>
          </a:p>
        </p:txBody>
      </p:sp>
      <p:grpSp>
        <p:nvGrpSpPr>
          <p:cNvPr id="62469" name="Group 3"/>
          <p:cNvGrpSpPr>
            <a:grpSpLocks/>
          </p:cNvGrpSpPr>
          <p:nvPr/>
        </p:nvGrpSpPr>
        <p:grpSpPr bwMode="auto">
          <a:xfrm>
            <a:off x="4824413" y="2554288"/>
            <a:ext cx="1068387" cy="857250"/>
            <a:chOff x="4224" y="2256"/>
            <a:chExt cx="912" cy="816"/>
          </a:xfrm>
        </p:grpSpPr>
        <p:sp>
          <p:nvSpPr>
            <p:cNvPr id="62512"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13"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14"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15"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16"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17"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18"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19"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20"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2470" name="AutoShape 13"/>
          <p:cNvSpPr>
            <a:spLocks noChangeArrowheads="1"/>
          </p:cNvSpPr>
          <p:nvPr/>
        </p:nvSpPr>
        <p:spPr bwMode="auto">
          <a:xfrm>
            <a:off x="5092700" y="1765300"/>
            <a:ext cx="711200" cy="479425"/>
          </a:xfrm>
          <a:prstGeom prst="cloudCallout">
            <a:avLst>
              <a:gd name="adj1" fmla="val -66069"/>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2471" name="Group 15"/>
          <p:cNvGrpSpPr>
            <a:grpSpLocks/>
          </p:cNvGrpSpPr>
          <p:nvPr/>
        </p:nvGrpSpPr>
        <p:grpSpPr bwMode="auto">
          <a:xfrm>
            <a:off x="4989513" y="4002088"/>
            <a:ext cx="1068387" cy="857250"/>
            <a:chOff x="4224" y="2256"/>
            <a:chExt cx="912" cy="816"/>
          </a:xfrm>
        </p:grpSpPr>
        <p:sp>
          <p:nvSpPr>
            <p:cNvPr id="62503"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04"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05"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506"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7"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8"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9"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10"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11"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2472" name="AutoShape 25"/>
          <p:cNvSpPr>
            <a:spLocks noChangeArrowheads="1"/>
          </p:cNvSpPr>
          <p:nvPr/>
        </p:nvSpPr>
        <p:spPr bwMode="auto">
          <a:xfrm>
            <a:off x="5600700" y="3251200"/>
            <a:ext cx="711200" cy="479425"/>
          </a:xfrm>
          <a:prstGeom prst="cloudCallout">
            <a:avLst>
              <a:gd name="adj1" fmla="val -114287"/>
              <a:gd name="adj2" fmla="val 14006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2473" name="Group 27"/>
          <p:cNvGrpSpPr>
            <a:grpSpLocks/>
          </p:cNvGrpSpPr>
          <p:nvPr/>
        </p:nvGrpSpPr>
        <p:grpSpPr bwMode="auto">
          <a:xfrm>
            <a:off x="5002213" y="5195888"/>
            <a:ext cx="1068387" cy="857250"/>
            <a:chOff x="4224" y="2256"/>
            <a:chExt cx="912" cy="816"/>
          </a:xfrm>
        </p:grpSpPr>
        <p:sp>
          <p:nvSpPr>
            <p:cNvPr id="62494"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95"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96"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97"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498"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2499"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2500"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01"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502"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2726" name="Text Box 38"/>
          <p:cNvSpPr txBox="1">
            <a:spLocks noChangeArrowheads="1"/>
          </p:cNvSpPr>
          <p:nvPr/>
        </p:nvSpPr>
        <p:spPr bwMode="auto">
          <a:xfrm>
            <a:off x="3559175" y="39862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62482" name="Group 65"/>
          <p:cNvGrpSpPr>
            <a:grpSpLocks/>
          </p:cNvGrpSpPr>
          <p:nvPr/>
        </p:nvGrpSpPr>
        <p:grpSpPr bwMode="auto">
          <a:xfrm>
            <a:off x="2324100" y="2654000"/>
            <a:ext cx="1193800" cy="1079800"/>
            <a:chOff x="2240" y="2440"/>
            <a:chExt cx="736" cy="968"/>
          </a:xfrm>
        </p:grpSpPr>
        <p:sp>
          <p:nvSpPr>
            <p:cNvPr id="62484"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85"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86"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2487"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2488"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2489"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2490"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491"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492"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2493"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2" name="Text Box 38"/>
          <p:cNvSpPr txBox="1">
            <a:spLocks noChangeArrowheads="1"/>
          </p:cNvSpPr>
          <p:nvPr/>
        </p:nvSpPr>
        <p:spPr bwMode="auto">
          <a:xfrm>
            <a:off x="3305175" y="34909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62477" name="AutoShape 13"/>
          <p:cNvSpPr>
            <a:spLocks noChangeArrowheads="1"/>
          </p:cNvSpPr>
          <p:nvPr/>
        </p:nvSpPr>
        <p:spPr bwMode="auto">
          <a:xfrm>
            <a:off x="6223000" y="4432300"/>
            <a:ext cx="711200" cy="479425"/>
          </a:xfrm>
          <a:prstGeom prst="cloudCallout">
            <a:avLst>
              <a:gd name="adj1" fmla="val -158931"/>
              <a:gd name="adj2" fmla="val 8708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121909" name="AutoShape 25"/>
          <p:cNvSpPr>
            <a:spLocks noChangeArrowheads="1"/>
          </p:cNvSpPr>
          <p:nvPr/>
        </p:nvSpPr>
        <p:spPr bwMode="auto">
          <a:xfrm>
            <a:off x="5575300" y="3263900"/>
            <a:ext cx="711200" cy="479425"/>
          </a:xfrm>
          <a:prstGeom prst="cloudCallout">
            <a:avLst>
              <a:gd name="adj1" fmla="val -110713"/>
              <a:gd name="adj2" fmla="val 126819"/>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21910" name="AutoShape 13"/>
          <p:cNvSpPr>
            <a:spLocks noChangeArrowheads="1"/>
          </p:cNvSpPr>
          <p:nvPr/>
        </p:nvSpPr>
        <p:spPr bwMode="auto">
          <a:xfrm>
            <a:off x="5092700" y="1778000"/>
            <a:ext cx="711200" cy="479425"/>
          </a:xfrm>
          <a:prstGeom prst="cloudCallout">
            <a:avLst>
              <a:gd name="adj1" fmla="val -66069"/>
              <a:gd name="adj2" fmla="val 132120"/>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121911" name="AutoShape 13"/>
          <p:cNvSpPr>
            <a:spLocks noChangeArrowheads="1"/>
          </p:cNvSpPr>
          <p:nvPr/>
        </p:nvSpPr>
        <p:spPr bwMode="auto">
          <a:xfrm>
            <a:off x="6261100" y="4445000"/>
            <a:ext cx="711200" cy="479425"/>
          </a:xfrm>
          <a:prstGeom prst="cloudCallout">
            <a:avLst>
              <a:gd name="adj1" fmla="val -158931"/>
              <a:gd name="adj2" fmla="val 87088"/>
            </a:avLst>
          </a:prstGeom>
          <a:solidFill>
            <a:srgbClr val="0000FF"/>
          </a:solidFill>
          <a:ln w="38100">
            <a:solidFill>
              <a:schemeClr val="tx1"/>
            </a:solidFill>
            <a:round/>
            <a:headEnd/>
            <a:tailEnd/>
          </a:ln>
        </p:spPr>
        <p:txBody>
          <a:bodyPr anchor="ctr"/>
          <a:lstStyle/>
          <a:p>
            <a:pPr algn="ctr" eaLnBrk="0" hangingPunct="0"/>
            <a:r>
              <a:rPr lang="en-US" sz="2400" b="1" dirty="0">
                <a:solidFill>
                  <a:schemeClr val="bg1"/>
                </a:solidFill>
                <a:latin typeface="Arial" pitchFamily="34" charset="0"/>
                <a:cs typeface="Courier New" pitchFamily="49" charset="0"/>
              </a:rPr>
              <a:t>1</a:t>
            </a:r>
          </a:p>
        </p:txBody>
      </p:sp>
      <p:sp>
        <p:nvSpPr>
          <p:cNvPr id="57" name="Footer Placeholder 56"/>
          <p:cNvSpPr>
            <a:spLocks noGrp="1"/>
          </p:cNvSpPr>
          <p:nvPr>
            <p:ph type="ftr" sz="quarter" idx="10"/>
          </p:nvPr>
        </p:nvSpPr>
        <p:spPr/>
        <p:txBody>
          <a:bodyPr/>
          <a:lstStyle/>
          <a:p>
            <a:pPr>
              <a:defRPr/>
            </a:pPr>
            <a:r>
              <a:rPr lang="en-US"/>
              <a:t>Art of Multiprocessor Programming</a:t>
            </a:r>
            <a:endParaRPr lang="en-US" dirty="0"/>
          </a:p>
        </p:txBody>
      </p:sp>
      <p:sp>
        <p:nvSpPr>
          <p:cNvPr id="58" name="TextBox 57"/>
          <p:cNvSpPr txBox="1"/>
          <p:nvPr/>
        </p:nvSpPr>
        <p:spPr>
          <a:xfrm>
            <a:off x="6781800" y="3200400"/>
            <a:ext cx="1343638" cy="523220"/>
          </a:xfrm>
          <a:prstGeom prst="rect">
            <a:avLst/>
          </a:prstGeom>
          <a:noFill/>
        </p:spPr>
        <p:txBody>
          <a:bodyPr wrap="none" rtlCol="0">
            <a:spAutoFit/>
          </a:bodyPr>
          <a:lstStyle/>
          <a:p>
            <a:r>
              <a:rPr lang="en-US" sz="2800" dirty="0">
                <a:solidFill>
                  <a:srgbClr val="4367FF"/>
                </a:solidFill>
              </a:rPr>
              <a:t>Uh, oh!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528 0.00555 L 0.04028 0.07222 " pathEditMode="relative" rAng="0" ptsTypes="AA">
                                      <p:cBhvr>
                                        <p:cTn id="6" dur="3000" fill="hold"/>
                                        <p:tgtEl>
                                          <p:spTgt spid="2"/>
                                        </p:tgtEl>
                                        <p:attrNameLst>
                                          <p:attrName>ppt_x</p:attrName>
                                          <p:attrName>ppt_y</p:attrName>
                                        </p:attrNameLst>
                                      </p:cBhvr>
                                      <p:rCtr x="1300" y="3300"/>
                                    </p:animMotion>
                                  </p:childTnLst>
                                </p:cTn>
                              </p:par>
                              <p:par>
                                <p:cTn id="7" presetID="3" presetClass="entr" presetSubtype="10" fill="hold" grpId="0" nodeType="withEffect">
                                  <p:stCondLst>
                                    <p:cond delay="0"/>
                                  </p:stCondLst>
                                  <p:childTnLst>
                                    <p:set>
                                      <p:cBhvr>
                                        <p:cTn id="8" dur="1" fill="hold">
                                          <p:stCondLst>
                                            <p:cond delay="0"/>
                                          </p:stCondLst>
                                        </p:cTn>
                                        <p:tgtEl>
                                          <p:spTgt spid="121909"/>
                                        </p:tgtEl>
                                        <p:attrNameLst>
                                          <p:attrName>style.visibility</p:attrName>
                                        </p:attrNameLst>
                                      </p:cBhvr>
                                      <p:to>
                                        <p:strVal val="visible"/>
                                      </p:to>
                                    </p:set>
                                    <p:animEffect transition="in" filter="blinds(horizontal)">
                                      <p:cBhvr>
                                        <p:cTn id="9" dur="500"/>
                                        <p:tgtEl>
                                          <p:spTgt spid="121909"/>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21910"/>
                                        </p:tgtEl>
                                        <p:attrNameLst>
                                          <p:attrName>style.visibility</p:attrName>
                                        </p:attrNameLst>
                                      </p:cBhvr>
                                      <p:to>
                                        <p:strVal val="visible"/>
                                      </p:to>
                                    </p:set>
                                    <p:animEffect transition="in" filter="blinds(horizontal)">
                                      <p:cBhvr>
                                        <p:cTn id="12" dur="500"/>
                                        <p:tgtEl>
                                          <p:spTgt spid="1219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1911"/>
                                        </p:tgtEl>
                                        <p:attrNameLst>
                                          <p:attrName>style.visibility</p:attrName>
                                        </p:attrNameLst>
                                      </p:cBhvr>
                                      <p:to>
                                        <p:strVal val="visible"/>
                                      </p:to>
                                    </p:set>
                                    <p:animEffect transition="in" filter="blinds(horizontal)">
                                      <p:cBhvr>
                                        <p:cTn id="15" dur="500"/>
                                        <p:tgtEl>
                                          <p:spTgt spid="1219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8">
                                            <p:txEl>
                                              <p:pRg st="0" end="0"/>
                                            </p:txEl>
                                          </p:spTgt>
                                        </p:tgtEl>
                                        <p:attrNameLst>
                                          <p:attrName>style.visibility</p:attrName>
                                        </p:attrNameLst>
                                      </p:cBhvr>
                                      <p:to>
                                        <p:strVal val="visible"/>
                                      </p:to>
                                    </p:set>
                                    <p:animEffect transition="in" filter="blinds(horizontal)">
                                      <p:cBhvr>
                                        <p:cTn id="20" dur="500"/>
                                        <p:tgtEl>
                                          <p:spTgt spid="5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21909"/>
                                        </p:tgtEl>
                                      </p:cBhvr>
                                    </p:animEffect>
                                    <p:set>
                                      <p:cBhvr>
                                        <p:cTn id="25" dur="1" fill="hold">
                                          <p:stCondLst>
                                            <p:cond delay="499"/>
                                          </p:stCondLst>
                                        </p:cTn>
                                        <p:tgtEl>
                                          <p:spTgt spid="121909"/>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121910"/>
                                        </p:tgtEl>
                                      </p:cBhvr>
                                    </p:animEffect>
                                    <p:set>
                                      <p:cBhvr>
                                        <p:cTn id="28" dur="1" fill="hold">
                                          <p:stCondLst>
                                            <p:cond delay="499"/>
                                          </p:stCondLst>
                                        </p:cTn>
                                        <p:tgtEl>
                                          <p:spTgt spid="12191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21911"/>
                                        </p:tgtEl>
                                      </p:cBhvr>
                                    </p:animEffect>
                                    <p:set>
                                      <p:cBhvr>
                                        <p:cTn id="31" dur="1" fill="hold">
                                          <p:stCondLst>
                                            <p:cond delay="499"/>
                                          </p:stCondLst>
                                        </p:cTn>
                                        <p:tgtEl>
                                          <p:spTgt spid="1219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1909" grpId="0" animBg="1"/>
      <p:bldP spid="121909" grpId="1" animBg="1"/>
      <p:bldP spid="121910" grpId="0" animBg="1"/>
      <p:bldP spid="121910" grpId="1" animBg="1"/>
      <p:bldP spid="121911" grpId="0" animBg="1"/>
      <p:bldP spid="121911"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DCDA224-F232-4798-B4C3-CDF3B6FFABF1}" type="slidenum">
              <a:rPr lang="x-none" sz="1400">
                <a:latin typeface="Arial" pitchFamily="34" charset="0"/>
                <a:cs typeface="Arial" charset="0"/>
              </a:rPr>
              <a:pPr algn="r" eaLnBrk="0" hangingPunct="0"/>
              <a:t>59</a:t>
            </a:fld>
            <a:endParaRPr lang="en-US" sz="1400" dirty="0">
              <a:latin typeface="Arial" pitchFamily="34" charset="0"/>
              <a:cs typeface="Arial" charset="0"/>
            </a:endParaRPr>
          </a:p>
        </p:txBody>
      </p:sp>
      <p:sp>
        <p:nvSpPr>
          <p:cNvPr id="63492" name="Rectangle 2"/>
          <p:cNvSpPr>
            <a:spLocks noGrp="1" noChangeArrowheads="1"/>
          </p:cNvSpPr>
          <p:nvPr>
            <p:ph type="title" idx="4294967295"/>
          </p:nvPr>
        </p:nvSpPr>
        <p:spPr/>
        <p:txBody>
          <a:bodyPr/>
          <a:lstStyle/>
          <a:p>
            <a:pPr eaLnBrk="1" hangingPunct="1"/>
            <a:r>
              <a:rPr lang="en-US" sz="4000" dirty="0">
                <a:solidFill>
                  <a:srgbClr val="FF0000"/>
                </a:solidFill>
                <a:cs typeface="Arial" charset="0"/>
              </a:rPr>
              <a:t>Regular</a:t>
            </a:r>
            <a:r>
              <a:rPr lang="en-US" sz="4000" dirty="0">
                <a:solidFill>
                  <a:schemeClr val="tx1"/>
                </a:solidFill>
                <a:cs typeface="Arial" charset="0"/>
              </a:rPr>
              <a:t>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rgbClr val="FF3300"/>
                </a:solidFill>
                <a:cs typeface="Arial" charset="0"/>
                <a:sym typeface="Wingdings" pitchFamily="2" charset="2"/>
              </a:rPr>
              <a:t>Safe</a:t>
            </a:r>
            <a:r>
              <a:rPr lang="en-US" sz="4000" dirty="0">
                <a:solidFill>
                  <a:schemeClr val="tx1"/>
                </a:solidFill>
                <a:cs typeface="Arial" charset="0"/>
                <a:sym typeface="Wingdings" pitchFamily="2" charset="2"/>
              </a:rPr>
              <a:t> Boolean MRSW</a:t>
            </a:r>
          </a:p>
        </p:txBody>
      </p:sp>
      <p:grpSp>
        <p:nvGrpSpPr>
          <p:cNvPr id="63493" name="Group 3"/>
          <p:cNvGrpSpPr>
            <a:grpSpLocks/>
          </p:cNvGrpSpPr>
          <p:nvPr/>
        </p:nvGrpSpPr>
        <p:grpSpPr bwMode="auto">
          <a:xfrm>
            <a:off x="4824413" y="2554288"/>
            <a:ext cx="1068387" cy="857250"/>
            <a:chOff x="4224" y="2256"/>
            <a:chExt cx="912" cy="816"/>
          </a:xfrm>
        </p:grpSpPr>
        <p:sp>
          <p:nvSpPr>
            <p:cNvPr id="63534"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35"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36"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37"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8"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9"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40"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41"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42"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3494" name="AutoShape 13"/>
          <p:cNvSpPr>
            <a:spLocks noChangeArrowheads="1"/>
          </p:cNvSpPr>
          <p:nvPr/>
        </p:nvSpPr>
        <p:spPr bwMode="auto">
          <a:xfrm>
            <a:off x="5092700" y="1765300"/>
            <a:ext cx="711200" cy="479425"/>
          </a:xfrm>
          <a:prstGeom prst="cloudCallout">
            <a:avLst>
              <a:gd name="adj1" fmla="val -66069"/>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3495" name="Group 15"/>
          <p:cNvGrpSpPr>
            <a:grpSpLocks/>
          </p:cNvGrpSpPr>
          <p:nvPr/>
        </p:nvGrpSpPr>
        <p:grpSpPr bwMode="auto">
          <a:xfrm>
            <a:off x="4989513" y="4002088"/>
            <a:ext cx="1068387" cy="857250"/>
            <a:chOff x="4224" y="2256"/>
            <a:chExt cx="912" cy="816"/>
          </a:xfrm>
        </p:grpSpPr>
        <p:sp>
          <p:nvSpPr>
            <p:cNvPr id="63525" name="Freeform 1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26" name="Freeform 1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27" name="Freeform 1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28" name="Freeform 1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9" name="Freeform 2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0" name="Freeform 2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31" name="Freeform 2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32" name="Freeform 2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33" name="Freeform 2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3496" name="AutoShape 25"/>
          <p:cNvSpPr>
            <a:spLocks noChangeArrowheads="1"/>
          </p:cNvSpPr>
          <p:nvPr/>
        </p:nvSpPr>
        <p:spPr bwMode="auto">
          <a:xfrm>
            <a:off x="5600700" y="3251200"/>
            <a:ext cx="711200" cy="479425"/>
          </a:xfrm>
          <a:prstGeom prst="cloudCallout">
            <a:avLst>
              <a:gd name="adj1" fmla="val -114287"/>
              <a:gd name="adj2" fmla="val 140065"/>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grpSp>
        <p:nvGrpSpPr>
          <p:cNvPr id="63497" name="Group 27"/>
          <p:cNvGrpSpPr>
            <a:grpSpLocks/>
          </p:cNvGrpSpPr>
          <p:nvPr/>
        </p:nvGrpSpPr>
        <p:grpSpPr bwMode="auto">
          <a:xfrm>
            <a:off x="5002213" y="5195888"/>
            <a:ext cx="1068387" cy="857250"/>
            <a:chOff x="4224" y="2256"/>
            <a:chExt cx="912" cy="816"/>
          </a:xfrm>
        </p:grpSpPr>
        <p:sp>
          <p:nvSpPr>
            <p:cNvPr id="63516" name="Freeform 28"/>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17" name="Freeform 29"/>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18" name="Freeform 30"/>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19" name="Freeform 31"/>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0" name="Freeform 32"/>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1" name="Freeform 33"/>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63522" name="Freeform 34"/>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23" name="Freeform 35"/>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24" name="Freeform 36"/>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2726" name="Text Box 38"/>
          <p:cNvSpPr txBox="1">
            <a:spLocks noChangeArrowheads="1"/>
          </p:cNvSpPr>
          <p:nvPr/>
        </p:nvSpPr>
        <p:spPr bwMode="auto">
          <a:xfrm>
            <a:off x="3559175" y="39862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grpSp>
        <p:nvGrpSpPr>
          <p:cNvPr id="63504" name="Group 65"/>
          <p:cNvGrpSpPr>
            <a:grpSpLocks/>
          </p:cNvGrpSpPr>
          <p:nvPr/>
        </p:nvGrpSpPr>
        <p:grpSpPr bwMode="auto">
          <a:xfrm>
            <a:off x="2324100" y="2654000"/>
            <a:ext cx="1193800" cy="1079800"/>
            <a:chOff x="2240" y="2440"/>
            <a:chExt cx="736" cy="968"/>
          </a:xfrm>
        </p:grpSpPr>
        <p:sp>
          <p:nvSpPr>
            <p:cNvPr id="63506" name="Freeform 66"/>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07" name="Freeform 67"/>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08" name="Freeform 68"/>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3509" name="Freeform 69"/>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3510" name="Freeform 70"/>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3511" name="Freeform 71"/>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3512" name="Freeform 72"/>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13" name="Freeform 73"/>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14" name="Freeform 74"/>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3515" name="Freeform 75"/>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2" name="Text Box 38"/>
          <p:cNvSpPr txBox="1">
            <a:spLocks noChangeArrowheads="1"/>
          </p:cNvSpPr>
          <p:nvPr/>
        </p:nvSpPr>
        <p:spPr bwMode="auto">
          <a:xfrm>
            <a:off x="3305175" y="34909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63501" name="AutoShape 13"/>
          <p:cNvSpPr>
            <a:spLocks noChangeArrowheads="1"/>
          </p:cNvSpPr>
          <p:nvPr/>
        </p:nvSpPr>
        <p:spPr bwMode="auto">
          <a:xfrm>
            <a:off x="6223000" y="4432300"/>
            <a:ext cx="711200" cy="479425"/>
          </a:xfrm>
          <a:prstGeom prst="cloudCallout">
            <a:avLst>
              <a:gd name="adj1" fmla="val -158931"/>
              <a:gd name="adj2" fmla="val 87088"/>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a:t>
            </a:r>
          </a:p>
        </p:txBody>
      </p:sp>
      <p:sp>
        <p:nvSpPr>
          <p:cNvPr id="123957" name="AutoShape 53"/>
          <p:cNvSpPr>
            <a:spLocks noChangeArrowheads="1"/>
          </p:cNvSpPr>
          <p:nvPr/>
        </p:nvSpPr>
        <p:spPr bwMode="auto">
          <a:xfrm>
            <a:off x="419100" y="3810000"/>
            <a:ext cx="2679700" cy="1663700"/>
          </a:xfrm>
          <a:prstGeom prst="cloudCallout">
            <a:avLst>
              <a:gd name="adj1" fmla="val 26894"/>
              <a:gd name="adj2" fmla="val -71375"/>
            </a:avLst>
          </a:prstGeom>
          <a:noFill/>
          <a:ln w="38100">
            <a:solidFill>
              <a:schemeClr val="tx1"/>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Last written:</a:t>
            </a:r>
          </a:p>
        </p:txBody>
      </p:sp>
      <p:sp>
        <p:nvSpPr>
          <p:cNvPr id="3" name="Text Box 38"/>
          <p:cNvSpPr txBox="1">
            <a:spLocks noChangeArrowheads="1"/>
          </p:cNvSpPr>
          <p:nvPr/>
        </p:nvSpPr>
        <p:spPr bwMode="auto">
          <a:xfrm>
            <a:off x="1552575" y="4799013"/>
            <a:ext cx="347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0000FF"/>
                </a:solidFill>
                <a:latin typeface="Arial" pitchFamily="34" charset="0"/>
                <a:cs typeface="Courier New" pitchFamily="49" charset="0"/>
              </a:rPr>
              <a:t>0</a:t>
            </a:r>
          </a:p>
        </p:txBody>
      </p:sp>
      <p:sp>
        <p:nvSpPr>
          <p:cNvPr id="55" name="Footer Placeholder 54"/>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57"/>
                                        </p:tgtEl>
                                        <p:attrNameLst>
                                          <p:attrName>style.visibility</p:attrName>
                                        </p:attrNameLst>
                                      </p:cBhvr>
                                      <p:to>
                                        <p:strVal val="visible"/>
                                      </p:to>
                                    </p:set>
                                    <p:animEffect transition="in" filter="blinds(horizontal)">
                                      <p:cBhvr>
                                        <p:cTn id="7" dur="500"/>
                                        <p:tgtEl>
                                          <p:spTgt spid="1239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0" nodeType="clickEffect">
                                  <p:stCondLst>
                                    <p:cond delay="0"/>
                                  </p:stCondLst>
                                  <p:childTnLst>
                                    <p:animEffect transition="out" filter="blinds(horizontal)">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3957"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D69C3E9-18B5-410E-943D-DA25160851E6}" type="slidenum">
              <a:rPr lang="x-none" sz="1400">
                <a:latin typeface="Arial" pitchFamily="34" charset="0"/>
                <a:cs typeface="Arial" charset="0"/>
              </a:rPr>
              <a:pPr algn="r" eaLnBrk="0" hangingPunct="0"/>
              <a:t>6</a:t>
            </a:fld>
            <a:endParaRPr lang="en-US" sz="1400" dirty="0">
              <a:latin typeface="Arial" pitchFamily="34" charset="0"/>
              <a:cs typeface="Arial" charset="0"/>
            </a:endParaRPr>
          </a:p>
        </p:txBody>
      </p:sp>
      <p:sp>
        <p:nvSpPr>
          <p:cNvPr id="8196" name="Rectangle 2"/>
          <p:cNvSpPr>
            <a:spLocks noChangeArrowheads="1"/>
          </p:cNvSpPr>
          <p:nvPr/>
        </p:nvSpPr>
        <p:spPr bwMode="auto">
          <a:xfrm>
            <a:off x="565150" y="314325"/>
            <a:ext cx="7772400" cy="1143000"/>
          </a:xfrm>
          <a:prstGeom prst="rect">
            <a:avLst/>
          </a:prstGeom>
          <a:noFill/>
          <a:ln w="9525">
            <a:noFill/>
            <a:miter lim="800000"/>
            <a:headEnd/>
            <a:tailEnd/>
          </a:ln>
        </p:spPr>
        <p:txBody>
          <a:bodyPr anchor="ctr"/>
          <a:lstStyle/>
          <a:p>
            <a:pPr algn="ctr" eaLnBrk="0" hangingPunct="0"/>
            <a:r>
              <a:rPr lang="en-US" sz="4400" dirty="0">
                <a:solidFill>
                  <a:schemeClr val="tx2"/>
                </a:solidFill>
                <a:latin typeface="Arial" pitchFamily="34" charset="0"/>
                <a:cs typeface="Courier New" pitchFamily="49" charset="0"/>
              </a:rPr>
              <a:t>Shared-Memory Computability?</a:t>
            </a:r>
          </a:p>
        </p:txBody>
      </p:sp>
      <p:sp>
        <p:nvSpPr>
          <p:cNvPr id="8197" name="Rectangle 3"/>
          <p:cNvSpPr>
            <a:spLocks noGrp="1" noChangeArrowheads="1"/>
          </p:cNvSpPr>
          <p:nvPr>
            <p:ph type="body" idx="4294967295"/>
          </p:nvPr>
        </p:nvSpPr>
        <p:spPr>
          <a:xfrm>
            <a:off x="482600" y="3924300"/>
            <a:ext cx="8661400" cy="2197100"/>
          </a:xfrm>
          <a:noFill/>
        </p:spPr>
        <p:txBody>
          <a:bodyPr/>
          <a:lstStyle/>
          <a:p>
            <a:pPr eaLnBrk="1" hangingPunct="1"/>
            <a:r>
              <a:rPr lang="en-US" sz="2800"/>
              <a:t>Mathematical model of </a:t>
            </a:r>
            <a:r>
              <a:rPr lang="en-US" sz="2800">
                <a:solidFill>
                  <a:srgbClr val="FF3300"/>
                </a:solidFill>
              </a:rPr>
              <a:t>concurrent</a:t>
            </a:r>
            <a:r>
              <a:rPr lang="en-US" sz="2800"/>
              <a:t> computation</a:t>
            </a:r>
          </a:p>
          <a:p>
            <a:pPr eaLnBrk="1" hangingPunct="1"/>
            <a:r>
              <a:rPr lang="en-US" sz="2800"/>
              <a:t>What is (and is not) concurrently computable</a:t>
            </a:r>
          </a:p>
          <a:p>
            <a:pPr eaLnBrk="1" hangingPunct="1"/>
            <a:r>
              <a:rPr lang="en-US" sz="2800"/>
              <a:t>Efficiency (mostly) irrelevant</a:t>
            </a:r>
          </a:p>
        </p:txBody>
      </p:sp>
      <p:pic>
        <p:nvPicPr>
          <p:cNvPr id="8198" name="Picture 18" descr="TN00021_[1]"/>
          <p:cNvPicPr>
            <a:picLocks noChangeAspect="1" noChangeArrowheads="1"/>
          </p:cNvPicPr>
          <p:nvPr/>
        </p:nvPicPr>
        <p:blipFill>
          <a:blip r:embed="rId3" cstate="print"/>
          <a:srcRect/>
          <a:stretch>
            <a:fillRect/>
          </a:stretch>
        </p:blipFill>
        <p:spPr bwMode="auto">
          <a:xfrm>
            <a:off x="908050" y="1581150"/>
            <a:ext cx="1820863" cy="1541463"/>
          </a:xfrm>
          <a:prstGeom prst="rect">
            <a:avLst/>
          </a:prstGeom>
          <a:noFill/>
          <a:ln w="9525">
            <a:noFill/>
            <a:miter lim="800000"/>
            <a:headEnd/>
            <a:tailEnd/>
          </a:ln>
        </p:spPr>
      </p:pic>
      <p:pic>
        <p:nvPicPr>
          <p:cNvPr id="8199" name="Picture 20" descr="TN00021_[1]"/>
          <p:cNvPicPr>
            <a:picLocks noChangeAspect="1" noChangeArrowheads="1"/>
          </p:cNvPicPr>
          <p:nvPr/>
        </p:nvPicPr>
        <p:blipFill>
          <a:blip r:embed="rId3" cstate="print"/>
          <a:srcRect/>
          <a:stretch>
            <a:fillRect/>
          </a:stretch>
        </p:blipFill>
        <p:spPr bwMode="auto">
          <a:xfrm flipH="1">
            <a:off x="6391275" y="1582738"/>
            <a:ext cx="1820863" cy="1541462"/>
          </a:xfrm>
          <a:prstGeom prst="rect">
            <a:avLst/>
          </a:prstGeom>
          <a:noFill/>
          <a:ln w="9525">
            <a:noFill/>
            <a:miter lim="800000"/>
            <a:headEnd/>
            <a:tailEnd/>
          </a:ln>
        </p:spPr>
      </p:pic>
      <p:sp>
        <p:nvSpPr>
          <p:cNvPr id="505877" name="Text Box 21"/>
          <p:cNvSpPr txBox="1">
            <a:spLocks noChangeArrowheads="1"/>
          </p:cNvSpPr>
          <p:nvPr/>
        </p:nvSpPr>
        <p:spPr bwMode="auto">
          <a:xfrm>
            <a:off x="3914775" y="3074988"/>
            <a:ext cx="1165225"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dirty="0">
                <a:solidFill>
                  <a:srgbClr val="0000FF"/>
                </a:solidFill>
                <a:latin typeface="Arial" pitchFamily="34" charset="0"/>
                <a:cs typeface="Courier New" pitchFamily="49" charset="0"/>
              </a:rPr>
              <a:t>10011</a:t>
            </a:r>
          </a:p>
        </p:txBody>
      </p:sp>
      <p:sp>
        <p:nvSpPr>
          <p:cNvPr id="8201" name="Text Box 22"/>
          <p:cNvSpPr txBox="1">
            <a:spLocks noChangeArrowheads="1"/>
          </p:cNvSpPr>
          <p:nvPr/>
        </p:nvSpPr>
        <p:spPr bwMode="auto">
          <a:xfrm>
            <a:off x="3514725" y="2487613"/>
            <a:ext cx="2071688" cy="396875"/>
          </a:xfrm>
          <a:prstGeom prst="rect">
            <a:avLst/>
          </a:prstGeom>
          <a:noFill/>
          <a:ln w="9525">
            <a:noFill/>
            <a:miter lim="800000"/>
            <a:headEnd/>
            <a:tailEnd/>
          </a:ln>
        </p:spPr>
        <p:txBody>
          <a:bodyPr wrap="none">
            <a:spAutoFit/>
          </a:bodyPr>
          <a:lstStyle/>
          <a:p>
            <a:pPr algn="r" eaLnBrk="0" hangingPunct="0"/>
            <a:r>
              <a:rPr lang="en-US" sz="2000" dirty="0">
                <a:solidFill>
                  <a:srgbClr val="0000FF"/>
                </a:solidFill>
                <a:latin typeface="Arial" pitchFamily="34" charset="0"/>
                <a:cs typeface="Courier New" pitchFamily="49" charset="0"/>
              </a:rPr>
              <a:t>Shared Memory</a:t>
            </a:r>
          </a:p>
        </p:txBody>
      </p:sp>
      <p:grpSp>
        <p:nvGrpSpPr>
          <p:cNvPr id="2" name="Group 49"/>
          <p:cNvGrpSpPr>
            <a:grpSpLocks/>
          </p:cNvGrpSpPr>
          <p:nvPr/>
        </p:nvGrpSpPr>
        <p:grpSpPr bwMode="auto">
          <a:xfrm flipH="1">
            <a:off x="762000" y="1905000"/>
            <a:ext cx="1993900" cy="1401763"/>
            <a:chOff x="3430" y="2851"/>
            <a:chExt cx="1388" cy="1020"/>
          </a:xfrm>
        </p:grpSpPr>
        <p:sp>
          <p:nvSpPr>
            <p:cNvPr id="8219" name="Rectangle 50"/>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8220" name="Group 51"/>
            <p:cNvGrpSpPr>
              <a:grpSpLocks/>
            </p:cNvGrpSpPr>
            <p:nvPr/>
          </p:nvGrpSpPr>
          <p:grpSpPr bwMode="auto">
            <a:xfrm>
              <a:off x="3622" y="2994"/>
              <a:ext cx="912" cy="816"/>
              <a:chOff x="4290" y="2115"/>
              <a:chExt cx="912" cy="816"/>
            </a:xfrm>
          </p:grpSpPr>
          <p:sp>
            <p:nvSpPr>
              <p:cNvPr id="8221" name="Freeform 52"/>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22" name="Freeform 53"/>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23" name="Freeform 54"/>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24" name="Freeform 55"/>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8225" name="Freeform 56"/>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8226" name="Freeform 57"/>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8227" name="Freeform 58"/>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28" name="Freeform 59"/>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29" name="Freeform 60"/>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4" name="Group 61"/>
          <p:cNvGrpSpPr>
            <a:grpSpLocks/>
          </p:cNvGrpSpPr>
          <p:nvPr/>
        </p:nvGrpSpPr>
        <p:grpSpPr bwMode="auto">
          <a:xfrm>
            <a:off x="6388100" y="1914525"/>
            <a:ext cx="1993900" cy="1401763"/>
            <a:chOff x="3430" y="2851"/>
            <a:chExt cx="1388" cy="1020"/>
          </a:xfrm>
        </p:grpSpPr>
        <p:sp>
          <p:nvSpPr>
            <p:cNvPr id="8208" name="Rectangle 62"/>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8209" name="Group 63"/>
            <p:cNvGrpSpPr>
              <a:grpSpLocks/>
            </p:cNvGrpSpPr>
            <p:nvPr/>
          </p:nvGrpSpPr>
          <p:grpSpPr bwMode="auto">
            <a:xfrm>
              <a:off x="3622" y="2994"/>
              <a:ext cx="912" cy="816"/>
              <a:chOff x="4290" y="2115"/>
              <a:chExt cx="912" cy="816"/>
            </a:xfrm>
          </p:grpSpPr>
          <p:sp>
            <p:nvSpPr>
              <p:cNvPr id="8210" name="Freeform 64"/>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11" name="Freeform 65"/>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12" name="Freeform 66"/>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213" name="Freeform 67"/>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8214" name="Freeform 68"/>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8215" name="Freeform 69"/>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8216" name="Freeform 70"/>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17" name="Freeform 71"/>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218" name="Freeform 72"/>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8204" name="Rectangle 73"/>
          <p:cNvSpPr>
            <a:spLocks noChangeArrowheads="1"/>
          </p:cNvSpPr>
          <p:nvPr/>
        </p:nvSpPr>
        <p:spPr bwMode="auto">
          <a:xfrm>
            <a:off x="2082800" y="1524000"/>
            <a:ext cx="762000" cy="77470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8205" name="Rectangle 74"/>
          <p:cNvSpPr>
            <a:spLocks noChangeArrowheads="1"/>
          </p:cNvSpPr>
          <p:nvPr/>
        </p:nvSpPr>
        <p:spPr bwMode="auto">
          <a:xfrm>
            <a:off x="6261100" y="1422400"/>
            <a:ext cx="762000" cy="77470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8206" name="Freeform 75"/>
          <p:cNvSpPr>
            <a:spLocks/>
          </p:cNvSpPr>
          <p:nvPr/>
        </p:nvSpPr>
        <p:spPr bwMode="auto">
          <a:xfrm rot="21014026" flipH="1">
            <a:off x="2787650" y="2735263"/>
            <a:ext cx="700088"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8207" name="Freeform 76"/>
          <p:cNvSpPr>
            <a:spLocks/>
          </p:cNvSpPr>
          <p:nvPr/>
        </p:nvSpPr>
        <p:spPr bwMode="auto">
          <a:xfrm rot="585974">
            <a:off x="5619750" y="2722563"/>
            <a:ext cx="700088"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8" name="Footer Placeholder 3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E697CF0-53A1-42F0-8541-783AC53DEEFF}" type="slidenum">
              <a:rPr lang="x-none" sz="1400">
                <a:latin typeface="Arial" pitchFamily="34" charset="0"/>
                <a:cs typeface="Arial" charset="0"/>
              </a:rPr>
              <a:pPr algn="r" eaLnBrk="0" hangingPunct="0"/>
              <a:t>60</a:t>
            </a:fld>
            <a:endParaRPr lang="en-US" sz="1400" dirty="0">
              <a:latin typeface="Arial" pitchFamily="34" charset="0"/>
              <a:cs typeface="Arial" charset="0"/>
            </a:endParaRPr>
          </a:p>
        </p:txBody>
      </p:sp>
      <p:sp>
        <p:nvSpPr>
          <p:cNvPr id="64516"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Regular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MRSW</a:t>
            </a:r>
          </a:p>
        </p:txBody>
      </p:sp>
      <p:sp>
        <p:nvSpPr>
          <p:cNvPr id="64517"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a:solidFill>
                  <a:schemeClr val="tx1"/>
                </a:solidFill>
                <a:latin typeface="Courier New" pitchFamily="49" charset="0"/>
              </a:rPr>
              <a:t>public class</a:t>
            </a:r>
            <a:r>
              <a:rPr lang="en-US" sz="2000" b="1" dirty="0">
                <a:latin typeface="Courier New" pitchFamily="49" charset="0"/>
              </a:rPr>
              <a:t> </a:t>
            </a:r>
            <a:r>
              <a:rPr lang="en-US" sz="2000" b="1" dirty="0" err="1">
                <a:latin typeface="Courier New" pitchFamily="49" charset="0"/>
              </a:rPr>
              <a:t>RegBoolMRSWRegister</a:t>
            </a:r>
            <a:r>
              <a:rPr lang="en-US" sz="2000" b="1" dirty="0">
                <a:latin typeface="Courier New" pitchFamily="49" charset="0"/>
              </a:rPr>
              <a:t> </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implements</a:t>
            </a:r>
            <a:r>
              <a:rPr lang="en-US" sz="2000" b="1" dirty="0">
                <a:latin typeface="Courier New" pitchFamily="49" charset="0"/>
              </a:rPr>
              <a:t> Register&lt;Boolean&gt; {</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private </a:t>
            </a:r>
            <a:r>
              <a:rPr lang="en-US" sz="2000" b="1" dirty="0" err="1">
                <a:solidFill>
                  <a:schemeClr val="tx1"/>
                </a:solidFill>
                <a:latin typeface="Courier New" pitchFamily="49" charset="0"/>
              </a:rPr>
              <a:t>boolean</a:t>
            </a:r>
            <a:r>
              <a:rPr lang="en-US" sz="2000" b="1" dirty="0">
                <a:latin typeface="Courier New" pitchFamily="49" charset="0"/>
              </a:rPr>
              <a:t> old;</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private</a:t>
            </a:r>
            <a:r>
              <a:rPr lang="en-US" sz="2000" b="1" dirty="0">
                <a:latin typeface="Courier New" pitchFamily="49" charset="0"/>
              </a:rPr>
              <a:t> </a:t>
            </a:r>
            <a:r>
              <a:rPr lang="en-US" sz="2000" b="1" dirty="0" err="1">
                <a:latin typeface="Courier New" pitchFamily="49" charset="0"/>
              </a:rPr>
              <a:t>SafeBoolMRSWRegister</a:t>
            </a:r>
            <a:r>
              <a:rPr lang="en-US" sz="2000" b="1" dirty="0">
                <a:latin typeface="Courier New" pitchFamily="49" charset="0"/>
              </a:rPr>
              <a:t> value;  </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public void</a:t>
            </a:r>
            <a:r>
              <a:rPr lang="en-US" sz="2000" b="1" dirty="0">
                <a:latin typeface="Courier New" pitchFamily="49" charset="0"/>
              </a:rPr>
              <a:t> write(</a:t>
            </a:r>
            <a:r>
              <a:rPr lang="en-US" sz="2000" b="1" dirty="0" err="1">
                <a:solidFill>
                  <a:schemeClr val="tx1"/>
                </a:solidFill>
                <a:latin typeface="Courier New" pitchFamily="49" charset="0"/>
              </a:rPr>
              <a:t>boolean</a:t>
            </a:r>
            <a:r>
              <a:rPr lang="en-US" sz="2000" b="1" dirty="0">
                <a:latin typeface="Courier New" pitchFamily="49" charset="0"/>
              </a:rPr>
              <a:t> x) {</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if</a:t>
            </a:r>
            <a:r>
              <a:rPr lang="en-US" sz="2000" b="1" dirty="0">
                <a:latin typeface="Courier New" pitchFamily="49" charset="0"/>
              </a:rPr>
              <a:t> (old != x) {</a:t>
            </a:r>
          </a:p>
          <a:p>
            <a:pPr eaLnBrk="1" hangingPunct="1">
              <a:buFontTx/>
              <a:buNone/>
            </a:pPr>
            <a:r>
              <a:rPr lang="en-US" sz="2000" b="1" dirty="0">
                <a:latin typeface="Courier New" pitchFamily="49" charset="0"/>
              </a:rPr>
              <a:t>    </a:t>
            </a:r>
            <a:r>
              <a:rPr lang="en-US" sz="2000" b="1" dirty="0" err="1">
                <a:latin typeface="Courier New" pitchFamily="49" charset="0"/>
              </a:rPr>
              <a:t>value.write</a:t>
            </a:r>
            <a:r>
              <a:rPr lang="en-US" sz="2000" b="1" dirty="0">
                <a:latin typeface="Courier New" pitchFamily="49" charset="0"/>
              </a:rPr>
              <a:t>(x);</a:t>
            </a:r>
          </a:p>
          <a:p>
            <a:pPr eaLnBrk="1" hangingPunct="1">
              <a:buFontTx/>
              <a:buNone/>
            </a:pPr>
            <a:r>
              <a:rPr lang="en-US" sz="2000" b="1" dirty="0">
                <a:latin typeface="Courier New" pitchFamily="49" charset="0"/>
              </a:rPr>
              <a:t>    old = x;</a:t>
            </a:r>
          </a:p>
          <a:p>
            <a:pPr eaLnBrk="1" hangingPunct="1">
              <a:buFontTx/>
              <a:buNone/>
            </a:pPr>
            <a:r>
              <a:rPr lang="en-US" sz="2000" b="1" dirty="0">
                <a:latin typeface="Courier New" pitchFamily="49" charset="0"/>
              </a:rPr>
              <a:t>   }}</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public </a:t>
            </a:r>
            <a:r>
              <a:rPr lang="en-US" sz="2000" b="1" dirty="0" err="1">
                <a:solidFill>
                  <a:schemeClr val="tx1"/>
                </a:solidFill>
                <a:latin typeface="Courier New" pitchFamily="49" charset="0"/>
              </a:rPr>
              <a:t>boolean</a:t>
            </a:r>
            <a:r>
              <a:rPr lang="en-US" sz="2000" b="1" dirty="0">
                <a:latin typeface="Courier New" pitchFamily="49" charset="0"/>
              </a:rPr>
              <a:t> read() {</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return</a:t>
            </a:r>
            <a:r>
              <a:rPr lang="en-US" sz="2000" b="1" dirty="0">
                <a:latin typeface="Courier New" pitchFamily="49" charset="0"/>
              </a:rPr>
              <a:t> </a:t>
            </a:r>
            <a:r>
              <a:rPr lang="en-US" sz="2000" b="1" dirty="0" err="1">
                <a:latin typeface="Courier New" pitchFamily="49" charset="0"/>
              </a:rPr>
              <a:t>value.read</a:t>
            </a:r>
            <a:r>
              <a:rPr lang="en-US" sz="2000" b="1" dirty="0">
                <a:latin typeface="Courier New" pitchFamily="49" charset="0"/>
              </a:rPr>
              <a:t>();</a:t>
            </a:r>
          </a:p>
          <a:p>
            <a:pPr eaLnBrk="1" hangingPunct="1">
              <a:buFontTx/>
              <a:buNone/>
            </a:pPr>
            <a:r>
              <a:rPr lang="en-US" sz="2000" b="1" dirty="0">
                <a:latin typeface="Courier New" pitchFamily="49" charset="0"/>
              </a:rPr>
              <a:t>  }}</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0DA430C-40B2-46C3-A33E-890BA5E02691}" type="slidenum">
              <a:rPr lang="x-none" sz="1400">
                <a:latin typeface="Arial" pitchFamily="34" charset="0"/>
                <a:cs typeface="Arial" charset="0"/>
              </a:rPr>
              <a:pPr algn="r" eaLnBrk="0" hangingPunct="0"/>
              <a:t>61</a:t>
            </a:fld>
            <a:endParaRPr lang="en-US" sz="1400" dirty="0">
              <a:latin typeface="Arial" pitchFamily="34" charset="0"/>
              <a:cs typeface="Arial" charset="0"/>
            </a:endParaRPr>
          </a:p>
        </p:txBody>
      </p:sp>
      <p:sp>
        <p:nvSpPr>
          <p:cNvPr id="65540"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Regular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MRSW</a:t>
            </a:r>
          </a:p>
        </p:txBody>
      </p:sp>
      <p:sp>
        <p:nvSpPr>
          <p:cNvPr id="65541"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RegBoolMRSWRegister</a:t>
            </a:r>
            <a:r>
              <a:rPr lang="en-US" sz="2000" b="1" dirty="0">
                <a:solidFill>
                  <a:schemeClr val="folHlink"/>
                </a:solidFill>
                <a:latin typeface="Courier New" pitchFamily="49" charset="0"/>
              </a:rPr>
              <a:t> </a:t>
            </a:r>
          </a:p>
          <a:p>
            <a:pPr eaLnBrk="1" hangingPunct="1">
              <a:buFontTx/>
              <a:buNone/>
            </a:pPr>
            <a:r>
              <a:rPr lang="en-US" sz="2000" b="1" dirty="0">
                <a:solidFill>
                  <a:schemeClr val="folHlink"/>
                </a:solidFill>
                <a:latin typeface="Courier New" pitchFamily="49" charset="0"/>
              </a:rPr>
              <a:t> implements Register&lt;Boolean&gt;</a:t>
            </a:r>
            <a:r>
              <a:rPr lang="en-US" sz="2000" b="1" dirty="0">
                <a:latin typeface="Courier New" pitchFamily="49" charset="0"/>
              </a:rPr>
              <a:t> </a:t>
            </a:r>
            <a:r>
              <a:rPr lang="en-US" sz="2000" b="1" dirty="0">
                <a:solidFill>
                  <a:schemeClr val="folHlink"/>
                </a:solidFill>
                <a:latin typeface="Courier New" pitchFamily="49" charset="0"/>
              </a:rPr>
              <a:t>{</a:t>
            </a:r>
          </a:p>
          <a:p>
            <a:pPr eaLnBrk="1" hangingPunct="1">
              <a:buFontTx/>
              <a:buNone/>
            </a:pPr>
            <a:r>
              <a:rPr lang="en-US" sz="2000" b="1" dirty="0">
                <a:latin typeface="Courier New" pitchFamily="49" charset="0"/>
              </a:rPr>
              <a:t>  </a:t>
            </a:r>
            <a:r>
              <a:rPr lang="en-US" sz="2000" b="1" dirty="0" err="1">
                <a:solidFill>
                  <a:schemeClr val="tx1"/>
                </a:solidFill>
                <a:latin typeface="Courier New" pitchFamily="49" charset="0"/>
              </a:rPr>
              <a:t>threadLocal</a:t>
            </a:r>
            <a:r>
              <a:rPr lang="en-US" sz="2000" b="1" dirty="0">
                <a:solidFill>
                  <a:schemeClr val="tx1"/>
                </a:solidFill>
                <a:latin typeface="Courier New" pitchFamily="49" charset="0"/>
              </a:rPr>
              <a:t> </a:t>
            </a:r>
            <a:r>
              <a:rPr lang="en-US" sz="2000" b="1" dirty="0" err="1">
                <a:solidFill>
                  <a:schemeClr val="tx1"/>
                </a:solidFill>
                <a:latin typeface="Courier New" pitchFamily="49" charset="0"/>
              </a:rPr>
              <a:t>boolean</a:t>
            </a:r>
            <a:r>
              <a:rPr lang="en-US" sz="2000" b="1" dirty="0">
                <a:latin typeface="Courier New" pitchFamily="49" charset="0"/>
              </a:rPr>
              <a:t> old;</a:t>
            </a:r>
          </a:p>
          <a:p>
            <a:pPr eaLnBrk="1" hangingPunct="1">
              <a:buFontTx/>
              <a:buNone/>
            </a:pPr>
            <a:r>
              <a:rPr lang="en-US" sz="2000" b="1" dirty="0">
                <a:latin typeface="Courier New" pitchFamily="49" charset="0"/>
              </a:rPr>
              <a:t>  </a:t>
            </a:r>
            <a:r>
              <a:rPr lang="en-US" sz="2000" b="1" dirty="0">
                <a:solidFill>
                  <a:schemeClr val="folHlink"/>
                </a:solidFill>
                <a:latin typeface="Courier New" pitchFamily="49" charset="0"/>
              </a:rPr>
              <a:t>private </a:t>
            </a:r>
            <a:r>
              <a:rPr lang="en-US" sz="2000" b="1" dirty="0" err="1">
                <a:solidFill>
                  <a:schemeClr val="folHlink"/>
                </a:solidFill>
                <a:latin typeface="Courier New" pitchFamily="49" charset="0"/>
              </a:rPr>
              <a:t>SafeBoolMRSWRegister</a:t>
            </a:r>
            <a:r>
              <a:rPr lang="en-US" sz="2000" b="1" dirty="0">
                <a:solidFill>
                  <a:schemeClr val="folHlink"/>
                </a:solidFill>
                <a:latin typeface="Courier New" pitchFamily="49" charset="0"/>
              </a:rPr>
              <a:t> value;  </a:t>
            </a:r>
          </a:p>
          <a:p>
            <a:pPr eaLnBrk="1" hangingPunct="1">
              <a:buFontTx/>
              <a:buNone/>
            </a:pPr>
            <a:r>
              <a:rPr lang="en-US" sz="2000" b="1" dirty="0">
                <a:solidFill>
                  <a:schemeClr val="folHlink"/>
                </a:solidFill>
                <a:latin typeface="Courier New" pitchFamily="49" charset="0"/>
              </a:rPr>
              <a:t>  public void write(</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x) {</a:t>
            </a:r>
          </a:p>
          <a:p>
            <a:pPr eaLnBrk="1" hangingPunct="1">
              <a:buFontTx/>
              <a:buNone/>
            </a:pPr>
            <a:r>
              <a:rPr lang="en-US" sz="2000" b="1" dirty="0">
                <a:solidFill>
                  <a:schemeClr val="folHlink"/>
                </a:solidFill>
                <a:latin typeface="Courier New" pitchFamily="49" charset="0"/>
              </a:rPr>
              <a:t>   if (old != x) {</a:t>
            </a:r>
          </a:p>
          <a:p>
            <a:pPr eaLnBrk="1" hangingPunct="1">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value.write</a:t>
            </a:r>
            <a:r>
              <a:rPr lang="en-US" sz="2000" b="1" dirty="0">
                <a:solidFill>
                  <a:schemeClr val="folHlink"/>
                </a:solidFill>
                <a:latin typeface="Courier New" pitchFamily="49" charset="0"/>
              </a:rPr>
              <a:t>(x);</a:t>
            </a:r>
          </a:p>
          <a:p>
            <a:pPr eaLnBrk="1" hangingPunct="1">
              <a:buFontTx/>
              <a:buNone/>
            </a:pPr>
            <a:r>
              <a:rPr lang="en-US" sz="2000" b="1" dirty="0">
                <a:solidFill>
                  <a:schemeClr val="folHlink"/>
                </a:solidFill>
                <a:latin typeface="Courier New" pitchFamily="49" charset="0"/>
              </a:rPr>
              <a:t>    old = x;</a:t>
            </a:r>
          </a:p>
          <a:p>
            <a:pPr eaLnBrk="1" hangingPunct="1">
              <a:buFontTx/>
              <a:buNone/>
            </a:pPr>
            <a:r>
              <a:rPr lang="en-US" sz="2000" b="1" dirty="0">
                <a:solidFill>
                  <a:schemeClr val="folHlink"/>
                </a:solidFill>
                <a:latin typeface="Courier New" pitchFamily="49" charset="0"/>
              </a:rPr>
              <a:t>   }}</a:t>
            </a:r>
          </a:p>
          <a:p>
            <a:pPr eaLnBrk="1" hangingPunct="1">
              <a:buFontTx/>
              <a:buNone/>
            </a:pPr>
            <a:r>
              <a:rPr lang="en-US" sz="2000" b="1" dirty="0">
                <a:solidFill>
                  <a:schemeClr val="folHlink"/>
                </a:solidFill>
                <a:latin typeface="Courier New" pitchFamily="49" charset="0"/>
              </a:rPr>
              <a:t>  public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read() {</a:t>
            </a:r>
          </a:p>
          <a:p>
            <a:pPr eaLnBrk="1" hangingPunct="1">
              <a:buFontTx/>
              <a:buNone/>
            </a:pPr>
            <a:r>
              <a:rPr lang="en-US" sz="2000" b="1" dirty="0">
                <a:solidFill>
                  <a:schemeClr val="folHlink"/>
                </a:solidFill>
                <a:latin typeface="Courier New" pitchFamily="49" charset="0"/>
              </a:rPr>
              <a:t>   return </a:t>
            </a:r>
            <a:r>
              <a:rPr lang="en-US" sz="2000" b="1" dirty="0" err="1">
                <a:solidFill>
                  <a:schemeClr val="folHlink"/>
                </a:solidFill>
                <a:latin typeface="Courier New" pitchFamily="49" charset="0"/>
              </a:rPr>
              <a:t>value.read</a:t>
            </a:r>
            <a:r>
              <a:rPr lang="en-US" sz="2000" b="1" dirty="0">
                <a:solidFill>
                  <a:schemeClr val="folHlink"/>
                </a:solidFill>
                <a:latin typeface="Courier New" pitchFamily="49" charset="0"/>
              </a:rPr>
              <a:t>();</a:t>
            </a:r>
          </a:p>
          <a:p>
            <a:pPr eaLnBrk="1" hangingPunct="1">
              <a:buFontTx/>
              <a:buNone/>
            </a:pPr>
            <a:r>
              <a:rPr lang="en-US" sz="2000" b="1" dirty="0">
                <a:solidFill>
                  <a:schemeClr val="folHlink"/>
                </a:solidFill>
                <a:latin typeface="Courier New" pitchFamily="49" charset="0"/>
              </a:rPr>
              <a:t>  }}</a:t>
            </a:r>
          </a:p>
        </p:txBody>
      </p:sp>
      <p:sp>
        <p:nvSpPr>
          <p:cNvPr id="65542" name="AutoShape 5"/>
          <p:cNvSpPr>
            <a:spLocks noChangeArrowheads="1"/>
          </p:cNvSpPr>
          <p:nvPr/>
        </p:nvSpPr>
        <p:spPr bwMode="auto">
          <a:xfrm>
            <a:off x="1206500" y="2425700"/>
            <a:ext cx="3886200" cy="381000"/>
          </a:xfrm>
          <a:prstGeom prst="wedgeRoundRectCallout">
            <a:avLst>
              <a:gd name="adj1" fmla="val 64500"/>
              <a:gd name="adj2" fmla="val 3900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65543" name="Text Box 6"/>
          <p:cNvSpPr txBox="1">
            <a:spLocks noChangeArrowheads="1"/>
          </p:cNvSpPr>
          <p:nvPr/>
        </p:nvSpPr>
        <p:spPr bwMode="auto">
          <a:xfrm>
            <a:off x="3543300" y="4214813"/>
            <a:ext cx="4740275" cy="763587"/>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Last bit this thread wrote</a:t>
            </a:r>
          </a:p>
          <a:p>
            <a:pPr algn="ctr" eaLnBrk="0" hangingPunct="0"/>
            <a:r>
              <a:rPr lang="en-US" sz="1600" b="1" dirty="0">
                <a:solidFill>
                  <a:srgbClr val="FF0000"/>
                </a:solidFill>
                <a:latin typeface="Arial" pitchFamily="34" charset="0"/>
                <a:cs typeface="Courier New" pitchFamily="49" charset="0"/>
              </a:rPr>
              <a:t>(made-up syntax)</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A4A15196-3F95-41F0-8635-3C93D0BC3C45}" type="slidenum">
              <a:rPr lang="x-none" sz="1400">
                <a:latin typeface="Arial" pitchFamily="34" charset="0"/>
                <a:cs typeface="Arial" charset="0"/>
              </a:rPr>
              <a:pPr algn="r" eaLnBrk="0" hangingPunct="0"/>
              <a:t>62</a:t>
            </a:fld>
            <a:endParaRPr lang="en-US" sz="1400" dirty="0">
              <a:latin typeface="Arial" pitchFamily="34" charset="0"/>
              <a:cs typeface="Arial" charset="0"/>
            </a:endParaRPr>
          </a:p>
        </p:txBody>
      </p:sp>
      <p:sp>
        <p:nvSpPr>
          <p:cNvPr id="66564"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Regular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MRSW</a:t>
            </a:r>
          </a:p>
        </p:txBody>
      </p:sp>
      <p:sp>
        <p:nvSpPr>
          <p:cNvPr id="66565"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RegBoolMRSWRegister</a:t>
            </a:r>
            <a:r>
              <a:rPr lang="en-US" sz="2000" b="1" dirty="0">
                <a:solidFill>
                  <a:schemeClr val="folHlink"/>
                </a:solidFill>
                <a:latin typeface="Courier New" pitchFamily="49" charset="0"/>
              </a:rPr>
              <a:t> </a:t>
            </a:r>
          </a:p>
          <a:p>
            <a:pPr eaLnBrk="1" hangingPunct="1">
              <a:buFontTx/>
              <a:buNone/>
            </a:pPr>
            <a:r>
              <a:rPr lang="en-US" sz="2000" b="1" dirty="0">
                <a:solidFill>
                  <a:schemeClr val="folHlink"/>
                </a:solidFill>
                <a:latin typeface="Courier New" pitchFamily="49" charset="0"/>
              </a:rPr>
              <a:t> implements Register&lt;Boolean&gt;</a:t>
            </a:r>
            <a:r>
              <a:rPr lang="en-US" sz="2000" b="1" dirty="0">
                <a:latin typeface="Courier New" pitchFamily="49" charset="0"/>
              </a:rPr>
              <a:t> </a:t>
            </a:r>
            <a:r>
              <a:rPr lang="en-US" sz="2000" b="1" dirty="0">
                <a:solidFill>
                  <a:schemeClr val="folHlink"/>
                </a:solidFill>
                <a:latin typeface="Courier New" pitchFamily="49" charset="0"/>
              </a:rPr>
              <a:t>{</a:t>
            </a:r>
          </a:p>
          <a:p>
            <a:pPr eaLnBrk="1" hangingPunct="1">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threadLocal</a:t>
            </a: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old;</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private</a:t>
            </a:r>
            <a:r>
              <a:rPr lang="en-US" sz="2000" b="1" dirty="0">
                <a:latin typeface="Courier New" pitchFamily="49" charset="0"/>
              </a:rPr>
              <a:t> </a:t>
            </a:r>
            <a:r>
              <a:rPr lang="en-US" sz="2000" b="1" dirty="0" err="1">
                <a:latin typeface="Courier New" pitchFamily="49" charset="0"/>
              </a:rPr>
              <a:t>SafeBoolMRSWRegister</a:t>
            </a:r>
            <a:r>
              <a:rPr lang="en-US" sz="2000" b="1" dirty="0">
                <a:latin typeface="Courier New" pitchFamily="49" charset="0"/>
              </a:rPr>
              <a:t> value;  </a:t>
            </a:r>
          </a:p>
          <a:p>
            <a:pPr eaLnBrk="1" hangingPunct="1">
              <a:buFontTx/>
              <a:buNone/>
            </a:pPr>
            <a:r>
              <a:rPr lang="en-US" sz="2000" b="1" dirty="0">
                <a:latin typeface="Courier New" pitchFamily="49" charset="0"/>
              </a:rPr>
              <a:t>  </a:t>
            </a:r>
            <a:r>
              <a:rPr lang="en-US" sz="2000" b="1" dirty="0">
                <a:solidFill>
                  <a:schemeClr val="folHlink"/>
                </a:solidFill>
                <a:latin typeface="Courier New" pitchFamily="49" charset="0"/>
              </a:rPr>
              <a:t>public void write(</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x) {</a:t>
            </a:r>
          </a:p>
          <a:p>
            <a:pPr eaLnBrk="1" hangingPunct="1">
              <a:buFontTx/>
              <a:buNone/>
            </a:pPr>
            <a:r>
              <a:rPr lang="en-US" sz="2000" b="1" dirty="0">
                <a:solidFill>
                  <a:schemeClr val="folHlink"/>
                </a:solidFill>
                <a:latin typeface="Courier New" pitchFamily="49" charset="0"/>
              </a:rPr>
              <a:t>   if (old != x) {</a:t>
            </a:r>
          </a:p>
          <a:p>
            <a:pPr eaLnBrk="1" hangingPunct="1">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value.write</a:t>
            </a:r>
            <a:r>
              <a:rPr lang="en-US" sz="2000" b="1" dirty="0">
                <a:solidFill>
                  <a:schemeClr val="folHlink"/>
                </a:solidFill>
                <a:latin typeface="Courier New" pitchFamily="49" charset="0"/>
              </a:rPr>
              <a:t>(x);</a:t>
            </a:r>
          </a:p>
          <a:p>
            <a:pPr eaLnBrk="1" hangingPunct="1">
              <a:buFontTx/>
              <a:buNone/>
            </a:pPr>
            <a:r>
              <a:rPr lang="en-US" sz="2000" b="1" dirty="0">
                <a:solidFill>
                  <a:schemeClr val="folHlink"/>
                </a:solidFill>
                <a:latin typeface="Courier New" pitchFamily="49" charset="0"/>
              </a:rPr>
              <a:t>    old = x;</a:t>
            </a:r>
          </a:p>
          <a:p>
            <a:pPr eaLnBrk="1" hangingPunct="1">
              <a:buFontTx/>
              <a:buNone/>
            </a:pPr>
            <a:r>
              <a:rPr lang="en-US" sz="2000" b="1" dirty="0">
                <a:solidFill>
                  <a:schemeClr val="folHlink"/>
                </a:solidFill>
                <a:latin typeface="Courier New" pitchFamily="49" charset="0"/>
              </a:rPr>
              <a:t>   }}</a:t>
            </a:r>
          </a:p>
          <a:p>
            <a:pPr eaLnBrk="1" hangingPunct="1">
              <a:buFontTx/>
              <a:buNone/>
            </a:pPr>
            <a:r>
              <a:rPr lang="en-US" sz="2000" b="1" dirty="0">
                <a:solidFill>
                  <a:schemeClr val="folHlink"/>
                </a:solidFill>
                <a:latin typeface="Courier New" pitchFamily="49" charset="0"/>
              </a:rPr>
              <a:t>  public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read() {</a:t>
            </a:r>
          </a:p>
          <a:p>
            <a:pPr eaLnBrk="1" hangingPunct="1">
              <a:buFontTx/>
              <a:buNone/>
            </a:pPr>
            <a:r>
              <a:rPr lang="en-US" sz="2000" b="1" dirty="0">
                <a:solidFill>
                  <a:schemeClr val="folHlink"/>
                </a:solidFill>
                <a:latin typeface="Courier New" pitchFamily="49" charset="0"/>
              </a:rPr>
              <a:t>   return </a:t>
            </a:r>
            <a:r>
              <a:rPr lang="en-US" sz="2000" b="1" dirty="0" err="1">
                <a:solidFill>
                  <a:schemeClr val="folHlink"/>
                </a:solidFill>
                <a:latin typeface="Courier New" pitchFamily="49" charset="0"/>
              </a:rPr>
              <a:t>value.read</a:t>
            </a:r>
            <a:r>
              <a:rPr lang="en-US" sz="2000" b="1" dirty="0">
                <a:solidFill>
                  <a:schemeClr val="folHlink"/>
                </a:solidFill>
                <a:latin typeface="Courier New" pitchFamily="49" charset="0"/>
              </a:rPr>
              <a:t>();</a:t>
            </a:r>
          </a:p>
          <a:p>
            <a:pPr eaLnBrk="1" hangingPunct="1">
              <a:buFontTx/>
              <a:buNone/>
            </a:pPr>
            <a:r>
              <a:rPr lang="en-US" sz="2000" b="1" dirty="0">
                <a:solidFill>
                  <a:schemeClr val="folHlink"/>
                </a:solidFill>
                <a:latin typeface="Courier New" pitchFamily="49" charset="0"/>
              </a:rPr>
              <a:t>  }}</a:t>
            </a:r>
          </a:p>
        </p:txBody>
      </p:sp>
      <p:sp>
        <p:nvSpPr>
          <p:cNvPr id="66566" name="AutoShape 5"/>
          <p:cNvSpPr>
            <a:spLocks noChangeArrowheads="1"/>
          </p:cNvSpPr>
          <p:nvPr/>
        </p:nvSpPr>
        <p:spPr bwMode="auto">
          <a:xfrm>
            <a:off x="1231900" y="2806700"/>
            <a:ext cx="5473700" cy="381000"/>
          </a:xfrm>
          <a:prstGeom prst="wedgeRoundRectCallout">
            <a:avLst>
              <a:gd name="adj1" fmla="val 30222"/>
              <a:gd name="adj2" fmla="val 652500"/>
              <a:gd name="adj3" fmla="val 16667"/>
            </a:avLst>
          </a:prstGeom>
          <a:noFill/>
          <a:ln w="38100">
            <a:solidFill>
              <a:srgbClr val="FF0000"/>
            </a:solidFill>
            <a:miter lim="800000"/>
            <a:headEnd/>
            <a:tailEnd/>
          </a:ln>
        </p:spPr>
        <p:txBody>
          <a:bodyPr anchor="ctr"/>
          <a:lstStyle/>
          <a:p>
            <a:pPr algn="ctr" eaLnBrk="0" hangingPunct="0"/>
            <a:endParaRPr lang="en-US" sz="2400" dirty="0">
              <a:latin typeface="Arial" pitchFamily="34" charset="0"/>
              <a:cs typeface="Courier New" pitchFamily="49" charset="0"/>
            </a:endParaRPr>
          </a:p>
        </p:txBody>
      </p:sp>
      <p:sp>
        <p:nvSpPr>
          <p:cNvPr id="66567" name="Text Box 6"/>
          <p:cNvSpPr txBox="1">
            <a:spLocks noChangeArrowheads="1"/>
          </p:cNvSpPr>
          <p:nvPr/>
        </p:nvSpPr>
        <p:spPr bwMode="auto">
          <a:xfrm>
            <a:off x="4724400" y="5372100"/>
            <a:ext cx="2546350"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Actual value</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45F9148-8CCF-4360-B9C6-55399924577E}" type="slidenum">
              <a:rPr lang="x-none" sz="1400">
                <a:latin typeface="Arial" pitchFamily="34" charset="0"/>
                <a:cs typeface="Arial" charset="0"/>
              </a:rPr>
              <a:pPr algn="r" eaLnBrk="0" hangingPunct="0"/>
              <a:t>63</a:t>
            </a:fld>
            <a:endParaRPr lang="en-US" sz="1400" dirty="0">
              <a:latin typeface="Arial" pitchFamily="34" charset="0"/>
              <a:cs typeface="Arial" charset="0"/>
            </a:endParaRPr>
          </a:p>
        </p:txBody>
      </p:sp>
      <p:sp>
        <p:nvSpPr>
          <p:cNvPr id="67588"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Regular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MRSW</a:t>
            </a:r>
          </a:p>
        </p:txBody>
      </p:sp>
      <p:sp>
        <p:nvSpPr>
          <p:cNvPr id="67589"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RegBoolMRSWRegister</a:t>
            </a:r>
            <a:r>
              <a:rPr lang="en-US" sz="2000" b="1" dirty="0">
                <a:solidFill>
                  <a:schemeClr val="folHlink"/>
                </a:solidFill>
                <a:latin typeface="Courier New" pitchFamily="49" charset="0"/>
              </a:rPr>
              <a:t> </a:t>
            </a:r>
          </a:p>
          <a:p>
            <a:pPr eaLnBrk="1" hangingPunct="1">
              <a:buFontTx/>
              <a:buNone/>
            </a:pPr>
            <a:r>
              <a:rPr lang="en-US" sz="2000" b="1" dirty="0">
                <a:solidFill>
                  <a:schemeClr val="folHlink"/>
                </a:solidFill>
                <a:latin typeface="Courier New" pitchFamily="49" charset="0"/>
              </a:rPr>
              <a:t> implements Register&lt;Boolean&gt;</a:t>
            </a:r>
            <a:r>
              <a:rPr lang="en-US" sz="2000" b="1" dirty="0">
                <a:latin typeface="Courier New" pitchFamily="49" charset="0"/>
              </a:rPr>
              <a:t> </a:t>
            </a:r>
            <a:r>
              <a:rPr lang="en-US" sz="2000" b="1" dirty="0">
                <a:solidFill>
                  <a:schemeClr val="folHlink"/>
                </a:solidFill>
                <a:latin typeface="Courier New" pitchFamily="49" charset="0"/>
              </a:rPr>
              <a:t>{</a:t>
            </a:r>
          </a:p>
          <a:p>
            <a:pPr eaLnBrk="1" hangingPunct="1">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threadLocal</a:t>
            </a: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old;</a:t>
            </a:r>
          </a:p>
          <a:p>
            <a:pPr eaLnBrk="1" hangingPunct="1">
              <a:buFontTx/>
              <a:buNone/>
            </a:pPr>
            <a:r>
              <a:rPr lang="en-US" sz="2000" b="1" dirty="0">
                <a:solidFill>
                  <a:schemeClr val="folHlink"/>
                </a:solidFill>
                <a:latin typeface="Courier New" pitchFamily="49" charset="0"/>
              </a:rPr>
              <a:t>  private </a:t>
            </a:r>
            <a:r>
              <a:rPr lang="en-US" sz="2000" b="1" dirty="0" err="1">
                <a:solidFill>
                  <a:schemeClr val="folHlink"/>
                </a:solidFill>
                <a:latin typeface="Courier New" pitchFamily="49" charset="0"/>
              </a:rPr>
              <a:t>SafeBoolMRSWRegister</a:t>
            </a:r>
            <a:r>
              <a:rPr lang="en-US" sz="2000" b="1" dirty="0">
                <a:solidFill>
                  <a:schemeClr val="folHlink"/>
                </a:solidFill>
                <a:latin typeface="Courier New" pitchFamily="49" charset="0"/>
              </a:rPr>
              <a:t> value;  </a:t>
            </a:r>
          </a:p>
          <a:p>
            <a:pPr eaLnBrk="1" hangingPunct="1">
              <a:buFontTx/>
              <a:buNone/>
            </a:pPr>
            <a:r>
              <a:rPr lang="en-US" sz="2000" b="1" dirty="0">
                <a:solidFill>
                  <a:schemeClr val="folHlink"/>
                </a:solidFill>
                <a:latin typeface="Courier New" pitchFamily="49" charset="0"/>
              </a:rPr>
              <a:t>  public void write(</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x) {</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if</a:t>
            </a:r>
            <a:r>
              <a:rPr lang="en-US" sz="2000" b="1" dirty="0">
                <a:latin typeface="Courier New" pitchFamily="49" charset="0"/>
              </a:rPr>
              <a:t> (old != x) {</a:t>
            </a:r>
          </a:p>
          <a:p>
            <a:pPr eaLnBrk="1" hangingPunct="1">
              <a:buFontTx/>
              <a:buNone/>
            </a:pPr>
            <a:r>
              <a:rPr lang="en-US" sz="2000" b="1" dirty="0">
                <a:latin typeface="Courier New" pitchFamily="49" charset="0"/>
              </a:rPr>
              <a:t>    </a:t>
            </a:r>
            <a:r>
              <a:rPr lang="en-US" sz="2000" b="1" dirty="0" err="1">
                <a:solidFill>
                  <a:schemeClr val="folHlink"/>
                </a:solidFill>
                <a:latin typeface="Courier New" pitchFamily="49" charset="0"/>
              </a:rPr>
              <a:t>value.write</a:t>
            </a:r>
            <a:r>
              <a:rPr lang="en-US" sz="2000" b="1" dirty="0">
                <a:solidFill>
                  <a:schemeClr val="folHlink"/>
                </a:solidFill>
                <a:latin typeface="Courier New" pitchFamily="49" charset="0"/>
              </a:rPr>
              <a:t>(x);</a:t>
            </a:r>
          </a:p>
          <a:p>
            <a:pPr eaLnBrk="1" hangingPunct="1">
              <a:buFontTx/>
              <a:buNone/>
            </a:pPr>
            <a:r>
              <a:rPr lang="en-US" sz="2000" b="1" dirty="0">
                <a:solidFill>
                  <a:schemeClr val="folHlink"/>
                </a:solidFill>
                <a:latin typeface="Courier New" pitchFamily="49" charset="0"/>
              </a:rPr>
              <a:t>    old = x;</a:t>
            </a:r>
          </a:p>
          <a:p>
            <a:pPr eaLnBrk="1" hangingPunct="1">
              <a:buFontTx/>
              <a:buNone/>
            </a:pPr>
            <a:r>
              <a:rPr lang="en-US" sz="2000" b="1" dirty="0">
                <a:solidFill>
                  <a:schemeClr val="folHlink"/>
                </a:solidFill>
                <a:latin typeface="Courier New" pitchFamily="49" charset="0"/>
              </a:rPr>
              <a:t>   }}</a:t>
            </a:r>
          </a:p>
          <a:p>
            <a:pPr eaLnBrk="1" hangingPunct="1">
              <a:buFontTx/>
              <a:buNone/>
            </a:pPr>
            <a:r>
              <a:rPr lang="en-US" sz="2000" b="1" dirty="0">
                <a:solidFill>
                  <a:schemeClr val="folHlink"/>
                </a:solidFill>
                <a:latin typeface="Courier New" pitchFamily="49" charset="0"/>
              </a:rPr>
              <a:t>  public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read() {</a:t>
            </a:r>
          </a:p>
          <a:p>
            <a:pPr eaLnBrk="1" hangingPunct="1">
              <a:buFontTx/>
              <a:buNone/>
            </a:pPr>
            <a:r>
              <a:rPr lang="en-US" sz="2000" b="1" dirty="0">
                <a:solidFill>
                  <a:schemeClr val="folHlink"/>
                </a:solidFill>
                <a:latin typeface="Courier New" pitchFamily="49" charset="0"/>
              </a:rPr>
              <a:t>   return </a:t>
            </a:r>
            <a:r>
              <a:rPr lang="en-US" sz="2000" b="1" dirty="0" err="1">
                <a:solidFill>
                  <a:schemeClr val="folHlink"/>
                </a:solidFill>
                <a:latin typeface="Courier New" pitchFamily="49" charset="0"/>
              </a:rPr>
              <a:t>value.read</a:t>
            </a:r>
            <a:r>
              <a:rPr lang="en-US" sz="2000" b="1" dirty="0">
                <a:solidFill>
                  <a:schemeClr val="folHlink"/>
                </a:solidFill>
                <a:latin typeface="Courier New" pitchFamily="49" charset="0"/>
              </a:rPr>
              <a:t>();</a:t>
            </a:r>
          </a:p>
          <a:p>
            <a:pPr eaLnBrk="1" hangingPunct="1">
              <a:buFontTx/>
              <a:buNone/>
            </a:pPr>
            <a:r>
              <a:rPr lang="en-US" sz="2000" b="1" dirty="0">
                <a:solidFill>
                  <a:schemeClr val="folHlink"/>
                </a:solidFill>
                <a:latin typeface="Courier New" pitchFamily="49" charset="0"/>
              </a:rPr>
              <a:t>  }}</a:t>
            </a:r>
          </a:p>
        </p:txBody>
      </p:sp>
      <p:sp>
        <p:nvSpPr>
          <p:cNvPr id="67590" name="AutoShape 5"/>
          <p:cNvSpPr>
            <a:spLocks noChangeArrowheads="1"/>
          </p:cNvSpPr>
          <p:nvPr/>
        </p:nvSpPr>
        <p:spPr bwMode="auto">
          <a:xfrm>
            <a:off x="1320800" y="3517900"/>
            <a:ext cx="2679700" cy="381000"/>
          </a:xfrm>
          <a:prstGeom prst="wedgeRoundRectCallout">
            <a:avLst>
              <a:gd name="adj1" fmla="val 60250"/>
              <a:gd name="adj2" fmla="val 1775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67591" name="Text Box 6"/>
          <p:cNvSpPr txBox="1">
            <a:spLocks noChangeArrowheads="1"/>
          </p:cNvSpPr>
          <p:nvPr/>
        </p:nvSpPr>
        <p:spPr bwMode="auto">
          <a:xfrm>
            <a:off x="4191000" y="4387850"/>
            <a:ext cx="437515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Is new value different from last value I wrote?</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BD66BD9-8785-4C85-95AD-85C7E17ACC98}" type="slidenum">
              <a:rPr lang="x-none" sz="1400">
                <a:latin typeface="Arial" pitchFamily="34" charset="0"/>
                <a:cs typeface="Arial" charset="0"/>
              </a:rPr>
              <a:pPr algn="r" eaLnBrk="0" hangingPunct="0"/>
              <a:t>64</a:t>
            </a:fld>
            <a:endParaRPr lang="en-US" sz="1400" dirty="0">
              <a:latin typeface="Arial" pitchFamily="34" charset="0"/>
              <a:cs typeface="Arial" charset="0"/>
            </a:endParaRPr>
          </a:p>
        </p:txBody>
      </p:sp>
      <p:sp>
        <p:nvSpPr>
          <p:cNvPr id="68612"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Regular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MRSW</a:t>
            </a:r>
          </a:p>
        </p:txBody>
      </p:sp>
      <p:sp>
        <p:nvSpPr>
          <p:cNvPr id="68613"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RegBoolMRSWRegister</a:t>
            </a:r>
            <a:r>
              <a:rPr lang="en-US" sz="2000" b="1" dirty="0">
                <a:solidFill>
                  <a:schemeClr val="folHlink"/>
                </a:solidFill>
                <a:latin typeface="Courier New" pitchFamily="49" charset="0"/>
              </a:rPr>
              <a:t> </a:t>
            </a:r>
          </a:p>
          <a:p>
            <a:pPr eaLnBrk="1" hangingPunct="1">
              <a:buFontTx/>
              <a:buNone/>
            </a:pPr>
            <a:r>
              <a:rPr lang="en-US" sz="2000" b="1" dirty="0">
                <a:solidFill>
                  <a:schemeClr val="folHlink"/>
                </a:solidFill>
                <a:latin typeface="Courier New" pitchFamily="49" charset="0"/>
              </a:rPr>
              <a:t> implements Register&lt;Boolean&gt; {</a:t>
            </a:r>
          </a:p>
          <a:p>
            <a:pPr eaLnBrk="1" hangingPunct="1">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threadLocal</a:t>
            </a: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old;</a:t>
            </a:r>
          </a:p>
          <a:p>
            <a:pPr eaLnBrk="1" hangingPunct="1">
              <a:buFontTx/>
              <a:buNone/>
            </a:pPr>
            <a:r>
              <a:rPr lang="en-US" sz="2000" b="1" dirty="0">
                <a:solidFill>
                  <a:schemeClr val="folHlink"/>
                </a:solidFill>
                <a:latin typeface="Courier New" pitchFamily="49" charset="0"/>
              </a:rPr>
              <a:t>  private </a:t>
            </a:r>
            <a:r>
              <a:rPr lang="en-US" sz="2000" b="1" dirty="0" err="1">
                <a:solidFill>
                  <a:schemeClr val="folHlink"/>
                </a:solidFill>
                <a:latin typeface="Courier New" pitchFamily="49" charset="0"/>
              </a:rPr>
              <a:t>SafeBoolMRSWRegister</a:t>
            </a:r>
            <a:r>
              <a:rPr lang="en-US" sz="2000" b="1" dirty="0">
                <a:solidFill>
                  <a:schemeClr val="folHlink"/>
                </a:solidFill>
                <a:latin typeface="Courier New" pitchFamily="49" charset="0"/>
              </a:rPr>
              <a:t> value;  </a:t>
            </a:r>
          </a:p>
          <a:p>
            <a:pPr eaLnBrk="1" hangingPunct="1">
              <a:buFontTx/>
              <a:buNone/>
            </a:pPr>
            <a:r>
              <a:rPr lang="en-US" sz="2000" b="1" dirty="0">
                <a:solidFill>
                  <a:schemeClr val="folHlink"/>
                </a:solidFill>
                <a:latin typeface="Courier New" pitchFamily="49" charset="0"/>
              </a:rPr>
              <a:t>  public void write(</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x) {</a:t>
            </a:r>
          </a:p>
          <a:p>
            <a:pPr eaLnBrk="1" hangingPunct="1">
              <a:buFontTx/>
              <a:buNone/>
            </a:pPr>
            <a:r>
              <a:rPr lang="en-US" sz="2000" b="1" dirty="0">
                <a:solidFill>
                  <a:schemeClr val="folHlink"/>
                </a:solidFill>
                <a:latin typeface="Courier New" pitchFamily="49" charset="0"/>
              </a:rPr>
              <a:t>   if (old != x) {</a:t>
            </a:r>
          </a:p>
          <a:p>
            <a:pPr eaLnBrk="1" hangingPunct="1">
              <a:buFontTx/>
              <a:buNone/>
            </a:pPr>
            <a:r>
              <a:rPr lang="en-US" sz="2000" b="1" dirty="0">
                <a:latin typeface="Courier New" pitchFamily="49" charset="0"/>
              </a:rPr>
              <a:t>    </a:t>
            </a:r>
            <a:r>
              <a:rPr lang="en-US" sz="2000" b="1" dirty="0" err="1">
                <a:latin typeface="Courier New" pitchFamily="49" charset="0"/>
              </a:rPr>
              <a:t>value.write</a:t>
            </a:r>
            <a:r>
              <a:rPr lang="en-US" sz="2000" b="1" dirty="0">
                <a:latin typeface="Courier New" pitchFamily="49" charset="0"/>
              </a:rPr>
              <a:t>(x);</a:t>
            </a:r>
          </a:p>
          <a:p>
            <a:pPr eaLnBrk="1" hangingPunct="1">
              <a:buFontTx/>
              <a:buNone/>
            </a:pPr>
            <a:r>
              <a:rPr lang="en-US" sz="2000" b="1" dirty="0">
                <a:latin typeface="Courier New" pitchFamily="49" charset="0"/>
              </a:rPr>
              <a:t>    old = x;</a:t>
            </a:r>
          </a:p>
          <a:p>
            <a:pPr eaLnBrk="1" hangingPunct="1">
              <a:buFontTx/>
              <a:buNone/>
            </a:pPr>
            <a:r>
              <a:rPr lang="en-US" sz="2000" b="1" dirty="0">
                <a:latin typeface="Courier New" pitchFamily="49" charset="0"/>
              </a:rPr>
              <a:t>   </a:t>
            </a:r>
            <a:r>
              <a:rPr lang="en-US" sz="2000" b="1" dirty="0">
                <a:solidFill>
                  <a:schemeClr val="folHlink"/>
                </a:solidFill>
                <a:latin typeface="Courier New" pitchFamily="49" charset="0"/>
              </a:rPr>
              <a:t>}}</a:t>
            </a:r>
          </a:p>
          <a:p>
            <a:pPr eaLnBrk="1" hangingPunct="1">
              <a:buFontTx/>
              <a:buNone/>
            </a:pPr>
            <a:r>
              <a:rPr lang="en-US" sz="2000" b="1" dirty="0">
                <a:solidFill>
                  <a:schemeClr val="folHlink"/>
                </a:solidFill>
                <a:latin typeface="Courier New" pitchFamily="49" charset="0"/>
              </a:rPr>
              <a:t>  public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read() {</a:t>
            </a:r>
          </a:p>
          <a:p>
            <a:pPr eaLnBrk="1" hangingPunct="1">
              <a:buFontTx/>
              <a:buNone/>
            </a:pPr>
            <a:r>
              <a:rPr lang="en-US" sz="2000" b="1" dirty="0">
                <a:solidFill>
                  <a:schemeClr val="folHlink"/>
                </a:solidFill>
                <a:latin typeface="Courier New" pitchFamily="49" charset="0"/>
              </a:rPr>
              <a:t>   return </a:t>
            </a:r>
            <a:r>
              <a:rPr lang="en-US" sz="2000" b="1" dirty="0" err="1">
                <a:solidFill>
                  <a:schemeClr val="folHlink"/>
                </a:solidFill>
                <a:latin typeface="Courier New" pitchFamily="49" charset="0"/>
              </a:rPr>
              <a:t>value.read</a:t>
            </a:r>
            <a:r>
              <a:rPr lang="en-US" sz="2000" b="1" dirty="0">
                <a:solidFill>
                  <a:schemeClr val="folHlink"/>
                </a:solidFill>
                <a:latin typeface="Courier New" pitchFamily="49" charset="0"/>
              </a:rPr>
              <a:t>();</a:t>
            </a:r>
          </a:p>
          <a:p>
            <a:pPr eaLnBrk="1" hangingPunct="1">
              <a:buFontTx/>
              <a:buNone/>
            </a:pPr>
            <a:r>
              <a:rPr lang="en-US" sz="2000" b="1" dirty="0">
                <a:solidFill>
                  <a:schemeClr val="folHlink"/>
                </a:solidFill>
                <a:latin typeface="Courier New" pitchFamily="49" charset="0"/>
              </a:rPr>
              <a:t>  }}</a:t>
            </a:r>
          </a:p>
        </p:txBody>
      </p:sp>
      <p:sp>
        <p:nvSpPr>
          <p:cNvPr id="68614" name="AutoShape 5"/>
          <p:cNvSpPr>
            <a:spLocks noChangeArrowheads="1"/>
          </p:cNvSpPr>
          <p:nvPr/>
        </p:nvSpPr>
        <p:spPr bwMode="auto">
          <a:xfrm>
            <a:off x="1371600" y="3873500"/>
            <a:ext cx="2578100" cy="711200"/>
          </a:xfrm>
          <a:prstGeom prst="wedgeRoundRectCallout">
            <a:avLst>
              <a:gd name="adj1" fmla="val 91870"/>
              <a:gd name="adj2" fmla="val 149106"/>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68615" name="Text Box 6"/>
          <p:cNvSpPr txBox="1">
            <a:spLocks noChangeArrowheads="1"/>
          </p:cNvSpPr>
          <p:nvPr/>
        </p:nvSpPr>
        <p:spPr bwMode="auto">
          <a:xfrm>
            <a:off x="4864100" y="5191125"/>
            <a:ext cx="3406775"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If so, change it (otherwise don’t!)</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497023C-974A-4B1D-9713-9C753DFD066E}" type="slidenum">
              <a:rPr lang="x-none" sz="1400">
                <a:latin typeface="Arial" pitchFamily="34" charset="0"/>
                <a:cs typeface="Arial" charset="0"/>
              </a:rPr>
              <a:pPr algn="r" eaLnBrk="0" hangingPunct="0"/>
              <a:t>65</a:t>
            </a:fld>
            <a:endParaRPr lang="en-US" sz="1400" dirty="0">
              <a:latin typeface="Arial" pitchFamily="34" charset="0"/>
              <a:cs typeface="Arial" charset="0"/>
            </a:endParaRPr>
          </a:p>
        </p:txBody>
      </p:sp>
      <p:sp>
        <p:nvSpPr>
          <p:cNvPr id="69636" name="Rectangle 2"/>
          <p:cNvSpPr>
            <a:spLocks noGrp="1" noChangeArrowheads="1"/>
          </p:cNvSpPr>
          <p:nvPr>
            <p:ph type="title" idx="4294967295"/>
          </p:nvPr>
        </p:nvSpPr>
        <p:spPr>
          <a:xfrm>
            <a:off x="685800" y="304800"/>
            <a:ext cx="7772400" cy="1143000"/>
          </a:xfrm>
        </p:spPr>
        <p:txBody>
          <a:bodyPr/>
          <a:lstStyle/>
          <a:p>
            <a:pPr eaLnBrk="1" hangingPunct="1"/>
            <a:r>
              <a:rPr lang="en-US" sz="4000" dirty="0">
                <a:solidFill>
                  <a:schemeClr val="tx1"/>
                </a:solidFill>
                <a:cs typeface="Arial" charset="0"/>
              </a:rPr>
              <a:t>Regular Boolean MRSW </a:t>
            </a:r>
            <a:r>
              <a:rPr lang="en-US" sz="4000" dirty="0">
                <a:solidFill>
                  <a:schemeClr val="tx1"/>
                </a:solidFill>
                <a:cs typeface="Arial" charset="0"/>
                <a:sym typeface="Wingdings" pitchFamily="2" charset="2"/>
              </a:rPr>
              <a:t>from</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Boolean MRSW</a:t>
            </a:r>
          </a:p>
        </p:txBody>
      </p:sp>
      <p:sp>
        <p:nvSpPr>
          <p:cNvPr id="69637" name="Rectangle 3"/>
          <p:cNvSpPr>
            <a:spLocks noGrp="1" noChangeArrowheads="1"/>
          </p:cNvSpPr>
          <p:nvPr>
            <p:ph type="body" idx="4294967295"/>
          </p:nvPr>
        </p:nvSpPr>
        <p:spPr>
          <a:xfrm>
            <a:off x="914400" y="1676400"/>
            <a:ext cx="7620000" cy="4462760"/>
          </a:xfrm>
          <a:solidFill>
            <a:srgbClr val="FFFFCC"/>
          </a:solidFill>
        </p:spPr>
        <p:txBody>
          <a:bodyPr>
            <a:spAutoFit/>
          </a:bodyPr>
          <a:lstStyle/>
          <a:p>
            <a:pPr eaLnBrk="1" hangingPunct="1">
              <a:buFontTx/>
              <a:buNone/>
            </a:pPr>
            <a:r>
              <a:rPr lang="en-US" sz="2000" b="1" dirty="0">
                <a:solidFill>
                  <a:schemeClr val="folHlink"/>
                </a:solidFill>
                <a:latin typeface="Courier New" pitchFamily="49" charset="0"/>
              </a:rPr>
              <a:t>public class </a:t>
            </a:r>
            <a:r>
              <a:rPr lang="en-US" sz="2000" b="1" dirty="0" err="1">
                <a:solidFill>
                  <a:schemeClr val="folHlink"/>
                </a:solidFill>
                <a:latin typeface="Courier New" pitchFamily="49" charset="0"/>
              </a:rPr>
              <a:t>RegBoolMRSWRegister</a:t>
            </a:r>
            <a:r>
              <a:rPr lang="en-US" sz="2000" b="1" dirty="0">
                <a:solidFill>
                  <a:schemeClr val="folHlink"/>
                </a:solidFill>
                <a:latin typeface="Courier New" pitchFamily="49" charset="0"/>
              </a:rPr>
              <a:t> </a:t>
            </a:r>
          </a:p>
          <a:p>
            <a:pPr eaLnBrk="1" hangingPunct="1">
              <a:buFontTx/>
              <a:buNone/>
            </a:pPr>
            <a:r>
              <a:rPr lang="en-US" sz="2000" b="1" dirty="0">
                <a:solidFill>
                  <a:schemeClr val="folHlink"/>
                </a:solidFill>
                <a:latin typeface="Courier New" pitchFamily="49" charset="0"/>
              </a:rPr>
              <a:t> implements Register&lt;Boolean&gt;{</a:t>
            </a:r>
          </a:p>
          <a:p>
            <a:pPr eaLnBrk="1" hangingPunct="1">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threadLocal</a:t>
            </a: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old;</a:t>
            </a:r>
          </a:p>
          <a:p>
            <a:pPr eaLnBrk="1" hangingPunct="1">
              <a:buFontTx/>
              <a:buNone/>
            </a:pPr>
            <a:r>
              <a:rPr lang="en-US" sz="2000" b="1" dirty="0">
                <a:solidFill>
                  <a:schemeClr val="folHlink"/>
                </a:solidFill>
                <a:latin typeface="Courier New" pitchFamily="49" charset="0"/>
              </a:rPr>
              <a:t>  private </a:t>
            </a:r>
            <a:r>
              <a:rPr lang="en-US" sz="2000" b="1" dirty="0" err="1">
                <a:solidFill>
                  <a:schemeClr val="folHlink"/>
                </a:solidFill>
                <a:latin typeface="Courier New" pitchFamily="49" charset="0"/>
              </a:rPr>
              <a:t>SafeBoolMRSWRegister</a:t>
            </a:r>
            <a:r>
              <a:rPr lang="en-US" sz="2000" b="1" dirty="0">
                <a:solidFill>
                  <a:schemeClr val="folHlink"/>
                </a:solidFill>
                <a:latin typeface="Courier New" pitchFamily="49" charset="0"/>
              </a:rPr>
              <a:t> value;  </a:t>
            </a:r>
          </a:p>
          <a:p>
            <a:pPr eaLnBrk="1" hangingPunct="1">
              <a:buFontTx/>
              <a:buNone/>
            </a:pPr>
            <a:r>
              <a:rPr lang="en-US" sz="2000" b="1" dirty="0">
                <a:solidFill>
                  <a:schemeClr val="folHlink"/>
                </a:solidFill>
                <a:latin typeface="Courier New" pitchFamily="49" charset="0"/>
              </a:rPr>
              <a:t>  public void write(</a:t>
            </a:r>
            <a:r>
              <a:rPr lang="en-US" sz="2000" b="1" dirty="0" err="1">
                <a:solidFill>
                  <a:schemeClr val="folHlink"/>
                </a:solidFill>
                <a:latin typeface="Courier New" pitchFamily="49" charset="0"/>
              </a:rPr>
              <a:t>boolean</a:t>
            </a:r>
            <a:r>
              <a:rPr lang="en-US" sz="2000" b="1" dirty="0">
                <a:solidFill>
                  <a:schemeClr val="folHlink"/>
                </a:solidFill>
                <a:latin typeface="Courier New" pitchFamily="49" charset="0"/>
              </a:rPr>
              <a:t> x) {</a:t>
            </a:r>
          </a:p>
          <a:p>
            <a:pPr eaLnBrk="1" hangingPunct="1">
              <a:buFontTx/>
              <a:buNone/>
            </a:pPr>
            <a:r>
              <a:rPr lang="en-US" sz="2000" b="1" dirty="0">
                <a:solidFill>
                  <a:schemeClr val="folHlink"/>
                </a:solidFill>
                <a:latin typeface="Courier New" pitchFamily="49" charset="0"/>
              </a:rPr>
              <a:t>   if (old != x) {</a:t>
            </a:r>
          </a:p>
          <a:p>
            <a:pPr eaLnBrk="1" hangingPunct="1">
              <a:buFontTx/>
              <a:buNone/>
            </a:pPr>
            <a:r>
              <a:rPr lang="en-US" sz="2000" b="1" dirty="0">
                <a:solidFill>
                  <a:schemeClr val="folHlink"/>
                </a:solidFill>
                <a:latin typeface="Courier New" pitchFamily="49" charset="0"/>
              </a:rPr>
              <a:t>    </a:t>
            </a:r>
            <a:r>
              <a:rPr lang="en-US" sz="2000" b="1" dirty="0" err="1">
                <a:solidFill>
                  <a:schemeClr val="folHlink"/>
                </a:solidFill>
                <a:latin typeface="Courier New" pitchFamily="49" charset="0"/>
              </a:rPr>
              <a:t>value.write</a:t>
            </a:r>
            <a:r>
              <a:rPr lang="en-US" sz="2000" b="1" dirty="0">
                <a:solidFill>
                  <a:schemeClr val="folHlink"/>
                </a:solidFill>
                <a:latin typeface="Courier New" pitchFamily="49" charset="0"/>
              </a:rPr>
              <a:t>(x);</a:t>
            </a:r>
          </a:p>
          <a:p>
            <a:pPr eaLnBrk="1" hangingPunct="1">
              <a:buFontTx/>
              <a:buNone/>
            </a:pPr>
            <a:r>
              <a:rPr lang="en-US" sz="2000" b="1" dirty="0">
                <a:solidFill>
                  <a:schemeClr val="folHlink"/>
                </a:solidFill>
                <a:latin typeface="Courier New" pitchFamily="49" charset="0"/>
              </a:rPr>
              <a:t>    old = x;</a:t>
            </a:r>
          </a:p>
          <a:p>
            <a:pPr eaLnBrk="1" hangingPunct="1">
              <a:buFontTx/>
              <a:buNone/>
            </a:pPr>
            <a:r>
              <a:rPr lang="en-US" sz="2000" b="1" dirty="0">
                <a:solidFill>
                  <a:schemeClr val="folHlink"/>
                </a:solidFill>
                <a:latin typeface="Courier New" pitchFamily="49" charset="0"/>
              </a:rPr>
              <a:t>   }}</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public </a:t>
            </a:r>
            <a:r>
              <a:rPr lang="en-US" sz="2000" b="1" dirty="0" err="1">
                <a:solidFill>
                  <a:schemeClr val="tx1"/>
                </a:solidFill>
                <a:latin typeface="Courier New" pitchFamily="49" charset="0"/>
              </a:rPr>
              <a:t>boolean</a:t>
            </a:r>
            <a:r>
              <a:rPr lang="en-US" sz="2000" b="1" dirty="0">
                <a:latin typeface="Courier New" pitchFamily="49" charset="0"/>
              </a:rPr>
              <a:t> read() {</a:t>
            </a:r>
          </a:p>
          <a:p>
            <a:pPr eaLnBrk="1" hangingPunct="1">
              <a:buFontTx/>
              <a:buNone/>
            </a:pPr>
            <a:r>
              <a:rPr lang="en-US" sz="2000" b="1" dirty="0">
                <a:latin typeface="Courier New" pitchFamily="49" charset="0"/>
              </a:rPr>
              <a:t>   </a:t>
            </a:r>
            <a:r>
              <a:rPr lang="en-US" sz="2000" b="1" dirty="0">
                <a:solidFill>
                  <a:schemeClr val="tx1"/>
                </a:solidFill>
                <a:latin typeface="Courier New" pitchFamily="49" charset="0"/>
              </a:rPr>
              <a:t>return</a:t>
            </a:r>
            <a:r>
              <a:rPr lang="en-US" sz="2000" b="1" dirty="0">
                <a:latin typeface="Courier New" pitchFamily="49" charset="0"/>
              </a:rPr>
              <a:t> </a:t>
            </a:r>
            <a:r>
              <a:rPr lang="en-US" sz="2000" b="1" dirty="0" err="1">
                <a:latin typeface="Courier New" pitchFamily="49" charset="0"/>
              </a:rPr>
              <a:t>value.read</a:t>
            </a:r>
            <a:r>
              <a:rPr lang="en-US" sz="2000" b="1" dirty="0">
                <a:latin typeface="Courier New" pitchFamily="49" charset="0"/>
              </a:rPr>
              <a:t>();</a:t>
            </a:r>
          </a:p>
          <a:p>
            <a:pPr eaLnBrk="1" hangingPunct="1">
              <a:buFontTx/>
              <a:buNone/>
            </a:pPr>
            <a:r>
              <a:rPr lang="en-US" sz="2000" b="1" dirty="0">
                <a:latin typeface="Courier New" pitchFamily="49" charset="0"/>
              </a:rPr>
              <a:t>  </a:t>
            </a:r>
            <a:r>
              <a:rPr lang="en-US" sz="2000" b="1" dirty="0">
                <a:solidFill>
                  <a:schemeClr val="folHlink"/>
                </a:solidFill>
                <a:latin typeface="Courier New" pitchFamily="49" charset="0"/>
              </a:rPr>
              <a:t>}}</a:t>
            </a:r>
          </a:p>
        </p:txBody>
      </p:sp>
      <p:sp>
        <p:nvSpPr>
          <p:cNvPr id="69638" name="Text Box 6"/>
          <p:cNvSpPr txBox="1">
            <a:spLocks noChangeArrowheads="1"/>
          </p:cNvSpPr>
          <p:nvPr/>
        </p:nvSpPr>
        <p:spPr bwMode="auto">
          <a:xfrm>
            <a:off x="3962400" y="3454400"/>
            <a:ext cx="4800600" cy="1261884"/>
          </a:xfrm>
          <a:prstGeom prst="rect">
            <a:avLst/>
          </a:prstGeom>
          <a:solidFill>
            <a:srgbClr val="FFFFCC">
              <a:alpha val="89803"/>
            </a:srgbClr>
          </a:solidFill>
          <a:ln w="38100">
            <a:noFill/>
            <a:miter lim="800000"/>
            <a:headEnd/>
            <a:tailEnd/>
          </a:ln>
        </p:spPr>
        <p:txBody>
          <a:bodyPr wrap="square">
            <a:spAutoFit/>
          </a:bodyPr>
          <a:lstStyle/>
          <a:p>
            <a:pPr eaLnBrk="0" hangingPunct="0"/>
            <a:r>
              <a:rPr lang="en-US" sz="2800" b="1" dirty="0">
                <a:solidFill>
                  <a:srgbClr val="FF0000"/>
                </a:solidFill>
                <a:latin typeface="Arial" pitchFamily="34" charset="0"/>
                <a:cs typeface="Courier New" pitchFamily="49" charset="0"/>
              </a:rPr>
              <a:t>Overlap? What overlap?</a:t>
            </a:r>
          </a:p>
          <a:p>
            <a:pPr lvl="1" eaLnBrk="0" hangingPunct="0"/>
            <a:r>
              <a:rPr lang="en-US" sz="2400" b="1" dirty="0">
                <a:solidFill>
                  <a:srgbClr val="FF0000"/>
                </a:solidFill>
                <a:latin typeface="Arial" pitchFamily="34" charset="0"/>
                <a:cs typeface="Courier New" pitchFamily="49" charset="0"/>
              </a:rPr>
              <a:t>No problem</a:t>
            </a:r>
          </a:p>
          <a:p>
            <a:pPr lvl="1" eaLnBrk="0" hangingPunct="0"/>
            <a:r>
              <a:rPr lang="en-US" sz="2400" b="1" dirty="0">
                <a:solidFill>
                  <a:srgbClr val="FF0000"/>
                </a:solidFill>
                <a:latin typeface="Arial" pitchFamily="34" charset="0"/>
                <a:cs typeface="Courier New" pitchFamily="49" charset="0"/>
              </a:rPr>
              <a:t>either Boolean value works</a:t>
            </a:r>
          </a:p>
        </p:txBody>
      </p:sp>
      <p:sp>
        <p:nvSpPr>
          <p:cNvPr id="69639" name="AutoShape 5"/>
          <p:cNvSpPr>
            <a:spLocks noChangeArrowheads="1"/>
          </p:cNvSpPr>
          <p:nvPr/>
        </p:nvSpPr>
        <p:spPr bwMode="auto">
          <a:xfrm>
            <a:off x="1066800" y="4851400"/>
            <a:ext cx="4060825" cy="914400"/>
          </a:xfrm>
          <a:prstGeom prst="wedgeRoundRectCallout">
            <a:avLst>
              <a:gd name="adj1" fmla="val 31157"/>
              <a:gd name="adj2" fmla="val -147051"/>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D313759-551F-4EFC-B0E2-2AC5FB180F97}" type="slidenum">
              <a:rPr lang="x-none" sz="1400">
                <a:latin typeface="Arial" pitchFamily="34" charset="0"/>
                <a:cs typeface="Arial" charset="0"/>
              </a:rPr>
              <a:pPr algn="r" eaLnBrk="0" hangingPunct="0"/>
              <a:t>66</a:t>
            </a:fld>
            <a:endParaRPr lang="en-US" sz="1400" dirty="0">
              <a:latin typeface="Arial" pitchFamily="34" charset="0"/>
              <a:cs typeface="Arial" charset="0"/>
            </a:endParaRPr>
          </a:p>
        </p:txBody>
      </p:sp>
      <p:sp>
        <p:nvSpPr>
          <p:cNvPr id="70660" name="Rectangle 2"/>
          <p:cNvSpPr>
            <a:spLocks noGrp="1" noChangeArrowheads="1"/>
          </p:cNvSpPr>
          <p:nvPr>
            <p:ph type="title" idx="4294967295"/>
          </p:nvPr>
        </p:nvSpPr>
        <p:spPr>
          <a:xfrm>
            <a:off x="317500" y="609600"/>
            <a:ext cx="8458200" cy="1143000"/>
          </a:xfrm>
        </p:spPr>
        <p:txBody>
          <a:bodyPr/>
          <a:lstStyle/>
          <a:p>
            <a:pPr eaLnBrk="1" hangingPunct="1"/>
            <a:r>
              <a:rPr lang="en-US" sz="4000" dirty="0">
                <a:solidFill>
                  <a:schemeClr val="tx1"/>
                </a:solidFill>
                <a:cs typeface="Arial" charset="0"/>
              </a:rPr>
              <a:t>Regular </a:t>
            </a:r>
            <a:r>
              <a:rPr lang="en-US" sz="4000" dirty="0">
                <a:solidFill>
                  <a:srgbClr val="FF3300"/>
                </a:solidFill>
                <a:cs typeface="Arial" charset="0"/>
              </a:rPr>
              <a:t>Multi-Valued</a:t>
            </a:r>
            <a:r>
              <a:rPr lang="en-US" sz="4000" dirty="0">
                <a:solidFill>
                  <a:schemeClr val="tx1"/>
                </a:solidFill>
                <a:cs typeface="Arial" charset="0"/>
              </a:rPr>
              <a:t> MRSW from </a:t>
            </a:r>
            <a:br>
              <a:rPr lang="en-US" sz="4000" dirty="0">
                <a:solidFill>
                  <a:schemeClr val="tx1"/>
                </a:solidFill>
                <a:cs typeface="Arial" charset="0"/>
                <a:sym typeface="Wingdings" pitchFamily="2" charset="2"/>
              </a:rPr>
            </a:br>
            <a:r>
              <a:rPr lang="en-US" sz="4000" dirty="0">
                <a:solidFill>
                  <a:schemeClr val="tx1"/>
                </a:solidFill>
                <a:cs typeface="Arial" charset="0"/>
                <a:sym typeface="Wingdings" pitchFamily="2" charset="2"/>
              </a:rPr>
              <a:t>Safe </a:t>
            </a:r>
            <a:r>
              <a:rPr lang="en-US" sz="4000" dirty="0">
                <a:solidFill>
                  <a:srgbClr val="FF3300"/>
                </a:solidFill>
                <a:cs typeface="Arial" charset="0"/>
                <a:sym typeface="Wingdings" pitchFamily="2" charset="2"/>
              </a:rPr>
              <a:t>Multi-Valued</a:t>
            </a:r>
            <a:r>
              <a:rPr lang="en-US" sz="4000" dirty="0">
                <a:solidFill>
                  <a:schemeClr val="tx1"/>
                </a:solidFill>
                <a:cs typeface="Arial" charset="0"/>
                <a:sym typeface="Wingdings" pitchFamily="2" charset="2"/>
              </a:rPr>
              <a:t> MRSW</a:t>
            </a:r>
            <a:r>
              <a:rPr lang="en-US" sz="4000" dirty="0">
                <a:solidFill>
                  <a:srgbClr val="FF3300"/>
                </a:solidFill>
                <a:cs typeface="Arial" charset="0"/>
                <a:sym typeface="Wingdings" pitchFamily="2" charset="2"/>
              </a:rPr>
              <a:t>?</a:t>
            </a:r>
          </a:p>
        </p:txBody>
      </p:sp>
      <p:grpSp>
        <p:nvGrpSpPr>
          <p:cNvPr id="70661" name="Group 3"/>
          <p:cNvGrpSpPr>
            <a:grpSpLocks/>
          </p:cNvGrpSpPr>
          <p:nvPr/>
        </p:nvGrpSpPr>
        <p:grpSpPr bwMode="auto">
          <a:xfrm>
            <a:off x="4824413" y="2554288"/>
            <a:ext cx="1068387" cy="857250"/>
            <a:chOff x="4224" y="2256"/>
            <a:chExt cx="912" cy="816"/>
          </a:xfrm>
        </p:grpSpPr>
        <p:sp>
          <p:nvSpPr>
            <p:cNvPr id="70701"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702"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703" name="Freeform 6"/>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704"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705"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706"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0707" name="Freeform 10"/>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708" name="Freeform 11"/>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709" name="Freeform 12"/>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0662" name="AutoShape 13"/>
          <p:cNvSpPr>
            <a:spLocks noChangeArrowheads="1"/>
          </p:cNvSpPr>
          <p:nvPr/>
        </p:nvSpPr>
        <p:spPr bwMode="auto">
          <a:xfrm>
            <a:off x="5092700" y="1765300"/>
            <a:ext cx="1765300" cy="479425"/>
          </a:xfrm>
          <a:prstGeom prst="cloudCallout">
            <a:avLst>
              <a:gd name="adj1" fmla="val -56477"/>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0101</a:t>
            </a:r>
          </a:p>
        </p:txBody>
      </p:sp>
      <p:grpSp>
        <p:nvGrpSpPr>
          <p:cNvPr id="70663" name="Group 14"/>
          <p:cNvGrpSpPr>
            <a:grpSpLocks/>
          </p:cNvGrpSpPr>
          <p:nvPr/>
        </p:nvGrpSpPr>
        <p:grpSpPr bwMode="auto">
          <a:xfrm>
            <a:off x="4989513" y="4002088"/>
            <a:ext cx="1068387" cy="857250"/>
            <a:chOff x="4224" y="2256"/>
            <a:chExt cx="912" cy="816"/>
          </a:xfrm>
        </p:grpSpPr>
        <p:sp>
          <p:nvSpPr>
            <p:cNvPr id="70692" name="Freeform 15"/>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93" name="Freeform 16"/>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94" name="Freeform 17"/>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95" name="Freeform 18"/>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96" name="Freeform 19"/>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97" name="Freeform 20"/>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98" name="Freeform 21"/>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99" name="Freeform 22"/>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700" name="Freeform 23"/>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70664" name="Group 25"/>
          <p:cNvGrpSpPr>
            <a:grpSpLocks/>
          </p:cNvGrpSpPr>
          <p:nvPr/>
        </p:nvGrpSpPr>
        <p:grpSpPr bwMode="auto">
          <a:xfrm>
            <a:off x="5002213" y="5195888"/>
            <a:ext cx="1068387" cy="857250"/>
            <a:chOff x="4224" y="2256"/>
            <a:chExt cx="912" cy="816"/>
          </a:xfrm>
        </p:grpSpPr>
        <p:sp>
          <p:nvSpPr>
            <p:cNvPr id="70683" name="Freeform 26"/>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84" name="Freeform 27"/>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85" name="Freeform 28"/>
            <p:cNvSpPr>
              <a:spLocks/>
            </p:cNvSpPr>
            <p:nvPr/>
          </p:nvSpPr>
          <p:spPr bwMode="auto">
            <a:xfrm flipH="1">
              <a:off x="4656" y="2256"/>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86" name="Freeform 29"/>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87" name="Freeform 30"/>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88" name="Freeform 31"/>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0689" name="Freeform 32"/>
            <p:cNvSpPr>
              <a:spLocks/>
            </p:cNvSpPr>
            <p:nvPr/>
          </p:nvSpPr>
          <p:spPr bwMode="auto">
            <a:xfrm flipH="1">
              <a:off x="4560" y="2736"/>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90" name="Freeform 33"/>
            <p:cNvSpPr>
              <a:spLocks/>
            </p:cNvSpPr>
            <p:nvPr/>
          </p:nvSpPr>
          <p:spPr bwMode="auto">
            <a:xfrm flipH="1">
              <a:off x="4752" y="2592"/>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91" name="Freeform 34"/>
            <p:cNvSpPr>
              <a:spLocks/>
            </p:cNvSpPr>
            <p:nvPr/>
          </p:nvSpPr>
          <p:spPr bwMode="auto">
            <a:xfrm flipH="1">
              <a:off x="4944" y="2448"/>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24708" name="Text Box 36"/>
          <p:cNvSpPr txBox="1">
            <a:spLocks noChangeArrowheads="1"/>
          </p:cNvSpPr>
          <p:nvPr/>
        </p:nvSpPr>
        <p:spPr bwMode="auto">
          <a:xfrm>
            <a:off x="3559175" y="3935413"/>
            <a:ext cx="982663"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r>
              <a:rPr lang="en-US" sz="2400" b="1" dirty="0">
                <a:solidFill>
                  <a:srgbClr val="FF0000"/>
                </a:solidFill>
                <a:latin typeface="Arial" pitchFamily="34" charset="0"/>
                <a:cs typeface="Courier New" pitchFamily="49" charset="0"/>
              </a:rPr>
              <a:t>0101</a:t>
            </a:r>
          </a:p>
        </p:txBody>
      </p:sp>
      <p:grpSp>
        <p:nvGrpSpPr>
          <p:cNvPr id="70671" name="Group 38"/>
          <p:cNvGrpSpPr>
            <a:grpSpLocks/>
          </p:cNvGrpSpPr>
          <p:nvPr/>
        </p:nvGrpSpPr>
        <p:grpSpPr bwMode="auto">
          <a:xfrm>
            <a:off x="2235200" y="2387600"/>
            <a:ext cx="1168400" cy="1536700"/>
            <a:chOff x="2240" y="2440"/>
            <a:chExt cx="736" cy="968"/>
          </a:xfrm>
        </p:grpSpPr>
        <p:sp>
          <p:nvSpPr>
            <p:cNvPr id="70673" name="Freeform 39"/>
            <p:cNvSpPr>
              <a:spLocks/>
            </p:cNvSpPr>
            <p:nvPr/>
          </p:nvSpPr>
          <p:spPr bwMode="auto">
            <a:xfrm>
              <a:off x="2732" y="2652"/>
              <a:ext cx="92" cy="192"/>
            </a:xfrm>
            <a:custGeom>
              <a:avLst/>
              <a:gdLst>
                <a:gd name="T0" fmla="*/ 0 w 144"/>
                <a:gd name="T1" fmla="*/ 1 h 336"/>
                <a:gd name="T2" fmla="*/ 1 w 144"/>
                <a:gd name="T3" fmla="*/ 0 h 336"/>
                <a:gd name="T4" fmla="*/ 1 w 144"/>
                <a:gd name="T5" fmla="*/ 1 h 336"/>
                <a:gd name="T6" fmla="*/ 1 w 144"/>
                <a:gd name="T7" fmla="*/ 1 h 336"/>
                <a:gd name="T8" fmla="*/ 1 w 144"/>
                <a:gd name="T9" fmla="*/ 1 h 336"/>
                <a:gd name="T10" fmla="*/ 1 w 144"/>
                <a:gd name="T11" fmla="*/ 1 h 336"/>
                <a:gd name="T12" fmla="*/ 0 w 144"/>
                <a:gd name="T13" fmla="*/ 1 h 336"/>
                <a:gd name="T14" fmla="*/ 0 w 144"/>
                <a:gd name="T15" fmla="*/ 1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74" name="Freeform 40"/>
            <p:cNvSpPr>
              <a:spLocks/>
            </p:cNvSpPr>
            <p:nvPr/>
          </p:nvSpPr>
          <p:spPr bwMode="auto">
            <a:xfrm>
              <a:off x="2599" y="2525"/>
              <a:ext cx="92" cy="296"/>
            </a:xfrm>
            <a:custGeom>
              <a:avLst/>
              <a:gdLst>
                <a:gd name="T0" fmla="*/ 0 w 144"/>
                <a:gd name="T1" fmla="*/ 10 h 336"/>
                <a:gd name="T2" fmla="*/ 1 w 144"/>
                <a:gd name="T3" fmla="*/ 0 h 336"/>
                <a:gd name="T4" fmla="*/ 1 w 144"/>
                <a:gd name="T5" fmla="*/ 10 h 336"/>
                <a:gd name="T6" fmla="*/ 1 w 144"/>
                <a:gd name="T7" fmla="*/ 64 h 336"/>
                <a:gd name="T8" fmla="*/ 1 w 144"/>
                <a:gd name="T9" fmla="*/ 55 h 336"/>
                <a:gd name="T10" fmla="*/ 1 w 144"/>
                <a:gd name="T11" fmla="*/ 19 h 336"/>
                <a:gd name="T12" fmla="*/ 0 w 144"/>
                <a:gd name="T13" fmla="*/ 28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75" name="Freeform 41"/>
            <p:cNvSpPr>
              <a:spLocks/>
            </p:cNvSpPr>
            <p:nvPr/>
          </p:nvSpPr>
          <p:spPr bwMode="auto">
            <a:xfrm>
              <a:off x="2455" y="2440"/>
              <a:ext cx="92" cy="254"/>
            </a:xfrm>
            <a:custGeom>
              <a:avLst/>
              <a:gdLst>
                <a:gd name="T0" fmla="*/ 0 w 144"/>
                <a:gd name="T1" fmla="*/ 2 h 336"/>
                <a:gd name="T2" fmla="*/ 1 w 144"/>
                <a:gd name="T3" fmla="*/ 0 h 336"/>
                <a:gd name="T4" fmla="*/ 1 w 144"/>
                <a:gd name="T5" fmla="*/ 2 h 336"/>
                <a:gd name="T6" fmla="*/ 1 w 144"/>
                <a:gd name="T7" fmla="*/ 8 h 336"/>
                <a:gd name="T8" fmla="*/ 1 w 144"/>
                <a:gd name="T9" fmla="*/ 8 h 336"/>
                <a:gd name="T10" fmla="*/ 1 w 144"/>
                <a:gd name="T11" fmla="*/ 3 h 336"/>
                <a:gd name="T12" fmla="*/ 0 w 144"/>
                <a:gd name="T13" fmla="*/ 4 h 336"/>
                <a:gd name="T14" fmla="*/ 0 w 144"/>
                <a:gd name="T15" fmla="*/ 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0676" name="Freeform 42"/>
            <p:cNvSpPr>
              <a:spLocks/>
            </p:cNvSpPr>
            <p:nvPr/>
          </p:nvSpPr>
          <p:spPr bwMode="auto">
            <a:xfrm>
              <a:off x="2288" y="2440"/>
              <a:ext cx="505" cy="472"/>
            </a:xfrm>
            <a:custGeom>
              <a:avLst/>
              <a:gdLst>
                <a:gd name="T0" fmla="*/ 1 w 789"/>
                <a:gd name="T1" fmla="*/ 0 h 535"/>
                <a:gd name="T2" fmla="*/ 3 w 789"/>
                <a:gd name="T3" fmla="*/ 66 h 535"/>
                <a:gd name="T4" fmla="*/ 2 w 789"/>
                <a:gd name="T5" fmla="*/ 105 h 535"/>
                <a:gd name="T6" fmla="*/ 0 w 789"/>
                <a:gd name="T7" fmla="*/ 19 h 535"/>
                <a:gd name="T8" fmla="*/ 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0677" name="Freeform 43"/>
            <p:cNvSpPr>
              <a:spLocks/>
            </p:cNvSpPr>
            <p:nvPr/>
          </p:nvSpPr>
          <p:spPr bwMode="auto">
            <a:xfrm>
              <a:off x="2294" y="2525"/>
              <a:ext cx="315" cy="500"/>
            </a:xfrm>
            <a:custGeom>
              <a:avLst/>
              <a:gdLst>
                <a:gd name="T0" fmla="*/ 1 w 491"/>
                <a:gd name="T1" fmla="*/ 0 h 567"/>
                <a:gd name="T2" fmla="*/ 2 w 491"/>
                <a:gd name="T3" fmla="*/ 84 h 567"/>
                <a:gd name="T4" fmla="*/ 2 w 491"/>
                <a:gd name="T5" fmla="*/ 110 h 567"/>
                <a:gd name="T6" fmla="*/ 0 w 491"/>
                <a:gd name="T7" fmla="*/ 23 h 567"/>
                <a:gd name="T8" fmla="*/ 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0678" name="Freeform 44"/>
            <p:cNvSpPr>
              <a:spLocks/>
            </p:cNvSpPr>
            <p:nvPr/>
          </p:nvSpPr>
          <p:spPr bwMode="auto">
            <a:xfrm>
              <a:off x="2599" y="2736"/>
              <a:ext cx="194" cy="289"/>
            </a:xfrm>
            <a:custGeom>
              <a:avLst/>
              <a:gdLst>
                <a:gd name="T0" fmla="*/ 1 w 304"/>
                <a:gd name="T1" fmla="*/ 0 h 327"/>
                <a:gd name="T2" fmla="*/ 1 w 304"/>
                <a:gd name="T3" fmla="*/ 19 h 327"/>
                <a:gd name="T4" fmla="*/ 0 w 304"/>
                <a:gd name="T5" fmla="*/ 65 h 327"/>
                <a:gd name="T6" fmla="*/ 1 w 304"/>
                <a:gd name="T7" fmla="*/ 36 h 327"/>
                <a:gd name="T8" fmla="*/ 1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0679" name="Freeform 45"/>
            <p:cNvSpPr>
              <a:spLocks/>
            </p:cNvSpPr>
            <p:nvPr/>
          </p:nvSpPr>
          <p:spPr bwMode="auto">
            <a:xfrm>
              <a:off x="2455" y="2864"/>
              <a:ext cx="154" cy="296"/>
            </a:xfrm>
            <a:custGeom>
              <a:avLst/>
              <a:gdLst>
                <a:gd name="T0" fmla="*/ 0 w 336"/>
                <a:gd name="T1" fmla="*/ 0 h 432"/>
                <a:gd name="T2" fmla="*/ 0 w 336"/>
                <a:gd name="T3" fmla="*/ 1 h 432"/>
                <a:gd name="T4" fmla="*/ 0 w 336"/>
                <a:gd name="T5" fmla="*/ 1 h 432"/>
                <a:gd name="T6" fmla="*/ 0 w 336"/>
                <a:gd name="T7" fmla="*/ 3 h 432"/>
                <a:gd name="T8" fmla="*/ 0 w 336"/>
                <a:gd name="T9" fmla="*/ 2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80" name="Freeform 46"/>
            <p:cNvSpPr>
              <a:spLocks/>
            </p:cNvSpPr>
            <p:nvPr/>
          </p:nvSpPr>
          <p:spPr bwMode="auto">
            <a:xfrm>
              <a:off x="2332" y="2736"/>
              <a:ext cx="154"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81" name="Freeform 47"/>
            <p:cNvSpPr>
              <a:spLocks/>
            </p:cNvSpPr>
            <p:nvPr/>
          </p:nvSpPr>
          <p:spPr bwMode="auto">
            <a:xfrm>
              <a:off x="2240" y="2609"/>
              <a:ext cx="123" cy="255"/>
            </a:xfrm>
            <a:custGeom>
              <a:avLst/>
              <a:gdLst>
                <a:gd name="T0" fmla="*/ 0 w 336"/>
                <a:gd name="T1" fmla="*/ 0 h 432"/>
                <a:gd name="T2" fmla="*/ 0 w 336"/>
                <a:gd name="T3" fmla="*/ 1 h 432"/>
                <a:gd name="T4" fmla="*/ 0 w 336"/>
                <a:gd name="T5" fmla="*/ 1 h 432"/>
                <a:gd name="T6" fmla="*/ 0 w 336"/>
                <a:gd name="T7" fmla="*/ 1 h 432"/>
                <a:gd name="T8" fmla="*/ 0 w 336"/>
                <a:gd name="T9" fmla="*/ 1 h 432"/>
                <a:gd name="T10" fmla="*/ 0 w 336"/>
                <a:gd name="T11" fmla="*/ 1 h 432"/>
                <a:gd name="T12" fmla="*/ 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0682" name="Freeform 48"/>
            <p:cNvSpPr>
              <a:spLocks/>
            </p:cNvSpPr>
            <p:nvPr/>
          </p:nvSpPr>
          <p:spPr bwMode="auto">
            <a:xfrm>
              <a:off x="2800" y="2608"/>
              <a:ext cx="176" cy="800"/>
            </a:xfrm>
            <a:custGeom>
              <a:avLst/>
              <a:gdLst>
                <a:gd name="T0" fmla="*/ 0 w 768"/>
                <a:gd name="T1" fmla="*/ 0 h 192"/>
                <a:gd name="T2" fmla="*/ 0 w 768"/>
                <a:gd name="T3" fmla="*/ 2147483647 h 192"/>
                <a:gd name="T4" fmla="*/ 0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24727" name="Text Box 55"/>
          <p:cNvSpPr txBox="1">
            <a:spLocks noChangeArrowheads="1"/>
          </p:cNvSpPr>
          <p:nvPr/>
        </p:nvSpPr>
        <p:spPr bwMode="auto">
          <a:xfrm rot="1383418">
            <a:off x="3457575" y="4655897"/>
            <a:ext cx="2786063" cy="437043"/>
          </a:xfrm>
          <a:prstGeom prst="rect">
            <a:avLst/>
          </a:prstGeom>
          <a:solidFill>
            <a:schemeClr val="bg1"/>
          </a:solidFill>
          <a:ln w="38100" algn="ctr">
            <a:solidFill>
              <a:schemeClr val="tx1"/>
            </a:solidFill>
            <a:miter lim="800000"/>
            <a:headEnd/>
            <a:tailEnd/>
          </a:ln>
        </p:spPr>
        <p:txBody>
          <a:bodyPr>
            <a:spAutoFit/>
          </a:bodyPr>
          <a:lstStyle/>
          <a:p>
            <a:pPr marL="231775" indent="-231775" eaLnBrk="0" hangingPunct="0">
              <a:lnSpc>
                <a:spcPct val="80000"/>
              </a:lnSpc>
              <a:spcBef>
                <a:spcPct val="20000"/>
              </a:spcBef>
            </a:pPr>
            <a:r>
              <a:rPr lang="en-US" sz="2800" b="1" dirty="0">
                <a:latin typeface="Arial" pitchFamily="34" charset="0"/>
                <a:cs typeface="Courier New" pitchFamily="49" charset="0"/>
              </a:rPr>
              <a:t>Does not work!</a:t>
            </a:r>
          </a:p>
        </p:txBody>
      </p:sp>
      <p:sp>
        <p:nvSpPr>
          <p:cNvPr id="70670" name="AutoShape 13"/>
          <p:cNvSpPr>
            <a:spLocks noChangeArrowheads="1"/>
          </p:cNvSpPr>
          <p:nvPr/>
        </p:nvSpPr>
        <p:spPr bwMode="auto">
          <a:xfrm>
            <a:off x="5588000" y="3009900"/>
            <a:ext cx="1765300" cy="479425"/>
          </a:xfrm>
          <a:prstGeom prst="cloudCallout">
            <a:avLst>
              <a:gd name="adj1" fmla="val -56477"/>
              <a:gd name="adj2" fmla="val 132120"/>
            </a:avLst>
          </a:prstGeom>
          <a:noFill/>
          <a:ln w="38100">
            <a:solidFill>
              <a:schemeClr val="tx1"/>
            </a:solidFill>
            <a:round/>
            <a:headEnd/>
            <a:tailEnd/>
          </a:ln>
        </p:spPr>
        <p:txBody>
          <a:bodyPr anchor="ctr"/>
          <a:lstStyle/>
          <a:p>
            <a:pPr algn="ctr" eaLnBrk="0" hangingPunct="0"/>
            <a:r>
              <a:rPr lang="en-US" sz="2400" b="1" dirty="0">
                <a:solidFill>
                  <a:srgbClr val="0000FF"/>
                </a:solidFill>
                <a:latin typeface="Arial" pitchFamily="34" charset="0"/>
                <a:cs typeface="Courier New" pitchFamily="49" charset="0"/>
              </a:rPr>
              <a:t>0101</a:t>
            </a:r>
          </a:p>
        </p:txBody>
      </p:sp>
      <p:sp>
        <p:nvSpPr>
          <p:cNvPr id="54" name="Footer Placeholder 53"/>
          <p:cNvSpPr>
            <a:spLocks noGrp="1"/>
          </p:cNvSpPr>
          <p:nvPr>
            <p:ph type="ftr" sz="quarter" idx="10"/>
          </p:nvPr>
        </p:nvSpPr>
        <p:spPr/>
        <p:txBody>
          <a:bodyPr/>
          <a:lstStyle/>
          <a:p>
            <a:pPr>
              <a:defRPr/>
            </a:pPr>
            <a:r>
              <a:rPr lang="en-US"/>
              <a:t>Art of Multiprocessor Programming</a:t>
            </a:r>
            <a:endParaRPr lang="en-US" dirty="0"/>
          </a:p>
        </p:txBody>
      </p:sp>
      <p:sp>
        <p:nvSpPr>
          <p:cNvPr id="55" name="TextBox 54"/>
          <p:cNvSpPr txBox="1"/>
          <p:nvPr/>
        </p:nvSpPr>
        <p:spPr>
          <a:xfrm>
            <a:off x="457200" y="4267200"/>
            <a:ext cx="2667000" cy="1200329"/>
          </a:xfrm>
          <a:prstGeom prst="rect">
            <a:avLst/>
          </a:prstGeom>
          <a:noFill/>
        </p:spPr>
        <p:txBody>
          <a:bodyPr wrap="square" rtlCol="0">
            <a:spAutoFit/>
          </a:bodyPr>
          <a:lstStyle/>
          <a:p>
            <a:pPr algn="ctr"/>
            <a:r>
              <a:rPr lang="en-US" b="1" dirty="0">
                <a:solidFill>
                  <a:srgbClr val="FF0000"/>
                </a:solidFill>
                <a:latin typeface="Arial" pitchFamily="34" charset="0"/>
                <a:cs typeface="Courier New" pitchFamily="49" charset="0"/>
              </a:rPr>
              <a:t>Safe register can return </a:t>
            </a:r>
            <a:r>
              <a:rPr lang="en-US" b="1" dirty="0">
                <a:latin typeface="Arial" pitchFamily="34" charset="0"/>
                <a:cs typeface="Courier New" pitchFamily="49" charset="0"/>
              </a:rPr>
              <a:t>any</a:t>
            </a:r>
            <a:r>
              <a:rPr lang="en-US" b="1" dirty="0">
                <a:solidFill>
                  <a:srgbClr val="FF0000"/>
                </a:solidFill>
                <a:latin typeface="Arial" pitchFamily="34" charset="0"/>
                <a:cs typeface="Courier New" pitchFamily="49" charset="0"/>
              </a:rPr>
              <a:t> value in range when value changes</a:t>
            </a:r>
            <a:endParaRPr lang="en-US" dirty="0"/>
          </a:p>
        </p:txBody>
      </p:sp>
      <p:sp>
        <p:nvSpPr>
          <p:cNvPr id="56" name="TextBox 55"/>
          <p:cNvSpPr txBox="1"/>
          <p:nvPr/>
        </p:nvSpPr>
        <p:spPr>
          <a:xfrm>
            <a:off x="6172200" y="3733800"/>
            <a:ext cx="2971800" cy="923330"/>
          </a:xfrm>
          <a:prstGeom prst="rect">
            <a:avLst/>
          </a:prstGeom>
          <a:noFill/>
        </p:spPr>
        <p:txBody>
          <a:bodyPr wrap="square" rtlCol="0">
            <a:spAutoFit/>
          </a:bodyPr>
          <a:lstStyle/>
          <a:p>
            <a:pPr algn="ctr" eaLnBrk="0" hangingPunct="0"/>
            <a:r>
              <a:rPr lang="en-US" b="1" dirty="0">
                <a:solidFill>
                  <a:srgbClr val="0000FF"/>
                </a:solidFill>
                <a:latin typeface="Arial" pitchFamily="34" charset="0"/>
                <a:cs typeface="Courier New" pitchFamily="49" charset="0"/>
              </a:rPr>
              <a:t>Regular register can return only old or new when value changes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4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7" grpId="0" animBg="1"/>
      <p:bldP spid="55" grpId="0"/>
      <p:bldP spid="5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ECFD89E-85ED-4D4F-A54F-3EA2FFA3E17F}" type="slidenum">
              <a:rPr lang="x-none" sz="1400">
                <a:latin typeface="Arial" pitchFamily="34" charset="0"/>
                <a:cs typeface="Arial" charset="0"/>
              </a:rPr>
              <a:pPr algn="r" eaLnBrk="0" hangingPunct="0"/>
              <a:t>67</a:t>
            </a:fld>
            <a:endParaRPr lang="en-US" sz="1400" dirty="0">
              <a:latin typeface="Arial" pitchFamily="34" charset="0"/>
              <a:cs typeface="Arial" charset="0"/>
            </a:endParaRPr>
          </a:p>
        </p:txBody>
      </p:sp>
      <p:sp>
        <p:nvSpPr>
          <p:cNvPr id="71684" name="Rectangle 2"/>
          <p:cNvSpPr>
            <a:spLocks noGrp="1" noChangeArrowheads="1"/>
          </p:cNvSpPr>
          <p:nvPr>
            <p:ph type="title" idx="4294967295"/>
          </p:nvPr>
        </p:nvSpPr>
        <p:spPr/>
        <p:txBody>
          <a:bodyPr/>
          <a:lstStyle/>
          <a:p>
            <a:pPr eaLnBrk="1" hangingPunct="1"/>
            <a:r>
              <a:rPr lang="en-US" dirty="0">
                <a:cs typeface="Arial" charset="0"/>
              </a:rPr>
              <a:t>Road Map</a:t>
            </a:r>
          </a:p>
        </p:txBody>
      </p:sp>
      <p:sp>
        <p:nvSpPr>
          <p:cNvPr id="71685"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t>MRSW regular Boolean</a:t>
            </a:r>
          </a:p>
          <a:p>
            <a:pPr eaLnBrk="1" hangingPunct="1"/>
            <a:r>
              <a:rPr lang="en-US">
                <a:solidFill>
                  <a:schemeClr val="folHlink"/>
                </a:solidFill>
              </a:rPr>
              <a:t>MRSW regular</a:t>
            </a:r>
          </a:p>
          <a:p>
            <a:pPr eaLnBrk="1" hangingPunct="1"/>
            <a:r>
              <a:rPr lang="en-US">
                <a:solidFill>
                  <a:schemeClr val="folHlink"/>
                </a:solidFill>
              </a:rPr>
              <a:t>MRSW atomic</a:t>
            </a:r>
          </a:p>
          <a:p>
            <a:pPr eaLnBrk="1" hangingPunct="1"/>
            <a:r>
              <a:rPr lang="en-US">
                <a:solidFill>
                  <a:schemeClr val="folHlink"/>
                </a:solidFill>
              </a:rPr>
              <a:t>MRMW atomic</a:t>
            </a:r>
          </a:p>
          <a:p>
            <a:pPr eaLnBrk="1" hangingPunct="1"/>
            <a:r>
              <a:rPr lang="en-US">
                <a:solidFill>
                  <a:schemeClr val="folHlink"/>
                </a:solidFill>
              </a:rPr>
              <a:t>Atomic snapshot</a:t>
            </a:r>
          </a:p>
        </p:txBody>
      </p:sp>
      <p:sp>
        <p:nvSpPr>
          <p:cNvPr id="71686" name="AutoShape 4"/>
          <p:cNvSpPr>
            <a:spLocks noChangeArrowheads="1"/>
          </p:cNvSpPr>
          <p:nvPr/>
        </p:nvSpPr>
        <p:spPr bwMode="auto">
          <a:xfrm>
            <a:off x="5588000" y="24384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71687" name="Text Box 5"/>
          <p:cNvSpPr txBox="1">
            <a:spLocks noChangeArrowheads="1"/>
          </p:cNvSpPr>
          <p:nvPr/>
        </p:nvSpPr>
        <p:spPr bwMode="auto">
          <a:xfrm>
            <a:off x="4483100" y="4648200"/>
            <a:ext cx="331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Questions?</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9A3F70F-95AF-4853-9852-2415BCA130A9}" type="slidenum">
              <a:rPr lang="x-none" sz="1400">
                <a:latin typeface="Arial" pitchFamily="34" charset="0"/>
                <a:cs typeface="Arial" charset="0"/>
              </a:rPr>
              <a:pPr algn="r" eaLnBrk="0" hangingPunct="0"/>
              <a:t>68</a:t>
            </a:fld>
            <a:endParaRPr lang="en-US" sz="1400" dirty="0">
              <a:latin typeface="Arial" pitchFamily="34" charset="0"/>
              <a:cs typeface="Arial" charset="0"/>
            </a:endParaRPr>
          </a:p>
        </p:txBody>
      </p:sp>
      <p:sp>
        <p:nvSpPr>
          <p:cNvPr id="72708" name="Rectangle 2"/>
          <p:cNvSpPr>
            <a:spLocks noGrp="1" noChangeArrowheads="1"/>
          </p:cNvSpPr>
          <p:nvPr>
            <p:ph type="title" idx="4294967295"/>
          </p:nvPr>
        </p:nvSpPr>
        <p:spPr/>
        <p:txBody>
          <a:bodyPr/>
          <a:lstStyle/>
          <a:p>
            <a:pPr eaLnBrk="1" hangingPunct="1"/>
            <a:r>
              <a:rPr lang="en-US" dirty="0">
                <a:cs typeface="Arial" charset="0"/>
              </a:rPr>
              <a:t>Road Map</a:t>
            </a:r>
          </a:p>
        </p:txBody>
      </p:sp>
      <p:sp>
        <p:nvSpPr>
          <p:cNvPr id="72709"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t>MRSW regular Boolean</a:t>
            </a:r>
          </a:p>
          <a:p>
            <a:pPr eaLnBrk="1" hangingPunct="1"/>
            <a:r>
              <a:rPr lang="en-US">
                <a:solidFill>
                  <a:srgbClr val="FF7C80"/>
                </a:solidFill>
              </a:rPr>
              <a:t>MRSW regular</a:t>
            </a:r>
          </a:p>
          <a:p>
            <a:pPr eaLnBrk="1" hangingPunct="1"/>
            <a:r>
              <a:rPr lang="en-US">
                <a:solidFill>
                  <a:schemeClr val="folHlink"/>
                </a:solidFill>
              </a:rPr>
              <a:t>MRSW atomic</a:t>
            </a:r>
          </a:p>
          <a:p>
            <a:pPr eaLnBrk="1" hangingPunct="1"/>
            <a:r>
              <a:rPr lang="en-US">
                <a:solidFill>
                  <a:schemeClr val="folHlink"/>
                </a:solidFill>
              </a:rPr>
              <a:t>MRMW atomic</a:t>
            </a:r>
          </a:p>
          <a:p>
            <a:pPr eaLnBrk="1" hangingPunct="1"/>
            <a:r>
              <a:rPr lang="en-US">
                <a:solidFill>
                  <a:schemeClr val="folHlink"/>
                </a:solidFill>
              </a:rPr>
              <a:t>Atomic snapshot</a:t>
            </a:r>
          </a:p>
        </p:txBody>
      </p:sp>
      <p:sp>
        <p:nvSpPr>
          <p:cNvPr id="72710" name="AutoShape 6"/>
          <p:cNvSpPr>
            <a:spLocks noChangeArrowheads="1"/>
          </p:cNvSpPr>
          <p:nvPr/>
        </p:nvSpPr>
        <p:spPr bwMode="auto">
          <a:xfrm>
            <a:off x="5613400" y="3048000"/>
            <a:ext cx="444500" cy="800100"/>
          </a:xfrm>
          <a:prstGeom prst="curvedLeftArrow">
            <a:avLst>
              <a:gd name="adj1" fmla="val 33283"/>
              <a:gd name="adj2" fmla="val 69283"/>
              <a:gd name="adj3" fmla="val 33333"/>
            </a:avLst>
          </a:prstGeom>
          <a:solidFill>
            <a:srgbClr val="FF7C8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72711" name="Text Box 7"/>
          <p:cNvSpPr txBox="1">
            <a:spLocks noChangeArrowheads="1"/>
          </p:cNvSpPr>
          <p:nvPr/>
        </p:nvSpPr>
        <p:spPr bwMode="auto">
          <a:xfrm>
            <a:off x="5803900" y="3200400"/>
            <a:ext cx="204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Next</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CEAB1C5-67C9-4F82-805A-7D43D40B6CE3}" type="slidenum">
              <a:rPr lang="x-none" sz="1400">
                <a:latin typeface="Arial" pitchFamily="34" charset="0"/>
                <a:cs typeface="Arial" charset="0"/>
              </a:rPr>
              <a:pPr algn="r" eaLnBrk="0" hangingPunct="0"/>
              <a:t>69</a:t>
            </a:fld>
            <a:endParaRPr lang="en-US" sz="1400" dirty="0">
              <a:latin typeface="Arial" pitchFamily="34" charset="0"/>
              <a:cs typeface="Arial" charset="0"/>
            </a:endParaRPr>
          </a:p>
        </p:txBody>
      </p:sp>
      <p:sp>
        <p:nvSpPr>
          <p:cNvPr id="73732" name="Rectangle 2"/>
          <p:cNvSpPr>
            <a:spLocks noGrp="1" noChangeArrowheads="1"/>
          </p:cNvSpPr>
          <p:nvPr>
            <p:ph type="title" idx="4294967295"/>
          </p:nvPr>
        </p:nvSpPr>
        <p:spPr>
          <a:xfrm>
            <a:off x="609600" y="368300"/>
            <a:ext cx="7772400" cy="1143000"/>
          </a:xfrm>
        </p:spPr>
        <p:txBody>
          <a:bodyPr/>
          <a:lstStyle/>
          <a:p>
            <a:pPr eaLnBrk="1" hangingPunct="1"/>
            <a:r>
              <a:rPr lang="en-US" dirty="0">
                <a:cs typeface="Arial" charset="0"/>
              </a:rPr>
              <a:t>Representing </a:t>
            </a:r>
            <a:r>
              <a:rPr lang="en-US" i="1" dirty="0">
                <a:cs typeface="Arial" charset="0"/>
              </a:rPr>
              <a:t>m</a:t>
            </a:r>
            <a:r>
              <a:rPr lang="en-US" dirty="0">
                <a:cs typeface="Arial" charset="0"/>
              </a:rPr>
              <a:t> Values</a:t>
            </a:r>
          </a:p>
        </p:txBody>
      </p:sp>
      <p:sp>
        <p:nvSpPr>
          <p:cNvPr id="487444" name="Rectangle 20"/>
          <p:cNvSpPr>
            <a:spLocks noChangeArrowheads="1"/>
          </p:cNvSpPr>
          <p:nvPr/>
        </p:nvSpPr>
        <p:spPr bwMode="auto">
          <a:xfrm rot="10800000">
            <a:off x="3000375" y="3529013"/>
            <a:ext cx="3036887" cy="728662"/>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3734" name="Line 21"/>
          <p:cNvSpPr>
            <a:spLocks noChangeShapeType="1"/>
          </p:cNvSpPr>
          <p:nvPr/>
        </p:nvSpPr>
        <p:spPr bwMode="auto">
          <a:xfrm rot="10800000">
            <a:off x="5608638" y="3529013"/>
            <a:ext cx="0" cy="728662"/>
          </a:xfrm>
          <a:prstGeom prst="line">
            <a:avLst/>
          </a:prstGeom>
          <a:noFill/>
          <a:ln w="38100">
            <a:solidFill>
              <a:schemeClr val="tx1"/>
            </a:solidFill>
            <a:round/>
            <a:headEnd/>
            <a:tailEnd/>
          </a:ln>
        </p:spPr>
        <p:txBody>
          <a:bodyPr/>
          <a:lstStyle/>
          <a:p>
            <a:endParaRPr lang="en-US"/>
          </a:p>
        </p:txBody>
      </p:sp>
      <p:sp>
        <p:nvSpPr>
          <p:cNvPr id="73735" name="Line 22"/>
          <p:cNvSpPr>
            <a:spLocks noChangeShapeType="1"/>
          </p:cNvSpPr>
          <p:nvPr/>
        </p:nvSpPr>
        <p:spPr bwMode="auto">
          <a:xfrm rot="10800000">
            <a:off x="5167313" y="3529013"/>
            <a:ext cx="0" cy="728662"/>
          </a:xfrm>
          <a:prstGeom prst="line">
            <a:avLst/>
          </a:prstGeom>
          <a:noFill/>
          <a:ln w="38100">
            <a:solidFill>
              <a:schemeClr val="tx1"/>
            </a:solidFill>
            <a:round/>
            <a:headEnd/>
            <a:tailEnd/>
          </a:ln>
        </p:spPr>
        <p:txBody>
          <a:bodyPr/>
          <a:lstStyle/>
          <a:p>
            <a:endParaRPr lang="en-US"/>
          </a:p>
        </p:txBody>
      </p:sp>
      <p:sp>
        <p:nvSpPr>
          <p:cNvPr id="73736" name="Line 23"/>
          <p:cNvSpPr>
            <a:spLocks noChangeShapeType="1"/>
          </p:cNvSpPr>
          <p:nvPr/>
        </p:nvSpPr>
        <p:spPr bwMode="auto">
          <a:xfrm rot="10800000">
            <a:off x="4727575" y="3529013"/>
            <a:ext cx="0" cy="728662"/>
          </a:xfrm>
          <a:prstGeom prst="line">
            <a:avLst/>
          </a:prstGeom>
          <a:noFill/>
          <a:ln w="38100">
            <a:solidFill>
              <a:schemeClr val="tx1"/>
            </a:solidFill>
            <a:round/>
            <a:headEnd/>
            <a:tailEnd/>
          </a:ln>
        </p:spPr>
        <p:txBody>
          <a:bodyPr/>
          <a:lstStyle/>
          <a:p>
            <a:endParaRPr lang="en-US"/>
          </a:p>
        </p:txBody>
      </p:sp>
      <p:sp>
        <p:nvSpPr>
          <p:cNvPr id="73737" name="Line 24"/>
          <p:cNvSpPr>
            <a:spLocks noChangeShapeType="1"/>
          </p:cNvSpPr>
          <p:nvPr/>
        </p:nvSpPr>
        <p:spPr bwMode="auto">
          <a:xfrm rot="10800000">
            <a:off x="4286250" y="3529013"/>
            <a:ext cx="0" cy="728662"/>
          </a:xfrm>
          <a:prstGeom prst="line">
            <a:avLst/>
          </a:prstGeom>
          <a:noFill/>
          <a:ln w="38100">
            <a:solidFill>
              <a:schemeClr val="tx1"/>
            </a:solidFill>
            <a:round/>
            <a:headEnd/>
            <a:tailEnd/>
          </a:ln>
        </p:spPr>
        <p:txBody>
          <a:bodyPr/>
          <a:lstStyle/>
          <a:p>
            <a:endParaRPr lang="en-US"/>
          </a:p>
        </p:txBody>
      </p:sp>
      <p:sp>
        <p:nvSpPr>
          <p:cNvPr id="73738" name="Line 25"/>
          <p:cNvSpPr>
            <a:spLocks noChangeShapeType="1"/>
          </p:cNvSpPr>
          <p:nvPr/>
        </p:nvSpPr>
        <p:spPr bwMode="auto">
          <a:xfrm rot="10800000">
            <a:off x="3844925" y="3529013"/>
            <a:ext cx="0" cy="728662"/>
          </a:xfrm>
          <a:prstGeom prst="line">
            <a:avLst/>
          </a:prstGeom>
          <a:noFill/>
          <a:ln w="38100">
            <a:solidFill>
              <a:schemeClr val="tx1"/>
            </a:solidFill>
            <a:round/>
            <a:headEnd/>
            <a:tailEnd/>
          </a:ln>
        </p:spPr>
        <p:txBody>
          <a:bodyPr/>
          <a:lstStyle/>
          <a:p>
            <a:endParaRPr lang="en-US"/>
          </a:p>
        </p:txBody>
      </p:sp>
      <p:sp>
        <p:nvSpPr>
          <p:cNvPr id="73739" name="Line 26"/>
          <p:cNvSpPr>
            <a:spLocks noChangeShapeType="1"/>
          </p:cNvSpPr>
          <p:nvPr/>
        </p:nvSpPr>
        <p:spPr bwMode="auto">
          <a:xfrm rot="10800000">
            <a:off x="3405188" y="3529013"/>
            <a:ext cx="0" cy="728662"/>
          </a:xfrm>
          <a:prstGeom prst="line">
            <a:avLst/>
          </a:prstGeom>
          <a:noFill/>
          <a:ln w="38100">
            <a:solidFill>
              <a:schemeClr val="tx1"/>
            </a:solidFill>
            <a:round/>
            <a:headEnd/>
            <a:tailEnd/>
          </a:ln>
        </p:spPr>
        <p:txBody>
          <a:bodyPr/>
          <a:lstStyle/>
          <a:p>
            <a:endParaRPr lang="en-US"/>
          </a:p>
        </p:txBody>
      </p:sp>
      <p:sp>
        <p:nvSpPr>
          <p:cNvPr id="73740"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
        <p:nvSpPr>
          <p:cNvPr id="73741" name="Text Box 35"/>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73742" name="Text Box 48"/>
          <p:cNvSpPr txBox="1">
            <a:spLocks noChangeArrowheads="1"/>
          </p:cNvSpPr>
          <p:nvPr/>
        </p:nvSpPr>
        <p:spPr bwMode="auto">
          <a:xfrm>
            <a:off x="4715104" y="3568700"/>
            <a:ext cx="412292" cy="5847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3" name="Text Box 49"/>
          <p:cNvSpPr txBox="1">
            <a:spLocks noChangeArrowheads="1"/>
          </p:cNvSpPr>
          <p:nvPr/>
        </p:nvSpPr>
        <p:spPr bwMode="auto">
          <a:xfrm>
            <a:off x="4280129" y="3581400"/>
            <a:ext cx="412292" cy="5847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4" name="Text Box 50"/>
          <p:cNvSpPr txBox="1">
            <a:spLocks noChangeArrowheads="1"/>
          </p:cNvSpPr>
          <p:nvPr/>
        </p:nvSpPr>
        <p:spPr bwMode="auto">
          <a:xfrm>
            <a:off x="3757613" y="3581400"/>
            <a:ext cx="520700" cy="579438"/>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5" name="Text Box 51"/>
          <p:cNvSpPr txBox="1">
            <a:spLocks noChangeArrowheads="1"/>
          </p:cNvSpPr>
          <p:nvPr/>
        </p:nvSpPr>
        <p:spPr bwMode="auto">
          <a:xfrm>
            <a:off x="3321050" y="3581400"/>
            <a:ext cx="558800" cy="579438"/>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46" name="Text Box 52"/>
          <p:cNvSpPr txBox="1">
            <a:spLocks noChangeArrowheads="1"/>
          </p:cNvSpPr>
          <p:nvPr/>
        </p:nvSpPr>
        <p:spPr bwMode="auto">
          <a:xfrm>
            <a:off x="3000375" y="3581400"/>
            <a:ext cx="317500" cy="579438"/>
          </a:xfrm>
          <a:prstGeom prst="rect">
            <a:avLst/>
          </a:prstGeom>
          <a:solidFill>
            <a:schemeClr val="accent1"/>
          </a:solid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1</a:t>
            </a:r>
          </a:p>
        </p:txBody>
      </p:sp>
      <p:sp>
        <p:nvSpPr>
          <p:cNvPr id="144403" name="Text Box 54"/>
          <p:cNvSpPr txBox="1">
            <a:spLocks noChangeArrowheads="1"/>
          </p:cNvSpPr>
          <p:nvPr/>
        </p:nvSpPr>
        <p:spPr bwMode="auto">
          <a:xfrm>
            <a:off x="842936" y="4721225"/>
            <a:ext cx="1611339" cy="523220"/>
          </a:xfrm>
          <a:prstGeom prst="rect">
            <a:avLst/>
          </a:prstGeom>
          <a:noFill/>
          <a:ln w="9525">
            <a:noFill/>
            <a:miter lim="800000"/>
            <a:headEnd/>
            <a:tailEnd/>
          </a:ln>
        </p:spPr>
        <p:txBody>
          <a:bodyPr wrap="none">
            <a:spAutoFit/>
          </a:bodyPr>
          <a:lstStyle/>
          <a:p>
            <a:pPr algn="r" eaLnBrk="0" hangingPunct="0"/>
            <a:r>
              <a:rPr lang="en-US" sz="2800" dirty="0">
                <a:solidFill>
                  <a:srgbClr val="FF9900"/>
                </a:solidFill>
                <a:latin typeface="Arial" pitchFamily="34" charset="0"/>
                <a:cs typeface="Courier New" pitchFamily="49" charset="0"/>
              </a:rPr>
              <a:t>Initially</a:t>
            </a:r>
            <a:r>
              <a:rPr lang="en-US" sz="2800" dirty="0">
                <a:solidFill>
                  <a:srgbClr val="0000FF"/>
                </a:solidFill>
                <a:latin typeface="Arial" pitchFamily="34" charset="0"/>
                <a:cs typeface="Courier New" pitchFamily="49" charset="0"/>
              </a:rPr>
              <a:t> </a:t>
            </a:r>
            <a:r>
              <a:rPr lang="en-US" sz="2800" dirty="0">
                <a:latin typeface="Arial" pitchFamily="34" charset="0"/>
                <a:cs typeface="Courier New" pitchFamily="49" charset="0"/>
              </a:rPr>
              <a:t>0</a:t>
            </a:r>
          </a:p>
        </p:txBody>
      </p:sp>
      <p:sp>
        <p:nvSpPr>
          <p:cNvPr id="73748" name="AutoShape 6"/>
          <p:cNvSpPr>
            <a:spLocks noChangeArrowheads="1"/>
          </p:cNvSpPr>
          <p:nvPr/>
        </p:nvSpPr>
        <p:spPr bwMode="auto">
          <a:xfrm>
            <a:off x="2692400" y="3403600"/>
            <a:ext cx="3733800" cy="1524000"/>
          </a:xfrm>
          <a:prstGeom prst="wedgeRoundRectCallout">
            <a:avLst>
              <a:gd name="adj1" fmla="val -56333"/>
              <a:gd name="adj2" fmla="val -119375"/>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73749" name="Text Box 7"/>
          <p:cNvSpPr txBox="1">
            <a:spLocks noChangeArrowheads="1"/>
          </p:cNvSpPr>
          <p:nvPr/>
        </p:nvSpPr>
        <p:spPr bwMode="auto">
          <a:xfrm>
            <a:off x="393700" y="1428750"/>
            <a:ext cx="3886200" cy="946150"/>
          </a:xfrm>
          <a:prstGeom prst="rect">
            <a:avLst/>
          </a:prstGeom>
          <a:noFill/>
          <a:ln w="9525">
            <a:noFill/>
            <a:miter lim="800000"/>
            <a:headEnd/>
            <a:tailEnd/>
          </a:ln>
        </p:spPr>
        <p:txBody>
          <a:bodyPr>
            <a:spAutoFit/>
          </a:bodyPr>
          <a:lstStyle/>
          <a:p>
            <a:pPr algn="ctr" eaLnBrk="0" hangingPunct="0"/>
            <a:r>
              <a:rPr lang="en-US" sz="2800" dirty="0">
                <a:solidFill>
                  <a:srgbClr val="FF0000"/>
                </a:solidFill>
                <a:latin typeface="Arial" pitchFamily="34" charset="0"/>
                <a:cs typeface="Courier New" pitchFamily="49" charset="0"/>
              </a:rPr>
              <a:t>Unary representation: </a:t>
            </a:r>
            <a:r>
              <a:rPr lang="en-US" sz="2800" dirty="0">
                <a:latin typeface="Arial" pitchFamily="34" charset="0"/>
                <a:cs typeface="Courier New" pitchFamily="49" charset="0"/>
              </a:rPr>
              <a:t>bit[</a:t>
            </a:r>
            <a:r>
              <a:rPr lang="en-US" sz="2800" dirty="0" err="1">
                <a:latin typeface="Arial" pitchFamily="34" charset="0"/>
                <a:cs typeface="Courier New" pitchFamily="49" charset="0"/>
              </a:rPr>
              <a:t>i</a:t>
            </a:r>
            <a:r>
              <a:rPr lang="en-US" sz="2800" dirty="0">
                <a:latin typeface="Arial" pitchFamily="34" charset="0"/>
                <a:cs typeface="Courier New" pitchFamily="49" charset="0"/>
              </a:rPr>
              <a:t>]</a:t>
            </a:r>
            <a:r>
              <a:rPr lang="en-US" sz="2800" dirty="0">
                <a:solidFill>
                  <a:srgbClr val="FF0000"/>
                </a:solidFill>
                <a:latin typeface="Arial" pitchFamily="34" charset="0"/>
                <a:cs typeface="Courier New" pitchFamily="49" charset="0"/>
              </a:rPr>
              <a:t> means value </a:t>
            </a:r>
            <a:r>
              <a:rPr lang="en-US" sz="2800" dirty="0" err="1">
                <a:latin typeface="Arial" pitchFamily="34" charset="0"/>
                <a:cs typeface="Courier New" pitchFamily="49" charset="0"/>
              </a:rPr>
              <a:t>i</a:t>
            </a:r>
            <a:endParaRPr lang="en-US" sz="2800" dirty="0">
              <a:latin typeface="Arial" pitchFamily="34" charset="0"/>
              <a:cs typeface="Courier New" pitchFamily="49" charset="0"/>
            </a:endParaRPr>
          </a:p>
        </p:txBody>
      </p:sp>
      <p:sp>
        <p:nvSpPr>
          <p:cNvPr id="73750" name="Text Box 48"/>
          <p:cNvSpPr txBox="1">
            <a:spLocks noChangeArrowheads="1"/>
          </p:cNvSpPr>
          <p:nvPr/>
        </p:nvSpPr>
        <p:spPr bwMode="auto">
          <a:xfrm>
            <a:off x="5065713" y="3581400"/>
            <a:ext cx="508000" cy="579438"/>
          </a:xfrm>
          <a:prstGeom prst="rect">
            <a:avLst/>
          </a:prstGeom>
          <a:noFill/>
          <a:ln w="9525">
            <a:noFill/>
            <a:miter lim="800000"/>
            <a:headEnd/>
            <a:tailEnd/>
          </a:ln>
        </p:spPr>
        <p:txBody>
          <a:bodyPr>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73751" name="Text Box 48"/>
          <p:cNvSpPr txBox="1">
            <a:spLocks noChangeArrowheads="1"/>
          </p:cNvSpPr>
          <p:nvPr/>
        </p:nvSpPr>
        <p:spPr bwMode="auto">
          <a:xfrm>
            <a:off x="5588229" y="3581400"/>
            <a:ext cx="412292" cy="584775"/>
          </a:xfrm>
          <a:prstGeom prst="rect">
            <a:avLst/>
          </a:prstGeom>
          <a:noFill/>
          <a:ln w="9525">
            <a:noFill/>
            <a:miter lim="800000"/>
            <a:headEnd/>
            <a:tailEnd/>
          </a:ln>
        </p:spPr>
        <p:txBody>
          <a:bodyPr wrap="none">
            <a:spAutoFit/>
          </a:bodyPr>
          <a:lstStyle/>
          <a:p>
            <a:pPr algn="ctr" eaLnBrk="0" hangingPunct="0"/>
            <a:r>
              <a:rPr lang="en-US" sz="3200" dirty="0">
                <a:solidFill>
                  <a:srgbClr val="0000FF"/>
                </a:solidFill>
                <a:latin typeface="Arial" pitchFamily="34" charset="0"/>
                <a:cs typeface="Courier New" pitchFamily="49" charset="0"/>
              </a:rPr>
              <a:t>0</a:t>
            </a:r>
          </a:p>
        </p:txBody>
      </p:sp>
      <p:sp>
        <p:nvSpPr>
          <p:cNvPr id="144408" name="AutoShape 24"/>
          <p:cNvSpPr>
            <a:spLocks noChangeArrowheads="1"/>
          </p:cNvSpPr>
          <p:nvPr/>
        </p:nvSpPr>
        <p:spPr bwMode="auto">
          <a:xfrm>
            <a:off x="3048000" y="3619500"/>
            <a:ext cx="279400" cy="495300"/>
          </a:xfrm>
          <a:prstGeom prst="wedgeRoundRectCallout">
            <a:avLst>
              <a:gd name="adj1" fmla="val -318750"/>
              <a:gd name="adj2" fmla="val 169870"/>
              <a:gd name="adj3" fmla="val 16667"/>
            </a:avLst>
          </a:prstGeom>
          <a:noFill/>
          <a:ln w="38100" algn="ctr">
            <a:solidFill>
              <a:srgbClr val="FF9900"/>
            </a:solidFill>
            <a:miter lim="800000"/>
            <a:headEnd/>
            <a:tailEnd/>
          </a:ln>
        </p:spPr>
        <p:txBody>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25" name="Footer Placeholder 24"/>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403"/>
                                        </p:tgtEl>
                                        <p:attrNameLst>
                                          <p:attrName>style.visibility</p:attrName>
                                        </p:attrNameLst>
                                      </p:cBhvr>
                                      <p:to>
                                        <p:strVal val="visible"/>
                                      </p:to>
                                    </p:set>
                                    <p:animEffect transition="in" filter="blinds(horizontal)">
                                      <p:cBhvr>
                                        <p:cTn id="7" dur="500"/>
                                        <p:tgtEl>
                                          <p:spTgt spid="1444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4408"/>
                                        </p:tgtEl>
                                        <p:attrNameLst>
                                          <p:attrName>style.visibility</p:attrName>
                                        </p:attrNameLst>
                                      </p:cBhvr>
                                      <p:to>
                                        <p:strVal val="visible"/>
                                      </p:to>
                                    </p:set>
                                    <p:animEffect transition="in" filter="blinds(horizontal)">
                                      <p:cBhvr>
                                        <p:cTn id="10" dur="500"/>
                                        <p:tgtEl>
                                          <p:spTgt spid="144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03" grpId="0"/>
      <p:bldP spid="1444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B40B0F5-DB5F-4E0E-8BBE-304979BBE1F3}" type="slidenum">
              <a:rPr lang="x-none" sz="1400">
                <a:latin typeface="Arial" pitchFamily="34" charset="0"/>
                <a:cs typeface="Arial" charset="0"/>
              </a:rPr>
              <a:pPr algn="r" eaLnBrk="0" hangingPunct="0"/>
              <a:t>7</a:t>
            </a:fld>
            <a:endParaRPr lang="en-US" sz="1400" dirty="0">
              <a:latin typeface="Arial" pitchFamily="34" charset="0"/>
              <a:cs typeface="Arial" charset="0"/>
            </a:endParaRPr>
          </a:p>
        </p:txBody>
      </p:sp>
      <p:sp>
        <p:nvSpPr>
          <p:cNvPr id="9220" name="Rectangle 2"/>
          <p:cNvSpPr>
            <a:spLocks noGrp="1" noChangeArrowheads="1"/>
          </p:cNvSpPr>
          <p:nvPr>
            <p:ph type="title" idx="4294967295"/>
          </p:nvPr>
        </p:nvSpPr>
        <p:spPr/>
        <p:txBody>
          <a:bodyPr/>
          <a:lstStyle/>
          <a:p>
            <a:pPr eaLnBrk="1" hangingPunct="1"/>
            <a:r>
              <a:rPr lang="en-US" sz="4000" dirty="0">
                <a:cs typeface="Arial" charset="0"/>
              </a:rPr>
              <a:t>Foundations of Shared Memory </a:t>
            </a:r>
          </a:p>
        </p:txBody>
      </p:sp>
      <p:sp>
        <p:nvSpPr>
          <p:cNvPr id="641027" name="Text Box 3"/>
          <p:cNvSpPr txBox="1">
            <a:spLocks noChangeArrowheads="1"/>
          </p:cNvSpPr>
          <p:nvPr/>
        </p:nvSpPr>
        <p:spPr bwMode="auto">
          <a:xfrm>
            <a:off x="1039813" y="1981200"/>
            <a:ext cx="7064375" cy="1585913"/>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To understand modern multiprocessors we need to ask some basic questions …</a:t>
            </a:r>
          </a:p>
        </p:txBody>
      </p:sp>
      <p:grpSp>
        <p:nvGrpSpPr>
          <p:cNvPr id="9222" name="Group 4"/>
          <p:cNvGrpSpPr>
            <a:grpSpLocks/>
          </p:cNvGrpSpPr>
          <p:nvPr/>
        </p:nvGrpSpPr>
        <p:grpSpPr bwMode="auto">
          <a:xfrm>
            <a:off x="1130300" y="4305300"/>
            <a:ext cx="5638800" cy="1310881"/>
            <a:chOff x="432" y="1206"/>
            <a:chExt cx="4848" cy="1127"/>
          </a:xfrm>
        </p:grpSpPr>
        <p:sp>
          <p:nvSpPr>
            <p:cNvPr id="641029" name="Text Box 5"/>
            <p:cNvSpPr txBox="1">
              <a:spLocks noChangeArrowheads="1"/>
            </p:cNvSpPr>
            <p:nvPr/>
          </p:nvSpPr>
          <p:spPr bwMode="auto">
            <a:xfrm>
              <a:off x="2466" y="1936"/>
              <a:ext cx="734" cy="397"/>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endParaRPr lang="en-US" sz="2400" dirty="0">
                <a:solidFill>
                  <a:srgbClr val="0000FF"/>
                </a:solidFill>
                <a:latin typeface="Arial" pitchFamily="34" charset="0"/>
                <a:cs typeface="Courier New" pitchFamily="49" charset="0"/>
              </a:endParaRPr>
            </a:p>
          </p:txBody>
        </p:sp>
        <p:grpSp>
          <p:nvGrpSpPr>
            <p:cNvPr id="9224" name="Group 6"/>
            <p:cNvGrpSpPr>
              <a:grpSpLocks/>
            </p:cNvGrpSpPr>
            <p:nvPr/>
          </p:nvGrpSpPr>
          <p:grpSpPr bwMode="auto">
            <a:xfrm flipH="1">
              <a:off x="432" y="1206"/>
              <a:ext cx="1256" cy="883"/>
              <a:chOff x="3430" y="2851"/>
              <a:chExt cx="1388" cy="1020"/>
            </a:xfrm>
          </p:grpSpPr>
          <p:sp>
            <p:nvSpPr>
              <p:cNvPr id="9239" name="Rectangle 7"/>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240" name="Group 8"/>
              <p:cNvGrpSpPr>
                <a:grpSpLocks/>
              </p:cNvGrpSpPr>
              <p:nvPr/>
            </p:nvGrpSpPr>
            <p:grpSpPr bwMode="auto">
              <a:xfrm>
                <a:off x="3622" y="2994"/>
                <a:ext cx="912" cy="816"/>
                <a:chOff x="4290" y="2115"/>
                <a:chExt cx="912" cy="816"/>
              </a:xfrm>
            </p:grpSpPr>
            <p:sp>
              <p:nvSpPr>
                <p:cNvPr id="9241" name="Freeform 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42" name="Freeform 1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43" name="Freeform 11"/>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44" name="Freeform 1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9245" name="Freeform 1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9246" name="Freeform 1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9247" name="Freeform 15"/>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48" name="Freeform 16"/>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49" name="Freeform 17"/>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9225" name="Group 18"/>
            <p:cNvGrpSpPr>
              <a:grpSpLocks/>
            </p:cNvGrpSpPr>
            <p:nvPr/>
          </p:nvGrpSpPr>
          <p:grpSpPr bwMode="auto">
            <a:xfrm>
              <a:off x="4024" y="1206"/>
              <a:ext cx="1256" cy="883"/>
              <a:chOff x="3430" y="2851"/>
              <a:chExt cx="1388" cy="1020"/>
            </a:xfrm>
          </p:grpSpPr>
          <p:sp>
            <p:nvSpPr>
              <p:cNvPr id="9228" name="Rectangle 1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229" name="Group 20"/>
              <p:cNvGrpSpPr>
                <a:grpSpLocks/>
              </p:cNvGrpSpPr>
              <p:nvPr/>
            </p:nvGrpSpPr>
            <p:grpSpPr bwMode="auto">
              <a:xfrm>
                <a:off x="3622" y="2994"/>
                <a:ext cx="912" cy="816"/>
                <a:chOff x="4290" y="2115"/>
                <a:chExt cx="912" cy="816"/>
              </a:xfrm>
            </p:grpSpPr>
            <p:sp>
              <p:nvSpPr>
                <p:cNvPr id="9230" name="Freeform 2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31" name="Freeform 2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32" name="Freeform 23"/>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233" name="Freeform 2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9234" name="Freeform 2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9235" name="Freeform 2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9236" name="Freeform 27"/>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37" name="Freeform 28"/>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238" name="Freeform 29"/>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9226" name="Freeform 30"/>
            <p:cNvSpPr>
              <a:spLocks/>
            </p:cNvSpPr>
            <p:nvPr/>
          </p:nvSpPr>
          <p:spPr bwMode="auto">
            <a:xfrm rot="21014026" flipH="1">
              <a:off x="1756" y="1723"/>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9227" name="Freeform 31"/>
            <p:cNvSpPr>
              <a:spLocks/>
            </p:cNvSpPr>
            <p:nvPr/>
          </p:nvSpPr>
          <p:spPr bwMode="auto">
            <a:xfrm rot="585974">
              <a:off x="3540" y="1715"/>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34" name="Footer Placeholder 33"/>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B8ED074-F5FF-4F26-BC95-3C77EFF1FDEC}" type="slidenum">
              <a:rPr lang="x-none" sz="1400">
                <a:latin typeface="Arial" pitchFamily="34" charset="0"/>
                <a:cs typeface="Arial" charset="0"/>
              </a:rPr>
              <a:pPr algn="r" eaLnBrk="0" hangingPunct="0"/>
              <a:t>70</a:t>
            </a:fld>
            <a:endParaRPr lang="en-US" sz="1400" dirty="0">
              <a:latin typeface="Arial" pitchFamily="34" charset="0"/>
              <a:cs typeface="Arial" charset="0"/>
            </a:endParaRPr>
          </a:p>
        </p:txBody>
      </p:sp>
      <p:sp>
        <p:nvSpPr>
          <p:cNvPr id="74756" name="Rectangle 2"/>
          <p:cNvSpPr>
            <a:spLocks noGrp="1" noChangeArrowheads="1"/>
          </p:cNvSpPr>
          <p:nvPr>
            <p:ph type="title" idx="4294967295"/>
          </p:nvPr>
        </p:nvSpPr>
        <p:spPr>
          <a:xfrm>
            <a:off x="609600" y="368300"/>
            <a:ext cx="7772400" cy="1143000"/>
          </a:xfrm>
        </p:spPr>
        <p:txBody>
          <a:bodyPr/>
          <a:lstStyle/>
          <a:p>
            <a:pPr eaLnBrk="1" hangingPunct="1"/>
            <a:r>
              <a:rPr lang="en-US" dirty="0">
                <a:cs typeface="Arial" charset="0"/>
              </a:rPr>
              <a:t>Writing </a:t>
            </a:r>
            <a:r>
              <a:rPr lang="en-US" i="1" dirty="0">
                <a:cs typeface="Arial" charset="0"/>
              </a:rPr>
              <a:t>m</a:t>
            </a:r>
            <a:r>
              <a:rPr lang="en-US" dirty="0">
                <a:cs typeface="Arial" charset="0"/>
              </a:rPr>
              <a:t>-Valued Register</a:t>
            </a:r>
          </a:p>
        </p:txBody>
      </p:sp>
      <p:grpSp>
        <p:nvGrpSpPr>
          <p:cNvPr id="74757" name="Group 19"/>
          <p:cNvGrpSpPr>
            <a:grpSpLocks/>
          </p:cNvGrpSpPr>
          <p:nvPr/>
        </p:nvGrpSpPr>
        <p:grpSpPr bwMode="auto">
          <a:xfrm rot="10800000">
            <a:off x="2963863" y="3529013"/>
            <a:ext cx="3036887" cy="728662"/>
            <a:chOff x="1488" y="1872"/>
            <a:chExt cx="2976" cy="384"/>
          </a:xfrm>
        </p:grpSpPr>
        <p:sp>
          <p:nvSpPr>
            <p:cNvPr id="487444" name="Rectangle 20"/>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4779" name="Line 21"/>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74780" name="Line 22"/>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74781" name="Line 23"/>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74782" name="Line 24"/>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74783" name="Line 25"/>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74784" name="Line 26"/>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74759" name="Text Box 35"/>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grpSp>
        <p:nvGrpSpPr>
          <p:cNvPr id="74760" name="Group 36"/>
          <p:cNvGrpSpPr>
            <a:grpSpLocks/>
          </p:cNvGrpSpPr>
          <p:nvPr/>
        </p:nvGrpSpPr>
        <p:grpSpPr bwMode="auto">
          <a:xfrm flipH="1">
            <a:off x="5054600" y="1816100"/>
            <a:ext cx="1752600" cy="1524000"/>
            <a:chOff x="1248" y="2016"/>
            <a:chExt cx="1104" cy="960"/>
          </a:xfrm>
        </p:grpSpPr>
        <p:grpSp>
          <p:nvGrpSpPr>
            <p:cNvPr id="74767" name="Group 37"/>
            <p:cNvGrpSpPr>
              <a:grpSpLocks/>
            </p:cNvGrpSpPr>
            <p:nvPr/>
          </p:nvGrpSpPr>
          <p:grpSpPr bwMode="auto">
            <a:xfrm>
              <a:off x="1248" y="2016"/>
              <a:ext cx="912" cy="816"/>
              <a:chOff x="3168" y="1824"/>
              <a:chExt cx="912" cy="816"/>
            </a:xfrm>
          </p:grpSpPr>
          <p:sp>
            <p:nvSpPr>
              <p:cNvPr id="74769" name="Freeform 3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4770" name="Freeform 3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4771" name="Freeform 4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4772" name="Freeform 4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4773" name="Freeform 4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4774" name="Freeform 4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4775" name="Freeform 4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4776" name="Freeform 4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4777" name="Freeform 4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4768" name="Freeform 4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74761" name="Text Box 48"/>
          <p:cNvSpPr txBox="1">
            <a:spLocks noChangeArrowheads="1"/>
          </p:cNvSpPr>
          <p:nvPr/>
        </p:nvSpPr>
        <p:spPr bwMode="auto">
          <a:xfrm>
            <a:off x="47089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2" name="Text Box 49"/>
          <p:cNvSpPr txBox="1">
            <a:spLocks noChangeArrowheads="1"/>
          </p:cNvSpPr>
          <p:nvPr/>
        </p:nvSpPr>
        <p:spPr bwMode="auto">
          <a:xfrm>
            <a:off x="43025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3" name="Text Box 50"/>
          <p:cNvSpPr txBox="1">
            <a:spLocks noChangeArrowheads="1"/>
          </p:cNvSpPr>
          <p:nvPr/>
        </p:nvSpPr>
        <p:spPr bwMode="auto">
          <a:xfrm>
            <a:off x="38453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4" name="Text Box 51"/>
          <p:cNvSpPr txBox="1">
            <a:spLocks noChangeArrowheads="1"/>
          </p:cNvSpPr>
          <p:nvPr/>
        </p:nvSpPr>
        <p:spPr bwMode="auto">
          <a:xfrm>
            <a:off x="34262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4765" name="Text Box 52"/>
          <p:cNvSpPr txBox="1">
            <a:spLocks noChangeArrowheads="1"/>
          </p:cNvSpPr>
          <p:nvPr/>
        </p:nvSpPr>
        <p:spPr bwMode="auto">
          <a:xfrm>
            <a:off x="3000375" y="3638550"/>
            <a:ext cx="317500" cy="579438"/>
          </a:xfrm>
          <a:prstGeom prst="rect">
            <a:avLst/>
          </a:prstGeom>
          <a:solidFill>
            <a:schemeClr val="accent1"/>
          </a:solid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74766" name="Text Box 53"/>
          <p:cNvSpPr txBox="1">
            <a:spLocks noChangeArrowheads="1"/>
          </p:cNvSpPr>
          <p:nvPr/>
        </p:nvSpPr>
        <p:spPr bwMode="auto">
          <a:xfrm>
            <a:off x="6655918" y="1470025"/>
            <a:ext cx="1335557"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Write </a:t>
            </a:r>
            <a:r>
              <a:rPr lang="en-US" sz="2800" dirty="0">
                <a:latin typeface="Arial" pitchFamily="34" charset="0"/>
                <a:cs typeface="Courier New" pitchFamily="49" charset="0"/>
              </a:rPr>
              <a:t>5</a:t>
            </a:r>
          </a:p>
        </p:txBody>
      </p:sp>
      <p:sp>
        <p:nvSpPr>
          <p:cNvPr id="33" name="Footer Placeholder 32"/>
          <p:cNvSpPr>
            <a:spLocks noGrp="1"/>
          </p:cNvSpPr>
          <p:nvPr>
            <p:ph type="ftr" sz="quarter" idx="10"/>
          </p:nvPr>
        </p:nvSpPr>
        <p:spPr/>
        <p:txBody>
          <a:bodyPr/>
          <a:lstStyle/>
          <a:p>
            <a:pPr>
              <a:defRPr/>
            </a:pPr>
            <a:r>
              <a:rPr lang="en-US"/>
              <a:t>Art of Multiprocessor Programming</a:t>
            </a:r>
            <a:endParaRPr lang="en-US" dirty="0"/>
          </a:p>
        </p:txBody>
      </p:sp>
      <p:sp>
        <p:nvSpPr>
          <p:cNvPr id="34"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87D7972-55D4-4573-BA27-6703EBFD3133}" type="slidenum">
              <a:rPr lang="x-none" sz="1400">
                <a:latin typeface="Arial" pitchFamily="34" charset="0"/>
                <a:cs typeface="Arial" charset="0"/>
              </a:rPr>
              <a:pPr algn="r" eaLnBrk="0" hangingPunct="0"/>
              <a:t>71</a:t>
            </a:fld>
            <a:endParaRPr lang="en-US" sz="1400" dirty="0">
              <a:latin typeface="Arial" pitchFamily="34" charset="0"/>
              <a:cs typeface="Arial" charset="0"/>
            </a:endParaRPr>
          </a:p>
        </p:txBody>
      </p:sp>
      <p:sp>
        <p:nvSpPr>
          <p:cNvPr id="75780" name="Rectangle 2"/>
          <p:cNvSpPr>
            <a:spLocks noGrp="1" noChangeArrowheads="1"/>
          </p:cNvSpPr>
          <p:nvPr>
            <p:ph type="title" idx="4294967295"/>
          </p:nvPr>
        </p:nvSpPr>
        <p:spPr>
          <a:xfrm>
            <a:off x="609600" y="368300"/>
            <a:ext cx="7772400" cy="1143000"/>
          </a:xfrm>
        </p:spPr>
        <p:txBody>
          <a:bodyPr/>
          <a:lstStyle/>
          <a:p>
            <a:pPr eaLnBrk="1" hangingPunct="1"/>
            <a:r>
              <a:rPr lang="en-US" dirty="0">
                <a:cs typeface="Arial" charset="0"/>
              </a:rPr>
              <a:t>Writing </a:t>
            </a:r>
            <a:r>
              <a:rPr lang="en-US" i="1" dirty="0">
                <a:cs typeface="Arial" charset="0"/>
              </a:rPr>
              <a:t>m</a:t>
            </a:r>
            <a:r>
              <a:rPr lang="en-US" dirty="0">
                <a:cs typeface="Arial" charset="0"/>
              </a:rPr>
              <a:t>-Valued Register</a:t>
            </a:r>
          </a:p>
        </p:txBody>
      </p:sp>
      <p:grpSp>
        <p:nvGrpSpPr>
          <p:cNvPr id="75781" name="Group 19"/>
          <p:cNvGrpSpPr>
            <a:grpSpLocks/>
          </p:cNvGrpSpPr>
          <p:nvPr/>
        </p:nvGrpSpPr>
        <p:grpSpPr bwMode="auto">
          <a:xfrm rot="10800000">
            <a:off x="2963863" y="3529013"/>
            <a:ext cx="3036887" cy="728662"/>
            <a:chOff x="1488" y="1872"/>
            <a:chExt cx="2976" cy="384"/>
          </a:xfrm>
        </p:grpSpPr>
        <p:sp>
          <p:nvSpPr>
            <p:cNvPr id="487444" name="Rectangle 20"/>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5804" name="Line 21"/>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75805" name="Line 22"/>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75806" name="Line 23"/>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75807" name="Line 24"/>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75808" name="Line 25"/>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75809" name="Line 26"/>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75783" name="Text Box 35"/>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grpSp>
        <p:nvGrpSpPr>
          <p:cNvPr id="3" name="Group 36"/>
          <p:cNvGrpSpPr>
            <a:grpSpLocks/>
          </p:cNvGrpSpPr>
          <p:nvPr/>
        </p:nvGrpSpPr>
        <p:grpSpPr bwMode="auto">
          <a:xfrm flipH="1">
            <a:off x="5054600" y="1816100"/>
            <a:ext cx="1752600" cy="1524000"/>
            <a:chOff x="1248" y="2016"/>
            <a:chExt cx="1104" cy="960"/>
          </a:xfrm>
        </p:grpSpPr>
        <p:grpSp>
          <p:nvGrpSpPr>
            <p:cNvPr id="75792" name="Group 37"/>
            <p:cNvGrpSpPr>
              <a:grpSpLocks/>
            </p:cNvGrpSpPr>
            <p:nvPr/>
          </p:nvGrpSpPr>
          <p:grpSpPr bwMode="auto">
            <a:xfrm>
              <a:off x="1248" y="2016"/>
              <a:ext cx="912" cy="816"/>
              <a:chOff x="3168" y="1824"/>
              <a:chExt cx="912" cy="816"/>
            </a:xfrm>
          </p:grpSpPr>
          <p:sp>
            <p:nvSpPr>
              <p:cNvPr id="75794" name="Freeform 3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5795" name="Freeform 3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5796" name="Freeform 4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5797" name="Freeform 4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5798" name="Freeform 4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5799" name="Freeform 4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5800" name="Freeform 4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5801" name="Freeform 4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5802" name="Freeform 4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5793" name="Freeform 4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487472" name="Text Box 48"/>
          <p:cNvSpPr txBox="1">
            <a:spLocks noChangeArrowheads="1"/>
          </p:cNvSpPr>
          <p:nvPr/>
        </p:nvSpPr>
        <p:spPr bwMode="auto">
          <a:xfrm>
            <a:off x="47089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487473" name="Text Box 49"/>
          <p:cNvSpPr txBox="1">
            <a:spLocks noChangeArrowheads="1"/>
          </p:cNvSpPr>
          <p:nvPr/>
        </p:nvSpPr>
        <p:spPr bwMode="auto">
          <a:xfrm>
            <a:off x="43025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487474" name="Text Box 50"/>
          <p:cNvSpPr txBox="1">
            <a:spLocks noChangeArrowheads="1"/>
          </p:cNvSpPr>
          <p:nvPr/>
        </p:nvSpPr>
        <p:spPr bwMode="auto">
          <a:xfrm>
            <a:off x="38453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487475" name="Text Box 51"/>
          <p:cNvSpPr txBox="1">
            <a:spLocks noChangeArrowheads="1"/>
          </p:cNvSpPr>
          <p:nvPr/>
        </p:nvSpPr>
        <p:spPr bwMode="auto">
          <a:xfrm>
            <a:off x="34262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487476" name="Text Box 52"/>
          <p:cNvSpPr txBox="1">
            <a:spLocks noChangeArrowheads="1"/>
          </p:cNvSpPr>
          <p:nvPr/>
        </p:nvSpPr>
        <p:spPr bwMode="auto">
          <a:xfrm>
            <a:off x="3000375" y="3638550"/>
            <a:ext cx="317500" cy="579438"/>
          </a:xfrm>
          <a:prstGeom prst="rect">
            <a:avLst/>
          </a:prstGeom>
          <a:solidFill>
            <a:schemeClr val="accent1"/>
          </a:solid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75790" name="Text Box 53"/>
          <p:cNvSpPr txBox="1">
            <a:spLocks noChangeArrowheads="1"/>
          </p:cNvSpPr>
          <p:nvPr/>
        </p:nvSpPr>
        <p:spPr bwMode="auto">
          <a:xfrm>
            <a:off x="6655918" y="1470025"/>
            <a:ext cx="1335557"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Write </a:t>
            </a:r>
            <a:r>
              <a:rPr lang="en-US" sz="2800" dirty="0">
                <a:latin typeface="Arial" pitchFamily="34" charset="0"/>
                <a:cs typeface="Courier New" pitchFamily="49" charset="0"/>
              </a:rPr>
              <a:t>5</a:t>
            </a:r>
          </a:p>
        </p:txBody>
      </p:sp>
      <p:sp>
        <p:nvSpPr>
          <p:cNvPr id="75791" name="Text Box 54"/>
          <p:cNvSpPr txBox="1">
            <a:spLocks noChangeArrowheads="1"/>
          </p:cNvSpPr>
          <p:nvPr/>
        </p:nvSpPr>
        <p:spPr bwMode="auto">
          <a:xfrm>
            <a:off x="965252" y="3603625"/>
            <a:ext cx="1603323"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Initially </a:t>
            </a:r>
            <a:r>
              <a:rPr lang="en-US" sz="2800" dirty="0">
                <a:latin typeface="Arial" pitchFamily="34" charset="0"/>
                <a:cs typeface="Courier New" pitchFamily="49" charset="0"/>
              </a:rPr>
              <a:t>0</a:t>
            </a:r>
          </a:p>
        </p:txBody>
      </p:sp>
      <p:sp>
        <p:nvSpPr>
          <p:cNvPr id="34" name="Footer Placeholder 33"/>
          <p:cNvSpPr>
            <a:spLocks noGrp="1"/>
          </p:cNvSpPr>
          <p:nvPr>
            <p:ph type="ftr" sz="quarter" idx="10"/>
          </p:nvPr>
        </p:nvSpPr>
        <p:spPr/>
        <p:txBody>
          <a:bodyPr/>
          <a:lstStyle/>
          <a:p>
            <a:pPr>
              <a:defRPr/>
            </a:pPr>
            <a:r>
              <a:rPr lang="en-US"/>
              <a:t>Art of Multiprocessor Programming</a:t>
            </a:r>
            <a:endParaRPr lang="en-US" dirty="0"/>
          </a:p>
        </p:txBody>
      </p:sp>
      <p:sp>
        <p:nvSpPr>
          <p:cNvPr id="35"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7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2917 0.00185 L -0.22083 0.00185 " pathEditMode="relative" rAng="0" ptsTypes="AA">
                                      <p:cBhvr>
                                        <p:cTn id="10" dur="5000" fill="hold"/>
                                        <p:tgtEl>
                                          <p:spTgt spid="3"/>
                                        </p:tgtEl>
                                        <p:attrNameLst>
                                          <p:attrName>ppt_x</p:attrName>
                                          <p:attrName>ppt_y</p:attrName>
                                        </p:attrNameLst>
                                      </p:cBhvr>
                                      <p:rCtr x="-125" y="0"/>
                                    </p:animMotion>
                                  </p:childTnLst>
                                </p:cTn>
                              </p:par>
                              <p:par>
                                <p:cTn id="11" presetID="1" presetClass="entr" presetSubtype="0" fill="hold" grpId="0" nodeType="withEffect">
                                  <p:stCondLst>
                                    <p:cond delay="1000"/>
                                  </p:stCondLst>
                                  <p:childTnLst>
                                    <p:set>
                                      <p:cBhvr>
                                        <p:cTn id="12" dur="1" fill="hold">
                                          <p:stCondLst>
                                            <p:cond delay="0"/>
                                          </p:stCondLst>
                                        </p:cTn>
                                        <p:tgtEl>
                                          <p:spTgt spid="487473"/>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487474"/>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487475"/>
                                        </p:tgtEl>
                                        <p:attrNameLst>
                                          <p:attrName>style.visibility</p:attrName>
                                        </p:attrNameLst>
                                      </p:cBhvr>
                                      <p:to>
                                        <p:strVal val="visible"/>
                                      </p:to>
                                    </p:set>
                                  </p:childTnLst>
                                </p:cTn>
                              </p:par>
                              <p:par>
                                <p:cTn id="17" presetID="1" presetClass="entr" presetSubtype="0" fill="hold" grpId="0" nodeType="withEffect">
                                  <p:stCondLst>
                                    <p:cond delay="3500"/>
                                  </p:stCondLst>
                                  <p:childTnLst>
                                    <p:set>
                                      <p:cBhvr>
                                        <p:cTn id="18" dur="1" fill="hold">
                                          <p:stCondLst>
                                            <p:cond delay="0"/>
                                          </p:stCondLst>
                                        </p:cTn>
                                        <p:tgtEl>
                                          <p:spTgt spid="487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72" grpId="0"/>
      <p:bldP spid="487473" grpId="0"/>
      <p:bldP spid="487474" grpId="0"/>
      <p:bldP spid="487475" grpId="0"/>
      <p:bldP spid="48747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4"/>
          <p:cNvSpPr txBox="1">
            <a:spLocks noChangeArrowheads="1"/>
          </p:cNvSpPr>
          <p:nvPr/>
        </p:nvSpPr>
        <p:spPr bwMode="auto">
          <a:xfrm>
            <a:off x="3060727" y="4343400"/>
            <a:ext cx="2916183" cy="584775"/>
          </a:xfrm>
          <a:prstGeom prst="rect">
            <a:avLst/>
          </a:prstGeom>
          <a:noFill/>
          <a:ln w="9525">
            <a:noFill/>
            <a:miter lim="800000"/>
            <a:headEnd/>
            <a:tailEnd/>
          </a:ln>
        </p:spPr>
        <p:txBody>
          <a:bodyPr wrap="none">
            <a:spAutoFit/>
          </a:bodyPr>
          <a:lstStyle/>
          <a:p>
            <a:pPr algn="r" eaLnBrk="0" hangingPunct="0"/>
            <a:r>
              <a:rPr lang="en-US" sz="3200" dirty="0">
                <a:latin typeface="Arial" pitchFamily="34" charset="0"/>
                <a:cs typeface="Courier New" pitchFamily="49" charset="0"/>
              </a:rPr>
              <a:t>0 1 2 3 4 5 6 7 </a:t>
            </a:r>
          </a:p>
        </p:txBody>
      </p:sp>
      <p:sp>
        <p:nvSpPr>
          <p:cNvPr id="768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D7F4A55-7174-4A4F-AA4A-0485CCFA87AD}" type="slidenum">
              <a:rPr lang="x-none" sz="1400">
                <a:latin typeface="Arial" pitchFamily="34" charset="0"/>
                <a:cs typeface="Arial" charset="0"/>
              </a:rPr>
              <a:pPr algn="r" eaLnBrk="0" hangingPunct="0"/>
              <a:t>72</a:t>
            </a:fld>
            <a:endParaRPr lang="en-US" sz="1400" dirty="0">
              <a:latin typeface="Arial" pitchFamily="34" charset="0"/>
              <a:cs typeface="Arial" charset="0"/>
            </a:endParaRPr>
          </a:p>
        </p:txBody>
      </p:sp>
      <p:sp>
        <p:nvSpPr>
          <p:cNvPr id="76804" name="Rectangle 2"/>
          <p:cNvSpPr>
            <a:spLocks noGrp="1" noChangeArrowheads="1"/>
          </p:cNvSpPr>
          <p:nvPr>
            <p:ph type="title" idx="4294967295"/>
          </p:nvPr>
        </p:nvSpPr>
        <p:spPr>
          <a:xfrm>
            <a:off x="609600" y="368300"/>
            <a:ext cx="7772400" cy="1143000"/>
          </a:xfrm>
        </p:spPr>
        <p:txBody>
          <a:bodyPr/>
          <a:lstStyle/>
          <a:p>
            <a:pPr eaLnBrk="1" hangingPunct="1"/>
            <a:r>
              <a:rPr lang="en-US" dirty="0">
                <a:cs typeface="Arial" charset="0"/>
              </a:rPr>
              <a:t>Writing </a:t>
            </a:r>
            <a:r>
              <a:rPr lang="en-US" i="1" dirty="0">
                <a:cs typeface="Arial" charset="0"/>
              </a:rPr>
              <a:t>m</a:t>
            </a:r>
            <a:r>
              <a:rPr lang="en-US" dirty="0">
                <a:cs typeface="Arial" charset="0"/>
              </a:rPr>
              <a:t>-Valued Register</a:t>
            </a:r>
          </a:p>
        </p:txBody>
      </p:sp>
      <p:grpSp>
        <p:nvGrpSpPr>
          <p:cNvPr id="76805" name="Group 3"/>
          <p:cNvGrpSpPr>
            <a:grpSpLocks/>
          </p:cNvGrpSpPr>
          <p:nvPr/>
        </p:nvGrpSpPr>
        <p:grpSpPr bwMode="auto">
          <a:xfrm rot="10800000">
            <a:off x="2963863" y="3529013"/>
            <a:ext cx="3036887" cy="728662"/>
            <a:chOff x="1488" y="1872"/>
            <a:chExt cx="2976" cy="384"/>
          </a:xfrm>
        </p:grpSpPr>
        <p:sp>
          <p:nvSpPr>
            <p:cNvPr id="627716" name="Rectangle 4"/>
            <p:cNvSpPr>
              <a:spLocks noChangeArrowheads="1"/>
            </p:cNvSpPr>
            <p:nvPr/>
          </p:nvSpPr>
          <p:spPr bwMode="auto">
            <a:xfrm>
              <a:off x="1488" y="1872"/>
              <a:ext cx="2976" cy="384"/>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rot="10800000" wrap="none" anchor="ctr"/>
            <a:lstStyle/>
            <a:p>
              <a:pPr algn="ctr">
                <a:defRPr/>
              </a:pPr>
              <a:endParaRPr lang="en-US" sz="1400" b="1">
                <a:latin typeface="Times New Roman" pitchFamily="18" charset="0"/>
                <a:cs typeface="Courier New" pitchFamily="49" charset="0"/>
              </a:endParaRPr>
            </a:p>
          </p:txBody>
        </p:sp>
        <p:sp>
          <p:nvSpPr>
            <p:cNvPr id="76847" name="Line 5"/>
            <p:cNvSpPr>
              <a:spLocks noChangeShapeType="1"/>
            </p:cNvSpPr>
            <p:nvPr/>
          </p:nvSpPr>
          <p:spPr bwMode="auto">
            <a:xfrm>
              <a:off x="1872" y="1872"/>
              <a:ext cx="0" cy="384"/>
            </a:xfrm>
            <a:prstGeom prst="line">
              <a:avLst/>
            </a:prstGeom>
            <a:noFill/>
            <a:ln w="38100">
              <a:solidFill>
                <a:schemeClr val="tx1"/>
              </a:solidFill>
              <a:round/>
              <a:headEnd/>
              <a:tailEnd/>
            </a:ln>
          </p:spPr>
          <p:txBody>
            <a:bodyPr/>
            <a:lstStyle/>
            <a:p>
              <a:endParaRPr lang="en-US"/>
            </a:p>
          </p:txBody>
        </p:sp>
        <p:sp>
          <p:nvSpPr>
            <p:cNvPr id="76848" name="Line 6"/>
            <p:cNvSpPr>
              <a:spLocks noChangeShapeType="1"/>
            </p:cNvSpPr>
            <p:nvPr/>
          </p:nvSpPr>
          <p:spPr bwMode="auto">
            <a:xfrm>
              <a:off x="2304" y="1872"/>
              <a:ext cx="0" cy="384"/>
            </a:xfrm>
            <a:prstGeom prst="line">
              <a:avLst/>
            </a:prstGeom>
            <a:noFill/>
            <a:ln w="38100">
              <a:solidFill>
                <a:schemeClr val="tx1"/>
              </a:solidFill>
              <a:round/>
              <a:headEnd/>
              <a:tailEnd/>
            </a:ln>
          </p:spPr>
          <p:txBody>
            <a:bodyPr/>
            <a:lstStyle/>
            <a:p>
              <a:endParaRPr lang="en-US"/>
            </a:p>
          </p:txBody>
        </p:sp>
        <p:sp>
          <p:nvSpPr>
            <p:cNvPr id="76849" name="Line 7"/>
            <p:cNvSpPr>
              <a:spLocks noChangeShapeType="1"/>
            </p:cNvSpPr>
            <p:nvPr/>
          </p:nvSpPr>
          <p:spPr bwMode="auto">
            <a:xfrm>
              <a:off x="2736" y="1872"/>
              <a:ext cx="0" cy="384"/>
            </a:xfrm>
            <a:prstGeom prst="line">
              <a:avLst/>
            </a:prstGeom>
            <a:noFill/>
            <a:ln w="38100">
              <a:solidFill>
                <a:schemeClr val="tx1"/>
              </a:solidFill>
              <a:round/>
              <a:headEnd/>
              <a:tailEnd/>
            </a:ln>
          </p:spPr>
          <p:txBody>
            <a:bodyPr/>
            <a:lstStyle/>
            <a:p>
              <a:endParaRPr lang="en-US"/>
            </a:p>
          </p:txBody>
        </p:sp>
        <p:sp>
          <p:nvSpPr>
            <p:cNvPr id="76850" name="Line 8"/>
            <p:cNvSpPr>
              <a:spLocks noChangeShapeType="1"/>
            </p:cNvSpPr>
            <p:nvPr/>
          </p:nvSpPr>
          <p:spPr bwMode="auto">
            <a:xfrm>
              <a:off x="3168" y="1872"/>
              <a:ext cx="0" cy="384"/>
            </a:xfrm>
            <a:prstGeom prst="line">
              <a:avLst/>
            </a:prstGeom>
            <a:noFill/>
            <a:ln w="38100">
              <a:solidFill>
                <a:schemeClr val="tx1"/>
              </a:solidFill>
              <a:round/>
              <a:headEnd/>
              <a:tailEnd/>
            </a:ln>
          </p:spPr>
          <p:txBody>
            <a:bodyPr/>
            <a:lstStyle/>
            <a:p>
              <a:endParaRPr lang="en-US"/>
            </a:p>
          </p:txBody>
        </p:sp>
        <p:sp>
          <p:nvSpPr>
            <p:cNvPr id="76851" name="Line 9"/>
            <p:cNvSpPr>
              <a:spLocks noChangeShapeType="1"/>
            </p:cNvSpPr>
            <p:nvPr/>
          </p:nvSpPr>
          <p:spPr bwMode="auto">
            <a:xfrm>
              <a:off x="3600" y="1872"/>
              <a:ext cx="0" cy="384"/>
            </a:xfrm>
            <a:prstGeom prst="line">
              <a:avLst/>
            </a:prstGeom>
            <a:noFill/>
            <a:ln w="38100">
              <a:solidFill>
                <a:schemeClr val="tx1"/>
              </a:solidFill>
              <a:round/>
              <a:headEnd/>
              <a:tailEnd/>
            </a:ln>
          </p:spPr>
          <p:txBody>
            <a:bodyPr/>
            <a:lstStyle/>
            <a:p>
              <a:endParaRPr lang="en-US"/>
            </a:p>
          </p:txBody>
        </p:sp>
        <p:sp>
          <p:nvSpPr>
            <p:cNvPr id="76852" name="Line 10"/>
            <p:cNvSpPr>
              <a:spLocks noChangeShapeType="1"/>
            </p:cNvSpPr>
            <p:nvPr/>
          </p:nvSpPr>
          <p:spPr bwMode="auto">
            <a:xfrm>
              <a:off x="4032" y="1872"/>
              <a:ext cx="0" cy="384"/>
            </a:xfrm>
            <a:prstGeom prst="line">
              <a:avLst/>
            </a:prstGeom>
            <a:noFill/>
            <a:ln w="38100">
              <a:solidFill>
                <a:schemeClr val="tx1"/>
              </a:solidFill>
              <a:round/>
              <a:headEnd/>
              <a:tailEnd/>
            </a:ln>
          </p:spPr>
          <p:txBody>
            <a:bodyPr/>
            <a:lstStyle/>
            <a:p>
              <a:endParaRPr lang="en-US"/>
            </a:p>
          </p:txBody>
        </p:sp>
      </p:grpSp>
      <p:sp>
        <p:nvSpPr>
          <p:cNvPr id="76807" name="Text Box 12"/>
          <p:cNvSpPr txBox="1">
            <a:spLocks noChangeArrowheads="1"/>
          </p:cNvSpPr>
          <p:nvPr/>
        </p:nvSpPr>
        <p:spPr bwMode="auto">
          <a:xfrm>
            <a:off x="3014663" y="3638550"/>
            <a:ext cx="366712" cy="579438"/>
          </a:xfrm>
          <a:prstGeom prst="rect">
            <a:avLst/>
          </a:prstGeom>
          <a:noFill/>
          <a:ln w="9525">
            <a:noFill/>
            <a:miter lim="800000"/>
            <a:headEnd/>
            <a:tailEnd/>
          </a:ln>
        </p:spPr>
        <p:txBody>
          <a:bodyPr>
            <a:spAutoFit/>
          </a:bodyPr>
          <a:lstStyle/>
          <a:p>
            <a:pPr algn="r" eaLnBrk="0" hangingPunct="0"/>
            <a:r>
              <a:rPr lang="en-US" sz="3200" dirty="0">
                <a:solidFill>
                  <a:srgbClr val="0000FF"/>
                </a:solidFill>
                <a:latin typeface="Arial" pitchFamily="34" charset="0"/>
                <a:cs typeface="Courier New" pitchFamily="49" charset="0"/>
              </a:rPr>
              <a:t>1</a:t>
            </a:r>
          </a:p>
        </p:txBody>
      </p:sp>
      <p:grpSp>
        <p:nvGrpSpPr>
          <p:cNvPr id="3" name="Group 13"/>
          <p:cNvGrpSpPr>
            <a:grpSpLocks/>
          </p:cNvGrpSpPr>
          <p:nvPr/>
        </p:nvGrpSpPr>
        <p:grpSpPr bwMode="auto">
          <a:xfrm flipH="1">
            <a:off x="5054600" y="1816100"/>
            <a:ext cx="1752600" cy="1524000"/>
            <a:chOff x="1248" y="2016"/>
            <a:chExt cx="1104" cy="960"/>
          </a:xfrm>
        </p:grpSpPr>
        <p:grpSp>
          <p:nvGrpSpPr>
            <p:cNvPr id="76835" name="Group 14"/>
            <p:cNvGrpSpPr>
              <a:grpSpLocks/>
            </p:cNvGrpSpPr>
            <p:nvPr/>
          </p:nvGrpSpPr>
          <p:grpSpPr bwMode="auto">
            <a:xfrm>
              <a:off x="1248" y="2016"/>
              <a:ext cx="912" cy="816"/>
              <a:chOff x="3168" y="1824"/>
              <a:chExt cx="912" cy="816"/>
            </a:xfrm>
          </p:grpSpPr>
          <p:sp>
            <p:nvSpPr>
              <p:cNvPr id="76837" name="Freeform 1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38" name="Freeform 1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39" name="Freeform 17"/>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40" name="Freeform 1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76841" name="Freeform 1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76842" name="Freeform 2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76843" name="Freeform 21"/>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44" name="Freeform 22"/>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45" name="Freeform 2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6836" name="Freeform 24"/>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627737" name="Text Box 25"/>
          <p:cNvSpPr txBox="1">
            <a:spLocks noChangeArrowheads="1"/>
          </p:cNvSpPr>
          <p:nvPr/>
        </p:nvSpPr>
        <p:spPr bwMode="auto">
          <a:xfrm>
            <a:off x="47089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1</a:t>
            </a:r>
          </a:p>
        </p:txBody>
      </p:sp>
      <p:sp>
        <p:nvSpPr>
          <p:cNvPr id="627738" name="Text Box 26"/>
          <p:cNvSpPr txBox="1">
            <a:spLocks noChangeArrowheads="1"/>
          </p:cNvSpPr>
          <p:nvPr/>
        </p:nvSpPr>
        <p:spPr bwMode="auto">
          <a:xfrm>
            <a:off x="43025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627739" name="Text Box 27"/>
          <p:cNvSpPr txBox="1">
            <a:spLocks noChangeArrowheads="1"/>
          </p:cNvSpPr>
          <p:nvPr/>
        </p:nvSpPr>
        <p:spPr bwMode="auto">
          <a:xfrm>
            <a:off x="38453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627740" name="Text Box 28"/>
          <p:cNvSpPr txBox="1">
            <a:spLocks noChangeArrowheads="1"/>
          </p:cNvSpPr>
          <p:nvPr/>
        </p:nvSpPr>
        <p:spPr bwMode="auto">
          <a:xfrm>
            <a:off x="3426283" y="3638550"/>
            <a:ext cx="412292" cy="584775"/>
          </a:xfrm>
          <a:prstGeom prst="rect">
            <a:avLst/>
          </a:prstGeom>
          <a:noFill/>
          <a:ln w="9525">
            <a:noFill/>
            <a:miter lim="800000"/>
            <a:headEnd/>
            <a:tailEnd/>
          </a:ln>
        </p:spPr>
        <p:txBody>
          <a:bodyPr wrap="none">
            <a:spAutoFit/>
          </a:bodyPr>
          <a:lstStyle/>
          <a:p>
            <a:pPr algn="r" eaLnBrk="0" hangingPunct="0"/>
            <a:r>
              <a:rPr lang="en-US" sz="3200" dirty="0">
                <a:solidFill>
                  <a:srgbClr val="0000FF"/>
                </a:solidFill>
                <a:latin typeface="Arial" pitchFamily="34" charset="0"/>
                <a:cs typeface="Courier New" pitchFamily="49" charset="0"/>
              </a:rPr>
              <a:t>0</a:t>
            </a:r>
          </a:p>
        </p:txBody>
      </p:sp>
      <p:sp>
        <p:nvSpPr>
          <p:cNvPr id="627741" name="Text Box 29"/>
          <p:cNvSpPr txBox="1">
            <a:spLocks noChangeArrowheads="1"/>
          </p:cNvSpPr>
          <p:nvPr/>
        </p:nvSpPr>
        <p:spPr bwMode="auto">
          <a:xfrm>
            <a:off x="3000375" y="3638550"/>
            <a:ext cx="317500" cy="579438"/>
          </a:xfrm>
          <a:prstGeom prst="rect">
            <a:avLst/>
          </a:prstGeom>
          <a:solidFill>
            <a:schemeClr val="accent1"/>
          </a:solidFill>
          <a:ln w="9525">
            <a:noFill/>
            <a:miter lim="800000"/>
            <a:headEnd/>
            <a:tailEnd/>
          </a:ln>
        </p:spPr>
        <p:txBody>
          <a:bodyPr>
            <a:spAutoFit/>
          </a:bodyPr>
          <a:lstStyle/>
          <a:p>
            <a:pPr algn="r" eaLnBrk="0" hangingPunct="0"/>
            <a:r>
              <a:rPr lang="en-US" sz="3200" dirty="0">
                <a:solidFill>
                  <a:srgbClr val="FF0000"/>
                </a:solidFill>
                <a:latin typeface="Arial" pitchFamily="34" charset="0"/>
                <a:cs typeface="Courier New" pitchFamily="49" charset="0"/>
              </a:rPr>
              <a:t>0</a:t>
            </a:r>
          </a:p>
        </p:txBody>
      </p:sp>
      <p:sp>
        <p:nvSpPr>
          <p:cNvPr id="76814" name="Text Box 30"/>
          <p:cNvSpPr txBox="1">
            <a:spLocks noChangeArrowheads="1"/>
          </p:cNvSpPr>
          <p:nvPr/>
        </p:nvSpPr>
        <p:spPr bwMode="auto">
          <a:xfrm>
            <a:off x="6655918" y="1470025"/>
            <a:ext cx="1335557" cy="523220"/>
          </a:xfrm>
          <a:prstGeom prst="rect">
            <a:avLst/>
          </a:prstGeom>
          <a:noFill/>
          <a:ln w="9525">
            <a:noFill/>
            <a:miter lim="800000"/>
            <a:headEnd/>
            <a:tailEnd/>
          </a:ln>
        </p:spPr>
        <p:txBody>
          <a:bodyPr wrap="none">
            <a:spAutoFit/>
          </a:bodyPr>
          <a:lstStyle/>
          <a:p>
            <a:pPr algn="r" eaLnBrk="0" hangingPunct="0"/>
            <a:r>
              <a:rPr lang="en-US" sz="2800" dirty="0">
                <a:solidFill>
                  <a:srgbClr val="0000FF"/>
                </a:solidFill>
                <a:latin typeface="Arial" pitchFamily="34" charset="0"/>
                <a:cs typeface="Courier New" pitchFamily="49" charset="0"/>
              </a:rPr>
              <a:t>Write </a:t>
            </a:r>
            <a:r>
              <a:rPr lang="en-US" sz="2800" dirty="0">
                <a:latin typeface="Arial" pitchFamily="34" charset="0"/>
                <a:cs typeface="Courier New" pitchFamily="49" charset="0"/>
              </a:rPr>
              <a:t>5</a:t>
            </a:r>
          </a:p>
        </p:txBody>
      </p:sp>
      <p:sp>
        <p:nvSpPr>
          <p:cNvPr id="627744" name="AutoShape 32"/>
          <p:cNvSpPr>
            <a:spLocks noChangeArrowheads="1"/>
          </p:cNvSpPr>
          <p:nvPr/>
        </p:nvSpPr>
        <p:spPr bwMode="auto">
          <a:xfrm flipH="1">
            <a:off x="4927600" y="4140200"/>
            <a:ext cx="876300" cy="635000"/>
          </a:xfrm>
          <a:prstGeom prst="cloudCallout">
            <a:avLst>
              <a:gd name="adj1" fmla="val 99634"/>
              <a:gd name="adj2" fmla="val 75750"/>
            </a:avLst>
          </a:prstGeom>
          <a:solidFill>
            <a:schemeClr val="bg1"/>
          </a:solidFill>
          <a:ln w="38100">
            <a:solidFill>
              <a:schemeClr val="tx1"/>
            </a:solidFill>
            <a:round/>
            <a:headEnd/>
            <a:tailEnd/>
          </a:ln>
        </p:spPr>
        <p:txBody>
          <a:bodyPr anchor="ctr"/>
          <a:lstStyle/>
          <a:p>
            <a:pPr algn="ctr" eaLnBrk="0" hangingPunct="0"/>
            <a:r>
              <a:rPr lang="en-US" sz="3600" dirty="0">
                <a:solidFill>
                  <a:srgbClr val="0000FF"/>
                </a:solidFill>
                <a:latin typeface="Arial" pitchFamily="34" charset="0"/>
                <a:cs typeface="Courier New" pitchFamily="49" charset="0"/>
              </a:rPr>
              <a:t>5</a:t>
            </a:r>
          </a:p>
        </p:txBody>
      </p:sp>
      <p:grpSp>
        <p:nvGrpSpPr>
          <p:cNvPr id="5" name="Group 33"/>
          <p:cNvGrpSpPr>
            <a:grpSpLocks/>
          </p:cNvGrpSpPr>
          <p:nvPr/>
        </p:nvGrpSpPr>
        <p:grpSpPr bwMode="auto">
          <a:xfrm>
            <a:off x="1676400" y="4092575"/>
            <a:ext cx="1574800" cy="1254125"/>
            <a:chOff x="696" y="2754"/>
            <a:chExt cx="992" cy="790"/>
          </a:xfrm>
        </p:grpSpPr>
        <p:grpSp>
          <p:nvGrpSpPr>
            <p:cNvPr id="76818" name="Group 34"/>
            <p:cNvGrpSpPr>
              <a:grpSpLocks/>
            </p:cNvGrpSpPr>
            <p:nvPr/>
          </p:nvGrpSpPr>
          <p:grpSpPr bwMode="auto">
            <a:xfrm flipH="1">
              <a:off x="696" y="3016"/>
              <a:ext cx="584" cy="528"/>
              <a:chOff x="4224" y="1680"/>
              <a:chExt cx="912" cy="816"/>
            </a:xfrm>
          </p:grpSpPr>
          <p:sp>
            <p:nvSpPr>
              <p:cNvPr id="76826" name="Freeform 35"/>
              <p:cNvSpPr>
                <a:spLocks/>
              </p:cNvSpPr>
              <p:nvPr/>
            </p:nvSpPr>
            <p:spPr bwMode="auto">
              <a:xfrm flipH="1">
                <a:off x="4224"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27" name="Freeform 36"/>
              <p:cNvSpPr>
                <a:spLocks/>
              </p:cNvSpPr>
              <p:nvPr/>
            </p:nvSpPr>
            <p:spPr bwMode="auto">
              <a:xfrm flipH="1">
                <a:off x="4432"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28" name="Freeform 37"/>
              <p:cNvSpPr>
                <a:spLocks/>
              </p:cNvSpPr>
              <p:nvPr/>
            </p:nvSpPr>
            <p:spPr bwMode="auto">
              <a:xfrm flipH="1">
                <a:off x="4656" y="1680"/>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6829" name="Freeform 38"/>
              <p:cNvSpPr>
                <a:spLocks/>
              </p:cNvSpPr>
              <p:nvPr/>
            </p:nvSpPr>
            <p:spPr bwMode="auto">
              <a:xfrm flipH="1">
                <a:off x="4272"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76830" name="Freeform 39"/>
              <p:cNvSpPr>
                <a:spLocks/>
              </p:cNvSpPr>
              <p:nvPr/>
            </p:nvSpPr>
            <p:spPr bwMode="auto">
              <a:xfrm flipH="1">
                <a:off x="4560"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76831" name="Freeform 40"/>
              <p:cNvSpPr>
                <a:spLocks/>
              </p:cNvSpPr>
              <p:nvPr/>
            </p:nvSpPr>
            <p:spPr bwMode="auto">
              <a:xfrm flipH="1">
                <a:off x="4272"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76832" name="Freeform 41"/>
              <p:cNvSpPr>
                <a:spLocks/>
              </p:cNvSpPr>
              <p:nvPr/>
            </p:nvSpPr>
            <p:spPr bwMode="auto">
              <a:xfrm flipH="1">
                <a:off x="4560" y="2160"/>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33" name="Freeform 42"/>
              <p:cNvSpPr>
                <a:spLocks/>
              </p:cNvSpPr>
              <p:nvPr/>
            </p:nvSpPr>
            <p:spPr bwMode="auto">
              <a:xfrm flipH="1">
                <a:off x="4752" y="2016"/>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6834" name="Freeform 43"/>
              <p:cNvSpPr>
                <a:spLocks/>
              </p:cNvSpPr>
              <p:nvPr/>
            </p:nvSpPr>
            <p:spPr bwMode="auto">
              <a:xfrm flipH="1">
                <a:off x="4944" y="1872"/>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76819" name="Group 44"/>
            <p:cNvGrpSpPr>
              <a:grpSpLocks/>
            </p:cNvGrpSpPr>
            <p:nvPr/>
          </p:nvGrpSpPr>
          <p:grpSpPr bwMode="auto">
            <a:xfrm rot="3352346">
              <a:off x="1270" y="2631"/>
              <a:ext cx="296" cy="541"/>
              <a:chOff x="464" y="2872"/>
              <a:chExt cx="480" cy="1040"/>
            </a:xfrm>
          </p:grpSpPr>
          <p:grpSp>
            <p:nvGrpSpPr>
              <p:cNvPr id="76820" name="Group 45"/>
              <p:cNvGrpSpPr>
                <a:grpSpLocks/>
              </p:cNvGrpSpPr>
              <p:nvPr/>
            </p:nvGrpSpPr>
            <p:grpSpPr bwMode="auto">
              <a:xfrm>
                <a:off x="512" y="3376"/>
                <a:ext cx="368" cy="536"/>
                <a:chOff x="448" y="2616"/>
                <a:chExt cx="368" cy="536"/>
              </a:xfrm>
            </p:grpSpPr>
            <p:sp>
              <p:nvSpPr>
                <p:cNvPr id="76823" name="Rectangle 46"/>
                <p:cNvSpPr>
                  <a:spLocks noChangeArrowheads="1"/>
                </p:cNvSpPr>
                <p:nvPr/>
              </p:nvSpPr>
              <p:spPr bwMode="auto">
                <a:xfrm>
                  <a:off x="560" y="2808"/>
                  <a:ext cx="152" cy="168"/>
                </a:xfrm>
                <a:prstGeom prst="rect">
                  <a:avLst/>
                </a:prstGeom>
                <a:solidFill>
                  <a:schemeClr val="tx1"/>
                </a:solidFill>
                <a:ln w="19050">
                  <a:solidFill>
                    <a:srgbClr val="FF3300"/>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76824" name="AutoShape 47"/>
                <p:cNvSpPr>
                  <a:spLocks noChangeArrowheads="1"/>
                </p:cNvSpPr>
                <p:nvPr/>
              </p:nvSpPr>
              <p:spPr bwMode="auto">
                <a:xfrm>
                  <a:off x="448" y="2616"/>
                  <a:ext cx="176" cy="5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513 h 21600"/>
                    <a:gd name="T14" fmla="*/ 17059 w 21600"/>
                    <a:gd name="T15" fmla="*/ 1708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19050">
                  <a:solidFill>
                    <a:srgbClr val="FF3300"/>
                  </a:solidFill>
                  <a:miter lim="800000"/>
                  <a:headEnd/>
                  <a:tailEnd/>
                </a:ln>
              </p:spPr>
              <p:txBody>
                <a:bodyPr wrap="none" anchor="ctr"/>
                <a:lstStyle/>
                <a:p>
                  <a:endParaRPr lang="en-US"/>
                </a:p>
              </p:txBody>
            </p:sp>
            <p:sp>
              <p:nvSpPr>
                <p:cNvPr id="76825" name="AutoShape 48"/>
                <p:cNvSpPr>
                  <a:spLocks noChangeArrowheads="1"/>
                </p:cNvSpPr>
                <p:nvPr/>
              </p:nvSpPr>
              <p:spPr bwMode="auto">
                <a:xfrm>
                  <a:off x="640" y="2616"/>
                  <a:ext cx="176" cy="5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513 h 21600"/>
                    <a:gd name="T14" fmla="*/ 17059 w 21600"/>
                    <a:gd name="T15" fmla="*/ 17087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19050">
                  <a:solidFill>
                    <a:srgbClr val="FF3300"/>
                  </a:solidFill>
                  <a:miter lim="800000"/>
                  <a:headEnd/>
                  <a:tailEnd/>
                </a:ln>
              </p:spPr>
              <p:txBody>
                <a:bodyPr wrap="none" anchor="ctr"/>
                <a:lstStyle/>
                <a:p>
                  <a:endParaRPr lang="en-US"/>
                </a:p>
              </p:txBody>
            </p:sp>
          </p:grpSp>
          <p:sp>
            <p:nvSpPr>
              <p:cNvPr id="76821" name="Line 49"/>
              <p:cNvSpPr>
                <a:spLocks noChangeShapeType="1"/>
              </p:cNvSpPr>
              <p:nvPr/>
            </p:nvSpPr>
            <p:spPr bwMode="auto">
              <a:xfrm flipV="1">
                <a:off x="888" y="2872"/>
                <a:ext cx="56" cy="512"/>
              </a:xfrm>
              <a:prstGeom prst="line">
                <a:avLst/>
              </a:prstGeom>
              <a:noFill/>
              <a:ln w="19050">
                <a:solidFill>
                  <a:srgbClr val="FF3300"/>
                </a:solidFill>
                <a:prstDash val="sysDot"/>
                <a:round/>
                <a:headEnd/>
                <a:tailEnd/>
              </a:ln>
            </p:spPr>
            <p:txBody>
              <a:bodyPr wrap="none" anchor="ctr"/>
              <a:lstStyle/>
              <a:p>
                <a:endParaRPr lang="en-US"/>
              </a:p>
            </p:txBody>
          </p:sp>
          <p:sp>
            <p:nvSpPr>
              <p:cNvPr id="76822" name="Line 50"/>
              <p:cNvSpPr>
                <a:spLocks noChangeShapeType="1"/>
              </p:cNvSpPr>
              <p:nvPr/>
            </p:nvSpPr>
            <p:spPr bwMode="auto">
              <a:xfrm flipH="1" flipV="1">
                <a:off x="464" y="2896"/>
                <a:ext cx="40" cy="456"/>
              </a:xfrm>
              <a:prstGeom prst="line">
                <a:avLst/>
              </a:prstGeom>
              <a:noFill/>
              <a:ln w="19050">
                <a:solidFill>
                  <a:srgbClr val="FF3300"/>
                </a:solidFill>
                <a:prstDash val="sysDot"/>
                <a:round/>
                <a:headEnd/>
                <a:tailEnd/>
              </a:ln>
            </p:spPr>
            <p:txBody>
              <a:bodyPr wrap="none" anchor="ctr"/>
              <a:lstStyle/>
              <a:p>
                <a:endParaRPr lang="en-US"/>
              </a:p>
            </p:txBody>
          </p:sp>
        </p:grpSp>
      </p:grpSp>
      <p:sp>
        <p:nvSpPr>
          <p:cNvPr id="627763" name="AutoShape 51"/>
          <p:cNvSpPr>
            <a:spLocks noChangeArrowheads="1"/>
          </p:cNvSpPr>
          <p:nvPr/>
        </p:nvSpPr>
        <p:spPr bwMode="auto">
          <a:xfrm flipH="1">
            <a:off x="558800" y="3390900"/>
            <a:ext cx="1155700" cy="723900"/>
          </a:xfrm>
          <a:prstGeom prst="cloudCallout">
            <a:avLst>
              <a:gd name="adj1" fmla="val -50829"/>
              <a:gd name="adj2" fmla="val 89472"/>
            </a:avLst>
          </a:prstGeom>
          <a:noFill/>
          <a:ln w="38100">
            <a:solidFill>
              <a:schemeClr val="tx1"/>
            </a:solidFill>
            <a:round/>
            <a:headEnd/>
            <a:tailEnd/>
          </a:ln>
        </p:spPr>
        <p:txBody>
          <a:bodyPr anchor="ctr"/>
          <a:lstStyle/>
          <a:p>
            <a:pPr algn="ctr" eaLnBrk="0" hangingPunct="0"/>
            <a:r>
              <a:rPr lang="en-US" sz="3600" dirty="0">
                <a:solidFill>
                  <a:srgbClr val="0000FF"/>
                </a:solidFill>
                <a:latin typeface="Arial" pitchFamily="34" charset="0"/>
                <a:cs typeface="Courier New" pitchFamily="49" charset="0"/>
              </a:rPr>
              <a:t>0</a:t>
            </a:r>
          </a:p>
        </p:txBody>
      </p:sp>
      <p:sp>
        <p:nvSpPr>
          <p:cNvPr id="53" name="Footer Placeholder 5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02917 0.00185 L -0.22083 0.00185 " pathEditMode="relative" rAng="0" ptsTypes="AA">
                                      <p:cBhvr>
                                        <p:cTn id="10" dur="5000" fill="hold"/>
                                        <p:tgtEl>
                                          <p:spTgt spid="3"/>
                                        </p:tgtEl>
                                        <p:attrNameLst>
                                          <p:attrName>ppt_x</p:attrName>
                                          <p:attrName>ppt_y</p:attrName>
                                        </p:attrNameLst>
                                      </p:cBhvr>
                                      <p:rCtr x="-125" y="0"/>
                                    </p:animMotion>
                                  </p:childTnLst>
                                </p:cTn>
                              </p:par>
                              <p:par>
                                <p:cTn id="11" presetID="1" presetClass="entr" presetSubtype="0" fill="hold" grpId="0" nodeType="withEffect">
                                  <p:stCondLst>
                                    <p:cond delay="1000"/>
                                  </p:stCondLst>
                                  <p:childTnLst>
                                    <p:set>
                                      <p:cBhvr>
                                        <p:cTn id="12" dur="1" fill="hold">
                                          <p:stCondLst>
                                            <p:cond delay="0"/>
                                          </p:stCondLst>
                                        </p:cTn>
                                        <p:tgtEl>
                                          <p:spTgt spid="627738"/>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627739"/>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627740"/>
                                        </p:tgtEl>
                                        <p:attrNameLst>
                                          <p:attrName>style.visibility</p:attrName>
                                        </p:attrNameLst>
                                      </p:cBhvr>
                                      <p:to>
                                        <p:strVal val="visible"/>
                                      </p:to>
                                    </p:set>
                                  </p:childTnLst>
                                </p:cTn>
                              </p:par>
                              <p:par>
                                <p:cTn id="17" presetID="1" presetClass="entr" presetSubtype="0" fill="hold" grpId="0" nodeType="withEffect">
                                  <p:stCondLst>
                                    <p:cond delay="4000"/>
                                  </p:stCondLst>
                                  <p:childTnLst>
                                    <p:set>
                                      <p:cBhvr>
                                        <p:cTn id="18" dur="1" fill="hold">
                                          <p:stCondLst>
                                            <p:cond delay="0"/>
                                          </p:stCondLst>
                                        </p:cTn>
                                        <p:tgtEl>
                                          <p:spTgt spid="6277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627763"/>
                                        </p:tgtEl>
                                      </p:cBhvr>
                                    </p:animEffect>
                                    <p:set>
                                      <p:cBhvr>
                                        <p:cTn id="23" dur="1" fill="hold">
                                          <p:stCondLst>
                                            <p:cond delay="499"/>
                                          </p:stCondLst>
                                        </p:cTn>
                                        <p:tgtEl>
                                          <p:spTgt spid="627763"/>
                                        </p:tgtEl>
                                        <p:attrNameLst>
                                          <p:attrName>style.visibility</p:attrName>
                                        </p:attrNameLst>
                                      </p:cBhvr>
                                      <p:to>
                                        <p:strVal val="hidden"/>
                                      </p:to>
                                    </p:set>
                                  </p:childTnLst>
                                </p:cTn>
                              </p:par>
                            </p:childTnLst>
                          </p:cTn>
                        </p:par>
                        <p:par>
                          <p:cTn id="24" fill="hold">
                            <p:stCondLst>
                              <p:cond delay="500"/>
                            </p:stCondLst>
                            <p:childTnLst>
                              <p:par>
                                <p:cTn id="25" presetID="63" presetClass="path" presetSubtype="0" accel="50000" decel="50000" fill="hold" nodeType="afterEffect">
                                  <p:stCondLst>
                                    <p:cond delay="0"/>
                                  </p:stCondLst>
                                  <p:childTnLst>
                                    <p:animMotion origin="layout" path="M -4.44444E-6 -4.44444E-6 L 0.20973 -4.44444E-6 " pathEditMode="relative" rAng="0" ptsTypes="AA">
                                      <p:cBhvr>
                                        <p:cTn id="26" dur="2000" fill="hold"/>
                                        <p:tgtEl>
                                          <p:spTgt spid="5"/>
                                        </p:tgtEl>
                                        <p:attrNameLst>
                                          <p:attrName>ppt_x</p:attrName>
                                          <p:attrName>ppt_y</p:attrName>
                                        </p:attrNameLst>
                                      </p:cBhvr>
                                      <p:rCtr x="105" y="0"/>
                                    </p:animMotion>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627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37" grpId="0"/>
      <p:bldP spid="627738" grpId="0"/>
      <p:bldP spid="627739" grpId="0"/>
      <p:bldP spid="627740" grpId="0"/>
      <p:bldP spid="627741" grpId="0" animBg="1"/>
      <p:bldP spid="627744" grpId="0" animBg="1"/>
      <p:bldP spid="62776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4967B3C-C3B1-4A68-8ABA-DAAE734DA447}" type="slidenum">
              <a:rPr lang="x-none" sz="1400">
                <a:latin typeface="Arial" pitchFamily="34" charset="0"/>
                <a:cs typeface="Arial" charset="0"/>
              </a:rPr>
              <a:pPr algn="r" eaLnBrk="0" hangingPunct="0"/>
              <a:t>73</a:t>
            </a:fld>
            <a:endParaRPr lang="en-US" sz="1400" dirty="0">
              <a:latin typeface="Arial" pitchFamily="34" charset="0"/>
              <a:cs typeface="Arial" charset="0"/>
            </a:endParaRPr>
          </a:p>
        </p:txBody>
      </p:sp>
      <p:sp>
        <p:nvSpPr>
          <p:cNvPr id="77828" name="Text Box 2"/>
          <p:cNvSpPr>
            <a:spLocks noGrp="1" noChangeArrowheads="1"/>
          </p:cNvSpPr>
          <p:nvPr>
            <p:ph type="title" idx="4294967295"/>
          </p:nvPr>
        </p:nvSpPr>
        <p:spPr>
          <a:solidFill>
            <a:schemeClr val="bg1"/>
          </a:solidFill>
        </p:spPr>
        <p:txBody>
          <a:bodyPr/>
          <a:lstStyle/>
          <a:p>
            <a:pPr eaLnBrk="1" hangingPunct="1"/>
            <a:r>
              <a:rPr lang="en-US" sz="4000" dirty="0">
                <a:cs typeface="Arial" charset="0"/>
              </a:rPr>
              <a:t>MRSW Regular </a:t>
            </a:r>
            <a:r>
              <a:rPr lang="en-US" sz="4000" i="1" dirty="0">
                <a:cs typeface="Arial" charset="0"/>
              </a:rPr>
              <a:t>m</a:t>
            </a:r>
            <a:r>
              <a:rPr lang="en-US" sz="4000" dirty="0">
                <a:cs typeface="Arial" charset="0"/>
              </a:rPr>
              <a:t>-valued from MRSW Regular Boolean</a:t>
            </a:r>
          </a:p>
        </p:txBody>
      </p:sp>
      <p:sp>
        <p:nvSpPr>
          <p:cNvPr id="77829"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a:solidFill>
                  <a:schemeClr val="tx1"/>
                </a:solidFill>
                <a:latin typeface="Courier New" pitchFamily="49" charset="0"/>
                <a:cs typeface="Courier New" pitchFamily="49" charset="0"/>
              </a:rPr>
              <a:t>public class</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RegMRSWRegister</a:t>
            </a:r>
            <a:r>
              <a:rPr lang="en-US" sz="1800" b="1" dirty="0">
                <a:latin typeface="Courier New" pitchFamily="49" charset="0"/>
                <a:cs typeface="Courier New" pitchFamily="49" charset="0"/>
              </a:rPr>
              <a:t> </a:t>
            </a:r>
            <a:r>
              <a:rPr lang="en-US" sz="1800" b="1" dirty="0">
                <a:solidFill>
                  <a:schemeClr val="tx1"/>
                </a:solidFill>
                <a:latin typeface="Courier New" pitchFamily="49" charset="0"/>
              </a:rPr>
              <a:t>implements</a:t>
            </a:r>
            <a:r>
              <a:rPr lang="en-US" sz="1800" b="1" dirty="0">
                <a:latin typeface="Courier New" pitchFamily="49" charset="0"/>
              </a:rPr>
              <a:t> Register{</a:t>
            </a:r>
          </a:p>
          <a:p>
            <a:pPr eaLnBrk="1" hangingPunct="1">
              <a:lnSpc>
                <a:spcPct val="80000"/>
              </a:lnSpc>
              <a:buFontTx/>
              <a:buNone/>
            </a:pPr>
            <a:r>
              <a:rPr lang="en-US" sz="1800" b="1" dirty="0">
                <a:latin typeface="Courier New" pitchFamily="49" charset="0"/>
              </a:rPr>
              <a:t>  </a:t>
            </a:r>
            <a:r>
              <a:rPr lang="en-US" sz="1800" b="1" dirty="0" err="1">
                <a:latin typeface="Courier New" pitchFamily="49" charset="0"/>
              </a:rPr>
              <a:t>RegBoolMRSWRegister</a:t>
            </a:r>
            <a:r>
              <a:rPr lang="en-US" sz="1800" b="1" dirty="0">
                <a:latin typeface="Courier New" pitchFamily="49" charset="0"/>
              </a:rPr>
              <a:t>[M] bit;</a:t>
            </a:r>
          </a:p>
          <a:p>
            <a:pPr eaLnBrk="1" hangingPunct="1">
              <a:lnSpc>
                <a:spcPct val="80000"/>
              </a:lnSpc>
              <a:buFontTx/>
              <a:buNone/>
            </a:pPr>
            <a:endParaRPr lang="en-US" sz="1800" b="1" dirty="0">
              <a:latin typeface="Courier New" pitchFamily="49" charset="0"/>
            </a:endParaRP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public void</a:t>
            </a:r>
            <a:r>
              <a:rPr lang="en-US" sz="1800" b="1" dirty="0">
                <a:latin typeface="Courier New" pitchFamily="49" charset="0"/>
              </a:rPr>
              <a:t> write(</a:t>
            </a:r>
            <a:r>
              <a:rPr lang="en-US" sz="1800" b="1" dirty="0" err="1">
                <a:latin typeface="Courier New" pitchFamily="49" charset="0"/>
              </a:rPr>
              <a:t>int</a:t>
            </a:r>
            <a:r>
              <a:rPr lang="en-US" sz="1800" b="1" dirty="0">
                <a:latin typeface="Courier New" pitchFamily="49" charset="0"/>
              </a:rPr>
              <a:t> x) {</a:t>
            </a:r>
          </a:p>
          <a:p>
            <a:pPr eaLnBrk="1" hangingPunct="1">
              <a:lnSpc>
                <a:spcPct val="80000"/>
              </a:lnSpc>
              <a:buFontTx/>
              <a:buNone/>
            </a:pPr>
            <a:r>
              <a:rPr lang="en-US" sz="1800" b="1" dirty="0">
                <a:latin typeface="Courier New" pitchFamily="49" charset="0"/>
              </a:rPr>
              <a:t>    </a:t>
            </a:r>
            <a:r>
              <a:rPr lang="en-US" sz="1800" b="1" dirty="0" err="1">
                <a:solidFill>
                  <a:schemeClr val="tx1"/>
                </a:solidFill>
                <a:latin typeface="Courier New" pitchFamily="49" charset="0"/>
              </a:rPr>
              <a:t>this</a:t>
            </a:r>
            <a:r>
              <a:rPr lang="en-US" sz="1800" b="1" dirty="0" err="1">
                <a:latin typeface="Courier New" pitchFamily="49" charset="0"/>
              </a:rPr>
              <a:t>.bit</a:t>
            </a:r>
            <a:r>
              <a:rPr lang="en-US" sz="1800" b="1" dirty="0">
                <a:latin typeface="Courier New" pitchFamily="49" charset="0"/>
              </a:rPr>
              <a:t>[x].write(true);</a:t>
            </a: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for </a:t>
            </a:r>
            <a:r>
              <a:rPr lang="en-US" sz="1800" b="1" dirty="0">
                <a:latin typeface="Courier New" pitchFamily="49" charset="0"/>
              </a:rPr>
              <a:t>(</a:t>
            </a:r>
            <a:r>
              <a:rPr lang="en-US" sz="1800" b="1" dirty="0" err="1">
                <a:solidFill>
                  <a:schemeClr val="tx1"/>
                </a:solidFill>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=x-1; </a:t>
            </a:r>
            <a:r>
              <a:rPr lang="en-US" sz="1800" b="1" dirty="0" err="1">
                <a:latin typeface="Courier New" pitchFamily="49" charset="0"/>
              </a:rPr>
              <a:t>i</a:t>
            </a:r>
            <a:r>
              <a:rPr lang="en-US" sz="1800" b="1" dirty="0">
                <a:latin typeface="Courier New" pitchFamily="49" charset="0"/>
              </a:rPr>
              <a:t>&gt;=0; </a:t>
            </a:r>
            <a:r>
              <a:rPr lang="en-US" sz="1800" b="1" dirty="0" err="1">
                <a:latin typeface="Courier New" pitchFamily="49" charset="0"/>
              </a:rPr>
              <a:t>i</a:t>
            </a:r>
            <a:r>
              <a:rPr lang="en-US" sz="1800" b="1" dirty="0">
                <a:latin typeface="Courier New" pitchFamily="49" charset="0"/>
              </a:rPr>
              <a:t>--) </a:t>
            </a:r>
          </a:p>
          <a:p>
            <a:pPr eaLnBrk="1" hangingPunct="1">
              <a:lnSpc>
                <a:spcPct val="80000"/>
              </a:lnSpc>
              <a:buFontTx/>
              <a:buNone/>
            </a:pPr>
            <a:r>
              <a:rPr lang="en-US" sz="1800" b="1" dirty="0">
                <a:latin typeface="Courier New" pitchFamily="49" charset="0"/>
              </a:rPr>
              <a:t>      </a:t>
            </a:r>
            <a:r>
              <a:rPr lang="en-US" sz="1800" b="1" dirty="0" err="1">
                <a:solidFill>
                  <a:schemeClr val="tx1"/>
                </a:solidFill>
                <a:latin typeface="Courier New" pitchFamily="49" charset="0"/>
              </a:rPr>
              <a:t>this</a:t>
            </a:r>
            <a:r>
              <a:rPr lang="en-US" sz="1800" b="1" dirty="0" err="1">
                <a:latin typeface="Courier New" pitchFamily="49" charset="0"/>
              </a:rPr>
              <a:t>.bit</a:t>
            </a:r>
            <a:r>
              <a:rPr lang="en-US" sz="1800" b="1" dirty="0">
                <a:latin typeface="Courier New" pitchFamily="49" charset="0"/>
              </a:rPr>
              <a:t>[</a:t>
            </a:r>
            <a:r>
              <a:rPr lang="en-US" sz="1800" b="1" dirty="0" err="1">
                <a:latin typeface="Courier New" pitchFamily="49" charset="0"/>
              </a:rPr>
              <a:t>i</a:t>
            </a:r>
            <a:r>
              <a:rPr lang="en-US" sz="1800" b="1" dirty="0">
                <a:latin typeface="Courier New" pitchFamily="49" charset="0"/>
              </a:rPr>
              <a:t>].write(</a:t>
            </a:r>
            <a:r>
              <a:rPr lang="en-US" sz="1800" b="1" dirty="0">
                <a:solidFill>
                  <a:schemeClr val="tx1"/>
                </a:solidFill>
                <a:latin typeface="Courier New" pitchFamily="49" charset="0"/>
              </a:rPr>
              <a:t>false</a:t>
            </a:r>
            <a:r>
              <a:rPr lang="en-US" sz="1800" b="1" dirty="0">
                <a:latin typeface="Courier New" pitchFamily="49" charset="0"/>
              </a:rPr>
              <a:t>);</a:t>
            </a:r>
          </a:p>
          <a:p>
            <a:pPr eaLnBrk="1" hangingPunct="1">
              <a:lnSpc>
                <a:spcPct val="80000"/>
              </a:lnSpc>
              <a:buFontTx/>
              <a:buNone/>
            </a:pPr>
            <a:r>
              <a:rPr lang="en-US" sz="1800" b="1" dirty="0">
                <a:latin typeface="Courier New" pitchFamily="49" charset="0"/>
              </a:rPr>
              <a:t>  }</a:t>
            </a:r>
          </a:p>
          <a:p>
            <a:pPr eaLnBrk="1" hangingPunct="1">
              <a:lnSpc>
                <a:spcPct val="80000"/>
              </a:lnSpc>
              <a:buFontTx/>
              <a:buNone/>
            </a:pPr>
            <a:endParaRPr lang="en-US" sz="1800" b="1" dirty="0">
              <a:latin typeface="Courier New" pitchFamily="49" charset="0"/>
            </a:endParaRP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public </a:t>
            </a:r>
            <a:r>
              <a:rPr lang="en-US" sz="1800" b="1" dirty="0" err="1">
                <a:solidFill>
                  <a:schemeClr val="tx1"/>
                </a:solidFill>
                <a:latin typeface="Courier New" pitchFamily="49" charset="0"/>
              </a:rPr>
              <a:t>int</a:t>
            </a:r>
            <a:r>
              <a:rPr lang="en-US" sz="1800" b="1" dirty="0">
                <a:latin typeface="Courier New" pitchFamily="49" charset="0"/>
              </a:rPr>
              <a:t> read() {</a:t>
            </a: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for</a:t>
            </a:r>
            <a:r>
              <a:rPr lang="en-US" sz="1800" b="1" dirty="0">
                <a:latin typeface="Courier New" pitchFamily="49" charset="0"/>
              </a:rPr>
              <a:t> (</a:t>
            </a:r>
            <a:r>
              <a:rPr lang="en-US" sz="1800" b="1" dirty="0" err="1">
                <a:solidFill>
                  <a:schemeClr val="tx1"/>
                </a:solidFill>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=0; </a:t>
            </a:r>
            <a:r>
              <a:rPr lang="en-US" sz="1800" b="1" dirty="0" err="1">
                <a:latin typeface="Courier New" pitchFamily="49" charset="0"/>
              </a:rPr>
              <a:t>i</a:t>
            </a:r>
            <a:r>
              <a:rPr lang="en-US" sz="1800" b="1" dirty="0">
                <a:latin typeface="Courier New" pitchFamily="49" charset="0"/>
              </a:rPr>
              <a:t> &lt; M; </a:t>
            </a:r>
            <a:r>
              <a:rPr lang="en-US" sz="1800" b="1" dirty="0" err="1">
                <a:latin typeface="Courier New" pitchFamily="49" charset="0"/>
              </a:rPr>
              <a:t>i</a:t>
            </a:r>
            <a:r>
              <a:rPr lang="en-US" sz="1800" b="1" dirty="0">
                <a:latin typeface="Courier New" pitchFamily="49" charset="0"/>
              </a:rPr>
              <a:t>++)</a:t>
            </a: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if</a:t>
            </a:r>
            <a:r>
              <a:rPr lang="en-US" sz="1800" b="1" dirty="0">
                <a:latin typeface="Courier New" pitchFamily="49" charset="0"/>
              </a:rPr>
              <a:t> (</a:t>
            </a:r>
            <a:r>
              <a:rPr lang="en-US" sz="1800" b="1" dirty="0" err="1">
                <a:solidFill>
                  <a:schemeClr val="tx1"/>
                </a:solidFill>
                <a:latin typeface="Courier New" pitchFamily="49" charset="0"/>
              </a:rPr>
              <a:t>this</a:t>
            </a:r>
            <a:r>
              <a:rPr lang="en-US" sz="1800" b="1" dirty="0" err="1">
                <a:latin typeface="Courier New" pitchFamily="49" charset="0"/>
              </a:rPr>
              <a:t>.bit</a:t>
            </a:r>
            <a:r>
              <a:rPr lang="en-US" sz="1800" b="1" dirty="0">
                <a:latin typeface="Courier New" pitchFamily="49" charset="0"/>
              </a:rPr>
              <a:t>[</a:t>
            </a:r>
            <a:r>
              <a:rPr lang="en-US" sz="1800" b="1" dirty="0" err="1">
                <a:latin typeface="Courier New" pitchFamily="49" charset="0"/>
              </a:rPr>
              <a:t>i</a:t>
            </a:r>
            <a:r>
              <a:rPr lang="en-US" sz="1800" b="1" dirty="0">
                <a:latin typeface="Courier New" pitchFamily="49" charset="0"/>
              </a:rPr>
              <a:t>].read())</a:t>
            </a: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return</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eaLnBrk="1" hangingPunct="1">
              <a:lnSpc>
                <a:spcPct val="80000"/>
              </a:lnSpc>
              <a:buFontTx/>
              <a:buNone/>
            </a:pPr>
            <a:r>
              <a:rPr lang="en-US" sz="1800" b="1" dirty="0">
                <a:latin typeface="Courier New" pitchFamily="49" charset="0"/>
              </a:rPr>
              <a:t>   }}</a:t>
            </a:r>
          </a:p>
        </p:txBody>
      </p:sp>
      <p:sp>
        <p:nvSpPr>
          <p:cNvPr id="6" name="Footer Placeholder 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0EE72ED-B5CD-495F-8636-3272CD31F61F}" type="slidenum">
              <a:rPr lang="x-none" sz="1400">
                <a:latin typeface="Arial" pitchFamily="34" charset="0"/>
                <a:cs typeface="Arial" charset="0"/>
              </a:rPr>
              <a:pPr algn="r" eaLnBrk="0" hangingPunct="0"/>
              <a:t>74</a:t>
            </a:fld>
            <a:endParaRPr lang="en-US" sz="1400" dirty="0">
              <a:latin typeface="Arial" pitchFamily="34" charset="0"/>
              <a:cs typeface="Arial" charset="0"/>
            </a:endParaRPr>
          </a:p>
        </p:txBody>
      </p:sp>
      <p:sp>
        <p:nvSpPr>
          <p:cNvPr id="78852" name="Text Box 2"/>
          <p:cNvSpPr>
            <a:spLocks noGrp="1" noChangeArrowheads="1"/>
          </p:cNvSpPr>
          <p:nvPr>
            <p:ph type="title" idx="4294967295"/>
          </p:nvPr>
        </p:nvSpPr>
        <p:spPr>
          <a:solidFill>
            <a:schemeClr val="bg1"/>
          </a:solidFill>
        </p:spPr>
        <p:txBody>
          <a:bodyPr/>
          <a:lstStyle/>
          <a:p>
            <a:pPr eaLnBrk="1" hangingPunct="1"/>
            <a:r>
              <a:rPr lang="en-US" sz="4000" dirty="0">
                <a:cs typeface="Arial" charset="0"/>
              </a:rPr>
              <a:t>MRSW Regular </a:t>
            </a:r>
            <a:r>
              <a:rPr lang="en-US" sz="4000" i="1" dirty="0">
                <a:cs typeface="Arial" charset="0"/>
              </a:rPr>
              <a:t>m</a:t>
            </a:r>
            <a:r>
              <a:rPr lang="en-US" sz="4000" dirty="0">
                <a:cs typeface="Arial" charset="0"/>
              </a:rPr>
              <a:t>-valued from MRSW Regular Boolean</a:t>
            </a:r>
          </a:p>
        </p:txBody>
      </p:sp>
      <p:sp>
        <p:nvSpPr>
          <p:cNvPr id="78853"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a:solidFill>
                  <a:schemeClr val="folHlink"/>
                </a:solidFill>
                <a:latin typeface="Courier New" pitchFamily="49" charset="0"/>
                <a:cs typeface="Courier New" pitchFamily="49" charset="0"/>
              </a:rPr>
              <a:t>public class </a:t>
            </a:r>
            <a:r>
              <a:rPr lang="en-US" sz="1800" b="1" dirty="0" err="1">
                <a:solidFill>
                  <a:schemeClr val="folHlink"/>
                </a:solidFill>
                <a:latin typeface="Courier New" pitchFamily="49" charset="0"/>
                <a:cs typeface="Courier New" pitchFamily="49" charset="0"/>
              </a:rPr>
              <a:t>RegMRSWRegister</a:t>
            </a:r>
            <a:r>
              <a:rPr lang="en-US" sz="1800" b="1" dirty="0">
                <a:solidFill>
                  <a:schemeClr val="folHlink"/>
                </a:solidFill>
                <a:latin typeface="Courier New" pitchFamily="49" charset="0"/>
                <a:cs typeface="Courier New" pitchFamily="49" charset="0"/>
              </a:rPr>
              <a:t> </a:t>
            </a:r>
            <a:r>
              <a:rPr lang="en-US" sz="1800" b="1" dirty="0">
                <a:solidFill>
                  <a:schemeClr val="folHlink"/>
                </a:solidFill>
                <a:latin typeface="Courier New" pitchFamily="49" charset="0"/>
              </a:rPr>
              <a:t>implements Register{</a:t>
            </a:r>
          </a:p>
          <a:p>
            <a:pPr eaLnBrk="1" hangingPunct="1">
              <a:lnSpc>
                <a:spcPct val="80000"/>
              </a:lnSpc>
              <a:buFontTx/>
              <a:buNone/>
            </a:pPr>
            <a:r>
              <a:rPr lang="en-US" sz="1800" b="1" dirty="0">
                <a:latin typeface="Courier New" pitchFamily="49" charset="0"/>
              </a:rPr>
              <a:t>  </a:t>
            </a:r>
            <a:r>
              <a:rPr lang="en-US" sz="1800" b="1" dirty="0" err="1">
                <a:latin typeface="Courier New" pitchFamily="49" charset="0"/>
              </a:rPr>
              <a:t>RegBoolMRSWRegister</a:t>
            </a:r>
            <a:r>
              <a:rPr lang="en-US" sz="1800" b="1" dirty="0">
                <a:latin typeface="Courier New" pitchFamily="49" charset="0"/>
              </a:rPr>
              <a:t>[M] bit;</a:t>
            </a:r>
          </a:p>
          <a:p>
            <a:pPr eaLnBrk="1" hangingPunct="1">
              <a:lnSpc>
                <a:spcPct val="80000"/>
              </a:lnSpc>
              <a:buFontTx/>
              <a:buNone/>
            </a:pPr>
            <a:endParaRPr lang="en-US" sz="1800" b="1" dirty="0">
              <a:latin typeface="Courier New" pitchFamily="49" charset="0"/>
            </a:endParaRPr>
          </a:p>
          <a:p>
            <a:pPr eaLnBrk="1" hangingPunct="1">
              <a:lnSpc>
                <a:spcPct val="80000"/>
              </a:lnSpc>
              <a:buFontTx/>
              <a:buNone/>
            </a:pPr>
            <a:r>
              <a:rPr lang="en-US" sz="1800" b="1" dirty="0">
                <a:latin typeface="Courier New" pitchFamily="49" charset="0"/>
              </a:rPr>
              <a:t>  </a:t>
            </a:r>
            <a:r>
              <a:rPr lang="en-US" sz="1800" b="1" dirty="0">
                <a:solidFill>
                  <a:schemeClr val="folHlink"/>
                </a:solidFill>
                <a:latin typeface="Courier New" pitchFamily="49" charset="0"/>
              </a:rPr>
              <a:t>public void write(</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x) {</a:t>
            </a:r>
          </a:p>
          <a:p>
            <a:pPr eaLnBrk="1" hangingPunct="1">
              <a:lnSpc>
                <a:spcPct val="80000"/>
              </a:lnSpc>
              <a:buFontTx/>
              <a:buNone/>
            </a:pPr>
            <a:r>
              <a:rPr lang="en-US" sz="1800" b="1" dirty="0">
                <a:solidFill>
                  <a:schemeClr val="folHlink"/>
                </a:solidFill>
                <a:latin typeface="Courier New" pitchFamily="49" charset="0"/>
              </a:rPr>
              <a:t>    bit[x].write(true);</a:t>
            </a:r>
          </a:p>
          <a:p>
            <a:pPr eaLnBrk="1" hangingPunct="1">
              <a:lnSpc>
                <a:spcPct val="80000"/>
              </a:lnSpc>
              <a:buFontTx/>
              <a:buNone/>
            </a:pPr>
            <a:r>
              <a:rPr lang="en-US" sz="1800" b="1" dirty="0">
                <a:solidFill>
                  <a:schemeClr val="folHlink"/>
                </a:solidFill>
                <a:latin typeface="Courier New" pitchFamily="49" charset="0"/>
              </a:rPr>
              <a:t>    for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=x-1;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&gt;=0;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 </a:t>
            </a:r>
          </a:p>
          <a:p>
            <a:pPr eaLnBrk="1" hangingPunct="1">
              <a:lnSpc>
                <a:spcPct val="80000"/>
              </a:lnSpc>
              <a:buFontTx/>
              <a:buNone/>
            </a:pPr>
            <a:r>
              <a:rPr lang="en-US" sz="1800" b="1" dirty="0">
                <a:solidFill>
                  <a:schemeClr val="folHlink"/>
                </a:solidFill>
                <a:latin typeface="Courier New" pitchFamily="49" charset="0"/>
              </a:rPr>
              <a:t>      bit[</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].write(false);</a:t>
            </a:r>
          </a:p>
          <a:p>
            <a:pPr eaLnBrk="1" hangingPunct="1">
              <a:lnSpc>
                <a:spcPct val="80000"/>
              </a:lnSpc>
              <a:buFontTx/>
              <a:buNone/>
            </a:pPr>
            <a:r>
              <a:rPr lang="en-US" sz="1800" b="1" dirty="0">
                <a:solidFill>
                  <a:schemeClr val="folHlink"/>
                </a:solidFill>
                <a:latin typeface="Courier New" pitchFamily="49" charset="0"/>
              </a:rPr>
              <a:t>  }</a:t>
            </a:r>
          </a:p>
          <a:p>
            <a:pPr eaLnBrk="1" hangingPunct="1">
              <a:lnSpc>
                <a:spcPct val="80000"/>
              </a:lnSpc>
              <a:buFontTx/>
              <a:buNone/>
            </a:pPr>
            <a:endParaRPr lang="en-US" sz="1800" b="1" dirty="0">
              <a:solidFill>
                <a:schemeClr val="folHlink"/>
              </a:solidFill>
              <a:latin typeface="Courier New" pitchFamily="49" charset="0"/>
            </a:endParaRPr>
          </a:p>
          <a:p>
            <a:pPr eaLnBrk="1" hangingPunct="1">
              <a:lnSpc>
                <a:spcPct val="80000"/>
              </a:lnSpc>
              <a:buFontTx/>
              <a:buNone/>
            </a:pPr>
            <a:r>
              <a:rPr lang="en-US" sz="1800" b="1" dirty="0">
                <a:solidFill>
                  <a:schemeClr val="folHlink"/>
                </a:solidFill>
                <a:latin typeface="Courier New" pitchFamily="49" charset="0"/>
              </a:rPr>
              <a:t>  public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read() {</a:t>
            </a:r>
          </a:p>
          <a:p>
            <a:pPr eaLnBrk="1" hangingPunct="1">
              <a:lnSpc>
                <a:spcPct val="80000"/>
              </a:lnSpc>
              <a:buFontTx/>
              <a:buNone/>
            </a:pPr>
            <a:r>
              <a:rPr lang="en-US" sz="1800" b="1" dirty="0">
                <a:solidFill>
                  <a:schemeClr val="folHlink"/>
                </a:solidFill>
                <a:latin typeface="Courier New" pitchFamily="49" charset="0"/>
              </a:rPr>
              <a:t>    for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=0;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 &lt; M;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a:t>
            </a:r>
          </a:p>
          <a:p>
            <a:pPr eaLnBrk="1" hangingPunct="1">
              <a:lnSpc>
                <a:spcPct val="80000"/>
              </a:lnSpc>
              <a:buFontTx/>
              <a:buNone/>
            </a:pPr>
            <a:r>
              <a:rPr lang="en-US" sz="1800" b="1" dirty="0">
                <a:solidFill>
                  <a:schemeClr val="folHlink"/>
                </a:solidFill>
                <a:latin typeface="Courier New" pitchFamily="49" charset="0"/>
              </a:rPr>
              <a:t>      if (bit[</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].read())</a:t>
            </a:r>
          </a:p>
          <a:p>
            <a:pPr eaLnBrk="1" hangingPunct="1">
              <a:lnSpc>
                <a:spcPct val="80000"/>
              </a:lnSpc>
              <a:buFontTx/>
              <a:buNone/>
            </a:pPr>
            <a:r>
              <a:rPr lang="en-US" sz="1800" b="1" dirty="0">
                <a:solidFill>
                  <a:schemeClr val="folHlink"/>
                </a:solidFill>
                <a:latin typeface="Courier New" pitchFamily="49" charset="0"/>
              </a:rPr>
              <a:t>        return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a:t>
            </a:r>
          </a:p>
          <a:p>
            <a:pPr eaLnBrk="1" hangingPunct="1">
              <a:lnSpc>
                <a:spcPct val="80000"/>
              </a:lnSpc>
              <a:buFontTx/>
              <a:buNone/>
            </a:pPr>
            <a:r>
              <a:rPr lang="en-US" sz="1800" b="1" dirty="0">
                <a:solidFill>
                  <a:schemeClr val="folHlink"/>
                </a:solidFill>
                <a:latin typeface="Courier New" pitchFamily="49" charset="0"/>
              </a:rPr>
              <a:t>   }}</a:t>
            </a:r>
          </a:p>
        </p:txBody>
      </p:sp>
      <p:sp>
        <p:nvSpPr>
          <p:cNvPr id="78854" name="AutoShape 6"/>
          <p:cNvSpPr>
            <a:spLocks noChangeArrowheads="1"/>
          </p:cNvSpPr>
          <p:nvPr/>
        </p:nvSpPr>
        <p:spPr bwMode="auto">
          <a:xfrm>
            <a:off x="914400" y="1905000"/>
            <a:ext cx="4114800" cy="381000"/>
          </a:xfrm>
          <a:prstGeom prst="wedgeRoundRectCallout">
            <a:avLst>
              <a:gd name="adj1" fmla="val 62463"/>
              <a:gd name="adj2" fmla="val 375833"/>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78855" name="Text Box 7"/>
          <p:cNvSpPr txBox="1">
            <a:spLocks noChangeArrowheads="1"/>
          </p:cNvSpPr>
          <p:nvPr/>
        </p:nvSpPr>
        <p:spPr bwMode="auto">
          <a:xfrm>
            <a:off x="3810000" y="3536950"/>
            <a:ext cx="3886200" cy="946150"/>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Unary representation: bit[</a:t>
            </a:r>
            <a:r>
              <a:rPr lang="en-US" sz="2800" b="1" dirty="0" err="1">
                <a:solidFill>
                  <a:srgbClr val="FF0000"/>
                </a:solidFill>
                <a:latin typeface="Arial" pitchFamily="34" charset="0"/>
                <a:cs typeface="Courier New" pitchFamily="49" charset="0"/>
              </a:rPr>
              <a:t>i</a:t>
            </a:r>
            <a:r>
              <a:rPr lang="en-US" sz="2800" b="1" dirty="0">
                <a:solidFill>
                  <a:srgbClr val="FF0000"/>
                </a:solidFill>
                <a:latin typeface="Arial" pitchFamily="34" charset="0"/>
                <a:cs typeface="Courier New" pitchFamily="49" charset="0"/>
              </a:rPr>
              <a:t>] means value </a:t>
            </a:r>
            <a:r>
              <a:rPr lang="en-US" sz="2800" b="1" dirty="0" err="1">
                <a:solidFill>
                  <a:srgbClr val="FF0000"/>
                </a:solidFill>
                <a:latin typeface="Arial" pitchFamily="34" charset="0"/>
                <a:cs typeface="Courier New" pitchFamily="49" charset="0"/>
              </a:rPr>
              <a:t>i</a:t>
            </a:r>
            <a:endParaRPr lang="en-US" sz="2800" b="1" dirty="0">
              <a:solidFill>
                <a:srgbClr val="FF0000"/>
              </a:solidFill>
              <a:latin typeface="Arial" pitchFamily="34"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096227B-2880-499A-94B1-982EC1450A53}" type="slidenum">
              <a:rPr lang="x-none" sz="1400">
                <a:latin typeface="Arial" pitchFamily="34" charset="0"/>
                <a:cs typeface="Arial" charset="0"/>
              </a:rPr>
              <a:pPr algn="r" eaLnBrk="0" hangingPunct="0"/>
              <a:t>75</a:t>
            </a:fld>
            <a:endParaRPr lang="en-US" sz="1400" dirty="0">
              <a:latin typeface="Arial" pitchFamily="34" charset="0"/>
              <a:cs typeface="Arial" charset="0"/>
            </a:endParaRPr>
          </a:p>
        </p:txBody>
      </p:sp>
      <p:sp>
        <p:nvSpPr>
          <p:cNvPr id="79876" name="Text Box 2"/>
          <p:cNvSpPr>
            <a:spLocks noGrp="1" noChangeArrowheads="1"/>
          </p:cNvSpPr>
          <p:nvPr>
            <p:ph type="title" idx="4294967295"/>
          </p:nvPr>
        </p:nvSpPr>
        <p:spPr>
          <a:solidFill>
            <a:schemeClr val="bg1"/>
          </a:solidFill>
        </p:spPr>
        <p:txBody>
          <a:bodyPr/>
          <a:lstStyle/>
          <a:p>
            <a:pPr eaLnBrk="1" hangingPunct="1"/>
            <a:r>
              <a:rPr lang="en-US" sz="4000" dirty="0">
                <a:cs typeface="Arial" charset="0"/>
              </a:rPr>
              <a:t>MRSW Regular </a:t>
            </a:r>
            <a:r>
              <a:rPr lang="en-US" sz="4000" i="1" dirty="0">
                <a:cs typeface="Arial" charset="0"/>
              </a:rPr>
              <a:t>m</a:t>
            </a:r>
            <a:r>
              <a:rPr lang="en-US" sz="4000" dirty="0">
                <a:cs typeface="Arial" charset="0"/>
              </a:rPr>
              <a:t>-valued from MRSW Regular Boolean</a:t>
            </a:r>
          </a:p>
        </p:txBody>
      </p:sp>
      <p:sp>
        <p:nvSpPr>
          <p:cNvPr id="79877"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a:solidFill>
                  <a:schemeClr val="folHlink"/>
                </a:solidFill>
                <a:latin typeface="Courier New" pitchFamily="49" charset="0"/>
                <a:cs typeface="Courier New" pitchFamily="49" charset="0"/>
              </a:rPr>
              <a:t>public class </a:t>
            </a:r>
            <a:r>
              <a:rPr lang="en-US" sz="1800" b="1" dirty="0" err="1">
                <a:solidFill>
                  <a:schemeClr val="folHlink"/>
                </a:solidFill>
                <a:latin typeface="Courier New" pitchFamily="49" charset="0"/>
                <a:cs typeface="Courier New" pitchFamily="49" charset="0"/>
              </a:rPr>
              <a:t>RegMRSWRegister</a:t>
            </a:r>
            <a:r>
              <a:rPr lang="en-US" sz="1800" b="1" dirty="0" err="1">
                <a:solidFill>
                  <a:schemeClr val="folHlink"/>
                </a:solidFill>
                <a:latin typeface="Courier New" pitchFamily="49" charset="0"/>
              </a:rPr>
              <a:t>implements</a:t>
            </a:r>
            <a:r>
              <a:rPr lang="en-US" sz="1800" b="1" dirty="0">
                <a:solidFill>
                  <a:schemeClr val="folHlink"/>
                </a:solidFill>
                <a:latin typeface="Courier New" pitchFamily="49" charset="0"/>
              </a:rPr>
              <a:t> Register {</a:t>
            </a:r>
          </a:p>
          <a:p>
            <a:pPr eaLnBrk="1" hangingPunct="1">
              <a:lnSpc>
                <a:spcPct val="80000"/>
              </a:lnSpc>
              <a:buFontTx/>
              <a:buNone/>
            </a:pPr>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RegBoolMRSWRegister</a:t>
            </a:r>
            <a:r>
              <a:rPr lang="en-US" sz="1800" b="1" dirty="0">
                <a:solidFill>
                  <a:schemeClr val="folHlink"/>
                </a:solidFill>
                <a:latin typeface="Courier New" pitchFamily="49" charset="0"/>
              </a:rPr>
              <a:t>[m] bit;</a:t>
            </a:r>
          </a:p>
          <a:p>
            <a:pPr eaLnBrk="1" hangingPunct="1">
              <a:lnSpc>
                <a:spcPct val="80000"/>
              </a:lnSpc>
              <a:buFontTx/>
              <a:buNone/>
            </a:pPr>
            <a:endParaRPr lang="en-US" sz="1800" b="1" dirty="0">
              <a:solidFill>
                <a:schemeClr val="folHlink"/>
              </a:solidFill>
              <a:latin typeface="Courier New" pitchFamily="49" charset="0"/>
            </a:endParaRPr>
          </a:p>
          <a:p>
            <a:pPr eaLnBrk="1" hangingPunct="1">
              <a:lnSpc>
                <a:spcPct val="80000"/>
              </a:lnSpc>
              <a:buFontTx/>
              <a:buNone/>
            </a:pPr>
            <a:r>
              <a:rPr lang="en-US" sz="1800" b="1" dirty="0">
                <a:solidFill>
                  <a:schemeClr val="folHlink"/>
                </a:solidFill>
                <a:latin typeface="Courier New" pitchFamily="49" charset="0"/>
              </a:rPr>
              <a:t>  public void write(</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x) {</a:t>
            </a:r>
          </a:p>
          <a:p>
            <a:pPr eaLnBrk="1" hangingPunct="1">
              <a:lnSpc>
                <a:spcPct val="80000"/>
              </a:lnSpc>
              <a:buFontTx/>
              <a:buNone/>
            </a:pPr>
            <a:r>
              <a:rPr lang="en-US" sz="1800" b="1" dirty="0">
                <a:latin typeface="Courier New" pitchFamily="49" charset="0"/>
              </a:rPr>
              <a:t>    bit[x].write(</a:t>
            </a:r>
            <a:r>
              <a:rPr lang="en-US" sz="1800" b="1" dirty="0">
                <a:solidFill>
                  <a:schemeClr val="tx1"/>
                </a:solidFill>
                <a:latin typeface="Courier New" pitchFamily="49" charset="0"/>
              </a:rPr>
              <a:t>true</a:t>
            </a:r>
            <a:r>
              <a:rPr lang="en-US" sz="1800" b="1" dirty="0">
                <a:latin typeface="Courier New" pitchFamily="49" charset="0"/>
              </a:rPr>
              <a:t>);</a:t>
            </a:r>
          </a:p>
          <a:p>
            <a:pPr eaLnBrk="1" hangingPunct="1">
              <a:lnSpc>
                <a:spcPct val="80000"/>
              </a:lnSpc>
              <a:buFontTx/>
              <a:buNone/>
            </a:pPr>
            <a:r>
              <a:rPr lang="en-US" sz="1800" b="1" dirty="0">
                <a:latin typeface="Courier New" pitchFamily="49" charset="0"/>
              </a:rPr>
              <a:t>    </a:t>
            </a:r>
            <a:r>
              <a:rPr lang="en-US" sz="1800" b="1" dirty="0">
                <a:solidFill>
                  <a:schemeClr val="folHlink"/>
                </a:solidFill>
                <a:latin typeface="Courier New" pitchFamily="49" charset="0"/>
              </a:rPr>
              <a:t>for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=x-1;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&gt;=0;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 </a:t>
            </a:r>
          </a:p>
          <a:p>
            <a:pPr eaLnBrk="1" hangingPunct="1">
              <a:lnSpc>
                <a:spcPct val="80000"/>
              </a:lnSpc>
              <a:buFontTx/>
              <a:buNone/>
            </a:pPr>
            <a:r>
              <a:rPr lang="en-US" sz="1800" b="1" dirty="0">
                <a:solidFill>
                  <a:schemeClr val="folHlink"/>
                </a:solidFill>
                <a:latin typeface="Courier New" pitchFamily="49" charset="0"/>
              </a:rPr>
              <a:t>      bit[</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].write(false);</a:t>
            </a:r>
          </a:p>
          <a:p>
            <a:pPr eaLnBrk="1" hangingPunct="1">
              <a:lnSpc>
                <a:spcPct val="80000"/>
              </a:lnSpc>
              <a:buFontTx/>
              <a:buNone/>
            </a:pPr>
            <a:r>
              <a:rPr lang="en-US" sz="1800" b="1" dirty="0">
                <a:solidFill>
                  <a:schemeClr val="folHlink"/>
                </a:solidFill>
                <a:latin typeface="Courier New" pitchFamily="49" charset="0"/>
              </a:rPr>
              <a:t>  }</a:t>
            </a:r>
          </a:p>
          <a:p>
            <a:pPr eaLnBrk="1" hangingPunct="1">
              <a:lnSpc>
                <a:spcPct val="80000"/>
              </a:lnSpc>
              <a:buFontTx/>
              <a:buNone/>
            </a:pPr>
            <a:endParaRPr lang="en-US" sz="1800" b="1" dirty="0">
              <a:solidFill>
                <a:schemeClr val="folHlink"/>
              </a:solidFill>
              <a:latin typeface="Courier New" pitchFamily="49" charset="0"/>
            </a:endParaRPr>
          </a:p>
          <a:p>
            <a:pPr eaLnBrk="1" hangingPunct="1">
              <a:lnSpc>
                <a:spcPct val="80000"/>
              </a:lnSpc>
              <a:buFontTx/>
              <a:buNone/>
            </a:pPr>
            <a:r>
              <a:rPr lang="en-US" sz="1800" b="1" dirty="0">
                <a:solidFill>
                  <a:schemeClr val="folHlink"/>
                </a:solidFill>
                <a:latin typeface="Courier New" pitchFamily="49" charset="0"/>
              </a:rPr>
              <a:t>  public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read() {</a:t>
            </a:r>
          </a:p>
          <a:p>
            <a:pPr eaLnBrk="1" hangingPunct="1">
              <a:lnSpc>
                <a:spcPct val="80000"/>
              </a:lnSpc>
              <a:buFontTx/>
              <a:buNone/>
            </a:pPr>
            <a:r>
              <a:rPr lang="en-US" sz="1800" b="1" dirty="0">
                <a:solidFill>
                  <a:schemeClr val="folHlink"/>
                </a:solidFill>
                <a:latin typeface="Courier New" pitchFamily="49" charset="0"/>
              </a:rPr>
              <a:t>    for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=0;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 &lt; M;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a:t>
            </a:r>
          </a:p>
          <a:p>
            <a:pPr eaLnBrk="1" hangingPunct="1">
              <a:lnSpc>
                <a:spcPct val="80000"/>
              </a:lnSpc>
              <a:buFontTx/>
              <a:buNone/>
            </a:pPr>
            <a:r>
              <a:rPr lang="en-US" sz="1800" b="1" dirty="0">
                <a:solidFill>
                  <a:schemeClr val="folHlink"/>
                </a:solidFill>
                <a:latin typeface="Courier New" pitchFamily="49" charset="0"/>
              </a:rPr>
              <a:t>      if (bit[</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].read())</a:t>
            </a:r>
          </a:p>
          <a:p>
            <a:pPr eaLnBrk="1" hangingPunct="1">
              <a:lnSpc>
                <a:spcPct val="80000"/>
              </a:lnSpc>
              <a:buFontTx/>
              <a:buNone/>
            </a:pPr>
            <a:r>
              <a:rPr lang="en-US" sz="1800" b="1" dirty="0">
                <a:solidFill>
                  <a:schemeClr val="folHlink"/>
                </a:solidFill>
                <a:latin typeface="Courier New" pitchFamily="49" charset="0"/>
              </a:rPr>
              <a:t>        return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a:t>
            </a:r>
          </a:p>
          <a:p>
            <a:pPr eaLnBrk="1" hangingPunct="1">
              <a:lnSpc>
                <a:spcPct val="80000"/>
              </a:lnSpc>
              <a:buFontTx/>
              <a:buNone/>
            </a:pPr>
            <a:r>
              <a:rPr lang="en-US" sz="1800" b="1" dirty="0">
                <a:solidFill>
                  <a:schemeClr val="folHlink"/>
                </a:solidFill>
                <a:latin typeface="Courier New" pitchFamily="49" charset="0"/>
              </a:rPr>
              <a:t>   }}</a:t>
            </a:r>
          </a:p>
        </p:txBody>
      </p:sp>
      <p:sp>
        <p:nvSpPr>
          <p:cNvPr id="79878" name="AutoShape 5"/>
          <p:cNvSpPr>
            <a:spLocks noChangeArrowheads="1"/>
          </p:cNvSpPr>
          <p:nvPr/>
        </p:nvSpPr>
        <p:spPr bwMode="auto">
          <a:xfrm>
            <a:off x="1219200" y="2743200"/>
            <a:ext cx="2895600" cy="381000"/>
          </a:xfrm>
          <a:prstGeom prst="wedgeRoundRectCallout">
            <a:avLst>
              <a:gd name="adj1" fmla="val 77120"/>
              <a:gd name="adj2" fmla="val 2625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79879" name="Text Box 6"/>
          <p:cNvSpPr txBox="1">
            <a:spLocks noChangeArrowheads="1"/>
          </p:cNvSpPr>
          <p:nvPr/>
        </p:nvSpPr>
        <p:spPr bwMode="auto">
          <a:xfrm>
            <a:off x="4343400" y="3962400"/>
            <a:ext cx="2333625" cy="519113"/>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set bit x</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9ED7686-25FE-481F-AFAB-59876C23D5E9}" type="slidenum">
              <a:rPr lang="x-none" sz="1400">
                <a:latin typeface="Arial" pitchFamily="34" charset="0"/>
                <a:cs typeface="Arial" charset="0"/>
              </a:rPr>
              <a:pPr algn="r" eaLnBrk="0" hangingPunct="0"/>
              <a:t>76</a:t>
            </a:fld>
            <a:endParaRPr lang="en-US" sz="1400" dirty="0">
              <a:latin typeface="Arial" pitchFamily="34" charset="0"/>
              <a:cs typeface="Arial" charset="0"/>
            </a:endParaRPr>
          </a:p>
        </p:txBody>
      </p:sp>
      <p:sp>
        <p:nvSpPr>
          <p:cNvPr id="80900" name="Text Box 2"/>
          <p:cNvSpPr>
            <a:spLocks noGrp="1" noChangeArrowheads="1"/>
          </p:cNvSpPr>
          <p:nvPr>
            <p:ph type="title" idx="4294967295"/>
          </p:nvPr>
        </p:nvSpPr>
        <p:spPr>
          <a:solidFill>
            <a:schemeClr val="bg1"/>
          </a:solidFill>
        </p:spPr>
        <p:txBody>
          <a:bodyPr/>
          <a:lstStyle/>
          <a:p>
            <a:pPr eaLnBrk="1" hangingPunct="1"/>
            <a:r>
              <a:rPr lang="en-US" sz="4000" dirty="0">
                <a:cs typeface="Arial" charset="0"/>
              </a:rPr>
              <a:t>MRSW Regular </a:t>
            </a:r>
            <a:r>
              <a:rPr lang="en-US" sz="4000" i="1" dirty="0">
                <a:cs typeface="Arial" charset="0"/>
              </a:rPr>
              <a:t>m</a:t>
            </a:r>
            <a:r>
              <a:rPr lang="en-US" sz="4000" dirty="0">
                <a:cs typeface="Arial" charset="0"/>
              </a:rPr>
              <a:t>-valued from MRSW Regular Boolean</a:t>
            </a:r>
          </a:p>
        </p:txBody>
      </p:sp>
      <p:sp>
        <p:nvSpPr>
          <p:cNvPr id="80901"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a:solidFill>
                  <a:schemeClr val="folHlink"/>
                </a:solidFill>
                <a:latin typeface="Courier New" pitchFamily="49" charset="0"/>
                <a:cs typeface="Courier New" pitchFamily="49" charset="0"/>
              </a:rPr>
              <a:t>public class </a:t>
            </a:r>
            <a:r>
              <a:rPr lang="en-US" sz="1800" b="1" dirty="0" err="1">
                <a:solidFill>
                  <a:schemeClr val="folHlink"/>
                </a:solidFill>
                <a:latin typeface="Courier New" pitchFamily="49" charset="0"/>
                <a:cs typeface="Courier New" pitchFamily="49" charset="0"/>
              </a:rPr>
              <a:t>RegMRSWRegister</a:t>
            </a:r>
            <a:r>
              <a:rPr lang="en-US" sz="1800" b="1" dirty="0" err="1">
                <a:solidFill>
                  <a:schemeClr val="folHlink"/>
                </a:solidFill>
                <a:latin typeface="Courier New" pitchFamily="49" charset="0"/>
              </a:rPr>
              <a:t>implements</a:t>
            </a:r>
            <a:r>
              <a:rPr lang="en-US" sz="1800" b="1" dirty="0">
                <a:solidFill>
                  <a:schemeClr val="folHlink"/>
                </a:solidFill>
                <a:latin typeface="Courier New" pitchFamily="49" charset="0"/>
              </a:rPr>
              <a:t> Register {</a:t>
            </a:r>
          </a:p>
          <a:p>
            <a:pPr eaLnBrk="1" hangingPunct="1">
              <a:lnSpc>
                <a:spcPct val="80000"/>
              </a:lnSpc>
              <a:buFontTx/>
              <a:buNone/>
            </a:pPr>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RegBoolMRSWRegister</a:t>
            </a:r>
            <a:r>
              <a:rPr lang="en-US" sz="1800" b="1" dirty="0">
                <a:solidFill>
                  <a:schemeClr val="folHlink"/>
                </a:solidFill>
                <a:latin typeface="Courier New" pitchFamily="49" charset="0"/>
              </a:rPr>
              <a:t>[m] bit;</a:t>
            </a:r>
          </a:p>
          <a:p>
            <a:pPr eaLnBrk="1" hangingPunct="1">
              <a:lnSpc>
                <a:spcPct val="80000"/>
              </a:lnSpc>
              <a:buFontTx/>
              <a:buNone/>
            </a:pPr>
            <a:endParaRPr lang="en-US" sz="1800" b="1" dirty="0">
              <a:solidFill>
                <a:schemeClr val="folHlink"/>
              </a:solidFill>
              <a:latin typeface="Courier New" pitchFamily="49" charset="0"/>
            </a:endParaRPr>
          </a:p>
          <a:p>
            <a:pPr eaLnBrk="1" hangingPunct="1">
              <a:lnSpc>
                <a:spcPct val="80000"/>
              </a:lnSpc>
              <a:buFontTx/>
              <a:buNone/>
            </a:pPr>
            <a:r>
              <a:rPr lang="en-US" sz="1800" b="1" dirty="0">
                <a:solidFill>
                  <a:schemeClr val="folHlink"/>
                </a:solidFill>
                <a:latin typeface="Courier New" pitchFamily="49" charset="0"/>
              </a:rPr>
              <a:t>  public void write(</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x) {</a:t>
            </a:r>
          </a:p>
          <a:p>
            <a:pPr eaLnBrk="1" hangingPunct="1">
              <a:lnSpc>
                <a:spcPct val="80000"/>
              </a:lnSpc>
              <a:buFontTx/>
              <a:buNone/>
            </a:pPr>
            <a:r>
              <a:rPr lang="en-US" sz="1800" b="1" dirty="0">
                <a:solidFill>
                  <a:schemeClr val="folHlink"/>
                </a:solidFill>
                <a:latin typeface="Courier New" pitchFamily="49" charset="0"/>
              </a:rPr>
              <a:t>    bit[x].write(true);</a:t>
            </a: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for </a:t>
            </a:r>
            <a:r>
              <a:rPr lang="en-US" sz="1800" b="1" dirty="0">
                <a:latin typeface="Courier New" pitchFamily="49" charset="0"/>
              </a:rPr>
              <a:t>(</a:t>
            </a:r>
            <a:r>
              <a:rPr lang="en-US" sz="1800" b="1" dirty="0" err="1">
                <a:solidFill>
                  <a:schemeClr val="tx1"/>
                </a:solidFill>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=x-1; </a:t>
            </a:r>
            <a:r>
              <a:rPr lang="en-US" sz="1800" b="1" dirty="0" err="1">
                <a:latin typeface="Courier New" pitchFamily="49" charset="0"/>
              </a:rPr>
              <a:t>i</a:t>
            </a:r>
            <a:r>
              <a:rPr lang="en-US" sz="1800" b="1" dirty="0">
                <a:latin typeface="Courier New" pitchFamily="49" charset="0"/>
              </a:rPr>
              <a:t>&gt;=0; </a:t>
            </a:r>
            <a:r>
              <a:rPr lang="en-US" sz="1800" b="1" dirty="0" err="1">
                <a:latin typeface="Courier New" pitchFamily="49" charset="0"/>
              </a:rPr>
              <a:t>i</a:t>
            </a:r>
            <a:r>
              <a:rPr lang="en-US" sz="1800" b="1" dirty="0">
                <a:latin typeface="Courier New" pitchFamily="49" charset="0"/>
              </a:rPr>
              <a:t>--) </a:t>
            </a:r>
          </a:p>
          <a:p>
            <a:pPr eaLnBrk="1" hangingPunct="1">
              <a:lnSpc>
                <a:spcPct val="80000"/>
              </a:lnSpc>
              <a:buFontTx/>
              <a:buNone/>
            </a:pPr>
            <a:r>
              <a:rPr lang="en-US" sz="1800" b="1" dirty="0">
                <a:latin typeface="Courier New" pitchFamily="49" charset="0"/>
              </a:rPr>
              <a:t>      bit[</a:t>
            </a:r>
            <a:r>
              <a:rPr lang="en-US" sz="1800" b="1" dirty="0" err="1">
                <a:latin typeface="Courier New" pitchFamily="49" charset="0"/>
              </a:rPr>
              <a:t>i</a:t>
            </a:r>
            <a:r>
              <a:rPr lang="en-US" sz="1800" b="1" dirty="0">
                <a:latin typeface="Courier New" pitchFamily="49" charset="0"/>
              </a:rPr>
              <a:t>].write(</a:t>
            </a:r>
            <a:r>
              <a:rPr lang="en-US" sz="1800" b="1" dirty="0">
                <a:solidFill>
                  <a:schemeClr val="tx1"/>
                </a:solidFill>
                <a:latin typeface="Courier New" pitchFamily="49" charset="0"/>
              </a:rPr>
              <a:t>false</a:t>
            </a:r>
            <a:r>
              <a:rPr lang="en-US" sz="1800" b="1" dirty="0">
                <a:latin typeface="Courier New" pitchFamily="49" charset="0"/>
              </a:rPr>
              <a:t>);</a:t>
            </a:r>
          </a:p>
          <a:p>
            <a:pPr eaLnBrk="1" hangingPunct="1">
              <a:lnSpc>
                <a:spcPct val="80000"/>
              </a:lnSpc>
              <a:buFontTx/>
              <a:buNone/>
            </a:pPr>
            <a:r>
              <a:rPr lang="en-US" sz="1800" b="1" dirty="0">
                <a:latin typeface="Courier New" pitchFamily="49" charset="0"/>
              </a:rPr>
              <a:t>  </a:t>
            </a:r>
            <a:r>
              <a:rPr lang="en-US" sz="1800" b="1" dirty="0">
                <a:solidFill>
                  <a:schemeClr val="folHlink"/>
                </a:solidFill>
                <a:latin typeface="Courier New" pitchFamily="49" charset="0"/>
              </a:rPr>
              <a:t>}</a:t>
            </a:r>
          </a:p>
          <a:p>
            <a:pPr eaLnBrk="1" hangingPunct="1">
              <a:lnSpc>
                <a:spcPct val="80000"/>
              </a:lnSpc>
              <a:buFontTx/>
              <a:buNone/>
            </a:pPr>
            <a:endParaRPr lang="en-US" sz="1800" b="1" dirty="0">
              <a:solidFill>
                <a:schemeClr val="folHlink"/>
              </a:solidFill>
              <a:latin typeface="Courier New" pitchFamily="49" charset="0"/>
            </a:endParaRPr>
          </a:p>
          <a:p>
            <a:pPr eaLnBrk="1" hangingPunct="1">
              <a:lnSpc>
                <a:spcPct val="80000"/>
              </a:lnSpc>
              <a:buFontTx/>
              <a:buNone/>
            </a:pPr>
            <a:r>
              <a:rPr lang="en-US" sz="1800" b="1" dirty="0">
                <a:solidFill>
                  <a:schemeClr val="folHlink"/>
                </a:solidFill>
                <a:latin typeface="Courier New" pitchFamily="49" charset="0"/>
              </a:rPr>
              <a:t>  public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read() {</a:t>
            </a:r>
          </a:p>
          <a:p>
            <a:pPr eaLnBrk="1" hangingPunct="1">
              <a:lnSpc>
                <a:spcPct val="80000"/>
              </a:lnSpc>
              <a:buFontTx/>
              <a:buNone/>
            </a:pPr>
            <a:r>
              <a:rPr lang="en-US" sz="1800" b="1" dirty="0">
                <a:solidFill>
                  <a:schemeClr val="folHlink"/>
                </a:solidFill>
                <a:latin typeface="Courier New" pitchFamily="49" charset="0"/>
              </a:rPr>
              <a:t>    for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=0;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 &lt; M;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a:t>
            </a:r>
          </a:p>
          <a:p>
            <a:pPr eaLnBrk="1" hangingPunct="1">
              <a:lnSpc>
                <a:spcPct val="80000"/>
              </a:lnSpc>
              <a:buFontTx/>
              <a:buNone/>
            </a:pPr>
            <a:r>
              <a:rPr lang="en-US" sz="1800" b="1" dirty="0">
                <a:solidFill>
                  <a:schemeClr val="folHlink"/>
                </a:solidFill>
                <a:latin typeface="Courier New" pitchFamily="49" charset="0"/>
              </a:rPr>
              <a:t>      if (bit[</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].read())</a:t>
            </a:r>
          </a:p>
          <a:p>
            <a:pPr eaLnBrk="1" hangingPunct="1">
              <a:lnSpc>
                <a:spcPct val="80000"/>
              </a:lnSpc>
              <a:buFontTx/>
              <a:buNone/>
            </a:pPr>
            <a:r>
              <a:rPr lang="en-US" sz="1800" b="1" dirty="0">
                <a:solidFill>
                  <a:schemeClr val="folHlink"/>
                </a:solidFill>
                <a:latin typeface="Courier New" pitchFamily="49" charset="0"/>
              </a:rPr>
              <a:t>        return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a:t>
            </a:r>
          </a:p>
          <a:p>
            <a:pPr eaLnBrk="1" hangingPunct="1">
              <a:lnSpc>
                <a:spcPct val="80000"/>
              </a:lnSpc>
              <a:buFontTx/>
              <a:buNone/>
            </a:pPr>
            <a:r>
              <a:rPr lang="en-US" sz="1800" b="1" dirty="0">
                <a:solidFill>
                  <a:schemeClr val="folHlink"/>
                </a:solidFill>
                <a:latin typeface="Courier New" pitchFamily="49" charset="0"/>
              </a:rPr>
              <a:t>   }}</a:t>
            </a:r>
          </a:p>
        </p:txBody>
      </p:sp>
      <p:sp>
        <p:nvSpPr>
          <p:cNvPr id="80902" name="AutoShape 5"/>
          <p:cNvSpPr>
            <a:spLocks noChangeArrowheads="1"/>
          </p:cNvSpPr>
          <p:nvPr/>
        </p:nvSpPr>
        <p:spPr bwMode="auto">
          <a:xfrm>
            <a:off x="1219200" y="2971800"/>
            <a:ext cx="3898900" cy="698500"/>
          </a:xfrm>
          <a:prstGeom prst="wedgeRoundRectCallout">
            <a:avLst>
              <a:gd name="adj1" fmla="val 48819"/>
              <a:gd name="adj2" fmla="val 115000"/>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80903" name="Text Box 6"/>
          <p:cNvSpPr txBox="1">
            <a:spLocks noChangeArrowheads="1"/>
          </p:cNvSpPr>
          <p:nvPr/>
        </p:nvSpPr>
        <p:spPr bwMode="auto">
          <a:xfrm>
            <a:off x="5054600" y="3937000"/>
            <a:ext cx="2333625" cy="1373188"/>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Clear bits from higher to lower</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534C4DB-8751-4C91-8787-1573B189B957}" type="slidenum">
              <a:rPr lang="x-none" sz="1400">
                <a:latin typeface="Arial" pitchFamily="34" charset="0"/>
                <a:cs typeface="Arial" charset="0"/>
              </a:rPr>
              <a:pPr algn="r" eaLnBrk="0" hangingPunct="0"/>
              <a:t>77</a:t>
            </a:fld>
            <a:endParaRPr lang="en-US" sz="1400" dirty="0">
              <a:latin typeface="Arial" pitchFamily="34" charset="0"/>
              <a:cs typeface="Arial" charset="0"/>
            </a:endParaRPr>
          </a:p>
        </p:txBody>
      </p:sp>
      <p:sp>
        <p:nvSpPr>
          <p:cNvPr id="81924" name="Text Box 2"/>
          <p:cNvSpPr>
            <a:spLocks noGrp="1" noChangeArrowheads="1"/>
          </p:cNvSpPr>
          <p:nvPr>
            <p:ph type="title" idx="4294967295"/>
          </p:nvPr>
        </p:nvSpPr>
        <p:spPr>
          <a:solidFill>
            <a:schemeClr val="bg1"/>
          </a:solidFill>
        </p:spPr>
        <p:txBody>
          <a:bodyPr/>
          <a:lstStyle/>
          <a:p>
            <a:pPr eaLnBrk="1" hangingPunct="1"/>
            <a:r>
              <a:rPr lang="en-US" sz="4000" dirty="0">
                <a:cs typeface="Arial" charset="0"/>
              </a:rPr>
              <a:t>MRSW Regular </a:t>
            </a:r>
            <a:r>
              <a:rPr lang="en-US" sz="4000" i="1" dirty="0">
                <a:cs typeface="Arial" charset="0"/>
              </a:rPr>
              <a:t>m</a:t>
            </a:r>
            <a:r>
              <a:rPr lang="en-US" sz="4000" dirty="0">
                <a:cs typeface="Arial" charset="0"/>
              </a:rPr>
              <a:t>-valued from MRSW Regular Boolean</a:t>
            </a:r>
          </a:p>
        </p:txBody>
      </p:sp>
      <p:sp>
        <p:nvSpPr>
          <p:cNvPr id="81925" name="Rectangle 3"/>
          <p:cNvSpPr>
            <a:spLocks noGrp="1" noChangeArrowheads="1"/>
          </p:cNvSpPr>
          <p:nvPr>
            <p:ph type="body" idx="4294967295"/>
          </p:nvPr>
        </p:nvSpPr>
        <p:spPr>
          <a:xfrm>
            <a:off x="698500" y="1684338"/>
            <a:ext cx="7504113" cy="4441825"/>
          </a:xfrm>
          <a:solidFill>
            <a:srgbClr val="FFFFCC"/>
          </a:solidFill>
        </p:spPr>
        <p:txBody>
          <a:bodyPr/>
          <a:lstStyle/>
          <a:p>
            <a:pPr eaLnBrk="1" hangingPunct="1">
              <a:lnSpc>
                <a:spcPct val="80000"/>
              </a:lnSpc>
              <a:buFontTx/>
              <a:buNone/>
            </a:pPr>
            <a:r>
              <a:rPr lang="en-US" sz="1800" b="1" dirty="0">
                <a:solidFill>
                  <a:schemeClr val="folHlink"/>
                </a:solidFill>
                <a:latin typeface="Courier New" pitchFamily="49" charset="0"/>
                <a:cs typeface="Courier New" pitchFamily="49" charset="0"/>
              </a:rPr>
              <a:t>public class </a:t>
            </a:r>
            <a:r>
              <a:rPr lang="en-US" sz="1800" b="1" dirty="0" err="1">
                <a:solidFill>
                  <a:schemeClr val="folHlink"/>
                </a:solidFill>
                <a:latin typeface="Courier New" pitchFamily="49" charset="0"/>
                <a:cs typeface="Courier New" pitchFamily="49" charset="0"/>
              </a:rPr>
              <a:t>RegMRSWRegister</a:t>
            </a:r>
            <a:r>
              <a:rPr lang="en-US" sz="1800" b="1" dirty="0" err="1">
                <a:solidFill>
                  <a:schemeClr val="folHlink"/>
                </a:solidFill>
                <a:latin typeface="Courier New" pitchFamily="49" charset="0"/>
              </a:rPr>
              <a:t>implements</a:t>
            </a:r>
            <a:r>
              <a:rPr lang="en-US" sz="1800" b="1" dirty="0">
                <a:solidFill>
                  <a:schemeClr val="folHlink"/>
                </a:solidFill>
                <a:latin typeface="Courier New" pitchFamily="49" charset="0"/>
              </a:rPr>
              <a:t> Register {</a:t>
            </a:r>
          </a:p>
          <a:p>
            <a:pPr eaLnBrk="1" hangingPunct="1">
              <a:lnSpc>
                <a:spcPct val="80000"/>
              </a:lnSpc>
              <a:buFontTx/>
              <a:buNone/>
            </a:pPr>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RegBoolMRSWRegister</a:t>
            </a:r>
            <a:r>
              <a:rPr lang="en-US" sz="1800" b="1" dirty="0">
                <a:solidFill>
                  <a:schemeClr val="folHlink"/>
                </a:solidFill>
                <a:latin typeface="Courier New" pitchFamily="49" charset="0"/>
              </a:rPr>
              <a:t>[m] bit;</a:t>
            </a:r>
          </a:p>
          <a:p>
            <a:pPr eaLnBrk="1" hangingPunct="1">
              <a:lnSpc>
                <a:spcPct val="80000"/>
              </a:lnSpc>
              <a:buFontTx/>
              <a:buNone/>
            </a:pPr>
            <a:endParaRPr lang="en-US" sz="1800" b="1" dirty="0">
              <a:solidFill>
                <a:schemeClr val="folHlink"/>
              </a:solidFill>
              <a:latin typeface="Courier New" pitchFamily="49" charset="0"/>
            </a:endParaRPr>
          </a:p>
          <a:p>
            <a:pPr eaLnBrk="1" hangingPunct="1">
              <a:lnSpc>
                <a:spcPct val="80000"/>
              </a:lnSpc>
              <a:buFontTx/>
              <a:buNone/>
            </a:pPr>
            <a:r>
              <a:rPr lang="en-US" sz="1800" b="1" dirty="0">
                <a:solidFill>
                  <a:schemeClr val="folHlink"/>
                </a:solidFill>
                <a:latin typeface="Courier New" pitchFamily="49" charset="0"/>
              </a:rPr>
              <a:t>  public void write(</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x) {</a:t>
            </a:r>
          </a:p>
          <a:p>
            <a:pPr eaLnBrk="1" hangingPunct="1">
              <a:lnSpc>
                <a:spcPct val="80000"/>
              </a:lnSpc>
              <a:buFontTx/>
              <a:buNone/>
            </a:pPr>
            <a:r>
              <a:rPr lang="en-US" sz="1800" b="1" dirty="0">
                <a:solidFill>
                  <a:schemeClr val="folHlink"/>
                </a:solidFill>
                <a:latin typeface="Courier New" pitchFamily="49" charset="0"/>
              </a:rPr>
              <a:t>    bit[x].write(true);</a:t>
            </a:r>
          </a:p>
          <a:p>
            <a:pPr eaLnBrk="1" hangingPunct="1">
              <a:lnSpc>
                <a:spcPct val="80000"/>
              </a:lnSpc>
              <a:buFontTx/>
              <a:buNone/>
            </a:pPr>
            <a:r>
              <a:rPr lang="en-US" sz="1800" b="1" dirty="0">
                <a:solidFill>
                  <a:schemeClr val="folHlink"/>
                </a:solidFill>
                <a:latin typeface="Courier New" pitchFamily="49" charset="0"/>
              </a:rPr>
              <a:t>    for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=x-1;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&gt;=0; </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 </a:t>
            </a:r>
          </a:p>
          <a:p>
            <a:pPr eaLnBrk="1" hangingPunct="1">
              <a:lnSpc>
                <a:spcPct val="80000"/>
              </a:lnSpc>
              <a:buFontTx/>
              <a:buNone/>
            </a:pPr>
            <a:r>
              <a:rPr lang="en-US" sz="1800" b="1" dirty="0">
                <a:solidFill>
                  <a:schemeClr val="folHlink"/>
                </a:solidFill>
                <a:latin typeface="Courier New" pitchFamily="49" charset="0"/>
              </a:rPr>
              <a:t>      bit[</a:t>
            </a:r>
            <a:r>
              <a:rPr lang="en-US" sz="1800" b="1" dirty="0" err="1">
                <a:solidFill>
                  <a:schemeClr val="folHlink"/>
                </a:solidFill>
                <a:latin typeface="Courier New" pitchFamily="49" charset="0"/>
              </a:rPr>
              <a:t>i</a:t>
            </a:r>
            <a:r>
              <a:rPr lang="en-US" sz="1800" b="1" dirty="0">
                <a:solidFill>
                  <a:schemeClr val="folHlink"/>
                </a:solidFill>
                <a:latin typeface="Courier New" pitchFamily="49" charset="0"/>
              </a:rPr>
              <a:t>].write(false);</a:t>
            </a:r>
          </a:p>
          <a:p>
            <a:pPr eaLnBrk="1" hangingPunct="1">
              <a:lnSpc>
                <a:spcPct val="80000"/>
              </a:lnSpc>
              <a:buFontTx/>
              <a:buNone/>
            </a:pPr>
            <a:r>
              <a:rPr lang="en-US" sz="1800" b="1" dirty="0">
                <a:solidFill>
                  <a:schemeClr val="folHlink"/>
                </a:solidFill>
                <a:latin typeface="Courier New" pitchFamily="49" charset="0"/>
              </a:rPr>
              <a:t>  }</a:t>
            </a:r>
          </a:p>
          <a:p>
            <a:pPr eaLnBrk="1" hangingPunct="1">
              <a:lnSpc>
                <a:spcPct val="80000"/>
              </a:lnSpc>
              <a:buFontTx/>
              <a:buNone/>
            </a:pPr>
            <a:endParaRPr lang="en-US" sz="1800" b="1" dirty="0">
              <a:solidFill>
                <a:schemeClr val="folHlink"/>
              </a:solidFill>
              <a:latin typeface="Courier New" pitchFamily="49" charset="0"/>
            </a:endParaRPr>
          </a:p>
          <a:p>
            <a:pPr eaLnBrk="1" hangingPunct="1">
              <a:lnSpc>
                <a:spcPct val="80000"/>
              </a:lnSpc>
              <a:buFontTx/>
              <a:buNone/>
            </a:pPr>
            <a:r>
              <a:rPr lang="en-US" sz="1800" b="1" dirty="0">
                <a:solidFill>
                  <a:schemeClr val="folHlink"/>
                </a:solidFill>
                <a:latin typeface="Courier New" pitchFamily="49" charset="0"/>
              </a:rPr>
              <a:t>  public </a:t>
            </a:r>
            <a:r>
              <a:rPr lang="en-US" sz="1800" b="1" dirty="0" err="1">
                <a:solidFill>
                  <a:schemeClr val="folHlink"/>
                </a:solidFill>
                <a:latin typeface="Courier New" pitchFamily="49" charset="0"/>
              </a:rPr>
              <a:t>int</a:t>
            </a:r>
            <a:r>
              <a:rPr lang="en-US" sz="1800" b="1" dirty="0">
                <a:solidFill>
                  <a:schemeClr val="folHlink"/>
                </a:solidFill>
                <a:latin typeface="Courier New" pitchFamily="49" charset="0"/>
              </a:rPr>
              <a:t> read() {</a:t>
            </a: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for</a:t>
            </a:r>
            <a:r>
              <a:rPr lang="en-US" sz="1800" b="1" dirty="0">
                <a:latin typeface="Courier New" pitchFamily="49" charset="0"/>
              </a:rPr>
              <a:t> (</a:t>
            </a:r>
            <a:r>
              <a:rPr lang="en-US" sz="1800" b="1" dirty="0" err="1">
                <a:solidFill>
                  <a:schemeClr val="tx1"/>
                </a:solidFill>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=0; </a:t>
            </a:r>
            <a:r>
              <a:rPr lang="en-US" sz="1800" b="1" dirty="0" err="1">
                <a:latin typeface="Courier New" pitchFamily="49" charset="0"/>
              </a:rPr>
              <a:t>i</a:t>
            </a:r>
            <a:r>
              <a:rPr lang="en-US" sz="1800" b="1" dirty="0">
                <a:latin typeface="Courier New" pitchFamily="49" charset="0"/>
              </a:rPr>
              <a:t> &lt; M; </a:t>
            </a:r>
            <a:r>
              <a:rPr lang="en-US" sz="1800" b="1" dirty="0" err="1">
                <a:latin typeface="Courier New" pitchFamily="49" charset="0"/>
              </a:rPr>
              <a:t>i</a:t>
            </a:r>
            <a:r>
              <a:rPr lang="en-US" sz="1800" b="1" dirty="0">
                <a:latin typeface="Courier New" pitchFamily="49" charset="0"/>
              </a:rPr>
              <a:t>++)</a:t>
            </a: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if</a:t>
            </a:r>
            <a:r>
              <a:rPr lang="en-US" sz="1800" b="1" dirty="0">
                <a:latin typeface="Courier New" pitchFamily="49" charset="0"/>
              </a:rPr>
              <a:t> (bit[</a:t>
            </a:r>
            <a:r>
              <a:rPr lang="en-US" sz="1800" b="1" dirty="0" err="1">
                <a:latin typeface="Courier New" pitchFamily="49" charset="0"/>
              </a:rPr>
              <a:t>i</a:t>
            </a:r>
            <a:r>
              <a:rPr lang="en-US" sz="1800" b="1" dirty="0">
                <a:latin typeface="Courier New" pitchFamily="49" charset="0"/>
              </a:rPr>
              <a:t>].read())</a:t>
            </a:r>
          </a:p>
          <a:p>
            <a:pPr eaLnBrk="1" hangingPunct="1">
              <a:lnSpc>
                <a:spcPct val="80000"/>
              </a:lnSpc>
              <a:buFontTx/>
              <a:buNone/>
            </a:pPr>
            <a:r>
              <a:rPr lang="en-US" sz="1800" b="1" dirty="0">
                <a:latin typeface="Courier New" pitchFamily="49" charset="0"/>
              </a:rPr>
              <a:t>        </a:t>
            </a:r>
            <a:r>
              <a:rPr lang="en-US" sz="1800" b="1" dirty="0">
                <a:solidFill>
                  <a:schemeClr val="tx1"/>
                </a:solidFill>
                <a:latin typeface="Courier New" pitchFamily="49" charset="0"/>
              </a:rPr>
              <a:t>return</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eaLnBrk="1" hangingPunct="1">
              <a:lnSpc>
                <a:spcPct val="80000"/>
              </a:lnSpc>
              <a:buFontTx/>
              <a:buNone/>
            </a:pPr>
            <a:r>
              <a:rPr lang="en-US" sz="1800" b="1" dirty="0">
                <a:latin typeface="Courier New" pitchFamily="49" charset="0"/>
              </a:rPr>
              <a:t>   </a:t>
            </a:r>
            <a:r>
              <a:rPr lang="en-US" sz="1800" b="1" dirty="0">
                <a:solidFill>
                  <a:schemeClr val="folHlink"/>
                </a:solidFill>
                <a:latin typeface="Courier New" pitchFamily="49" charset="0"/>
              </a:rPr>
              <a:t>}}</a:t>
            </a:r>
          </a:p>
        </p:txBody>
      </p:sp>
      <p:sp>
        <p:nvSpPr>
          <p:cNvPr id="81926" name="AutoShape 5"/>
          <p:cNvSpPr>
            <a:spLocks noChangeArrowheads="1"/>
          </p:cNvSpPr>
          <p:nvPr/>
        </p:nvSpPr>
        <p:spPr bwMode="auto">
          <a:xfrm>
            <a:off x="1143000" y="4356100"/>
            <a:ext cx="3898900" cy="990600"/>
          </a:xfrm>
          <a:prstGeom prst="wedgeRoundRectCallout">
            <a:avLst>
              <a:gd name="adj1" fmla="val 52403"/>
              <a:gd name="adj2" fmla="val -123398"/>
              <a:gd name="adj3" fmla="val 16667"/>
            </a:avLst>
          </a:prstGeom>
          <a:noFill/>
          <a:ln w="38100">
            <a:solidFill>
              <a:srgbClr val="FF0000"/>
            </a:solidFill>
            <a:miter lim="800000"/>
            <a:headEnd/>
            <a:tailEnd/>
          </a:ln>
        </p:spPr>
        <p:txBody>
          <a:bodyPr anchor="ctr"/>
          <a:lstStyle/>
          <a:p>
            <a:pPr algn="ctr" eaLnBrk="0" hangingPunct="0"/>
            <a:endParaRPr lang="en-US" sz="4400" dirty="0">
              <a:solidFill>
                <a:srgbClr val="0000FF"/>
              </a:solidFill>
              <a:latin typeface="Arial" pitchFamily="34" charset="0"/>
              <a:cs typeface="Courier New" pitchFamily="49" charset="0"/>
            </a:endParaRPr>
          </a:p>
        </p:txBody>
      </p:sp>
      <p:sp>
        <p:nvSpPr>
          <p:cNvPr id="81927" name="Text Box 6"/>
          <p:cNvSpPr txBox="1">
            <a:spLocks noChangeArrowheads="1"/>
          </p:cNvSpPr>
          <p:nvPr/>
        </p:nvSpPr>
        <p:spPr bwMode="auto">
          <a:xfrm>
            <a:off x="4876800" y="2667000"/>
            <a:ext cx="3286125" cy="1373188"/>
          </a:xfrm>
          <a:prstGeom prst="rect">
            <a:avLst/>
          </a:prstGeom>
          <a:noFill/>
          <a:ln w="9525">
            <a:noFill/>
            <a:miter lim="800000"/>
            <a:headEnd/>
            <a:tailEnd/>
          </a:ln>
        </p:spPr>
        <p:txBody>
          <a:bodyPr>
            <a:spAutoFit/>
          </a:bodyPr>
          <a:lstStyle/>
          <a:p>
            <a:pPr algn="ctr" eaLnBrk="0" hangingPunct="0"/>
            <a:r>
              <a:rPr lang="en-US" sz="2800" b="1" dirty="0">
                <a:solidFill>
                  <a:srgbClr val="FF0000"/>
                </a:solidFill>
                <a:latin typeface="Arial" pitchFamily="34" charset="0"/>
                <a:cs typeface="Courier New" pitchFamily="49" charset="0"/>
              </a:rPr>
              <a:t>Scan from lower to higher &amp; return first bit set</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E36458B-6988-4E64-BC3C-BF90A8393FAF}" type="slidenum">
              <a:rPr lang="x-none" sz="1400">
                <a:latin typeface="Arial" pitchFamily="34" charset="0"/>
                <a:cs typeface="Arial" charset="0"/>
              </a:rPr>
              <a:pPr algn="r" eaLnBrk="0" hangingPunct="0"/>
              <a:t>78</a:t>
            </a:fld>
            <a:endParaRPr lang="en-US" sz="1400" dirty="0">
              <a:latin typeface="Arial" pitchFamily="34" charset="0"/>
              <a:cs typeface="Arial" charset="0"/>
            </a:endParaRPr>
          </a:p>
        </p:txBody>
      </p:sp>
      <p:sp>
        <p:nvSpPr>
          <p:cNvPr id="82948" name="Rectangle 2"/>
          <p:cNvSpPr>
            <a:spLocks noGrp="1" noChangeArrowheads="1"/>
          </p:cNvSpPr>
          <p:nvPr>
            <p:ph type="title" idx="4294967295"/>
          </p:nvPr>
        </p:nvSpPr>
        <p:spPr/>
        <p:txBody>
          <a:bodyPr/>
          <a:lstStyle/>
          <a:p>
            <a:pPr eaLnBrk="1" hangingPunct="1"/>
            <a:r>
              <a:rPr lang="en-US" dirty="0">
                <a:cs typeface="Arial" charset="0"/>
              </a:rPr>
              <a:t>Road Map</a:t>
            </a:r>
          </a:p>
        </p:txBody>
      </p:sp>
      <p:sp>
        <p:nvSpPr>
          <p:cNvPr id="82949"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t>MRSW regular Boolean</a:t>
            </a:r>
          </a:p>
          <a:p>
            <a:pPr eaLnBrk="1" hangingPunct="1"/>
            <a:r>
              <a:rPr lang="en-US"/>
              <a:t>MRSW regular</a:t>
            </a:r>
          </a:p>
          <a:p>
            <a:pPr eaLnBrk="1" hangingPunct="1"/>
            <a:r>
              <a:rPr lang="en-US">
                <a:solidFill>
                  <a:schemeClr val="folHlink"/>
                </a:solidFill>
              </a:rPr>
              <a:t>MRSW atomic</a:t>
            </a:r>
          </a:p>
          <a:p>
            <a:pPr eaLnBrk="1" hangingPunct="1"/>
            <a:r>
              <a:rPr lang="en-US">
                <a:solidFill>
                  <a:schemeClr val="folHlink"/>
                </a:solidFill>
              </a:rPr>
              <a:t>MRMW atomic</a:t>
            </a:r>
          </a:p>
          <a:p>
            <a:pPr eaLnBrk="1" hangingPunct="1"/>
            <a:r>
              <a:rPr lang="en-US">
                <a:solidFill>
                  <a:schemeClr val="folHlink"/>
                </a:solidFill>
              </a:rPr>
              <a:t>Atomic snapshot</a:t>
            </a:r>
          </a:p>
        </p:txBody>
      </p:sp>
      <p:sp>
        <p:nvSpPr>
          <p:cNvPr id="82950" name="AutoShape 6"/>
          <p:cNvSpPr>
            <a:spLocks noChangeArrowheads="1"/>
          </p:cNvSpPr>
          <p:nvPr/>
        </p:nvSpPr>
        <p:spPr bwMode="auto">
          <a:xfrm>
            <a:off x="5588000" y="2971800"/>
            <a:ext cx="444500" cy="800100"/>
          </a:xfrm>
          <a:prstGeom prst="curvedLeftArrow">
            <a:avLst>
              <a:gd name="adj1" fmla="val 36000"/>
              <a:gd name="adj2" fmla="val 72000"/>
              <a:gd name="adj3" fmla="val 33333"/>
            </a:avLst>
          </a:prstGeom>
          <a:solidFill>
            <a:schemeClr val="hlink"/>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82951" name="Text Box 7"/>
          <p:cNvSpPr txBox="1">
            <a:spLocks noChangeArrowheads="1"/>
          </p:cNvSpPr>
          <p:nvPr/>
        </p:nvSpPr>
        <p:spPr bwMode="auto">
          <a:xfrm>
            <a:off x="4483100" y="4622800"/>
            <a:ext cx="3314700" cy="579438"/>
          </a:xfrm>
          <a:prstGeom prst="rect">
            <a:avLst/>
          </a:prstGeom>
          <a:noFill/>
          <a:ln w="9525" algn="ctr">
            <a:noFill/>
            <a:miter lim="800000"/>
            <a:headEnd/>
            <a:tailEnd/>
          </a:ln>
        </p:spPr>
        <p:txBody>
          <a:bodyPr>
            <a:spAutoFit/>
          </a:bodyPr>
          <a:lstStyle/>
          <a:p>
            <a:pPr marL="231775" indent="-231775" algn="ctr" eaLnBrk="0" hangingPunct="0">
              <a:lnSpc>
                <a:spcPct val="80000"/>
              </a:lnSpc>
              <a:spcBef>
                <a:spcPct val="50000"/>
              </a:spcBef>
            </a:pPr>
            <a:r>
              <a:rPr lang="en-US" sz="4000" b="1" dirty="0">
                <a:solidFill>
                  <a:srgbClr val="FF3300"/>
                </a:solidFill>
                <a:latin typeface="Arial" pitchFamily="34" charset="0"/>
                <a:cs typeface="Courier New" pitchFamily="49" charset="0"/>
              </a:rPr>
              <a:t>Questions?</a:t>
            </a: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8D93696A-B083-4BC5-BB52-E72640EB25A9}" type="slidenum">
              <a:rPr lang="x-none" sz="1400">
                <a:latin typeface="Arial" pitchFamily="34" charset="0"/>
                <a:cs typeface="Arial" charset="0"/>
              </a:rPr>
              <a:pPr algn="r" eaLnBrk="0" hangingPunct="0"/>
              <a:t>79</a:t>
            </a:fld>
            <a:endParaRPr lang="en-US" sz="1400" dirty="0">
              <a:latin typeface="Arial" pitchFamily="34" charset="0"/>
              <a:cs typeface="Arial" charset="0"/>
            </a:endParaRPr>
          </a:p>
        </p:txBody>
      </p:sp>
      <p:sp>
        <p:nvSpPr>
          <p:cNvPr id="83972" name="Rectangle 2"/>
          <p:cNvSpPr>
            <a:spLocks noGrp="1" noChangeArrowheads="1"/>
          </p:cNvSpPr>
          <p:nvPr>
            <p:ph type="title" idx="4294967295"/>
          </p:nvPr>
        </p:nvSpPr>
        <p:spPr/>
        <p:txBody>
          <a:bodyPr/>
          <a:lstStyle/>
          <a:p>
            <a:pPr eaLnBrk="1" hangingPunct="1"/>
            <a:r>
              <a:rPr lang="en-US" dirty="0">
                <a:cs typeface="Arial" charset="0"/>
              </a:rPr>
              <a:t>Road Map</a:t>
            </a:r>
          </a:p>
        </p:txBody>
      </p:sp>
      <p:sp>
        <p:nvSpPr>
          <p:cNvPr id="83973"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t>MRSW regular Boolean</a:t>
            </a:r>
          </a:p>
          <a:p>
            <a:pPr eaLnBrk="1" hangingPunct="1"/>
            <a:r>
              <a:rPr lang="en-US"/>
              <a:t>MRSW regular</a:t>
            </a:r>
          </a:p>
          <a:p>
            <a:pPr eaLnBrk="1" hangingPunct="1"/>
            <a:r>
              <a:rPr lang="en-US"/>
              <a:t>MRSW atomic</a:t>
            </a:r>
          </a:p>
          <a:p>
            <a:pPr eaLnBrk="1" hangingPunct="1"/>
            <a:r>
              <a:rPr lang="en-US">
                <a:solidFill>
                  <a:schemeClr val="folHlink"/>
                </a:solidFill>
              </a:rPr>
              <a:t>MRMW atomic</a:t>
            </a:r>
          </a:p>
          <a:p>
            <a:pPr eaLnBrk="1" hangingPunct="1"/>
            <a:r>
              <a:rPr lang="en-US">
                <a:solidFill>
                  <a:schemeClr val="folHlink"/>
                </a:solidFill>
              </a:rPr>
              <a:t>Atomic snapshot</a:t>
            </a:r>
          </a:p>
        </p:txBody>
      </p:sp>
      <p:sp>
        <p:nvSpPr>
          <p:cNvPr id="83974" name="AutoShape 7"/>
          <p:cNvSpPr>
            <a:spLocks noChangeArrowheads="1"/>
          </p:cNvSpPr>
          <p:nvPr/>
        </p:nvSpPr>
        <p:spPr bwMode="auto">
          <a:xfrm>
            <a:off x="3987800" y="3581400"/>
            <a:ext cx="444500" cy="800100"/>
          </a:xfrm>
          <a:prstGeom prst="curvedLeftArrow">
            <a:avLst>
              <a:gd name="adj1" fmla="val 36000"/>
              <a:gd name="adj2" fmla="val 72000"/>
              <a:gd name="adj3" fmla="val 33333"/>
            </a:avLst>
          </a:prstGeom>
          <a:solidFill>
            <a:srgbClr val="FF330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7" name="Footer Placeholder 6"/>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88EB9C8-E705-4D1A-BF10-A70D2654F8D1}" type="slidenum">
              <a:rPr lang="x-none" sz="1400">
                <a:latin typeface="Arial" pitchFamily="34" charset="0"/>
                <a:cs typeface="Arial" charset="0"/>
              </a:rPr>
              <a:pPr algn="r" eaLnBrk="0" hangingPunct="0"/>
              <a:t>8</a:t>
            </a:fld>
            <a:endParaRPr lang="en-US" sz="1400" dirty="0">
              <a:latin typeface="Arial" pitchFamily="34" charset="0"/>
              <a:cs typeface="Arial" charset="0"/>
            </a:endParaRPr>
          </a:p>
        </p:txBody>
      </p:sp>
      <p:sp>
        <p:nvSpPr>
          <p:cNvPr id="10244" name="Rectangle 2"/>
          <p:cNvSpPr>
            <a:spLocks noGrp="1" noChangeArrowheads="1"/>
          </p:cNvSpPr>
          <p:nvPr>
            <p:ph type="title" idx="4294967295"/>
          </p:nvPr>
        </p:nvSpPr>
        <p:spPr/>
        <p:txBody>
          <a:bodyPr/>
          <a:lstStyle/>
          <a:p>
            <a:pPr eaLnBrk="1" hangingPunct="1"/>
            <a:r>
              <a:rPr lang="en-US" sz="4000" dirty="0">
                <a:cs typeface="Arial" charset="0"/>
              </a:rPr>
              <a:t>Foundations of Shared Memory </a:t>
            </a:r>
          </a:p>
        </p:txBody>
      </p:sp>
      <p:sp>
        <p:nvSpPr>
          <p:cNvPr id="642051" name="Text Box 3"/>
          <p:cNvSpPr txBox="1">
            <a:spLocks noChangeArrowheads="1"/>
          </p:cNvSpPr>
          <p:nvPr/>
        </p:nvSpPr>
        <p:spPr bwMode="auto">
          <a:xfrm>
            <a:off x="1039813" y="1981200"/>
            <a:ext cx="7064375" cy="1585913"/>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To understand modern multiprocessors we need to ask some basic questions …</a:t>
            </a:r>
          </a:p>
        </p:txBody>
      </p:sp>
      <p:grpSp>
        <p:nvGrpSpPr>
          <p:cNvPr id="10246" name="Group 4"/>
          <p:cNvGrpSpPr>
            <a:grpSpLocks/>
          </p:cNvGrpSpPr>
          <p:nvPr/>
        </p:nvGrpSpPr>
        <p:grpSpPr bwMode="auto">
          <a:xfrm>
            <a:off x="1130300" y="4305300"/>
            <a:ext cx="5638800" cy="1310881"/>
            <a:chOff x="432" y="1206"/>
            <a:chExt cx="4848" cy="1127"/>
          </a:xfrm>
        </p:grpSpPr>
        <p:sp>
          <p:nvSpPr>
            <p:cNvPr id="642053" name="Text Box 5"/>
            <p:cNvSpPr txBox="1">
              <a:spLocks noChangeArrowheads="1"/>
            </p:cNvSpPr>
            <p:nvPr/>
          </p:nvSpPr>
          <p:spPr bwMode="auto">
            <a:xfrm>
              <a:off x="2466" y="1936"/>
              <a:ext cx="734" cy="397"/>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endParaRPr lang="en-US" sz="2400" dirty="0">
                <a:solidFill>
                  <a:srgbClr val="0000FF"/>
                </a:solidFill>
                <a:latin typeface="Arial" pitchFamily="34" charset="0"/>
                <a:cs typeface="Courier New" pitchFamily="49" charset="0"/>
              </a:endParaRPr>
            </a:p>
          </p:txBody>
        </p:sp>
        <p:grpSp>
          <p:nvGrpSpPr>
            <p:cNvPr id="10249" name="Group 6"/>
            <p:cNvGrpSpPr>
              <a:grpSpLocks/>
            </p:cNvGrpSpPr>
            <p:nvPr/>
          </p:nvGrpSpPr>
          <p:grpSpPr bwMode="auto">
            <a:xfrm flipH="1">
              <a:off x="432" y="1206"/>
              <a:ext cx="1256" cy="883"/>
              <a:chOff x="3430" y="2851"/>
              <a:chExt cx="1388" cy="1020"/>
            </a:xfrm>
          </p:grpSpPr>
          <p:sp>
            <p:nvSpPr>
              <p:cNvPr id="10264" name="Rectangle 7"/>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0265" name="Group 8"/>
              <p:cNvGrpSpPr>
                <a:grpSpLocks/>
              </p:cNvGrpSpPr>
              <p:nvPr/>
            </p:nvGrpSpPr>
            <p:grpSpPr bwMode="auto">
              <a:xfrm>
                <a:off x="3622" y="2994"/>
                <a:ext cx="912" cy="816"/>
                <a:chOff x="4290" y="2115"/>
                <a:chExt cx="912" cy="816"/>
              </a:xfrm>
            </p:grpSpPr>
            <p:sp>
              <p:nvSpPr>
                <p:cNvPr id="10266" name="Freeform 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67" name="Freeform 1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68" name="Freeform 11"/>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69" name="Freeform 1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0270" name="Freeform 1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0271" name="Freeform 1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0272" name="Freeform 15"/>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73" name="Freeform 16"/>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74" name="Freeform 17"/>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10250" name="Group 18"/>
            <p:cNvGrpSpPr>
              <a:grpSpLocks/>
            </p:cNvGrpSpPr>
            <p:nvPr/>
          </p:nvGrpSpPr>
          <p:grpSpPr bwMode="auto">
            <a:xfrm>
              <a:off x="4024" y="1206"/>
              <a:ext cx="1256" cy="883"/>
              <a:chOff x="3430" y="2851"/>
              <a:chExt cx="1388" cy="1020"/>
            </a:xfrm>
          </p:grpSpPr>
          <p:sp>
            <p:nvSpPr>
              <p:cNvPr id="10253" name="Rectangle 1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0254" name="Group 20"/>
              <p:cNvGrpSpPr>
                <a:grpSpLocks/>
              </p:cNvGrpSpPr>
              <p:nvPr/>
            </p:nvGrpSpPr>
            <p:grpSpPr bwMode="auto">
              <a:xfrm>
                <a:off x="3622" y="2994"/>
                <a:ext cx="912" cy="816"/>
                <a:chOff x="4290" y="2115"/>
                <a:chExt cx="912" cy="816"/>
              </a:xfrm>
            </p:grpSpPr>
            <p:sp>
              <p:nvSpPr>
                <p:cNvPr id="10255" name="Freeform 2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56" name="Freeform 2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57" name="Freeform 23"/>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258" name="Freeform 2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10259" name="Freeform 2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10260" name="Freeform 2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10261" name="Freeform 27"/>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62" name="Freeform 28"/>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263" name="Freeform 29"/>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10251" name="Freeform 30"/>
            <p:cNvSpPr>
              <a:spLocks/>
            </p:cNvSpPr>
            <p:nvPr/>
          </p:nvSpPr>
          <p:spPr bwMode="auto">
            <a:xfrm rot="21014026" flipH="1">
              <a:off x="1756" y="1723"/>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0252" name="Freeform 31"/>
            <p:cNvSpPr>
              <a:spLocks/>
            </p:cNvSpPr>
            <p:nvPr/>
          </p:nvSpPr>
          <p:spPr bwMode="auto">
            <a:xfrm rot="585974">
              <a:off x="3540" y="1715"/>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642081" name="Text Box 33"/>
          <p:cNvSpPr txBox="1">
            <a:spLocks noChangeArrowheads="1"/>
          </p:cNvSpPr>
          <p:nvPr/>
        </p:nvSpPr>
        <p:spPr bwMode="auto">
          <a:xfrm>
            <a:off x="1293813" y="2260600"/>
            <a:ext cx="7064375" cy="1098550"/>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What is the </a:t>
            </a:r>
            <a:r>
              <a:rPr lang="en-US" sz="3200" dirty="0">
                <a:latin typeface="Arial" pitchFamily="34" charset="0"/>
                <a:cs typeface="Courier New" pitchFamily="49" charset="0"/>
              </a:rPr>
              <a:t>weakest</a:t>
            </a:r>
            <a:r>
              <a:rPr lang="en-US" sz="3200" dirty="0">
                <a:solidFill>
                  <a:srgbClr val="0000FF"/>
                </a:solidFill>
                <a:latin typeface="Arial" pitchFamily="34" charset="0"/>
                <a:cs typeface="Courier New" pitchFamily="49" charset="0"/>
              </a:rPr>
              <a:t> useful form of shared memory?</a:t>
            </a:r>
          </a:p>
        </p:txBody>
      </p:sp>
      <p:sp>
        <p:nvSpPr>
          <p:cNvPr id="35" name="Footer Placeholder 34"/>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AE46025-C7F2-4766-9FE6-5F35CAA382F0}" type="slidenum">
              <a:rPr lang="x-none" sz="1400">
                <a:latin typeface="Arial" pitchFamily="34" charset="0"/>
                <a:cs typeface="Arial" charset="0"/>
              </a:rPr>
              <a:pPr algn="r" eaLnBrk="0" hangingPunct="0"/>
              <a:t>80</a:t>
            </a:fld>
            <a:endParaRPr lang="en-US" sz="1400" dirty="0">
              <a:latin typeface="Arial" pitchFamily="34" charset="0"/>
              <a:cs typeface="Arial" charset="0"/>
            </a:endParaRPr>
          </a:p>
        </p:txBody>
      </p:sp>
      <p:sp>
        <p:nvSpPr>
          <p:cNvPr id="84996" name="Rectangle 2"/>
          <p:cNvSpPr>
            <a:spLocks noGrp="1" noChangeArrowheads="1"/>
          </p:cNvSpPr>
          <p:nvPr>
            <p:ph type="title" idx="4294967295"/>
          </p:nvPr>
        </p:nvSpPr>
        <p:spPr/>
        <p:txBody>
          <a:bodyPr/>
          <a:lstStyle/>
          <a:p>
            <a:pPr eaLnBrk="1" hangingPunct="1"/>
            <a:r>
              <a:rPr lang="en-US" dirty="0">
                <a:cs typeface="Arial" charset="0"/>
              </a:rPr>
              <a:t>Road Map (Slight Detour)</a:t>
            </a:r>
          </a:p>
        </p:txBody>
      </p:sp>
      <p:sp>
        <p:nvSpPr>
          <p:cNvPr id="84997"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t>MRSW regular Boolean</a:t>
            </a:r>
          </a:p>
          <a:p>
            <a:pPr eaLnBrk="1" hangingPunct="1"/>
            <a:r>
              <a:rPr lang="en-US"/>
              <a:t>MRSW regular</a:t>
            </a:r>
          </a:p>
          <a:p>
            <a:pPr eaLnBrk="1" hangingPunct="1"/>
            <a:r>
              <a:rPr lang="en-US"/>
              <a:t>MRSW atomic</a:t>
            </a:r>
          </a:p>
          <a:p>
            <a:pPr eaLnBrk="1" hangingPunct="1"/>
            <a:r>
              <a:rPr lang="en-US">
                <a:solidFill>
                  <a:schemeClr val="folHlink"/>
                </a:solidFill>
              </a:rPr>
              <a:t>MRMW atomic</a:t>
            </a:r>
          </a:p>
          <a:p>
            <a:pPr eaLnBrk="1" hangingPunct="1"/>
            <a:r>
              <a:rPr lang="en-US">
                <a:solidFill>
                  <a:schemeClr val="folHlink"/>
                </a:solidFill>
              </a:rPr>
              <a:t>Atomic snapshot</a:t>
            </a:r>
          </a:p>
        </p:txBody>
      </p:sp>
      <p:sp>
        <p:nvSpPr>
          <p:cNvPr id="84998" name="Text Box 5"/>
          <p:cNvSpPr txBox="1">
            <a:spLocks noChangeArrowheads="1"/>
          </p:cNvSpPr>
          <p:nvPr/>
        </p:nvSpPr>
        <p:spPr bwMode="auto">
          <a:xfrm>
            <a:off x="4429125" y="3775075"/>
            <a:ext cx="2762103" cy="486287"/>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3200" dirty="0">
                <a:solidFill>
                  <a:srgbClr val="0000FF"/>
                </a:solidFill>
                <a:latin typeface="Arial" pitchFamily="34" charset="0"/>
                <a:cs typeface="Courier New" pitchFamily="49" charset="0"/>
              </a:rPr>
              <a:t>SRSW Atomic</a:t>
            </a:r>
          </a:p>
        </p:txBody>
      </p:sp>
      <p:sp>
        <p:nvSpPr>
          <p:cNvPr id="84999" name="AutoShape 7"/>
          <p:cNvSpPr>
            <a:spLocks noChangeArrowheads="1"/>
          </p:cNvSpPr>
          <p:nvPr/>
        </p:nvSpPr>
        <p:spPr bwMode="auto">
          <a:xfrm rot="509914">
            <a:off x="3975100" y="3544888"/>
            <a:ext cx="787400" cy="279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0000"/>
          </a:solidFill>
          <a:ln w="9525" algn="ctr">
            <a:noFill/>
            <a:miter lim="800000"/>
            <a:headEnd/>
            <a:tailEnd/>
          </a:ln>
        </p:spPr>
        <p:txBody>
          <a:bodyPr wrap="none" anchor="ctr">
            <a:spAutoFit/>
          </a:bodyPr>
          <a:lstStyle/>
          <a:p>
            <a:endParaRPr lang="en-US"/>
          </a:p>
        </p:txBody>
      </p:sp>
      <p:sp>
        <p:nvSpPr>
          <p:cNvPr id="85000" name="AutoShape 8"/>
          <p:cNvSpPr>
            <a:spLocks noChangeArrowheads="1"/>
          </p:cNvSpPr>
          <p:nvPr/>
        </p:nvSpPr>
        <p:spPr bwMode="auto">
          <a:xfrm rot="10001622">
            <a:off x="4051300" y="4129088"/>
            <a:ext cx="787400" cy="279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0000"/>
          </a:solidFill>
          <a:ln w="9525" algn="ctr">
            <a:noFill/>
            <a:miter lim="800000"/>
            <a:headEnd/>
            <a:tailEnd/>
          </a:ln>
        </p:spPr>
        <p:txBody>
          <a:bodyPr wrap="none" anchor="ctr">
            <a:spAutoFit/>
          </a:bodyPr>
          <a:lstStyle/>
          <a:p>
            <a:endParaRPr lang="en-US"/>
          </a:p>
        </p:txBody>
      </p:sp>
      <p:sp>
        <p:nvSpPr>
          <p:cNvPr id="9" name="Footer Placeholder 8"/>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40"/>
          <p:cNvSpPr txBox="1">
            <a:spLocks noChangeArrowheads="1"/>
          </p:cNvSpPr>
          <p:nvPr/>
        </p:nvSpPr>
        <p:spPr bwMode="auto">
          <a:xfrm>
            <a:off x="2514601" y="4192588"/>
            <a:ext cx="2959100" cy="978729"/>
          </a:xfrm>
          <a:prstGeom prst="rect">
            <a:avLst/>
          </a:prstGeom>
          <a:noFill/>
          <a:ln w="9525" algn="ctr">
            <a:noFill/>
            <a:miter lim="800000"/>
            <a:headEnd/>
            <a:tailEnd/>
          </a:ln>
        </p:spPr>
        <p:txBody>
          <a:bodyPr wrap="square">
            <a:spAutoFit/>
          </a:bodyPr>
          <a:lstStyle/>
          <a:p>
            <a:pPr marL="231775" indent="-231775" eaLnBrk="0" hangingPunct="0">
              <a:lnSpc>
                <a:spcPct val="80000"/>
              </a:lnSpc>
              <a:spcBef>
                <a:spcPct val="20000"/>
              </a:spcBef>
            </a:pPr>
            <a:r>
              <a:rPr lang="en-US" sz="3200" b="1" dirty="0">
                <a:solidFill>
                  <a:srgbClr val="0066FF"/>
                </a:solidFill>
                <a:latin typeface="Arial" pitchFamily="34" charset="0"/>
                <a:cs typeface="Courier New" pitchFamily="49" charset="0"/>
              </a:rPr>
              <a:t>Concurrent</a:t>
            </a:r>
          </a:p>
          <a:p>
            <a:pPr marL="231775" indent="-231775" eaLnBrk="0" hangingPunct="0">
              <a:lnSpc>
                <a:spcPct val="80000"/>
              </a:lnSpc>
              <a:spcBef>
                <a:spcPct val="20000"/>
              </a:spcBef>
            </a:pPr>
            <a:r>
              <a:rPr lang="en-US" sz="3200" b="1" dirty="0">
                <a:solidFill>
                  <a:srgbClr val="0066FF"/>
                </a:solidFill>
                <a:latin typeface="Arial" pitchFamily="34" charset="0"/>
                <a:cs typeface="Courier New" pitchFamily="49" charset="0"/>
              </a:rPr>
              <a:t>Reading</a:t>
            </a:r>
          </a:p>
        </p:txBody>
      </p:sp>
      <p:sp>
        <p:nvSpPr>
          <p:cNvPr id="8602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5CC38245-AB8F-4E70-A3CC-1265818162AE}" type="slidenum">
              <a:rPr lang="x-none" sz="1400">
                <a:latin typeface="Arial" pitchFamily="34" charset="0"/>
                <a:cs typeface="Arial" charset="0"/>
              </a:rPr>
              <a:pPr algn="r" eaLnBrk="0" hangingPunct="0"/>
              <a:t>81</a:t>
            </a:fld>
            <a:endParaRPr lang="en-US" sz="1400" dirty="0">
              <a:latin typeface="Arial" pitchFamily="34" charset="0"/>
              <a:cs typeface="Arial" charset="0"/>
            </a:endParaRPr>
          </a:p>
        </p:txBody>
      </p:sp>
      <p:sp>
        <p:nvSpPr>
          <p:cNvPr id="86021" name="Rectangle 2"/>
          <p:cNvSpPr>
            <a:spLocks noGrp="1" noChangeArrowheads="1"/>
          </p:cNvSpPr>
          <p:nvPr>
            <p:ph type="title" idx="4294967295"/>
          </p:nvPr>
        </p:nvSpPr>
        <p:spPr/>
        <p:txBody>
          <a:bodyPr/>
          <a:lstStyle/>
          <a:p>
            <a:pPr eaLnBrk="1" hangingPunct="1"/>
            <a:r>
              <a:rPr lang="en-US" sz="4000" dirty="0">
                <a:cs typeface="Arial" charset="0"/>
              </a:rPr>
              <a:t>SRSW Atomic From SRSW Regular </a:t>
            </a:r>
          </a:p>
        </p:txBody>
      </p:sp>
      <p:sp>
        <p:nvSpPr>
          <p:cNvPr id="86022"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6023"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6024" name="Rectangle 5"/>
          <p:cNvSpPr>
            <a:spLocks noChangeArrowheads="1"/>
          </p:cNvSpPr>
          <p:nvPr/>
        </p:nvSpPr>
        <p:spPr bwMode="auto">
          <a:xfrm>
            <a:off x="7593013" y="2855913"/>
            <a:ext cx="1414462" cy="76041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reader</a:t>
            </a:r>
          </a:p>
        </p:txBody>
      </p:sp>
      <p:grpSp>
        <p:nvGrpSpPr>
          <p:cNvPr id="86025" name="Group 6"/>
          <p:cNvGrpSpPr>
            <a:grpSpLocks/>
          </p:cNvGrpSpPr>
          <p:nvPr/>
        </p:nvGrpSpPr>
        <p:grpSpPr bwMode="auto">
          <a:xfrm flipH="1">
            <a:off x="6324600" y="1651000"/>
            <a:ext cx="1752600" cy="1524000"/>
            <a:chOff x="1248" y="2016"/>
            <a:chExt cx="1104" cy="960"/>
          </a:xfrm>
        </p:grpSpPr>
        <p:grpSp>
          <p:nvGrpSpPr>
            <p:cNvPr id="86042" name="Group 7"/>
            <p:cNvGrpSpPr>
              <a:grpSpLocks/>
            </p:cNvGrpSpPr>
            <p:nvPr/>
          </p:nvGrpSpPr>
          <p:grpSpPr bwMode="auto">
            <a:xfrm>
              <a:off x="1248" y="2016"/>
              <a:ext cx="912" cy="816"/>
              <a:chOff x="3168" y="1824"/>
              <a:chExt cx="912" cy="816"/>
            </a:xfrm>
          </p:grpSpPr>
          <p:sp>
            <p:nvSpPr>
              <p:cNvPr id="86044"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45"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46"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47"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6048"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6049"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6050"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51"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52"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6043"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2402"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66FF"/>
                </a:solidFill>
                <a:latin typeface="Arial" pitchFamily="34" charset="0"/>
                <a:cs typeface="Courier New" pitchFamily="49" charset="0"/>
              </a:rPr>
              <a:t>1234</a:t>
            </a:r>
          </a:p>
        </p:txBody>
      </p:sp>
      <p:grpSp>
        <p:nvGrpSpPr>
          <p:cNvPr id="86027" name="Group 19"/>
          <p:cNvGrpSpPr>
            <a:grpSpLocks/>
          </p:cNvGrpSpPr>
          <p:nvPr/>
        </p:nvGrpSpPr>
        <p:grpSpPr bwMode="auto">
          <a:xfrm>
            <a:off x="1879600" y="2260600"/>
            <a:ext cx="1752600" cy="1524000"/>
            <a:chOff x="1248" y="2016"/>
            <a:chExt cx="1104" cy="960"/>
          </a:xfrm>
        </p:grpSpPr>
        <p:grpSp>
          <p:nvGrpSpPr>
            <p:cNvPr id="86031" name="Group 20"/>
            <p:cNvGrpSpPr>
              <a:grpSpLocks/>
            </p:cNvGrpSpPr>
            <p:nvPr/>
          </p:nvGrpSpPr>
          <p:grpSpPr bwMode="auto">
            <a:xfrm>
              <a:off x="1248" y="2016"/>
              <a:ext cx="912" cy="816"/>
              <a:chOff x="3168" y="1824"/>
              <a:chExt cx="912" cy="816"/>
            </a:xfrm>
          </p:grpSpPr>
          <p:sp>
            <p:nvSpPr>
              <p:cNvPr id="86033"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34"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35"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6036"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6037"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6038"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6039"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40"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6041"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6032"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2415"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912417" name="Text Box 33"/>
          <p:cNvSpPr txBox="1">
            <a:spLocks noChangeArrowheads="1"/>
          </p:cNvSpPr>
          <p:nvPr/>
        </p:nvSpPr>
        <p:spPr bwMode="auto">
          <a:xfrm>
            <a:off x="5800725" y="4027488"/>
            <a:ext cx="271580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66FF"/>
                </a:solidFill>
                <a:latin typeface="Arial" pitchFamily="34" charset="0"/>
                <a:cs typeface="Courier New" pitchFamily="49" charset="0"/>
              </a:rPr>
              <a:t>Instead of </a:t>
            </a:r>
            <a:r>
              <a:rPr lang="en-US" sz="2400" b="1" dirty="0">
                <a:solidFill>
                  <a:srgbClr val="FF0000"/>
                </a:solidFill>
                <a:latin typeface="Arial" pitchFamily="34" charset="0"/>
                <a:cs typeface="Courier New" pitchFamily="49" charset="0"/>
              </a:rPr>
              <a:t>5678</a:t>
            </a:r>
            <a:r>
              <a:rPr lang="en-US" sz="2400" b="1" dirty="0">
                <a:solidFill>
                  <a:srgbClr val="0000FF"/>
                </a:solidFill>
                <a:latin typeface="Arial" pitchFamily="34" charset="0"/>
                <a:cs typeface="Courier New" pitchFamily="49" charset="0"/>
              </a:rPr>
              <a:t>…</a:t>
            </a:r>
          </a:p>
        </p:txBody>
      </p:sp>
      <p:sp>
        <p:nvSpPr>
          <p:cNvPr id="912424" name="Text Box 40"/>
          <p:cNvSpPr txBox="1">
            <a:spLocks noChangeArrowheads="1"/>
          </p:cNvSpPr>
          <p:nvPr/>
        </p:nvSpPr>
        <p:spPr bwMode="auto">
          <a:xfrm>
            <a:off x="3200400" y="5410200"/>
            <a:ext cx="5159375" cy="486287"/>
          </a:xfrm>
          <a:prstGeom prst="rect">
            <a:avLst/>
          </a:prstGeom>
          <a:solidFill>
            <a:schemeClr val="bg1"/>
          </a:solidFill>
          <a:ln w="9525" algn="ctr">
            <a:noFill/>
            <a:miter lim="800000"/>
            <a:headEnd/>
            <a:tailEnd/>
          </a:ln>
        </p:spPr>
        <p:txBody>
          <a:bodyPr wrap="square">
            <a:spAutoFit/>
          </a:bodyPr>
          <a:lstStyle/>
          <a:p>
            <a:pPr marL="231775" indent="-231775" eaLnBrk="0" hangingPunct="0">
              <a:lnSpc>
                <a:spcPct val="80000"/>
              </a:lnSpc>
              <a:spcBef>
                <a:spcPct val="20000"/>
              </a:spcBef>
            </a:pPr>
            <a:r>
              <a:rPr lang="en-US" sz="3200" b="1" dirty="0">
                <a:solidFill>
                  <a:srgbClr val="FF0000"/>
                </a:solidFill>
                <a:latin typeface="Arial" pitchFamily="34" charset="0"/>
                <a:cs typeface="Courier New" pitchFamily="49" charset="0"/>
              </a:rPr>
              <a:t>When is this a problem</a:t>
            </a:r>
            <a:r>
              <a:rPr lang="he-IL" sz="3200" b="1" dirty="0">
                <a:solidFill>
                  <a:srgbClr val="FF0000"/>
                </a:solidFill>
                <a:latin typeface="Arial" pitchFamily="34" charset="0"/>
                <a:cs typeface="Courier New" pitchFamily="49" charset="0"/>
              </a:rPr>
              <a:t>?</a:t>
            </a:r>
            <a:endParaRPr lang="en-US" sz="3200" b="1" dirty="0">
              <a:solidFill>
                <a:srgbClr val="FF0000"/>
              </a:solidFill>
              <a:latin typeface="Arial" pitchFamily="34" charset="0"/>
              <a:cs typeface="Courier New" pitchFamily="49" charset="0"/>
            </a:endParaRPr>
          </a:p>
        </p:txBody>
      </p:sp>
      <p:sp>
        <p:nvSpPr>
          <p:cNvPr id="37" name="Footer Placeholder 36"/>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24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24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24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2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402" grpId="0" animBg="1"/>
      <p:bldP spid="912415" grpId="0" animBg="1"/>
      <p:bldP spid="912417" grpId="0"/>
      <p:bldP spid="91242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97B5B5E-B2B3-4315-908A-10914736C0A7}" type="slidenum">
              <a:rPr lang="x-none" sz="1400">
                <a:latin typeface="Arial" pitchFamily="34" charset="0"/>
                <a:cs typeface="Arial" charset="0"/>
              </a:rPr>
              <a:pPr algn="r" eaLnBrk="0" hangingPunct="0"/>
              <a:t>82</a:t>
            </a:fld>
            <a:endParaRPr lang="en-US" sz="1400" dirty="0">
              <a:latin typeface="Arial" pitchFamily="34" charset="0"/>
              <a:cs typeface="Arial" charset="0"/>
            </a:endParaRPr>
          </a:p>
        </p:txBody>
      </p:sp>
      <p:sp>
        <p:nvSpPr>
          <p:cNvPr id="87044" name="Rectangle 2"/>
          <p:cNvSpPr>
            <a:spLocks noGrp="1" noChangeArrowheads="1"/>
          </p:cNvSpPr>
          <p:nvPr>
            <p:ph type="title" idx="4294967295"/>
          </p:nvPr>
        </p:nvSpPr>
        <p:spPr/>
        <p:txBody>
          <a:bodyPr/>
          <a:lstStyle/>
          <a:p>
            <a:pPr eaLnBrk="1" hangingPunct="1"/>
            <a:r>
              <a:rPr lang="en-US" sz="4000" dirty="0">
                <a:cs typeface="Arial" charset="0"/>
              </a:rPr>
              <a:t>SRSW Atomic From SRSW Regular </a:t>
            </a:r>
          </a:p>
        </p:txBody>
      </p:sp>
      <p:sp>
        <p:nvSpPr>
          <p:cNvPr id="87045"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7046"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7047" name="Rectangle 5"/>
          <p:cNvSpPr>
            <a:spLocks noChangeArrowheads="1"/>
          </p:cNvSpPr>
          <p:nvPr/>
        </p:nvSpPr>
        <p:spPr bwMode="auto">
          <a:xfrm>
            <a:off x="7593013" y="2855913"/>
            <a:ext cx="1415772"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87048" name="Group 6"/>
          <p:cNvGrpSpPr>
            <a:grpSpLocks/>
          </p:cNvGrpSpPr>
          <p:nvPr/>
        </p:nvGrpSpPr>
        <p:grpSpPr bwMode="auto">
          <a:xfrm flipH="1">
            <a:off x="6324600" y="1651000"/>
            <a:ext cx="1752600" cy="1524000"/>
            <a:chOff x="1248" y="2016"/>
            <a:chExt cx="1104" cy="960"/>
          </a:xfrm>
        </p:grpSpPr>
        <p:grpSp>
          <p:nvGrpSpPr>
            <p:cNvPr id="87068" name="Group 7"/>
            <p:cNvGrpSpPr>
              <a:grpSpLocks/>
            </p:cNvGrpSpPr>
            <p:nvPr/>
          </p:nvGrpSpPr>
          <p:grpSpPr bwMode="auto">
            <a:xfrm>
              <a:off x="1248" y="2016"/>
              <a:ext cx="912" cy="816"/>
              <a:chOff x="3168" y="1824"/>
              <a:chExt cx="912" cy="816"/>
            </a:xfrm>
          </p:grpSpPr>
          <p:sp>
            <p:nvSpPr>
              <p:cNvPr id="87070"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71"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72"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73"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7074"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7075"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7076"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77"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78"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069"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7049"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5678</a:t>
            </a:r>
          </a:p>
        </p:txBody>
      </p:sp>
      <p:grpSp>
        <p:nvGrpSpPr>
          <p:cNvPr id="87050" name="Group 19"/>
          <p:cNvGrpSpPr>
            <a:grpSpLocks/>
          </p:cNvGrpSpPr>
          <p:nvPr/>
        </p:nvGrpSpPr>
        <p:grpSpPr bwMode="auto">
          <a:xfrm>
            <a:off x="1879600" y="2260600"/>
            <a:ext cx="1752600" cy="1524000"/>
            <a:chOff x="1248" y="2016"/>
            <a:chExt cx="1104" cy="960"/>
          </a:xfrm>
        </p:grpSpPr>
        <p:grpSp>
          <p:nvGrpSpPr>
            <p:cNvPr id="87057" name="Group 20"/>
            <p:cNvGrpSpPr>
              <a:grpSpLocks/>
            </p:cNvGrpSpPr>
            <p:nvPr/>
          </p:nvGrpSpPr>
          <p:grpSpPr bwMode="auto">
            <a:xfrm>
              <a:off x="1248" y="2016"/>
              <a:ext cx="912" cy="816"/>
              <a:chOff x="3168" y="1824"/>
              <a:chExt cx="912" cy="816"/>
            </a:xfrm>
          </p:grpSpPr>
          <p:sp>
            <p:nvSpPr>
              <p:cNvPr id="87059"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60"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61"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7062"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7063"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7064"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7065"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66"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7067"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7058"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6511"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87052"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87053" name="AutoShape 36"/>
          <p:cNvSpPr>
            <a:spLocks noChangeArrowheads="1"/>
          </p:cNvSpPr>
          <p:nvPr/>
        </p:nvSpPr>
        <p:spPr bwMode="auto">
          <a:xfrm>
            <a:off x="1844675" y="4508500"/>
            <a:ext cx="2528888" cy="509588"/>
          </a:xfrm>
          <a:prstGeom prst="leftRightArrow">
            <a:avLst>
              <a:gd name="adj1" fmla="val 50000"/>
              <a:gd name="adj2" fmla="val 99252"/>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write(</a:t>
            </a:r>
            <a:r>
              <a:rPr lang="en-US" b="1" dirty="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7054" name="AutoShape 37"/>
          <p:cNvSpPr>
            <a:spLocks noChangeArrowheads="1"/>
          </p:cNvSpPr>
          <p:nvPr/>
        </p:nvSpPr>
        <p:spPr bwMode="auto">
          <a:xfrm>
            <a:off x="4595813" y="50530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read(</a:t>
            </a:r>
            <a:r>
              <a:rPr lang="en-US" b="1" dirty="0">
                <a:solidFill>
                  <a:srgbClr val="0000FF"/>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7055" name="Text Box 38"/>
          <p:cNvSpPr txBox="1">
            <a:spLocks noChangeArrowheads="1"/>
          </p:cNvSpPr>
          <p:nvPr/>
        </p:nvSpPr>
        <p:spPr bwMode="auto">
          <a:xfrm>
            <a:off x="212725" y="4395788"/>
            <a:ext cx="1327608"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Initially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39" name="Footer Placeholder 38"/>
          <p:cNvSpPr>
            <a:spLocks noGrp="1"/>
          </p:cNvSpPr>
          <p:nvPr>
            <p:ph type="ftr" sz="quarter" idx="10"/>
          </p:nvPr>
        </p:nvSpPr>
        <p:spPr/>
        <p:txBody>
          <a:bodyPr/>
          <a:lstStyle/>
          <a:p>
            <a:pPr>
              <a:defRPr/>
            </a:pPr>
            <a:r>
              <a:rPr lang="en-US"/>
              <a:t>Art of Multiprocessor Programming</a:t>
            </a:r>
            <a:endParaRPr lang="en-US" dirty="0"/>
          </a:p>
        </p:txBody>
      </p:sp>
      <p:sp>
        <p:nvSpPr>
          <p:cNvPr id="916521" name="Text Box 41"/>
          <p:cNvSpPr txBox="1">
            <a:spLocks noChangeArrowheads="1"/>
          </p:cNvSpPr>
          <p:nvPr/>
        </p:nvSpPr>
        <p:spPr bwMode="auto">
          <a:xfrm rot="-1437750">
            <a:off x="4618038" y="3467100"/>
            <a:ext cx="3008312" cy="1609725"/>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Same as</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6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52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10B13D5-6BD3-4E8C-87AE-156CEDC34CCF}" type="slidenum">
              <a:rPr lang="x-none" sz="1400">
                <a:latin typeface="Arial" pitchFamily="34" charset="0"/>
                <a:cs typeface="Arial" charset="0"/>
              </a:rPr>
              <a:pPr algn="r" eaLnBrk="0" hangingPunct="0"/>
              <a:t>83</a:t>
            </a:fld>
            <a:endParaRPr lang="en-US" sz="1400" dirty="0">
              <a:latin typeface="Arial" pitchFamily="34" charset="0"/>
              <a:cs typeface="Arial" charset="0"/>
            </a:endParaRPr>
          </a:p>
        </p:txBody>
      </p:sp>
      <p:sp>
        <p:nvSpPr>
          <p:cNvPr id="88068" name="Rectangle 2"/>
          <p:cNvSpPr>
            <a:spLocks noGrp="1" noChangeArrowheads="1"/>
          </p:cNvSpPr>
          <p:nvPr>
            <p:ph type="title" idx="4294967295"/>
          </p:nvPr>
        </p:nvSpPr>
        <p:spPr/>
        <p:txBody>
          <a:bodyPr/>
          <a:lstStyle/>
          <a:p>
            <a:pPr eaLnBrk="1" hangingPunct="1"/>
            <a:r>
              <a:rPr lang="en-US" sz="4000" dirty="0">
                <a:cs typeface="Arial" charset="0"/>
              </a:rPr>
              <a:t>SRSW Atomic From SRSW Regular </a:t>
            </a:r>
          </a:p>
        </p:txBody>
      </p:sp>
      <p:sp>
        <p:nvSpPr>
          <p:cNvPr id="88069"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8070"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8071" name="Rectangle 5"/>
          <p:cNvSpPr>
            <a:spLocks noChangeArrowheads="1"/>
          </p:cNvSpPr>
          <p:nvPr/>
        </p:nvSpPr>
        <p:spPr bwMode="auto">
          <a:xfrm>
            <a:off x="7593013" y="2855913"/>
            <a:ext cx="1415772"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88072" name="Group 6"/>
          <p:cNvGrpSpPr>
            <a:grpSpLocks/>
          </p:cNvGrpSpPr>
          <p:nvPr/>
        </p:nvGrpSpPr>
        <p:grpSpPr bwMode="auto">
          <a:xfrm flipH="1">
            <a:off x="6324600" y="1651000"/>
            <a:ext cx="1752600" cy="1524000"/>
            <a:chOff x="1248" y="2016"/>
            <a:chExt cx="1104" cy="960"/>
          </a:xfrm>
        </p:grpSpPr>
        <p:grpSp>
          <p:nvGrpSpPr>
            <p:cNvPr id="88093" name="Group 7"/>
            <p:cNvGrpSpPr>
              <a:grpSpLocks/>
            </p:cNvGrpSpPr>
            <p:nvPr/>
          </p:nvGrpSpPr>
          <p:grpSpPr bwMode="auto">
            <a:xfrm>
              <a:off x="1248" y="2016"/>
              <a:ext cx="912" cy="816"/>
              <a:chOff x="3168" y="1824"/>
              <a:chExt cx="912" cy="816"/>
            </a:xfrm>
          </p:grpSpPr>
          <p:sp>
            <p:nvSpPr>
              <p:cNvPr id="88095"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96"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97"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98"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8099"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8100"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8101"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02"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103"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094"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8073"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1234</a:t>
            </a:r>
          </a:p>
        </p:txBody>
      </p:sp>
      <p:grpSp>
        <p:nvGrpSpPr>
          <p:cNvPr id="88074" name="Group 19"/>
          <p:cNvGrpSpPr>
            <a:grpSpLocks/>
          </p:cNvGrpSpPr>
          <p:nvPr/>
        </p:nvGrpSpPr>
        <p:grpSpPr bwMode="auto">
          <a:xfrm>
            <a:off x="1879600" y="2260600"/>
            <a:ext cx="1752600" cy="1524000"/>
            <a:chOff x="1248" y="2016"/>
            <a:chExt cx="1104" cy="960"/>
          </a:xfrm>
        </p:grpSpPr>
        <p:grpSp>
          <p:nvGrpSpPr>
            <p:cNvPr id="88082" name="Group 20"/>
            <p:cNvGrpSpPr>
              <a:grpSpLocks/>
            </p:cNvGrpSpPr>
            <p:nvPr/>
          </p:nvGrpSpPr>
          <p:grpSpPr bwMode="auto">
            <a:xfrm>
              <a:off x="1248" y="2016"/>
              <a:ext cx="912" cy="816"/>
              <a:chOff x="3168" y="1824"/>
              <a:chExt cx="912" cy="816"/>
            </a:xfrm>
          </p:grpSpPr>
          <p:sp>
            <p:nvSpPr>
              <p:cNvPr id="88084"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85"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86"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8087"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8088"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8089"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8090"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091"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8092"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8083"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8559"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88076" name="Text Box 32"/>
          <p:cNvSpPr txBox="1">
            <a:spLocks noChangeArrowheads="1"/>
          </p:cNvSpPr>
          <p:nvPr/>
        </p:nvSpPr>
        <p:spPr bwMode="auto">
          <a:xfrm>
            <a:off x="5800725" y="4027488"/>
            <a:ext cx="271580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Instead of 5678…</a:t>
            </a:r>
          </a:p>
        </p:txBody>
      </p:sp>
      <p:sp>
        <p:nvSpPr>
          <p:cNvPr id="88077"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88078" name="AutoShape 34"/>
          <p:cNvSpPr>
            <a:spLocks noChangeArrowheads="1"/>
          </p:cNvSpPr>
          <p:nvPr/>
        </p:nvSpPr>
        <p:spPr bwMode="auto">
          <a:xfrm>
            <a:off x="1844675" y="4508500"/>
            <a:ext cx="2528888" cy="509588"/>
          </a:xfrm>
          <a:prstGeom prst="leftRightArrow">
            <a:avLst>
              <a:gd name="adj1" fmla="val 50000"/>
              <a:gd name="adj2" fmla="val 99252"/>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write(</a:t>
            </a:r>
            <a:r>
              <a:rPr lang="en-US" b="1" dirty="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8079" name="AutoShape 35"/>
          <p:cNvSpPr>
            <a:spLocks noChangeArrowheads="1"/>
          </p:cNvSpPr>
          <p:nvPr/>
        </p:nvSpPr>
        <p:spPr bwMode="auto">
          <a:xfrm>
            <a:off x="31099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read(</a:t>
            </a:r>
            <a:r>
              <a:rPr lang="en-US" b="1" dirty="0">
                <a:solidFill>
                  <a:srgbClr val="0000FF"/>
                </a:solidFill>
                <a:latin typeface="Arial" pitchFamily="34" charset="0"/>
                <a:cs typeface="Courier New" pitchFamily="49" charset="0"/>
              </a:rPr>
              <a:t>1234</a:t>
            </a:r>
            <a:r>
              <a:rPr lang="en-US" b="1" dirty="0">
                <a:latin typeface="Arial" pitchFamily="34" charset="0"/>
                <a:cs typeface="Courier New" pitchFamily="49" charset="0"/>
              </a:rPr>
              <a:t>)</a:t>
            </a:r>
          </a:p>
        </p:txBody>
      </p:sp>
      <p:sp>
        <p:nvSpPr>
          <p:cNvPr id="88080" name="Text Box 36"/>
          <p:cNvSpPr txBox="1">
            <a:spLocks noChangeArrowheads="1"/>
          </p:cNvSpPr>
          <p:nvPr/>
        </p:nvSpPr>
        <p:spPr bwMode="auto">
          <a:xfrm>
            <a:off x="212725" y="4395788"/>
            <a:ext cx="1327608"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Initially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918567" name="Text Box 39"/>
          <p:cNvSpPr txBox="1">
            <a:spLocks noChangeArrowheads="1"/>
          </p:cNvSpPr>
          <p:nvPr/>
        </p:nvSpPr>
        <p:spPr bwMode="auto">
          <a:xfrm rot="-1437750">
            <a:off x="4618038" y="3467100"/>
            <a:ext cx="3008312" cy="1609725"/>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Same as</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
        <p:nvSpPr>
          <p:cNvPr id="40" name="Footer Placeholder 39"/>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8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6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4853F8FA-2660-42C1-A099-F99DC7B8D50C}" type="slidenum">
              <a:rPr lang="x-none" sz="1400">
                <a:latin typeface="Arial" pitchFamily="34" charset="0"/>
                <a:cs typeface="Arial" charset="0"/>
              </a:rPr>
              <a:pPr algn="r" eaLnBrk="0" hangingPunct="0"/>
              <a:t>84</a:t>
            </a:fld>
            <a:endParaRPr lang="en-US" sz="1400" dirty="0">
              <a:latin typeface="Arial" pitchFamily="34" charset="0"/>
              <a:cs typeface="Arial" charset="0"/>
            </a:endParaRPr>
          </a:p>
        </p:txBody>
      </p:sp>
      <p:sp>
        <p:nvSpPr>
          <p:cNvPr id="89092" name="Rectangle 2"/>
          <p:cNvSpPr>
            <a:spLocks noGrp="1" noChangeArrowheads="1"/>
          </p:cNvSpPr>
          <p:nvPr>
            <p:ph type="title" idx="4294967295"/>
          </p:nvPr>
        </p:nvSpPr>
        <p:spPr/>
        <p:txBody>
          <a:bodyPr/>
          <a:lstStyle/>
          <a:p>
            <a:pPr eaLnBrk="1" hangingPunct="1"/>
            <a:r>
              <a:rPr lang="en-US" sz="4000" dirty="0">
                <a:cs typeface="Arial" charset="0"/>
              </a:rPr>
              <a:t>SRSW Atomic From SRSW Regular </a:t>
            </a:r>
          </a:p>
        </p:txBody>
      </p:sp>
      <p:sp>
        <p:nvSpPr>
          <p:cNvPr id="89093" name="Rectangle 3"/>
          <p:cNvSpPr>
            <a:spLocks noChangeArrowheads="1"/>
          </p:cNvSpPr>
          <p:nvPr/>
        </p:nvSpPr>
        <p:spPr bwMode="auto">
          <a:xfrm>
            <a:off x="37592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chemeClr val="tx2"/>
                </a:solidFill>
                <a:latin typeface="Arial" pitchFamily="34" charset="0"/>
                <a:cs typeface="Courier New" pitchFamily="49" charset="0"/>
              </a:rPr>
              <a:t>1234</a:t>
            </a:r>
          </a:p>
        </p:txBody>
      </p:sp>
      <p:sp>
        <p:nvSpPr>
          <p:cNvPr id="89094" name="Rectangle 4"/>
          <p:cNvSpPr>
            <a:spLocks noChangeArrowheads="1"/>
          </p:cNvSpPr>
          <p:nvPr/>
        </p:nvSpPr>
        <p:spPr bwMode="auto">
          <a:xfrm>
            <a:off x="1052513" y="1751013"/>
            <a:ext cx="2300287"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Regular writer</a:t>
            </a:r>
          </a:p>
        </p:txBody>
      </p:sp>
      <p:sp>
        <p:nvSpPr>
          <p:cNvPr id="89095" name="Rectangle 5"/>
          <p:cNvSpPr>
            <a:spLocks noChangeArrowheads="1"/>
          </p:cNvSpPr>
          <p:nvPr/>
        </p:nvSpPr>
        <p:spPr bwMode="auto">
          <a:xfrm>
            <a:off x="7593013" y="2855913"/>
            <a:ext cx="1415772"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Regular </a:t>
            </a:r>
          </a:p>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89096" name="Group 6"/>
          <p:cNvGrpSpPr>
            <a:grpSpLocks/>
          </p:cNvGrpSpPr>
          <p:nvPr/>
        </p:nvGrpSpPr>
        <p:grpSpPr bwMode="auto">
          <a:xfrm flipH="1">
            <a:off x="6324600" y="1651000"/>
            <a:ext cx="1752600" cy="1524000"/>
            <a:chOff x="1248" y="2016"/>
            <a:chExt cx="1104" cy="960"/>
          </a:xfrm>
        </p:grpSpPr>
        <p:grpSp>
          <p:nvGrpSpPr>
            <p:cNvPr id="89120" name="Group 7"/>
            <p:cNvGrpSpPr>
              <a:grpSpLocks/>
            </p:cNvGrpSpPr>
            <p:nvPr/>
          </p:nvGrpSpPr>
          <p:grpSpPr bwMode="auto">
            <a:xfrm>
              <a:off x="1248" y="2016"/>
              <a:ext cx="912" cy="816"/>
              <a:chOff x="3168" y="1824"/>
              <a:chExt cx="912" cy="816"/>
            </a:xfrm>
          </p:grpSpPr>
          <p:sp>
            <p:nvSpPr>
              <p:cNvPr id="89122"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23"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24"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25"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89126"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89127"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89128"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29"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30"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121"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9097" name="AutoShape 18"/>
          <p:cNvSpPr>
            <a:spLocks noChangeArrowheads="1"/>
          </p:cNvSpPr>
          <p:nvPr/>
        </p:nvSpPr>
        <p:spPr bwMode="auto">
          <a:xfrm>
            <a:off x="5765800" y="3365500"/>
            <a:ext cx="1689100" cy="520700"/>
          </a:xfrm>
          <a:prstGeom prst="cloudCallout">
            <a:avLst>
              <a:gd name="adj1" fmla="val 13815"/>
              <a:gd name="adj2" fmla="val -156403"/>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1234</a:t>
            </a:r>
          </a:p>
        </p:txBody>
      </p:sp>
      <p:grpSp>
        <p:nvGrpSpPr>
          <p:cNvPr id="89098" name="Group 19"/>
          <p:cNvGrpSpPr>
            <a:grpSpLocks/>
          </p:cNvGrpSpPr>
          <p:nvPr/>
        </p:nvGrpSpPr>
        <p:grpSpPr bwMode="auto">
          <a:xfrm>
            <a:off x="1879600" y="2260600"/>
            <a:ext cx="1752600" cy="1524000"/>
            <a:chOff x="1248" y="2016"/>
            <a:chExt cx="1104" cy="960"/>
          </a:xfrm>
        </p:grpSpPr>
        <p:grpSp>
          <p:nvGrpSpPr>
            <p:cNvPr id="89109" name="Group 20"/>
            <p:cNvGrpSpPr>
              <a:grpSpLocks/>
            </p:cNvGrpSpPr>
            <p:nvPr/>
          </p:nvGrpSpPr>
          <p:grpSpPr bwMode="auto">
            <a:xfrm>
              <a:off x="1248" y="2016"/>
              <a:ext cx="912" cy="816"/>
              <a:chOff x="3168" y="1824"/>
              <a:chExt cx="912" cy="816"/>
            </a:xfrm>
          </p:grpSpPr>
          <p:sp>
            <p:nvSpPr>
              <p:cNvPr id="89111"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12"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13"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89114"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89115"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89116"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89117"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18"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89119"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110"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20607" name="Rectangle 31"/>
          <p:cNvSpPr>
            <a:spLocks noChangeArrowheads="1"/>
          </p:cNvSpPr>
          <p:nvPr/>
        </p:nvSpPr>
        <p:spPr bwMode="auto">
          <a:xfrm>
            <a:off x="3771900" y="3349401"/>
            <a:ext cx="1206500" cy="387798"/>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anchor="ctr">
            <a:spAutoFit/>
          </a:bodyPr>
          <a:lstStyle/>
          <a:p>
            <a:pPr marL="231775" indent="-231775" algn="ctr" eaLnBrk="0" hangingPunct="0">
              <a:lnSpc>
                <a:spcPct val="80000"/>
              </a:lnSpc>
              <a:spcBef>
                <a:spcPct val="20000"/>
              </a:spcBef>
              <a:defRPr/>
            </a:pPr>
            <a:r>
              <a:rPr lang="en-US" sz="2400" b="1" dirty="0">
                <a:solidFill>
                  <a:srgbClr val="FF0000"/>
                </a:solidFill>
                <a:latin typeface="Arial" pitchFamily="34" charset="0"/>
                <a:cs typeface="Courier New" pitchFamily="49" charset="0"/>
              </a:rPr>
              <a:t>5678</a:t>
            </a:r>
          </a:p>
        </p:txBody>
      </p:sp>
      <p:sp>
        <p:nvSpPr>
          <p:cNvPr id="89100" name="Text Box 32"/>
          <p:cNvSpPr txBox="1">
            <a:spLocks noChangeArrowheads="1"/>
          </p:cNvSpPr>
          <p:nvPr/>
        </p:nvSpPr>
        <p:spPr bwMode="auto">
          <a:xfrm>
            <a:off x="5800725" y="4027488"/>
            <a:ext cx="271580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Instead of 5678…</a:t>
            </a:r>
          </a:p>
        </p:txBody>
      </p:sp>
      <p:sp>
        <p:nvSpPr>
          <p:cNvPr id="89101"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89102" name="AutoShape 34"/>
          <p:cNvSpPr>
            <a:spLocks noChangeArrowheads="1"/>
          </p:cNvSpPr>
          <p:nvPr/>
        </p:nvSpPr>
        <p:spPr bwMode="auto">
          <a:xfrm>
            <a:off x="1844675" y="4508500"/>
            <a:ext cx="2528888" cy="509588"/>
          </a:xfrm>
          <a:prstGeom prst="leftRightArrow">
            <a:avLst>
              <a:gd name="adj1" fmla="val 50000"/>
              <a:gd name="adj2" fmla="val 99252"/>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write(</a:t>
            </a:r>
            <a:r>
              <a:rPr lang="en-US" b="1" dirty="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89103" name="AutoShape 35"/>
          <p:cNvSpPr>
            <a:spLocks noChangeArrowheads="1"/>
          </p:cNvSpPr>
          <p:nvPr/>
        </p:nvSpPr>
        <p:spPr bwMode="auto">
          <a:xfrm>
            <a:off x="32877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read(</a:t>
            </a:r>
            <a:r>
              <a:rPr lang="en-US" b="1" dirty="0">
                <a:solidFill>
                  <a:srgbClr val="0000FF"/>
                </a:solidFill>
                <a:latin typeface="Arial" pitchFamily="34" charset="0"/>
                <a:cs typeface="Courier New" pitchFamily="49" charset="0"/>
              </a:rPr>
              <a:t>1234</a:t>
            </a:r>
            <a:r>
              <a:rPr lang="en-US" b="1" dirty="0">
                <a:latin typeface="Arial" pitchFamily="34" charset="0"/>
                <a:cs typeface="Courier New" pitchFamily="49" charset="0"/>
              </a:rPr>
              <a:t>)</a:t>
            </a:r>
          </a:p>
        </p:txBody>
      </p:sp>
      <p:sp>
        <p:nvSpPr>
          <p:cNvPr id="89104" name="Text Box 36"/>
          <p:cNvSpPr txBox="1">
            <a:spLocks noChangeArrowheads="1"/>
          </p:cNvSpPr>
          <p:nvPr/>
        </p:nvSpPr>
        <p:spPr bwMode="auto">
          <a:xfrm>
            <a:off x="212725" y="4395788"/>
            <a:ext cx="1327608"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Initially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89105" name="AutoShape 38"/>
          <p:cNvSpPr>
            <a:spLocks noChangeArrowheads="1"/>
          </p:cNvSpPr>
          <p:nvPr/>
        </p:nvSpPr>
        <p:spPr bwMode="auto">
          <a:xfrm>
            <a:off x="7731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err="1">
                <a:latin typeface="Arial" pitchFamily="34" charset="0"/>
                <a:cs typeface="Courier New" pitchFamily="49" charset="0"/>
              </a:rPr>
              <a:t>Reg</a:t>
            </a:r>
            <a:r>
              <a:rPr lang="en-US" b="1" dirty="0">
                <a:latin typeface="Arial" pitchFamily="34" charset="0"/>
                <a:cs typeface="Courier New" pitchFamily="49" charset="0"/>
              </a:rPr>
              <a:t> read(</a:t>
            </a:r>
            <a:r>
              <a:rPr lang="en-US" b="1" dirty="0">
                <a:solidFill>
                  <a:srgbClr val="0000FF"/>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920615" name="Text Box 39"/>
          <p:cNvSpPr txBox="1">
            <a:spLocks noChangeArrowheads="1"/>
          </p:cNvSpPr>
          <p:nvPr/>
        </p:nvSpPr>
        <p:spPr bwMode="auto">
          <a:xfrm rot="-1437750">
            <a:off x="4577534" y="3550924"/>
            <a:ext cx="2762295" cy="1588127"/>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not</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
        <p:nvSpPr>
          <p:cNvPr id="920616" name="Line 40"/>
          <p:cNvSpPr>
            <a:spLocks noChangeShapeType="1"/>
          </p:cNvSpPr>
          <p:nvPr/>
        </p:nvSpPr>
        <p:spPr bwMode="auto">
          <a:xfrm>
            <a:off x="3138488" y="5430838"/>
            <a:ext cx="0" cy="665162"/>
          </a:xfrm>
          <a:prstGeom prst="line">
            <a:avLst/>
          </a:prstGeom>
          <a:noFill/>
          <a:ln w="76200">
            <a:solidFill>
              <a:schemeClr val="accent2"/>
            </a:solidFill>
            <a:prstDash val="sysDot"/>
            <a:round/>
            <a:headEnd/>
            <a:tailEnd/>
          </a:ln>
        </p:spPr>
        <p:txBody>
          <a:bodyPr wrap="none" anchor="ctr"/>
          <a:lstStyle/>
          <a:p>
            <a:endParaRPr lang="en-US"/>
          </a:p>
        </p:txBody>
      </p:sp>
      <p:sp>
        <p:nvSpPr>
          <p:cNvPr id="920617" name="AutoShape 41"/>
          <p:cNvSpPr>
            <a:spLocks noChangeArrowheads="1"/>
          </p:cNvSpPr>
          <p:nvPr/>
        </p:nvSpPr>
        <p:spPr bwMode="auto">
          <a:xfrm>
            <a:off x="361950" y="5875338"/>
            <a:ext cx="2351088" cy="631825"/>
          </a:xfrm>
          <a:prstGeom prst="wedgeRoundRectCallout">
            <a:avLst>
              <a:gd name="adj1" fmla="val 64181"/>
              <a:gd name="adj2" fmla="val -17588"/>
              <a:gd name="adj3" fmla="val 16667"/>
            </a:avLst>
          </a:prstGeom>
          <a:solidFill>
            <a:srgbClr val="DDDDDD"/>
          </a:solidFill>
          <a:ln w="38100">
            <a:solidFill>
              <a:schemeClr val="tx1"/>
            </a:solidFill>
            <a:miter lim="800000"/>
            <a:headEnd/>
            <a:tailEnd/>
          </a:ln>
        </p:spPr>
        <p:txBody>
          <a:bodyPr anchor="ctr"/>
          <a:lstStyle/>
          <a:p>
            <a:pPr algn="ctr" eaLnBrk="0" hangingPunct="0"/>
            <a:r>
              <a:rPr lang="en-US" sz="2000" b="1" dirty="0">
                <a:solidFill>
                  <a:srgbClr val="0000FF"/>
                </a:solidFill>
                <a:latin typeface="Arial" pitchFamily="34" charset="0"/>
                <a:cs typeface="Courier New" pitchFamily="49" charset="0"/>
              </a:rPr>
              <a:t>Write 5678 happened</a:t>
            </a:r>
          </a:p>
        </p:txBody>
      </p:sp>
      <p:sp>
        <p:nvSpPr>
          <p:cNvPr id="43" name="Footer Placeholder 4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06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06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0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615" grpId="0" animBg="1"/>
      <p:bldP spid="920616" grpId="0" animBg="1"/>
      <p:bldP spid="9206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79"/>
          <p:cNvSpPr>
            <a:spLocks noChangeArrowheads="1"/>
          </p:cNvSpPr>
          <p:nvPr/>
        </p:nvSpPr>
        <p:spPr bwMode="auto">
          <a:xfrm>
            <a:off x="6362700" y="3328086"/>
            <a:ext cx="2451100" cy="456514"/>
          </a:xfrm>
          <a:prstGeom prst="rect">
            <a:avLst/>
          </a:prstGeom>
          <a:solidFill>
            <a:srgbClr val="0000FF"/>
          </a:solidFill>
          <a:ln w="38100" algn="ctr">
            <a:solidFill>
              <a:srgbClr val="0000FF"/>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9011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804D25F-2880-40E8-A89D-2C4FC8291782}" type="slidenum">
              <a:rPr lang="x-none" sz="1400">
                <a:latin typeface="Arial" pitchFamily="34" charset="0"/>
                <a:cs typeface="Arial" charset="0"/>
              </a:rPr>
              <a:pPr algn="r" eaLnBrk="0" hangingPunct="0"/>
              <a:t>85</a:t>
            </a:fld>
            <a:endParaRPr lang="en-US" sz="1400" dirty="0">
              <a:latin typeface="Arial" pitchFamily="34" charset="0"/>
              <a:cs typeface="Arial" charset="0"/>
            </a:endParaRPr>
          </a:p>
        </p:txBody>
      </p:sp>
      <p:sp>
        <p:nvSpPr>
          <p:cNvPr id="90116" name="Rectangle 2"/>
          <p:cNvSpPr>
            <a:spLocks noGrp="1" noChangeArrowheads="1"/>
          </p:cNvSpPr>
          <p:nvPr>
            <p:ph type="title" idx="4294967295"/>
          </p:nvPr>
        </p:nvSpPr>
        <p:spPr/>
        <p:txBody>
          <a:bodyPr/>
          <a:lstStyle/>
          <a:p>
            <a:pPr eaLnBrk="1" hangingPunct="1"/>
            <a:r>
              <a:rPr lang="en-US" dirty="0" err="1">
                <a:cs typeface="Arial" charset="0"/>
              </a:rPr>
              <a:t>Timestamped</a:t>
            </a:r>
            <a:r>
              <a:rPr lang="en-US" dirty="0">
                <a:cs typeface="Arial" charset="0"/>
              </a:rPr>
              <a:t> Values</a:t>
            </a:r>
          </a:p>
        </p:txBody>
      </p:sp>
      <p:sp>
        <p:nvSpPr>
          <p:cNvPr id="90117" name="Rectangle 4"/>
          <p:cNvSpPr>
            <a:spLocks noChangeArrowheads="1"/>
          </p:cNvSpPr>
          <p:nvPr/>
        </p:nvSpPr>
        <p:spPr bwMode="auto">
          <a:xfrm>
            <a:off x="2436813" y="4494213"/>
            <a:ext cx="2704587" cy="1126462"/>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Writer writes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value and stamp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together</a:t>
            </a:r>
          </a:p>
        </p:txBody>
      </p:sp>
      <p:sp>
        <p:nvSpPr>
          <p:cNvPr id="90118" name="Rectangle 5"/>
          <p:cNvSpPr>
            <a:spLocks noChangeArrowheads="1"/>
          </p:cNvSpPr>
          <p:nvPr/>
        </p:nvSpPr>
        <p:spPr bwMode="auto">
          <a:xfrm>
            <a:off x="5307013" y="3922713"/>
            <a:ext cx="3608387" cy="1717393"/>
          </a:xfrm>
          <a:prstGeom prst="rect">
            <a:avLst/>
          </a:prstGeom>
          <a:noFill/>
          <a:ln w="9525" algn="ctr">
            <a:noFill/>
            <a:miter lim="800000"/>
            <a:headEnd/>
            <a:tailEnd/>
          </a:ln>
        </p:spPr>
        <p:txBody>
          <a:bodyPr wrap="squar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  Reader saves last value &amp; stamp read</a:t>
            </a: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returns new value only if stamp is higher </a:t>
            </a: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  </a:t>
            </a:r>
          </a:p>
        </p:txBody>
      </p:sp>
      <p:sp>
        <p:nvSpPr>
          <p:cNvPr id="818216" name="Line 40"/>
          <p:cNvSpPr>
            <a:spLocks noChangeShapeType="1"/>
          </p:cNvSpPr>
          <p:nvPr/>
        </p:nvSpPr>
        <p:spPr bwMode="auto">
          <a:xfrm>
            <a:off x="4489450" y="2933700"/>
            <a:ext cx="0" cy="482600"/>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dirty="0">
              <a:solidFill>
                <a:srgbClr val="009900"/>
              </a:solidFill>
              <a:latin typeface="Arial" pitchFamily="34" charset="0"/>
              <a:cs typeface="Courier New" pitchFamily="49" charset="0"/>
            </a:endParaRPr>
          </a:p>
        </p:txBody>
      </p:sp>
      <p:sp>
        <p:nvSpPr>
          <p:cNvPr id="90157" name="Rectangle 3"/>
          <p:cNvSpPr>
            <a:spLocks noChangeArrowheads="1"/>
          </p:cNvSpPr>
          <p:nvPr/>
        </p:nvSpPr>
        <p:spPr bwMode="auto">
          <a:xfrm>
            <a:off x="4584700" y="3008313"/>
            <a:ext cx="10922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sp>
        <p:nvSpPr>
          <p:cNvPr id="90158" name="Rectangle 32"/>
          <p:cNvSpPr>
            <a:spLocks noChangeArrowheads="1"/>
          </p:cNvSpPr>
          <p:nvPr/>
        </p:nvSpPr>
        <p:spPr bwMode="auto">
          <a:xfrm>
            <a:off x="3251200" y="30210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0147" name="Freeform 43"/>
          <p:cNvSpPr>
            <a:spLocks/>
          </p:cNvSpPr>
          <p:nvPr/>
        </p:nvSpPr>
        <p:spPr bwMode="auto">
          <a:xfrm flipH="1">
            <a:off x="6629400" y="2032000"/>
            <a:ext cx="228600" cy="53340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48" name="Freeform 44"/>
          <p:cNvSpPr>
            <a:spLocks/>
          </p:cNvSpPr>
          <p:nvPr/>
        </p:nvSpPr>
        <p:spPr bwMode="auto">
          <a:xfrm flipH="1">
            <a:off x="6959600" y="1803400"/>
            <a:ext cx="228600" cy="53340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49" name="Freeform 45"/>
          <p:cNvSpPr>
            <a:spLocks/>
          </p:cNvSpPr>
          <p:nvPr/>
        </p:nvSpPr>
        <p:spPr bwMode="auto">
          <a:xfrm flipH="1">
            <a:off x="7315200" y="1651000"/>
            <a:ext cx="228600" cy="457200"/>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50" name="Freeform 46"/>
          <p:cNvSpPr>
            <a:spLocks/>
          </p:cNvSpPr>
          <p:nvPr/>
        </p:nvSpPr>
        <p:spPr bwMode="auto">
          <a:xfrm flipH="1">
            <a:off x="6705600" y="1651000"/>
            <a:ext cx="1252538" cy="849313"/>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0151" name="Freeform 47"/>
          <p:cNvSpPr>
            <a:spLocks/>
          </p:cNvSpPr>
          <p:nvPr/>
        </p:nvSpPr>
        <p:spPr bwMode="auto">
          <a:xfrm flipH="1">
            <a:off x="7162800" y="1803400"/>
            <a:ext cx="779463" cy="900113"/>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0152" name="Freeform 48"/>
          <p:cNvSpPr>
            <a:spLocks/>
          </p:cNvSpPr>
          <p:nvPr/>
        </p:nvSpPr>
        <p:spPr bwMode="auto">
          <a:xfrm flipH="1">
            <a:off x="6705600" y="2184400"/>
            <a:ext cx="482600" cy="519113"/>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0153" name="Freeform 49"/>
          <p:cNvSpPr>
            <a:spLocks/>
          </p:cNvSpPr>
          <p:nvPr/>
        </p:nvSpPr>
        <p:spPr bwMode="auto">
          <a:xfrm flipH="1">
            <a:off x="7162800" y="2413000"/>
            <a:ext cx="381000" cy="533400"/>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54" name="Freeform 50"/>
          <p:cNvSpPr>
            <a:spLocks/>
          </p:cNvSpPr>
          <p:nvPr/>
        </p:nvSpPr>
        <p:spPr bwMode="auto">
          <a:xfrm flipH="1">
            <a:off x="7467600" y="2184400"/>
            <a:ext cx="381000" cy="457200"/>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55" name="Freeform 51"/>
          <p:cNvSpPr>
            <a:spLocks/>
          </p:cNvSpPr>
          <p:nvPr/>
        </p:nvSpPr>
        <p:spPr bwMode="auto">
          <a:xfrm flipH="1">
            <a:off x="7772400" y="1955800"/>
            <a:ext cx="304800" cy="457200"/>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46" name="Freeform 52"/>
          <p:cNvSpPr>
            <a:spLocks/>
          </p:cNvSpPr>
          <p:nvPr/>
        </p:nvSpPr>
        <p:spPr bwMode="auto">
          <a:xfrm flipH="1">
            <a:off x="6324600" y="2870200"/>
            <a:ext cx="1219200" cy="304800"/>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90136" name="Freeform 67"/>
          <p:cNvSpPr>
            <a:spLocks/>
          </p:cNvSpPr>
          <p:nvPr/>
        </p:nvSpPr>
        <p:spPr bwMode="auto">
          <a:xfrm>
            <a:off x="2565400" y="2241550"/>
            <a:ext cx="190500" cy="47117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37" name="Freeform 68"/>
          <p:cNvSpPr>
            <a:spLocks/>
          </p:cNvSpPr>
          <p:nvPr/>
        </p:nvSpPr>
        <p:spPr bwMode="auto">
          <a:xfrm>
            <a:off x="2290233" y="2039620"/>
            <a:ext cx="190500" cy="47117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38" name="Freeform 69"/>
          <p:cNvSpPr>
            <a:spLocks/>
          </p:cNvSpPr>
          <p:nvPr/>
        </p:nvSpPr>
        <p:spPr bwMode="auto">
          <a:xfrm>
            <a:off x="1993900" y="1905000"/>
            <a:ext cx="190500" cy="403860"/>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0139" name="Freeform 70"/>
          <p:cNvSpPr>
            <a:spLocks/>
          </p:cNvSpPr>
          <p:nvPr/>
        </p:nvSpPr>
        <p:spPr bwMode="auto">
          <a:xfrm>
            <a:off x="1648619" y="1905000"/>
            <a:ext cx="1043781" cy="750226"/>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0140" name="Freeform 71"/>
          <p:cNvSpPr>
            <a:spLocks/>
          </p:cNvSpPr>
          <p:nvPr/>
        </p:nvSpPr>
        <p:spPr bwMode="auto">
          <a:xfrm>
            <a:off x="1661848" y="2039620"/>
            <a:ext cx="649552" cy="795099"/>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0141" name="Freeform 72"/>
          <p:cNvSpPr>
            <a:spLocks/>
          </p:cNvSpPr>
          <p:nvPr/>
        </p:nvSpPr>
        <p:spPr bwMode="auto">
          <a:xfrm>
            <a:off x="2290233" y="2376170"/>
            <a:ext cx="402167" cy="458549"/>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0142" name="Freeform 73"/>
          <p:cNvSpPr>
            <a:spLocks/>
          </p:cNvSpPr>
          <p:nvPr/>
        </p:nvSpPr>
        <p:spPr bwMode="auto">
          <a:xfrm>
            <a:off x="1993900" y="2578100"/>
            <a:ext cx="317500" cy="471170"/>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43" name="Freeform 74"/>
          <p:cNvSpPr>
            <a:spLocks/>
          </p:cNvSpPr>
          <p:nvPr/>
        </p:nvSpPr>
        <p:spPr bwMode="auto">
          <a:xfrm>
            <a:off x="1739900" y="2376170"/>
            <a:ext cx="317500" cy="403860"/>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44" name="Freeform 75"/>
          <p:cNvSpPr>
            <a:spLocks/>
          </p:cNvSpPr>
          <p:nvPr/>
        </p:nvSpPr>
        <p:spPr bwMode="auto">
          <a:xfrm>
            <a:off x="1549400" y="2174240"/>
            <a:ext cx="254000" cy="403860"/>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0135" name="Freeform 76"/>
          <p:cNvSpPr>
            <a:spLocks/>
          </p:cNvSpPr>
          <p:nvPr/>
        </p:nvSpPr>
        <p:spPr bwMode="auto">
          <a:xfrm>
            <a:off x="1993900" y="2981960"/>
            <a:ext cx="1016000" cy="269240"/>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818211" name="Line 35"/>
          <p:cNvSpPr>
            <a:spLocks noChangeShapeType="1"/>
          </p:cNvSpPr>
          <p:nvPr/>
        </p:nvSpPr>
        <p:spPr bwMode="auto">
          <a:xfrm>
            <a:off x="3854450" y="3302000"/>
            <a:ext cx="0" cy="469900"/>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dirty="0">
              <a:solidFill>
                <a:srgbClr val="009900"/>
              </a:solidFill>
              <a:latin typeface="Arial" pitchFamily="34" charset="0"/>
              <a:cs typeface="Courier New" pitchFamily="49" charset="0"/>
            </a:endParaRPr>
          </a:p>
        </p:txBody>
      </p:sp>
      <p:sp>
        <p:nvSpPr>
          <p:cNvPr id="90130" name="Rectangle 31"/>
          <p:cNvSpPr>
            <a:spLocks noChangeArrowheads="1"/>
          </p:cNvSpPr>
          <p:nvPr/>
        </p:nvSpPr>
        <p:spPr bwMode="auto">
          <a:xfrm>
            <a:off x="3873500" y="33512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5678</a:t>
            </a:r>
          </a:p>
        </p:txBody>
      </p:sp>
      <p:sp>
        <p:nvSpPr>
          <p:cNvPr id="90131" name="Rectangle 33"/>
          <p:cNvSpPr>
            <a:spLocks noChangeArrowheads="1"/>
          </p:cNvSpPr>
          <p:nvPr/>
        </p:nvSpPr>
        <p:spPr bwMode="auto">
          <a:xfrm>
            <a:off x="2641600" y="33639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0123" name="AutoShape 77"/>
          <p:cNvSpPr>
            <a:spLocks/>
          </p:cNvSpPr>
          <p:nvPr/>
        </p:nvSpPr>
        <p:spPr bwMode="auto">
          <a:xfrm rot="5400000">
            <a:off x="3727450" y="2832100"/>
            <a:ext cx="469900" cy="2590800"/>
          </a:xfrm>
          <a:prstGeom prst="rightBrace">
            <a:avLst>
              <a:gd name="adj1" fmla="val 40991"/>
              <a:gd name="adj2" fmla="val 50000"/>
            </a:avLst>
          </a:prstGeom>
          <a:noFill/>
          <a:ln w="38100">
            <a:solidFill>
              <a:srgbClr val="FF0000"/>
            </a:solidFill>
            <a:round/>
            <a:headEnd/>
            <a:tailEnd/>
          </a:ln>
        </p:spPr>
        <p:txBody>
          <a:bodyPr anchor="ctr">
            <a:no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818256" name="Line 80"/>
          <p:cNvSpPr>
            <a:spLocks noChangeShapeType="1"/>
          </p:cNvSpPr>
          <p:nvPr/>
        </p:nvSpPr>
        <p:spPr bwMode="auto">
          <a:xfrm>
            <a:off x="7588250" y="3302000"/>
            <a:ext cx="0" cy="482600"/>
          </a:xfrm>
          <a:prstGeom prst="line">
            <a:avLst/>
          </a:prstGeom>
          <a:noFill/>
          <a:ln w="9525">
            <a:solidFill>
              <a:srgbClr val="0000FF"/>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dirty="0">
              <a:solidFill>
                <a:srgbClr val="009900"/>
              </a:solidFill>
              <a:latin typeface="Arial" pitchFamily="34" charset="0"/>
              <a:cs typeface="Courier New" pitchFamily="49" charset="0"/>
            </a:endParaRPr>
          </a:p>
        </p:txBody>
      </p:sp>
      <p:sp>
        <p:nvSpPr>
          <p:cNvPr id="90125" name="Rectangle 84"/>
          <p:cNvSpPr>
            <a:spLocks noChangeArrowheads="1"/>
          </p:cNvSpPr>
          <p:nvPr/>
        </p:nvSpPr>
        <p:spPr bwMode="auto">
          <a:xfrm>
            <a:off x="7569200" y="34020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5678</a:t>
            </a:r>
          </a:p>
        </p:txBody>
      </p:sp>
      <p:sp>
        <p:nvSpPr>
          <p:cNvPr id="90126" name="Rectangle 85"/>
          <p:cNvSpPr>
            <a:spLocks noChangeArrowheads="1"/>
          </p:cNvSpPr>
          <p:nvPr/>
        </p:nvSpPr>
        <p:spPr bwMode="auto">
          <a:xfrm>
            <a:off x="6426200" y="3376613"/>
            <a:ext cx="1206500" cy="384175"/>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49" name="Footer Placeholder 48"/>
          <p:cNvSpPr>
            <a:spLocks noGrp="1"/>
          </p:cNvSpPr>
          <p:nvPr>
            <p:ph type="ftr" sz="quarter" idx="10"/>
          </p:nvPr>
        </p:nvSpPr>
        <p:spPr/>
        <p:txBody>
          <a:bodyPr/>
          <a:lstStyle/>
          <a:p>
            <a:pPr>
              <a:defRPr/>
            </a:pPr>
            <a:r>
              <a:rPr lang="en-US"/>
              <a:t>Art of Multiprocessor Programming</a:t>
            </a:r>
            <a:endParaRPr lang="en-US" dirty="0"/>
          </a:p>
        </p:txBody>
      </p:sp>
      <p:grpSp>
        <p:nvGrpSpPr>
          <p:cNvPr id="51" name="Group 92"/>
          <p:cNvGrpSpPr>
            <a:grpSpLocks/>
          </p:cNvGrpSpPr>
          <p:nvPr/>
        </p:nvGrpSpPr>
        <p:grpSpPr bwMode="auto">
          <a:xfrm>
            <a:off x="3251200" y="2933700"/>
            <a:ext cx="2463800" cy="482600"/>
            <a:chOff x="2048" y="1848"/>
            <a:chExt cx="1552" cy="304"/>
          </a:xfrm>
        </p:grpSpPr>
        <p:grpSp>
          <p:nvGrpSpPr>
            <p:cNvPr id="52" name="Group 38"/>
            <p:cNvGrpSpPr>
              <a:grpSpLocks/>
            </p:cNvGrpSpPr>
            <p:nvPr/>
          </p:nvGrpSpPr>
          <p:grpSpPr bwMode="auto">
            <a:xfrm>
              <a:off x="2056" y="1848"/>
              <a:ext cx="1544" cy="304"/>
              <a:chOff x="1800" y="2536"/>
              <a:chExt cx="1512" cy="296"/>
            </a:xfrm>
          </p:grpSpPr>
          <p:sp>
            <p:nvSpPr>
              <p:cNvPr id="55" name="Rectangle 39"/>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56" name="Line 40"/>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53" name="Rectangle 3"/>
            <p:cNvSpPr>
              <a:spLocks noChangeArrowheads="1"/>
            </p:cNvSpPr>
            <p:nvPr/>
          </p:nvSpPr>
          <p:spPr bwMode="auto">
            <a:xfrm>
              <a:off x="2888" y="1895"/>
              <a:ext cx="688"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FF3300"/>
                  </a:solidFill>
                  <a:latin typeface="Comic Sans MS" pitchFamily="66" charset="0"/>
                  <a:cs typeface="Courier New" pitchFamily="49" charset="0"/>
                </a:rPr>
                <a:t>1234</a:t>
              </a:r>
            </a:p>
          </p:txBody>
        </p:sp>
        <p:sp>
          <p:nvSpPr>
            <p:cNvPr id="54" name="Rectangle 32"/>
            <p:cNvSpPr>
              <a:spLocks noChangeArrowheads="1"/>
            </p:cNvSpPr>
            <p:nvPr/>
          </p:nvSpPr>
          <p:spPr bwMode="auto">
            <a:xfrm>
              <a:off x="2048" y="1903"/>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009900"/>
                  </a:solidFill>
                  <a:latin typeface="Comic Sans MS" pitchFamily="66" charset="0"/>
                  <a:cs typeface="Courier New" pitchFamily="49" charset="0"/>
                </a:rPr>
                <a:t>1:45</a:t>
              </a:r>
            </a:p>
          </p:txBody>
        </p:sp>
      </p:grpSp>
      <p:grpSp>
        <p:nvGrpSpPr>
          <p:cNvPr id="57" name="Group 93"/>
          <p:cNvGrpSpPr>
            <a:grpSpLocks/>
          </p:cNvGrpSpPr>
          <p:nvPr/>
        </p:nvGrpSpPr>
        <p:grpSpPr bwMode="auto">
          <a:xfrm>
            <a:off x="2641600" y="3302000"/>
            <a:ext cx="2438400" cy="469900"/>
            <a:chOff x="1664" y="2080"/>
            <a:chExt cx="1536" cy="296"/>
          </a:xfrm>
        </p:grpSpPr>
        <p:grpSp>
          <p:nvGrpSpPr>
            <p:cNvPr id="58" name="Group 37"/>
            <p:cNvGrpSpPr>
              <a:grpSpLocks/>
            </p:cNvGrpSpPr>
            <p:nvPr/>
          </p:nvGrpSpPr>
          <p:grpSpPr bwMode="auto">
            <a:xfrm>
              <a:off x="1672" y="2080"/>
              <a:ext cx="1512" cy="296"/>
              <a:chOff x="1800" y="2536"/>
              <a:chExt cx="1512" cy="296"/>
            </a:xfrm>
          </p:grpSpPr>
          <p:sp>
            <p:nvSpPr>
              <p:cNvPr id="61" name="Rectangle 34"/>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62" name="Line 35"/>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59" name="Rectangle 31"/>
            <p:cNvSpPr>
              <a:spLocks noChangeArrowheads="1"/>
            </p:cNvSpPr>
            <p:nvPr/>
          </p:nvSpPr>
          <p:spPr bwMode="auto">
            <a:xfrm>
              <a:off x="2440" y="2111"/>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FF3300"/>
                  </a:solidFill>
                  <a:latin typeface="Comic Sans MS" pitchFamily="66" charset="0"/>
                  <a:cs typeface="Courier New" pitchFamily="49" charset="0"/>
                </a:rPr>
                <a:t>5678</a:t>
              </a:r>
            </a:p>
          </p:txBody>
        </p:sp>
        <p:sp>
          <p:nvSpPr>
            <p:cNvPr id="60" name="Rectangle 33"/>
            <p:cNvSpPr>
              <a:spLocks noChangeArrowheads="1"/>
            </p:cNvSpPr>
            <p:nvPr/>
          </p:nvSpPr>
          <p:spPr bwMode="auto">
            <a:xfrm>
              <a:off x="1664" y="2119"/>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009900"/>
                  </a:solidFill>
                  <a:latin typeface="Comic Sans MS" pitchFamily="66" charset="0"/>
                  <a:cs typeface="Courier New" pitchFamily="49" charset="0"/>
                </a:rPr>
                <a:t>2:00</a:t>
              </a:r>
            </a:p>
          </p:txBody>
        </p:sp>
      </p:grpSp>
      <p:sp>
        <p:nvSpPr>
          <p:cNvPr id="65" name="Line 80"/>
          <p:cNvSpPr>
            <a:spLocks noChangeShapeType="1"/>
          </p:cNvSpPr>
          <p:nvPr/>
        </p:nvSpPr>
        <p:spPr bwMode="auto">
          <a:xfrm>
            <a:off x="7588250" y="3302000"/>
            <a:ext cx="0" cy="482600"/>
          </a:xfrm>
          <a:prstGeom prst="line">
            <a:avLst/>
          </a:prstGeom>
          <a:noFill/>
          <a:ln w="9525">
            <a:solidFill>
              <a:srgbClr val="0000FF"/>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E3553BC-CAC7-44EA-9BD6-00C9A3751B11}" type="slidenum">
              <a:rPr lang="x-none" sz="1400">
                <a:latin typeface="Arial" pitchFamily="34" charset="0"/>
                <a:cs typeface="Arial" charset="0"/>
              </a:rPr>
              <a:pPr algn="r" eaLnBrk="0" hangingPunct="0"/>
              <a:t>86</a:t>
            </a:fld>
            <a:endParaRPr lang="en-US" sz="1400" dirty="0">
              <a:latin typeface="Arial" pitchFamily="34" charset="0"/>
              <a:cs typeface="Arial" charset="0"/>
            </a:endParaRPr>
          </a:p>
        </p:txBody>
      </p:sp>
      <p:sp>
        <p:nvSpPr>
          <p:cNvPr id="91140" name="Rectangle 2"/>
          <p:cNvSpPr>
            <a:spLocks noGrp="1" noChangeArrowheads="1"/>
          </p:cNvSpPr>
          <p:nvPr>
            <p:ph type="title" idx="4294967295"/>
          </p:nvPr>
        </p:nvSpPr>
        <p:spPr/>
        <p:txBody>
          <a:bodyPr/>
          <a:lstStyle/>
          <a:p>
            <a:pPr eaLnBrk="1" hangingPunct="1"/>
            <a:r>
              <a:rPr lang="en-US" sz="4000" dirty="0">
                <a:cs typeface="Arial" charset="0"/>
              </a:rPr>
              <a:t>SRSW Atomic From SRSW Regular </a:t>
            </a:r>
          </a:p>
        </p:txBody>
      </p:sp>
      <p:sp>
        <p:nvSpPr>
          <p:cNvPr id="91141" name="Rectangle 4"/>
          <p:cNvSpPr>
            <a:spLocks noChangeArrowheads="1"/>
          </p:cNvSpPr>
          <p:nvPr/>
        </p:nvSpPr>
        <p:spPr bwMode="auto">
          <a:xfrm>
            <a:off x="595313" y="1370013"/>
            <a:ext cx="1023037"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writer</a:t>
            </a:r>
          </a:p>
        </p:txBody>
      </p:sp>
      <p:sp>
        <p:nvSpPr>
          <p:cNvPr id="91142" name="Rectangle 5"/>
          <p:cNvSpPr>
            <a:spLocks noChangeArrowheads="1"/>
          </p:cNvSpPr>
          <p:nvPr/>
        </p:nvSpPr>
        <p:spPr bwMode="auto">
          <a:xfrm>
            <a:off x="7593013" y="2855913"/>
            <a:ext cx="1165225"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reader</a:t>
            </a:r>
          </a:p>
        </p:txBody>
      </p:sp>
      <p:grpSp>
        <p:nvGrpSpPr>
          <p:cNvPr id="2" name="Group 6"/>
          <p:cNvGrpSpPr>
            <a:grpSpLocks/>
          </p:cNvGrpSpPr>
          <p:nvPr/>
        </p:nvGrpSpPr>
        <p:grpSpPr bwMode="auto">
          <a:xfrm flipH="1">
            <a:off x="6324600" y="1651000"/>
            <a:ext cx="1752600" cy="1524000"/>
            <a:chOff x="1248" y="2016"/>
            <a:chExt cx="1104" cy="960"/>
          </a:xfrm>
        </p:grpSpPr>
        <p:grpSp>
          <p:nvGrpSpPr>
            <p:cNvPr id="3" name="Group 7"/>
            <p:cNvGrpSpPr>
              <a:grpSpLocks/>
            </p:cNvGrpSpPr>
            <p:nvPr/>
          </p:nvGrpSpPr>
          <p:grpSpPr bwMode="auto">
            <a:xfrm>
              <a:off x="1248" y="2016"/>
              <a:ext cx="912" cy="816"/>
              <a:chOff x="3168" y="1824"/>
              <a:chExt cx="912" cy="816"/>
            </a:xfrm>
          </p:grpSpPr>
          <p:sp>
            <p:nvSpPr>
              <p:cNvPr id="91181" name="Freeform 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82" name="Freeform 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83" name="Freeform 1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84" name="Freeform 1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1185" name="Freeform 1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1186" name="Freeform 1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1187" name="Freeform 1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88" name="Freeform 1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89" name="Freeform 1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1180" name="Freeform 17"/>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22642" name="AutoShape 18"/>
          <p:cNvSpPr>
            <a:spLocks noChangeArrowheads="1"/>
          </p:cNvSpPr>
          <p:nvPr/>
        </p:nvSpPr>
        <p:spPr bwMode="auto">
          <a:xfrm>
            <a:off x="4572000" y="3352800"/>
            <a:ext cx="4419600" cy="983873"/>
          </a:xfrm>
          <a:prstGeom prst="cloudCallout">
            <a:avLst>
              <a:gd name="adj1" fmla="val 940"/>
              <a:gd name="adj2" fmla="val -96745"/>
            </a:avLst>
          </a:prstGeom>
          <a:solidFill>
            <a:schemeClr val="bg1"/>
          </a:solidFill>
          <a:ln w="38100">
            <a:solidFill>
              <a:srgbClr val="0000FF"/>
            </a:solidFill>
            <a:round/>
            <a:headEnd/>
            <a:tailEnd/>
          </a:ln>
        </p:spPr>
        <p:txBody>
          <a:bodyPr>
            <a:spAutoFit/>
          </a:bodyPr>
          <a:lstStyle/>
          <a:p>
            <a:pPr marL="231775" indent="-231775" algn="ctr" eaLnBrk="0" hangingPunct="0">
              <a:lnSpc>
                <a:spcPct val="80000"/>
              </a:lnSpc>
              <a:spcBef>
                <a:spcPct val="20000"/>
              </a:spcBef>
            </a:pPr>
            <a:r>
              <a:rPr lang="en-US" sz="2000" b="1" dirty="0">
                <a:solidFill>
                  <a:srgbClr val="0000FF"/>
                </a:solidFill>
                <a:latin typeface="Arial" pitchFamily="34" charset="0"/>
                <a:cs typeface="Courier New" pitchFamily="49" charset="0"/>
              </a:rPr>
              <a:t>1:45 1234 </a:t>
            </a:r>
            <a:r>
              <a:rPr lang="en-US" sz="2000" b="1" dirty="0">
                <a:latin typeface="Arial" pitchFamily="34" charset="0"/>
                <a:cs typeface="Courier New" pitchFamily="49" charset="0"/>
              </a:rPr>
              <a:t>&lt;</a:t>
            </a:r>
            <a:r>
              <a:rPr lang="en-US" sz="2000" b="1" dirty="0">
                <a:solidFill>
                  <a:srgbClr val="0000FF"/>
                </a:solidFill>
                <a:latin typeface="Arial" pitchFamily="34" charset="0"/>
                <a:cs typeface="Courier New" pitchFamily="49" charset="0"/>
              </a:rPr>
              <a:t> 2:00 5678 </a:t>
            </a:r>
          </a:p>
          <a:p>
            <a:pPr marL="231775" indent="-231775" algn="ctr" eaLnBrk="0" hangingPunct="0">
              <a:lnSpc>
                <a:spcPct val="80000"/>
              </a:lnSpc>
              <a:spcBef>
                <a:spcPct val="20000"/>
              </a:spcBef>
            </a:pPr>
            <a:r>
              <a:rPr lang="en-US" sz="2000" b="1" dirty="0">
                <a:latin typeface="Arial" pitchFamily="34" charset="0"/>
                <a:cs typeface="Courier New" pitchFamily="49" charset="0"/>
              </a:rPr>
              <a:t>So stick with </a:t>
            </a:r>
            <a:r>
              <a:rPr lang="en-US" sz="2000" b="1" dirty="0">
                <a:solidFill>
                  <a:srgbClr val="0000FF"/>
                </a:solidFill>
                <a:latin typeface="Arial" pitchFamily="34" charset="0"/>
                <a:cs typeface="Courier New" pitchFamily="49" charset="0"/>
              </a:rPr>
              <a:t>5678</a:t>
            </a:r>
          </a:p>
        </p:txBody>
      </p:sp>
      <p:grpSp>
        <p:nvGrpSpPr>
          <p:cNvPr id="4" name="Group 19"/>
          <p:cNvGrpSpPr>
            <a:grpSpLocks/>
          </p:cNvGrpSpPr>
          <p:nvPr/>
        </p:nvGrpSpPr>
        <p:grpSpPr bwMode="auto">
          <a:xfrm>
            <a:off x="1422400" y="1879600"/>
            <a:ext cx="1752600" cy="1524000"/>
            <a:chOff x="1248" y="2016"/>
            <a:chExt cx="1104" cy="960"/>
          </a:xfrm>
        </p:grpSpPr>
        <p:grpSp>
          <p:nvGrpSpPr>
            <p:cNvPr id="5" name="Group 20"/>
            <p:cNvGrpSpPr>
              <a:grpSpLocks/>
            </p:cNvGrpSpPr>
            <p:nvPr/>
          </p:nvGrpSpPr>
          <p:grpSpPr bwMode="auto">
            <a:xfrm>
              <a:off x="1248" y="2016"/>
              <a:ext cx="912" cy="816"/>
              <a:chOff x="3168" y="1824"/>
              <a:chExt cx="912" cy="816"/>
            </a:xfrm>
          </p:grpSpPr>
          <p:sp>
            <p:nvSpPr>
              <p:cNvPr id="91170" name="Freeform 21"/>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71" name="Freeform 22"/>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72" name="Freeform 23"/>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1173" name="Freeform 24"/>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1174" name="Freeform 25"/>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1175" name="Freeform 26"/>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1176" name="Freeform 27"/>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77" name="Freeform 28"/>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1178" name="Freeform 29"/>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1169" name="Freeform 30"/>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1146" name="AutoShape 33"/>
          <p:cNvSpPr>
            <a:spLocks noChangeArrowheads="1"/>
          </p:cNvSpPr>
          <p:nvPr/>
        </p:nvSpPr>
        <p:spPr bwMode="auto">
          <a:xfrm>
            <a:off x="889000" y="57023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91147" name="AutoShape 34"/>
          <p:cNvSpPr>
            <a:spLocks noChangeArrowheads="1"/>
          </p:cNvSpPr>
          <p:nvPr/>
        </p:nvSpPr>
        <p:spPr bwMode="auto">
          <a:xfrm>
            <a:off x="1819275" y="4508500"/>
            <a:ext cx="3163888" cy="509588"/>
          </a:xfrm>
          <a:prstGeom prst="leftRightArrow">
            <a:avLst>
              <a:gd name="adj1" fmla="val 50000"/>
              <a:gd name="adj2" fmla="val 124174"/>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write(</a:t>
            </a:r>
            <a:r>
              <a:rPr lang="en-US" b="1" dirty="0">
                <a:solidFill>
                  <a:srgbClr val="FF0000"/>
                </a:solidFill>
                <a:latin typeface="Arial" pitchFamily="34" charset="0"/>
                <a:cs typeface="Courier New" pitchFamily="49" charset="0"/>
              </a:rPr>
              <a:t>2:00</a:t>
            </a:r>
            <a:r>
              <a:rPr lang="en-US" b="1" dirty="0">
                <a:latin typeface="Arial" pitchFamily="34" charset="0"/>
                <a:cs typeface="Courier New" pitchFamily="49" charset="0"/>
              </a:rPr>
              <a:t> </a:t>
            </a:r>
            <a:r>
              <a:rPr lang="en-US" b="1" dirty="0">
                <a:solidFill>
                  <a:srgbClr val="FF0000"/>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91148" name="AutoShape 35"/>
          <p:cNvSpPr>
            <a:spLocks noChangeArrowheads="1"/>
          </p:cNvSpPr>
          <p:nvPr/>
        </p:nvSpPr>
        <p:spPr bwMode="auto">
          <a:xfrm>
            <a:off x="36941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read(</a:t>
            </a:r>
            <a:r>
              <a:rPr lang="en-US" b="1" dirty="0">
                <a:solidFill>
                  <a:srgbClr val="0000FF"/>
                </a:solidFill>
                <a:latin typeface="Arial" pitchFamily="34" charset="0"/>
                <a:cs typeface="Courier New" pitchFamily="49" charset="0"/>
              </a:rPr>
              <a:t>1:45</a:t>
            </a:r>
            <a:r>
              <a:rPr lang="en-US" b="1" dirty="0">
                <a:latin typeface="Arial" pitchFamily="34" charset="0"/>
                <a:cs typeface="Courier New" pitchFamily="49" charset="0"/>
              </a:rPr>
              <a:t> </a:t>
            </a:r>
            <a:r>
              <a:rPr lang="en-US" b="1" dirty="0">
                <a:solidFill>
                  <a:srgbClr val="0000FF"/>
                </a:solidFill>
                <a:latin typeface="Arial" pitchFamily="34" charset="0"/>
                <a:cs typeface="Courier New" pitchFamily="49" charset="0"/>
              </a:rPr>
              <a:t>1234</a:t>
            </a:r>
            <a:r>
              <a:rPr lang="en-US" b="1" dirty="0">
                <a:latin typeface="Arial" pitchFamily="34" charset="0"/>
                <a:cs typeface="Courier New" pitchFamily="49" charset="0"/>
              </a:rPr>
              <a:t>)</a:t>
            </a:r>
          </a:p>
        </p:txBody>
      </p:sp>
      <p:sp>
        <p:nvSpPr>
          <p:cNvPr id="91149" name="Text Box 36"/>
          <p:cNvSpPr txBox="1">
            <a:spLocks noChangeArrowheads="1"/>
          </p:cNvSpPr>
          <p:nvPr/>
        </p:nvSpPr>
        <p:spPr bwMode="auto">
          <a:xfrm>
            <a:off x="0" y="4800600"/>
            <a:ext cx="1235075" cy="313932"/>
          </a:xfrm>
          <a:prstGeom prst="rect">
            <a:avLst/>
          </a:prstGeom>
          <a:noFill/>
          <a:ln w="9525" algn="ctr">
            <a:noFill/>
            <a:miter lim="800000"/>
            <a:headEnd/>
            <a:tailEnd/>
          </a:ln>
        </p:spPr>
        <p:txBody>
          <a:bodyPr wrap="square">
            <a:spAutoFit/>
          </a:bodyPr>
          <a:lstStyle/>
          <a:p>
            <a:pPr marL="231775" indent="-231775" eaLnBrk="0" hangingPunct="0">
              <a:lnSpc>
                <a:spcPct val="80000"/>
              </a:lnSpc>
              <a:spcBef>
                <a:spcPct val="20000"/>
              </a:spcBef>
            </a:pPr>
            <a:r>
              <a:rPr lang="en-US" b="1" dirty="0">
                <a:solidFill>
                  <a:srgbClr val="FF0000"/>
                </a:solidFill>
                <a:latin typeface="Arial" pitchFamily="34" charset="0"/>
                <a:cs typeface="Courier New" pitchFamily="49" charset="0"/>
              </a:rPr>
              <a:t>1:45</a:t>
            </a:r>
            <a:r>
              <a:rPr lang="en-US" b="1" dirty="0">
                <a:latin typeface="Arial" pitchFamily="34" charset="0"/>
                <a:cs typeface="Courier New" pitchFamily="49" charset="0"/>
              </a:rPr>
              <a:t> </a:t>
            </a:r>
            <a:r>
              <a:rPr lang="en-US" b="1" dirty="0">
                <a:solidFill>
                  <a:srgbClr val="FF0000"/>
                </a:solidFill>
                <a:latin typeface="Arial" pitchFamily="34" charset="0"/>
                <a:cs typeface="Courier New" pitchFamily="49" charset="0"/>
              </a:rPr>
              <a:t>1234</a:t>
            </a:r>
          </a:p>
        </p:txBody>
      </p:sp>
      <p:sp>
        <p:nvSpPr>
          <p:cNvPr id="91150" name="AutoShape 37"/>
          <p:cNvSpPr>
            <a:spLocks noChangeArrowheads="1"/>
          </p:cNvSpPr>
          <p:nvPr/>
        </p:nvSpPr>
        <p:spPr bwMode="auto">
          <a:xfrm>
            <a:off x="1128713" y="5078413"/>
            <a:ext cx="2376487" cy="509587"/>
          </a:xfrm>
          <a:prstGeom prst="leftRightArrow">
            <a:avLst>
              <a:gd name="adj1" fmla="val 50000"/>
              <a:gd name="adj2" fmla="val 93271"/>
            </a:avLst>
          </a:prstGeom>
          <a:solidFill>
            <a:srgbClr val="CCECFF"/>
          </a:solidFill>
          <a:ln w="38100">
            <a:solidFill>
              <a:schemeClr val="tx1"/>
            </a:solidFill>
            <a:miter lim="800000"/>
            <a:headEnd/>
            <a:tailEnd/>
          </a:ln>
        </p:spPr>
        <p:txBody>
          <a:bodyPr wrap="none" anchor="ctr"/>
          <a:lstStyle/>
          <a:p>
            <a:pPr algn="ctr" eaLnBrk="0" hangingPunct="0"/>
            <a:r>
              <a:rPr lang="en-US" b="1" dirty="0">
                <a:latin typeface="Arial" pitchFamily="34" charset="0"/>
                <a:cs typeface="Courier New" pitchFamily="49" charset="0"/>
              </a:rPr>
              <a:t>read(</a:t>
            </a:r>
            <a:r>
              <a:rPr lang="en-US" b="1" dirty="0">
                <a:solidFill>
                  <a:srgbClr val="0000FF"/>
                </a:solidFill>
                <a:latin typeface="Arial" pitchFamily="34" charset="0"/>
                <a:cs typeface="Courier New" pitchFamily="49" charset="0"/>
              </a:rPr>
              <a:t>2:00</a:t>
            </a:r>
            <a:r>
              <a:rPr lang="en-US" b="1" dirty="0">
                <a:latin typeface="Arial" pitchFamily="34" charset="0"/>
                <a:cs typeface="Courier New" pitchFamily="49" charset="0"/>
              </a:rPr>
              <a:t> </a:t>
            </a:r>
            <a:r>
              <a:rPr lang="en-US" b="1" dirty="0">
                <a:solidFill>
                  <a:srgbClr val="0000FF"/>
                </a:solidFill>
                <a:latin typeface="Arial" pitchFamily="34" charset="0"/>
                <a:cs typeface="Courier New" pitchFamily="49" charset="0"/>
              </a:rPr>
              <a:t>5678</a:t>
            </a:r>
            <a:r>
              <a:rPr lang="en-US" b="1" dirty="0">
                <a:latin typeface="Arial" pitchFamily="34" charset="0"/>
                <a:cs typeface="Courier New" pitchFamily="49" charset="0"/>
              </a:rPr>
              <a:t>)</a:t>
            </a:r>
          </a:p>
        </p:txBody>
      </p:sp>
      <p:sp>
        <p:nvSpPr>
          <p:cNvPr id="91154" name="Text Box 70"/>
          <p:cNvSpPr txBox="1">
            <a:spLocks noChangeArrowheads="1"/>
          </p:cNvSpPr>
          <p:nvPr/>
        </p:nvSpPr>
        <p:spPr bwMode="auto">
          <a:xfrm>
            <a:off x="4860925" y="57673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54" name="Footer Placeholder 53"/>
          <p:cNvSpPr>
            <a:spLocks noGrp="1"/>
          </p:cNvSpPr>
          <p:nvPr>
            <p:ph type="ftr" sz="quarter" idx="10"/>
          </p:nvPr>
        </p:nvSpPr>
        <p:spPr/>
        <p:txBody>
          <a:bodyPr/>
          <a:lstStyle/>
          <a:p>
            <a:pPr>
              <a:defRPr/>
            </a:pPr>
            <a:r>
              <a:rPr lang="en-US"/>
              <a:t>Art of Multiprocessor Programming</a:t>
            </a:r>
            <a:endParaRPr lang="en-US" dirty="0"/>
          </a:p>
        </p:txBody>
      </p:sp>
      <p:grpSp>
        <p:nvGrpSpPr>
          <p:cNvPr id="61" name="Group 47"/>
          <p:cNvGrpSpPr>
            <a:grpSpLocks/>
          </p:cNvGrpSpPr>
          <p:nvPr/>
        </p:nvGrpSpPr>
        <p:grpSpPr bwMode="auto">
          <a:xfrm>
            <a:off x="2628900" y="3289300"/>
            <a:ext cx="2463800" cy="482600"/>
            <a:chOff x="2048" y="1848"/>
            <a:chExt cx="1552" cy="304"/>
          </a:xfrm>
        </p:grpSpPr>
        <p:grpSp>
          <p:nvGrpSpPr>
            <p:cNvPr id="62" name="Group 48"/>
            <p:cNvGrpSpPr>
              <a:grpSpLocks/>
            </p:cNvGrpSpPr>
            <p:nvPr/>
          </p:nvGrpSpPr>
          <p:grpSpPr bwMode="auto">
            <a:xfrm>
              <a:off x="2056" y="1848"/>
              <a:ext cx="1544" cy="304"/>
              <a:chOff x="1800" y="2536"/>
              <a:chExt cx="1512" cy="296"/>
            </a:xfrm>
          </p:grpSpPr>
          <p:sp>
            <p:nvSpPr>
              <p:cNvPr id="65" name="Rectangle 49"/>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66" name="Line 50"/>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sp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63" name="Rectangle 51"/>
            <p:cNvSpPr>
              <a:spLocks noChangeArrowheads="1"/>
            </p:cNvSpPr>
            <p:nvPr/>
          </p:nvSpPr>
          <p:spPr bwMode="auto">
            <a:xfrm>
              <a:off x="2888" y="1895"/>
              <a:ext cx="688"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a:solidFill>
                    <a:srgbClr val="FF3300"/>
                  </a:solidFill>
                  <a:latin typeface="Comic Sans MS" pitchFamily="66" charset="0"/>
                  <a:cs typeface="Courier New" pitchFamily="49" charset="0"/>
                </a:rPr>
                <a:t>1234</a:t>
              </a:r>
            </a:p>
          </p:txBody>
        </p:sp>
        <p:sp>
          <p:nvSpPr>
            <p:cNvPr id="64" name="Rectangle 52"/>
            <p:cNvSpPr>
              <a:spLocks noChangeArrowheads="1"/>
            </p:cNvSpPr>
            <p:nvPr/>
          </p:nvSpPr>
          <p:spPr bwMode="auto">
            <a:xfrm>
              <a:off x="2048" y="1903"/>
              <a:ext cx="760" cy="242"/>
            </a:xfrm>
            <a:prstGeom prst="rect">
              <a:avLst/>
            </a:prstGeom>
            <a:noFill/>
            <a:ln w="38100" algn="ctr">
              <a:no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Arial" pitchFamily="34" charset="0"/>
                </a:rPr>
                <a:t>1:45</a:t>
              </a:r>
            </a:p>
          </p:txBody>
        </p:sp>
      </p:grpSp>
      <p:grpSp>
        <p:nvGrpSpPr>
          <p:cNvPr id="73" name="Group 73"/>
          <p:cNvGrpSpPr>
            <a:grpSpLocks/>
          </p:cNvGrpSpPr>
          <p:nvPr/>
        </p:nvGrpSpPr>
        <p:grpSpPr bwMode="auto">
          <a:xfrm>
            <a:off x="2641600" y="3289300"/>
            <a:ext cx="2463800" cy="482600"/>
            <a:chOff x="2048" y="1848"/>
            <a:chExt cx="1552" cy="304"/>
          </a:xfrm>
        </p:grpSpPr>
        <p:grpSp>
          <p:nvGrpSpPr>
            <p:cNvPr id="74" name="Group 74"/>
            <p:cNvGrpSpPr>
              <a:grpSpLocks/>
            </p:cNvGrpSpPr>
            <p:nvPr/>
          </p:nvGrpSpPr>
          <p:grpSpPr bwMode="auto">
            <a:xfrm>
              <a:off x="2056" y="1848"/>
              <a:ext cx="1544" cy="304"/>
              <a:chOff x="1800" y="2536"/>
              <a:chExt cx="1512" cy="296"/>
            </a:xfrm>
          </p:grpSpPr>
          <p:sp>
            <p:nvSpPr>
              <p:cNvPr id="77" name="Rectangle 75"/>
              <p:cNvSpPr>
                <a:spLocks noChangeArrowheads="1"/>
              </p:cNvSpPr>
              <p:nvPr/>
            </p:nvSpPr>
            <p:spPr bwMode="auto">
              <a:xfrm>
                <a:off x="1800" y="2552"/>
                <a:ext cx="1512" cy="280"/>
              </a:xfrm>
              <a:prstGeom prst="rect">
                <a:avLst/>
              </a:prstGeom>
              <a:solidFill>
                <a:schemeClr val="accent1"/>
              </a:solidFill>
              <a:ln w="38100" algn="ctr">
                <a:solidFill>
                  <a:schemeClr val="tx1"/>
                </a:solidFill>
                <a:miter lim="800000"/>
                <a:headEnd/>
                <a:tailEnd/>
              </a:ln>
              <a:effectLst>
                <a:outerShdw dist="107763" dir="2700000" algn="ctr" rotWithShape="0">
                  <a:schemeClr val="bg2">
                    <a:alpha val="50000"/>
                  </a:schemeClr>
                </a:outerShdw>
              </a:effectLst>
            </p:spPr>
            <p:txBody>
              <a:bodyPr wrap="none" anchor="ctr">
                <a:no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sp>
            <p:nvSpPr>
              <p:cNvPr id="78" name="Line 76"/>
              <p:cNvSpPr>
                <a:spLocks noChangeShapeType="1"/>
              </p:cNvSpPr>
              <p:nvPr/>
            </p:nvSpPr>
            <p:spPr bwMode="auto">
              <a:xfrm>
                <a:off x="2556" y="2536"/>
                <a:ext cx="0" cy="296"/>
              </a:xfrm>
              <a:prstGeom prst="line">
                <a:avLst/>
              </a:prstGeom>
              <a:noFill/>
              <a:ln w="9525">
                <a:solidFill>
                  <a:schemeClr val="tx1"/>
                </a:solidFill>
                <a:round/>
                <a:headEnd/>
                <a:tailEnd/>
              </a:ln>
              <a:effectLst>
                <a:outerShdw dist="107763" dir="2700000" algn="ctr" rotWithShape="0">
                  <a:schemeClr val="bg2">
                    <a:alpha val="50000"/>
                  </a:schemeClr>
                </a:outerShdw>
              </a:effectLst>
            </p:spPr>
            <p:txBody>
              <a:bodyPr>
                <a:noAutofit/>
              </a:bodyPr>
              <a:lstStyle/>
              <a:p>
                <a:pPr eaLnBrk="0" hangingPunct="0">
                  <a:lnSpc>
                    <a:spcPct val="80000"/>
                  </a:lnSpc>
                  <a:spcBef>
                    <a:spcPct val="20000"/>
                  </a:spcBef>
                  <a:defRPr/>
                </a:pPr>
                <a:endParaRPr lang="en-US" sz="2400" b="1">
                  <a:solidFill>
                    <a:srgbClr val="009900"/>
                  </a:solidFill>
                  <a:latin typeface="Comic Sans MS" pitchFamily="66" charset="0"/>
                  <a:cs typeface="Courier New" pitchFamily="49" charset="0"/>
                </a:endParaRPr>
              </a:p>
            </p:txBody>
          </p:sp>
        </p:grpSp>
        <p:sp>
          <p:nvSpPr>
            <p:cNvPr id="75" name="Rectangle 77"/>
            <p:cNvSpPr>
              <a:spLocks noChangeArrowheads="1"/>
            </p:cNvSpPr>
            <p:nvPr/>
          </p:nvSpPr>
          <p:spPr bwMode="auto">
            <a:xfrm>
              <a:off x="2888" y="1895"/>
              <a:ext cx="688" cy="242"/>
            </a:xfrm>
            <a:prstGeom prst="rect">
              <a:avLst/>
            </a:prstGeom>
            <a:noFill/>
            <a:ln w="38100" algn="ctr">
              <a:noFill/>
              <a:miter lim="800000"/>
              <a:headEnd/>
              <a:tailEnd/>
            </a:ln>
          </p:spPr>
          <p:txBody>
            <a:bodyPr anchor="ctr">
              <a:no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Arial" pitchFamily="34" charset="0"/>
                </a:rPr>
                <a:t>5678</a:t>
              </a:r>
            </a:p>
          </p:txBody>
        </p:sp>
        <p:sp>
          <p:nvSpPr>
            <p:cNvPr id="76" name="Rectangle 78"/>
            <p:cNvSpPr>
              <a:spLocks noChangeArrowheads="1"/>
            </p:cNvSpPr>
            <p:nvPr/>
          </p:nvSpPr>
          <p:spPr bwMode="auto">
            <a:xfrm>
              <a:off x="2048" y="1903"/>
              <a:ext cx="760" cy="242"/>
            </a:xfrm>
            <a:prstGeom prst="rect">
              <a:avLst/>
            </a:prstGeom>
            <a:noFill/>
            <a:ln w="38100" algn="ctr">
              <a:noFill/>
              <a:miter lim="800000"/>
              <a:headEnd/>
              <a:tailEnd/>
            </a:ln>
          </p:spPr>
          <p:txBody>
            <a:bodyPr anchor="ctr">
              <a:no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Arial" pitchFamily="34" charset="0"/>
                </a:rPr>
                <a:t>2:00</a:t>
              </a:r>
            </a:p>
          </p:txBody>
        </p:sp>
      </p:grpSp>
      <p:sp>
        <p:nvSpPr>
          <p:cNvPr id="922703" name="Text Box 79"/>
          <p:cNvSpPr txBox="1">
            <a:spLocks noChangeArrowheads="1"/>
          </p:cNvSpPr>
          <p:nvPr/>
        </p:nvSpPr>
        <p:spPr bwMode="auto">
          <a:xfrm rot="-1437750">
            <a:off x="4618038" y="3467100"/>
            <a:ext cx="3008312" cy="1609725"/>
          </a:xfrm>
          <a:prstGeom prst="rect">
            <a:avLst/>
          </a:prstGeom>
          <a:solidFill>
            <a:schemeClr val="bg1"/>
          </a:solidFill>
          <a:ln w="38100" algn="ctr">
            <a:solidFill>
              <a:schemeClr val="tx1"/>
            </a:solidFill>
            <a:miter lim="800000"/>
            <a:headEnd/>
            <a:tailEnd/>
          </a:ln>
        </p:spPr>
        <p:txBody>
          <a:bodyPr wrap="none">
            <a:spAutoFit/>
          </a:bodyPr>
          <a:lstStyle/>
          <a:p>
            <a:pPr marL="231775" indent="-231775" eaLnBrk="0" hangingPunct="0">
              <a:lnSpc>
                <a:spcPct val="80000"/>
              </a:lnSpc>
              <a:spcBef>
                <a:spcPct val="20000"/>
              </a:spcBef>
            </a:pPr>
            <a:r>
              <a:rPr lang="en-US" sz="5400" b="1" dirty="0">
                <a:latin typeface="Arial" pitchFamily="34" charset="0"/>
                <a:cs typeface="Courier New" pitchFamily="49" charset="0"/>
              </a:rPr>
              <a:t>Same as</a:t>
            </a:r>
          </a:p>
          <a:p>
            <a:pPr marL="231775" indent="-231775" eaLnBrk="0" hangingPunct="0">
              <a:lnSpc>
                <a:spcPct val="80000"/>
              </a:lnSpc>
              <a:spcBef>
                <a:spcPct val="20000"/>
              </a:spcBef>
            </a:pPr>
            <a:r>
              <a:rPr lang="en-US" sz="5400" b="1" dirty="0">
                <a:latin typeface="Arial" pitchFamily="34" charset="0"/>
                <a:cs typeface="Courier New" pitchFamily="49" charset="0"/>
              </a:rPr>
              <a:t>Atomic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blinds(horizontal)">
                                      <p:cBhvr>
                                        <p:cTn id="7" dur="500"/>
                                        <p:tgtEl>
                                          <p:spTgt spid="91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50"/>
                                        </p:tgtEl>
                                        <p:attrNameLst>
                                          <p:attrName>style.visibility</p:attrName>
                                        </p:attrNameLst>
                                      </p:cBhvr>
                                      <p:to>
                                        <p:strVal val="visible"/>
                                      </p:to>
                                    </p:set>
                                    <p:animEffect transition="in" filter="blinds(horizontal)">
                                      <p:cBhvr>
                                        <p:cTn id="12" dur="500"/>
                                        <p:tgtEl>
                                          <p:spTgt spid="911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148"/>
                                        </p:tgtEl>
                                        <p:attrNameLst>
                                          <p:attrName>style.visibility</p:attrName>
                                        </p:attrNameLst>
                                      </p:cBhvr>
                                      <p:to>
                                        <p:strVal val="visible"/>
                                      </p:to>
                                    </p:set>
                                    <p:animEffect transition="in" filter="blinds(horizontal)">
                                      <p:cBhvr>
                                        <p:cTn id="17" dur="500"/>
                                        <p:tgtEl>
                                          <p:spTgt spid="911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blinds(horizontal)">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6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2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42" grpId="0" animBg="1"/>
      <p:bldP spid="91147" grpId="0" animBg="1"/>
      <p:bldP spid="91148" grpId="0" animBg="1"/>
      <p:bldP spid="91150" grpId="0" animBg="1"/>
      <p:bldP spid="92270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9"/>
          <p:cNvSpPr>
            <a:spLocks noChangeArrowheads="1"/>
          </p:cNvSpPr>
          <p:nvPr/>
        </p:nvSpPr>
        <p:spPr bwMode="auto">
          <a:xfrm>
            <a:off x="2273300" y="31623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216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4410A04-35DF-47CD-AC4C-A2482A420AAF}" type="slidenum">
              <a:rPr lang="x-none" sz="1400">
                <a:latin typeface="Arial" pitchFamily="34" charset="0"/>
                <a:cs typeface="Arial" charset="0"/>
              </a:rPr>
              <a:pPr algn="r" eaLnBrk="0" hangingPunct="0"/>
              <a:t>87</a:t>
            </a:fld>
            <a:endParaRPr lang="en-US" sz="1400" dirty="0">
              <a:latin typeface="Arial" pitchFamily="34" charset="0"/>
              <a:cs typeface="Arial" charset="0"/>
            </a:endParaRPr>
          </a:p>
        </p:txBody>
      </p:sp>
      <p:sp>
        <p:nvSpPr>
          <p:cNvPr id="92165" name="Rectangle 2"/>
          <p:cNvSpPr>
            <a:spLocks noGrp="1" noChangeArrowheads="1"/>
          </p:cNvSpPr>
          <p:nvPr>
            <p:ph type="title" idx="4294967295"/>
          </p:nvPr>
        </p:nvSpPr>
        <p:spPr/>
        <p:txBody>
          <a:bodyPr/>
          <a:lstStyle/>
          <a:p>
            <a:pPr eaLnBrk="1" hangingPunct="1"/>
            <a:r>
              <a:rPr lang="en-US" sz="4000" dirty="0">
                <a:cs typeface="Arial" charset="0"/>
              </a:rPr>
              <a:t>Atomic Single-Reader to Atomic Multi-Reader</a:t>
            </a:r>
          </a:p>
        </p:txBody>
      </p:sp>
      <p:grpSp>
        <p:nvGrpSpPr>
          <p:cNvPr id="92166" name="Group 3"/>
          <p:cNvGrpSpPr>
            <a:grpSpLocks/>
          </p:cNvGrpSpPr>
          <p:nvPr/>
        </p:nvGrpSpPr>
        <p:grpSpPr bwMode="auto">
          <a:xfrm>
            <a:off x="2184400" y="3527426"/>
            <a:ext cx="2413000" cy="387350"/>
            <a:chOff x="1216" y="2310"/>
            <a:chExt cx="1520" cy="244"/>
          </a:xfrm>
        </p:grpSpPr>
        <p:sp>
          <p:nvSpPr>
            <p:cNvPr id="92180" name="Rectangle 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81" name="Rectangle 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2167" name="Rectangle 6"/>
          <p:cNvSpPr>
            <a:spLocks noChangeArrowheads="1"/>
          </p:cNvSpPr>
          <p:nvPr/>
        </p:nvSpPr>
        <p:spPr bwMode="auto">
          <a:xfrm>
            <a:off x="21844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68" name="Rectangle 7"/>
          <p:cNvSpPr>
            <a:spLocks noChangeArrowheads="1"/>
          </p:cNvSpPr>
          <p:nvPr/>
        </p:nvSpPr>
        <p:spPr bwMode="auto">
          <a:xfrm>
            <a:off x="33909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nvGrpSpPr>
          <p:cNvPr id="92169" name="Group 8"/>
          <p:cNvGrpSpPr>
            <a:grpSpLocks/>
          </p:cNvGrpSpPr>
          <p:nvPr/>
        </p:nvGrpSpPr>
        <p:grpSpPr bwMode="auto">
          <a:xfrm>
            <a:off x="2184400" y="4378326"/>
            <a:ext cx="2413000" cy="387350"/>
            <a:chOff x="1456" y="3206"/>
            <a:chExt cx="1520" cy="244"/>
          </a:xfrm>
        </p:grpSpPr>
        <p:sp>
          <p:nvSpPr>
            <p:cNvPr id="92178" name="Rectangle 9"/>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79" name="Rectangle 10"/>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2170" name="Group 11"/>
          <p:cNvGrpSpPr>
            <a:grpSpLocks/>
          </p:cNvGrpSpPr>
          <p:nvPr/>
        </p:nvGrpSpPr>
        <p:grpSpPr bwMode="auto">
          <a:xfrm>
            <a:off x="2184400" y="3946526"/>
            <a:ext cx="2413000" cy="387350"/>
            <a:chOff x="3376" y="3358"/>
            <a:chExt cx="1520" cy="244"/>
          </a:xfrm>
        </p:grpSpPr>
        <p:sp>
          <p:nvSpPr>
            <p:cNvPr id="92176" name="Rectangle 12"/>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2177" name="Rectangle 13"/>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2171" name="Rectangle 14"/>
          <p:cNvSpPr>
            <a:spLocks noChangeArrowheads="1"/>
          </p:cNvSpPr>
          <p:nvPr/>
        </p:nvSpPr>
        <p:spPr bwMode="auto">
          <a:xfrm>
            <a:off x="2306638" y="25511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92172" name="Rectangle 15"/>
          <p:cNvSpPr>
            <a:spLocks noChangeArrowheads="1"/>
          </p:cNvSpPr>
          <p:nvPr/>
        </p:nvSpPr>
        <p:spPr bwMode="auto">
          <a:xfrm>
            <a:off x="3562350" y="25511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92174" name="Text Box 17"/>
          <p:cNvSpPr txBox="1">
            <a:spLocks noChangeArrowheads="1"/>
          </p:cNvSpPr>
          <p:nvPr/>
        </p:nvSpPr>
        <p:spPr bwMode="auto">
          <a:xfrm>
            <a:off x="5749925" y="3748088"/>
            <a:ext cx="2374368"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accent2"/>
                </a:solidFill>
                <a:latin typeface="Arial" pitchFamily="34" charset="0"/>
                <a:cs typeface="Courier New" pitchFamily="49" charset="0"/>
              </a:rPr>
              <a:t>One per reader</a:t>
            </a:r>
          </a:p>
        </p:txBody>
      </p:sp>
      <p:sp>
        <p:nvSpPr>
          <p:cNvPr id="92175" name="Line 18"/>
          <p:cNvSpPr>
            <a:spLocks noChangeShapeType="1"/>
          </p:cNvSpPr>
          <p:nvPr/>
        </p:nvSpPr>
        <p:spPr bwMode="auto">
          <a:xfrm>
            <a:off x="33909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22" name="Footer Placeholder 21"/>
          <p:cNvSpPr>
            <a:spLocks noGrp="1"/>
          </p:cNvSpPr>
          <p:nvPr>
            <p:ph type="ftr" sz="quarter" idx="10"/>
          </p:nvPr>
        </p:nvSpPr>
        <p:spPr/>
        <p:txBody>
          <a:bodyPr/>
          <a:lstStyle/>
          <a:p>
            <a:pPr>
              <a:defRPr/>
            </a:pPr>
            <a:r>
              <a:rPr lang="en-US"/>
              <a:t>Art of Multiprocessor Programming</a:t>
            </a:r>
            <a:endParaRPr lang="en-US" dirty="0"/>
          </a:p>
        </p:txBody>
      </p:sp>
      <p:sp>
        <p:nvSpPr>
          <p:cNvPr id="24" name="AutoShape 16"/>
          <p:cNvSpPr>
            <a:spLocks/>
          </p:cNvSpPr>
          <p:nvPr/>
        </p:nvSpPr>
        <p:spPr bwMode="auto">
          <a:xfrm>
            <a:off x="5156200" y="3149600"/>
            <a:ext cx="571500" cy="1549400"/>
          </a:xfrm>
          <a:prstGeom prst="rightBrace">
            <a:avLst>
              <a:gd name="adj1" fmla="val 22593"/>
              <a:gd name="adj2" fmla="val 50000"/>
            </a:avLst>
          </a:prstGeom>
          <a:noFill/>
          <a:ln w="38100">
            <a:solidFill>
              <a:srgbClr val="0000FF"/>
            </a:solidFill>
            <a:round/>
            <a:headEnd/>
            <a:tailEnd/>
          </a:ln>
        </p:spPr>
        <p:txBody>
          <a:bodyPr wrap="none"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7"/>
          <p:cNvSpPr>
            <a:spLocks noChangeArrowheads="1"/>
          </p:cNvSpPr>
          <p:nvPr/>
        </p:nvSpPr>
        <p:spPr bwMode="auto">
          <a:xfrm>
            <a:off x="2273300" y="31623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318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011A630F-74C3-4AA2-A1D7-9FEAD749D55D}" type="slidenum">
              <a:rPr lang="x-none" sz="1400">
                <a:latin typeface="Arial" pitchFamily="34" charset="0"/>
                <a:cs typeface="Arial" charset="0"/>
              </a:rPr>
              <a:pPr algn="r" eaLnBrk="0" hangingPunct="0"/>
              <a:t>88</a:t>
            </a:fld>
            <a:endParaRPr lang="en-US" sz="1400" dirty="0">
              <a:latin typeface="Arial" pitchFamily="34" charset="0"/>
              <a:cs typeface="Arial" charset="0"/>
            </a:endParaRPr>
          </a:p>
        </p:txBody>
      </p:sp>
      <p:sp>
        <p:nvSpPr>
          <p:cNvPr id="93188" name="Rectangle 2"/>
          <p:cNvSpPr>
            <a:spLocks noGrp="1" noChangeArrowheads="1"/>
          </p:cNvSpPr>
          <p:nvPr>
            <p:ph type="title" idx="4294967295"/>
          </p:nvPr>
        </p:nvSpPr>
        <p:spPr/>
        <p:txBody>
          <a:bodyPr/>
          <a:lstStyle/>
          <a:p>
            <a:pPr eaLnBrk="1" hangingPunct="1"/>
            <a:r>
              <a:rPr lang="en-US" dirty="0">
                <a:cs typeface="Arial" charset="0"/>
              </a:rPr>
              <a:t>Another Scenario</a:t>
            </a:r>
          </a:p>
        </p:txBody>
      </p:sp>
      <p:grpSp>
        <p:nvGrpSpPr>
          <p:cNvPr id="93189" name="Group 35"/>
          <p:cNvGrpSpPr>
            <a:grpSpLocks/>
          </p:cNvGrpSpPr>
          <p:nvPr/>
        </p:nvGrpSpPr>
        <p:grpSpPr bwMode="auto">
          <a:xfrm>
            <a:off x="571500" y="1778000"/>
            <a:ext cx="1752600" cy="1524000"/>
            <a:chOff x="1248" y="2016"/>
            <a:chExt cx="1104" cy="960"/>
          </a:xfrm>
        </p:grpSpPr>
        <p:grpSp>
          <p:nvGrpSpPr>
            <p:cNvPr id="93206" name="Group 36"/>
            <p:cNvGrpSpPr>
              <a:grpSpLocks/>
            </p:cNvGrpSpPr>
            <p:nvPr/>
          </p:nvGrpSpPr>
          <p:grpSpPr bwMode="auto">
            <a:xfrm>
              <a:off x="1248" y="2016"/>
              <a:ext cx="912" cy="816"/>
              <a:chOff x="3168" y="1824"/>
              <a:chExt cx="912" cy="816"/>
            </a:xfrm>
          </p:grpSpPr>
          <p:sp>
            <p:nvSpPr>
              <p:cNvPr id="93208" name="Freeform 3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3209" name="Freeform 3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3210" name="Freeform 39"/>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3211" name="Freeform 4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3212" name="Freeform 4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3213" name="Freeform 4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3214" name="Freeform 43"/>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3215" name="Freeform 44"/>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3216" name="Freeform 45"/>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3207" name="Freeform 46"/>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93191" name="Group 48"/>
          <p:cNvGrpSpPr>
            <a:grpSpLocks/>
          </p:cNvGrpSpPr>
          <p:nvPr/>
        </p:nvGrpSpPr>
        <p:grpSpPr bwMode="auto">
          <a:xfrm>
            <a:off x="2184400" y="3527426"/>
            <a:ext cx="2413000" cy="387350"/>
            <a:chOff x="1216" y="2310"/>
            <a:chExt cx="1520" cy="244"/>
          </a:xfrm>
        </p:grpSpPr>
        <p:sp>
          <p:nvSpPr>
            <p:cNvPr id="93204" name="Rectangle 49"/>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3205" name="Rectangle 50"/>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3192" name="Rectangle 51"/>
          <p:cNvSpPr>
            <a:spLocks noChangeArrowheads="1"/>
          </p:cNvSpPr>
          <p:nvPr/>
        </p:nvSpPr>
        <p:spPr bwMode="auto">
          <a:xfrm>
            <a:off x="21844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2:00</a:t>
            </a:r>
          </a:p>
        </p:txBody>
      </p:sp>
      <p:sp>
        <p:nvSpPr>
          <p:cNvPr id="93193" name="Rectangle 52"/>
          <p:cNvSpPr>
            <a:spLocks noChangeArrowheads="1"/>
          </p:cNvSpPr>
          <p:nvPr/>
        </p:nvSpPr>
        <p:spPr bwMode="auto">
          <a:xfrm>
            <a:off x="33909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grpSp>
        <p:nvGrpSpPr>
          <p:cNvPr id="93194" name="Group 53"/>
          <p:cNvGrpSpPr>
            <a:grpSpLocks/>
          </p:cNvGrpSpPr>
          <p:nvPr/>
        </p:nvGrpSpPr>
        <p:grpSpPr bwMode="auto">
          <a:xfrm>
            <a:off x="2184400" y="4378326"/>
            <a:ext cx="2413000" cy="387350"/>
            <a:chOff x="1456" y="3206"/>
            <a:chExt cx="1520" cy="244"/>
          </a:xfrm>
        </p:grpSpPr>
        <p:sp>
          <p:nvSpPr>
            <p:cNvPr id="93202" name="Rectangle 54"/>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3203" name="Rectangle 55"/>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3195" name="Group 56"/>
          <p:cNvGrpSpPr>
            <a:grpSpLocks/>
          </p:cNvGrpSpPr>
          <p:nvPr/>
        </p:nvGrpSpPr>
        <p:grpSpPr bwMode="auto">
          <a:xfrm>
            <a:off x="2184400" y="3946526"/>
            <a:ext cx="2413000" cy="387350"/>
            <a:chOff x="3376" y="3358"/>
            <a:chExt cx="1520" cy="244"/>
          </a:xfrm>
        </p:grpSpPr>
        <p:sp>
          <p:nvSpPr>
            <p:cNvPr id="93200" name="Rectangle 57"/>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3201" name="Rectangle 58"/>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3196" name="Rectangle 59"/>
          <p:cNvSpPr>
            <a:spLocks noChangeArrowheads="1"/>
          </p:cNvSpPr>
          <p:nvPr/>
        </p:nvSpPr>
        <p:spPr bwMode="auto">
          <a:xfrm>
            <a:off x="2306638" y="25511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93197" name="Rectangle 60"/>
          <p:cNvSpPr>
            <a:spLocks noChangeArrowheads="1"/>
          </p:cNvSpPr>
          <p:nvPr/>
        </p:nvSpPr>
        <p:spPr bwMode="auto">
          <a:xfrm>
            <a:off x="3562350" y="25511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93198" name="Line 61"/>
          <p:cNvSpPr>
            <a:spLocks noChangeShapeType="1"/>
          </p:cNvSpPr>
          <p:nvPr/>
        </p:nvSpPr>
        <p:spPr bwMode="auto">
          <a:xfrm>
            <a:off x="33909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3199" name="AutoShape 62"/>
          <p:cNvSpPr>
            <a:spLocks noChangeArrowheads="1"/>
          </p:cNvSpPr>
          <p:nvPr/>
        </p:nvSpPr>
        <p:spPr bwMode="auto">
          <a:xfrm>
            <a:off x="1955800" y="1536700"/>
            <a:ext cx="2438400" cy="711200"/>
          </a:xfrm>
          <a:prstGeom prst="wedgeRoundRectCallout">
            <a:avLst>
              <a:gd name="adj1" fmla="val -48241"/>
              <a:gd name="adj2" fmla="val 26338"/>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Writer starts write…</a:t>
            </a:r>
          </a:p>
        </p:txBody>
      </p:sp>
      <p:sp>
        <p:nvSpPr>
          <p:cNvPr id="33" name="Footer Placeholder 32"/>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47"/>
          <p:cNvSpPr>
            <a:spLocks noChangeArrowheads="1"/>
          </p:cNvSpPr>
          <p:nvPr/>
        </p:nvSpPr>
        <p:spPr bwMode="auto">
          <a:xfrm>
            <a:off x="2273300" y="31623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421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92FF70C2-F421-4EFD-BDB7-CE417DA9424F}" type="slidenum">
              <a:rPr lang="x-none" sz="1400">
                <a:latin typeface="Arial" pitchFamily="34" charset="0"/>
                <a:cs typeface="Arial" charset="0"/>
              </a:rPr>
              <a:pPr algn="r" eaLnBrk="0" hangingPunct="0"/>
              <a:t>89</a:t>
            </a:fld>
            <a:endParaRPr lang="en-US" sz="1400" dirty="0">
              <a:latin typeface="Arial" pitchFamily="34" charset="0"/>
              <a:cs typeface="Arial" charset="0"/>
            </a:endParaRPr>
          </a:p>
        </p:txBody>
      </p:sp>
      <p:sp>
        <p:nvSpPr>
          <p:cNvPr id="94212" name="Rectangle 2"/>
          <p:cNvSpPr>
            <a:spLocks noGrp="1" noChangeArrowheads="1"/>
          </p:cNvSpPr>
          <p:nvPr>
            <p:ph type="title" idx="4294967295"/>
          </p:nvPr>
        </p:nvSpPr>
        <p:spPr/>
        <p:txBody>
          <a:bodyPr/>
          <a:lstStyle/>
          <a:p>
            <a:pPr eaLnBrk="1" hangingPunct="1"/>
            <a:r>
              <a:rPr lang="en-US" dirty="0">
                <a:cs typeface="Arial" charset="0"/>
              </a:rPr>
              <a:t>Another Scenario</a:t>
            </a:r>
          </a:p>
        </p:txBody>
      </p:sp>
      <p:grpSp>
        <p:nvGrpSpPr>
          <p:cNvPr id="94213" name="Group 3"/>
          <p:cNvGrpSpPr>
            <a:grpSpLocks/>
          </p:cNvGrpSpPr>
          <p:nvPr/>
        </p:nvGrpSpPr>
        <p:grpSpPr bwMode="auto">
          <a:xfrm>
            <a:off x="571500" y="1778000"/>
            <a:ext cx="1752600" cy="1524000"/>
            <a:chOff x="1248" y="2016"/>
            <a:chExt cx="1104" cy="960"/>
          </a:xfrm>
        </p:grpSpPr>
        <p:grpSp>
          <p:nvGrpSpPr>
            <p:cNvPr id="94259" name="Group 4"/>
            <p:cNvGrpSpPr>
              <a:grpSpLocks/>
            </p:cNvGrpSpPr>
            <p:nvPr/>
          </p:nvGrpSpPr>
          <p:grpSpPr bwMode="auto">
            <a:xfrm>
              <a:off x="1248" y="2016"/>
              <a:ext cx="912" cy="816"/>
              <a:chOff x="3168" y="1824"/>
              <a:chExt cx="912" cy="816"/>
            </a:xfrm>
          </p:grpSpPr>
          <p:sp>
            <p:nvSpPr>
              <p:cNvPr id="94261"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62"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63" name="Freeform 7"/>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64"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4265"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4266"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4267" name="Freeform 11"/>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68" name="Freeform 12"/>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69" name="Freeform 1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4260" name="Freeform 14"/>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94215" name="Group 16"/>
          <p:cNvGrpSpPr>
            <a:grpSpLocks/>
          </p:cNvGrpSpPr>
          <p:nvPr/>
        </p:nvGrpSpPr>
        <p:grpSpPr bwMode="auto">
          <a:xfrm>
            <a:off x="2184400" y="3527426"/>
            <a:ext cx="2413000" cy="387350"/>
            <a:chOff x="1216" y="2310"/>
            <a:chExt cx="1520" cy="244"/>
          </a:xfrm>
        </p:grpSpPr>
        <p:sp>
          <p:nvSpPr>
            <p:cNvPr id="94257" name="Rectangle 17"/>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4258" name="Rectangle 18"/>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4216" name="Rectangle 19"/>
          <p:cNvSpPr>
            <a:spLocks noChangeArrowheads="1"/>
          </p:cNvSpPr>
          <p:nvPr/>
        </p:nvSpPr>
        <p:spPr bwMode="auto">
          <a:xfrm>
            <a:off x="21844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2:00</a:t>
            </a:r>
          </a:p>
        </p:txBody>
      </p:sp>
      <p:sp>
        <p:nvSpPr>
          <p:cNvPr id="94217" name="Rectangle 20"/>
          <p:cNvSpPr>
            <a:spLocks noChangeArrowheads="1"/>
          </p:cNvSpPr>
          <p:nvPr/>
        </p:nvSpPr>
        <p:spPr bwMode="auto">
          <a:xfrm>
            <a:off x="3390900" y="31208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grpSp>
        <p:nvGrpSpPr>
          <p:cNvPr id="94218" name="Group 21"/>
          <p:cNvGrpSpPr>
            <a:grpSpLocks/>
          </p:cNvGrpSpPr>
          <p:nvPr/>
        </p:nvGrpSpPr>
        <p:grpSpPr bwMode="auto">
          <a:xfrm>
            <a:off x="2184400" y="4378326"/>
            <a:ext cx="2413000" cy="387350"/>
            <a:chOff x="1456" y="3206"/>
            <a:chExt cx="1520" cy="244"/>
          </a:xfrm>
        </p:grpSpPr>
        <p:sp>
          <p:nvSpPr>
            <p:cNvPr id="94255" name="Rectangle 22"/>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4256" name="Rectangle 23"/>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4219" name="Group 24"/>
          <p:cNvGrpSpPr>
            <a:grpSpLocks/>
          </p:cNvGrpSpPr>
          <p:nvPr/>
        </p:nvGrpSpPr>
        <p:grpSpPr bwMode="auto">
          <a:xfrm>
            <a:off x="2184400" y="3946526"/>
            <a:ext cx="2413000" cy="387350"/>
            <a:chOff x="3376" y="3358"/>
            <a:chExt cx="1520" cy="244"/>
          </a:xfrm>
        </p:grpSpPr>
        <p:sp>
          <p:nvSpPr>
            <p:cNvPr id="94253" name="Rectangle 25"/>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4254" name="Rectangle 26"/>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4220" name="Rectangle 27"/>
          <p:cNvSpPr>
            <a:spLocks noChangeArrowheads="1"/>
          </p:cNvSpPr>
          <p:nvPr/>
        </p:nvSpPr>
        <p:spPr bwMode="auto">
          <a:xfrm>
            <a:off x="2306638" y="25511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94221" name="Rectangle 28"/>
          <p:cNvSpPr>
            <a:spLocks noChangeArrowheads="1"/>
          </p:cNvSpPr>
          <p:nvPr/>
        </p:nvSpPr>
        <p:spPr bwMode="auto">
          <a:xfrm>
            <a:off x="3562350" y="25511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94222" name="Line 29"/>
          <p:cNvSpPr>
            <a:spLocks noChangeShapeType="1"/>
          </p:cNvSpPr>
          <p:nvPr/>
        </p:nvSpPr>
        <p:spPr bwMode="auto">
          <a:xfrm>
            <a:off x="33909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4223" name="Rectangle 30"/>
          <p:cNvSpPr>
            <a:spLocks noChangeArrowheads="1"/>
          </p:cNvSpPr>
          <p:nvPr/>
        </p:nvSpPr>
        <p:spPr bwMode="auto">
          <a:xfrm>
            <a:off x="7072313" y="2284413"/>
            <a:ext cx="1212191"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reader </a:t>
            </a: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reads</a:t>
            </a:r>
          </a:p>
        </p:txBody>
      </p:sp>
      <p:sp>
        <p:nvSpPr>
          <p:cNvPr id="94224" name="AutoShape 31"/>
          <p:cNvSpPr>
            <a:spLocks noChangeArrowheads="1"/>
          </p:cNvSpPr>
          <p:nvPr/>
        </p:nvSpPr>
        <p:spPr bwMode="auto">
          <a:xfrm>
            <a:off x="6019800" y="1231900"/>
            <a:ext cx="2959100" cy="635000"/>
          </a:xfrm>
          <a:prstGeom prst="cloudCallout">
            <a:avLst>
              <a:gd name="adj1" fmla="val -24301"/>
              <a:gd name="adj2" fmla="val 114750"/>
            </a:avLst>
          </a:prstGeom>
          <a:no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 </a:t>
            </a:r>
            <a:r>
              <a:rPr lang="en-US" sz="2400" b="1" dirty="0">
                <a:solidFill>
                  <a:srgbClr val="FF0000"/>
                </a:solidFill>
                <a:latin typeface="Arial" pitchFamily="34" charset="0"/>
                <a:cs typeface="Courier New" pitchFamily="49" charset="0"/>
              </a:rPr>
              <a:t>5678</a:t>
            </a:r>
          </a:p>
        </p:txBody>
      </p:sp>
      <p:grpSp>
        <p:nvGrpSpPr>
          <p:cNvPr id="94225" name="Group 32"/>
          <p:cNvGrpSpPr>
            <a:grpSpLocks/>
          </p:cNvGrpSpPr>
          <p:nvPr/>
        </p:nvGrpSpPr>
        <p:grpSpPr bwMode="auto">
          <a:xfrm flipH="1">
            <a:off x="4724400" y="2133600"/>
            <a:ext cx="1905000" cy="1270000"/>
            <a:chOff x="1248" y="2016"/>
            <a:chExt cx="1104" cy="960"/>
          </a:xfrm>
        </p:grpSpPr>
        <p:grpSp>
          <p:nvGrpSpPr>
            <p:cNvPr id="94242" name="Group 33"/>
            <p:cNvGrpSpPr>
              <a:grpSpLocks/>
            </p:cNvGrpSpPr>
            <p:nvPr/>
          </p:nvGrpSpPr>
          <p:grpSpPr bwMode="auto">
            <a:xfrm>
              <a:off x="1248" y="2016"/>
              <a:ext cx="912" cy="816"/>
              <a:chOff x="3168" y="1824"/>
              <a:chExt cx="912" cy="816"/>
            </a:xfrm>
          </p:grpSpPr>
          <p:sp>
            <p:nvSpPr>
              <p:cNvPr id="94244" name="Freeform 3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45" name="Freeform 3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46" name="Freeform 3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47" name="Freeform 3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4248" name="Freeform 3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4249" name="Freeform 3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4250" name="Freeform 4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51" name="Freeform 4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52" name="Freeform 4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4243" name="Freeform 43"/>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94226" name="AutoShape 44"/>
          <p:cNvSpPr>
            <a:spLocks noChangeArrowheads="1"/>
          </p:cNvSpPr>
          <p:nvPr/>
        </p:nvSpPr>
        <p:spPr bwMode="auto">
          <a:xfrm>
            <a:off x="1955800" y="1536700"/>
            <a:ext cx="1130300" cy="431800"/>
          </a:xfrm>
          <a:prstGeom prst="wedgeRoundRectCallout">
            <a:avLst>
              <a:gd name="adj1" fmla="val -46208"/>
              <a:gd name="adj2" fmla="val 75736"/>
              <a:gd name="adj3" fmla="val 16667"/>
            </a:avLst>
          </a:prstGeom>
          <a:no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err="1">
                <a:solidFill>
                  <a:srgbClr val="FF0000"/>
                </a:solidFill>
                <a:latin typeface="Arial" pitchFamily="34" charset="0"/>
                <a:cs typeface="Courier New" pitchFamily="49" charset="0"/>
              </a:rPr>
              <a:t>zzz</a:t>
            </a:r>
            <a:r>
              <a:rPr lang="en-US" sz="2400" b="1" dirty="0">
                <a:solidFill>
                  <a:srgbClr val="FF0000"/>
                </a:solidFill>
                <a:latin typeface="Arial" pitchFamily="34" charset="0"/>
                <a:cs typeface="Courier New" pitchFamily="49" charset="0"/>
              </a:rPr>
              <a:t>…</a:t>
            </a:r>
          </a:p>
        </p:txBody>
      </p:sp>
      <p:grpSp>
        <p:nvGrpSpPr>
          <p:cNvPr id="9" name="Group 45"/>
          <p:cNvGrpSpPr>
            <a:grpSpLocks/>
          </p:cNvGrpSpPr>
          <p:nvPr/>
        </p:nvGrpSpPr>
        <p:grpSpPr bwMode="auto">
          <a:xfrm flipH="1">
            <a:off x="4826000" y="3302000"/>
            <a:ext cx="1765300" cy="1270000"/>
            <a:chOff x="1248" y="2016"/>
            <a:chExt cx="1104" cy="960"/>
          </a:xfrm>
        </p:grpSpPr>
        <p:grpSp>
          <p:nvGrpSpPr>
            <p:cNvPr id="94231" name="Group 46"/>
            <p:cNvGrpSpPr>
              <a:grpSpLocks/>
            </p:cNvGrpSpPr>
            <p:nvPr/>
          </p:nvGrpSpPr>
          <p:grpSpPr bwMode="auto">
            <a:xfrm>
              <a:off x="1248" y="2016"/>
              <a:ext cx="912" cy="816"/>
              <a:chOff x="3168" y="1824"/>
              <a:chExt cx="912" cy="816"/>
            </a:xfrm>
          </p:grpSpPr>
          <p:sp>
            <p:nvSpPr>
              <p:cNvPr id="94233" name="Freeform 47"/>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34" name="Freeform 48"/>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35" name="Freeform 49"/>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4236" name="Freeform 50"/>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94237" name="Freeform 51"/>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94238" name="Freeform 52"/>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94239" name="Freeform 53"/>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40" name="Freeform 54"/>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4241" name="Freeform 55"/>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4232" name="Freeform 56"/>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sp>
        <p:nvSpPr>
          <p:cNvPr id="888889" name="AutoShape 57"/>
          <p:cNvSpPr>
            <a:spLocks noChangeArrowheads="1"/>
          </p:cNvSpPr>
          <p:nvPr/>
        </p:nvSpPr>
        <p:spPr bwMode="auto">
          <a:xfrm>
            <a:off x="5334000" y="4578350"/>
            <a:ext cx="2606675" cy="593252"/>
          </a:xfrm>
          <a:prstGeom prst="cloudCallout">
            <a:avLst>
              <a:gd name="adj1" fmla="val -43181"/>
              <a:gd name="adj2" fmla="val -87037"/>
            </a:avLst>
          </a:prstGeom>
          <a:noFill/>
          <a:ln w="38100">
            <a:solidFill>
              <a:srgbClr val="FFFF00"/>
            </a:solidFill>
            <a:round/>
            <a:headEnd/>
            <a:tailEnd/>
          </a:ln>
        </p:spPr>
        <p:txBody>
          <a:bodyP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 </a:t>
            </a:r>
            <a:r>
              <a:rPr lang="en-US" sz="2400" b="1" dirty="0">
                <a:solidFill>
                  <a:srgbClr val="FF3300"/>
                </a:solidFill>
                <a:latin typeface="Arial" pitchFamily="34" charset="0"/>
                <a:cs typeface="Courier New" pitchFamily="49" charset="0"/>
              </a:rPr>
              <a:t>1234</a:t>
            </a:r>
            <a:endParaRPr lang="en-US" sz="2400" b="1" dirty="0">
              <a:solidFill>
                <a:srgbClr val="FF0000"/>
              </a:solidFill>
              <a:latin typeface="Arial" pitchFamily="34" charset="0"/>
              <a:cs typeface="Courier New" pitchFamily="49" charset="0"/>
            </a:endParaRPr>
          </a:p>
        </p:txBody>
      </p:sp>
      <p:sp>
        <p:nvSpPr>
          <p:cNvPr id="888890" name="Rectangle 58"/>
          <p:cNvSpPr>
            <a:spLocks noChangeArrowheads="1"/>
          </p:cNvSpPr>
          <p:nvPr/>
        </p:nvSpPr>
        <p:spPr bwMode="auto">
          <a:xfrm>
            <a:off x="6678613" y="3173413"/>
            <a:ext cx="1127232"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tx2"/>
                </a:solidFill>
                <a:latin typeface="Arial" pitchFamily="34" charset="0"/>
                <a:cs typeface="Courier New" pitchFamily="49" charset="0"/>
              </a:rPr>
              <a:t>later </a:t>
            </a:r>
          </a:p>
          <a:p>
            <a:pPr marL="231775" indent="-231775" eaLnBrk="0" hangingPunct="0">
              <a:lnSpc>
                <a:spcPct val="80000"/>
              </a:lnSpc>
              <a:spcBef>
                <a:spcPct val="20000"/>
              </a:spcBef>
            </a:pPr>
            <a:r>
              <a:rPr lang="en-US" sz="2400" b="1" dirty="0">
                <a:solidFill>
                  <a:schemeClr val="tx2"/>
                </a:solidFill>
                <a:latin typeface="Arial" pitchFamily="34" charset="0"/>
                <a:cs typeface="Courier New" pitchFamily="49" charset="0"/>
              </a:rPr>
              <a:t>reader</a:t>
            </a:r>
          </a:p>
        </p:txBody>
      </p:sp>
      <p:sp>
        <p:nvSpPr>
          <p:cNvPr id="888891" name="Rectangle 59"/>
          <p:cNvSpPr>
            <a:spLocks noChangeArrowheads="1"/>
          </p:cNvSpPr>
          <p:nvPr/>
        </p:nvSpPr>
        <p:spPr bwMode="auto">
          <a:xfrm>
            <a:off x="1573213" y="5486400"/>
            <a:ext cx="6232525" cy="704850"/>
          </a:xfrm>
          <a:prstGeom prst="rect">
            <a:avLst/>
          </a:prstGeom>
          <a:solidFill>
            <a:schemeClr val="bg1"/>
          </a:solidFill>
          <a:ln w="28575" algn="ctr">
            <a:solidFill>
              <a:schemeClr val="tx1"/>
            </a:solidFill>
            <a:miter lim="800000"/>
            <a:headEnd/>
            <a:tailEnd/>
          </a:ln>
        </p:spPr>
        <p:txBody>
          <a:bodyPr>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Yellow was completely after Blue but read earlier value…not </a:t>
            </a:r>
            <a:r>
              <a:rPr lang="en-US" sz="2400" b="1" dirty="0" err="1">
                <a:latin typeface="Arial" pitchFamily="34" charset="0"/>
                <a:cs typeface="Courier New" pitchFamily="49" charset="0"/>
              </a:rPr>
              <a:t>linearizable</a:t>
            </a:r>
            <a:r>
              <a:rPr lang="en-US" sz="2400" b="1" dirty="0">
                <a:latin typeface="Arial" pitchFamily="34" charset="0"/>
                <a:cs typeface="Courier New" pitchFamily="49" charset="0"/>
              </a:rPr>
              <a:t>!</a:t>
            </a:r>
          </a:p>
        </p:txBody>
      </p:sp>
      <p:sp>
        <p:nvSpPr>
          <p:cNvPr id="62" name="Footer Placeholder 61"/>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88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88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8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89" grpId="0" animBg="1"/>
      <p:bldP spid="888890" grpId="0"/>
      <p:bldP spid="8888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168B9DDF-1A7D-4FBD-880E-411890165833}" type="slidenum">
              <a:rPr lang="x-none" sz="1400">
                <a:latin typeface="Arial" pitchFamily="34" charset="0"/>
                <a:cs typeface="Arial" charset="0"/>
              </a:rPr>
              <a:pPr algn="r" eaLnBrk="0" hangingPunct="0"/>
              <a:t>9</a:t>
            </a:fld>
            <a:endParaRPr lang="en-US" sz="1400" dirty="0">
              <a:latin typeface="Arial" pitchFamily="34" charset="0"/>
              <a:cs typeface="Arial" charset="0"/>
            </a:endParaRPr>
          </a:p>
        </p:txBody>
      </p:sp>
      <p:sp>
        <p:nvSpPr>
          <p:cNvPr id="11268" name="Rectangle 2"/>
          <p:cNvSpPr>
            <a:spLocks noGrp="1" noChangeArrowheads="1"/>
          </p:cNvSpPr>
          <p:nvPr>
            <p:ph type="title" idx="4294967295"/>
          </p:nvPr>
        </p:nvSpPr>
        <p:spPr/>
        <p:txBody>
          <a:bodyPr/>
          <a:lstStyle/>
          <a:p>
            <a:pPr eaLnBrk="1" hangingPunct="1"/>
            <a:r>
              <a:rPr lang="en-US" sz="4000" dirty="0">
                <a:cs typeface="Arial" charset="0"/>
              </a:rPr>
              <a:t>Foundations of Shared Memory </a:t>
            </a:r>
          </a:p>
        </p:txBody>
      </p:sp>
      <p:sp>
        <p:nvSpPr>
          <p:cNvPr id="643075" name="Text Box 3"/>
          <p:cNvSpPr txBox="1">
            <a:spLocks noChangeArrowheads="1"/>
          </p:cNvSpPr>
          <p:nvPr/>
        </p:nvSpPr>
        <p:spPr bwMode="auto">
          <a:xfrm>
            <a:off x="1039813" y="1981200"/>
            <a:ext cx="7064375" cy="1585913"/>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To understand modern multiprocessors we need to ask some basic questions …</a:t>
            </a:r>
          </a:p>
        </p:txBody>
      </p:sp>
      <p:grpSp>
        <p:nvGrpSpPr>
          <p:cNvPr id="11270" name="Group 4"/>
          <p:cNvGrpSpPr>
            <a:grpSpLocks/>
          </p:cNvGrpSpPr>
          <p:nvPr/>
        </p:nvGrpSpPr>
        <p:grpSpPr bwMode="auto">
          <a:xfrm>
            <a:off x="1130300" y="4305300"/>
            <a:ext cx="5638800" cy="1310881"/>
            <a:chOff x="432" y="1206"/>
            <a:chExt cx="4848" cy="1127"/>
          </a:xfrm>
        </p:grpSpPr>
        <p:sp>
          <p:nvSpPr>
            <p:cNvPr id="643077" name="Text Box 5"/>
            <p:cNvSpPr txBox="1">
              <a:spLocks noChangeArrowheads="1"/>
            </p:cNvSpPr>
            <p:nvPr/>
          </p:nvSpPr>
          <p:spPr bwMode="auto">
            <a:xfrm>
              <a:off x="2466" y="1936"/>
              <a:ext cx="734" cy="397"/>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defRPr/>
              </a:pPr>
              <a:endParaRPr lang="en-US" sz="2400" dirty="0">
                <a:solidFill>
                  <a:srgbClr val="0000FF"/>
                </a:solidFill>
                <a:latin typeface="Arial" pitchFamily="34" charset="0"/>
                <a:cs typeface="Courier New" pitchFamily="49" charset="0"/>
              </a:endParaRPr>
            </a:p>
          </p:txBody>
        </p:sp>
        <p:grpSp>
          <p:nvGrpSpPr>
            <p:cNvPr id="11274" name="Group 6"/>
            <p:cNvGrpSpPr>
              <a:grpSpLocks/>
            </p:cNvGrpSpPr>
            <p:nvPr/>
          </p:nvGrpSpPr>
          <p:grpSpPr bwMode="auto">
            <a:xfrm flipH="1">
              <a:off x="432" y="1206"/>
              <a:ext cx="1256" cy="883"/>
              <a:chOff x="3430" y="2851"/>
              <a:chExt cx="1388" cy="1020"/>
            </a:xfrm>
          </p:grpSpPr>
          <p:sp>
            <p:nvSpPr>
              <p:cNvPr id="11289" name="Rectangle 7"/>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1290" name="Group 8"/>
              <p:cNvGrpSpPr>
                <a:grpSpLocks/>
              </p:cNvGrpSpPr>
              <p:nvPr/>
            </p:nvGrpSpPr>
            <p:grpSpPr bwMode="auto">
              <a:xfrm>
                <a:off x="3622" y="2994"/>
                <a:ext cx="912" cy="816"/>
                <a:chOff x="4290" y="2115"/>
                <a:chExt cx="912" cy="816"/>
              </a:xfrm>
            </p:grpSpPr>
            <p:sp>
              <p:nvSpPr>
                <p:cNvPr id="11291" name="Freeform 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92" name="Freeform 1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93" name="Freeform 11"/>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94" name="Freeform 1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en-US"/>
                </a:p>
              </p:txBody>
            </p:sp>
            <p:sp>
              <p:nvSpPr>
                <p:cNvPr id="11295" name="Freeform 1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en-US"/>
                </a:p>
              </p:txBody>
            </p:sp>
            <p:sp>
              <p:nvSpPr>
                <p:cNvPr id="11296" name="Freeform 1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en-US"/>
                </a:p>
              </p:txBody>
            </p:sp>
            <p:sp>
              <p:nvSpPr>
                <p:cNvPr id="11297" name="Freeform 15"/>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98" name="Freeform 16"/>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99" name="Freeform 17"/>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grpSp>
          <p:nvGrpSpPr>
            <p:cNvPr id="11275" name="Group 18"/>
            <p:cNvGrpSpPr>
              <a:grpSpLocks/>
            </p:cNvGrpSpPr>
            <p:nvPr/>
          </p:nvGrpSpPr>
          <p:grpSpPr bwMode="auto">
            <a:xfrm>
              <a:off x="4024" y="1206"/>
              <a:ext cx="1256" cy="883"/>
              <a:chOff x="3430" y="2851"/>
              <a:chExt cx="1388" cy="1020"/>
            </a:xfrm>
          </p:grpSpPr>
          <p:sp>
            <p:nvSpPr>
              <p:cNvPr id="11278" name="Rectangle 19"/>
              <p:cNvSpPr>
                <a:spLocks noChangeArrowheads="1"/>
              </p:cNvSpPr>
              <p:nvPr/>
            </p:nvSpPr>
            <p:spPr bwMode="auto">
              <a:xfrm>
                <a:off x="3430" y="2851"/>
                <a:ext cx="1388" cy="1020"/>
              </a:xfrm>
              <a:prstGeom prst="rect">
                <a:avLst/>
              </a:prstGeom>
              <a:solidFill>
                <a:schemeClr val="bg1"/>
              </a:solidFill>
              <a:ln w="9525">
                <a:no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11279" name="Group 20"/>
              <p:cNvGrpSpPr>
                <a:grpSpLocks/>
              </p:cNvGrpSpPr>
              <p:nvPr/>
            </p:nvGrpSpPr>
            <p:grpSpPr bwMode="auto">
              <a:xfrm>
                <a:off x="3622" y="2994"/>
                <a:ext cx="912" cy="816"/>
                <a:chOff x="4290" y="2115"/>
                <a:chExt cx="912" cy="816"/>
              </a:xfrm>
            </p:grpSpPr>
            <p:sp>
              <p:nvSpPr>
                <p:cNvPr id="11280" name="Freeform 21"/>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81" name="Freeform 22"/>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82" name="Freeform 23"/>
                <p:cNvSpPr>
                  <a:spLocks/>
                </p:cNvSpPr>
                <p:nvPr/>
              </p:nvSpPr>
              <p:spPr bwMode="auto">
                <a:xfrm flipH="1">
                  <a:off x="4722" y="2115"/>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1283" name="Freeform 24"/>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p>
              </p:txBody>
            </p:sp>
            <p:sp>
              <p:nvSpPr>
                <p:cNvPr id="11284" name="Freeform 25"/>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p>
              </p:txBody>
            </p:sp>
            <p:sp>
              <p:nvSpPr>
                <p:cNvPr id="11285" name="Freeform 26"/>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p>
              </p:txBody>
            </p:sp>
            <p:sp>
              <p:nvSpPr>
                <p:cNvPr id="11286" name="Freeform 27"/>
                <p:cNvSpPr>
                  <a:spLocks/>
                </p:cNvSpPr>
                <p:nvPr/>
              </p:nvSpPr>
              <p:spPr bwMode="auto">
                <a:xfrm flipH="1">
                  <a:off x="4626" y="2595"/>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87" name="Freeform 28"/>
                <p:cNvSpPr>
                  <a:spLocks/>
                </p:cNvSpPr>
                <p:nvPr/>
              </p:nvSpPr>
              <p:spPr bwMode="auto">
                <a:xfrm flipH="1">
                  <a:off x="4818" y="2451"/>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1288" name="Freeform 29"/>
                <p:cNvSpPr>
                  <a:spLocks/>
                </p:cNvSpPr>
                <p:nvPr/>
              </p:nvSpPr>
              <p:spPr bwMode="auto">
                <a:xfrm flipH="1">
                  <a:off x="5010" y="2307"/>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sp>
          <p:nvSpPr>
            <p:cNvPr id="11276" name="Freeform 30"/>
            <p:cNvSpPr>
              <a:spLocks/>
            </p:cNvSpPr>
            <p:nvPr/>
          </p:nvSpPr>
          <p:spPr bwMode="auto">
            <a:xfrm rot="21014026" flipH="1">
              <a:off x="1756" y="1723"/>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11277" name="Freeform 31"/>
            <p:cNvSpPr>
              <a:spLocks/>
            </p:cNvSpPr>
            <p:nvPr/>
          </p:nvSpPr>
          <p:spPr bwMode="auto">
            <a:xfrm rot="585974">
              <a:off x="3540" y="1715"/>
              <a:ext cx="441" cy="401"/>
            </a:xfrm>
            <a:custGeom>
              <a:avLst/>
              <a:gdLst>
                <a:gd name="T0" fmla="*/ 0 w 528"/>
                <a:gd name="T1" fmla="*/ 46 h 480"/>
                <a:gd name="T2" fmla="*/ 23 w 528"/>
                <a:gd name="T3" fmla="*/ 23 h 480"/>
                <a:gd name="T4" fmla="*/ 0 w 528"/>
                <a:gd name="T5" fmla="*/ 23 h 480"/>
                <a:gd name="T6" fmla="*/ 51 w 528"/>
                <a:gd name="T7" fmla="*/ 0 h 480"/>
                <a:gd name="T8" fmla="*/ 28 w 528"/>
                <a:gd name="T9" fmla="*/ 19 h 480"/>
                <a:gd name="T10" fmla="*/ 41 w 528"/>
                <a:gd name="T11" fmla="*/ 19 h 480"/>
                <a:gd name="T12" fmla="*/ 0 w 528"/>
                <a:gd name="T13" fmla="*/ 46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643104" name="Text Box 32"/>
          <p:cNvSpPr txBox="1">
            <a:spLocks noChangeArrowheads="1"/>
          </p:cNvSpPr>
          <p:nvPr/>
        </p:nvSpPr>
        <p:spPr bwMode="auto">
          <a:xfrm>
            <a:off x="1293813" y="2260600"/>
            <a:ext cx="7064375" cy="1098550"/>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What is the </a:t>
            </a:r>
            <a:r>
              <a:rPr lang="en-US" sz="3200" dirty="0">
                <a:latin typeface="Arial" pitchFamily="34" charset="0"/>
                <a:cs typeface="Courier New" pitchFamily="49" charset="0"/>
              </a:rPr>
              <a:t>weakest</a:t>
            </a:r>
            <a:r>
              <a:rPr lang="en-US" sz="3200" dirty="0">
                <a:solidFill>
                  <a:srgbClr val="0000FF"/>
                </a:solidFill>
                <a:latin typeface="Arial" pitchFamily="34" charset="0"/>
                <a:cs typeface="Courier New" pitchFamily="49" charset="0"/>
              </a:rPr>
              <a:t> useful form of shared memory?</a:t>
            </a:r>
          </a:p>
        </p:txBody>
      </p:sp>
      <p:sp>
        <p:nvSpPr>
          <p:cNvPr id="643105" name="Text Box 33"/>
          <p:cNvSpPr txBox="1">
            <a:spLocks noChangeArrowheads="1"/>
          </p:cNvSpPr>
          <p:nvPr/>
        </p:nvSpPr>
        <p:spPr bwMode="auto">
          <a:xfrm>
            <a:off x="1560513" y="2540000"/>
            <a:ext cx="7064375" cy="584775"/>
          </a:xfrm>
          <a:prstGeom prst="rect">
            <a:avLst/>
          </a:prstGeom>
          <a:solidFill>
            <a:schemeClr val="bg1"/>
          </a:solidFill>
          <a:ln w="317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eaLnBrk="0" hangingPunct="0">
              <a:defRPr/>
            </a:pPr>
            <a:r>
              <a:rPr lang="en-US" sz="3200" dirty="0">
                <a:solidFill>
                  <a:srgbClr val="0000FF"/>
                </a:solidFill>
                <a:latin typeface="Arial" pitchFamily="34" charset="0"/>
                <a:cs typeface="Courier New" pitchFamily="49" charset="0"/>
              </a:rPr>
              <a:t>What </a:t>
            </a:r>
            <a:r>
              <a:rPr lang="en-US" sz="3200" dirty="0">
                <a:latin typeface="Arial" pitchFamily="34" charset="0"/>
                <a:cs typeface="Courier New" pitchFamily="49" charset="0"/>
              </a:rPr>
              <a:t>can</a:t>
            </a:r>
            <a:r>
              <a:rPr lang="en-US" sz="3200" dirty="0">
                <a:solidFill>
                  <a:srgbClr val="0000FF"/>
                </a:solidFill>
                <a:latin typeface="Arial" pitchFamily="34" charset="0"/>
                <a:cs typeface="Courier New" pitchFamily="49" charset="0"/>
              </a:rPr>
              <a:t> it do?</a:t>
            </a:r>
          </a:p>
        </p:txBody>
      </p:sp>
      <p:sp>
        <p:nvSpPr>
          <p:cNvPr id="36" name="Footer Placeholder 35"/>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83"/>
          <p:cNvSpPr>
            <a:spLocks noChangeArrowheads="1"/>
          </p:cNvSpPr>
          <p:nvPr/>
        </p:nvSpPr>
        <p:spPr bwMode="auto">
          <a:xfrm>
            <a:off x="1155700" y="3314700"/>
            <a:ext cx="7277100" cy="12954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523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0AEA11C-97BC-49CF-A715-E3B735DB29C7}" type="slidenum">
              <a:rPr lang="x-none" sz="1400">
                <a:latin typeface="Arial" pitchFamily="34" charset="0"/>
                <a:cs typeface="Arial" charset="0"/>
              </a:rPr>
              <a:pPr algn="r" eaLnBrk="0" hangingPunct="0"/>
              <a:t>90</a:t>
            </a:fld>
            <a:endParaRPr lang="en-US" sz="1400" dirty="0">
              <a:latin typeface="Arial" pitchFamily="34" charset="0"/>
              <a:cs typeface="Arial" charset="0"/>
            </a:endParaRPr>
          </a:p>
        </p:txBody>
      </p:sp>
      <p:sp>
        <p:nvSpPr>
          <p:cNvPr id="95237" name="Rectangle 2"/>
          <p:cNvSpPr>
            <a:spLocks noGrp="1" noChangeArrowheads="1"/>
          </p:cNvSpPr>
          <p:nvPr>
            <p:ph type="title" idx="4294967295"/>
          </p:nvPr>
        </p:nvSpPr>
        <p:spPr/>
        <p:txBody>
          <a:bodyPr/>
          <a:lstStyle/>
          <a:p>
            <a:pPr eaLnBrk="1" hangingPunct="1"/>
            <a:r>
              <a:rPr lang="en-US" dirty="0">
                <a:cs typeface="Arial" charset="0"/>
              </a:rPr>
              <a:t>Multi-Reader </a:t>
            </a:r>
            <a:r>
              <a:rPr lang="en-US" dirty="0" err="1">
                <a:cs typeface="Arial" charset="0"/>
              </a:rPr>
              <a:t>Redux</a:t>
            </a:r>
            <a:endParaRPr lang="en-US" dirty="0">
              <a:cs typeface="Arial" charset="0"/>
            </a:endParaRPr>
          </a:p>
        </p:txBody>
      </p:sp>
      <p:grpSp>
        <p:nvGrpSpPr>
          <p:cNvPr id="95238" name="Group 3"/>
          <p:cNvGrpSpPr>
            <a:grpSpLocks/>
          </p:cNvGrpSpPr>
          <p:nvPr/>
        </p:nvGrpSpPr>
        <p:grpSpPr bwMode="auto">
          <a:xfrm>
            <a:off x="1092200" y="3197226"/>
            <a:ext cx="2413000" cy="387350"/>
            <a:chOff x="1216" y="2310"/>
            <a:chExt cx="1520" cy="244"/>
          </a:xfrm>
        </p:grpSpPr>
        <p:sp>
          <p:nvSpPr>
            <p:cNvPr id="95275" name="Rectangle 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6" name="Rectangle 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39" name="Group 8"/>
          <p:cNvGrpSpPr>
            <a:grpSpLocks/>
          </p:cNvGrpSpPr>
          <p:nvPr/>
        </p:nvGrpSpPr>
        <p:grpSpPr bwMode="auto">
          <a:xfrm>
            <a:off x="3505200" y="3197226"/>
            <a:ext cx="2413000" cy="387350"/>
            <a:chOff x="1456" y="3206"/>
            <a:chExt cx="1520" cy="244"/>
          </a:xfrm>
        </p:grpSpPr>
        <p:sp>
          <p:nvSpPr>
            <p:cNvPr id="95273" name="Rectangle 9"/>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4" name="Rectangle 10"/>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0" name="Group 55"/>
          <p:cNvGrpSpPr>
            <a:grpSpLocks/>
          </p:cNvGrpSpPr>
          <p:nvPr/>
        </p:nvGrpSpPr>
        <p:grpSpPr bwMode="auto">
          <a:xfrm>
            <a:off x="1092200" y="3616326"/>
            <a:ext cx="2413000" cy="387350"/>
            <a:chOff x="1216" y="2310"/>
            <a:chExt cx="1520" cy="244"/>
          </a:xfrm>
        </p:grpSpPr>
        <p:sp>
          <p:nvSpPr>
            <p:cNvPr id="95271" name="Rectangle 56"/>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2" name="Rectangle 57"/>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1" name="Group 58"/>
          <p:cNvGrpSpPr>
            <a:grpSpLocks/>
          </p:cNvGrpSpPr>
          <p:nvPr/>
        </p:nvGrpSpPr>
        <p:grpSpPr bwMode="auto">
          <a:xfrm>
            <a:off x="1092200" y="4073526"/>
            <a:ext cx="2413000" cy="387350"/>
            <a:chOff x="1216" y="2310"/>
            <a:chExt cx="1520" cy="244"/>
          </a:xfrm>
        </p:grpSpPr>
        <p:sp>
          <p:nvSpPr>
            <p:cNvPr id="95269" name="Rectangle 59"/>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70" name="Rectangle 60"/>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2" name="Group 61"/>
          <p:cNvGrpSpPr>
            <a:grpSpLocks/>
          </p:cNvGrpSpPr>
          <p:nvPr/>
        </p:nvGrpSpPr>
        <p:grpSpPr bwMode="auto">
          <a:xfrm>
            <a:off x="3505200" y="4086226"/>
            <a:ext cx="2413000" cy="387350"/>
            <a:chOff x="1216" y="2310"/>
            <a:chExt cx="1520" cy="244"/>
          </a:xfrm>
        </p:grpSpPr>
        <p:sp>
          <p:nvSpPr>
            <p:cNvPr id="95267" name="Rectangle 62"/>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8" name="Rectangle 63"/>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3" name="Group 64"/>
          <p:cNvGrpSpPr>
            <a:grpSpLocks/>
          </p:cNvGrpSpPr>
          <p:nvPr/>
        </p:nvGrpSpPr>
        <p:grpSpPr bwMode="auto">
          <a:xfrm>
            <a:off x="3505200" y="3641726"/>
            <a:ext cx="2413000" cy="387350"/>
            <a:chOff x="1216" y="2310"/>
            <a:chExt cx="1520" cy="244"/>
          </a:xfrm>
        </p:grpSpPr>
        <p:sp>
          <p:nvSpPr>
            <p:cNvPr id="95265" name="Rectangle 6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6" name="Rectangle 6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5246" name="Text Box 70"/>
          <p:cNvSpPr txBox="1">
            <a:spLocks noChangeArrowheads="1"/>
          </p:cNvSpPr>
          <p:nvPr/>
        </p:nvSpPr>
        <p:spPr bwMode="auto">
          <a:xfrm>
            <a:off x="3405981" y="1995488"/>
            <a:ext cx="2547938" cy="384175"/>
          </a:xfrm>
          <a:prstGeom prst="rect">
            <a:avLst/>
          </a:prstGeom>
          <a:noFill/>
          <a:ln w="9525" algn="ctr">
            <a:noFill/>
            <a:miter lim="800000"/>
            <a:headEnd/>
            <a:tailEnd/>
          </a:ln>
        </p:spPr>
        <p:txBody>
          <a:bodyPr>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one per thread</a:t>
            </a:r>
          </a:p>
        </p:txBody>
      </p:sp>
      <p:grpSp>
        <p:nvGrpSpPr>
          <p:cNvPr id="95247" name="Group 71"/>
          <p:cNvGrpSpPr>
            <a:grpSpLocks/>
          </p:cNvGrpSpPr>
          <p:nvPr/>
        </p:nvGrpSpPr>
        <p:grpSpPr bwMode="auto">
          <a:xfrm>
            <a:off x="5905500" y="4098926"/>
            <a:ext cx="2413000" cy="387350"/>
            <a:chOff x="1216" y="2310"/>
            <a:chExt cx="1520" cy="244"/>
          </a:xfrm>
        </p:grpSpPr>
        <p:sp>
          <p:nvSpPr>
            <p:cNvPr id="95263" name="Rectangle 72"/>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4" name="Rectangle 73"/>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8" name="Group 74"/>
          <p:cNvGrpSpPr>
            <a:grpSpLocks/>
          </p:cNvGrpSpPr>
          <p:nvPr/>
        </p:nvGrpSpPr>
        <p:grpSpPr bwMode="auto">
          <a:xfrm>
            <a:off x="5905500" y="3654426"/>
            <a:ext cx="2413000" cy="387350"/>
            <a:chOff x="1216" y="2310"/>
            <a:chExt cx="1520" cy="244"/>
          </a:xfrm>
        </p:grpSpPr>
        <p:sp>
          <p:nvSpPr>
            <p:cNvPr id="95261" name="Rectangle 7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2" name="Rectangle 7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5249" name="Group 77"/>
          <p:cNvGrpSpPr>
            <a:grpSpLocks/>
          </p:cNvGrpSpPr>
          <p:nvPr/>
        </p:nvGrpSpPr>
        <p:grpSpPr bwMode="auto">
          <a:xfrm>
            <a:off x="5905500" y="3209926"/>
            <a:ext cx="2413000" cy="387350"/>
            <a:chOff x="1216" y="2310"/>
            <a:chExt cx="1520" cy="244"/>
          </a:xfrm>
        </p:grpSpPr>
        <p:sp>
          <p:nvSpPr>
            <p:cNvPr id="95259" name="Rectangle 78"/>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5260" name="Rectangle 79"/>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5250" name="Line 80"/>
          <p:cNvSpPr>
            <a:spLocks noChangeShapeType="1"/>
          </p:cNvSpPr>
          <p:nvPr/>
        </p:nvSpPr>
        <p:spPr bwMode="auto">
          <a:xfrm>
            <a:off x="2298700" y="3073400"/>
            <a:ext cx="0" cy="1422400"/>
          </a:xfrm>
          <a:prstGeom prst="line">
            <a:avLst/>
          </a:prstGeom>
          <a:noFill/>
          <a:ln w="38100">
            <a:solidFill>
              <a:schemeClr val="bg1"/>
            </a:solidFill>
            <a:prstDash val="sysDot"/>
            <a:round/>
            <a:headEnd/>
            <a:tailEnd/>
          </a:ln>
        </p:spPr>
        <p:txBody>
          <a:bodyPr wrap="square">
            <a:spAutoFit/>
          </a:bodyPr>
          <a:lstStyle/>
          <a:p>
            <a:endParaRPr lang="en-US"/>
          </a:p>
        </p:txBody>
      </p:sp>
      <p:sp>
        <p:nvSpPr>
          <p:cNvPr id="95251" name="Line 81"/>
          <p:cNvSpPr>
            <a:spLocks noChangeShapeType="1"/>
          </p:cNvSpPr>
          <p:nvPr/>
        </p:nvSpPr>
        <p:spPr bwMode="auto">
          <a:xfrm>
            <a:off x="4711700" y="3225800"/>
            <a:ext cx="0" cy="1270000"/>
          </a:xfrm>
          <a:prstGeom prst="line">
            <a:avLst/>
          </a:prstGeom>
          <a:noFill/>
          <a:ln w="38100">
            <a:solidFill>
              <a:schemeClr val="bg1"/>
            </a:solidFill>
            <a:prstDash val="sysDot"/>
            <a:round/>
            <a:headEnd/>
            <a:tailEnd/>
          </a:ln>
        </p:spPr>
        <p:txBody>
          <a:bodyPr wrap="square">
            <a:spAutoFit/>
          </a:bodyPr>
          <a:lstStyle/>
          <a:p>
            <a:endParaRPr lang="en-US"/>
          </a:p>
        </p:txBody>
      </p:sp>
      <p:sp>
        <p:nvSpPr>
          <p:cNvPr id="95252" name="Line 82"/>
          <p:cNvSpPr>
            <a:spLocks noChangeShapeType="1"/>
          </p:cNvSpPr>
          <p:nvPr/>
        </p:nvSpPr>
        <p:spPr bwMode="auto">
          <a:xfrm>
            <a:off x="7112000" y="3238500"/>
            <a:ext cx="0" cy="1257300"/>
          </a:xfrm>
          <a:prstGeom prst="line">
            <a:avLst/>
          </a:prstGeom>
          <a:noFill/>
          <a:ln w="38100">
            <a:solidFill>
              <a:schemeClr val="bg1"/>
            </a:solidFill>
            <a:prstDash val="sysDot"/>
            <a:round/>
            <a:headEnd/>
            <a:tailEnd/>
          </a:ln>
        </p:spPr>
        <p:txBody>
          <a:bodyPr wrap="square">
            <a:spAutoFit/>
          </a:bodyPr>
          <a:lstStyle/>
          <a:p>
            <a:endParaRPr lang="en-US"/>
          </a:p>
        </p:txBody>
      </p:sp>
      <p:sp>
        <p:nvSpPr>
          <p:cNvPr id="95253" name="Text Box 97"/>
          <p:cNvSpPr txBox="1">
            <a:spLocks noChangeArrowheads="1"/>
          </p:cNvSpPr>
          <p:nvPr/>
        </p:nvSpPr>
        <p:spPr bwMode="auto">
          <a:xfrm>
            <a:off x="21177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5254" name="Text Box 98"/>
          <p:cNvSpPr txBox="1">
            <a:spLocks noChangeArrowheads="1"/>
          </p:cNvSpPr>
          <p:nvPr/>
        </p:nvSpPr>
        <p:spPr bwMode="auto">
          <a:xfrm>
            <a:off x="4556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5255" name="Text Box 99"/>
          <p:cNvSpPr txBox="1">
            <a:spLocks noChangeArrowheads="1"/>
          </p:cNvSpPr>
          <p:nvPr/>
        </p:nvSpPr>
        <p:spPr bwMode="auto">
          <a:xfrm>
            <a:off x="6969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95256" name="Text Box 100"/>
          <p:cNvSpPr txBox="1">
            <a:spLocks noChangeArrowheads="1"/>
          </p:cNvSpPr>
          <p:nvPr/>
        </p:nvSpPr>
        <p:spPr bwMode="auto">
          <a:xfrm>
            <a:off x="8315325" y="32273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5257" name="Text Box 101"/>
          <p:cNvSpPr txBox="1">
            <a:spLocks noChangeArrowheads="1"/>
          </p:cNvSpPr>
          <p:nvPr/>
        </p:nvSpPr>
        <p:spPr bwMode="auto">
          <a:xfrm>
            <a:off x="8315325" y="3684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5258" name="Text Box 102"/>
          <p:cNvSpPr txBox="1">
            <a:spLocks noChangeArrowheads="1"/>
          </p:cNvSpPr>
          <p:nvPr/>
        </p:nvSpPr>
        <p:spPr bwMode="auto">
          <a:xfrm>
            <a:off x="8315325" y="40909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45" name="Footer Placeholder 44"/>
          <p:cNvSpPr>
            <a:spLocks noGrp="1"/>
          </p:cNvSpPr>
          <p:nvPr>
            <p:ph type="ftr" sz="quarter" idx="10"/>
          </p:nvPr>
        </p:nvSpPr>
        <p:spPr/>
        <p:txBody>
          <a:bodyPr/>
          <a:lstStyle/>
          <a:p>
            <a:pPr>
              <a:defRPr/>
            </a:pPr>
            <a:r>
              <a:rPr lang="en-US"/>
              <a:t>Art of Multiprocessor Programming</a:t>
            </a:r>
            <a:endParaRPr lang="en-US" dirty="0"/>
          </a:p>
        </p:txBody>
      </p:sp>
      <p:sp>
        <p:nvSpPr>
          <p:cNvPr id="47" name="AutoShape 67"/>
          <p:cNvSpPr>
            <a:spLocks/>
          </p:cNvSpPr>
          <p:nvPr/>
        </p:nvSpPr>
        <p:spPr bwMode="auto">
          <a:xfrm>
            <a:off x="8445500" y="3200400"/>
            <a:ext cx="482600" cy="1270000"/>
          </a:xfrm>
          <a:prstGeom prst="rightBrace">
            <a:avLst>
              <a:gd name="adj1" fmla="val 21930"/>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48" name="AutoShape 69"/>
          <p:cNvSpPr>
            <a:spLocks/>
          </p:cNvSpPr>
          <p:nvPr/>
        </p:nvSpPr>
        <p:spPr bwMode="auto">
          <a:xfrm rot="16200000">
            <a:off x="4381500" y="-838200"/>
            <a:ext cx="596900" cy="7162800"/>
          </a:xfrm>
          <a:prstGeom prst="rightBrace">
            <a:avLst>
              <a:gd name="adj1" fmla="val 100000"/>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83"/>
          <p:cNvSpPr>
            <a:spLocks noChangeArrowheads="1"/>
          </p:cNvSpPr>
          <p:nvPr/>
        </p:nvSpPr>
        <p:spPr bwMode="auto">
          <a:xfrm>
            <a:off x="1155700" y="3314700"/>
            <a:ext cx="7277100" cy="12954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625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C755F6F-5FDB-4AB3-9ED7-F2935167A5BC}" type="slidenum">
              <a:rPr lang="x-none" sz="1400">
                <a:latin typeface="Arial" pitchFamily="34" charset="0"/>
                <a:cs typeface="Arial" charset="0"/>
              </a:rPr>
              <a:pPr algn="r" eaLnBrk="0" hangingPunct="0"/>
              <a:t>91</a:t>
            </a:fld>
            <a:endParaRPr lang="en-US" sz="1400" dirty="0">
              <a:latin typeface="Arial" pitchFamily="34" charset="0"/>
              <a:cs typeface="Arial" charset="0"/>
            </a:endParaRPr>
          </a:p>
        </p:txBody>
      </p:sp>
      <p:sp>
        <p:nvSpPr>
          <p:cNvPr id="96261" name="Rectangle 3"/>
          <p:cNvSpPr>
            <a:spLocks noGrp="1" noChangeArrowheads="1"/>
          </p:cNvSpPr>
          <p:nvPr>
            <p:ph type="title" idx="4294967295"/>
          </p:nvPr>
        </p:nvSpPr>
        <p:spPr/>
        <p:txBody>
          <a:bodyPr/>
          <a:lstStyle/>
          <a:p>
            <a:pPr eaLnBrk="1" hangingPunct="1"/>
            <a:r>
              <a:rPr lang="en-US" dirty="0">
                <a:cs typeface="Arial" charset="0"/>
              </a:rPr>
              <a:t>Multi-Reader </a:t>
            </a:r>
            <a:r>
              <a:rPr lang="en-US" dirty="0" err="1">
                <a:cs typeface="Arial" charset="0"/>
              </a:rPr>
              <a:t>Redux</a:t>
            </a:r>
            <a:endParaRPr lang="en-US" dirty="0">
              <a:cs typeface="Arial" charset="0"/>
            </a:endParaRPr>
          </a:p>
        </p:txBody>
      </p:sp>
      <p:grpSp>
        <p:nvGrpSpPr>
          <p:cNvPr id="96262" name="Group 4"/>
          <p:cNvGrpSpPr>
            <a:grpSpLocks/>
          </p:cNvGrpSpPr>
          <p:nvPr/>
        </p:nvGrpSpPr>
        <p:grpSpPr bwMode="auto">
          <a:xfrm>
            <a:off x="1092200" y="3197226"/>
            <a:ext cx="2413000" cy="387350"/>
            <a:chOff x="1216" y="2310"/>
            <a:chExt cx="1520" cy="244"/>
          </a:xfrm>
        </p:grpSpPr>
        <p:sp>
          <p:nvSpPr>
            <p:cNvPr id="96349" name="Rectangle 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50" name="Rectangle 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3" name="Group 7"/>
          <p:cNvGrpSpPr>
            <a:grpSpLocks/>
          </p:cNvGrpSpPr>
          <p:nvPr/>
        </p:nvGrpSpPr>
        <p:grpSpPr bwMode="auto">
          <a:xfrm>
            <a:off x="3505200" y="3197226"/>
            <a:ext cx="2413000" cy="387350"/>
            <a:chOff x="1456" y="3206"/>
            <a:chExt cx="1520" cy="244"/>
          </a:xfrm>
        </p:grpSpPr>
        <p:sp>
          <p:nvSpPr>
            <p:cNvPr id="96347" name="Rectangle 8"/>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8" name="Rectangle 9"/>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4" name="Group 10"/>
          <p:cNvGrpSpPr>
            <a:grpSpLocks/>
          </p:cNvGrpSpPr>
          <p:nvPr/>
        </p:nvGrpSpPr>
        <p:grpSpPr bwMode="auto">
          <a:xfrm>
            <a:off x="1092200" y="3616326"/>
            <a:ext cx="2413000" cy="387350"/>
            <a:chOff x="1216" y="2310"/>
            <a:chExt cx="1520" cy="244"/>
          </a:xfrm>
        </p:grpSpPr>
        <p:sp>
          <p:nvSpPr>
            <p:cNvPr id="96345" name="Rectangle 11"/>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6" name="Rectangle 12"/>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5" name="Group 13"/>
          <p:cNvGrpSpPr>
            <a:grpSpLocks/>
          </p:cNvGrpSpPr>
          <p:nvPr/>
        </p:nvGrpSpPr>
        <p:grpSpPr bwMode="auto">
          <a:xfrm>
            <a:off x="1092200" y="4073526"/>
            <a:ext cx="2413000" cy="387350"/>
            <a:chOff x="1216" y="2310"/>
            <a:chExt cx="1520" cy="244"/>
          </a:xfrm>
        </p:grpSpPr>
        <p:sp>
          <p:nvSpPr>
            <p:cNvPr id="96343" name="Rectangle 1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4" name="Rectangle 1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6" name="Group 16"/>
          <p:cNvGrpSpPr>
            <a:grpSpLocks/>
          </p:cNvGrpSpPr>
          <p:nvPr/>
        </p:nvGrpSpPr>
        <p:grpSpPr bwMode="auto">
          <a:xfrm>
            <a:off x="3505200" y="4086226"/>
            <a:ext cx="2413000" cy="387350"/>
            <a:chOff x="1216" y="2310"/>
            <a:chExt cx="1520" cy="244"/>
          </a:xfrm>
        </p:grpSpPr>
        <p:sp>
          <p:nvSpPr>
            <p:cNvPr id="96341" name="Rectangle 17"/>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2" name="Rectangle 18"/>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7" name="Group 19"/>
          <p:cNvGrpSpPr>
            <a:grpSpLocks/>
          </p:cNvGrpSpPr>
          <p:nvPr/>
        </p:nvGrpSpPr>
        <p:grpSpPr bwMode="auto">
          <a:xfrm>
            <a:off x="3505200" y="3641726"/>
            <a:ext cx="2413000" cy="387350"/>
            <a:chOff x="1216" y="2310"/>
            <a:chExt cx="1520" cy="244"/>
          </a:xfrm>
        </p:grpSpPr>
        <p:sp>
          <p:nvSpPr>
            <p:cNvPr id="96339" name="Rectangle 20"/>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40" name="Rectangle 21"/>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8" name="Group 25"/>
          <p:cNvGrpSpPr>
            <a:grpSpLocks/>
          </p:cNvGrpSpPr>
          <p:nvPr/>
        </p:nvGrpSpPr>
        <p:grpSpPr bwMode="auto">
          <a:xfrm>
            <a:off x="5905500" y="4098926"/>
            <a:ext cx="2413000" cy="387350"/>
            <a:chOff x="1216" y="2310"/>
            <a:chExt cx="1520" cy="244"/>
          </a:xfrm>
        </p:grpSpPr>
        <p:sp>
          <p:nvSpPr>
            <p:cNvPr id="96337" name="Rectangle 26"/>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38" name="Rectangle 27"/>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6269" name="Group 28"/>
          <p:cNvGrpSpPr>
            <a:grpSpLocks/>
          </p:cNvGrpSpPr>
          <p:nvPr/>
        </p:nvGrpSpPr>
        <p:grpSpPr bwMode="auto">
          <a:xfrm>
            <a:off x="5905500" y="3654426"/>
            <a:ext cx="2413000" cy="387350"/>
            <a:chOff x="1216" y="2310"/>
            <a:chExt cx="1520" cy="244"/>
          </a:xfrm>
        </p:grpSpPr>
        <p:sp>
          <p:nvSpPr>
            <p:cNvPr id="96335" name="Rectangle 29"/>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36" name="Rectangle 30"/>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6270" name="Line 34"/>
          <p:cNvSpPr>
            <a:spLocks noChangeShapeType="1"/>
          </p:cNvSpPr>
          <p:nvPr/>
        </p:nvSpPr>
        <p:spPr bwMode="auto">
          <a:xfrm>
            <a:off x="22987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6271" name="Line 35"/>
          <p:cNvSpPr>
            <a:spLocks noChangeShapeType="1"/>
          </p:cNvSpPr>
          <p:nvPr/>
        </p:nvSpPr>
        <p:spPr bwMode="auto">
          <a:xfrm>
            <a:off x="4711700" y="32258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6272" name="Line 36"/>
          <p:cNvSpPr>
            <a:spLocks noChangeShapeType="1"/>
          </p:cNvSpPr>
          <p:nvPr/>
        </p:nvSpPr>
        <p:spPr bwMode="auto">
          <a:xfrm>
            <a:off x="7112000" y="32385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6273" name="AutoShape 49"/>
          <p:cNvSpPr>
            <a:spLocks noChangeArrowheads="1"/>
          </p:cNvSpPr>
          <p:nvPr/>
        </p:nvSpPr>
        <p:spPr bwMode="auto">
          <a:xfrm>
            <a:off x="850900" y="266700"/>
            <a:ext cx="3403600" cy="762000"/>
          </a:xfrm>
          <a:prstGeom prst="wedgeRoundRectCallout">
            <a:avLst>
              <a:gd name="adj1" fmla="val -38667"/>
              <a:gd name="adj2" fmla="val 111250"/>
              <a:gd name="adj3" fmla="val 16667"/>
            </a:avLst>
          </a:prstGeom>
          <a:solidFill>
            <a:schemeClr val="bg1"/>
          </a:solid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Writer writes column…</a:t>
            </a:r>
          </a:p>
        </p:txBody>
      </p:sp>
      <p:grpSp>
        <p:nvGrpSpPr>
          <p:cNvPr id="96274" name="Group 37"/>
          <p:cNvGrpSpPr>
            <a:grpSpLocks/>
          </p:cNvGrpSpPr>
          <p:nvPr/>
        </p:nvGrpSpPr>
        <p:grpSpPr bwMode="auto">
          <a:xfrm>
            <a:off x="406400" y="1625600"/>
            <a:ext cx="1447800" cy="1625600"/>
            <a:chOff x="1248" y="2016"/>
            <a:chExt cx="1104" cy="960"/>
          </a:xfrm>
        </p:grpSpPr>
        <p:grpSp>
          <p:nvGrpSpPr>
            <p:cNvPr id="96324" name="Group 38"/>
            <p:cNvGrpSpPr>
              <a:grpSpLocks/>
            </p:cNvGrpSpPr>
            <p:nvPr/>
          </p:nvGrpSpPr>
          <p:grpSpPr bwMode="auto">
            <a:xfrm>
              <a:off x="1248" y="2016"/>
              <a:ext cx="912" cy="816"/>
              <a:chOff x="3168" y="1824"/>
              <a:chExt cx="912" cy="816"/>
            </a:xfrm>
          </p:grpSpPr>
          <p:sp>
            <p:nvSpPr>
              <p:cNvPr id="96326" name="Freeform 3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27" name="Freeform 4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28" name="Freeform 41"/>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29" name="Freeform 4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6330" name="Freeform 4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6331" name="Freeform 4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6332" name="Freeform 45"/>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33" name="Freeform 46"/>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34" name="Freeform 47"/>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6325" name="Freeform 48"/>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12" name="Group 54"/>
          <p:cNvGrpSpPr>
            <a:grpSpLocks/>
          </p:cNvGrpSpPr>
          <p:nvPr/>
        </p:nvGrpSpPr>
        <p:grpSpPr bwMode="auto">
          <a:xfrm>
            <a:off x="1079500" y="3209926"/>
            <a:ext cx="2413000" cy="396875"/>
            <a:chOff x="744" y="3174"/>
            <a:chExt cx="1520" cy="250"/>
          </a:xfrm>
        </p:grpSpPr>
        <p:sp>
          <p:nvSpPr>
            <p:cNvPr id="96321" name="Rectangle 51"/>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6322" name="Rectangle 52"/>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6323" name="Line 53"/>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3" name="Group 55"/>
          <p:cNvGrpSpPr>
            <a:grpSpLocks/>
          </p:cNvGrpSpPr>
          <p:nvPr/>
        </p:nvGrpSpPr>
        <p:grpSpPr bwMode="auto">
          <a:xfrm>
            <a:off x="1079500" y="3654426"/>
            <a:ext cx="2413000" cy="396875"/>
            <a:chOff x="744" y="3174"/>
            <a:chExt cx="1520" cy="250"/>
          </a:xfrm>
        </p:grpSpPr>
        <p:sp>
          <p:nvSpPr>
            <p:cNvPr id="96318" name="Rectangle 56"/>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6319" name="Rectangle 57"/>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6320" name="Line 58"/>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4" name="Group 59"/>
          <p:cNvGrpSpPr>
            <a:grpSpLocks/>
          </p:cNvGrpSpPr>
          <p:nvPr/>
        </p:nvGrpSpPr>
        <p:grpSpPr bwMode="auto">
          <a:xfrm>
            <a:off x="1079500" y="4073526"/>
            <a:ext cx="2413000" cy="396875"/>
            <a:chOff x="744" y="3174"/>
            <a:chExt cx="1520" cy="250"/>
          </a:xfrm>
        </p:grpSpPr>
        <p:sp>
          <p:nvSpPr>
            <p:cNvPr id="96315" name="Rectangle 60"/>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6316" name="Rectangle 61"/>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6317" name="Line 62"/>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96278" name="AutoShape 63"/>
          <p:cNvSpPr>
            <a:spLocks noChangeArrowheads="1"/>
          </p:cNvSpPr>
          <p:nvPr/>
        </p:nvSpPr>
        <p:spPr bwMode="auto">
          <a:xfrm>
            <a:off x="508000" y="3478911"/>
            <a:ext cx="177800" cy="624078"/>
          </a:xfrm>
          <a:prstGeom prst="downArrow">
            <a:avLst>
              <a:gd name="adj1" fmla="val 50000"/>
              <a:gd name="adj2" fmla="val 266071"/>
            </a:avLst>
          </a:prstGeom>
          <a:solidFill>
            <a:srgbClr val="FF0000"/>
          </a:solidFill>
          <a:ln w="9525" algn="ctr">
            <a:solidFill>
              <a:srgbClr val="FF3300"/>
            </a:solid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6279" name="Group 31"/>
          <p:cNvGrpSpPr>
            <a:grpSpLocks/>
          </p:cNvGrpSpPr>
          <p:nvPr/>
        </p:nvGrpSpPr>
        <p:grpSpPr bwMode="auto">
          <a:xfrm>
            <a:off x="5905500" y="3209926"/>
            <a:ext cx="2413000" cy="387350"/>
            <a:chOff x="1216" y="2310"/>
            <a:chExt cx="1520" cy="244"/>
          </a:xfrm>
        </p:grpSpPr>
        <p:sp>
          <p:nvSpPr>
            <p:cNvPr id="96313" name="Rectangle 32"/>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6314" name="Rectangle 33"/>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890944" name="Rectangle 64"/>
          <p:cNvSpPr>
            <a:spLocks noChangeArrowheads="1"/>
          </p:cNvSpPr>
          <p:nvPr/>
        </p:nvSpPr>
        <p:spPr bwMode="auto">
          <a:xfrm>
            <a:off x="5802313" y="1852613"/>
            <a:ext cx="1657826" cy="760529"/>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reader </a:t>
            </a:r>
          </a:p>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reads row</a:t>
            </a:r>
          </a:p>
        </p:txBody>
      </p:sp>
      <p:sp>
        <p:nvSpPr>
          <p:cNvPr id="890945" name="AutoShape 65"/>
          <p:cNvSpPr>
            <a:spLocks noChangeArrowheads="1"/>
          </p:cNvSpPr>
          <p:nvPr/>
        </p:nvSpPr>
        <p:spPr bwMode="auto">
          <a:xfrm>
            <a:off x="5778500" y="393700"/>
            <a:ext cx="2959100" cy="546100"/>
          </a:xfrm>
          <a:prstGeom prst="cloudCallout">
            <a:avLst>
              <a:gd name="adj1" fmla="val 30634"/>
              <a:gd name="adj2" fmla="val 206685"/>
            </a:avLst>
          </a:prstGeom>
          <a:solidFill>
            <a:schemeClr val="bg1"/>
          </a:solid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 </a:t>
            </a:r>
            <a:r>
              <a:rPr lang="en-US" sz="2400" b="1" dirty="0">
                <a:solidFill>
                  <a:srgbClr val="FF0000"/>
                </a:solidFill>
                <a:latin typeface="Arial" pitchFamily="34" charset="0"/>
                <a:cs typeface="Courier New" pitchFamily="49" charset="0"/>
              </a:rPr>
              <a:t>5678</a:t>
            </a:r>
          </a:p>
        </p:txBody>
      </p:sp>
      <p:grpSp>
        <p:nvGrpSpPr>
          <p:cNvPr id="16" name="Group 67"/>
          <p:cNvGrpSpPr>
            <a:grpSpLocks/>
          </p:cNvGrpSpPr>
          <p:nvPr/>
        </p:nvGrpSpPr>
        <p:grpSpPr bwMode="auto">
          <a:xfrm flipH="1">
            <a:off x="7677150" y="1892300"/>
            <a:ext cx="1174750" cy="1090613"/>
            <a:chOff x="3168" y="1824"/>
            <a:chExt cx="912" cy="816"/>
          </a:xfrm>
        </p:grpSpPr>
        <p:sp>
          <p:nvSpPr>
            <p:cNvPr id="96304" name="Freeform 6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05" name="Freeform 6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06" name="Freeform 7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6307" name="Freeform 7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6308" name="Freeform 7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6309" name="Freeform 7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6310" name="Freeform 7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11" name="Freeform 7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6312" name="Freeform 7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0957" name="Freeform 77"/>
          <p:cNvSpPr>
            <a:spLocks/>
          </p:cNvSpPr>
          <p:nvPr/>
        </p:nvSpPr>
        <p:spPr bwMode="auto">
          <a:xfrm flipH="1">
            <a:off x="8077200" y="2663825"/>
            <a:ext cx="277813" cy="1184275"/>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96284" name="Text Box 78"/>
          <p:cNvSpPr txBox="1">
            <a:spLocks noChangeArrowheads="1"/>
          </p:cNvSpPr>
          <p:nvPr/>
        </p:nvSpPr>
        <p:spPr bwMode="auto">
          <a:xfrm>
            <a:off x="923925" y="1982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1</a:t>
            </a:r>
          </a:p>
        </p:txBody>
      </p:sp>
      <p:sp>
        <p:nvSpPr>
          <p:cNvPr id="96285" name="Text Box 79"/>
          <p:cNvSpPr txBox="1">
            <a:spLocks noChangeArrowheads="1"/>
          </p:cNvSpPr>
          <p:nvPr/>
        </p:nvSpPr>
        <p:spPr bwMode="auto">
          <a:xfrm>
            <a:off x="21177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6286" name="Text Box 80"/>
          <p:cNvSpPr txBox="1">
            <a:spLocks noChangeArrowheads="1"/>
          </p:cNvSpPr>
          <p:nvPr/>
        </p:nvSpPr>
        <p:spPr bwMode="auto">
          <a:xfrm>
            <a:off x="4556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6287" name="Text Box 81"/>
          <p:cNvSpPr txBox="1">
            <a:spLocks noChangeArrowheads="1"/>
          </p:cNvSpPr>
          <p:nvPr/>
        </p:nvSpPr>
        <p:spPr bwMode="auto">
          <a:xfrm>
            <a:off x="6969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96288" name="Text Box 82"/>
          <p:cNvSpPr txBox="1">
            <a:spLocks noChangeArrowheads="1"/>
          </p:cNvSpPr>
          <p:nvPr/>
        </p:nvSpPr>
        <p:spPr bwMode="auto">
          <a:xfrm>
            <a:off x="8315325" y="32273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6289" name="Text Box 83"/>
          <p:cNvSpPr txBox="1">
            <a:spLocks noChangeArrowheads="1"/>
          </p:cNvSpPr>
          <p:nvPr/>
        </p:nvSpPr>
        <p:spPr bwMode="auto">
          <a:xfrm>
            <a:off x="8315325" y="3684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6290" name="Text Box 84"/>
          <p:cNvSpPr txBox="1">
            <a:spLocks noChangeArrowheads="1"/>
          </p:cNvSpPr>
          <p:nvPr/>
        </p:nvSpPr>
        <p:spPr bwMode="auto">
          <a:xfrm>
            <a:off x="8315325" y="40909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grpSp>
        <p:nvGrpSpPr>
          <p:cNvPr id="17" name="Group 94"/>
          <p:cNvGrpSpPr>
            <a:grpSpLocks/>
          </p:cNvGrpSpPr>
          <p:nvPr/>
        </p:nvGrpSpPr>
        <p:grpSpPr bwMode="auto">
          <a:xfrm>
            <a:off x="5905500" y="3654426"/>
            <a:ext cx="2413000" cy="396875"/>
            <a:chOff x="744" y="3174"/>
            <a:chExt cx="1520" cy="250"/>
          </a:xfrm>
        </p:grpSpPr>
        <p:sp>
          <p:nvSpPr>
            <p:cNvPr id="96301" name="Rectangle 95"/>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6302" name="Rectangle 96"/>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6303" name="Line 97"/>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8" name="Group 98"/>
          <p:cNvGrpSpPr>
            <a:grpSpLocks/>
          </p:cNvGrpSpPr>
          <p:nvPr/>
        </p:nvGrpSpPr>
        <p:grpSpPr bwMode="auto">
          <a:xfrm>
            <a:off x="3492500" y="3641726"/>
            <a:ext cx="2413000" cy="396875"/>
            <a:chOff x="744" y="3174"/>
            <a:chExt cx="1520" cy="250"/>
          </a:xfrm>
        </p:grpSpPr>
        <p:sp>
          <p:nvSpPr>
            <p:cNvPr id="96298" name="Rectangle 99"/>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6299" name="Rectangle 100"/>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6300" name="Line 101"/>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9" name="Group 102"/>
          <p:cNvGrpSpPr>
            <a:grpSpLocks/>
          </p:cNvGrpSpPr>
          <p:nvPr/>
        </p:nvGrpSpPr>
        <p:grpSpPr bwMode="auto">
          <a:xfrm>
            <a:off x="1079500" y="3654426"/>
            <a:ext cx="2413000" cy="396875"/>
            <a:chOff x="744" y="3174"/>
            <a:chExt cx="1520" cy="250"/>
          </a:xfrm>
        </p:grpSpPr>
        <p:sp>
          <p:nvSpPr>
            <p:cNvPr id="96295" name="Rectangle 103"/>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6296" name="Rectangle 104"/>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6297" name="Line 105"/>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890986" name="Text Box 106"/>
          <p:cNvSpPr txBox="1">
            <a:spLocks noChangeArrowheads="1"/>
          </p:cNvSpPr>
          <p:nvPr/>
        </p:nvSpPr>
        <p:spPr bwMode="auto">
          <a:xfrm>
            <a:off x="7959725" y="2160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2</a:t>
            </a:r>
          </a:p>
        </p:txBody>
      </p:sp>
      <p:sp>
        <p:nvSpPr>
          <p:cNvPr id="95" name="Footer Placeholder 94"/>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09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09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45"/>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100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150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4" grpId="0"/>
      <p:bldP spid="890945" grpId="0" animBg="1"/>
      <p:bldP spid="890957" grpId="0" animBg="1"/>
      <p:bldP spid="89098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83"/>
          <p:cNvSpPr>
            <a:spLocks noChangeArrowheads="1"/>
          </p:cNvSpPr>
          <p:nvPr/>
        </p:nvSpPr>
        <p:spPr bwMode="auto">
          <a:xfrm>
            <a:off x="1155700" y="3314700"/>
            <a:ext cx="7277100" cy="12954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9728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B485751E-7ACE-4936-AED9-D6236F0B0D73}" type="slidenum">
              <a:rPr lang="x-none" sz="1400">
                <a:latin typeface="Arial" pitchFamily="34" charset="0"/>
                <a:cs typeface="Arial" charset="0"/>
              </a:rPr>
              <a:pPr algn="r" eaLnBrk="0" hangingPunct="0"/>
              <a:t>92</a:t>
            </a:fld>
            <a:endParaRPr lang="en-US" sz="1400" dirty="0">
              <a:latin typeface="Arial" pitchFamily="34" charset="0"/>
              <a:cs typeface="Arial" charset="0"/>
            </a:endParaRPr>
          </a:p>
        </p:txBody>
      </p:sp>
      <p:sp>
        <p:nvSpPr>
          <p:cNvPr id="97284" name="Rectangle 2"/>
          <p:cNvSpPr>
            <a:spLocks noChangeArrowheads="1"/>
          </p:cNvSpPr>
          <p:nvPr/>
        </p:nvSpPr>
        <p:spPr bwMode="auto">
          <a:xfrm>
            <a:off x="1155700" y="3768501"/>
            <a:ext cx="7277100" cy="387798"/>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285" name="Rectangle 3"/>
          <p:cNvSpPr>
            <a:spLocks noGrp="1" noChangeArrowheads="1"/>
          </p:cNvSpPr>
          <p:nvPr>
            <p:ph type="title" idx="4294967295"/>
          </p:nvPr>
        </p:nvSpPr>
        <p:spPr/>
        <p:txBody>
          <a:bodyPr/>
          <a:lstStyle/>
          <a:p>
            <a:pPr eaLnBrk="1" hangingPunct="1"/>
            <a:r>
              <a:rPr lang="en-US" dirty="0">
                <a:cs typeface="Arial" charset="0"/>
              </a:rPr>
              <a:t>Multi-Reader </a:t>
            </a:r>
            <a:r>
              <a:rPr lang="en-US" dirty="0" err="1">
                <a:cs typeface="Arial" charset="0"/>
              </a:rPr>
              <a:t>Redux</a:t>
            </a:r>
            <a:endParaRPr lang="en-US" dirty="0">
              <a:cs typeface="Arial" charset="0"/>
            </a:endParaRPr>
          </a:p>
        </p:txBody>
      </p:sp>
      <p:grpSp>
        <p:nvGrpSpPr>
          <p:cNvPr id="97286" name="Group 4"/>
          <p:cNvGrpSpPr>
            <a:grpSpLocks/>
          </p:cNvGrpSpPr>
          <p:nvPr/>
        </p:nvGrpSpPr>
        <p:grpSpPr bwMode="auto">
          <a:xfrm>
            <a:off x="1092200" y="3197226"/>
            <a:ext cx="2413000" cy="387350"/>
            <a:chOff x="1216" y="2310"/>
            <a:chExt cx="1520" cy="244"/>
          </a:xfrm>
        </p:grpSpPr>
        <p:sp>
          <p:nvSpPr>
            <p:cNvPr id="97407" name="Rectangle 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8" name="Rectangle 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87" name="Group 7"/>
          <p:cNvGrpSpPr>
            <a:grpSpLocks/>
          </p:cNvGrpSpPr>
          <p:nvPr/>
        </p:nvGrpSpPr>
        <p:grpSpPr bwMode="auto">
          <a:xfrm>
            <a:off x="3505200" y="3197226"/>
            <a:ext cx="2413000" cy="387350"/>
            <a:chOff x="1456" y="3206"/>
            <a:chExt cx="1520" cy="244"/>
          </a:xfrm>
        </p:grpSpPr>
        <p:sp>
          <p:nvSpPr>
            <p:cNvPr id="97405" name="Rectangle 8"/>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6" name="Rectangle 9"/>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88" name="Group 10"/>
          <p:cNvGrpSpPr>
            <a:grpSpLocks/>
          </p:cNvGrpSpPr>
          <p:nvPr/>
        </p:nvGrpSpPr>
        <p:grpSpPr bwMode="auto">
          <a:xfrm>
            <a:off x="1092200" y="3616326"/>
            <a:ext cx="2413000" cy="387350"/>
            <a:chOff x="1216" y="2310"/>
            <a:chExt cx="1520" cy="244"/>
          </a:xfrm>
        </p:grpSpPr>
        <p:sp>
          <p:nvSpPr>
            <p:cNvPr id="97403" name="Rectangle 11"/>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4" name="Rectangle 12"/>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89" name="Group 13"/>
          <p:cNvGrpSpPr>
            <a:grpSpLocks/>
          </p:cNvGrpSpPr>
          <p:nvPr/>
        </p:nvGrpSpPr>
        <p:grpSpPr bwMode="auto">
          <a:xfrm>
            <a:off x="1092200" y="4073526"/>
            <a:ext cx="2413000" cy="387350"/>
            <a:chOff x="1216" y="2310"/>
            <a:chExt cx="1520" cy="244"/>
          </a:xfrm>
        </p:grpSpPr>
        <p:sp>
          <p:nvSpPr>
            <p:cNvPr id="97401" name="Rectangle 14"/>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2" name="Rectangle 15"/>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0" name="Group 16"/>
          <p:cNvGrpSpPr>
            <a:grpSpLocks/>
          </p:cNvGrpSpPr>
          <p:nvPr/>
        </p:nvGrpSpPr>
        <p:grpSpPr bwMode="auto">
          <a:xfrm>
            <a:off x="3505200" y="4086226"/>
            <a:ext cx="2413000" cy="387350"/>
            <a:chOff x="1216" y="2310"/>
            <a:chExt cx="1520" cy="244"/>
          </a:xfrm>
        </p:grpSpPr>
        <p:sp>
          <p:nvSpPr>
            <p:cNvPr id="97399" name="Rectangle 17"/>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400" name="Rectangle 18"/>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1" name="Group 19"/>
          <p:cNvGrpSpPr>
            <a:grpSpLocks/>
          </p:cNvGrpSpPr>
          <p:nvPr/>
        </p:nvGrpSpPr>
        <p:grpSpPr bwMode="auto">
          <a:xfrm>
            <a:off x="3505200" y="3641726"/>
            <a:ext cx="2413000" cy="387350"/>
            <a:chOff x="1216" y="2310"/>
            <a:chExt cx="1520" cy="244"/>
          </a:xfrm>
        </p:grpSpPr>
        <p:sp>
          <p:nvSpPr>
            <p:cNvPr id="97397" name="Rectangle 20"/>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98" name="Rectangle 21"/>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2" name="Group 22"/>
          <p:cNvGrpSpPr>
            <a:grpSpLocks/>
          </p:cNvGrpSpPr>
          <p:nvPr/>
        </p:nvGrpSpPr>
        <p:grpSpPr bwMode="auto">
          <a:xfrm>
            <a:off x="5905500" y="4098926"/>
            <a:ext cx="2413000" cy="387350"/>
            <a:chOff x="1216" y="2310"/>
            <a:chExt cx="1520" cy="244"/>
          </a:xfrm>
        </p:grpSpPr>
        <p:sp>
          <p:nvSpPr>
            <p:cNvPr id="97395" name="Rectangle 23"/>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96" name="Rectangle 24"/>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97293" name="Group 25"/>
          <p:cNvGrpSpPr>
            <a:grpSpLocks/>
          </p:cNvGrpSpPr>
          <p:nvPr/>
        </p:nvGrpSpPr>
        <p:grpSpPr bwMode="auto">
          <a:xfrm>
            <a:off x="5905500" y="3654426"/>
            <a:ext cx="2413000" cy="387350"/>
            <a:chOff x="1216" y="2310"/>
            <a:chExt cx="1520" cy="244"/>
          </a:xfrm>
        </p:grpSpPr>
        <p:sp>
          <p:nvSpPr>
            <p:cNvPr id="97393" name="Rectangle 26"/>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94" name="Rectangle 27"/>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97294" name="Line 28"/>
          <p:cNvSpPr>
            <a:spLocks noChangeShapeType="1"/>
          </p:cNvSpPr>
          <p:nvPr/>
        </p:nvSpPr>
        <p:spPr bwMode="auto">
          <a:xfrm>
            <a:off x="2298700" y="30734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7295" name="Line 29"/>
          <p:cNvSpPr>
            <a:spLocks noChangeShapeType="1"/>
          </p:cNvSpPr>
          <p:nvPr/>
        </p:nvSpPr>
        <p:spPr bwMode="auto">
          <a:xfrm>
            <a:off x="4711700" y="3225800"/>
            <a:ext cx="0" cy="1714500"/>
          </a:xfrm>
          <a:prstGeom prst="line">
            <a:avLst/>
          </a:prstGeom>
          <a:noFill/>
          <a:ln w="38100">
            <a:solidFill>
              <a:schemeClr val="bg1"/>
            </a:solidFill>
            <a:prstDash val="sysDot"/>
            <a:round/>
            <a:headEnd/>
            <a:tailEnd/>
          </a:ln>
        </p:spPr>
        <p:txBody>
          <a:bodyPr wrap="none">
            <a:spAutoFit/>
          </a:bodyPr>
          <a:lstStyle/>
          <a:p>
            <a:endParaRPr lang="en-US"/>
          </a:p>
        </p:txBody>
      </p:sp>
      <p:sp>
        <p:nvSpPr>
          <p:cNvPr id="97296" name="Line 30"/>
          <p:cNvSpPr>
            <a:spLocks noChangeShapeType="1"/>
          </p:cNvSpPr>
          <p:nvPr/>
        </p:nvSpPr>
        <p:spPr bwMode="auto">
          <a:xfrm>
            <a:off x="7112000" y="3238500"/>
            <a:ext cx="0" cy="1714500"/>
          </a:xfrm>
          <a:prstGeom prst="line">
            <a:avLst/>
          </a:prstGeom>
          <a:noFill/>
          <a:ln w="38100">
            <a:solidFill>
              <a:schemeClr val="bg1"/>
            </a:solidFill>
            <a:prstDash val="sysDot"/>
            <a:round/>
            <a:headEnd/>
            <a:tailEnd/>
          </a:ln>
        </p:spPr>
        <p:txBody>
          <a:bodyPr wrap="none">
            <a:spAutoFit/>
          </a:bodyPr>
          <a:lstStyle/>
          <a:p>
            <a:endParaRPr lang="en-US"/>
          </a:p>
        </p:txBody>
      </p:sp>
      <p:grpSp>
        <p:nvGrpSpPr>
          <p:cNvPr id="97297" name="Group 32"/>
          <p:cNvGrpSpPr>
            <a:grpSpLocks/>
          </p:cNvGrpSpPr>
          <p:nvPr/>
        </p:nvGrpSpPr>
        <p:grpSpPr bwMode="auto">
          <a:xfrm>
            <a:off x="406400" y="1625600"/>
            <a:ext cx="1447800" cy="1625600"/>
            <a:chOff x="1248" y="2016"/>
            <a:chExt cx="1104" cy="960"/>
          </a:xfrm>
        </p:grpSpPr>
        <p:grpSp>
          <p:nvGrpSpPr>
            <p:cNvPr id="97382" name="Group 33"/>
            <p:cNvGrpSpPr>
              <a:grpSpLocks/>
            </p:cNvGrpSpPr>
            <p:nvPr/>
          </p:nvGrpSpPr>
          <p:grpSpPr bwMode="auto">
            <a:xfrm>
              <a:off x="1248" y="2016"/>
              <a:ext cx="912" cy="816"/>
              <a:chOff x="3168" y="1824"/>
              <a:chExt cx="912" cy="816"/>
            </a:xfrm>
          </p:grpSpPr>
          <p:sp>
            <p:nvSpPr>
              <p:cNvPr id="97384" name="Freeform 3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85" name="Freeform 3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86" name="Freeform 3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87" name="Freeform 3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97388" name="Freeform 3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97389" name="Freeform 3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97390" name="Freeform 4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91" name="Freeform 4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92" name="Freeform 4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7383" name="Freeform 43"/>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97298" name="Group 44"/>
          <p:cNvGrpSpPr>
            <a:grpSpLocks/>
          </p:cNvGrpSpPr>
          <p:nvPr/>
        </p:nvGrpSpPr>
        <p:grpSpPr bwMode="auto">
          <a:xfrm>
            <a:off x="1079500" y="3209926"/>
            <a:ext cx="2413000" cy="396875"/>
            <a:chOff x="744" y="3174"/>
            <a:chExt cx="1520" cy="250"/>
          </a:xfrm>
        </p:grpSpPr>
        <p:sp>
          <p:nvSpPr>
            <p:cNvPr id="97379" name="Rectangle 45"/>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80" name="Rectangle 46"/>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81" name="Line 47"/>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97299" name="AutoShape 56"/>
          <p:cNvSpPr>
            <a:spLocks noChangeArrowheads="1"/>
          </p:cNvSpPr>
          <p:nvPr/>
        </p:nvSpPr>
        <p:spPr bwMode="auto">
          <a:xfrm flipH="1">
            <a:off x="444500" y="3159367"/>
            <a:ext cx="228600" cy="526566"/>
          </a:xfrm>
          <a:prstGeom prst="downArrow">
            <a:avLst>
              <a:gd name="adj1" fmla="val 50000"/>
              <a:gd name="adj2" fmla="val 123611"/>
            </a:avLst>
          </a:prstGeom>
          <a:solidFill>
            <a:srgbClr val="FF0000"/>
          </a:solidFill>
          <a:ln w="9525" algn="ctr">
            <a:solidFill>
              <a:srgbClr val="FF3300"/>
            </a:solid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grpSp>
        <p:nvGrpSpPr>
          <p:cNvPr id="97300" name="Group 57"/>
          <p:cNvGrpSpPr>
            <a:grpSpLocks/>
          </p:cNvGrpSpPr>
          <p:nvPr/>
        </p:nvGrpSpPr>
        <p:grpSpPr bwMode="auto">
          <a:xfrm>
            <a:off x="5905500" y="3209926"/>
            <a:ext cx="2413000" cy="387350"/>
            <a:chOff x="1216" y="2310"/>
            <a:chExt cx="1520" cy="244"/>
          </a:xfrm>
        </p:grpSpPr>
        <p:sp>
          <p:nvSpPr>
            <p:cNvPr id="97377" name="Rectangle 58"/>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97378" name="Rectangle 59"/>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892988" name="Rectangle 60"/>
          <p:cNvSpPr>
            <a:spLocks noChangeArrowheads="1"/>
          </p:cNvSpPr>
          <p:nvPr/>
        </p:nvSpPr>
        <p:spPr bwMode="auto">
          <a:xfrm>
            <a:off x="2513013" y="1814513"/>
            <a:ext cx="4306887" cy="978729"/>
          </a:xfrm>
          <a:prstGeom prst="rect">
            <a:avLst/>
          </a:prstGeom>
          <a:noFill/>
          <a:ln w="9525" algn="ctr">
            <a:noFill/>
            <a:miter lim="800000"/>
            <a:headEnd/>
            <a:tailEnd/>
          </a:ln>
        </p:spPr>
        <p:txBody>
          <a:bodyPr>
            <a:spAutoFit/>
          </a:bodyPr>
          <a:lstStyle/>
          <a:p>
            <a:pPr marL="231775" indent="-231775" eaLnBrk="0" hangingPunct="0">
              <a:lnSpc>
                <a:spcPct val="80000"/>
              </a:lnSpc>
              <a:spcBef>
                <a:spcPct val="20000"/>
              </a:spcBef>
            </a:pPr>
            <a:r>
              <a:rPr lang="en-US" sz="2400" b="1" dirty="0">
                <a:solidFill>
                  <a:srgbClr val="0000FF"/>
                </a:solidFill>
                <a:latin typeface="Arial" pitchFamily="34" charset="0"/>
                <a:cs typeface="Courier New" pitchFamily="49" charset="0"/>
              </a:rPr>
              <a:t>  reader writes column to notify others of what it read</a:t>
            </a:r>
          </a:p>
        </p:txBody>
      </p:sp>
      <p:grpSp>
        <p:nvGrpSpPr>
          <p:cNvPr id="97302" name="Group 62"/>
          <p:cNvGrpSpPr>
            <a:grpSpLocks/>
          </p:cNvGrpSpPr>
          <p:nvPr/>
        </p:nvGrpSpPr>
        <p:grpSpPr bwMode="auto">
          <a:xfrm flipH="1">
            <a:off x="7677150" y="1892300"/>
            <a:ext cx="1174750" cy="1090613"/>
            <a:chOff x="3168" y="1824"/>
            <a:chExt cx="912" cy="816"/>
          </a:xfrm>
        </p:grpSpPr>
        <p:sp>
          <p:nvSpPr>
            <p:cNvPr id="97368" name="Freeform 63"/>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69" name="Freeform 64"/>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70" name="Freeform 65"/>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71" name="Freeform 66"/>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97372" name="Freeform 67"/>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97373" name="Freeform 68"/>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97374" name="Freeform 69"/>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75" name="Freeform 70"/>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76" name="Freeform 71"/>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97303" name="Text Box 73"/>
          <p:cNvSpPr txBox="1">
            <a:spLocks noChangeArrowheads="1"/>
          </p:cNvSpPr>
          <p:nvPr/>
        </p:nvSpPr>
        <p:spPr bwMode="auto">
          <a:xfrm>
            <a:off x="923925" y="1982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1</a:t>
            </a:r>
          </a:p>
        </p:txBody>
      </p:sp>
      <p:sp>
        <p:nvSpPr>
          <p:cNvPr id="97304" name="Text Box 74"/>
          <p:cNvSpPr txBox="1">
            <a:spLocks noChangeArrowheads="1"/>
          </p:cNvSpPr>
          <p:nvPr/>
        </p:nvSpPr>
        <p:spPr bwMode="auto">
          <a:xfrm>
            <a:off x="21177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7305" name="Text Box 75"/>
          <p:cNvSpPr txBox="1">
            <a:spLocks noChangeArrowheads="1"/>
          </p:cNvSpPr>
          <p:nvPr/>
        </p:nvSpPr>
        <p:spPr bwMode="auto">
          <a:xfrm>
            <a:off x="4556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7306" name="Text Box 76"/>
          <p:cNvSpPr txBox="1">
            <a:spLocks noChangeArrowheads="1"/>
          </p:cNvSpPr>
          <p:nvPr/>
        </p:nvSpPr>
        <p:spPr bwMode="auto">
          <a:xfrm>
            <a:off x="6969125" y="27447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sp>
        <p:nvSpPr>
          <p:cNvPr id="97307" name="Text Box 77"/>
          <p:cNvSpPr txBox="1">
            <a:spLocks noChangeArrowheads="1"/>
          </p:cNvSpPr>
          <p:nvPr/>
        </p:nvSpPr>
        <p:spPr bwMode="auto">
          <a:xfrm>
            <a:off x="8315325" y="32273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1</a:t>
            </a:r>
          </a:p>
        </p:txBody>
      </p:sp>
      <p:sp>
        <p:nvSpPr>
          <p:cNvPr id="97308" name="Text Box 78"/>
          <p:cNvSpPr txBox="1">
            <a:spLocks noChangeArrowheads="1"/>
          </p:cNvSpPr>
          <p:nvPr/>
        </p:nvSpPr>
        <p:spPr bwMode="auto">
          <a:xfrm>
            <a:off x="8315325" y="3684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2</a:t>
            </a:r>
          </a:p>
        </p:txBody>
      </p:sp>
      <p:sp>
        <p:nvSpPr>
          <p:cNvPr id="97309" name="Text Box 79"/>
          <p:cNvSpPr txBox="1">
            <a:spLocks noChangeArrowheads="1"/>
          </p:cNvSpPr>
          <p:nvPr/>
        </p:nvSpPr>
        <p:spPr bwMode="auto">
          <a:xfrm>
            <a:off x="8315325" y="40909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latin typeface="Arial" pitchFamily="34" charset="0"/>
                <a:cs typeface="Courier New" pitchFamily="49" charset="0"/>
              </a:rPr>
              <a:t>3</a:t>
            </a:r>
          </a:p>
        </p:txBody>
      </p:sp>
      <p:grpSp>
        <p:nvGrpSpPr>
          <p:cNvPr id="15" name="Group 80"/>
          <p:cNvGrpSpPr>
            <a:grpSpLocks/>
          </p:cNvGrpSpPr>
          <p:nvPr/>
        </p:nvGrpSpPr>
        <p:grpSpPr bwMode="auto">
          <a:xfrm>
            <a:off x="5905500" y="3654426"/>
            <a:ext cx="2413000" cy="396875"/>
            <a:chOff x="744" y="3174"/>
            <a:chExt cx="1520" cy="250"/>
          </a:xfrm>
        </p:grpSpPr>
        <p:sp>
          <p:nvSpPr>
            <p:cNvPr id="97365" name="Rectangle 81"/>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66" name="Rectangle 82"/>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67" name="Line 83"/>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6" name="Group 84"/>
          <p:cNvGrpSpPr>
            <a:grpSpLocks/>
          </p:cNvGrpSpPr>
          <p:nvPr/>
        </p:nvGrpSpPr>
        <p:grpSpPr bwMode="auto">
          <a:xfrm>
            <a:off x="3492500" y="3641726"/>
            <a:ext cx="2413000" cy="396875"/>
            <a:chOff x="744" y="3174"/>
            <a:chExt cx="1520" cy="250"/>
          </a:xfrm>
        </p:grpSpPr>
        <p:sp>
          <p:nvSpPr>
            <p:cNvPr id="97362" name="Rectangle 85"/>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63" name="Rectangle 86"/>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64" name="Line 87"/>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893020" name="Text Box 92"/>
          <p:cNvSpPr txBox="1">
            <a:spLocks noChangeArrowheads="1"/>
          </p:cNvSpPr>
          <p:nvPr/>
        </p:nvSpPr>
        <p:spPr bwMode="auto">
          <a:xfrm>
            <a:off x="7959725" y="2160588"/>
            <a:ext cx="369888"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2</a:t>
            </a:r>
          </a:p>
        </p:txBody>
      </p:sp>
      <p:grpSp>
        <p:nvGrpSpPr>
          <p:cNvPr id="17" name="Group 105"/>
          <p:cNvGrpSpPr>
            <a:grpSpLocks/>
          </p:cNvGrpSpPr>
          <p:nvPr/>
        </p:nvGrpSpPr>
        <p:grpSpPr bwMode="auto">
          <a:xfrm>
            <a:off x="3492500" y="3222626"/>
            <a:ext cx="2413000" cy="396875"/>
            <a:chOff x="744" y="3174"/>
            <a:chExt cx="1520" cy="250"/>
          </a:xfrm>
        </p:grpSpPr>
        <p:sp>
          <p:nvSpPr>
            <p:cNvPr id="97359" name="Rectangle 106"/>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60" name="Rectangle 107"/>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61" name="Line 108"/>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8" name="Group 109"/>
          <p:cNvGrpSpPr>
            <a:grpSpLocks/>
          </p:cNvGrpSpPr>
          <p:nvPr/>
        </p:nvGrpSpPr>
        <p:grpSpPr bwMode="auto">
          <a:xfrm>
            <a:off x="3492500" y="3667126"/>
            <a:ext cx="2413000" cy="396875"/>
            <a:chOff x="744" y="3174"/>
            <a:chExt cx="1520" cy="250"/>
          </a:xfrm>
        </p:grpSpPr>
        <p:sp>
          <p:nvSpPr>
            <p:cNvPr id="97356" name="Rectangle 110"/>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57" name="Rectangle 111"/>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58" name="Line 112"/>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19" name="Group 113"/>
          <p:cNvGrpSpPr>
            <a:grpSpLocks/>
          </p:cNvGrpSpPr>
          <p:nvPr/>
        </p:nvGrpSpPr>
        <p:grpSpPr bwMode="auto">
          <a:xfrm>
            <a:off x="3492500" y="4086226"/>
            <a:ext cx="2413000" cy="396875"/>
            <a:chOff x="744" y="3174"/>
            <a:chExt cx="1520" cy="250"/>
          </a:xfrm>
        </p:grpSpPr>
        <p:sp>
          <p:nvSpPr>
            <p:cNvPr id="97353" name="Rectangle 114"/>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54" name="Rectangle 115"/>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55" name="Line 116"/>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97316" name="Group 121"/>
          <p:cNvGrpSpPr>
            <a:grpSpLocks/>
          </p:cNvGrpSpPr>
          <p:nvPr/>
        </p:nvGrpSpPr>
        <p:grpSpPr bwMode="auto">
          <a:xfrm>
            <a:off x="1079500" y="3654426"/>
            <a:ext cx="2413000" cy="396875"/>
            <a:chOff x="744" y="3174"/>
            <a:chExt cx="1520" cy="250"/>
          </a:xfrm>
        </p:grpSpPr>
        <p:sp>
          <p:nvSpPr>
            <p:cNvPr id="97350" name="Rectangle 122"/>
            <p:cNvSpPr>
              <a:spLocks noChangeArrowheads="1"/>
            </p:cNvSpPr>
            <p:nvPr/>
          </p:nvSpPr>
          <p:spPr bwMode="auto">
            <a:xfrm>
              <a:off x="74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a:t>
              </a:r>
            </a:p>
          </p:txBody>
        </p:sp>
        <p:sp>
          <p:nvSpPr>
            <p:cNvPr id="97351" name="Rectangle 123"/>
            <p:cNvSpPr>
              <a:spLocks noChangeArrowheads="1"/>
            </p:cNvSpPr>
            <p:nvPr/>
          </p:nvSpPr>
          <p:spPr bwMode="auto">
            <a:xfrm>
              <a:off x="1504" y="3174"/>
              <a:ext cx="760" cy="244"/>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97352" name="Line 124"/>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21" name="Group 117"/>
          <p:cNvGrpSpPr>
            <a:grpSpLocks/>
          </p:cNvGrpSpPr>
          <p:nvPr/>
        </p:nvGrpSpPr>
        <p:grpSpPr bwMode="auto">
          <a:xfrm>
            <a:off x="1079500" y="3654426"/>
            <a:ext cx="2413000" cy="396875"/>
            <a:chOff x="744" y="3174"/>
            <a:chExt cx="1520" cy="250"/>
          </a:xfrm>
        </p:grpSpPr>
        <p:sp>
          <p:nvSpPr>
            <p:cNvPr id="97347" name="Rectangle 118"/>
            <p:cNvSpPr>
              <a:spLocks noChangeArrowheads="1"/>
            </p:cNvSpPr>
            <p:nvPr/>
          </p:nvSpPr>
          <p:spPr bwMode="auto">
            <a:xfrm>
              <a:off x="74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48" name="Rectangle 119"/>
            <p:cNvSpPr>
              <a:spLocks noChangeArrowheads="1"/>
            </p:cNvSpPr>
            <p:nvPr/>
          </p:nvSpPr>
          <p:spPr bwMode="auto">
            <a:xfrm>
              <a:off x="1504" y="3174"/>
              <a:ext cx="760" cy="244"/>
            </a:xfrm>
            <a:prstGeom prst="rect">
              <a:avLst/>
            </a:prstGeom>
            <a:solidFill>
              <a:schemeClr val="accent2">
                <a:alpha val="43921"/>
              </a:scheme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49" name="Line 120"/>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97318" name="AutoShape 125"/>
          <p:cNvSpPr>
            <a:spLocks noChangeArrowheads="1"/>
          </p:cNvSpPr>
          <p:nvPr/>
        </p:nvSpPr>
        <p:spPr bwMode="auto">
          <a:xfrm>
            <a:off x="1130300" y="901700"/>
            <a:ext cx="2819400" cy="825500"/>
          </a:xfrm>
          <a:prstGeom prst="wedgeRoundRectCallout">
            <a:avLst>
              <a:gd name="adj1" fmla="val -37218"/>
              <a:gd name="adj2" fmla="val 72694"/>
              <a:gd name="adj3" fmla="val 16667"/>
            </a:avLst>
          </a:prstGeom>
          <a:solidFill>
            <a:schemeClr val="bg1"/>
          </a:solidFill>
          <a:ln w="38100" algn="ctr">
            <a:solidFill>
              <a:srgbClr val="FF0000"/>
            </a:solidFill>
            <a:miter lim="800000"/>
            <a:headEnd/>
            <a:tailEnd/>
          </a:ln>
        </p:spPr>
        <p:txBody>
          <a:bodyPr/>
          <a:lstStyle/>
          <a:p>
            <a:pPr marL="231775" indent="-231775" algn="ctr" eaLnBrk="0" hangingPunct="0">
              <a:lnSpc>
                <a:spcPct val="80000"/>
              </a:lnSpc>
              <a:spcBef>
                <a:spcPct val="20000"/>
              </a:spcBef>
            </a:pPr>
            <a:r>
              <a:rPr lang="en-US" sz="2400" b="1" dirty="0" err="1">
                <a:solidFill>
                  <a:srgbClr val="FF0000"/>
                </a:solidFill>
                <a:latin typeface="Arial" pitchFamily="34" charset="0"/>
                <a:cs typeface="Courier New" pitchFamily="49" charset="0"/>
              </a:rPr>
              <a:t>zzz</a:t>
            </a:r>
            <a:r>
              <a:rPr lang="en-US" sz="2400" b="1" dirty="0">
                <a:solidFill>
                  <a:srgbClr val="FF0000"/>
                </a:solidFill>
                <a:latin typeface="Arial" pitchFamily="34" charset="0"/>
                <a:cs typeface="Courier New" pitchFamily="49" charset="0"/>
              </a:rPr>
              <a:t>…after second write</a:t>
            </a:r>
          </a:p>
        </p:txBody>
      </p:sp>
      <p:sp>
        <p:nvSpPr>
          <p:cNvPr id="893054" name="AutoShape 126"/>
          <p:cNvSpPr>
            <a:spLocks noChangeArrowheads="1"/>
          </p:cNvSpPr>
          <p:nvPr/>
        </p:nvSpPr>
        <p:spPr bwMode="auto">
          <a:xfrm>
            <a:off x="5778500" y="393700"/>
            <a:ext cx="2959100" cy="546100"/>
          </a:xfrm>
          <a:prstGeom prst="cloudCallout">
            <a:avLst>
              <a:gd name="adj1" fmla="val 30634"/>
              <a:gd name="adj2" fmla="val 206685"/>
            </a:avLst>
          </a:prstGeom>
          <a:solidFill>
            <a:schemeClr val="bg1"/>
          </a:solidFill>
          <a:ln w="38100">
            <a:solidFill>
              <a:srgbClr val="0000FF"/>
            </a:solidFill>
            <a:round/>
            <a:headEnd/>
            <a:tailEnd/>
          </a:ln>
        </p:spPr>
        <p:txBody>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2:00, </a:t>
            </a:r>
            <a:r>
              <a:rPr lang="en-US" sz="2400" b="1" dirty="0">
                <a:solidFill>
                  <a:srgbClr val="FF0000"/>
                </a:solidFill>
                <a:latin typeface="Arial" pitchFamily="34" charset="0"/>
                <a:cs typeface="Courier New" pitchFamily="49" charset="0"/>
              </a:rPr>
              <a:t>5678</a:t>
            </a:r>
          </a:p>
        </p:txBody>
      </p:sp>
      <p:sp>
        <p:nvSpPr>
          <p:cNvPr id="893055" name="AutoShape 127"/>
          <p:cNvSpPr>
            <a:spLocks noChangeArrowheads="1"/>
          </p:cNvSpPr>
          <p:nvPr/>
        </p:nvSpPr>
        <p:spPr bwMode="auto">
          <a:xfrm flipH="1">
            <a:off x="4584700" y="2885890"/>
            <a:ext cx="215900" cy="552819"/>
          </a:xfrm>
          <a:prstGeom prst="downArrow">
            <a:avLst>
              <a:gd name="adj1" fmla="val 50000"/>
              <a:gd name="adj2" fmla="val 152941"/>
            </a:avLst>
          </a:prstGeom>
          <a:solidFill>
            <a:srgbClr val="0000FF"/>
          </a:solidFill>
          <a:ln w="9525" algn="ctr">
            <a:noFill/>
            <a:miter lim="800000"/>
            <a:headEnd/>
            <a:tailEnd/>
          </a:ln>
        </p:spPr>
        <p:txBody>
          <a:bodyPr anchor="ctr">
            <a:spAutoFit/>
          </a:bodyP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21" name="Freeform 72"/>
          <p:cNvSpPr>
            <a:spLocks/>
          </p:cNvSpPr>
          <p:nvPr/>
        </p:nvSpPr>
        <p:spPr bwMode="auto">
          <a:xfrm flipH="1">
            <a:off x="4953000" y="2663825"/>
            <a:ext cx="3402013" cy="600075"/>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nvGrpSpPr>
          <p:cNvPr id="22" name="Group 128"/>
          <p:cNvGrpSpPr>
            <a:grpSpLocks/>
          </p:cNvGrpSpPr>
          <p:nvPr/>
        </p:nvGrpSpPr>
        <p:grpSpPr bwMode="auto">
          <a:xfrm>
            <a:off x="7467600" y="5119688"/>
            <a:ext cx="1447800" cy="1295400"/>
            <a:chOff x="3168" y="1824"/>
            <a:chExt cx="912" cy="816"/>
          </a:xfrm>
        </p:grpSpPr>
        <p:sp>
          <p:nvSpPr>
            <p:cNvPr id="97338" name="Freeform 129"/>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39" name="Freeform 130"/>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40" name="Freeform 131"/>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97341" name="Freeform 132"/>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97342" name="Freeform 133"/>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97343" name="Freeform 134"/>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97344" name="Freeform 135"/>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45" name="Freeform 136"/>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97346" name="Freeform 137"/>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893066" name="Freeform 138"/>
          <p:cNvSpPr>
            <a:spLocks/>
          </p:cNvSpPr>
          <p:nvPr/>
        </p:nvSpPr>
        <p:spPr bwMode="auto">
          <a:xfrm rot="-7282380">
            <a:off x="7466806" y="4272757"/>
            <a:ext cx="811213" cy="1511300"/>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nvGrpSpPr>
          <p:cNvPr id="23" name="Group 153"/>
          <p:cNvGrpSpPr>
            <a:grpSpLocks/>
          </p:cNvGrpSpPr>
          <p:nvPr/>
        </p:nvGrpSpPr>
        <p:grpSpPr bwMode="auto">
          <a:xfrm>
            <a:off x="5905500" y="4086226"/>
            <a:ext cx="2413000" cy="396875"/>
            <a:chOff x="744" y="3174"/>
            <a:chExt cx="1520" cy="250"/>
          </a:xfrm>
        </p:grpSpPr>
        <p:sp>
          <p:nvSpPr>
            <p:cNvPr id="97335" name="Rectangle 154"/>
            <p:cNvSpPr>
              <a:spLocks noChangeArrowheads="1"/>
            </p:cNvSpPr>
            <p:nvPr/>
          </p:nvSpPr>
          <p:spPr bwMode="auto">
            <a:xfrm>
              <a:off x="74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36" name="Rectangle 155"/>
            <p:cNvSpPr>
              <a:spLocks noChangeArrowheads="1"/>
            </p:cNvSpPr>
            <p:nvPr/>
          </p:nvSpPr>
          <p:spPr bwMode="auto">
            <a:xfrm>
              <a:off x="150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37" name="Line 156"/>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24" name="Group 157"/>
          <p:cNvGrpSpPr>
            <a:grpSpLocks/>
          </p:cNvGrpSpPr>
          <p:nvPr/>
        </p:nvGrpSpPr>
        <p:grpSpPr bwMode="auto">
          <a:xfrm>
            <a:off x="3492500" y="4086226"/>
            <a:ext cx="2413000" cy="396875"/>
            <a:chOff x="744" y="3174"/>
            <a:chExt cx="1520" cy="250"/>
          </a:xfrm>
        </p:grpSpPr>
        <p:sp>
          <p:nvSpPr>
            <p:cNvPr id="97332" name="Rectangle 158"/>
            <p:cNvSpPr>
              <a:spLocks noChangeArrowheads="1"/>
            </p:cNvSpPr>
            <p:nvPr/>
          </p:nvSpPr>
          <p:spPr bwMode="auto">
            <a:xfrm>
              <a:off x="74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33" name="Rectangle 159"/>
            <p:cNvSpPr>
              <a:spLocks noChangeArrowheads="1"/>
            </p:cNvSpPr>
            <p:nvPr/>
          </p:nvSpPr>
          <p:spPr bwMode="auto">
            <a:xfrm>
              <a:off x="150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34" name="Line 160"/>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grpSp>
        <p:nvGrpSpPr>
          <p:cNvPr id="25" name="Group 161"/>
          <p:cNvGrpSpPr>
            <a:grpSpLocks/>
          </p:cNvGrpSpPr>
          <p:nvPr/>
        </p:nvGrpSpPr>
        <p:grpSpPr bwMode="auto">
          <a:xfrm>
            <a:off x="1066800" y="4086226"/>
            <a:ext cx="2413000" cy="396875"/>
            <a:chOff x="744" y="3174"/>
            <a:chExt cx="1520" cy="250"/>
          </a:xfrm>
        </p:grpSpPr>
        <p:sp>
          <p:nvSpPr>
            <p:cNvPr id="97329" name="Rectangle 162"/>
            <p:cNvSpPr>
              <a:spLocks noChangeArrowheads="1"/>
            </p:cNvSpPr>
            <p:nvPr/>
          </p:nvSpPr>
          <p:spPr bwMode="auto">
            <a:xfrm>
              <a:off x="74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7330" name="Rectangle 163"/>
            <p:cNvSpPr>
              <a:spLocks noChangeArrowheads="1"/>
            </p:cNvSpPr>
            <p:nvPr/>
          </p:nvSpPr>
          <p:spPr bwMode="auto">
            <a:xfrm>
              <a:off x="1504" y="3174"/>
              <a:ext cx="760" cy="244"/>
            </a:xfrm>
            <a:prstGeom prst="rect">
              <a:avLst/>
            </a:prstGeom>
            <a:solidFill>
              <a:srgbClr val="FFFF00">
                <a:alpha val="43921"/>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97331" name="Line 164"/>
            <p:cNvSpPr>
              <a:spLocks noChangeShapeType="1"/>
            </p:cNvSpPr>
            <p:nvPr/>
          </p:nvSpPr>
          <p:spPr bwMode="auto">
            <a:xfrm>
              <a:off x="1504" y="3176"/>
              <a:ext cx="0" cy="248"/>
            </a:xfrm>
            <a:prstGeom prst="line">
              <a:avLst/>
            </a:prstGeom>
            <a:noFill/>
            <a:ln w="38100">
              <a:solidFill>
                <a:schemeClr val="bg1"/>
              </a:solidFill>
              <a:prstDash val="sysDot"/>
              <a:round/>
              <a:headEnd/>
              <a:tailEnd/>
            </a:ln>
          </p:spPr>
          <p:txBody>
            <a:bodyPr>
              <a:spAutoFit/>
            </a:bodyPr>
            <a:lstStyle/>
            <a:p>
              <a:endParaRPr lang="en-US"/>
            </a:p>
          </p:txBody>
        </p:sp>
      </p:grpSp>
      <p:sp>
        <p:nvSpPr>
          <p:cNvPr id="893067" name="AutoShape 139"/>
          <p:cNvSpPr>
            <a:spLocks noChangeArrowheads="1"/>
          </p:cNvSpPr>
          <p:nvPr/>
        </p:nvSpPr>
        <p:spPr bwMode="auto">
          <a:xfrm>
            <a:off x="3467100" y="4006850"/>
            <a:ext cx="2592388" cy="590324"/>
          </a:xfrm>
          <a:prstGeom prst="cloudCallout">
            <a:avLst>
              <a:gd name="adj1" fmla="val 98375"/>
              <a:gd name="adj2" fmla="val 113681"/>
            </a:avLst>
          </a:prstGeom>
          <a:noFill/>
          <a:ln w="38100">
            <a:solidFill>
              <a:srgbClr val="FFFF00"/>
            </a:solidFill>
            <a:round/>
            <a:headEnd/>
            <a:tailEnd/>
          </a:ln>
        </p:spPr>
        <p:txBody>
          <a:bodyP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893093" name="Rectangle 165"/>
          <p:cNvSpPr>
            <a:spLocks noChangeArrowheads="1"/>
          </p:cNvSpPr>
          <p:nvPr/>
        </p:nvSpPr>
        <p:spPr bwMode="auto">
          <a:xfrm>
            <a:off x="2106613" y="5091113"/>
            <a:ext cx="5284787" cy="978729"/>
          </a:xfrm>
          <a:prstGeom prst="rect">
            <a:avLst/>
          </a:prstGeom>
          <a:solidFill>
            <a:schemeClr val="bg1"/>
          </a:solidFill>
          <a:ln w="9525" algn="ctr">
            <a:noFill/>
            <a:miter lim="800000"/>
            <a:headEnd/>
            <a:tailEnd/>
          </a:ln>
        </p:spPr>
        <p:txBody>
          <a:bodyPr>
            <a:spAutoFit/>
          </a:bodyPr>
          <a:lstStyle/>
          <a:p>
            <a:pPr marL="231775" indent="-231775" eaLnBrk="0" hangingPunct="0">
              <a:lnSpc>
                <a:spcPct val="80000"/>
              </a:lnSpc>
              <a:spcBef>
                <a:spcPct val="20000"/>
              </a:spcBef>
            </a:pPr>
            <a:r>
              <a:rPr lang="en-US" sz="2400" b="1" dirty="0">
                <a:solidFill>
                  <a:schemeClr val="tx2"/>
                </a:solidFill>
                <a:latin typeface="Arial" pitchFamily="34" charset="0"/>
                <a:cs typeface="Courier New" pitchFamily="49" charset="0"/>
              </a:rPr>
              <a:t>  Yellow reader will read new value in column written by earlier Blue reader</a:t>
            </a:r>
          </a:p>
        </p:txBody>
      </p:sp>
      <p:sp>
        <p:nvSpPr>
          <p:cNvPr id="129" name="Footer Placeholder 128"/>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3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30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9298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9305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nodeType="withEffect">
                                  <p:stCondLst>
                                    <p:cond delay="50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nodeType="withEffect">
                                  <p:stCondLst>
                                    <p:cond delay="100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930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nodeType="withEffect">
                                  <p:stCondLst>
                                    <p:cond delay="1000"/>
                                  </p:stCondLst>
                                  <p:childTnLst>
                                    <p:set>
                                      <p:cBhvr>
                                        <p:cTn id="45" dur="1" fill="hold">
                                          <p:stCondLst>
                                            <p:cond delay="0"/>
                                          </p:stCondLst>
                                        </p:cTn>
                                        <p:tgtEl>
                                          <p:spTgt spid="2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9306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93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88" grpId="0"/>
      <p:bldP spid="893020" grpId="0"/>
      <p:bldP spid="893054" grpId="0" animBg="1"/>
      <p:bldP spid="893055" grpId="0" animBg="1"/>
      <p:bldP spid="893066" grpId="0" animBg="1"/>
      <p:bldP spid="893067" grpId="0" animBg="1"/>
      <p:bldP spid="89309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9B1BE6A-6665-4D8F-9963-58875D320DEF}" type="slidenum">
              <a:rPr lang="x-none" sz="1400">
                <a:latin typeface="Arial" pitchFamily="34" charset="0"/>
                <a:cs typeface="Arial" charset="0"/>
              </a:rPr>
              <a:pPr algn="r" eaLnBrk="0" hangingPunct="0"/>
              <a:t>93</a:t>
            </a:fld>
            <a:endParaRPr lang="en-US" sz="1400" dirty="0">
              <a:latin typeface="Arial" pitchFamily="34" charset="0"/>
              <a:cs typeface="Arial" charset="0"/>
            </a:endParaRPr>
          </a:p>
        </p:txBody>
      </p:sp>
      <p:sp>
        <p:nvSpPr>
          <p:cNvPr id="98308" name="Rectangle 2"/>
          <p:cNvSpPr>
            <a:spLocks noGrp="1" noChangeArrowheads="1"/>
          </p:cNvSpPr>
          <p:nvPr>
            <p:ph type="title" idx="4294967295"/>
          </p:nvPr>
        </p:nvSpPr>
        <p:spPr/>
        <p:txBody>
          <a:bodyPr/>
          <a:lstStyle/>
          <a:p>
            <a:pPr eaLnBrk="1" hangingPunct="1"/>
            <a:r>
              <a:rPr lang="en-US" sz="4000" dirty="0">
                <a:cs typeface="Arial" charset="0"/>
              </a:rPr>
              <a:t>Can’t Yellow Miss Blue’s Update? … Only if Readers Overlap…</a:t>
            </a:r>
          </a:p>
        </p:txBody>
      </p:sp>
      <p:sp>
        <p:nvSpPr>
          <p:cNvPr id="98309" name="AutoShape 4"/>
          <p:cNvSpPr>
            <a:spLocks noChangeArrowheads="1"/>
          </p:cNvSpPr>
          <p:nvPr/>
        </p:nvSpPr>
        <p:spPr bwMode="auto">
          <a:xfrm>
            <a:off x="889000" y="52197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98310" name="AutoShape 5"/>
          <p:cNvSpPr>
            <a:spLocks noChangeArrowheads="1"/>
          </p:cNvSpPr>
          <p:nvPr/>
        </p:nvSpPr>
        <p:spPr bwMode="auto">
          <a:xfrm>
            <a:off x="2505075" y="3200400"/>
            <a:ext cx="3163888" cy="509588"/>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write(2:00 5678</a:t>
            </a:r>
            <a:r>
              <a:rPr lang="en-US" b="1" dirty="0">
                <a:latin typeface="Arial" pitchFamily="34" charset="0"/>
                <a:cs typeface="Courier New" pitchFamily="49" charset="0"/>
              </a:rPr>
              <a:t>)</a:t>
            </a:r>
          </a:p>
        </p:txBody>
      </p:sp>
      <p:sp>
        <p:nvSpPr>
          <p:cNvPr id="98311" name="AutoShape 6"/>
          <p:cNvSpPr>
            <a:spLocks noChangeArrowheads="1"/>
          </p:cNvSpPr>
          <p:nvPr/>
        </p:nvSpPr>
        <p:spPr bwMode="auto">
          <a:xfrm>
            <a:off x="2919413" y="4621213"/>
            <a:ext cx="2376487" cy="509587"/>
          </a:xfrm>
          <a:prstGeom prst="leftRightArrow">
            <a:avLst>
              <a:gd name="adj1" fmla="val 50000"/>
              <a:gd name="adj2" fmla="val 93271"/>
            </a:avLst>
          </a:prstGeom>
          <a:solidFill>
            <a:srgbClr val="FFFF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read(1:45 1234)</a:t>
            </a:r>
          </a:p>
        </p:txBody>
      </p:sp>
      <p:sp>
        <p:nvSpPr>
          <p:cNvPr id="98312" name="Text Box 7"/>
          <p:cNvSpPr txBox="1">
            <a:spLocks noChangeArrowheads="1"/>
          </p:cNvSpPr>
          <p:nvPr/>
        </p:nvSpPr>
        <p:spPr bwMode="auto">
          <a:xfrm>
            <a:off x="466725" y="3036888"/>
            <a:ext cx="886781"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1:45</a:t>
            </a:r>
            <a:r>
              <a:rPr lang="en-US" sz="2400" b="1" dirty="0">
                <a:latin typeface="Arial" pitchFamily="34" charset="0"/>
                <a:cs typeface="Courier New" pitchFamily="49" charset="0"/>
              </a:rPr>
              <a:t>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98313" name="AutoShape 8"/>
          <p:cNvSpPr>
            <a:spLocks noChangeArrowheads="1"/>
          </p:cNvSpPr>
          <p:nvPr/>
        </p:nvSpPr>
        <p:spPr bwMode="auto">
          <a:xfrm>
            <a:off x="1916113" y="3935413"/>
            <a:ext cx="2376487" cy="509587"/>
          </a:xfrm>
          <a:prstGeom prst="leftRightArrow">
            <a:avLst>
              <a:gd name="adj1" fmla="val 50000"/>
              <a:gd name="adj2" fmla="val 93271"/>
            </a:avLst>
          </a:prstGeom>
          <a:solidFill>
            <a:srgbClr val="0000FF"/>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read(2:00 5678)</a:t>
            </a:r>
          </a:p>
        </p:txBody>
      </p:sp>
      <p:sp>
        <p:nvSpPr>
          <p:cNvPr id="98314" name="Text Box 11"/>
          <p:cNvSpPr txBox="1">
            <a:spLocks noChangeArrowheads="1"/>
          </p:cNvSpPr>
          <p:nvPr/>
        </p:nvSpPr>
        <p:spPr bwMode="auto">
          <a:xfrm>
            <a:off x="4860925" y="52847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27758" name="Line 14"/>
          <p:cNvSpPr>
            <a:spLocks noChangeShapeType="1"/>
          </p:cNvSpPr>
          <p:nvPr/>
        </p:nvSpPr>
        <p:spPr bwMode="auto">
          <a:xfrm>
            <a:off x="3570288" y="4757738"/>
            <a:ext cx="0" cy="665162"/>
          </a:xfrm>
          <a:prstGeom prst="line">
            <a:avLst/>
          </a:prstGeom>
          <a:noFill/>
          <a:ln w="76200">
            <a:solidFill>
              <a:srgbClr val="FFFF00"/>
            </a:solidFill>
            <a:prstDash val="sysDot"/>
            <a:round/>
            <a:headEnd/>
            <a:tailEnd/>
          </a:ln>
        </p:spPr>
        <p:txBody>
          <a:bodyPr wrap="none" anchor="ctr"/>
          <a:lstStyle/>
          <a:p>
            <a:endParaRPr lang="en-US"/>
          </a:p>
        </p:txBody>
      </p:sp>
      <p:sp>
        <p:nvSpPr>
          <p:cNvPr id="927759" name="AutoShape 15"/>
          <p:cNvSpPr>
            <a:spLocks noChangeArrowheads="1"/>
          </p:cNvSpPr>
          <p:nvPr/>
        </p:nvSpPr>
        <p:spPr bwMode="auto">
          <a:xfrm>
            <a:off x="793750" y="5202238"/>
            <a:ext cx="2389188" cy="923925"/>
          </a:xfrm>
          <a:prstGeom prst="wedgeRoundRectCallout">
            <a:avLst>
              <a:gd name="adj1" fmla="val 65546"/>
              <a:gd name="adj2" fmla="val -27833"/>
              <a:gd name="adj3" fmla="val 16667"/>
            </a:avLst>
          </a:prstGeom>
          <a:solidFill>
            <a:schemeClr val="bg2"/>
          </a:solidFill>
          <a:ln w="38100">
            <a:solidFill>
              <a:schemeClr val="tx1"/>
            </a:solidFill>
            <a:miter lim="800000"/>
            <a:headEnd/>
            <a:tailEnd/>
          </a:ln>
        </p:spPr>
        <p:txBody>
          <a:bodyPr anchor="ctr"/>
          <a:lstStyle/>
          <a:p>
            <a:pPr algn="ctr" eaLnBrk="0" hangingPunct="0"/>
            <a:r>
              <a:rPr lang="en-US" sz="2000" b="1" dirty="0">
                <a:solidFill>
                  <a:srgbClr val="FFFF00"/>
                </a:solidFill>
                <a:latin typeface="Arial" pitchFamily="34" charset="0"/>
                <a:cs typeface="Courier New" pitchFamily="49" charset="0"/>
              </a:rPr>
              <a:t>In which case its OK to read 1234</a:t>
            </a:r>
          </a:p>
        </p:txBody>
      </p:sp>
      <p:sp>
        <p:nvSpPr>
          <p:cNvPr id="927760" name="Line 16"/>
          <p:cNvSpPr>
            <a:spLocks noChangeShapeType="1"/>
          </p:cNvSpPr>
          <p:nvPr/>
        </p:nvSpPr>
        <p:spPr bwMode="auto">
          <a:xfrm>
            <a:off x="3786188" y="4338638"/>
            <a:ext cx="0" cy="1096962"/>
          </a:xfrm>
          <a:prstGeom prst="line">
            <a:avLst/>
          </a:prstGeom>
          <a:noFill/>
          <a:ln w="76200">
            <a:solidFill>
              <a:srgbClr val="0000FF"/>
            </a:solidFill>
            <a:prstDash val="sysDot"/>
            <a:round/>
            <a:headEnd/>
            <a:tailEnd/>
          </a:ln>
        </p:spPr>
        <p:txBody>
          <a:bodyPr wrap="none" anchor="ctr"/>
          <a:lstStyle/>
          <a:p>
            <a:endParaRPr lang="en-US"/>
          </a:p>
        </p:txBody>
      </p:sp>
      <p:sp>
        <p:nvSpPr>
          <p:cNvPr id="14" name="Footer Placeholder 13"/>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7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77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77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27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8" grpId="0" animBg="1"/>
      <p:bldP spid="927759" grpId="0" animBg="1"/>
      <p:bldP spid="927759" grpId="1" animBg="1"/>
      <p:bldP spid="92776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34327C78-571D-4DC3-BD6B-66E4E5081AD1}" type="slidenum">
              <a:rPr lang="x-none" sz="1400">
                <a:latin typeface="Arial" pitchFamily="34" charset="0"/>
                <a:cs typeface="Arial" charset="0"/>
              </a:rPr>
              <a:pPr algn="r" eaLnBrk="0" hangingPunct="0"/>
              <a:t>94</a:t>
            </a:fld>
            <a:endParaRPr lang="en-US" sz="1400" dirty="0">
              <a:latin typeface="Arial" pitchFamily="34" charset="0"/>
              <a:cs typeface="Arial" charset="0"/>
            </a:endParaRPr>
          </a:p>
        </p:txBody>
      </p:sp>
      <p:sp>
        <p:nvSpPr>
          <p:cNvPr id="99332" name="Rectangle 2"/>
          <p:cNvSpPr>
            <a:spLocks noGrp="1" noChangeArrowheads="1"/>
          </p:cNvSpPr>
          <p:nvPr>
            <p:ph type="title" idx="4294967295"/>
          </p:nvPr>
        </p:nvSpPr>
        <p:spPr/>
        <p:txBody>
          <a:bodyPr/>
          <a:lstStyle/>
          <a:p>
            <a:pPr eaLnBrk="1" hangingPunct="1"/>
            <a:r>
              <a:rPr lang="en-US" sz="4000">
                <a:latin typeface="Arial" charset="0"/>
                <a:cs typeface="Arial" charset="0"/>
              </a:rPr>
              <a:t>Bad Case Only When Readers </a:t>
            </a:r>
            <a:br>
              <a:rPr lang="en-US" sz="4000">
                <a:latin typeface="Arial" charset="0"/>
                <a:cs typeface="Arial" charset="0"/>
              </a:rPr>
            </a:br>
            <a:r>
              <a:rPr lang="en-US" sz="4000">
                <a:latin typeface="Arial" charset="0"/>
                <a:cs typeface="Arial" charset="0"/>
              </a:rPr>
              <a:t>Don’t Overlap </a:t>
            </a:r>
          </a:p>
        </p:txBody>
      </p:sp>
      <p:sp>
        <p:nvSpPr>
          <p:cNvPr id="99333" name="AutoShape 3"/>
          <p:cNvSpPr>
            <a:spLocks noChangeArrowheads="1"/>
          </p:cNvSpPr>
          <p:nvPr/>
        </p:nvSpPr>
        <p:spPr bwMode="auto">
          <a:xfrm>
            <a:off x="863600" y="50419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marL="231775" indent="-231775" eaLnBrk="0" hangingPunct="0">
              <a:lnSpc>
                <a:spcPct val="80000"/>
              </a:lnSpc>
              <a:spcBef>
                <a:spcPct val="20000"/>
              </a:spcBef>
            </a:pPr>
            <a:r>
              <a:rPr lang="en-US" sz="2400" b="1" dirty="0">
                <a:solidFill>
                  <a:schemeClr val="bg1"/>
                </a:solidFill>
                <a:latin typeface="Arial" pitchFamily="34" charset="0"/>
                <a:cs typeface="Courier New" pitchFamily="49" charset="0"/>
              </a:rPr>
              <a:t>time</a:t>
            </a:r>
          </a:p>
        </p:txBody>
      </p:sp>
      <p:sp>
        <p:nvSpPr>
          <p:cNvPr id="99334" name="AutoShape 4"/>
          <p:cNvSpPr>
            <a:spLocks noChangeArrowheads="1"/>
          </p:cNvSpPr>
          <p:nvPr/>
        </p:nvSpPr>
        <p:spPr bwMode="auto">
          <a:xfrm>
            <a:off x="2505075" y="2603500"/>
            <a:ext cx="3163888" cy="509588"/>
          </a:xfrm>
          <a:prstGeom prst="leftRightArrow">
            <a:avLst>
              <a:gd name="adj1" fmla="val 50000"/>
              <a:gd name="adj2" fmla="val 124174"/>
            </a:avLst>
          </a:prstGeom>
          <a:solidFill>
            <a:srgbClr val="FF33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write(2:00 5678</a:t>
            </a:r>
            <a:r>
              <a:rPr lang="en-US" b="1" dirty="0">
                <a:latin typeface="Arial" pitchFamily="34" charset="0"/>
                <a:cs typeface="Courier New" pitchFamily="49" charset="0"/>
              </a:rPr>
              <a:t>)</a:t>
            </a:r>
          </a:p>
        </p:txBody>
      </p:sp>
      <p:sp>
        <p:nvSpPr>
          <p:cNvPr id="99335" name="AutoShape 5"/>
          <p:cNvSpPr>
            <a:spLocks noChangeArrowheads="1"/>
          </p:cNvSpPr>
          <p:nvPr/>
        </p:nvSpPr>
        <p:spPr bwMode="auto">
          <a:xfrm>
            <a:off x="4456113" y="3986213"/>
            <a:ext cx="2376487" cy="509587"/>
          </a:xfrm>
          <a:prstGeom prst="leftRightArrow">
            <a:avLst>
              <a:gd name="adj1" fmla="val 50000"/>
              <a:gd name="adj2" fmla="val 93271"/>
            </a:avLst>
          </a:prstGeom>
          <a:solidFill>
            <a:srgbClr val="FFFF00"/>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read(2:00 5678)</a:t>
            </a:r>
          </a:p>
        </p:txBody>
      </p:sp>
      <p:sp>
        <p:nvSpPr>
          <p:cNvPr id="99336" name="Text Box 6"/>
          <p:cNvSpPr txBox="1">
            <a:spLocks noChangeArrowheads="1"/>
          </p:cNvSpPr>
          <p:nvPr/>
        </p:nvSpPr>
        <p:spPr bwMode="auto">
          <a:xfrm>
            <a:off x="466725" y="2439988"/>
            <a:ext cx="886781" cy="75713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1:45</a:t>
            </a:r>
            <a:r>
              <a:rPr lang="en-US" sz="2400" b="1" dirty="0">
                <a:latin typeface="Arial" pitchFamily="34" charset="0"/>
                <a:cs typeface="Courier New" pitchFamily="49" charset="0"/>
              </a:rPr>
              <a:t> </a:t>
            </a:r>
          </a:p>
          <a:p>
            <a:pPr marL="231775" indent="-231775" eaLnBrk="0" hangingPunct="0">
              <a:lnSpc>
                <a:spcPct val="80000"/>
              </a:lnSpc>
              <a:spcBef>
                <a:spcPct val="20000"/>
              </a:spcBef>
            </a:pPr>
            <a:r>
              <a:rPr lang="en-US" sz="2400" b="1" dirty="0">
                <a:solidFill>
                  <a:srgbClr val="FF0000"/>
                </a:solidFill>
                <a:latin typeface="Arial" pitchFamily="34" charset="0"/>
                <a:cs typeface="Courier New" pitchFamily="49" charset="0"/>
              </a:rPr>
              <a:t>1234</a:t>
            </a:r>
          </a:p>
        </p:txBody>
      </p:sp>
      <p:sp>
        <p:nvSpPr>
          <p:cNvPr id="99337" name="AutoShape 7"/>
          <p:cNvSpPr>
            <a:spLocks noChangeArrowheads="1"/>
          </p:cNvSpPr>
          <p:nvPr/>
        </p:nvSpPr>
        <p:spPr bwMode="auto">
          <a:xfrm>
            <a:off x="1916113" y="3338513"/>
            <a:ext cx="2376487" cy="509587"/>
          </a:xfrm>
          <a:prstGeom prst="leftRightArrow">
            <a:avLst>
              <a:gd name="adj1" fmla="val 50000"/>
              <a:gd name="adj2" fmla="val 93271"/>
            </a:avLst>
          </a:prstGeom>
          <a:solidFill>
            <a:srgbClr val="0000FF"/>
          </a:solidFill>
          <a:ln w="38100">
            <a:solidFill>
              <a:schemeClr val="tx1"/>
            </a:solidFill>
            <a:miter lim="800000"/>
            <a:headEnd/>
            <a:tailEnd/>
          </a:ln>
        </p:spPr>
        <p:txBody>
          <a:bodyPr wrap="none" anchor="ctr"/>
          <a:lstStyle/>
          <a:p>
            <a:pPr algn="ctr" eaLnBrk="0" hangingPunct="0"/>
            <a:r>
              <a:rPr lang="en-US" b="1" dirty="0">
                <a:solidFill>
                  <a:schemeClr val="tx2"/>
                </a:solidFill>
                <a:latin typeface="Arial" pitchFamily="34" charset="0"/>
                <a:cs typeface="Courier New" pitchFamily="49" charset="0"/>
              </a:rPr>
              <a:t>read(2:00 5678)</a:t>
            </a:r>
          </a:p>
        </p:txBody>
      </p:sp>
      <p:sp>
        <p:nvSpPr>
          <p:cNvPr id="99338" name="Text Box 8"/>
          <p:cNvSpPr txBox="1">
            <a:spLocks noChangeArrowheads="1"/>
          </p:cNvSpPr>
          <p:nvPr/>
        </p:nvSpPr>
        <p:spPr bwMode="auto">
          <a:xfrm>
            <a:off x="4860925" y="4687888"/>
            <a:ext cx="184150" cy="384175"/>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929801" name="Line 9"/>
          <p:cNvSpPr>
            <a:spLocks noChangeShapeType="1"/>
          </p:cNvSpPr>
          <p:nvPr/>
        </p:nvSpPr>
        <p:spPr bwMode="auto">
          <a:xfrm>
            <a:off x="4535488" y="4249738"/>
            <a:ext cx="12700" cy="957262"/>
          </a:xfrm>
          <a:prstGeom prst="line">
            <a:avLst/>
          </a:prstGeom>
          <a:noFill/>
          <a:ln w="76200">
            <a:solidFill>
              <a:srgbClr val="FFFF00"/>
            </a:solidFill>
            <a:prstDash val="sysDot"/>
            <a:round/>
            <a:headEnd/>
            <a:tailEnd/>
          </a:ln>
        </p:spPr>
        <p:txBody>
          <a:bodyPr wrap="none" anchor="ctr"/>
          <a:lstStyle/>
          <a:p>
            <a:endParaRPr lang="en-US"/>
          </a:p>
        </p:txBody>
      </p:sp>
      <p:sp>
        <p:nvSpPr>
          <p:cNvPr id="929802" name="AutoShape 10"/>
          <p:cNvSpPr>
            <a:spLocks noChangeArrowheads="1"/>
          </p:cNvSpPr>
          <p:nvPr/>
        </p:nvSpPr>
        <p:spPr bwMode="auto">
          <a:xfrm>
            <a:off x="400050" y="4135438"/>
            <a:ext cx="3100388" cy="1304925"/>
          </a:xfrm>
          <a:prstGeom prst="wedgeRoundRectCallout">
            <a:avLst>
              <a:gd name="adj1" fmla="val 73042"/>
              <a:gd name="adj2" fmla="val 27981"/>
              <a:gd name="adj3" fmla="val 16667"/>
            </a:avLst>
          </a:prstGeom>
          <a:solidFill>
            <a:schemeClr val="bg1"/>
          </a:solidFill>
          <a:ln w="38100">
            <a:solidFill>
              <a:schemeClr val="tx1"/>
            </a:solidFill>
            <a:miter lim="800000"/>
            <a:headEnd/>
            <a:tailEnd/>
          </a:ln>
        </p:spPr>
        <p:txBody>
          <a:bodyPr anchor="ctr"/>
          <a:lstStyle/>
          <a:p>
            <a:pPr algn="ctr" eaLnBrk="0" hangingPunct="0"/>
            <a:r>
              <a:rPr lang="en-US" sz="2000" b="1" dirty="0">
                <a:solidFill>
                  <a:srgbClr val="0000FF"/>
                </a:solidFill>
                <a:latin typeface="Arial" pitchFamily="34" charset="0"/>
                <a:cs typeface="Courier New" pitchFamily="49" charset="0"/>
              </a:rPr>
              <a:t>In which case Blue will complete writing 2:00 5678 to its </a:t>
            </a:r>
          </a:p>
          <a:p>
            <a:pPr algn="ctr" eaLnBrk="0" hangingPunct="0"/>
            <a:r>
              <a:rPr lang="en-US" sz="2000" b="1" dirty="0">
                <a:solidFill>
                  <a:srgbClr val="0000FF"/>
                </a:solidFill>
                <a:latin typeface="Arial" pitchFamily="34" charset="0"/>
                <a:cs typeface="Courier New" pitchFamily="49" charset="0"/>
              </a:rPr>
              <a:t>column</a:t>
            </a:r>
          </a:p>
        </p:txBody>
      </p:sp>
      <p:sp>
        <p:nvSpPr>
          <p:cNvPr id="929803" name="Line 11"/>
          <p:cNvSpPr>
            <a:spLocks noChangeShapeType="1"/>
          </p:cNvSpPr>
          <p:nvPr/>
        </p:nvSpPr>
        <p:spPr bwMode="auto">
          <a:xfrm>
            <a:off x="4294188" y="3716338"/>
            <a:ext cx="0" cy="1477962"/>
          </a:xfrm>
          <a:prstGeom prst="line">
            <a:avLst/>
          </a:prstGeom>
          <a:noFill/>
          <a:ln w="76200">
            <a:solidFill>
              <a:srgbClr val="0000FF"/>
            </a:solidFill>
            <a:prstDash val="sysDot"/>
            <a:round/>
            <a:headEnd/>
            <a:tailEnd/>
          </a:ln>
        </p:spPr>
        <p:txBody>
          <a:bodyPr wrap="none" anchor="ctr"/>
          <a:lstStyle/>
          <a:p>
            <a:endParaRPr lang="en-US"/>
          </a:p>
        </p:txBody>
      </p:sp>
      <p:sp>
        <p:nvSpPr>
          <p:cNvPr id="14" name="Footer Placeholder 13"/>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8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98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9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801" grpId="0" animBg="1"/>
      <p:bldP spid="929802" grpId="0" animBg="1"/>
      <p:bldP spid="92980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7458B75F-6ED3-419F-BC8B-2674CE831852}" type="slidenum">
              <a:rPr lang="x-none" sz="1400">
                <a:latin typeface="Arial" pitchFamily="34" charset="0"/>
                <a:cs typeface="Arial" charset="0"/>
              </a:rPr>
              <a:pPr algn="r" eaLnBrk="0" hangingPunct="0"/>
              <a:t>95</a:t>
            </a:fld>
            <a:endParaRPr lang="en-US" sz="1400" dirty="0">
              <a:latin typeface="Arial" pitchFamily="34" charset="0"/>
              <a:cs typeface="Arial" charset="0"/>
            </a:endParaRPr>
          </a:p>
        </p:txBody>
      </p:sp>
      <p:sp>
        <p:nvSpPr>
          <p:cNvPr id="100356" name="Rectangle 2"/>
          <p:cNvSpPr>
            <a:spLocks noGrp="1" noChangeArrowheads="1"/>
          </p:cNvSpPr>
          <p:nvPr>
            <p:ph type="title" idx="4294967295"/>
          </p:nvPr>
        </p:nvSpPr>
        <p:spPr/>
        <p:txBody>
          <a:bodyPr/>
          <a:lstStyle/>
          <a:p>
            <a:pPr eaLnBrk="1" hangingPunct="1"/>
            <a:r>
              <a:rPr lang="en-US">
                <a:latin typeface="Arial" charset="0"/>
                <a:cs typeface="Arial" charset="0"/>
              </a:rPr>
              <a:t>Road Map</a:t>
            </a:r>
          </a:p>
        </p:txBody>
      </p:sp>
      <p:sp>
        <p:nvSpPr>
          <p:cNvPr id="100357" name="Rectangle 3"/>
          <p:cNvSpPr>
            <a:spLocks noGrp="1" noChangeArrowheads="1"/>
          </p:cNvSpPr>
          <p:nvPr>
            <p:ph type="body" idx="4294967295"/>
          </p:nvPr>
        </p:nvSpPr>
        <p:spPr/>
        <p:txBody>
          <a:bodyPr/>
          <a:lstStyle/>
          <a:p>
            <a:pPr eaLnBrk="1" hangingPunct="1"/>
            <a:r>
              <a:rPr lang="en-US"/>
              <a:t>SRSW safe Boolean</a:t>
            </a:r>
          </a:p>
          <a:p>
            <a:pPr eaLnBrk="1" hangingPunct="1"/>
            <a:r>
              <a:rPr lang="en-US"/>
              <a:t>MRSW safe Boolean</a:t>
            </a:r>
          </a:p>
          <a:p>
            <a:pPr eaLnBrk="1" hangingPunct="1"/>
            <a:r>
              <a:rPr lang="en-US"/>
              <a:t>MRSW regular Boolean</a:t>
            </a:r>
          </a:p>
          <a:p>
            <a:pPr eaLnBrk="1" hangingPunct="1"/>
            <a:r>
              <a:rPr lang="en-US"/>
              <a:t>MRSW regular</a:t>
            </a:r>
          </a:p>
          <a:p>
            <a:pPr eaLnBrk="1" hangingPunct="1"/>
            <a:r>
              <a:rPr lang="en-US"/>
              <a:t>MRSW atomic</a:t>
            </a:r>
          </a:p>
          <a:p>
            <a:pPr eaLnBrk="1" hangingPunct="1"/>
            <a:r>
              <a:rPr lang="en-US"/>
              <a:t>MRMW atomic</a:t>
            </a:r>
          </a:p>
          <a:p>
            <a:pPr eaLnBrk="1" hangingPunct="1"/>
            <a:r>
              <a:rPr lang="en-US">
                <a:solidFill>
                  <a:schemeClr val="folHlink"/>
                </a:solidFill>
              </a:rPr>
              <a:t>Atomic snapshot</a:t>
            </a:r>
          </a:p>
        </p:txBody>
      </p:sp>
      <p:sp>
        <p:nvSpPr>
          <p:cNvPr id="100358" name="Text Box 6"/>
          <p:cNvSpPr txBox="1">
            <a:spLocks noChangeArrowheads="1"/>
          </p:cNvSpPr>
          <p:nvPr/>
        </p:nvSpPr>
        <p:spPr bwMode="auto">
          <a:xfrm>
            <a:off x="4216400" y="4267200"/>
            <a:ext cx="1841500" cy="519113"/>
          </a:xfrm>
          <a:prstGeom prst="rect">
            <a:avLst/>
          </a:prstGeom>
          <a:noFill/>
          <a:ln w="9525">
            <a:noFill/>
            <a:miter lim="800000"/>
            <a:headEnd/>
            <a:tailEnd/>
          </a:ln>
        </p:spPr>
        <p:txBody>
          <a:bodyPr>
            <a:spAutoFit/>
          </a:bodyPr>
          <a:lstStyle/>
          <a:p>
            <a:pPr algn="ctr" eaLnBrk="0" hangingPunct="0">
              <a:spcBef>
                <a:spcPct val="20000"/>
              </a:spcBef>
            </a:pPr>
            <a:r>
              <a:rPr lang="en-US" sz="2800" dirty="0">
                <a:solidFill>
                  <a:srgbClr val="FF3300"/>
                </a:solidFill>
                <a:latin typeface="Arial" pitchFamily="34" charset="0"/>
                <a:cs typeface="Courier New" pitchFamily="49" charset="0"/>
              </a:rPr>
              <a:t>Next</a:t>
            </a:r>
          </a:p>
        </p:txBody>
      </p:sp>
      <p:sp>
        <p:nvSpPr>
          <p:cNvPr id="100359" name="AutoShape 7"/>
          <p:cNvSpPr>
            <a:spLocks noChangeArrowheads="1"/>
          </p:cNvSpPr>
          <p:nvPr/>
        </p:nvSpPr>
        <p:spPr bwMode="auto">
          <a:xfrm>
            <a:off x="4038600" y="4191000"/>
            <a:ext cx="444500" cy="800100"/>
          </a:xfrm>
          <a:prstGeom prst="curvedLeftArrow">
            <a:avLst>
              <a:gd name="adj1" fmla="val 36000"/>
              <a:gd name="adj2" fmla="val 72000"/>
              <a:gd name="adj3" fmla="val 33333"/>
            </a:avLst>
          </a:prstGeom>
          <a:solidFill>
            <a:srgbClr val="FF3300"/>
          </a:solidFill>
          <a:ln w="9525">
            <a:noFill/>
            <a:miter lim="800000"/>
            <a:headEnd/>
            <a:tailEnd/>
          </a:ln>
        </p:spPr>
        <p:txBody>
          <a:bodyPr wrap="none" anchor="ctr"/>
          <a:lstStyle/>
          <a:p>
            <a:pPr marL="231775" indent="-231775" algn="ctr" eaLnBrk="0" hangingPunct="0">
              <a:lnSpc>
                <a:spcPct val="80000"/>
              </a:lnSpc>
              <a:spcBef>
                <a:spcPct val="20000"/>
              </a:spcBef>
            </a:pPr>
            <a:endParaRPr lang="en-US" sz="2400" b="1" dirty="0">
              <a:solidFill>
                <a:srgbClr val="3366FF"/>
              </a:solidFill>
              <a:latin typeface="Courier New" pitchFamily="49" charset="0"/>
              <a:cs typeface="Courier New" pitchFamily="49" charset="0"/>
            </a:endParaRPr>
          </a:p>
        </p:txBody>
      </p:sp>
      <p:sp>
        <p:nvSpPr>
          <p:cNvPr id="8" name="Footer Placeholder 7"/>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2"/>
          <p:cNvSpPr>
            <a:spLocks noChangeArrowheads="1"/>
          </p:cNvSpPr>
          <p:nvPr/>
        </p:nvSpPr>
        <p:spPr bwMode="auto">
          <a:xfrm>
            <a:off x="2540000" y="3390900"/>
            <a:ext cx="2425700" cy="1739900"/>
          </a:xfrm>
          <a:prstGeom prst="rect">
            <a:avLst/>
          </a:prstGeom>
          <a:solidFill>
            <a:schemeClr val="folHlink"/>
          </a:solidFill>
          <a:ln w="9525" algn="ctr">
            <a:noFill/>
            <a:miter lim="800000"/>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101379"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6B9BB19E-288E-4BC9-BFFF-5F89047DAB6B}" type="slidenum">
              <a:rPr lang="x-none" sz="1400">
                <a:latin typeface="Arial" pitchFamily="34" charset="0"/>
                <a:cs typeface="Arial" charset="0"/>
              </a:rPr>
              <a:pPr algn="r" eaLnBrk="0" hangingPunct="0"/>
              <a:t>96</a:t>
            </a:fld>
            <a:endParaRPr lang="en-US" sz="1400" dirty="0">
              <a:latin typeface="Arial" pitchFamily="34" charset="0"/>
              <a:cs typeface="Arial" charset="0"/>
            </a:endParaRPr>
          </a:p>
        </p:txBody>
      </p:sp>
      <p:sp>
        <p:nvSpPr>
          <p:cNvPr id="101381" name="Rectangle 3"/>
          <p:cNvSpPr>
            <a:spLocks noGrp="1" noChangeArrowheads="1"/>
          </p:cNvSpPr>
          <p:nvPr>
            <p:ph type="title" idx="4294967295"/>
          </p:nvPr>
        </p:nvSpPr>
        <p:spPr/>
        <p:txBody>
          <a:bodyPr/>
          <a:lstStyle/>
          <a:p>
            <a:pPr eaLnBrk="1" hangingPunct="1"/>
            <a:r>
              <a:rPr lang="en-US" sz="4000">
                <a:latin typeface="Arial" charset="0"/>
                <a:cs typeface="Arial" charset="0"/>
              </a:rPr>
              <a:t>Multi-Writer Atomic From Multi-Reader Atomic</a:t>
            </a:r>
          </a:p>
        </p:txBody>
      </p:sp>
      <p:grpSp>
        <p:nvGrpSpPr>
          <p:cNvPr id="101382" name="Group 4"/>
          <p:cNvGrpSpPr>
            <a:grpSpLocks/>
          </p:cNvGrpSpPr>
          <p:nvPr/>
        </p:nvGrpSpPr>
        <p:grpSpPr bwMode="auto">
          <a:xfrm>
            <a:off x="2451100" y="3756026"/>
            <a:ext cx="2413000" cy="387350"/>
            <a:chOff x="1216" y="2310"/>
            <a:chExt cx="1520" cy="244"/>
          </a:xfrm>
        </p:grpSpPr>
        <p:sp>
          <p:nvSpPr>
            <p:cNvPr id="101449" name="Rectangle 5"/>
            <p:cNvSpPr>
              <a:spLocks noChangeArrowheads="1"/>
            </p:cNvSpPr>
            <p:nvPr/>
          </p:nvSpPr>
          <p:spPr bwMode="auto">
            <a:xfrm>
              <a:off x="121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450" name="Rectangle 6"/>
            <p:cNvSpPr>
              <a:spLocks noChangeArrowheads="1"/>
            </p:cNvSpPr>
            <p:nvPr/>
          </p:nvSpPr>
          <p:spPr bwMode="auto">
            <a:xfrm>
              <a:off x="1976" y="2310"/>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101383" name="Rectangle 7"/>
          <p:cNvSpPr>
            <a:spLocks noChangeArrowheads="1"/>
          </p:cNvSpPr>
          <p:nvPr/>
        </p:nvSpPr>
        <p:spPr bwMode="auto">
          <a:xfrm>
            <a:off x="24511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384" name="Rectangle 8"/>
          <p:cNvSpPr>
            <a:spLocks noChangeArrowheads="1"/>
          </p:cNvSpPr>
          <p:nvPr/>
        </p:nvSpPr>
        <p:spPr bwMode="auto">
          <a:xfrm>
            <a:off x="3657600" y="3349401"/>
            <a:ext cx="1206500" cy="387798"/>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nvGrpSpPr>
          <p:cNvPr id="101385" name="Group 9"/>
          <p:cNvGrpSpPr>
            <a:grpSpLocks/>
          </p:cNvGrpSpPr>
          <p:nvPr/>
        </p:nvGrpSpPr>
        <p:grpSpPr bwMode="auto">
          <a:xfrm>
            <a:off x="2451100" y="4606926"/>
            <a:ext cx="2413000" cy="387350"/>
            <a:chOff x="1456" y="3206"/>
            <a:chExt cx="1520" cy="244"/>
          </a:xfrm>
        </p:grpSpPr>
        <p:sp>
          <p:nvSpPr>
            <p:cNvPr id="101447" name="Rectangle 10"/>
            <p:cNvSpPr>
              <a:spLocks noChangeArrowheads="1"/>
            </p:cNvSpPr>
            <p:nvPr/>
          </p:nvSpPr>
          <p:spPr bwMode="auto">
            <a:xfrm>
              <a:off x="145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448" name="Rectangle 11"/>
            <p:cNvSpPr>
              <a:spLocks noChangeArrowheads="1"/>
            </p:cNvSpPr>
            <p:nvPr/>
          </p:nvSpPr>
          <p:spPr bwMode="auto">
            <a:xfrm>
              <a:off x="2216" y="3206"/>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grpSp>
        <p:nvGrpSpPr>
          <p:cNvPr id="101386" name="Group 12"/>
          <p:cNvGrpSpPr>
            <a:grpSpLocks/>
          </p:cNvGrpSpPr>
          <p:nvPr/>
        </p:nvGrpSpPr>
        <p:grpSpPr bwMode="auto">
          <a:xfrm>
            <a:off x="2451100" y="4175126"/>
            <a:ext cx="2413000" cy="387350"/>
            <a:chOff x="3376" y="3358"/>
            <a:chExt cx="1520" cy="244"/>
          </a:xfrm>
        </p:grpSpPr>
        <p:sp>
          <p:nvSpPr>
            <p:cNvPr id="101445" name="Rectangle 13"/>
            <p:cNvSpPr>
              <a:spLocks noChangeArrowheads="1"/>
            </p:cNvSpPr>
            <p:nvPr/>
          </p:nvSpPr>
          <p:spPr bwMode="auto">
            <a:xfrm>
              <a:off x="337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009900"/>
                  </a:solidFill>
                  <a:latin typeface="Arial" pitchFamily="34" charset="0"/>
                  <a:cs typeface="Courier New" pitchFamily="49" charset="0"/>
                </a:rPr>
                <a:t>1:45</a:t>
              </a:r>
            </a:p>
          </p:txBody>
        </p:sp>
        <p:sp>
          <p:nvSpPr>
            <p:cNvPr id="101446" name="Rectangle 14"/>
            <p:cNvSpPr>
              <a:spLocks noChangeArrowheads="1"/>
            </p:cNvSpPr>
            <p:nvPr/>
          </p:nvSpPr>
          <p:spPr bwMode="auto">
            <a:xfrm>
              <a:off x="4136" y="3358"/>
              <a:ext cx="760" cy="244"/>
            </a:xfrm>
            <a:prstGeom prst="rect">
              <a:avLst/>
            </a:prstGeom>
            <a:solidFill>
              <a:schemeClr val="accent1"/>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3300"/>
                  </a:solidFill>
                  <a:latin typeface="Arial" pitchFamily="34" charset="0"/>
                  <a:cs typeface="Courier New" pitchFamily="49" charset="0"/>
                </a:rPr>
                <a:t>1234</a:t>
              </a:r>
            </a:p>
          </p:txBody>
        </p:sp>
      </p:grpSp>
      <p:sp>
        <p:nvSpPr>
          <p:cNvPr id="101387" name="Rectangle 15"/>
          <p:cNvSpPr>
            <a:spLocks noChangeArrowheads="1"/>
          </p:cNvSpPr>
          <p:nvPr/>
        </p:nvSpPr>
        <p:spPr bwMode="auto">
          <a:xfrm>
            <a:off x="2573338" y="2779713"/>
            <a:ext cx="1091966"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009900"/>
                </a:solidFill>
                <a:latin typeface="Arial" pitchFamily="34" charset="0"/>
                <a:cs typeface="Courier New" pitchFamily="49" charset="0"/>
              </a:rPr>
              <a:t>stamp</a:t>
            </a:r>
          </a:p>
        </p:txBody>
      </p:sp>
      <p:sp>
        <p:nvSpPr>
          <p:cNvPr id="101388" name="Rectangle 16"/>
          <p:cNvSpPr>
            <a:spLocks noChangeArrowheads="1"/>
          </p:cNvSpPr>
          <p:nvPr/>
        </p:nvSpPr>
        <p:spPr bwMode="auto">
          <a:xfrm>
            <a:off x="3829050" y="2779713"/>
            <a:ext cx="971741" cy="387798"/>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400" b="1" dirty="0">
                <a:solidFill>
                  <a:srgbClr val="FF3300"/>
                </a:solidFill>
                <a:latin typeface="Arial" pitchFamily="34" charset="0"/>
                <a:cs typeface="Courier New" pitchFamily="49" charset="0"/>
              </a:rPr>
              <a:t>value</a:t>
            </a:r>
          </a:p>
        </p:txBody>
      </p:sp>
      <p:sp>
        <p:nvSpPr>
          <p:cNvPr id="101390" name="Text Box 18"/>
          <p:cNvSpPr txBox="1">
            <a:spLocks noChangeArrowheads="1"/>
          </p:cNvSpPr>
          <p:nvPr/>
        </p:nvSpPr>
        <p:spPr bwMode="auto">
          <a:xfrm>
            <a:off x="6181725" y="3519488"/>
            <a:ext cx="2234907" cy="1261884"/>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Readers read all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and take max</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(Lexicographic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like Bakery)</a:t>
            </a:r>
          </a:p>
        </p:txBody>
      </p:sp>
      <p:sp>
        <p:nvSpPr>
          <p:cNvPr id="101391" name="Line 19"/>
          <p:cNvSpPr>
            <a:spLocks noChangeShapeType="1"/>
          </p:cNvSpPr>
          <p:nvPr/>
        </p:nvSpPr>
        <p:spPr bwMode="auto">
          <a:xfrm>
            <a:off x="3657600" y="3302000"/>
            <a:ext cx="0" cy="1714500"/>
          </a:xfrm>
          <a:prstGeom prst="line">
            <a:avLst/>
          </a:prstGeom>
          <a:noFill/>
          <a:ln w="38100">
            <a:solidFill>
              <a:schemeClr val="bg1"/>
            </a:solidFill>
            <a:prstDash val="sysDot"/>
            <a:round/>
            <a:headEnd/>
            <a:tailEnd/>
          </a:ln>
        </p:spPr>
        <p:txBody>
          <a:bodyPr wrap="none">
            <a:spAutoFit/>
          </a:bodyPr>
          <a:lstStyle/>
          <a:p>
            <a:endParaRPr lang="en-US"/>
          </a:p>
        </p:txBody>
      </p:sp>
      <p:grpSp>
        <p:nvGrpSpPr>
          <p:cNvPr id="5" name="Group 20"/>
          <p:cNvGrpSpPr>
            <a:grpSpLocks/>
          </p:cNvGrpSpPr>
          <p:nvPr/>
        </p:nvGrpSpPr>
        <p:grpSpPr bwMode="auto">
          <a:xfrm flipH="1">
            <a:off x="4978400" y="2184400"/>
            <a:ext cx="1905000" cy="1270000"/>
            <a:chOff x="1248" y="2016"/>
            <a:chExt cx="1104" cy="960"/>
          </a:xfrm>
        </p:grpSpPr>
        <p:grpSp>
          <p:nvGrpSpPr>
            <p:cNvPr id="101434" name="Group 21"/>
            <p:cNvGrpSpPr>
              <a:grpSpLocks/>
            </p:cNvGrpSpPr>
            <p:nvPr/>
          </p:nvGrpSpPr>
          <p:grpSpPr bwMode="auto">
            <a:xfrm>
              <a:off x="1248" y="2016"/>
              <a:ext cx="912" cy="816"/>
              <a:chOff x="3168" y="1824"/>
              <a:chExt cx="912" cy="816"/>
            </a:xfrm>
          </p:grpSpPr>
          <p:sp>
            <p:nvSpPr>
              <p:cNvPr id="101436" name="Freeform 22"/>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37" name="Freeform 23"/>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38" name="Freeform 24"/>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39" name="Freeform 25"/>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101440" name="Freeform 26"/>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101441" name="Freeform 27"/>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101442" name="Freeform 28"/>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43" name="Freeform 29"/>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44" name="Freeform 30"/>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01435" name="Freeform 31"/>
            <p:cNvSpPr>
              <a:spLocks/>
            </p:cNvSpPr>
            <p:nvPr/>
          </p:nvSpPr>
          <p:spPr bwMode="auto">
            <a:xfrm>
              <a:off x="1584" y="2784"/>
              <a:ext cx="768" cy="192"/>
            </a:xfrm>
            <a:custGeom>
              <a:avLst/>
              <a:gdLst>
                <a:gd name="T0" fmla="*/ 0 w 768"/>
                <a:gd name="T1" fmla="*/ 0 h 192"/>
                <a:gd name="T2" fmla="*/ 768 w 768"/>
                <a:gd name="T3" fmla="*/ 192 h 192"/>
                <a:gd name="T4" fmla="*/ 48 w 768"/>
                <a:gd name="T5" fmla="*/ 48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grpSp>
      <p:grpSp>
        <p:nvGrpSpPr>
          <p:cNvPr id="101393" name="Group 33"/>
          <p:cNvGrpSpPr>
            <a:grpSpLocks/>
          </p:cNvGrpSpPr>
          <p:nvPr/>
        </p:nvGrpSpPr>
        <p:grpSpPr bwMode="auto">
          <a:xfrm>
            <a:off x="901700" y="2222500"/>
            <a:ext cx="1436688" cy="1155700"/>
            <a:chOff x="3168" y="1824"/>
            <a:chExt cx="912" cy="816"/>
          </a:xfrm>
        </p:grpSpPr>
        <p:sp>
          <p:nvSpPr>
            <p:cNvPr id="101425" name="Freeform 34"/>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26" name="Freeform 35"/>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27" name="Freeform 36"/>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28" name="Freeform 37"/>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101429" name="Freeform 38"/>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101430" name="Freeform 39"/>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101431" name="Freeform 40"/>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32" name="Freeform 41"/>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33" name="Freeform 42"/>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01394" name="Freeform 43"/>
          <p:cNvSpPr>
            <a:spLocks/>
          </p:cNvSpPr>
          <p:nvPr/>
        </p:nvSpPr>
        <p:spPr bwMode="auto">
          <a:xfrm>
            <a:off x="1431925" y="3170238"/>
            <a:ext cx="1146175" cy="792162"/>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101396" name="Text Box 45"/>
          <p:cNvSpPr txBox="1">
            <a:spLocks noChangeArrowheads="1"/>
          </p:cNvSpPr>
          <p:nvPr/>
        </p:nvSpPr>
        <p:spPr bwMode="auto">
          <a:xfrm>
            <a:off x="161925" y="3468688"/>
            <a:ext cx="1805302" cy="1569660"/>
          </a:xfrm>
          <a:prstGeom prst="rect">
            <a:avLst/>
          </a:prstGeom>
          <a:noFill/>
          <a:ln w="9525" algn="ctr">
            <a:noFill/>
            <a:miter lim="800000"/>
            <a:headEnd/>
            <a:tailEnd/>
          </a:ln>
        </p:spPr>
        <p:txBody>
          <a:bodyPr wrap="none">
            <a:spAutoFit/>
          </a:bodyPr>
          <a:lstStyle/>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Each writer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reads all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then writes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Max+1 </a:t>
            </a:r>
          </a:p>
          <a:p>
            <a:pPr marL="231775" indent="-231775" eaLnBrk="0" hangingPunct="0">
              <a:lnSpc>
                <a:spcPct val="80000"/>
              </a:lnSpc>
              <a:spcBef>
                <a:spcPct val="20000"/>
              </a:spcBef>
            </a:pPr>
            <a:r>
              <a:rPr lang="en-US" sz="2000" b="1" dirty="0">
                <a:solidFill>
                  <a:srgbClr val="0000FF"/>
                </a:solidFill>
                <a:latin typeface="Arial" pitchFamily="34" charset="0"/>
                <a:cs typeface="Courier New" pitchFamily="49" charset="0"/>
              </a:rPr>
              <a:t>to its register</a:t>
            </a:r>
          </a:p>
        </p:txBody>
      </p:sp>
      <p:grpSp>
        <p:nvGrpSpPr>
          <p:cNvPr id="101397" name="Group 47"/>
          <p:cNvGrpSpPr>
            <a:grpSpLocks/>
          </p:cNvGrpSpPr>
          <p:nvPr/>
        </p:nvGrpSpPr>
        <p:grpSpPr bwMode="auto">
          <a:xfrm>
            <a:off x="457200" y="5092700"/>
            <a:ext cx="1458913" cy="1079500"/>
            <a:chOff x="3168" y="1824"/>
            <a:chExt cx="912" cy="816"/>
          </a:xfrm>
        </p:grpSpPr>
        <p:sp>
          <p:nvSpPr>
            <p:cNvPr id="101416" name="Freeform 48"/>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17" name="Freeform 49"/>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18" name="Freeform 50"/>
            <p:cNvSpPr>
              <a:spLocks/>
            </p:cNvSpPr>
            <p:nvPr/>
          </p:nvSpPr>
          <p:spPr bwMode="auto">
            <a:xfrm>
              <a:off x="3504" y="1824"/>
              <a:ext cx="144" cy="288"/>
            </a:xfrm>
            <a:custGeom>
              <a:avLst/>
              <a:gdLst>
                <a:gd name="T0" fmla="*/ 0 w 144"/>
                <a:gd name="T1" fmla="*/ 7 h 336"/>
                <a:gd name="T2" fmla="*/ 96 w 144"/>
                <a:gd name="T3" fmla="*/ 0 h 336"/>
                <a:gd name="T4" fmla="*/ 144 w 144"/>
                <a:gd name="T5" fmla="*/ 7 h 336"/>
                <a:gd name="T6" fmla="*/ 144 w 144"/>
                <a:gd name="T7" fmla="*/ 46 h 336"/>
                <a:gd name="T8" fmla="*/ 96 w 144"/>
                <a:gd name="T9" fmla="*/ 39 h 336"/>
                <a:gd name="T10" fmla="*/ 96 w 144"/>
                <a:gd name="T11" fmla="*/ 13 h 336"/>
                <a:gd name="T12" fmla="*/ 0 w 144"/>
                <a:gd name="T13" fmla="*/ 20 h 336"/>
                <a:gd name="T14" fmla="*/ 0 w 144"/>
                <a:gd name="T15" fmla="*/ 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101419" name="Freeform 51"/>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101420" name="Freeform 52"/>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101421" name="Freeform 53"/>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101422" name="Freeform 54"/>
            <p:cNvSpPr>
              <a:spLocks/>
            </p:cNvSpPr>
            <p:nvPr/>
          </p:nvSpPr>
          <p:spPr bwMode="auto">
            <a:xfrm>
              <a:off x="3504" y="2304"/>
              <a:ext cx="240" cy="336"/>
            </a:xfrm>
            <a:custGeom>
              <a:avLst/>
              <a:gdLst>
                <a:gd name="T0" fmla="*/ 3 w 336"/>
                <a:gd name="T1" fmla="*/ 0 h 432"/>
                <a:gd name="T2" fmla="*/ 4 w 336"/>
                <a:gd name="T3" fmla="*/ 3 h 432"/>
                <a:gd name="T4" fmla="*/ 1 w 336"/>
                <a:gd name="T5" fmla="*/ 5 h 432"/>
                <a:gd name="T6" fmla="*/ 1 w 336"/>
                <a:gd name="T7" fmla="*/ 16 h 432"/>
                <a:gd name="T8" fmla="*/ 0 w 336"/>
                <a:gd name="T9" fmla="*/ 12 h 432"/>
                <a:gd name="T10" fmla="*/ 0 w 336"/>
                <a:gd name="T11" fmla="*/ 2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23" name="Freeform 55"/>
            <p:cNvSpPr>
              <a:spLocks/>
            </p:cNvSpPr>
            <p:nvPr/>
          </p:nvSpPr>
          <p:spPr bwMode="auto">
            <a:xfrm>
              <a:off x="3312" y="2160"/>
              <a:ext cx="240" cy="288"/>
            </a:xfrm>
            <a:custGeom>
              <a:avLst/>
              <a:gdLst>
                <a:gd name="T0" fmla="*/ 3 w 336"/>
                <a:gd name="T1" fmla="*/ 0 h 432"/>
                <a:gd name="T2" fmla="*/ 4 w 336"/>
                <a:gd name="T3" fmla="*/ 1 h 432"/>
                <a:gd name="T4" fmla="*/ 1 w 336"/>
                <a:gd name="T5" fmla="*/ 1 h 432"/>
                <a:gd name="T6" fmla="*/ 1 w 336"/>
                <a:gd name="T7" fmla="*/ 2 h 432"/>
                <a:gd name="T8" fmla="*/ 0 w 336"/>
                <a:gd name="T9" fmla="*/ 2 h 432"/>
                <a:gd name="T10" fmla="*/ 0 w 336"/>
                <a:gd name="T11" fmla="*/ 1 h 432"/>
                <a:gd name="T12" fmla="*/ 3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101424" name="Freeform 56"/>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2 h 432"/>
                <a:gd name="T8" fmla="*/ 0 w 336"/>
                <a:gd name="T9" fmla="*/ 2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101398" name="Freeform 57"/>
          <p:cNvSpPr>
            <a:spLocks/>
          </p:cNvSpPr>
          <p:nvPr/>
        </p:nvSpPr>
        <p:spPr bwMode="auto">
          <a:xfrm rot="-3520279">
            <a:off x="1596232" y="5207794"/>
            <a:ext cx="1354137" cy="314325"/>
          </a:xfrm>
          <a:custGeom>
            <a:avLst/>
            <a:gdLst>
              <a:gd name="T0" fmla="*/ 0 w 768"/>
              <a:gd name="T1" fmla="*/ 0 h 192"/>
              <a:gd name="T2" fmla="*/ 2147483647 w 768"/>
              <a:gd name="T3" fmla="*/ 2147483647 h 192"/>
              <a:gd name="T4" fmla="*/ 2147483647 w 768"/>
              <a:gd name="T5" fmla="*/ 2147483647 h 192"/>
              <a:gd name="T6" fmla="*/ 0 60000 65536"/>
              <a:gd name="T7" fmla="*/ 0 60000 65536"/>
              <a:gd name="T8" fmla="*/ 0 60000 65536"/>
              <a:gd name="T9" fmla="*/ 0 w 768"/>
              <a:gd name="T10" fmla="*/ 0 h 192"/>
              <a:gd name="T11" fmla="*/ 768 w 768"/>
              <a:gd name="T12" fmla="*/ 192 h 192"/>
            </a:gdLst>
            <a:ahLst/>
            <a:cxnLst>
              <a:cxn ang="T6">
                <a:pos x="T0" y="T1"/>
              </a:cxn>
              <a:cxn ang="T7">
                <a:pos x="T2" y="T3"/>
              </a:cxn>
              <a:cxn ang="T8">
                <a:pos x="T4" y="T5"/>
              </a:cxn>
            </a:cxnLst>
            <a:rect l="T9" t="T10" r="T11" b="T12"/>
            <a:pathLst>
              <a:path w="768" h="192">
                <a:moveTo>
                  <a:pt x="0" y="0"/>
                </a:moveTo>
                <a:lnTo>
                  <a:pt x="768" y="192"/>
                </a:lnTo>
                <a:lnTo>
                  <a:pt x="48" y="48"/>
                </a:lnTo>
              </a:path>
            </a:pathLst>
          </a:custGeom>
          <a:solidFill>
            <a:schemeClr val="tx1"/>
          </a:solidFill>
          <a:ln w="9525">
            <a:solidFill>
              <a:schemeClr val="tx1"/>
            </a:solidFill>
            <a:round/>
            <a:headEnd/>
            <a:tailEnd type="triangle" w="med" len="med"/>
          </a:ln>
        </p:spPr>
        <p:txBody>
          <a:bodyPr wrap="none" anchor="ctr"/>
          <a:lstStyle/>
          <a:p>
            <a:endParaRPr lang="en-US"/>
          </a:p>
        </p:txBody>
      </p:sp>
      <p:sp>
        <p:nvSpPr>
          <p:cNvPr id="895034" name="Rectangle 58"/>
          <p:cNvSpPr>
            <a:spLocks noChangeArrowheads="1"/>
          </p:cNvSpPr>
          <p:nvPr/>
        </p:nvSpPr>
        <p:spPr bwMode="auto">
          <a:xfrm>
            <a:off x="2451100" y="37685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2:00</a:t>
            </a:r>
          </a:p>
        </p:txBody>
      </p:sp>
      <p:sp>
        <p:nvSpPr>
          <p:cNvPr id="895035" name="Rectangle 59"/>
          <p:cNvSpPr>
            <a:spLocks noChangeArrowheads="1"/>
          </p:cNvSpPr>
          <p:nvPr/>
        </p:nvSpPr>
        <p:spPr bwMode="auto">
          <a:xfrm>
            <a:off x="3670300" y="37685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5678</a:t>
            </a:r>
          </a:p>
        </p:txBody>
      </p:sp>
      <p:sp>
        <p:nvSpPr>
          <p:cNvPr id="895036" name="Rectangle 60"/>
          <p:cNvSpPr>
            <a:spLocks noChangeArrowheads="1"/>
          </p:cNvSpPr>
          <p:nvPr/>
        </p:nvSpPr>
        <p:spPr bwMode="auto">
          <a:xfrm>
            <a:off x="2463800" y="45940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2:15</a:t>
            </a:r>
          </a:p>
        </p:txBody>
      </p:sp>
      <p:sp>
        <p:nvSpPr>
          <p:cNvPr id="895037" name="Rectangle 61"/>
          <p:cNvSpPr>
            <a:spLocks noChangeArrowheads="1"/>
          </p:cNvSpPr>
          <p:nvPr/>
        </p:nvSpPr>
        <p:spPr bwMode="auto">
          <a:xfrm>
            <a:off x="3670300" y="4594001"/>
            <a:ext cx="1206500" cy="387798"/>
          </a:xfrm>
          <a:prstGeom prst="rect">
            <a:avLst/>
          </a:prstGeom>
          <a:solidFill>
            <a:srgbClr val="00FFCC"/>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r>
              <a:rPr lang="en-US" sz="2400" b="1" dirty="0">
                <a:solidFill>
                  <a:srgbClr val="FF0000"/>
                </a:solidFill>
                <a:latin typeface="Arial" pitchFamily="34" charset="0"/>
                <a:cs typeface="Courier New" pitchFamily="49" charset="0"/>
              </a:rPr>
              <a:t>XYZW</a:t>
            </a:r>
          </a:p>
        </p:txBody>
      </p:sp>
      <p:sp>
        <p:nvSpPr>
          <p:cNvPr id="895039" name="AutoShape 63"/>
          <p:cNvSpPr>
            <a:spLocks noChangeArrowheads="1"/>
          </p:cNvSpPr>
          <p:nvPr/>
        </p:nvSpPr>
        <p:spPr bwMode="auto">
          <a:xfrm>
            <a:off x="4724400" y="5105400"/>
            <a:ext cx="3654425" cy="1040094"/>
          </a:xfrm>
          <a:prstGeom prst="cloudCallout">
            <a:avLst>
              <a:gd name="adj1" fmla="val -21162"/>
              <a:gd name="adj2" fmla="val -69671"/>
            </a:avLst>
          </a:prstGeom>
          <a:solidFill>
            <a:schemeClr val="bg1"/>
          </a:solidFill>
          <a:ln w="38100">
            <a:solidFill>
              <a:srgbClr val="0000FF"/>
            </a:solidFill>
            <a:round/>
            <a:headEnd/>
            <a:tailEnd/>
          </a:ln>
        </p:spPr>
        <p:txBody>
          <a:bodyPr>
            <a:spAutoFit/>
          </a:bodyPr>
          <a:lstStyle/>
          <a:p>
            <a:pPr marL="231775" indent="-231775" algn="ctr" eaLnBrk="0" hangingPunct="0">
              <a:lnSpc>
                <a:spcPct val="80000"/>
              </a:lnSpc>
              <a:spcBef>
                <a:spcPct val="20000"/>
              </a:spcBef>
            </a:pPr>
            <a:r>
              <a:rPr lang="en-US" sz="2400" b="1" dirty="0">
                <a:solidFill>
                  <a:srgbClr val="0000FF"/>
                </a:solidFill>
                <a:latin typeface="Arial" pitchFamily="34" charset="0"/>
                <a:cs typeface="Courier New" pitchFamily="49" charset="0"/>
              </a:rPr>
              <a:t>Max is 2:15, return XYZW</a:t>
            </a:r>
          </a:p>
        </p:txBody>
      </p:sp>
      <p:grpSp>
        <p:nvGrpSpPr>
          <p:cNvPr id="9" name="Group 67"/>
          <p:cNvGrpSpPr>
            <a:grpSpLocks/>
          </p:cNvGrpSpPr>
          <p:nvPr/>
        </p:nvGrpSpPr>
        <p:grpSpPr bwMode="auto">
          <a:xfrm>
            <a:off x="2451100" y="3362326"/>
            <a:ext cx="2413000" cy="387350"/>
            <a:chOff x="1648" y="1278"/>
            <a:chExt cx="1520" cy="244"/>
          </a:xfrm>
        </p:grpSpPr>
        <p:sp>
          <p:nvSpPr>
            <p:cNvPr id="101414" name="Rectangle 65"/>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15" name="Rectangle 66"/>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grpSp>
        <p:nvGrpSpPr>
          <p:cNvPr id="10" name="Group 68"/>
          <p:cNvGrpSpPr>
            <a:grpSpLocks/>
          </p:cNvGrpSpPr>
          <p:nvPr/>
        </p:nvGrpSpPr>
        <p:grpSpPr bwMode="auto">
          <a:xfrm>
            <a:off x="2451100" y="3768726"/>
            <a:ext cx="2413000" cy="387350"/>
            <a:chOff x="1648" y="1278"/>
            <a:chExt cx="1520" cy="244"/>
          </a:xfrm>
        </p:grpSpPr>
        <p:sp>
          <p:nvSpPr>
            <p:cNvPr id="101412" name="Rectangle 69"/>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13" name="Rectangle 70"/>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grpSp>
        <p:nvGrpSpPr>
          <p:cNvPr id="11" name="Group 71"/>
          <p:cNvGrpSpPr>
            <a:grpSpLocks/>
          </p:cNvGrpSpPr>
          <p:nvPr/>
        </p:nvGrpSpPr>
        <p:grpSpPr bwMode="auto">
          <a:xfrm>
            <a:off x="2451100" y="4162426"/>
            <a:ext cx="2413000" cy="387350"/>
            <a:chOff x="1648" y="1278"/>
            <a:chExt cx="1520" cy="244"/>
          </a:xfrm>
        </p:grpSpPr>
        <p:sp>
          <p:nvSpPr>
            <p:cNvPr id="101410" name="Rectangle 72"/>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11" name="Rectangle 73"/>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grpSp>
        <p:nvGrpSpPr>
          <p:cNvPr id="12" name="Group 74"/>
          <p:cNvGrpSpPr>
            <a:grpSpLocks/>
          </p:cNvGrpSpPr>
          <p:nvPr/>
        </p:nvGrpSpPr>
        <p:grpSpPr bwMode="auto">
          <a:xfrm>
            <a:off x="2451100" y="4594226"/>
            <a:ext cx="2413000" cy="387350"/>
            <a:chOff x="1648" y="1278"/>
            <a:chExt cx="1520" cy="244"/>
          </a:xfrm>
        </p:grpSpPr>
        <p:sp>
          <p:nvSpPr>
            <p:cNvPr id="101408" name="Rectangle 75"/>
            <p:cNvSpPr>
              <a:spLocks noChangeArrowheads="1"/>
            </p:cNvSpPr>
            <p:nvPr/>
          </p:nvSpPr>
          <p:spPr bwMode="auto">
            <a:xfrm>
              <a:off x="164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sp>
          <p:nvSpPr>
            <p:cNvPr id="101409" name="Rectangle 76"/>
            <p:cNvSpPr>
              <a:spLocks noChangeArrowheads="1"/>
            </p:cNvSpPr>
            <p:nvPr/>
          </p:nvSpPr>
          <p:spPr bwMode="auto">
            <a:xfrm>
              <a:off x="2408" y="1278"/>
              <a:ext cx="760" cy="244"/>
            </a:xfrm>
            <a:prstGeom prst="rect">
              <a:avLst/>
            </a:prstGeom>
            <a:solidFill>
              <a:srgbClr val="0000FF">
                <a:alpha val="50195"/>
              </a:srgbClr>
            </a:solidFill>
            <a:ln w="38100" algn="ctr">
              <a:solidFill>
                <a:schemeClr val="tx1"/>
              </a:solidFill>
              <a:miter lim="800000"/>
              <a:headEnd/>
              <a:tailEnd/>
            </a:ln>
          </p:spPr>
          <p:txBody>
            <a:bodyPr anchor="ctr">
              <a:spAutoFit/>
            </a:bodyPr>
            <a:lstStyle/>
            <a:p>
              <a:pPr marL="231775" indent="-231775" algn="ctr" eaLnBrk="0" hangingPunct="0">
                <a:lnSpc>
                  <a:spcPct val="80000"/>
                </a:lnSpc>
                <a:spcBef>
                  <a:spcPct val="20000"/>
                </a:spcBef>
              </a:pPr>
              <a:endParaRPr lang="en-US" sz="2400" b="1" dirty="0">
                <a:solidFill>
                  <a:srgbClr val="FF0000"/>
                </a:solidFill>
                <a:latin typeface="Arial" pitchFamily="34" charset="0"/>
                <a:cs typeface="Courier New" pitchFamily="49" charset="0"/>
              </a:endParaRPr>
            </a:p>
          </p:txBody>
        </p:sp>
      </p:grpSp>
      <p:sp>
        <p:nvSpPr>
          <p:cNvPr id="75" name="Footer Placeholder 74"/>
          <p:cNvSpPr>
            <a:spLocks noGrp="1"/>
          </p:cNvSpPr>
          <p:nvPr>
            <p:ph type="ftr" sz="quarter" idx="10"/>
          </p:nvPr>
        </p:nvSpPr>
        <p:spPr/>
        <p:txBody>
          <a:bodyPr/>
          <a:lstStyle/>
          <a:p>
            <a:pPr>
              <a:defRPr/>
            </a:pPr>
            <a:r>
              <a:rPr lang="en-US"/>
              <a:t>Art of Multiprocessor Programming</a:t>
            </a:r>
            <a:endParaRPr lang="en-US" dirty="0"/>
          </a:p>
        </p:txBody>
      </p:sp>
      <p:sp>
        <p:nvSpPr>
          <p:cNvPr id="77" name="AutoShape 17"/>
          <p:cNvSpPr>
            <a:spLocks/>
          </p:cNvSpPr>
          <p:nvPr/>
        </p:nvSpPr>
        <p:spPr bwMode="auto">
          <a:xfrm>
            <a:off x="5207000" y="3378200"/>
            <a:ext cx="393700" cy="1562100"/>
          </a:xfrm>
          <a:prstGeom prst="rightBrace">
            <a:avLst>
              <a:gd name="adj1" fmla="val 33065"/>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
        <p:nvSpPr>
          <p:cNvPr id="78" name="AutoShape 44"/>
          <p:cNvSpPr>
            <a:spLocks/>
          </p:cNvSpPr>
          <p:nvPr/>
        </p:nvSpPr>
        <p:spPr bwMode="auto">
          <a:xfrm rot="10800000">
            <a:off x="1943100" y="3340100"/>
            <a:ext cx="393700" cy="1562100"/>
          </a:xfrm>
          <a:prstGeom prst="rightBrace">
            <a:avLst>
              <a:gd name="adj1" fmla="val 33065"/>
              <a:gd name="adj2" fmla="val 50000"/>
            </a:avLst>
          </a:prstGeom>
          <a:noFill/>
          <a:ln w="38100">
            <a:solidFill>
              <a:srgbClr val="0000FF"/>
            </a:solidFill>
            <a:round/>
            <a:headEnd/>
            <a:tailEnd/>
          </a:ln>
        </p:spPr>
        <p:txBody>
          <a:bodyPr anchor="ctr">
            <a:spAutoFit/>
          </a:bodyPr>
          <a:lstStyle/>
          <a:p>
            <a:pPr eaLnBrk="0" hangingPunct="0">
              <a:lnSpc>
                <a:spcPct val="80000"/>
              </a:lnSpc>
              <a:spcBef>
                <a:spcPct val="20000"/>
              </a:spcBef>
            </a:pPr>
            <a:endParaRPr lang="en-US" sz="2400" b="1">
              <a:solidFill>
                <a:srgbClr val="009900"/>
              </a:solidFill>
              <a:latin typeface="Comic Sans MS" pitchFamily="66"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50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50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50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50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1.11111E-6 -1.11111E-6 L -1.11111E-6 0.20185 " pathEditMode="relative" rAng="0" ptsTypes="AA">
                                      <p:cBhvr>
                                        <p:cTn id="18" dur="3000" fill="hold"/>
                                        <p:tgtEl>
                                          <p:spTgt spid="5"/>
                                        </p:tgtEl>
                                        <p:attrNameLst>
                                          <p:attrName>ppt_x</p:attrName>
                                          <p:attrName>ppt_y</p:attrName>
                                        </p:attrNameLst>
                                      </p:cBhvr>
                                      <p:rCtr x="0" y="101"/>
                                    </p:animMotion>
                                  </p:childTnLst>
                                </p:cTn>
                              </p:par>
                              <p:par>
                                <p:cTn id="19" presetID="1" presetClass="entr" presetSubtype="0" fill="hold"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150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200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3000"/>
                                  </p:stCondLst>
                                  <p:childTnLst>
                                    <p:set>
                                      <p:cBhvr>
                                        <p:cTn id="28" dur="1" fill="hold">
                                          <p:stCondLst>
                                            <p:cond delay="0"/>
                                          </p:stCondLst>
                                        </p:cTn>
                                        <p:tgtEl>
                                          <p:spTgt spid="895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034" grpId="0" animBg="1"/>
      <p:bldP spid="895035" grpId="0" animBg="1"/>
      <p:bldP spid="895036" grpId="0" animBg="1"/>
      <p:bldP spid="895037" grpId="0" animBg="1"/>
      <p:bldP spid="89503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D6307054-B39E-4687-A5FF-48A4DCFFC645}" type="slidenum">
              <a:rPr lang="x-none" sz="1400">
                <a:latin typeface="Arial" pitchFamily="34" charset="0"/>
                <a:cs typeface="Arial" charset="0"/>
              </a:rPr>
              <a:pPr algn="r" eaLnBrk="0" hangingPunct="0"/>
              <a:t>97</a:t>
            </a:fld>
            <a:endParaRPr lang="en-US" sz="1400" dirty="0">
              <a:latin typeface="Arial" pitchFamily="34" charset="0"/>
              <a:cs typeface="Arial" charset="0"/>
            </a:endParaRPr>
          </a:p>
        </p:txBody>
      </p:sp>
      <p:sp>
        <p:nvSpPr>
          <p:cNvPr id="102404" name="Rectangle 2"/>
          <p:cNvSpPr>
            <a:spLocks noGrp="1" noChangeArrowheads="1"/>
          </p:cNvSpPr>
          <p:nvPr>
            <p:ph type="title" idx="4294967295"/>
          </p:nvPr>
        </p:nvSpPr>
        <p:spPr/>
        <p:txBody>
          <a:bodyPr/>
          <a:lstStyle/>
          <a:p>
            <a:pPr eaLnBrk="1" hangingPunct="1"/>
            <a:r>
              <a:rPr lang="en-US" sz="4000" dirty="0">
                <a:latin typeface="Arial" charset="0"/>
                <a:cs typeface="Arial" charset="0"/>
              </a:rPr>
              <a:t>Atomic Execution </a:t>
            </a:r>
            <a:br>
              <a:rPr lang="en-US" sz="4000" dirty="0">
                <a:latin typeface="Arial" charset="0"/>
                <a:cs typeface="Arial" charset="0"/>
              </a:rPr>
            </a:br>
            <a:r>
              <a:rPr lang="en-US" sz="4000" dirty="0">
                <a:latin typeface="Arial" charset="0"/>
                <a:cs typeface="Arial" charset="0"/>
              </a:rPr>
              <a:t>Means it is </a:t>
            </a:r>
            <a:r>
              <a:rPr lang="en-US" sz="4000" dirty="0" err="1">
                <a:latin typeface="Arial" charset="0"/>
                <a:cs typeface="Arial" charset="0"/>
              </a:rPr>
              <a:t>Linearizable</a:t>
            </a:r>
            <a:endParaRPr lang="en-US" sz="4000" dirty="0">
              <a:latin typeface="Arial" charset="0"/>
              <a:cs typeface="Arial" charset="0"/>
            </a:endParaRPr>
          </a:p>
        </p:txBody>
      </p:sp>
      <p:sp>
        <p:nvSpPr>
          <p:cNvPr id="102405"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2406" name="AutoShape 6"/>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2407" name="AutoShape 9"/>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2408" name="Text Box 10"/>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2409" name="AutoShape 15"/>
          <p:cNvSpPr>
            <a:spLocks noChangeArrowheads="1"/>
          </p:cNvSpPr>
          <p:nvPr/>
        </p:nvSpPr>
        <p:spPr bwMode="auto">
          <a:xfrm>
            <a:off x="29464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2410" name="AutoShape 16"/>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2411" name="AutoShape 17"/>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2412" name="AutoShape 18"/>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2413" name="AutoShape 19"/>
          <p:cNvSpPr>
            <a:spLocks noChangeArrowheads="1"/>
          </p:cNvSpPr>
          <p:nvPr/>
        </p:nvSpPr>
        <p:spPr bwMode="auto">
          <a:xfrm>
            <a:off x="54610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2414" name="AutoShape 20"/>
          <p:cNvSpPr>
            <a:spLocks noChangeArrowheads="1"/>
          </p:cNvSpPr>
          <p:nvPr/>
        </p:nvSpPr>
        <p:spPr bwMode="auto">
          <a:xfrm>
            <a:off x="711200" y="48895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2415" name="AutoShape 21"/>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2416" name="AutoShape 22"/>
          <p:cNvSpPr>
            <a:spLocks noChangeArrowheads="1"/>
          </p:cNvSpPr>
          <p:nvPr/>
        </p:nvSpPr>
        <p:spPr bwMode="auto">
          <a:xfrm>
            <a:off x="47625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7" name="Footer Placeholder 16"/>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E152CD19-078D-40B0-B491-FBC4E9FFFE5B}" type="slidenum">
              <a:rPr lang="x-none" sz="1400">
                <a:latin typeface="Arial" pitchFamily="34" charset="0"/>
                <a:cs typeface="Arial" charset="0"/>
              </a:rPr>
              <a:pPr algn="r" eaLnBrk="0" hangingPunct="0"/>
              <a:t>98</a:t>
            </a:fld>
            <a:endParaRPr lang="en-US" sz="1400" dirty="0">
              <a:latin typeface="Arial" pitchFamily="34" charset="0"/>
              <a:cs typeface="Arial" charset="0"/>
            </a:endParaRPr>
          </a:p>
        </p:txBody>
      </p:sp>
      <p:sp>
        <p:nvSpPr>
          <p:cNvPr id="103428" name="Rectangle 2"/>
          <p:cNvSpPr>
            <a:spLocks noGrp="1" noChangeArrowheads="1"/>
          </p:cNvSpPr>
          <p:nvPr>
            <p:ph type="title" idx="4294967295"/>
          </p:nvPr>
        </p:nvSpPr>
        <p:spPr/>
        <p:txBody>
          <a:bodyPr/>
          <a:lstStyle/>
          <a:p>
            <a:pPr eaLnBrk="1" hangingPunct="1"/>
            <a:r>
              <a:rPr lang="en-US">
                <a:latin typeface="Arial" charset="0"/>
                <a:cs typeface="Arial" charset="0"/>
              </a:rPr>
              <a:t>Linearization Points</a:t>
            </a:r>
          </a:p>
        </p:txBody>
      </p:sp>
      <p:sp>
        <p:nvSpPr>
          <p:cNvPr id="103429"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3430"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3431"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3432" name="Text Box 6"/>
          <p:cNvSpPr txBox="1">
            <a:spLocks noChangeArrowheads="1"/>
          </p:cNvSpPr>
          <p:nvPr/>
        </p:nvSpPr>
        <p:spPr bwMode="auto">
          <a:xfrm>
            <a:off x="3402220" y="55626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3433" name="AutoShape 8"/>
          <p:cNvSpPr>
            <a:spLocks noChangeArrowheads="1"/>
          </p:cNvSpPr>
          <p:nvPr/>
        </p:nvSpPr>
        <p:spPr bwMode="auto">
          <a:xfrm>
            <a:off x="29464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2)</a:t>
            </a:r>
          </a:p>
        </p:txBody>
      </p:sp>
      <p:sp>
        <p:nvSpPr>
          <p:cNvPr id="103434" name="AutoShape 9"/>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3435" name="AutoShape 10"/>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3436" name="AutoShape 11"/>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3437" name="AutoShape 12"/>
          <p:cNvSpPr>
            <a:spLocks noChangeArrowheads="1"/>
          </p:cNvSpPr>
          <p:nvPr/>
        </p:nvSpPr>
        <p:spPr bwMode="auto">
          <a:xfrm>
            <a:off x="54610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3)</a:t>
            </a:r>
          </a:p>
        </p:txBody>
      </p:sp>
      <p:sp>
        <p:nvSpPr>
          <p:cNvPr id="103438" name="AutoShape 13"/>
          <p:cNvSpPr>
            <a:spLocks noChangeArrowheads="1"/>
          </p:cNvSpPr>
          <p:nvPr/>
        </p:nvSpPr>
        <p:spPr bwMode="auto">
          <a:xfrm>
            <a:off x="711200" y="48895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 (max = 1)</a:t>
            </a:r>
          </a:p>
        </p:txBody>
      </p:sp>
      <p:sp>
        <p:nvSpPr>
          <p:cNvPr id="103439" name="AutoShape 14"/>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3440" name="AutoShape 15"/>
          <p:cNvSpPr>
            <a:spLocks noChangeArrowheads="1"/>
          </p:cNvSpPr>
          <p:nvPr/>
        </p:nvSpPr>
        <p:spPr bwMode="auto">
          <a:xfrm>
            <a:off x="47625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Read(max = 4)</a:t>
            </a:r>
          </a:p>
        </p:txBody>
      </p:sp>
      <p:sp>
        <p:nvSpPr>
          <p:cNvPr id="17" name="Footer Placeholder 16"/>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C410B5BB-FFA8-4C90-A041-E4A221B76477}" type="slidenum">
              <a:rPr lang="x-none" sz="1400">
                <a:latin typeface="Arial" pitchFamily="34" charset="0"/>
                <a:cs typeface="Arial" charset="0"/>
              </a:rPr>
              <a:pPr algn="r" eaLnBrk="0" hangingPunct="0"/>
              <a:t>99</a:t>
            </a:fld>
            <a:endParaRPr lang="en-US" sz="1400" dirty="0">
              <a:latin typeface="Arial" pitchFamily="34" charset="0"/>
              <a:cs typeface="Arial" charset="0"/>
            </a:endParaRPr>
          </a:p>
        </p:txBody>
      </p:sp>
      <p:sp>
        <p:nvSpPr>
          <p:cNvPr id="104452" name="Rectangle 2"/>
          <p:cNvSpPr>
            <a:spLocks noGrp="1" noChangeArrowheads="1"/>
          </p:cNvSpPr>
          <p:nvPr>
            <p:ph type="title" idx="4294967295"/>
          </p:nvPr>
        </p:nvSpPr>
        <p:spPr/>
        <p:txBody>
          <a:bodyPr/>
          <a:lstStyle/>
          <a:p>
            <a:pPr eaLnBrk="1" hangingPunct="1"/>
            <a:r>
              <a:rPr lang="en-US">
                <a:latin typeface="Arial" charset="0"/>
                <a:cs typeface="Arial" charset="0"/>
              </a:rPr>
              <a:t>Linearization Points</a:t>
            </a:r>
          </a:p>
        </p:txBody>
      </p:sp>
      <p:sp>
        <p:nvSpPr>
          <p:cNvPr id="104453"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4454" name="AutoShape 4"/>
          <p:cNvSpPr>
            <a:spLocks noChangeArrowheads="1"/>
          </p:cNvSpPr>
          <p:nvPr/>
        </p:nvSpPr>
        <p:spPr bwMode="auto">
          <a:xfrm>
            <a:off x="914400" y="38100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write(1)</a:t>
            </a:r>
          </a:p>
        </p:txBody>
      </p:sp>
      <p:sp>
        <p:nvSpPr>
          <p:cNvPr id="104455" name="AutoShape 5"/>
          <p:cNvSpPr>
            <a:spLocks noChangeArrowheads="1"/>
          </p:cNvSpPr>
          <p:nvPr/>
        </p:nvSpPr>
        <p:spPr bwMode="auto">
          <a:xfrm>
            <a:off x="812800" y="54864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lnSpc>
                <a:spcPct val="80000"/>
              </a:lnSpc>
              <a:spcBef>
                <a:spcPct val="20000"/>
              </a:spcBef>
            </a:pPr>
            <a:endParaRPr lang="en-US" sz="2400" b="1" dirty="0">
              <a:solidFill>
                <a:srgbClr val="009900"/>
              </a:solidFill>
              <a:latin typeface="Arial" pitchFamily="34" charset="0"/>
              <a:cs typeface="Courier New" pitchFamily="49" charset="0"/>
            </a:endParaRPr>
          </a:p>
        </p:txBody>
      </p:sp>
      <p:sp>
        <p:nvSpPr>
          <p:cNvPr id="104456" name="Text Box 6"/>
          <p:cNvSpPr txBox="1">
            <a:spLocks noChangeArrowheads="1"/>
          </p:cNvSpPr>
          <p:nvPr/>
        </p:nvSpPr>
        <p:spPr bwMode="auto">
          <a:xfrm>
            <a:off x="3402220" y="5638800"/>
            <a:ext cx="766555" cy="461665"/>
          </a:xfrm>
          <a:prstGeom prst="rect">
            <a:avLst/>
          </a:prstGeom>
          <a:noFill/>
          <a:ln w="9525">
            <a:noFill/>
            <a:miter lim="800000"/>
            <a:headEnd/>
            <a:tailEnd/>
          </a:ln>
        </p:spPr>
        <p:txBody>
          <a:bodyPr wrap="none">
            <a:spAutoFit/>
          </a:bodyPr>
          <a:lstStyle/>
          <a:p>
            <a:pPr algn="r" eaLnBrk="0" hangingPunct="0"/>
            <a:r>
              <a:rPr lang="en-US" sz="2400" dirty="0">
                <a:solidFill>
                  <a:schemeClr val="bg1"/>
                </a:solidFill>
                <a:latin typeface="Arial" pitchFamily="34" charset="0"/>
                <a:cs typeface="Courier New" pitchFamily="49" charset="0"/>
              </a:rPr>
              <a:t>time</a:t>
            </a:r>
          </a:p>
        </p:txBody>
      </p:sp>
      <p:sp>
        <p:nvSpPr>
          <p:cNvPr id="104457" name="AutoShape 7"/>
          <p:cNvSpPr>
            <a:spLocks noChangeArrowheads="1"/>
          </p:cNvSpPr>
          <p:nvPr/>
        </p:nvSpPr>
        <p:spPr bwMode="auto">
          <a:xfrm>
            <a:off x="742950" y="1797050"/>
            <a:ext cx="3430588" cy="976313"/>
          </a:xfrm>
          <a:prstGeom prst="wedgeRoundRectCallout">
            <a:avLst>
              <a:gd name="adj1" fmla="val -12843"/>
              <a:gd name="adj2" fmla="val 146583"/>
              <a:gd name="adj3" fmla="val 16667"/>
            </a:avLst>
          </a:prstGeom>
          <a:solidFill>
            <a:srgbClr val="DDDDDD"/>
          </a:solidFill>
          <a:ln w="38100">
            <a:solidFill>
              <a:schemeClr val="tx1"/>
            </a:solidFill>
            <a:miter lim="800000"/>
            <a:headEnd/>
            <a:tailEnd/>
          </a:ln>
        </p:spPr>
        <p:txBody>
          <a:bodyPr anchor="ctr"/>
          <a:lstStyle/>
          <a:p>
            <a:pPr algn="ctr" eaLnBrk="0" hangingPunct="0"/>
            <a:r>
              <a:rPr lang="en-US" sz="2800" b="1" dirty="0">
                <a:solidFill>
                  <a:srgbClr val="0000FF"/>
                </a:solidFill>
                <a:latin typeface="Arial" pitchFamily="34" charset="0"/>
                <a:cs typeface="Courier New" pitchFamily="49" charset="0"/>
              </a:rPr>
              <a:t>Look at Writes First</a:t>
            </a:r>
          </a:p>
        </p:txBody>
      </p:sp>
      <p:sp>
        <p:nvSpPr>
          <p:cNvPr id="104458" name="AutoShape 10"/>
          <p:cNvSpPr>
            <a:spLocks noChangeArrowheads="1"/>
          </p:cNvSpPr>
          <p:nvPr/>
        </p:nvSpPr>
        <p:spPr bwMode="auto">
          <a:xfrm>
            <a:off x="4965700" y="38227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write(4)</a:t>
            </a:r>
          </a:p>
        </p:txBody>
      </p:sp>
      <p:sp>
        <p:nvSpPr>
          <p:cNvPr id="104459" name="AutoShape 11"/>
          <p:cNvSpPr>
            <a:spLocks noChangeArrowheads="1"/>
          </p:cNvSpPr>
          <p:nvPr/>
        </p:nvSpPr>
        <p:spPr bwMode="auto">
          <a:xfrm>
            <a:off x="1409700" y="43434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04460" name="AutoShape 12"/>
          <p:cNvSpPr>
            <a:spLocks noChangeArrowheads="1"/>
          </p:cNvSpPr>
          <p:nvPr/>
        </p:nvSpPr>
        <p:spPr bwMode="auto">
          <a:xfrm>
            <a:off x="3441700" y="43561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write(3)</a:t>
            </a:r>
          </a:p>
        </p:txBody>
      </p:sp>
      <p:sp>
        <p:nvSpPr>
          <p:cNvPr id="104461" name="AutoShape 15"/>
          <p:cNvSpPr>
            <a:spLocks noChangeArrowheads="1"/>
          </p:cNvSpPr>
          <p:nvPr/>
        </p:nvSpPr>
        <p:spPr bwMode="auto">
          <a:xfrm>
            <a:off x="2743200" y="4902200"/>
            <a:ext cx="1828800" cy="495300"/>
          </a:xfrm>
          <a:prstGeom prst="leftRightArrow">
            <a:avLst>
              <a:gd name="adj1" fmla="val 50000"/>
              <a:gd name="adj2" fmla="val 73846"/>
            </a:avLst>
          </a:prstGeom>
          <a:solidFill>
            <a:srgbClr val="6666FF"/>
          </a:solidFill>
          <a:ln w="38100">
            <a:solidFill>
              <a:schemeClr val="tx1"/>
            </a:solidFill>
            <a:miter lim="800000"/>
            <a:headEnd/>
            <a:tailEnd/>
          </a:ln>
        </p:spPr>
        <p:txBody>
          <a:bodyPr wrap="none" anchor="ctr"/>
          <a:lstStyle/>
          <a:p>
            <a:pPr algn="ctr" eaLnBrk="0" hangingPunct="0"/>
            <a:r>
              <a:rPr lang="en-US" sz="1600" dirty="0">
                <a:solidFill>
                  <a:schemeClr val="bg1"/>
                </a:solidFill>
                <a:latin typeface="Arial" pitchFamily="34" charset="0"/>
                <a:cs typeface="Courier New" pitchFamily="49" charset="0"/>
              </a:rPr>
              <a:t>write(2)</a:t>
            </a:r>
          </a:p>
        </p:txBody>
      </p:sp>
      <p:sp>
        <p:nvSpPr>
          <p:cNvPr id="14" name="Footer Placeholder 13"/>
          <p:cNvSpPr>
            <a:spLocks noGrp="1"/>
          </p:cNvSpPr>
          <p:nvPr>
            <p:ph type="ftr" sz="quarter" idx="10"/>
          </p:nvPr>
        </p:nvSpPr>
        <p:spPr/>
        <p:txBody>
          <a:bodyPr/>
          <a:lstStyle/>
          <a:p>
            <a:pPr>
              <a:defRPr/>
            </a:pPr>
            <a:r>
              <a:rPr lang="en-US"/>
              <a:t>Art of Multiprocessor Programming</a:t>
            </a:r>
            <a:endParaRPr lang="en-US" dirty="0"/>
          </a:p>
        </p:txBody>
      </p:sp>
    </p:spTree>
  </p:cSld>
  <p:clrMapOvr>
    <a:masterClrMapping/>
  </p:clrMapOvr>
</p:sld>
</file>

<file path=ppt/theme/theme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808080"/>
      </a:folHlink>
    </a:clrScheme>
    <a:fontScheme name="Custom 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FF0000"/>
          </a:solidFill>
          <a:round/>
          <a:headEnd/>
          <a:tailEnd/>
        </a:ln>
      </a:spPr>
      <a:bodyPr anchor="ctr">
        <a:noAutofit/>
      </a:bodyPr>
      <a:lstStyle>
        <a:defPPr eaLnBrk="0" hangingPunct="0">
          <a:lnSpc>
            <a:spcPct val="80000"/>
          </a:lnSpc>
          <a:spcBef>
            <a:spcPct val="20000"/>
          </a:spcBef>
          <a:defRPr sz="2400" b="1" dirty="0">
            <a:solidFill>
              <a:srgbClr val="009900"/>
            </a:solidFill>
            <a:latin typeface="Arial" pitchFamily="34" charset="0"/>
            <a:cs typeface="Courier New" pitchFamily="49" charset="0"/>
          </a:defRPr>
        </a:defPPr>
      </a:lst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2461</TotalTime>
  <Words>10173</Words>
  <Application>Microsoft Office PowerPoint</Application>
  <PresentationFormat>On-screen Show (4:3)</PresentationFormat>
  <Paragraphs>2412</Paragraphs>
  <Slides>156</Slides>
  <Notes>155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156</vt:i4>
      </vt:variant>
    </vt:vector>
  </HeadingPairs>
  <TitlesOfParts>
    <vt:vector size="163" baseType="lpstr">
      <vt:lpstr>Arial</vt:lpstr>
      <vt:lpstr>Comic Sans MS</vt:lpstr>
      <vt:lpstr>Courier New</vt:lpstr>
      <vt:lpstr>Lucida Sans</vt:lpstr>
      <vt:lpstr>Marlett</vt:lpstr>
      <vt:lpstr>Times New Roman</vt:lpstr>
      <vt:lpstr>Default Design</vt:lpstr>
      <vt:lpstr>PowerPoint Presentation</vt:lpstr>
      <vt:lpstr>Last Lecture</vt:lpstr>
      <vt:lpstr>Fundamentals</vt:lpstr>
      <vt:lpstr>Alan Turing</vt:lpstr>
      <vt:lpstr>PowerPoint Presentation</vt:lpstr>
      <vt:lpstr>PowerPoint Presentation</vt:lpstr>
      <vt:lpstr>Foundations of Shared Memory </vt:lpstr>
      <vt:lpstr>Foundations of Shared Memory </vt:lpstr>
      <vt:lpstr>Foundations of Shared Memory </vt:lpstr>
      <vt:lpstr>Register*</vt:lpstr>
      <vt:lpstr>Register</vt:lpstr>
      <vt:lpstr>Register</vt:lpstr>
      <vt:lpstr>Registers</vt:lpstr>
      <vt:lpstr>Registers</vt:lpstr>
      <vt:lpstr>Single-Reader/Single-Writer Register</vt:lpstr>
      <vt:lpstr>Multi-Reader/Single-Writer Register</vt:lpstr>
      <vt:lpstr>Multi-Reader/Multi-Writer Register</vt:lpstr>
      <vt:lpstr>Jargon Watch</vt:lpstr>
      <vt:lpstr>Safe Register</vt:lpstr>
      <vt:lpstr>Safe Register</vt:lpstr>
      <vt:lpstr>Regular Register</vt:lpstr>
      <vt:lpstr>Regular or Not?</vt:lpstr>
      <vt:lpstr>Regular or Not?</vt:lpstr>
      <vt:lpstr>Regular or Not?</vt:lpstr>
      <vt:lpstr>Regular or Not?</vt:lpstr>
      <vt:lpstr>Regular ≠ Linearizable</vt:lpstr>
      <vt:lpstr>Atomic Register</vt:lpstr>
      <vt:lpstr>Atomic Register</vt:lpstr>
      <vt:lpstr>Register Space</vt:lpstr>
      <vt:lpstr>Weakest Register</vt:lpstr>
      <vt:lpstr>Weakest Register</vt:lpstr>
      <vt:lpstr>Results</vt:lpstr>
      <vt:lpstr>Locking within Registers</vt:lpstr>
      <vt:lpstr>Definition</vt:lpstr>
      <vt:lpstr>From Safe SRSW Boolean to Atomic Snapshots</vt:lpstr>
      <vt:lpstr>Road Map</vt:lpstr>
      <vt:lpstr>Road Map</vt:lpstr>
      <vt:lpstr>Register Names</vt:lpstr>
      <vt:lpstr>Register Names</vt:lpstr>
      <vt:lpstr>Register Names</vt:lpstr>
      <vt:lpstr>Register Names</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Boolean MRSW from Safe Boolean SRSW</vt:lpstr>
      <vt:lpstr>Safe Multi-Valued MRSW from Safe Multi-Valued SRSW?</vt:lpstr>
      <vt:lpstr>Road Map</vt:lpstr>
      <vt:lpstr>Road Map</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Boolean MRSW from Safe Boolean MRSW</vt:lpstr>
      <vt:lpstr>Regular Multi-Valued MRSW from  Safe Multi-Valued MRSW?</vt:lpstr>
      <vt:lpstr>Road Map</vt:lpstr>
      <vt:lpstr>Road Map</vt:lpstr>
      <vt:lpstr>Representing m Values</vt:lpstr>
      <vt:lpstr>Writing m-Valued Register</vt:lpstr>
      <vt:lpstr>Writing m-Valued Register</vt:lpstr>
      <vt:lpstr>Writing m-Valued Register</vt:lpstr>
      <vt:lpstr>MRSW Regular m-valued from MRSW Regular Boolean</vt:lpstr>
      <vt:lpstr>MRSW Regular m-valued from MRSW Regular Boolean</vt:lpstr>
      <vt:lpstr>MRSW Regular m-valued from MRSW Regular Boolean</vt:lpstr>
      <vt:lpstr>MRSW Regular m-valued from MRSW Regular Boolean</vt:lpstr>
      <vt:lpstr>MRSW Regular m-valued from MRSW Regular Boolean</vt:lpstr>
      <vt:lpstr>Road Map</vt:lpstr>
      <vt:lpstr>Road Map</vt:lpstr>
      <vt:lpstr>Road Map (Slight Detour)</vt:lpstr>
      <vt:lpstr>SRSW Atomic From SRSW Regular </vt:lpstr>
      <vt:lpstr>SRSW Atomic From SRSW Regular </vt:lpstr>
      <vt:lpstr>SRSW Atomic From SRSW Regular </vt:lpstr>
      <vt:lpstr>SRSW Atomic From SRSW Regular </vt:lpstr>
      <vt:lpstr>Timestamped Values</vt:lpstr>
      <vt:lpstr>SRSW Atomic From SRSW Regular </vt:lpstr>
      <vt:lpstr>Atomic Single-Reader to Atomic Multi-Reader</vt:lpstr>
      <vt:lpstr>Another Scenario</vt:lpstr>
      <vt:lpstr>Another Scenario</vt:lpstr>
      <vt:lpstr>Multi-Reader Redux</vt:lpstr>
      <vt:lpstr>Multi-Reader Redux</vt:lpstr>
      <vt:lpstr>Multi-Reader Redux</vt:lpstr>
      <vt:lpstr>Can’t Yellow Miss Blue’s Update? … Only if Readers Overlap…</vt:lpstr>
      <vt:lpstr>Bad Case Only When Readers  Don’t Overlap </vt:lpstr>
      <vt:lpstr>Road Map</vt:lpstr>
      <vt:lpstr>Multi-Writer Atomic From Multi-Reader Atomic</vt:lpstr>
      <vt:lpstr>Atomic Execution  Means it is Linearizable</vt:lpstr>
      <vt:lpstr>Linearization Points</vt:lpstr>
      <vt:lpstr>Linearization Points</vt:lpstr>
      <vt:lpstr>Linearization Points</vt:lpstr>
      <vt:lpstr>Linearization Points</vt:lpstr>
      <vt:lpstr>Linearization Points</vt:lpstr>
      <vt:lpstr>Linearization Points</vt:lpstr>
      <vt:lpstr>Road Map</vt:lpstr>
      <vt:lpstr>Road Map</vt:lpstr>
      <vt:lpstr>Atomic Snapshot</vt:lpstr>
      <vt:lpstr>Atomic Snapshot</vt:lpstr>
      <vt:lpstr>Snapshot Interface</vt:lpstr>
      <vt:lpstr>Snapshot Interface</vt:lpstr>
      <vt:lpstr>Snapshot Interface</vt:lpstr>
      <vt:lpstr>Atomic Snapshot</vt:lpstr>
      <vt:lpstr>Clean Collects</vt:lpstr>
      <vt:lpstr>Simple Snapshot</vt:lpstr>
      <vt:lpstr>Claim: We Must Use Labels</vt:lpstr>
      <vt:lpstr>Must Use Labels</vt:lpstr>
      <vt:lpstr>Simple Snapshot</vt:lpstr>
      <vt:lpstr>Simple Snapshot: Update</vt:lpstr>
      <vt:lpstr>Simple Snapshot: Update</vt:lpstr>
      <vt:lpstr>Simple Snapshot: Update</vt:lpstr>
      <vt:lpstr>Simple Snapshot: Collect</vt:lpstr>
      <vt:lpstr>Simple Snapshot</vt:lpstr>
      <vt:lpstr>Simple Snapshot: Scan</vt:lpstr>
      <vt:lpstr>Simple Snapshot: Scan</vt:lpstr>
      <vt:lpstr>Simple Snapshot: Scan</vt:lpstr>
      <vt:lpstr>Simple Snapshot: Scan</vt:lpstr>
      <vt:lpstr>Simple Snapshot: Scan</vt:lpstr>
      <vt:lpstr>Simple Snapshot</vt:lpstr>
      <vt:lpstr>Wait-Free Snapshot</vt:lpstr>
      <vt:lpstr>Wait-free Snapshot</vt:lpstr>
      <vt:lpstr>Wait-free Snapshot</vt:lpstr>
      <vt:lpstr>Wait-free Snapshot</vt:lpstr>
      <vt:lpstr>Wait-free Snapshot</vt:lpstr>
      <vt:lpstr>Wait-free Snapshot</vt:lpstr>
      <vt:lpstr>Once is not Enough</vt:lpstr>
      <vt:lpstr>Someone Must Move Twice</vt:lpstr>
      <vt:lpstr>Scan is Wait-free </vt:lpstr>
      <vt:lpstr>Wait-Free Snapshot Label</vt:lpstr>
      <vt:lpstr>Wait-Free Snapshot Label</vt:lpstr>
      <vt:lpstr>Wait-Free Snapshot Label</vt:lpstr>
      <vt:lpstr>Wait-Free Snapshot Label</vt:lpstr>
      <vt:lpstr>Wait-Free Snapshot Label</vt:lpstr>
      <vt:lpstr>Wait-free Update</vt:lpstr>
      <vt:lpstr>Wait-free Scan</vt:lpstr>
      <vt:lpstr>Wait-free Scan</vt:lpstr>
      <vt:lpstr>Wait-free Scan</vt:lpstr>
      <vt:lpstr>Wait-free Scan</vt:lpstr>
      <vt:lpstr>Wait-free Scan</vt:lpstr>
      <vt:lpstr>Wait-free Scan</vt:lpstr>
      <vt:lpstr>Mismatch Detected</vt:lpstr>
      <vt:lpstr>Mismatch Detected</vt:lpstr>
      <vt:lpstr>Mismatch Detected</vt:lpstr>
      <vt:lpstr>Observations</vt:lpstr>
      <vt:lpstr>Summary</vt:lpstr>
      <vt:lpstr>Grand Challenge</vt:lpstr>
      <vt:lpstr>Grand Challenge</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Shared Memory</dc:title>
  <dc:creator>mph</dc:creator>
  <cp:lastModifiedBy>Maurice Herlihy</cp:lastModifiedBy>
  <cp:revision>71</cp:revision>
  <dcterms:created xsi:type="dcterms:W3CDTF">2009-02-10T18:28:59Z</dcterms:created>
  <dcterms:modified xsi:type="dcterms:W3CDTF">2021-09-24T18:32:36Z</dcterms:modified>
</cp:coreProperties>
</file>