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3208">
          <p15:clr>
            <a:srgbClr val="A4A3A4"/>
          </p15:clr>
        </p15:guide>
        <p15:guide id="3" pos="2376">
          <p15:clr>
            <a:srgbClr val="9AA0A6"/>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0" roundtripDataSignature="AMtx7mgH8IaNL9okhdwyadPQH04M4Z701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66" autoAdjust="0"/>
    <p:restoredTop sz="94660"/>
  </p:normalViewPr>
  <p:slideViewPr>
    <p:cSldViewPr snapToGrid="0">
      <p:cViewPr varScale="1">
        <p:scale>
          <a:sx n="113" d="100"/>
          <a:sy n="113" d="100"/>
        </p:scale>
        <p:origin x="701" y="82"/>
      </p:cViewPr>
      <p:guideLst>
        <p:guide orient="horz" pos="1620"/>
        <p:guide pos="3208"/>
        <p:guide pos="237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theme" Target="theme/theme1.xml"/><Relationship Id="rId3" Type="http://schemas.openxmlformats.org/officeDocument/2006/relationships/notesMaster" Target="notesMasters/notesMaster1.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presProps" Target="presProps.xml"/><Relationship Id="rId10" Type="http://customschemas.google.com/relationships/presentationmetadata" Target="metadata"/><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
        <p:cNvGrpSpPr/>
        <p:nvPr/>
      </p:nvGrpSpPr>
      <p:grpSpPr>
        <a:xfrm>
          <a:off x="0" y="0"/>
          <a:ext cx="0" cy="0"/>
          <a:chOff x="0" y="0"/>
          <a:chExt cx="0" cy="0"/>
        </a:xfrm>
      </p:grpSpPr>
      <p:sp>
        <p:nvSpPr>
          <p:cNvPr id="10" name="Google Shape;10;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0" name="Google Shape;20;p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21" name="Google Shape;21;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4" name="Google Shape;24;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5" name="Google Shape;25;p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6" name="Google Shape;26;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9" name="Google Shape;29;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9"/>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2" name="Google Shape;32;p9"/>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3" name="Google Shape;33;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10"/>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6" name="Google Shape;36;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1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11"/>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0" name="Google Shape;40;p11"/>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1" name="Google Shape;41;p11"/>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2" name="Google Shape;42;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2"/>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5" name="Google Shape;45;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3"/>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13"/>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9" name="Google Shape;49;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53"/>
        <p:cNvGrpSpPr/>
        <p:nvPr/>
      </p:nvGrpSpPr>
      <p:grpSpPr>
        <a:xfrm>
          <a:off x="0" y="0"/>
          <a:ext cx="0" cy="0"/>
          <a:chOff x="0" y="0"/>
          <a:chExt cx="0" cy="0"/>
        </a:xfrm>
      </p:grpSpPr>
      <p:sp>
        <p:nvSpPr>
          <p:cNvPr id="55" name="Google Shape;55;p1"/>
          <p:cNvSpPr txBox="1"/>
          <p:nvPr/>
        </p:nvSpPr>
        <p:spPr>
          <a:xfrm>
            <a:off x="8949690" y="51435"/>
            <a:ext cx="257100" cy="1155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FFFFFF"/>
              </a:buClr>
              <a:buSzPts val="300"/>
              <a:buFont typeface="Trebuchet MS"/>
              <a:buNone/>
            </a:pPr>
            <a:r>
              <a:rPr lang="en" sz="300" b="0" i="0" u="none" strike="noStrike" cap="none">
                <a:solidFill>
                  <a:srgbClr val="FFFFFF"/>
                </a:solidFill>
                <a:latin typeface="Trebuchet MS"/>
                <a:ea typeface="Trebuchet MS"/>
                <a:cs typeface="Trebuchet MS"/>
                <a:sym typeface="Trebuchet MS"/>
              </a:rPr>
              <a:t>TM</a:t>
            </a:r>
            <a:endParaRPr sz="1100" b="0" i="0" u="none" strike="noStrike" cap="none">
              <a:solidFill>
                <a:srgbClr val="000000"/>
              </a:solidFill>
              <a:latin typeface="Arial"/>
              <a:ea typeface="Arial"/>
              <a:cs typeface="Arial"/>
              <a:sym typeface="Arial"/>
            </a:endParaRPr>
          </a:p>
        </p:txBody>
      </p:sp>
      <p:sp>
        <p:nvSpPr>
          <p:cNvPr id="56" name="Google Shape;56;p1"/>
          <p:cNvSpPr/>
          <p:nvPr/>
        </p:nvSpPr>
        <p:spPr>
          <a:xfrm>
            <a:off x="-2" y="440871"/>
            <a:ext cx="2970240" cy="1490679"/>
          </a:xfrm>
          <a:prstGeom prst="rect">
            <a:avLst/>
          </a:prstGeom>
          <a:solidFill>
            <a:srgbClr val="FFFFFF"/>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FFFFFF"/>
              </a:buClr>
              <a:buSzPts val="1400"/>
              <a:buFont typeface="Calibri"/>
              <a:buNone/>
            </a:pPr>
            <a:endParaRPr sz="1400" b="0" i="0" u="none" strike="noStrike" cap="none">
              <a:solidFill>
                <a:srgbClr val="FFFFFF"/>
              </a:solidFill>
              <a:latin typeface="Trebuchet MS"/>
              <a:ea typeface="Trebuchet MS"/>
              <a:cs typeface="Trebuchet MS"/>
              <a:sym typeface="Trebuchet MS"/>
            </a:endParaRPr>
          </a:p>
        </p:txBody>
      </p:sp>
      <p:sp>
        <p:nvSpPr>
          <p:cNvPr id="57" name="Google Shape;57;p1"/>
          <p:cNvSpPr/>
          <p:nvPr/>
        </p:nvSpPr>
        <p:spPr>
          <a:xfrm>
            <a:off x="2967277" y="509673"/>
            <a:ext cx="3324180" cy="4633827"/>
          </a:xfrm>
          <a:prstGeom prst="rect">
            <a:avLst/>
          </a:prstGeom>
          <a:solidFill>
            <a:srgbClr val="FFFFFF"/>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FFFFFF"/>
              </a:buClr>
              <a:buSzPts val="1400"/>
              <a:buFont typeface="Calibri"/>
              <a:buNone/>
            </a:pPr>
            <a:endParaRPr lang="en-US" sz="1400" b="0" i="0" u="none" strike="noStrike" cap="none" dirty="0">
              <a:solidFill>
                <a:srgbClr val="FFFFFF"/>
              </a:solidFill>
              <a:latin typeface="Trebuchet MS"/>
              <a:ea typeface="Trebuchet MS"/>
              <a:cs typeface="Trebuchet MS"/>
              <a:sym typeface="Trebuchet MS"/>
            </a:endParaRPr>
          </a:p>
        </p:txBody>
      </p:sp>
      <p:sp>
        <p:nvSpPr>
          <p:cNvPr id="58" name="Google Shape;58;p1"/>
          <p:cNvSpPr/>
          <p:nvPr/>
        </p:nvSpPr>
        <p:spPr>
          <a:xfrm>
            <a:off x="2148" y="1931551"/>
            <a:ext cx="2976723" cy="3211950"/>
          </a:xfrm>
          <a:prstGeom prst="rect">
            <a:avLst/>
          </a:prstGeom>
          <a:solidFill>
            <a:srgbClr val="FFFFFF"/>
          </a:solidFill>
          <a:ln>
            <a:noFill/>
          </a:ln>
        </p:spPr>
        <p:txBody>
          <a:bodyPr spcFirstLastPara="1" wrap="square" lIns="68575" tIns="34275" rIns="68575" bIns="34275" anchor="ctr" anchorCtr="0">
            <a:noAutofit/>
          </a:bodyPr>
          <a:lstStyle/>
          <a:p>
            <a:pPr marL="0" lvl="0" indent="0" algn="l" rtl="0">
              <a:spcBef>
                <a:spcPts val="0"/>
              </a:spcBef>
              <a:spcAft>
                <a:spcPts val="0"/>
              </a:spcAft>
              <a:buNone/>
            </a:pPr>
            <a:endParaRPr sz="1200" dirty="0">
              <a:solidFill>
                <a:schemeClr val="dk1"/>
              </a:solidFill>
            </a:endParaRPr>
          </a:p>
        </p:txBody>
      </p:sp>
      <p:sp>
        <p:nvSpPr>
          <p:cNvPr id="69" name="Google Shape;69;p1"/>
          <p:cNvSpPr txBox="1"/>
          <p:nvPr/>
        </p:nvSpPr>
        <p:spPr>
          <a:xfrm>
            <a:off x="2989469" y="261378"/>
            <a:ext cx="984900"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dirty="0">
                <a:latin typeface="Book Antiqua" panose="02040602050305030304" pitchFamily="18" charset="0"/>
                <a:ea typeface="Times New Roman"/>
                <a:cs typeface="Times New Roman"/>
                <a:sym typeface="Times New Roman"/>
              </a:rPr>
              <a:t> </a:t>
            </a:r>
            <a:endParaRPr lang="en-IN" b="1" dirty="0">
              <a:latin typeface="Book Antiqua" panose="02040602050305030304" pitchFamily="18" charset="0"/>
              <a:ea typeface="Times New Roman"/>
              <a:cs typeface="Times New Roman"/>
              <a:sym typeface="Times New Roman"/>
            </a:endParaRPr>
          </a:p>
          <a:p>
            <a:pPr marL="0" lvl="0" indent="0" algn="l" rtl="0">
              <a:spcBef>
                <a:spcPts val="0"/>
              </a:spcBef>
              <a:spcAft>
                <a:spcPts val="0"/>
              </a:spcAft>
              <a:buNone/>
            </a:pPr>
            <a:r>
              <a:rPr lang="en-IN" sz="1000" b="1" dirty="0">
                <a:solidFill>
                  <a:srgbClr val="2F5496"/>
                </a:solidFill>
                <a:latin typeface="Book Antiqua" panose="02040602050305030304" pitchFamily="18" charset="0"/>
                <a:ea typeface="Times New Roman"/>
                <a:cs typeface="Times New Roman"/>
                <a:sym typeface="Times New Roman"/>
              </a:rPr>
              <a:t>Methodology </a:t>
            </a:r>
            <a:r>
              <a:rPr lang="en-IN" sz="1000" dirty="0">
                <a:solidFill>
                  <a:srgbClr val="2F5496"/>
                </a:solidFill>
                <a:latin typeface="Book Antiqua" panose="02040602050305030304" pitchFamily="18" charset="0"/>
                <a:ea typeface="Times New Roman"/>
                <a:cs typeface="Times New Roman"/>
                <a:sym typeface="Times New Roman"/>
              </a:rPr>
              <a:t> </a:t>
            </a:r>
          </a:p>
        </p:txBody>
      </p:sp>
      <p:sp>
        <p:nvSpPr>
          <p:cNvPr id="72" name="Google Shape;72;p1"/>
          <p:cNvSpPr txBox="1"/>
          <p:nvPr/>
        </p:nvSpPr>
        <p:spPr>
          <a:xfrm>
            <a:off x="-12115" y="1921023"/>
            <a:ext cx="2888675" cy="33852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000" b="1" dirty="0">
                <a:solidFill>
                  <a:srgbClr val="2F5496"/>
                </a:solidFill>
                <a:latin typeface="Book Antiqua" panose="02040602050305030304" pitchFamily="18" charset="0"/>
                <a:ea typeface="Times New Roman"/>
                <a:cs typeface="Times New Roman"/>
                <a:sym typeface="Times New Roman"/>
              </a:rPr>
              <a:t>Proposed Model</a:t>
            </a:r>
            <a:endParaRPr sz="1000" b="1" dirty="0">
              <a:solidFill>
                <a:srgbClr val="2F5496"/>
              </a:solidFill>
              <a:latin typeface="Book Antiqua" panose="02040602050305030304" pitchFamily="18" charset="0"/>
              <a:ea typeface="Times New Roman"/>
              <a:cs typeface="Times New Roman"/>
              <a:sym typeface="Times New Roman"/>
            </a:endParaRPr>
          </a:p>
        </p:txBody>
      </p:sp>
      <p:sp>
        <p:nvSpPr>
          <p:cNvPr id="33" name="Google Shape;60;p1"/>
          <p:cNvSpPr/>
          <p:nvPr/>
        </p:nvSpPr>
        <p:spPr>
          <a:xfrm>
            <a:off x="-12990" y="-40532"/>
            <a:ext cx="9156990" cy="573475"/>
          </a:xfrm>
          <a:prstGeom prst="rect">
            <a:avLst/>
          </a:prstGeom>
          <a:solidFill>
            <a:schemeClr val="dk1"/>
          </a:solidFill>
          <a:ln w="19050" cap="flat" cmpd="sng">
            <a:solidFill>
              <a:schemeClr val="lt1"/>
            </a:solidFill>
            <a:prstDash val="solid"/>
            <a:miter lim="800000"/>
            <a:headEnd type="none" w="sm" len="sm"/>
            <a:tailEnd type="none" w="sm" len="sm"/>
          </a:ln>
        </p:spPr>
        <p:txBody>
          <a:bodyPr spcFirstLastPara="1" wrap="square" lIns="68575" tIns="34275" rIns="68575" bIns="34275" anchor="ctr" anchorCtr="0">
            <a:noAutofit/>
          </a:bodyPr>
          <a:lstStyle/>
          <a:p>
            <a:pPr algn="ctr">
              <a:buClr>
                <a:schemeClr val="accent2"/>
              </a:buClr>
              <a:buSzPts val="2400"/>
            </a:pPr>
            <a:endParaRPr lang="en-US" sz="1000" dirty="0">
              <a:solidFill>
                <a:schemeClr val="bg1"/>
              </a:solidFill>
              <a:latin typeface="Book Antiqua" panose="02040602050305030304" pitchFamily="18" charset="0"/>
            </a:endParaRPr>
          </a:p>
        </p:txBody>
      </p:sp>
      <p:sp>
        <p:nvSpPr>
          <p:cNvPr id="34" name="Google Shape;61;p1"/>
          <p:cNvSpPr/>
          <p:nvPr/>
        </p:nvSpPr>
        <p:spPr>
          <a:xfrm>
            <a:off x="568508" y="25037"/>
            <a:ext cx="8381182" cy="316092"/>
          </a:xfrm>
          <a:prstGeom prst="rect">
            <a:avLst/>
          </a:prstGeom>
          <a:noFill/>
          <a:ln>
            <a:noFill/>
          </a:ln>
        </p:spPr>
        <p:txBody>
          <a:bodyPr spcFirstLastPara="1" wrap="square" lIns="68575" tIns="34275" rIns="68575" bIns="34275" anchor="t" anchorCtr="0">
            <a:noAutofit/>
          </a:bodyPr>
          <a:lstStyle/>
          <a:p>
            <a:pPr lvl="0" algn="ctr">
              <a:buClr>
                <a:srgbClr val="2F5496"/>
              </a:buClr>
              <a:buSzPts val="1200"/>
            </a:pPr>
            <a:r>
              <a:rPr lang="en-US" sz="1500" b="1" dirty="0">
                <a:solidFill>
                  <a:schemeClr val="bg1"/>
                </a:solidFill>
                <a:latin typeface="Book Antiqua" panose="02040602050305030304" pitchFamily="18" charset="0"/>
              </a:rPr>
              <a:t>Image Caption Generator Using Attention Mechanism </a:t>
            </a:r>
          </a:p>
          <a:p>
            <a:pPr algn="ctr">
              <a:buClr>
                <a:srgbClr val="2F5496"/>
              </a:buClr>
              <a:buSzPts val="1200"/>
            </a:pPr>
            <a:r>
              <a:rPr lang="en-US" sz="1100" b="0" i="0" u="none" strike="noStrike" cap="none" dirty="0">
                <a:solidFill>
                  <a:srgbClr val="FFFFFF"/>
                </a:solidFill>
                <a:latin typeface="Book Antiqua" panose="02040602050305030304" pitchFamily="18" charset="0"/>
                <a:ea typeface="Book Antiqua"/>
                <a:cs typeface="Book Antiqua"/>
                <a:sym typeface="Book Antiqua"/>
              </a:rPr>
              <a:t>Authors: Vaishnavi Agrawal, Shariva Dhekane, Neha Tuniya, Vibha Vyas</a:t>
            </a:r>
          </a:p>
          <a:p>
            <a:pPr algn="ctr">
              <a:buClr>
                <a:srgbClr val="2F5496"/>
              </a:buClr>
              <a:buSzPts val="1200"/>
            </a:pPr>
            <a:endParaRPr lang="en-US" sz="1000" b="0" i="0" u="none" strike="noStrike" cap="none" dirty="0">
              <a:solidFill>
                <a:srgbClr val="000000"/>
              </a:solidFill>
              <a:latin typeface="Book Antiqua" panose="02040602050305030304" pitchFamily="18" charset="0"/>
              <a:sym typeface="Arial"/>
            </a:endParaRPr>
          </a:p>
          <a:p>
            <a:pPr lvl="0" algn="ctr">
              <a:buClr>
                <a:srgbClr val="2F5496"/>
              </a:buClr>
              <a:buSzPts val="1200"/>
            </a:pPr>
            <a:endParaRPr sz="1000" dirty="0">
              <a:solidFill>
                <a:schemeClr val="bg1"/>
              </a:solidFill>
              <a:latin typeface="Book Antiqua" panose="02040602050305030304" pitchFamily="18" charset="0"/>
              <a:ea typeface="Times New Roman"/>
              <a:cs typeface="Times New Roman"/>
              <a:sym typeface="Times New Roman"/>
            </a:endParaRPr>
          </a:p>
        </p:txBody>
      </p:sp>
      <p:pic>
        <p:nvPicPr>
          <p:cNvPr id="35" name="Google Shape;62;p1"/>
          <p:cNvPicPr preferRelativeResize="0"/>
          <p:nvPr/>
        </p:nvPicPr>
        <p:blipFill rotWithShape="1">
          <a:blip r:embed="rId3">
            <a:alphaModFix/>
          </a:blip>
          <a:srcRect/>
          <a:stretch/>
        </p:blipFill>
        <p:spPr>
          <a:xfrm>
            <a:off x="32500" y="0"/>
            <a:ext cx="492600" cy="492600"/>
          </a:xfrm>
          <a:prstGeom prst="rect">
            <a:avLst/>
          </a:prstGeom>
          <a:noFill/>
          <a:ln>
            <a:noFill/>
          </a:ln>
        </p:spPr>
      </p:pic>
      <p:sp>
        <p:nvSpPr>
          <p:cNvPr id="36" name="Google Shape;59;p1"/>
          <p:cNvSpPr txBox="1"/>
          <p:nvPr/>
        </p:nvSpPr>
        <p:spPr>
          <a:xfrm>
            <a:off x="0" y="520752"/>
            <a:ext cx="2888673" cy="2541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2F5496"/>
              </a:buClr>
              <a:buSzPts val="1200"/>
              <a:buFont typeface="Trebuchet MS"/>
              <a:buNone/>
            </a:pPr>
            <a:r>
              <a:rPr lang="en" sz="1000" b="1" dirty="0">
                <a:solidFill>
                  <a:srgbClr val="2F5496"/>
                </a:solidFill>
                <a:latin typeface="Book Antiqua" panose="02040602050305030304" pitchFamily="18" charset="0"/>
                <a:ea typeface="Times New Roman"/>
                <a:cs typeface="Times New Roman"/>
                <a:sym typeface="Times New Roman"/>
              </a:rPr>
              <a:t>Introduction</a:t>
            </a:r>
          </a:p>
        </p:txBody>
      </p:sp>
      <p:sp>
        <p:nvSpPr>
          <p:cNvPr id="39" name="Google Shape;73;p1"/>
          <p:cNvSpPr txBox="1"/>
          <p:nvPr/>
        </p:nvSpPr>
        <p:spPr>
          <a:xfrm>
            <a:off x="-194995" y="2077614"/>
            <a:ext cx="3136712" cy="1985129"/>
          </a:xfrm>
          <a:prstGeom prst="rect">
            <a:avLst/>
          </a:prstGeom>
          <a:noFill/>
          <a:ln>
            <a:noFill/>
          </a:ln>
        </p:spPr>
        <p:txBody>
          <a:bodyPr spcFirstLastPara="1" wrap="square" lIns="91425" tIns="91425" rIns="91425" bIns="91425" anchor="t" anchorCtr="0">
            <a:spAutoFit/>
          </a:bodyPr>
          <a:lstStyle/>
          <a:p>
            <a:pPr marL="171450" lvl="0" algn="just" rtl="0">
              <a:spcBef>
                <a:spcPts val="0"/>
              </a:spcBef>
              <a:spcAft>
                <a:spcPts val="0"/>
              </a:spcAft>
              <a:buClr>
                <a:schemeClr val="dk1"/>
              </a:buClr>
              <a:buSzPts val="900"/>
            </a:pPr>
            <a:r>
              <a:rPr lang="en-US" sz="900" dirty="0">
                <a:solidFill>
                  <a:schemeClr val="dk1"/>
                </a:solidFill>
                <a:latin typeface="Book Antiqua" panose="02040602050305030304" pitchFamily="18" charset="0"/>
                <a:ea typeface="Times New Roman"/>
                <a:cs typeface="Times New Roman"/>
                <a:sym typeface="Times New Roman"/>
              </a:rPr>
              <a:t>For the encoder, Convolutional Neural Networks (CNN) will be used, as features are to be extracted from images. Pre-trained InceptionV3 is used as the CNN. Since InceptionV3 is an object-detection deep network, it needs to be tweaked a little to work as an encoder. To get a feature vector from this deep network, the final is removed and a feature vector of size (8x8x2048) is obtained. The feature vector extracted from this CNN will be fed to a Recurrent Neural Network (RNN). A Gated Recurrent Unit (GRU) is used as the RNN for decoding. Bahdanau attention is used as the attention mechanism, to generate more focused captions.</a:t>
            </a:r>
          </a:p>
        </p:txBody>
      </p:sp>
      <p:sp>
        <p:nvSpPr>
          <p:cNvPr id="2" name="Google Shape;74;p1">
            <a:extLst>
              <a:ext uri="{FF2B5EF4-FFF2-40B4-BE49-F238E27FC236}">
                <a16:creationId xmlns:a16="http://schemas.microsoft.com/office/drawing/2014/main" id="{9FA3DCC3-6A00-3A7A-CA9B-6EDE369B1D6D}"/>
              </a:ext>
            </a:extLst>
          </p:cNvPr>
          <p:cNvSpPr txBox="1"/>
          <p:nvPr/>
        </p:nvSpPr>
        <p:spPr>
          <a:xfrm>
            <a:off x="-12990" y="461480"/>
            <a:ext cx="2989471" cy="1569630"/>
          </a:xfrm>
          <a:prstGeom prst="rect">
            <a:avLst/>
          </a:prstGeom>
          <a:noFill/>
          <a:ln>
            <a:noFill/>
          </a:ln>
        </p:spPr>
        <p:txBody>
          <a:bodyPr spcFirstLastPara="1" wrap="square" lIns="91425" tIns="91425" rIns="91425" bIns="91425" anchor="t" anchorCtr="0">
            <a:spAutoFit/>
          </a:bodyPr>
          <a:lstStyle/>
          <a:p>
            <a:endParaRPr lang="en" sz="900" dirty="0">
              <a:solidFill>
                <a:schemeClr val="dk1"/>
              </a:solidFill>
              <a:latin typeface="Book Antiqua" panose="02040602050305030304" pitchFamily="18" charset="0"/>
              <a:ea typeface="Times New Roman"/>
              <a:cs typeface="Times New Roman"/>
              <a:sym typeface="Times New Roman"/>
            </a:endParaRPr>
          </a:p>
          <a:p>
            <a:pPr algn="just"/>
            <a:r>
              <a:rPr lang="en-US" sz="900" dirty="0">
                <a:latin typeface="Book Antiqua" panose="02040602050305030304" pitchFamily="18" charset="0"/>
              </a:rPr>
              <a:t>Generating captions for images is crucial for many conglomerates like Google to enhance the search experience by allowing users to search by images. Social media platforms like Facebook, Twitter, Instagram, and Snapchat also employ this kind of image captioning to help monitor which user likes what kind of posts. This system can be used for scene-to-text conversion for people with visual disabilities later converted to speech. </a:t>
            </a:r>
          </a:p>
        </p:txBody>
      </p:sp>
      <p:sp>
        <p:nvSpPr>
          <p:cNvPr id="16" name="Google Shape;63;p1">
            <a:extLst>
              <a:ext uri="{FF2B5EF4-FFF2-40B4-BE49-F238E27FC236}">
                <a16:creationId xmlns:a16="http://schemas.microsoft.com/office/drawing/2014/main" id="{28F7AE1A-2588-9A10-BF20-A63EFB0F503F}"/>
              </a:ext>
            </a:extLst>
          </p:cNvPr>
          <p:cNvSpPr/>
          <p:nvPr/>
        </p:nvSpPr>
        <p:spPr>
          <a:xfrm>
            <a:off x="6283248" y="4333150"/>
            <a:ext cx="2860752" cy="810350"/>
          </a:xfrm>
          <a:prstGeom prst="rect">
            <a:avLst/>
          </a:prstGeom>
          <a:solidFill>
            <a:srgbClr val="FFFFFF"/>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100"/>
              <a:buFont typeface="Arial"/>
              <a:buNone/>
            </a:pPr>
            <a:endParaRPr lang="en-IN">
              <a:solidFill>
                <a:srgbClr val="FFFFFF"/>
              </a:solidFill>
              <a:latin typeface="Trebuchet MS"/>
              <a:ea typeface="Trebuchet MS"/>
              <a:cs typeface="Trebuchet MS"/>
              <a:sym typeface="Trebuchet MS"/>
            </a:endParaRPr>
          </a:p>
        </p:txBody>
      </p:sp>
      <p:sp>
        <p:nvSpPr>
          <p:cNvPr id="17" name="Google Shape;81;p1">
            <a:extLst>
              <a:ext uri="{FF2B5EF4-FFF2-40B4-BE49-F238E27FC236}">
                <a16:creationId xmlns:a16="http://schemas.microsoft.com/office/drawing/2014/main" id="{10CA6E8D-42A4-DBC3-700C-292AD01F796B}"/>
              </a:ext>
            </a:extLst>
          </p:cNvPr>
          <p:cNvSpPr txBox="1"/>
          <p:nvPr/>
        </p:nvSpPr>
        <p:spPr>
          <a:xfrm>
            <a:off x="6291457" y="4287699"/>
            <a:ext cx="1082598" cy="33852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b="1" dirty="0">
                <a:solidFill>
                  <a:srgbClr val="2F5496"/>
                </a:solidFill>
                <a:latin typeface="Book Antiqua" panose="02040602050305030304" pitchFamily="18" charset="0"/>
                <a:ea typeface="Times New Roman"/>
                <a:cs typeface="Times New Roman"/>
                <a:sym typeface="Times New Roman"/>
              </a:rPr>
              <a:t>Conclusion</a:t>
            </a:r>
            <a:endParaRPr sz="1000" b="1" dirty="0">
              <a:solidFill>
                <a:srgbClr val="2F5496"/>
              </a:solidFill>
              <a:latin typeface="Book Antiqua" panose="02040602050305030304" pitchFamily="18" charset="0"/>
              <a:ea typeface="Times New Roman"/>
              <a:cs typeface="Times New Roman"/>
              <a:sym typeface="Times New Roman"/>
            </a:endParaRPr>
          </a:p>
        </p:txBody>
      </p:sp>
      <p:sp>
        <p:nvSpPr>
          <p:cNvPr id="18" name="TextBox 17">
            <a:extLst>
              <a:ext uri="{FF2B5EF4-FFF2-40B4-BE49-F238E27FC236}">
                <a16:creationId xmlns:a16="http://schemas.microsoft.com/office/drawing/2014/main" id="{688C164B-3D6C-8040-B51E-26123D6C1F13}"/>
              </a:ext>
            </a:extLst>
          </p:cNvPr>
          <p:cNvSpPr txBox="1"/>
          <p:nvPr/>
        </p:nvSpPr>
        <p:spPr>
          <a:xfrm>
            <a:off x="6291457" y="4498212"/>
            <a:ext cx="2690591" cy="646331"/>
          </a:xfrm>
          <a:prstGeom prst="rect">
            <a:avLst/>
          </a:prstGeom>
          <a:noFill/>
        </p:spPr>
        <p:txBody>
          <a:bodyPr wrap="square" rtlCol="0">
            <a:spAutoFit/>
          </a:bodyPr>
          <a:lstStyle/>
          <a:p>
            <a:pPr algn="just"/>
            <a:r>
              <a:rPr lang="en-US" sz="900" dirty="0">
                <a:latin typeface="Book Antiqua" panose="02040602050305030304" pitchFamily="18" charset="0"/>
              </a:rPr>
              <a:t>The training data and the corresponding vocabulary was limited, the model might fail to identify objects from input scenes that do not feature in its vocabulary. </a:t>
            </a:r>
            <a:endParaRPr lang="en-IN" sz="900" dirty="0">
              <a:latin typeface="Book Antiqua" panose="02040602050305030304" pitchFamily="18" charset="0"/>
            </a:endParaRPr>
          </a:p>
        </p:txBody>
      </p:sp>
      <p:sp>
        <p:nvSpPr>
          <p:cNvPr id="23" name="Google Shape;54;p1">
            <a:extLst>
              <a:ext uri="{FF2B5EF4-FFF2-40B4-BE49-F238E27FC236}">
                <a16:creationId xmlns:a16="http://schemas.microsoft.com/office/drawing/2014/main" id="{354D9119-E603-C2E5-A3D9-9DD24A6ABD21}"/>
              </a:ext>
            </a:extLst>
          </p:cNvPr>
          <p:cNvSpPr/>
          <p:nvPr/>
        </p:nvSpPr>
        <p:spPr>
          <a:xfrm>
            <a:off x="6224628" y="541019"/>
            <a:ext cx="2917224" cy="3829405"/>
          </a:xfrm>
          <a:prstGeom prst="rect">
            <a:avLst/>
          </a:prstGeom>
          <a:solidFill>
            <a:srgbClr val="FFFFFF"/>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FFFFFF"/>
              </a:buClr>
              <a:buSzPts val="1400"/>
              <a:buFont typeface="Calibri"/>
              <a:buNone/>
            </a:pPr>
            <a:endParaRPr sz="1200" b="1">
              <a:solidFill>
                <a:srgbClr val="2F5496"/>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FFFFFF"/>
              </a:buClr>
              <a:buSzPts val="1400"/>
              <a:buFont typeface="Calibri"/>
              <a:buNone/>
            </a:pPr>
            <a:endParaRPr sz="1200" b="1">
              <a:solidFill>
                <a:srgbClr val="2F5496"/>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FFFFFF"/>
              </a:buClr>
              <a:buSzPts val="1400"/>
              <a:buFont typeface="Calibri"/>
              <a:buNone/>
            </a:pPr>
            <a:endParaRPr sz="1200" b="1">
              <a:solidFill>
                <a:srgbClr val="2F5496"/>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FFFFFF"/>
              </a:buClr>
              <a:buSzPts val="1400"/>
              <a:buFont typeface="Calibri"/>
              <a:buNone/>
            </a:pPr>
            <a:endParaRPr sz="1200" b="1">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FFFFFF"/>
              </a:buClr>
              <a:buSzPts val="1400"/>
              <a:buFont typeface="Calibri"/>
              <a:buNone/>
            </a:pPr>
            <a:endParaRPr sz="1200" b="1">
              <a:solidFill>
                <a:srgbClr val="2F5496"/>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FFFFFF"/>
              </a:buClr>
              <a:buSzPts val="1400"/>
              <a:buFont typeface="Calibri"/>
              <a:buNone/>
            </a:pPr>
            <a:endParaRPr sz="1200" b="1">
              <a:solidFill>
                <a:srgbClr val="2F5496"/>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FFFFFF"/>
              </a:buClr>
              <a:buSzPts val="1400"/>
              <a:buFont typeface="Calibri"/>
              <a:buNone/>
            </a:pPr>
            <a:endParaRPr sz="1200" b="1">
              <a:solidFill>
                <a:srgbClr val="2F5496"/>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FFFFFF"/>
              </a:buClr>
              <a:buSzPts val="1400"/>
              <a:buFont typeface="Calibri"/>
              <a:buNone/>
            </a:pPr>
            <a:endParaRPr sz="1200" b="1">
              <a:solidFill>
                <a:srgbClr val="2F5496"/>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FFFFFF"/>
              </a:buClr>
              <a:buSzPts val="1400"/>
              <a:buFont typeface="Calibri"/>
              <a:buNone/>
            </a:pPr>
            <a:endParaRPr sz="1200" b="1">
              <a:solidFill>
                <a:srgbClr val="2F5496"/>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FFFFFF"/>
              </a:buClr>
              <a:buSzPts val="1400"/>
              <a:buFont typeface="Calibri"/>
              <a:buNone/>
            </a:pPr>
            <a:endParaRPr sz="1200" b="1">
              <a:solidFill>
                <a:srgbClr val="2F5496"/>
              </a:solidFill>
              <a:latin typeface="Trebuchet MS"/>
              <a:ea typeface="Trebuchet MS"/>
              <a:cs typeface="Trebuchet MS"/>
              <a:sym typeface="Trebuchet MS"/>
            </a:endParaRPr>
          </a:p>
        </p:txBody>
      </p:sp>
      <p:sp>
        <p:nvSpPr>
          <p:cNvPr id="24" name="Google Shape;71;p1">
            <a:extLst>
              <a:ext uri="{FF2B5EF4-FFF2-40B4-BE49-F238E27FC236}">
                <a16:creationId xmlns:a16="http://schemas.microsoft.com/office/drawing/2014/main" id="{54CC177A-0147-C6BF-7686-87BFB6C1E3B4}"/>
              </a:ext>
            </a:extLst>
          </p:cNvPr>
          <p:cNvSpPr txBox="1"/>
          <p:nvPr/>
        </p:nvSpPr>
        <p:spPr>
          <a:xfrm>
            <a:off x="6283248" y="480331"/>
            <a:ext cx="2630595" cy="204967"/>
          </a:xfrm>
          <a:prstGeom prst="rect">
            <a:avLst/>
          </a:prstGeom>
          <a:noFill/>
          <a:ln>
            <a:noFill/>
          </a:ln>
        </p:spPr>
        <p:txBody>
          <a:bodyPr spcFirstLastPara="1" wrap="square" lIns="91425" tIns="91425" rIns="91425" bIns="91425" anchor="t" anchorCtr="0">
            <a:noAutofit/>
          </a:bodyPr>
          <a:lstStyle/>
          <a:p>
            <a:pPr>
              <a:buClr>
                <a:schemeClr val="dk1"/>
              </a:buClr>
              <a:buSzPts val="1100"/>
            </a:pPr>
            <a:r>
              <a:rPr lang="en-IN" sz="1000" b="1" dirty="0">
                <a:solidFill>
                  <a:srgbClr val="2F5496"/>
                </a:solidFill>
                <a:latin typeface="Book Antiqua" panose="02040602050305030304" pitchFamily="18" charset="0"/>
                <a:ea typeface="Times New Roman"/>
                <a:cs typeface="Times New Roman"/>
                <a:sym typeface="Times New Roman"/>
              </a:rPr>
              <a:t>Results </a:t>
            </a:r>
            <a:endParaRPr sz="1000" b="1" dirty="0">
              <a:solidFill>
                <a:srgbClr val="2F5496"/>
              </a:solidFill>
              <a:latin typeface="Book Antiqua" panose="02040602050305030304" pitchFamily="18" charset="0"/>
              <a:ea typeface="Times New Roman"/>
              <a:cs typeface="Times New Roman"/>
              <a:sym typeface="Times New Roman"/>
            </a:endParaRPr>
          </a:p>
        </p:txBody>
      </p:sp>
      <p:sp>
        <p:nvSpPr>
          <p:cNvPr id="26" name="TextBox 25">
            <a:extLst>
              <a:ext uri="{FF2B5EF4-FFF2-40B4-BE49-F238E27FC236}">
                <a16:creationId xmlns:a16="http://schemas.microsoft.com/office/drawing/2014/main" id="{A3693FC2-9C6C-B8DF-BDDA-413B26BBC755}"/>
              </a:ext>
            </a:extLst>
          </p:cNvPr>
          <p:cNvSpPr txBox="1"/>
          <p:nvPr/>
        </p:nvSpPr>
        <p:spPr>
          <a:xfrm>
            <a:off x="6549482" y="2418189"/>
            <a:ext cx="2328284" cy="230832"/>
          </a:xfrm>
          <a:prstGeom prst="rect">
            <a:avLst/>
          </a:prstGeom>
          <a:noFill/>
        </p:spPr>
        <p:txBody>
          <a:bodyPr wrap="square" rtlCol="0">
            <a:spAutoFit/>
          </a:bodyPr>
          <a:lstStyle/>
          <a:p>
            <a:pPr algn="ctr"/>
            <a:r>
              <a:rPr lang="en-US" sz="900" dirty="0">
                <a:latin typeface="Book Antiqua" panose="02040602050305030304" pitchFamily="18" charset="0"/>
              </a:rPr>
              <a:t>Fig. 4. Loss versus Epoch plot</a:t>
            </a:r>
            <a:endParaRPr lang="en-IN" sz="900" dirty="0">
              <a:latin typeface="Book Antiqua" panose="02040602050305030304" pitchFamily="18" charset="0"/>
            </a:endParaRPr>
          </a:p>
        </p:txBody>
      </p:sp>
      <p:sp>
        <p:nvSpPr>
          <p:cNvPr id="8" name="TextBox 7">
            <a:extLst>
              <a:ext uri="{FF2B5EF4-FFF2-40B4-BE49-F238E27FC236}">
                <a16:creationId xmlns:a16="http://schemas.microsoft.com/office/drawing/2014/main" id="{10830A26-DE4F-7A4F-F58A-4D693AEA2E56}"/>
              </a:ext>
            </a:extLst>
          </p:cNvPr>
          <p:cNvSpPr txBox="1"/>
          <p:nvPr/>
        </p:nvSpPr>
        <p:spPr>
          <a:xfrm>
            <a:off x="266907" y="4865351"/>
            <a:ext cx="2522800" cy="230832"/>
          </a:xfrm>
          <a:prstGeom prst="rect">
            <a:avLst/>
          </a:prstGeom>
          <a:noFill/>
        </p:spPr>
        <p:txBody>
          <a:bodyPr wrap="square" rtlCol="0">
            <a:spAutoFit/>
          </a:bodyPr>
          <a:lstStyle/>
          <a:p>
            <a:r>
              <a:rPr lang="en-US" sz="900" dirty="0">
                <a:latin typeface="Book Antiqua" panose="02040602050305030304" pitchFamily="18" charset="0"/>
              </a:rPr>
              <a:t>Fig. 1. Flowchart for image caption generator.</a:t>
            </a:r>
            <a:endParaRPr lang="en-IN" sz="900" dirty="0">
              <a:latin typeface="Book Antiqua" panose="02040602050305030304" pitchFamily="18" charset="0"/>
            </a:endParaRPr>
          </a:p>
        </p:txBody>
      </p:sp>
      <p:pic>
        <p:nvPicPr>
          <p:cNvPr id="10" name="Picture 9">
            <a:extLst>
              <a:ext uri="{FF2B5EF4-FFF2-40B4-BE49-F238E27FC236}">
                <a16:creationId xmlns:a16="http://schemas.microsoft.com/office/drawing/2014/main" id="{01B328A3-7053-62CE-BA76-12E7A7615BF6}"/>
              </a:ext>
            </a:extLst>
          </p:cNvPr>
          <p:cNvPicPr>
            <a:picLocks noChangeAspect="1"/>
          </p:cNvPicPr>
          <p:nvPr/>
        </p:nvPicPr>
        <p:blipFill>
          <a:blip r:embed="rId4"/>
          <a:stretch>
            <a:fillRect/>
          </a:stretch>
        </p:blipFill>
        <p:spPr>
          <a:xfrm>
            <a:off x="3120206" y="774852"/>
            <a:ext cx="2964903" cy="2262282"/>
          </a:xfrm>
          <a:prstGeom prst="rect">
            <a:avLst/>
          </a:prstGeom>
        </p:spPr>
      </p:pic>
      <p:pic>
        <p:nvPicPr>
          <p:cNvPr id="12" name="Picture 11">
            <a:extLst>
              <a:ext uri="{FF2B5EF4-FFF2-40B4-BE49-F238E27FC236}">
                <a16:creationId xmlns:a16="http://schemas.microsoft.com/office/drawing/2014/main" id="{41E04E1B-12A5-1724-47EE-4ADDB4662D26}"/>
              </a:ext>
            </a:extLst>
          </p:cNvPr>
          <p:cNvPicPr>
            <a:picLocks noChangeAspect="1"/>
          </p:cNvPicPr>
          <p:nvPr/>
        </p:nvPicPr>
        <p:blipFill>
          <a:blip r:embed="rId5"/>
          <a:stretch>
            <a:fillRect/>
          </a:stretch>
        </p:blipFill>
        <p:spPr>
          <a:xfrm>
            <a:off x="3138860" y="3410222"/>
            <a:ext cx="2890281" cy="1305041"/>
          </a:xfrm>
          <a:prstGeom prst="rect">
            <a:avLst/>
          </a:prstGeom>
        </p:spPr>
      </p:pic>
      <p:pic>
        <p:nvPicPr>
          <p:cNvPr id="14" name="Picture 13">
            <a:extLst>
              <a:ext uri="{FF2B5EF4-FFF2-40B4-BE49-F238E27FC236}">
                <a16:creationId xmlns:a16="http://schemas.microsoft.com/office/drawing/2014/main" id="{EC0CD646-6DE4-6995-8016-C59448719E79}"/>
              </a:ext>
            </a:extLst>
          </p:cNvPr>
          <p:cNvPicPr>
            <a:picLocks noChangeAspect="1"/>
          </p:cNvPicPr>
          <p:nvPr/>
        </p:nvPicPr>
        <p:blipFill>
          <a:blip r:embed="rId6"/>
          <a:stretch>
            <a:fillRect/>
          </a:stretch>
        </p:blipFill>
        <p:spPr>
          <a:xfrm>
            <a:off x="329224" y="4031240"/>
            <a:ext cx="2299120" cy="897263"/>
          </a:xfrm>
          <a:prstGeom prst="rect">
            <a:avLst/>
          </a:prstGeom>
        </p:spPr>
      </p:pic>
      <p:sp>
        <p:nvSpPr>
          <p:cNvPr id="15" name="TextBox 14">
            <a:extLst>
              <a:ext uri="{FF2B5EF4-FFF2-40B4-BE49-F238E27FC236}">
                <a16:creationId xmlns:a16="http://schemas.microsoft.com/office/drawing/2014/main" id="{B41CA72A-3B45-2C9E-C2C5-6CE442452DF6}"/>
              </a:ext>
            </a:extLst>
          </p:cNvPr>
          <p:cNvSpPr txBox="1"/>
          <p:nvPr/>
        </p:nvSpPr>
        <p:spPr>
          <a:xfrm flipH="1">
            <a:off x="3687876" y="3023330"/>
            <a:ext cx="1896963" cy="230832"/>
          </a:xfrm>
          <a:prstGeom prst="rect">
            <a:avLst/>
          </a:prstGeom>
          <a:noFill/>
        </p:spPr>
        <p:txBody>
          <a:bodyPr wrap="square" rtlCol="0">
            <a:spAutoFit/>
          </a:bodyPr>
          <a:lstStyle/>
          <a:p>
            <a:r>
              <a:rPr lang="en-IN" sz="900" dirty="0">
                <a:latin typeface="Book Antiqua" panose="02040602050305030304" pitchFamily="18" charset="0"/>
              </a:rPr>
              <a:t>Fig. 2. Overall model architecture</a:t>
            </a:r>
          </a:p>
        </p:txBody>
      </p:sp>
      <p:sp>
        <p:nvSpPr>
          <p:cNvPr id="20" name="TextBox 19">
            <a:extLst>
              <a:ext uri="{FF2B5EF4-FFF2-40B4-BE49-F238E27FC236}">
                <a16:creationId xmlns:a16="http://schemas.microsoft.com/office/drawing/2014/main" id="{E6A9D7DF-A834-AC54-1AB2-ACB947791A68}"/>
              </a:ext>
            </a:extLst>
          </p:cNvPr>
          <p:cNvSpPr txBox="1"/>
          <p:nvPr/>
        </p:nvSpPr>
        <p:spPr>
          <a:xfrm>
            <a:off x="3190786" y="4692793"/>
            <a:ext cx="2783027" cy="230832"/>
          </a:xfrm>
          <a:prstGeom prst="rect">
            <a:avLst/>
          </a:prstGeom>
          <a:noFill/>
        </p:spPr>
        <p:txBody>
          <a:bodyPr wrap="square" rtlCol="0">
            <a:spAutoFit/>
          </a:bodyPr>
          <a:lstStyle/>
          <a:p>
            <a:r>
              <a:rPr lang="en-IN" sz="900" dirty="0">
                <a:latin typeface="Book Antiqua" panose="02040602050305030304" pitchFamily="18" charset="0"/>
              </a:rPr>
              <a:t>Fig. 3. Convolutional Neural Network architecture</a:t>
            </a:r>
          </a:p>
        </p:txBody>
      </p:sp>
      <p:pic>
        <p:nvPicPr>
          <p:cNvPr id="22" name="Picture 21">
            <a:extLst>
              <a:ext uri="{FF2B5EF4-FFF2-40B4-BE49-F238E27FC236}">
                <a16:creationId xmlns:a16="http://schemas.microsoft.com/office/drawing/2014/main" id="{097F6378-9227-F040-EDCD-21860FFAB300}"/>
              </a:ext>
            </a:extLst>
          </p:cNvPr>
          <p:cNvPicPr>
            <a:picLocks noChangeAspect="1"/>
          </p:cNvPicPr>
          <p:nvPr/>
        </p:nvPicPr>
        <p:blipFill>
          <a:blip r:embed="rId7"/>
          <a:stretch>
            <a:fillRect/>
          </a:stretch>
        </p:blipFill>
        <p:spPr>
          <a:xfrm>
            <a:off x="6334259" y="729303"/>
            <a:ext cx="2528571" cy="1719376"/>
          </a:xfrm>
          <a:prstGeom prst="rect">
            <a:avLst/>
          </a:prstGeom>
        </p:spPr>
      </p:pic>
      <p:pic>
        <p:nvPicPr>
          <p:cNvPr id="28" name="Picture 27">
            <a:extLst>
              <a:ext uri="{FF2B5EF4-FFF2-40B4-BE49-F238E27FC236}">
                <a16:creationId xmlns:a16="http://schemas.microsoft.com/office/drawing/2014/main" id="{9034A99C-7461-18D5-73D6-3E95E661CC20}"/>
              </a:ext>
            </a:extLst>
          </p:cNvPr>
          <p:cNvPicPr>
            <a:picLocks noChangeAspect="1"/>
          </p:cNvPicPr>
          <p:nvPr/>
        </p:nvPicPr>
        <p:blipFill>
          <a:blip r:embed="rId8"/>
          <a:stretch>
            <a:fillRect/>
          </a:stretch>
        </p:blipFill>
        <p:spPr>
          <a:xfrm>
            <a:off x="6585777" y="2635027"/>
            <a:ext cx="2295772" cy="1396213"/>
          </a:xfrm>
          <a:prstGeom prst="rect">
            <a:avLst/>
          </a:prstGeom>
        </p:spPr>
      </p:pic>
      <p:sp>
        <p:nvSpPr>
          <p:cNvPr id="30" name="TextBox 29">
            <a:extLst>
              <a:ext uri="{FF2B5EF4-FFF2-40B4-BE49-F238E27FC236}">
                <a16:creationId xmlns:a16="http://schemas.microsoft.com/office/drawing/2014/main" id="{F2356F20-0C28-B1CB-0CD9-7DA92FAAA44A}"/>
              </a:ext>
            </a:extLst>
          </p:cNvPr>
          <p:cNvSpPr txBox="1"/>
          <p:nvPr/>
        </p:nvSpPr>
        <p:spPr>
          <a:xfrm>
            <a:off x="6585776" y="4044865"/>
            <a:ext cx="2291989" cy="369332"/>
          </a:xfrm>
          <a:prstGeom prst="rect">
            <a:avLst/>
          </a:prstGeom>
          <a:noFill/>
        </p:spPr>
        <p:txBody>
          <a:bodyPr wrap="square" rtlCol="0">
            <a:spAutoFit/>
          </a:bodyPr>
          <a:lstStyle/>
          <a:p>
            <a:r>
              <a:rPr lang="en-US" sz="900" i="1" dirty="0">
                <a:latin typeface="Book Antiqua" panose="02040602050305030304" pitchFamily="18" charset="0"/>
              </a:rPr>
              <a:t>Predicted caption– a young man is on a surf board on a wave</a:t>
            </a:r>
            <a:endParaRPr lang="en-IN" sz="900" i="1" dirty="0">
              <a:latin typeface="Book Antiqua" panose="02040602050305030304" pitchFamily="18" charset="0"/>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REU Poster--2022--Pradnya Asundi" id="{745CB100-2B48-4033-8032-F30D244342AE}" vid="{AED5BDAC-098A-4C96-9332-C46ADBC9BDB9}"/>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535</TotalTime>
  <Words>300</Words>
  <Application>Microsoft Office PowerPoint</Application>
  <PresentationFormat>On-screen Show (16:9)</PresentationFormat>
  <Paragraphs>26</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Book Antiqua</vt:lpstr>
      <vt:lpstr>Calibri</vt:lpstr>
      <vt:lpstr>Trebuchet MS</vt:lpstr>
      <vt:lpstr>Simple Light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uday</dc:creator>
  <cp:lastModifiedBy>Kushagra Tomar</cp:lastModifiedBy>
  <cp:revision>43</cp:revision>
  <dcterms:modified xsi:type="dcterms:W3CDTF">2022-10-16T14:12:45Z</dcterms:modified>
</cp:coreProperties>
</file>