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208">
          <p15:clr>
            <a:srgbClr val="A4A3A4"/>
          </p15:clr>
        </p15:guide>
        <p15:guide id="3" pos="2376">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H8IaNL9okhdwyadPQH04M4Z70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p:scale>
          <a:sx n="125" d="100"/>
          <a:sy n="125" d="100"/>
        </p:scale>
        <p:origin x="341" y="-355"/>
      </p:cViewPr>
      <p:guideLst>
        <p:guide orient="horz" pos="1620"/>
        <p:guide pos="3208"/>
        <p:guide pos="23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5" name="Google Shape;55;p1"/>
          <p:cNvSpPr txBox="1"/>
          <p:nvPr/>
        </p:nvSpPr>
        <p:spPr>
          <a:xfrm>
            <a:off x="8949690" y="51435"/>
            <a:ext cx="257100" cy="1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FFFFFF"/>
              </a:buClr>
              <a:buSzPts val="300"/>
              <a:buFont typeface="Trebuchet MS"/>
              <a:buNone/>
            </a:pPr>
            <a:r>
              <a:rPr lang="en" sz="300" b="0" i="0" u="none" strike="noStrike" cap="none">
                <a:solidFill>
                  <a:srgbClr val="FFFFFF"/>
                </a:solidFill>
                <a:latin typeface="Trebuchet MS"/>
                <a:ea typeface="Trebuchet MS"/>
                <a:cs typeface="Trebuchet MS"/>
                <a:sym typeface="Trebuchet MS"/>
              </a:rPr>
              <a:t>TM</a:t>
            </a:r>
            <a:endParaRPr sz="1100" b="0" i="0" u="none" strike="noStrike" cap="none">
              <a:solidFill>
                <a:srgbClr val="000000"/>
              </a:solidFill>
              <a:latin typeface="Arial"/>
              <a:ea typeface="Arial"/>
              <a:cs typeface="Arial"/>
              <a:sym typeface="Arial"/>
            </a:endParaRPr>
          </a:p>
        </p:txBody>
      </p:sp>
      <p:sp>
        <p:nvSpPr>
          <p:cNvPr id="56" name="Google Shape;56;p1"/>
          <p:cNvSpPr/>
          <p:nvPr/>
        </p:nvSpPr>
        <p:spPr>
          <a:xfrm>
            <a:off x="-2" y="440871"/>
            <a:ext cx="2970240" cy="1490679"/>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sz="1400" b="0" i="0" u="none" strike="noStrike" cap="none">
              <a:solidFill>
                <a:srgbClr val="FFFFFF"/>
              </a:solidFill>
              <a:latin typeface="Trebuchet MS"/>
              <a:ea typeface="Trebuchet MS"/>
              <a:cs typeface="Trebuchet MS"/>
              <a:sym typeface="Trebuchet MS"/>
            </a:endParaRPr>
          </a:p>
        </p:txBody>
      </p:sp>
      <p:sp>
        <p:nvSpPr>
          <p:cNvPr id="57" name="Google Shape;57;p1"/>
          <p:cNvSpPr/>
          <p:nvPr/>
        </p:nvSpPr>
        <p:spPr>
          <a:xfrm>
            <a:off x="2967277" y="509673"/>
            <a:ext cx="3324180" cy="4633827"/>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lang="en-US" sz="1400" b="0" i="0" u="none" strike="noStrike" cap="none" dirty="0">
              <a:solidFill>
                <a:srgbClr val="FFFFFF"/>
              </a:solidFill>
              <a:latin typeface="Trebuchet MS"/>
              <a:ea typeface="Trebuchet MS"/>
              <a:cs typeface="Trebuchet MS"/>
              <a:sym typeface="Trebuchet MS"/>
            </a:endParaRPr>
          </a:p>
        </p:txBody>
      </p:sp>
      <p:sp>
        <p:nvSpPr>
          <p:cNvPr id="58" name="Google Shape;58;p1"/>
          <p:cNvSpPr/>
          <p:nvPr/>
        </p:nvSpPr>
        <p:spPr>
          <a:xfrm>
            <a:off x="2148" y="1931551"/>
            <a:ext cx="2976723" cy="3211950"/>
          </a:xfrm>
          <a:prstGeom prst="rect">
            <a:avLst/>
          </a:prstGeom>
          <a:solidFill>
            <a:srgbClr val="FFFFFF"/>
          </a:solid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200" dirty="0">
              <a:solidFill>
                <a:schemeClr val="dk1"/>
              </a:solidFill>
            </a:endParaRPr>
          </a:p>
        </p:txBody>
      </p:sp>
      <p:sp>
        <p:nvSpPr>
          <p:cNvPr id="69" name="Google Shape;69;p1"/>
          <p:cNvSpPr txBox="1"/>
          <p:nvPr/>
        </p:nvSpPr>
        <p:spPr>
          <a:xfrm>
            <a:off x="2989469" y="261378"/>
            <a:ext cx="984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Book Antiqua" panose="02040602050305030304" pitchFamily="18" charset="0"/>
                <a:ea typeface="Times New Roman"/>
                <a:cs typeface="Times New Roman"/>
                <a:sym typeface="Times New Roman"/>
              </a:rPr>
              <a:t> </a:t>
            </a:r>
            <a:endParaRPr lang="en-IN" b="1" dirty="0">
              <a:latin typeface="Book Antiqua" panose="02040602050305030304" pitchFamily="18" charset="0"/>
              <a:ea typeface="Times New Roman"/>
              <a:cs typeface="Times New Roman"/>
              <a:sym typeface="Times New Roman"/>
            </a:endParaRPr>
          </a:p>
          <a:p>
            <a:pPr marL="0" lvl="0" indent="0" algn="l" rtl="0">
              <a:spcBef>
                <a:spcPts val="0"/>
              </a:spcBef>
              <a:spcAft>
                <a:spcPts val="0"/>
              </a:spcAft>
              <a:buNone/>
            </a:pPr>
            <a:r>
              <a:rPr lang="en-IN" sz="1000" b="1" dirty="0">
                <a:solidFill>
                  <a:srgbClr val="2F5496"/>
                </a:solidFill>
                <a:latin typeface="Book Antiqua" panose="02040602050305030304" pitchFamily="18" charset="0"/>
                <a:ea typeface="Times New Roman"/>
                <a:cs typeface="Times New Roman"/>
                <a:sym typeface="Times New Roman"/>
              </a:rPr>
              <a:t>Methodology </a:t>
            </a:r>
            <a:r>
              <a:rPr lang="en-IN" sz="1000" dirty="0">
                <a:solidFill>
                  <a:srgbClr val="2F5496"/>
                </a:solidFill>
                <a:latin typeface="Book Antiqua" panose="02040602050305030304" pitchFamily="18" charset="0"/>
                <a:ea typeface="Times New Roman"/>
                <a:cs typeface="Times New Roman"/>
                <a:sym typeface="Times New Roman"/>
              </a:rPr>
              <a:t> </a:t>
            </a:r>
          </a:p>
        </p:txBody>
      </p:sp>
      <p:sp>
        <p:nvSpPr>
          <p:cNvPr id="72" name="Google Shape;72;p1"/>
          <p:cNvSpPr txBox="1"/>
          <p:nvPr/>
        </p:nvSpPr>
        <p:spPr>
          <a:xfrm>
            <a:off x="-11903" y="1790440"/>
            <a:ext cx="288867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b="1" dirty="0">
                <a:solidFill>
                  <a:srgbClr val="2F5496"/>
                </a:solidFill>
                <a:latin typeface="Book Antiqua" panose="02040602050305030304" pitchFamily="18" charset="0"/>
                <a:ea typeface="Times New Roman"/>
                <a:cs typeface="Times New Roman"/>
                <a:sym typeface="Times New Roman"/>
              </a:rPr>
              <a:t>Proposed Model</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33" name="Google Shape;60;p1"/>
          <p:cNvSpPr/>
          <p:nvPr/>
        </p:nvSpPr>
        <p:spPr>
          <a:xfrm>
            <a:off x="-12990" y="-40532"/>
            <a:ext cx="9156990" cy="573475"/>
          </a:xfrm>
          <a:prstGeom prst="rect">
            <a:avLst/>
          </a:prstGeom>
          <a:solidFill>
            <a:schemeClr val="dk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algn="ctr">
              <a:buClr>
                <a:schemeClr val="accent2"/>
              </a:buClr>
              <a:buSzPts val="2400"/>
            </a:pPr>
            <a:endParaRPr lang="en-US" sz="1000" dirty="0">
              <a:solidFill>
                <a:schemeClr val="bg1"/>
              </a:solidFill>
              <a:latin typeface="Book Antiqua" panose="02040602050305030304" pitchFamily="18" charset="0"/>
            </a:endParaRPr>
          </a:p>
        </p:txBody>
      </p:sp>
      <p:sp>
        <p:nvSpPr>
          <p:cNvPr id="34" name="Google Shape;61;p1"/>
          <p:cNvSpPr/>
          <p:nvPr/>
        </p:nvSpPr>
        <p:spPr>
          <a:xfrm>
            <a:off x="568508" y="23889"/>
            <a:ext cx="8381182" cy="316092"/>
          </a:xfrm>
          <a:prstGeom prst="rect">
            <a:avLst/>
          </a:prstGeom>
          <a:noFill/>
          <a:ln>
            <a:noFill/>
          </a:ln>
        </p:spPr>
        <p:txBody>
          <a:bodyPr spcFirstLastPara="1" wrap="square" lIns="68575" tIns="34275" rIns="68575" bIns="34275" anchor="t" anchorCtr="0">
            <a:noAutofit/>
          </a:bodyPr>
          <a:lstStyle/>
          <a:p>
            <a:pPr lvl="0" algn="ctr">
              <a:buClr>
                <a:srgbClr val="2F5496"/>
              </a:buClr>
              <a:buSzPts val="1200"/>
            </a:pPr>
            <a:r>
              <a:rPr lang="en-US" sz="1500" b="1" dirty="0">
                <a:solidFill>
                  <a:schemeClr val="bg1"/>
                </a:solidFill>
                <a:latin typeface="Book Antiqua" panose="02040602050305030304" pitchFamily="18" charset="0"/>
              </a:rPr>
              <a:t> Image Captioning Using Inception V3 Transfer Learning Model</a:t>
            </a:r>
          </a:p>
          <a:p>
            <a:pPr algn="ctr">
              <a:buClr>
                <a:srgbClr val="2F5496"/>
              </a:buClr>
              <a:buSzPts val="1200"/>
            </a:pPr>
            <a:r>
              <a:rPr lang="en-US" sz="1100" b="0" i="0" u="none" strike="noStrike" cap="none" dirty="0">
                <a:solidFill>
                  <a:srgbClr val="FFFFFF"/>
                </a:solidFill>
                <a:latin typeface="Book Antiqua" panose="02040602050305030304" pitchFamily="18" charset="0"/>
                <a:ea typeface="Book Antiqua"/>
                <a:cs typeface="Book Antiqua"/>
                <a:sym typeface="Book Antiqua"/>
              </a:rPr>
              <a:t>Authors: Sheshang Degadwala, Dhairya Vyas, Haimanti Biswas, Utsho Chakraborty, Sowrav Saha </a:t>
            </a:r>
          </a:p>
          <a:p>
            <a:pPr algn="ctr">
              <a:buClr>
                <a:srgbClr val="2F5496"/>
              </a:buClr>
              <a:buSzPts val="1200"/>
            </a:pPr>
            <a:endParaRPr lang="en-US" sz="1000" b="0" i="0" u="none" strike="noStrike" cap="none" dirty="0">
              <a:solidFill>
                <a:srgbClr val="000000"/>
              </a:solidFill>
              <a:latin typeface="Book Antiqua" panose="02040602050305030304" pitchFamily="18" charset="0"/>
              <a:sym typeface="Arial"/>
            </a:endParaRPr>
          </a:p>
          <a:p>
            <a:pPr lvl="0" algn="ctr">
              <a:buClr>
                <a:srgbClr val="2F5496"/>
              </a:buClr>
              <a:buSzPts val="1200"/>
            </a:pPr>
            <a:endParaRPr sz="1000" dirty="0">
              <a:solidFill>
                <a:schemeClr val="bg1"/>
              </a:solidFill>
              <a:latin typeface="Book Antiqua" panose="02040602050305030304" pitchFamily="18" charset="0"/>
              <a:ea typeface="Times New Roman"/>
              <a:cs typeface="Times New Roman"/>
              <a:sym typeface="Times New Roman"/>
            </a:endParaRPr>
          </a:p>
        </p:txBody>
      </p:sp>
      <p:pic>
        <p:nvPicPr>
          <p:cNvPr id="35" name="Google Shape;62;p1"/>
          <p:cNvPicPr preferRelativeResize="0"/>
          <p:nvPr/>
        </p:nvPicPr>
        <p:blipFill rotWithShape="1">
          <a:blip r:embed="rId3">
            <a:alphaModFix/>
          </a:blip>
          <a:srcRect/>
          <a:stretch/>
        </p:blipFill>
        <p:spPr>
          <a:xfrm>
            <a:off x="32500" y="0"/>
            <a:ext cx="492600" cy="492600"/>
          </a:xfrm>
          <a:prstGeom prst="rect">
            <a:avLst/>
          </a:prstGeom>
          <a:noFill/>
          <a:ln>
            <a:noFill/>
          </a:ln>
        </p:spPr>
      </p:pic>
      <p:sp>
        <p:nvSpPr>
          <p:cNvPr id="36" name="Google Shape;59;p1"/>
          <p:cNvSpPr txBox="1"/>
          <p:nvPr/>
        </p:nvSpPr>
        <p:spPr>
          <a:xfrm>
            <a:off x="0" y="520752"/>
            <a:ext cx="2888673" cy="254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F5496"/>
              </a:buClr>
              <a:buSzPts val="1200"/>
              <a:buFont typeface="Trebuchet MS"/>
              <a:buNone/>
            </a:pPr>
            <a:r>
              <a:rPr lang="en" sz="1000" b="1" dirty="0">
                <a:solidFill>
                  <a:srgbClr val="2F5496"/>
                </a:solidFill>
                <a:latin typeface="Book Antiqua" panose="02040602050305030304" pitchFamily="18" charset="0"/>
                <a:ea typeface="Times New Roman"/>
                <a:cs typeface="Times New Roman"/>
                <a:sym typeface="Times New Roman"/>
              </a:rPr>
              <a:t>Introduction</a:t>
            </a:r>
          </a:p>
        </p:txBody>
      </p:sp>
      <p:sp>
        <p:nvSpPr>
          <p:cNvPr id="39" name="Google Shape;73;p1"/>
          <p:cNvSpPr txBox="1"/>
          <p:nvPr/>
        </p:nvSpPr>
        <p:spPr>
          <a:xfrm>
            <a:off x="-194783" y="1947031"/>
            <a:ext cx="3136712" cy="3231624"/>
          </a:xfrm>
          <a:prstGeom prst="rect">
            <a:avLst/>
          </a:prstGeom>
          <a:noFill/>
          <a:ln>
            <a:noFill/>
          </a:ln>
        </p:spPr>
        <p:txBody>
          <a:bodyPr spcFirstLastPara="1" wrap="square" lIns="91425" tIns="91425" rIns="91425" bIns="91425" anchor="t" anchorCtr="0">
            <a:spAutoFit/>
          </a:bodyPr>
          <a:lstStyle/>
          <a:p>
            <a:pPr marL="171450" lvl="0" algn="just" rtl="0">
              <a:spcBef>
                <a:spcPts val="0"/>
              </a:spcBef>
              <a:spcAft>
                <a:spcPts val="0"/>
              </a:spcAft>
              <a:buClr>
                <a:schemeClr val="dk1"/>
              </a:buClr>
              <a:buSzPts val="900"/>
            </a:pPr>
            <a:r>
              <a:rPr lang="en-US" sz="900" dirty="0">
                <a:solidFill>
                  <a:schemeClr val="dk1"/>
                </a:solidFill>
                <a:latin typeface="Book Antiqua" panose="02040602050305030304" pitchFamily="18" charset="0"/>
                <a:ea typeface="Times New Roman"/>
                <a:cs typeface="Times New Roman"/>
                <a:sym typeface="Times New Roman"/>
              </a:rPr>
              <a:t>In the proposed model, input is sent to the model Inception-v3 and the output received is sent to a new completely connected layer introduced at the end of the model Inception-v3. The layer convert the output of the model into a word embedding vector. This is fed into an LSTM cell sequence by embedding vector. The LSTM cell may rely on sequences of information and accumulate them over time. This helps to construct meaning full captions.</a:t>
            </a:r>
          </a:p>
          <a:p>
            <a:pPr marL="171450" lvl="0" algn="just" rtl="0">
              <a:spcBef>
                <a:spcPts val="0"/>
              </a:spcBef>
              <a:spcAft>
                <a:spcPts val="0"/>
              </a:spcAft>
              <a:buClr>
                <a:schemeClr val="dk1"/>
              </a:buClr>
              <a:buSzPts val="900"/>
            </a:pPr>
            <a:r>
              <a:rPr lang="en-US" sz="900" dirty="0">
                <a:solidFill>
                  <a:schemeClr val="dk1"/>
                </a:solidFill>
                <a:latin typeface="Book Antiqua" panose="02040602050305030304" pitchFamily="18" charset="0"/>
                <a:ea typeface="Times New Roman"/>
                <a:cs typeface="Times New Roman"/>
                <a:sym typeface="Times New Roman"/>
              </a:rPr>
              <a:t>During the training, a pair of photos and subtitles are shown to the model. The start-v3 component of the model is taught to identify all possible object in image. In the LSTM portion, each word is predicted in the picture using previous words in a phrase. The objective of training is to reduce the failure function .</a:t>
            </a:r>
          </a:p>
          <a:p>
            <a:pPr marL="171450" lvl="0" algn="just" rtl="0">
              <a:spcBef>
                <a:spcPts val="0"/>
              </a:spcBef>
              <a:spcAft>
                <a:spcPts val="0"/>
              </a:spcAft>
              <a:buClr>
                <a:schemeClr val="dk1"/>
              </a:buClr>
              <a:buSzPts val="900"/>
            </a:pPr>
            <a:endParaRPr lang="en-US" sz="900" dirty="0">
              <a:solidFill>
                <a:schemeClr val="dk1"/>
              </a:solidFill>
              <a:latin typeface="Book Antiqua" panose="02040602050305030304" pitchFamily="18" charset="0"/>
              <a:ea typeface="Times New Roman"/>
              <a:cs typeface="Times New Roman"/>
              <a:sym typeface="Times New Roman"/>
            </a:endParaRPr>
          </a:p>
          <a:p>
            <a:pPr marL="171450" lvl="0" algn="just" rtl="0">
              <a:spcBef>
                <a:spcPts val="0"/>
              </a:spcBef>
              <a:spcAft>
                <a:spcPts val="0"/>
              </a:spcAft>
              <a:buClr>
                <a:schemeClr val="dk1"/>
              </a:buClr>
              <a:buSzPts val="900"/>
            </a:pPr>
            <a:endParaRPr lang="en-US" sz="900" dirty="0">
              <a:solidFill>
                <a:schemeClr val="dk1"/>
              </a:solidFill>
              <a:latin typeface="Book Antiqua" panose="02040602050305030304" pitchFamily="18" charset="0"/>
              <a:ea typeface="Times New Roman"/>
              <a:cs typeface="Times New Roman"/>
              <a:sym typeface="Times New Roman"/>
            </a:endParaRPr>
          </a:p>
          <a:p>
            <a:pPr marL="171450" lvl="0" algn="just" rtl="0">
              <a:spcBef>
                <a:spcPts val="0"/>
              </a:spcBef>
              <a:spcAft>
                <a:spcPts val="0"/>
              </a:spcAft>
              <a:buClr>
                <a:schemeClr val="dk1"/>
              </a:buClr>
              <a:buSzPts val="900"/>
            </a:pPr>
            <a:endParaRPr lang="en-US" sz="900" dirty="0">
              <a:solidFill>
                <a:schemeClr val="dk1"/>
              </a:solidFill>
              <a:latin typeface="Book Antiqua" panose="02040602050305030304" pitchFamily="18" charset="0"/>
              <a:ea typeface="Times New Roman"/>
              <a:cs typeface="Times New Roman"/>
              <a:sym typeface="Times New Roman"/>
            </a:endParaRPr>
          </a:p>
          <a:p>
            <a:pPr marL="171450" lvl="0" algn="just" rtl="0">
              <a:spcBef>
                <a:spcPts val="0"/>
              </a:spcBef>
              <a:spcAft>
                <a:spcPts val="0"/>
              </a:spcAft>
              <a:buClr>
                <a:schemeClr val="dk1"/>
              </a:buClr>
              <a:buSzPts val="900"/>
            </a:pPr>
            <a:r>
              <a:rPr lang="en-US" sz="900" dirty="0">
                <a:solidFill>
                  <a:schemeClr val="dk1"/>
                </a:solidFill>
                <a:latin typeface="Book Antiqua" panose="02040602050305030304" pitchFamily="18" charset="0"/>
                <a:ea typeface="Times New Roman"/>
                <a:cs typeface="Times New Roman"/>
                <a:sym typeface="Times New Roman"/>
              </a:rPr>
              <a:t>The dataset used was filker8k which has 8,000 images combined with five separate captions that offer concise explanations of the salient individuals and events. </a:t>
            </a:r>
          </a:p>
          <a:p>
            <a:pPr marL="171450" lvl="0" algn="just" rtl="0">
              <a:spcBef>
                <a:spcPts val="0"/>
              </a:spcBef>
              <a:spcAft>
                <a:spcPts val="0"/>
              </a:spcAft>
              <a:buClr>
                <a:schemeClr val="dk1"/>
              </a:buClr>
              <a:buSzPts val="900"/>
            </a:pPr>
            <a:endParaRPr lang="en-US" sz="900" dirty="0">
              <a:solidFill>
                <a:schemeClr val="dk1"/>
              </a:solidFill>
              <a:latin typeface="Book Antiqua" panose="02040602050305030304" pitchFamily="18" charset="0"/>
              <a:ea typeface="Times New Roman"/>
              <a:cs typeface="Times New Roman"/>
              <a:sym typeface="Times New Roman"/>
            </a:endParaRPr>
          </a:p>
        </p:txBody>
      </p:sp>
      <p:sp>
        <p:nvSpPr>
          <p:cNvPr id="2" name="Google Shape;74;p1">
            <a:extLst>
              <a:ext uri="{FF2B5EF4-FFF2-40B4-BE49-F238E27FC236}">
                <a16:creationId xmlns:a16="http://schemas.microsoft.com/office/drawing/2014/main" id="{9FA3DCC3-6A00-3A7A-CA9B-6EDE369B1D6D}"/>
              </a:ext>
            </a:extLst>
          </p:cNvPr>
          <p:cNvSpPr txBox="1"/>
          <p:nvPr/>
        </p:nvSpPr>
        <p:spPr>
          <a:xfrm>
            <a:off x="-12990" y="482328"/>
            <a:ext cx="2989471" cy="1292631"/>
          </a:xfrm>
          <a:prstGeom prst="rect">
            <a:avLst/>
          </a:prstGeom>
          <a:noFill/>
          <a:ln>
            <a:noFill/>
          </a:ln>
        </p:spPr>
        <p:txBody>
          <a:bodyPr spcFirstLastPara="1" wrap="square" lIns="91425" tIns="91425" rIns="91425" bIns="91425" anchor="t" anchorCtr="0">
            <a:spAutoFit/>
          </a:bodyPr>
          <a:lstStyle/>
          <a:p>
            <a:endParaRPr lang="en" sz="900" dirty="0">
              <a:solidFill>
                <a:schemeClr val="dk1"/>
              </a:solidFill>
              <a:latin typeface="Book Antiqua" panose="02040602050305030304" pitchFamily="18" charset="0"/>
              <a:ea typeface="Times New Roman"/>
              <a:cs typeface="Times New Roman"/>
              <a:sym typeface="Times New Roman"/>
            </a:endParaRPr>
          </a:p>
          <a:p>
            <a:pPr algn="just"/>
            <a:r>
              <a:rPr lang="en-US" sz="900" dirty="0">
                <a:latin typeface="Book Antiqua" panose="02040602050305030304" pitchFamily="18" charset="0"/>
              </a:rPr>
              <a:t>This article, examine an interesting multi-modal dilemma in which Image Captioning is the most useful Deep Learning technology. A picture title is the manner in which text descriptions based on objects and image behavior can be generated from an image. This technique can be used in a wide variety of real-life applications</a:t>
            </a:r>
          </a:p>
        </p:txBody>
      </p:sp>
      <p:sp>
        <p:nvSpPr>
          <p:cNvPr id="16" name="Google Shape;63;p1">
            <a:extLst>
              <a:ext uri="{FF2B5EF4-FFF2-40B4-BE49-F238E27FC236}">
                <a16:creationId xmlns:a16="http://schemas.microsoft.com/office/drawing/2014/main" id="{28F7AE1A-2588-9A10-BF20-A63EFB0F503F}"/>
              </a:ext>
            </a:extLst>
          </p:cNvPr>
          <p:cNvSpPr/>
          <p:nvPr/>
        </p:nvSpPr>
        <p:spPr>
          <a:xfrm>
            <a:off x="6283248" y="4333150"/>
            <a:ext cx="2860752" cy="81035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lang="en-IN">
              <a:solidFill>
                <a:srgbClr val="FFFFFF"/>
              </a:solidFill>
              <a:latin typeface="Trebuchet MS"/>
              <a:ea typeface="Trebuchet MS"/>
              <a:cs typeface="Trebuchet MS"/>
              <a:sym typeface="Trebuchet MS"/>
            </a:endParaRPr>
          </a:p>
        </p:txBody>
      </p:sp>
      <p:sp>
        <p:nvSpPr>
          <p:cNvPr id="17" name="Google Shape;81;p1">
            <a:extLst>
              <a:ext uri="{FF2B5EF4-FFF2-40B4-BE49-F238E27FC236}">
                <a16:creationId xmlns:a16="http://schemas.microsoft.com/office/drawing/2014/main" id="{10CA6E8D-42A4-DBC3-700C-292AD01F796B}"/>
              </a:ext>
            </a:extLst>
          </p:cNvPr>
          <p:cNvSpPr txBox="1"/>
          <p:nvPr/>
        </p:nvSpPr>
        <p:spPr>
          <a:xfrm>
            <a:off x="6291457" y="4287699"/>
            <a:ext cx="1082598"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rgbClr val="2F5496"/>
                </a:solidFill>
                <a:latin typeface="Book Antiqua" panose="02040602050305030304" pitchFamily="18" charset="0"/>
                <a:ea typeface="Times New Roman"/>
                <a:cs typeface="Times New Roman"/>
                <a:sym typeface="Times New Roman"/>
              </a:rPr>
              <a:t>Conclusion</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18" name="TextBox 17">
            <a:extLst>
              <a:ext uri="{FF2B5EF4-FFF2-40B4-BE49-F238E27FC236}">
                <a16:creationId xmlns:a16="http://schemas.microsoft.com/office/drawing/2014/main" id="{688C164B-3D6C-8040-B51E-26123D6C1F13}"/>
              </a:ext>
            </a:extLst>
          </p:cNvPr>
          <p:cNvSpPr txBox="1"/>
          <p:nvPr/>
        </p:nvSpPr>
        <p:spPr>
          <a:xfrm>
            <a:off x="6291457" y="4498212"/>
            <a:ext cx="2750943" cy="646331"/>
          </a:xfrm>
          <a:prstGeom prst="rect">
            <a:avLst/>
          </a:prstGeom>
          <a:noFill/>
        </p:spPr>
        <p:txBody>
          <a:bodyPr wrap="square" rtlCol="0">
            <a:spAutoFit/>
          </a:bodyPr>
          <a:lstStyle/>
          <a:p>
            <a:pPr algn="just"/>
            <a:r>
              <a:rPr lang="en-US" sz="900" dirty="0">
                <a:latin typeface="Book Antiqua" panose="02040602050305030304" pitchFamily="18" charset="0"/>
              </a:rPr>
              <a:t>This Proposed system can autonomously interpret an image and provide a rational definition with 88.92% accuracy compared to other CNN methods which gives 64.87% accuracy</a:t>
            </a:r>
            <a:endParaRPr lang="en-IN" sz="900" dirty="0">
              <a:latin typeface="Book Antiqua" panose="02040602050305030304" pitchFamily="18" charset="0"/>
            </a:endParaRPr>
          </a:p>
        </p:txBody>
      </p:sp>
      <p:sp>
        <p:nvSpPr>
          <p:cNvPr id="23" name="Google Shape;54;p1">
            <a:extLst>
              <a:ext uri="{FF2B5EF4-FFF2-40B4-BE49-F238E27FC236}">
                <a16:creationId xmlns:a16="http://schemas.microsoft.com/office/drawing/2014/main" id="{354D9119-E603-C2E5-A3D9-9DD24A6ABD21}"/>
              </a:ext>
            </a:extLst>
          </p:cNvPr>
          <p:cNvSpPr/>
          <p:nvPr/>
        </p:nvSpPr>
        <p:spPr>
          <a:xfrm>
            <a:off x="6224628" y="541019"/>
            <a:ext cx="2917224" cy="3829405"/>
          </a:xfrm>
          <a:prstGeom prst="rect">
            <a:avLst/>
          </a:pr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p:txBody>
      </p:sp>
      <p:sp>
        <p:nvSpPr>
          <p:cNvPr id="24" name="Google Shape;71;p1">
            <a:extLst>
              <a:ext uri="{FF2B5EF4-FFF2-40B4-BE49-F238E27FC236}">
                <a16:creationId xmlns:a16="http://schemas.microsoft.com/office/drawing/2014/main" id="{54CC177A-0147-C6BF-7686-87BFB6C1E3B4}"/>
              </a:ext>
            </a:extLst>
          </p:cNvPr>
          <p:cNvSpPr txBox="1"/>
          <p:nvPr/>
        </p:nvSpPr>
        <p:spPr>
          <a:xfrm>
            <a:off x="6283248" y="480331"/>
            <a:ext cx="2630595" cy="204967"/>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IN" sz="1000" b="1" dirty="0">
                <a:solidFill>
                  <a:srgbClr val="2F5496"/>
                </a:solidFill>
                <a:latin typeface="Book Antiqua" panose="02040602050305030304" pitchFamily="18" charset="0"/>
                <a:ea typeface="Times New Roman"/>
                <a:cs typeface="Times New Roman"/>
                <a:sym typeface="Times New Roman"/>
              </a:rPr>
              <a:t>Results </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15" name="TextBox 14">
            <a:extLst>
              <a:ext uri="{FF2B5EF4-FFF2-40B4-BE49-F238E27FC236}">
                <a16:creationId xmlns:a16="http://schemas.microsoft.com/office/drawing/2014/main" id="{B41CA72A-3B45-2C9E-C2C5-6CE442452DF6}"/>
              </a:ext>
            </a:extLst>
          </p:cNvPr>
          <p:cNvSpPr txBox="1"/>
          <p:nvPr/>
        </p:nvSpPr>
        <p:spPr>
          <a:xfrm flipH="1">
            <a:off x="3700173" y="2079357"/>
            <a:ext cx="2035808" cy="230832"/>
          </a:xfrm>
          <a:prstGeom prst="rect">
            <a:avLst/>
          </a:prstGeom>
          <a:noFill/>
        </p:spPr>
        <p:txBody>
          <a:bodyPr wrap="square" rtlCol="0">
            <a:spAutoFit/>
          </a:bodyPr>
          <a:lstStyle/>
          <a:p>
            <a:r>
              <a:rPr lang="en-IN" sz="900" dirty="0">
                <a:latin typeface="Book Antiqua" panose="02040602050305030304" pitchFamily="18" charset="0"/>
              </a:rPr>
              <a:t>Fig. 1. Proposed Model Architecture</a:t>
            </a:r>
          </a:p>
        </p:txBody>
      </p:sp>
      <p:sp>
        <p:nvSpPr>
          <p:cNvPr id="20" name="TextBox 19">
            <a:extLst>
              <a:ext uri="{FF2B5EF4-FFF2-40B4-BE49-F238E27FC236}">
                <a16:creationId xmlns:a16="http://schemas.microsoft.com/office/drawing/2014/main" id="{E6A9D7DF-A834-AC54-1AB2-ACB947791A68}"/>
              </a:ext>
            </a:extLst>
          </p:cNvPr>
          <p:cNvSpPr txBox="1"/>
          <p:nvPr/>
        </p:nvSpPr>
        <p:spPr>
          <a:xfrm>
            <a:off x="3956165" y="4504146"/>
            <a:ext cx="1381214" cy="230832"/>
          </a:xfrm>
          <a:prstGeom prst="rect">
            <a:avLst/>
          </a:prstGeom>
          <a:noFill/>
        </p:spPr>
        <p:txBody>
          <a:bodyPr wrap="square" rtlCol="0">
            <a:spAutoFit/>
          </a:bodyPr>
          <a:lstStyle/>
          <a:p>
            <a:r>
              <a:rPr lang="en-IN" sz="900" dirty="0">
                <a:latin typeface="Book Antiqua" panose="02040602050305030304" pitchFamily="18" charset="0"/>
              </a:rPr>
              <a:t>Fig. 2. Model Summary</a:t>
            </a:r>
          </a:p>
        </p:txBody>
      </p:sp>
      <p:pic>
        <p:nvPicPr>
          <p:cNvPr id="4" name="Picture 3">
            <a:extLst>
              <a:ext uri="{FF2B5EF4-FFF2-40B4-BE49-F238E27FC236}">
                <a16:creationId xmlns:a16="http://schemas.microsoft.com/office/drawing/2014/main" id="{2C889B3C-1789-041A-0836-A7DA3E3E4A11}"/>
              </a:ext>
            </a:extLst>
          </p:cNvPr>
          <p:cNvPicPr>
            <a:picLocks noChangeAspect="1"/>
          </p:cNvPicPr>
          <p:nvPr/>
        </p:nvPicPr>
        <p:blipFill>
          <a:blip r:embed="rId4"/>
          <a:stretch>
            <a:fillRect/>
          </a:stretch>
        </p:blipFill>
        <p:spPr>
          <a:xfrm>
            <a:off x="754358" y="4104079"/>
            <a:ext cx="1242136" cy="367240"/>
          </a:xfrm>
          <a:prstGeom prst="rect">
            <a:avLst/>
          </a:prstGeom>
        </p:spPr>
      </p:pic>
      <p:pic>
        <p:nvPicPr>
          <p:cNvPr id="6" name="Picture 5">
            <a:extLst>
              <a:ext uri="{FF2B5EF4-FFF2-40B4-BE49-F238E27FC236}">
                <a16:creationId xmlns:a16="http://schemas.microsoft.com/office/drawing/2014/main" id="{B392E98E-595F-C454-420A-34ACF28D8F69}"/>
              </a:ext>
            </a:extLst>
          </p:cNvPr>
          <p:cNvPicPr>
            <a:picLocks noChangeAspect="1"/>
          </p:cNvPicPr>
          <p:nvPr/>
        </p:nvPicPr>
        <p:blipFill>
          <a:blip r:embed="rId5"/>
          <a:stretch>
            <a:fillRect/>
          </a:stretch>
        </p:blipFill>
        <p:spPr>
          <a:xfrm>
            <a:off x="3138860" y="2418189"/>
            <a:ext cx="2960356" cy="2088435"/>
          </a:xfrm>
          <a:prstGeom prst="rect">
            <a:avLst/>
          </a:prstGeom>
        </p:spPr>
      </p:pic>
      <p:pic>
        <p:nvPicPr>
          <p:cNvPr id="9" name="Picture 8">
            <a:extLst>
              <a:ext uri="{FF2B5EF4-FFF2-40B4-BE49-F238E27FC236}">
                <a16:creationId xmlns:a16="http://schemas.microsoft.com/office/drawing/2014/main" id="{E8BF26AD-678B-87F9-EA8E-1A04DB1A18F1}"/>
              </a:ext>
            </a:extLst>
          </p:cNvPr>
          <p:cNvPicPr>
            <a:picLocks noChangeAspect="1"/>
          </p:cNvPicPr>
          <p:nvPr/>
        </p:nvPicPr>
        <p:blipFill>
          <a:blip r:embed="rId6"/>
          <a:stretch>
            <a:fillRect/>
          </a:stretch>
        </p:blipFill>
        <p:spPr>
          <a:xfrm>
            <a:off x="3143679" y="872672"/>
            <a:ext cx="2911558" cy="1253299"/>
          </a:xfrm>
          <a:prstGeom prst="rect">
            <a:avLst/>
          </a:prstGeom>
        </p:spPr>
      </p:pic>
      <p:pic>
        <p:nvPicPr>
          <p:cNvPr id="13" name="Picture 12">
            <a:extLst>
              <a:ext uri="{FF2B5EF4-FFF2-40B4-BE49-F238E27FC236}">
                <a16:creationId xmlns:a16="http://schemas.microsoft.com/office/drawing/2014/main" id="{7F8CF1E6-3F45-6FF8-9F97-93BB865E579F}"/>
              </a:ext>
            </a:extLst>
          </p:cNvPr>
          <p:cNvPicPr>
            <a:picLocks noChangeAspect="1"/>
          </p:cNvPicPr>
          <p:nvPr/>
        </p:nvPicPr>
        <p:blipFill>
          <a:blip r:embed="rId7"/>
          <a:stretch>
            <a:fillRect/>
          </a:stretch>
        </p:blipFill>
        <p:spPr>
          <a:xfrm>
            <a:off x="6611731" y="703491"/>
            <a:ext cx="2033504" cy="1321767"/>
          </a:xfrm>
          <a:prstGeom prst="rect">
            <a:avLst/>
          </a:prstGeom>
        </p:spPr>
      </p:pic>
      <p:sp>
        <p:nvSpPr>
          <p:cNvPr id="19" name="TextBox 18">
            <a:extLst>
              <a:ext uri="{FF2B5EF4-FFF2-40B4-BE49-F238E27FC236}">
                <a16:creationId xmlns:a16="http://schemas.microsoft.com/office/drawing/2014/main" id="{26273624-3E34-D3F7-605D-56119A6FBF76}"/>
              </a:ext>
            </a:extLst>
          </p:cNvPr>
          <p:cNvSpPr txBox="1"/>
          <p:nvPr/>
        </p:nvSpPr>
        <p:spPr>
          <a:xfrm>
            <a:off x="6805411" y="3606350"/>
            <a:ext cx="1847289" cy="230832"/>
          </a:xfrm>
          <a:prstGeom prst="rect">
            <a:avLst/>
          </a:prstGeom>
          <a:noFill/>
        </p:spPr>
        <p:txBody>
          <a:bodyPr wrap="square" rtlCol="0">
            <a:spAutoFit/>
          </a:bodyPr>
          <a:lstStyle/>
          <a:p>
            <a:pPr algn="ctr"/>
            <a:r>
              <a:rPr lang="en-US" sz="900" dirty="0">
                <a:latin typeface="Book Antiqua" panose="02040602050305030304" pitchFamily="18" charset="0"/>
              </a:rPr>
              <a:t>Fig. 4. Loss versus Epoch plot</a:t>
            </a:r>
            <a:endParaRPr lang="en-IN" sz="900" dirty="0">
              <a:latin typeface="Book Antiqua" panose="02040602050305030304" pitchFamily="18" charset="0"/>
            </a:endParaRPr>
          </a:p>
        </p:txBody>
      </p:sp>
      <p:sp>
        <p:nvSpPr>
          <p:cNvPr id="27" name="TextBox 26">
            <a:extLst>
              <a:ext uri="{FF2B5EF4-FFF2-40B4-BE49-F238E27FC236}">
                <a16:creationId xmlns:a16="http://schemas.microsoft.com/office/drawing/2014/main" id="{45AAB58C-9FEB-01E6-9412-B52E679E86DF}"/>
              </a:ext>
            </a:extLst>
          </p:cNvPr>
          <p:cNvSpPr txBox="1"/>
          <p:nvPr/>
        </p:nvSpPr>
        <p:spPr>
          <a:xfrm>
            <a:off x="6677405" y="2037630"/>
            <a:ext cx="2011670" cy="230832"/>
          </a:xfrm>
          <a:prstGeom prst="rect">
            <a:avLst/>
          </a:prstGeom>
          <a:noFill/>
        </p:spPr>
        <p:txBody>
          <a:bodyPr wrap="square" rtlCol="0">
            <a:spAutoFit/>
          </a:bodyPr>
          <a:lstStyle/>
          <a:p>
            <a:pPr algn="ctr"/>
            <a:r>
              <a:rPr lang="en-US" sz="900" dirty="0">
                <a:latin typeface="Book Antiqua" panose="02040602050305030304" pitchFamily="18" charset="0"/>
              </a:rPr>
              <a:t>Fig. 3. Accuracy versus Epoch plot</a:t>
            </a:r>
            <a:endParaRPr lang="en-IN" sz="900" dirty="0">
              <a:latin typeface="Book Antiqua" panose="02040602050305030304" pitchFamily="18" charset="0"/>
            </a:endParaRPr>
          </a:p>
        </p:txBody>
      </p:sp>
      <p:pic>
        <p:nvPicPr>
          <p:cNvPr id="31" name="Picture 30">
            <a:extLst>
              <a:ext uri="{FF2B5EF4-FFF2-40B4-BE49-F238E27FC236}">
                <a16:creationId xmlns:a16="http://schemas.microsoft.com/office/drawing/2014/main" id="{158839CB-4D8A-AC63-E89F-8BA2678CE4EE}"/>
              </a:ext>
            </a:extLst>
          </p:cNvPr>
          <p:cNvPicPr>
            <a:picLocks noChangeAspect="1"/>
          </p:cNvPicPr>
          <p:nvPr/>
        </p:nvPicPr>
        <p:blipFill>
          <a:blip r:embed="rId8"/>
          <a:stretch>
            <a:fillRect/>
          </a:stretch>
        </p:blipFill>
        <p:spPr>
          <a:xfrm>
            <a:off x="6677405" y="3828105"/>
            <a:ext cx="2103303" cy="468671"/>
          </a:xfrm>
          <a:prstGeom prst="rect">
            <a:avLst/>
          </a:prstGeom>
        </p:spPr>
      </p:pic>
      <p:pic>
        <p:nvPicPr>
          <p:cNvPr id="32" name="Picture 31">
            <a:extLst>
              <a:ext uri="{FF2B5EF4-FFF2-40B4-BE49-F238E27FC236}">
                <a16:creationId xmlns:a16="http://schemas.microsoft.com/office/drawing/2014/main" id="{97C7208A-C9BD-F44B-EAAC-5A11BDB09D1B}"/>
              </a:ext>
            </a:extLst>
          </p:cNvPr>
          <p:cNvPicPr>
            <a:picLocks noChangeAspect="1"/>
          </p:cNvPicPr>
          <p:nvPr/>
        </p:nvPicPr>
        <p:blipFill>
          <a:blip r:embed="rId9"/>
          <a:stretch>
            <a:fillRect/>
          </a:stretch>
        </p:blipFill>
        <p:spPr>
          <a:xfrm>
            <a:off x="6611731" y="2268462"/>
            <a:ext cx="2033504" cy="139081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U Poster--2022--Pradnya Asundi" id="{745CB100-2B48-4033-8032-F30D244342AE}" vid="{AED5BDAC-098A-4C96-9332-C46ADBC9BDB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313</Words>
  <Application>Microsoft Office PowerPoint</Application>
  <PresentationFormat>On-screen Show (16:9)</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Trebuchet MS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uday</dc:creator>
  <cp:lastModifiedBy>Kushagra Tomar</cp:lastModifiedBy>
  <cp:revision>48</cp:revision>
  <dcterms:modified xsi:type="dcterms:W3CDTF">2022-10-17T02:29:23Z</dcterms:modified>
</cp:coreProperties>
</file>