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3" roundtripDataSignature="AMtx7mjalf2ZsjhjLtMy3YUXSKyDO3VK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78f62668d6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178f62668d6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g178f62668d6_2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8f62668d6_2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178f62668d6_2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178f62668d6_2_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78f62668d6_2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178f62668d6_2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178f62668d6_2_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78f62668d6_2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178f62668d6_2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178f62668d6_2_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78f62668d6_2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178f62668d6_2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178f62668d6_2_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78f62668d6_2_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178f62668d6_2_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178f62668d6_2_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78f62668d6_2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178f62668d6_2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178f62668d6_2_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78f62668d6_2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178f62668d6_2_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178f62668d6_2_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78f62668d6_2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g178f62668d6_2_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178f62668d6_2_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78f62668d6_1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178f62668d6_1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178f62668d6_1_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78f62668d6_1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178f62668d6_1_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178f62668d6_1_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7c34036af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17c34036af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17c34036afe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78f62668d6_1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178f62668d6_1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78f62668d6_1_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18"/>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p:cSld name="제목 및 내용">
    <p:spTree>
      <p:nvGrpSpPr>
        <p:cNvPr id="78" name="Shape 78"/>
        <p:cNvGrpSpPr/>
        <p:nvPr/>
      </p:nvGrpSpPr>
      <p:grpSpPr>
        <a:xfrm>
          <a:off x="0" y="0"/>
          <a:ext cx="0" cy="0"/>
          <a:chOff x="0" y="0"/>
          <a:chExt cx="0" cy="0"/>
        </a:xfrm>
      </p:grpSpPr>
      <p:sp>
        <p:nvSpPr>
          <p:cNvPr id="79" name="Google Shape;79;p19"/>
          <p:cNvSpPr txBox="1"/>
          <p:nvPr>
            <p:ph idx="1" type="body"/>
          </p:nvPr>
        </p:nvSpPr>
        <p:spPr>
          <a:xfrm>
            <a:off x="1835696" y="1556792"/>
            <a:ext cx="7200800" cy="7920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323F4F"/>
              </a:buClr>
              <a:buSzPts val="3200"/>
              <a:buFont typeface="Arial"/>
              <a:buNone/>
              <a:defRPr b="1" sz="3200">
                <a:solidFill>
                  <a:srgbClr val="323F4F"/>
                </a:solidFill>
                <a:latin typeface="Arial"/>
                <a:ea typeface="Arial"/>
                <a:cs typeface="Arial"/>
                <a:sym typeface="Aria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0" name="Google Shape;80;p19"/>
          <p:cNvSpPr txBox="1"/>
          <p:nvPr>
            <p:ph type="title"/>
          </p:nvPr>
        </p:nvSpPr>
        <p:spPr>
          <a:xfrm>
            <a:off x="400000" y="1"/>
            <a:ext cx="7196336" cy="13620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4400"/>
              <a:buFont typeface="Arial"/>
              <a:buNone/>
              <a:defRPr b="1" sz="44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구역 머리글">
  <p:cSld name="1_구역 머리글">
    <p:spTree>
      <p:nvGrpSpPr>
        <p:cNvPr id="81" name="Shape 81"/>
        <p:cNvGrpSpPr/>
        <p:nvPr/>
      </p:nvGrpSpPr>
      <p:grpSpPr>
        <a:xfrm>
          <a:off x="0" y="0"/>
          <a:ext cx="0" cy="0"/>
          <a:chOff x="0" y="0"/>
          <a:chExt cx="0" cy="0"/>
        </a:xfrm>
      </p:grpSpPr>
      <p:pic>
        <p:nvPicPr>
          <p:cNvPr id="82" name="Google Shape;82;p20"/>
          <p:cNvPicPr preferRelativeResize="0"/>
          <p:nvPr/>
        </p:nvPicPr>
        <p:blipFill rotWithShape="1">
          <a:blip r:embed="rId2">
            <a:alphaModFix/>
          </a:blip>
          <a:srcRect b="89028" l="0" r="0" t="0"/>
          <a:stretch/>
        </p:blipFill>
        <p:spPr>
          <a:xfrm>
            <a:off x="-11447" y="1"/>
            <a:ext cx="9155448" cy="752475"/>
          </a:xfrm>
          <a:prstGeom prst="rect">
            <a:avLst/>
          </a:prstGeom>
          <a:noFill/>
          <a:ln>
            <a:noFill/>
          </a:ln>
        </p:spPr>
      </p:pic>
      <p:sp>
        <p:nvSpPr>
          <p:cNvPr id="83" name="Google Shape;83;p20"/>
          <p:cNvSpPr txBox="1"/>
          <p:nvPr>
            <p:ph type="title"/>
          </p:nvPr>
        </p:nvSpPr>
        <p:spPr>
          <a:xfrm>
            <a:off x="179512" y="107254"/>
            <a:ext cx="7704856" cy="5297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2800"/>
              <a:buFont typeface="Arial"/>
              <a:buNone/>
              <a:defRPr b="1" i="0" sz="2800" u="none" cap="none" strike="noStrike">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0"/>
          <p:cNvSpPr txBox="1"/>
          <p:nvPr>
            <p:ph idx="1" type="body"/>
          </p:nvPr>
        </p:nvSpPr>
        <p:spPr>
          <a:xfrm>
            <a:off x="188218" y="861095"/>
            <a:ext cx="8795320" cy="5544616"/>
          </a:xfrm>
          <a:prstGeom prst="rect">
            <a:avLst/>
          </a:prstGeom>
          <a:noFill/>
          <a:ln>
            <a:noFill/>
          </a:ln>
        </p:spPr>
        <p:txBody>
          <a:bodyPr anchorCtr="0" anchor="t" bIns="45700" lIns="91425" spcFirstLastPara="1" rIns="91425" wrap="square" tIns="45700">
            <a:normAutofit/>
          </a:bodyPr>
          <a:lstStyle>
            <a:lvl1pPr indent="-354330" lvl="0" marL="457200" algn="l">
              <a:lnSpc>
                <a:spcPct val="160000"/>
              </a:lnSpc>
              <a:spcBef>
                <a:spcPts val="0"/>
              </a:spcBef>
              <a:spcAft>
                <a:spcPts val="0"/>
              </a:spcAft>
              <a:buClr>
                <a:schemeClr val="dk1"/>
              </a:buClr>
              <a:buSzPts val="1980"/>
              <a:buFont typeface="Arial"/>
              <a:buChar char="•"/>
              <a:defRPr b="1" sz="1800">
                <a:latin typeface="Arial"/>
                <a:ea typeface="Arial"/>
                <a:cs typeface="Arial"/>
                <a:sym typeface="Arial"/>
              </a:defRPr>
            </a:lvl1pPr>
            <a:lvl2pPr indent="-340360" lvl="1" marL="914400" algn="l">
              <a:lnSpc>
                <a:spcPct val="160000"/>
              </a:lnSpc>
              <a:spcBef>
                <a:spcPts val="0"/>
              </a:spcBef>
              <a:spcAft>
                <a:spcPts val="0"/>
              </a:spcAft>
              <a:buClr>
                <a:schemeClr val="dk1"/>
              </a:buClr>
              <a:buSzPts val="1760"/>
              <a:buFont typeface="Malgun Gothic"/>
              <a:buChar char="-"/>
              <a:defRPr sz="1600">
                <a:latin typeface="Arial"/>
                <a:ea typeface="Arial"/>
                <a:cs typeface="Arial"/>
                <a:sym typeface="Arial"/>
              </a:defRPr>
            </a:lvl2pPr>
            <a:lvl3pPr indent="-326389" lvl="2" marL="1371600" algn="l">
              <a:lnSpc>
                <a:spcPct val="160000"/>
              </a:lnSpc>
              <a:spcBef>
                <a:spcPts val="0"/>
              </a:spcBef>
              <a:spcAft>
                <a:spcPts val="0"/>
              </a:spcAft>
              <a:buClr>
                <a:schemeClr val="dk1"/>
              </a:buClr>
              <a:buSzPts val="1540"/>
              <a:buChar char="•"/>
              <a:defRPr sz="1400">
                <a:latin typeface="Arial"/>
                <a:ea typeface="Arial"/>
                <a:cs typeface="Arial"/>
                <a:sym typeface="Arial"/>
              </a:defRPr>
            </a:lvl3pPr>
            <a:lvl4pPr indent="-317500" lvl="3" marL="1828800" algn="l">
              <a:lnSpc>
                <a:spcPct val="90000"/>
              </a:lnSpc>
              <a:spcBef>
                <a:spcPts val="375"/>
              </a:spcBef>
              <a:spcAft>
                <a:spcPts val="0"/>
              </a:spcAft>
              <a:buClr>
                <a:schemeClr val="dk1"/>
              </a:buClr>
              <a:buSzPts val="1400"/>
              <a:buChar char="•"/>
              <a:defRPr sz="1400"/>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5" name="Google Shape;85;p20"/>
          <p:cNvSpPr txBox="1"/>
          <p:nvPr/>
        </p:nvSpPr>
        <p:spPr>
          <a:xfrm>
            <a:off x="147652" y="6590813"/>
            <a:ext cx="3881438" cy="211203"/>
          </a:xfrm>
          <a:prstGeom prst="rect">
            <a:avLst/>
          </a:prstGeom>
          <a:noFill/>
          <a:ln>
            <a:noFill/>
          </a:ln>
        </p:spPr>
        <p:txBody>
          <a:bodyPr anchorCtr="0" anchor="t" bIns="36000" lIns="36000" spcFirstLastPara="1" rIns="36000" wrap="square" tIns="360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A5A5A5"/>
                </a:solidFill>
                <a:latin typeface="Arial"/>
                <a:ea typeface="Arial"/>
                <a:cs typeface="Arial"/>
                <a:sym typeface="Arial"/>
              </a:rPr>
              <a:t>ⓒ 2016. Digital Media &amp; Communications R&amp;D Center. All rights reserved.</a:t>
            </a:r>
            <a:endParaRPr b="0" i="0" sz="900" u="none" cap="none" strike="noStrike">
              <a:solidFill>
                <a:srgbClr val="A5A5A5"/>
              </a:solidFill>
              <a:latin typeface="Arial"/>
              <a:ea typeface="Arial"/>
              <a:cs typeface="Arial"/>
              <a:sym typeface="Arial"/>
            </a:endParaRPr>
          </a:p>
        </p:txBody>
      </p:sp>
      <p:sp>
        <p:nvSpPr>
          <p:cNvPr id="86" name="Google Shape;86;p20"/>
          <p:cNvSpPr txBox="1"/>
          <p:nvPr>
            <p:ph idx="12" type="sldNum"/>
          </p:nvPr>
        </p:nvSpPr>
        <p:spPr>
          <a:xfrm>
            <a:off x="8045301" y="6579409"/>
            <a:ext cx="1066800" cy="23360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r>
              <a:rPr lang="en-US"/>
              <a:t> / 3</a:t>
            </a:r>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spTree>
      <p:nvGrpSpPr>
        <p:cNvPr id="87" name="Shape 87"/>
        <p:cNvGrpSpPr/>
        <p:nvPr/>
      </p:nvGrpSpPr>
      <p:grpSpPr>
        <a:xfrm>
          <a:off x="0" y="0"/>
          <a:ext cx="0" cy="0"/>
          <a:chOff x="0" y="0"/>
          <a:chExt cx="0" cy="0"/>
        </a:xfrm>
      </p:grpSpPr>
      <p:sp>
        <p:nvSpPr>
          <p:cNvPr id="88" name="Google Shape;88;p21"/>
          <p:cNvSpPr txBox="1"/>
          <p:nvPr>
            <p:ph type="title"/>
          </p:nvPr>
        </p:nvSpPr>
        <p:spPr>
          <a:xfrm>
            <a:off x="457200" y="2646040"/>
            <a:ext cx="8229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8000"/>
              <a:buFont typeface="Arial"/>
              <a:buNone/>
              <a:defRPr sz="8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1"/>
          <p:cNvSpPr txBox="1"/>
          <p:nvPr/>
        </p:nvSpPr>
        <p:spPr>
          <a:xfrm>
            <a:off x="2583100" y="6433511"/>
            <a:ext cx="3881438" cy="211203"/>
          </a:xfrm>
          <a:prstGeom prst="rect">
            <a:avLst/>
          </a:prstGeom>
          <a:noFill/>
          <a:ln>
            <a:noFill/>
          </a:ln>
        </p:spPr>
        <p:txBody>
          <a:bodyPr anchorCtr="0" anchor="t" bIns="36000" lIns="36000" spcFirstLastPara="1" rIns="36000" wrap="square" tIns="360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ACB8CA"/>
                </a:solidFill>
                <a:latin typeface="Arial"/>
                <a:ea typeface="Arial"/>
                <a:cs typeface="Arial"/>
                <a:sym typeface="Arial"/>
              </a:rPr>
              <a:t>ⓒ 2016. Digital Media &amp; Communications R&amp;D Center. All rights reserved.</a:t>
            </a:r>
            <a:endParaRPr b="0" i="0" sz="900" u="none" cap="none" strike="noStrike">
              <a:solidFill>
                <a:srgbClr val="ACB8CA"/>
              </a:solidFill>
              <a:latin typeface="Arial"/>
              <a:ea typeface="Arial"/>
              <a:cs typeface="Arial"/>
              <a:sym typeface="Arial"/>
            </a:endParaRPr>
          </a:p>
        </p:txBody>
      </p:sp>
      <p:pic>
        <p:nvPicPr>
          <p:cNvPr id="90" name="Google Shape;90;p21"/>
          <p:cNvPicPr preferRelativeResize="0"/>
          <p:nvPr/>
        </p:nvPicPr>
        <p:blipFill rotWithShape="1">
          <a:blip r:embed="rId2">
            <a:alphaModFix/>
          </a:blip>
          <a:srcRect b="0" l="0" r="0" t="0"/>
          <a:stretch/>
        </p:blipFill>
        <p:spPr>
          <a:xfrm>
            <a:off x="4139956" y="6165307"/>
            <a:ext cx="934109" cy="158055"/>
          </a:xfrm>
          <a:prstGeom prst="rect">
            <a:avLst/>
          </a:prstGeom>
          <a:noFill/>
          <a:ln>
            <a:noFill/>
          </a:ln>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0"/>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4" name="Google Shape;24;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 name="Google Shape;30;p11"/>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1" name="Google Shape;31;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12"/>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7" name="Google Shape;37;p12"/>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8" name="Google Shape;38;p12"/>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9" name="Google Shape;39;p12"/>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1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1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5"/>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5" name="Google Shape;55;p15"/>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6" name="Google Shape;56;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1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6"/>
          <p:cNvSpPr/>
          <p:nvPr>
            <p:ph idx="2" type="pic"/>
          </p:nvPr>
        </p:nvSpPr>
        <p:spPr>
          <a:xfrm>
            <a:off x="3887391" y="987426"/>
            <a:ext cx="4629150" cy="4873625"/>
          </a:xfrm>
          <a:prstGeom prst="rect">
            <a:avLst/>
          </a:prstGeom>
          <a:noFill/>
          <a:ln>
            <a:noFill/>
          </a:ln>
        </p:spPr>
      </p:sp>
      <p:sp>
        <p:nvSpPr>
          <p:cNvPr id="62" name="Google Shape;62;p16"/>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3" name="Google Shape;63;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9" name="Google Shape;69;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441625" y="737050"/>
            <a:ext cx="8299800" cy="1077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libri"/>
              <a:buNone/>
            </a:pPr>
            <a:r>
              <a:rPr b="1" lang="en-US" sz="3200"/>
              <a:t>Performance Evaluation in Dynamic RAN Slicing of 5G Networks </a:t>
            </a:r>
            <a:endParaRPr b="1" sz="3200"/>
          </a:p>
        </p:txBody>
      </p:sp>
      <p:sp>
        <p:nvSpPr>
          <p:cNvPr id="97" name="Google Shape;97;p1"/>
          <p:cNvSpPr/>
          <p:nvPr/>
        </p:nvSpPr>
        <p:spPr>
          <a:xfrm>
            <a:off x="343675" y="2496924"/>
            <a:ext cx="9106800" cy="3059100"/>
          </a:xfrm>
          <a:prstGeom prst="rect">
            <a:avLst/>
          </a:prstGeom>
          <a:noFill/>
          <a:ln>
            <a:noFill/>
          </a:ln>
        </p:spPr>
        <p:txBody>
          <a:bodyPr anchorCtr="0" anchor="t" bIns="36000" lIns="36000" spcFirstLastPara="1" rIns="36000" wrap="square" tIns="36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70C0"/>
                </a:solidFill>
                <a:latin typeface="Arial"/>
                <a:ea typeface="Arial"/>
                <a:cs typeface="Arial"/>
                <a:sym typeface="Arial"/>
              </a:rPr>
              <a:t>Team Number</a:t>
            </a:r>
            <a:r>
              <a:rPr b="0" i="0" lang="en-US" sz="2400" u="none" cap="none" strike="noStrike">
                <a:solidFill>
                  <a:srgbClr val="0070C0"/>
                </a:solidFill>
                <a:latin typeface="Arial"/>
                <a:ea typeface="Arial"/>
                <a:cs typeface="Arial"/>
                <a:sym typeface="Arial"/>
              </a:rPr>
              <a:t>: N20 </a:t>
            </a:r>
            <a:endParaRPr b="0" i="0" sz="2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70C0"/>
                </a:solidFill>
                <a:latin typeface="Arial"/>
                <a:ea typeface="Arial"/>
                <a:cs typeface="Arial"/>
                <a:sym typeface="Arial"/>
              </a:rPr>
              <a:t>Team Members</a:t>
            </a:r>
            <a:r>
              <a:rPr b="0" i="0" lang="en-US" sz="2400" u="none" cap="none" strike="noStrike">
                <a:solidFill>
                  <a:srgbClr val="0070C0"/>
                </a:solidFill>
                <a:latin typeface="Arial"/>
                <a:ea typeface="Arial"/>
                <a:cs typeface="Arial"/>
                <a:sym typeface="Arial"/>
              </a:rPr>
              <a:t>:  Kushagra Tomar        01fe20bcs063</a:t>
            </a:r>
            <a:endParaRPr b="0" i="0" sz="2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70C0"/>
                </a:solidFill>
                <a:latin typeface="Arial"/>
                <a:ea typeface="Arial"/>
                <a:cs typeface="Arial"/>
                <a:sym typeface="Arial"/>
              </a:rPr>
              <a:t>                             Lavanya Shahapur    01fe20bcs185</a:t>
            </a:r>
            <a:endParaRPr b="0" i="0" sz="2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70C0"/>
                </a:solidFill>
                <a:latin typeface="Arial"/>
                <a:ea typeface="Arial"/>
                <a:cs typeface="Arial"/>
                <a:sym typeface="Arial"/>
              </a:rPr>
              <a:t>                             Pragathi Pujari           01fe20bcs189</a:t>
            </a:r>
            <a:endParaRPr b="0" i="0" sz="2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70C0"/>
                </a:solidFill>
                <a:latin typeface="Arial"/>
                <a:ea typeface="Arial"/>
                <a:cs typeface="Arial"/>
                <a:sym typeface="Arial"/>
              </a:rPr>
              <a:t>                             Ashwini Jannu           01fe20bcs208</a:t>
            </a:r>
            <a:endParaRPr b="0" i="0" sz="2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70C0"/>
                </a:solidFill>
                <a:latin typeface="Arial"/>
                <a:ea typeface="Arial"/>
                <a:cs typeface="Arial"/>
                <a:sym typeface="Arial"/>
              </a:rPr>
              <a:t>                             Ajay Kushal               01fe20bcs289</a:t>
            </a:r>
            <a:endParaRPr b="0" i="0" sz="2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70C0"/>
                </a:solidFill>
                <a:latin typeface="Arial"/>
                <a:ea typeface="Arial"/>
                <a:cs typeface="Arial"/>
                <a:sym typeface="Arial"/>
              </a:rPr>
              <a:t>Guide</a:t>
            </a:r>
            <a:r>
              <a:rPr b="0" i="0" lang="en-US" sz="2400" u="none" cap="none" strike="noStrike">
                <a:solidFill>
                  <a:srgbClr val="0070C0"/>
                </a:solidFill>
                <a:latin typeface="Arial"/>
                <a:ea typeface="Arial"/>
                <a:cs typeface="Arial"/>
                <a:sym typeface="Arial"/>
              </a:rPr>
              <a:t> :  </a:t>
            </a:r>
            <a:r>
              <a:rPr b="1" i="0" lang="en-US" sz="2500" u="none" cap="none" strike="noStrike">
                <a:solidFill>
                  <a:srgbClr val="599BD5"/>
                </a:solidFill>
                <a:latin typeface="Arial"/>
                <a:ea typeface="Arial"/>
                <a:cs typeface="Arial"/>
                <a:sym typeface="Arial"/>
              </a:rPr>
              <a:t>Mr.Parikshit P Hegde</a:t>
            </a:r>
            <a:endParaRPr b="1" i="0" sz="2500" u="none" cap="none" strike="noStrike">
              <a:solidFill>
                <a:srgbClr val="599BD5"/>
              </a:solidFill>
              <a:latin typeface="Arial"/>
              <a:ea typeface="Arial"/>
              <a:cs typeface="Arial"/>
              <a:sym typeface="Aria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78f62668d6_2_0"/>
          <p:cNvSpPr txBox="1"/>
          <p:nvPr>
            <p:ph type="ctrTitle"/>
          </p:nvPr>
        </p:nvSpPr>
        <p:spPr>
          <a:xfrm>
            <a:off x="1143000" y="560603"/>
            <a:ext cx="6858000" cy="2217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15000"/>
              </a:lnSpc>
              <a:spcBef>
                <a:spcPts val="0"/>
              </a:spcBef>
              <a:spcAft>
                <a:spcPts val="0"/>
              </a:spcAft>
              <a:buClr>
                <a:schemeClr val="dk1"/>
              </a:buClr>
              <a:buSzPct val="39918"/>
              <a:buFont typeface="Arial"/>
              <a:buNone/>
            </a:pPr>
            <a:r>
              <a:rPr b="1" lang="en-US" sz="2755">
                <a:solidFill>
                  <a:srgbClr val="002060"/>
                </a:solidFill>
              </a:rPr>
              <a:t>Problem Statement</a:t>
            </a:r>
            <a:endParaRPr b="1" sz="2755">
              <a:solidFill>
                <a:srgbClr val="002060"/>
              </a:solidFill>
            </a:endParaRPr>
          </a:p>
          <a:p>
            <a:pPr indent="0" lvl="0" marL="0" rtl="0" algn="just">
              <a:lnSpc>
                <a:spcPct val="115000"/>
              </a:lnSpc>
              <a:spcBef>
                <a:spcPts val="0"/>
              </a:spcBef>
              <a:spcAft>
                <a:spcPts val="0"/>
              </a:spcAft>
              <a:buClr>
                <a:schemeClr val="dk1"/>
              </a:buClr>
              <a:buSzPct val="39285"/>
              <a:buFont typeface="Arial"/>
              <a:buNone/>
            </a:pPr>
            <a:r>
              <a:t/>
            </a:r>
            <a:endParaRPr b="1" sz="2800"/>
          </a:p>
          <a:p>
            <a:pPr indent="0" lvl="0" marL="0" rtl="0" algn="just">
              <a:lnSpc>
                <a:spcPct val="115000"/>
              </a:lnSpc>
              <a:spcBef>
                <a:spcPts val="0"/>
              </a:spcBef>
              <a:spcAft>
                <a:spcPts val="0"/>
              </a:spcAft>
              <a:buClr>
                <a:schemeClr val="dk1"/>
              </a:buClr>
              <a:buSzPct val="39285"/>
              <a:buFont typeface="Arial"/>
              <a:buNone/>
            </a:pPr>
            <a:r>
              <a:rPr b="1" lang="en-US" sz="2800"/>
              <a:t>“Performance evaluation of varied Key Performance Indicators (KPIs) in dynamic Radio Access Network(RAN) slice environment of 5G”</a:t>
            </a:r>
            <a:endParaRPr/>
          </a:p>
        </p:txBody>
      </p:sp>
      <p:sp>
        <p:nvSpPr>
          <p:cNvPr id="183" name="Google Shape;183;g178f62668d6_2_0"/>
          <p:cNvSpPr txBox="1"/>
          <p:nvPr>
            <p:ph idx="1" type="subTitle"/>
          </p:nvPr>
        </p:nvSpPr>
        <p:spPr>
          <a:xfrm>
            <a:off x="1143000" y="3094698"/>
            <a:ext cx="6858000" cy="34083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0"/>
              </a:spcBef>
              <a:spcAft>
                <a:spcPts val="0"/>
              </a:spcAft>
              <a:buSzPts val="2400"/>
              <a:buChar char="●"/>
            </a:pPr>
            <a:r>
              <a:rPr lang="en-US" sz="2400"/>
              <a:t>Supports multiple logical networks over common infrastructure.</a:t>
            </a:r>
            <a:endParaRPr sz="2400"/>
          </a:p>
          <a:p>
            <a:pPr indent="-381000" lvl="0" marL="457200" rtl="0" algn="just">
              <a:lnSpc>
                <a:spcPct val="115000"/>
              </a:lnSpc>
              <a:spcBef>
                <a:spcPts val="0"/>
              </a:spcBef>
              <a:spcAft>
                <a:spcPts val="0"/>
              </a:spcAft>
              <a:buSzPts val="2400"/>
              <a:buChar char="●"/>
            </a:pPr>
            <a:r>
              <a:rPr lang="en-US" sz="2400"/>
              <a:t>To evaluate KPI’s with respect to the different use cases.</a:t>
            </a:r>
            <a:endParaRPr sz="2400"/>
          </a:p>
          <a:p>
            <a:pPr indent="-381000" lvl="0" marL="457200" rtl="0" algn="just">
              <a:lnSpc>
                <a:spcPct val="115000"/>
              </a:lnSpc>
              <a:spcBef>
                <a:spcPts val="0"/>
              </a:spcBef>
              <a:spcAft>
                <a:spcPts val="0"/>
              </a:spcAft>
              <a:buSzPts val="2400"/>
              <a:buChar char="●"/>
            </a:pPr>
            <a:r>
              <a:rPr lang="en-US" sz="2400"/>
              <a:t>To design and customize the network slices to meet the demands of all use cases dynamically.</a:t>
            </a:r>
            <a:endParaRPr sz="2400"/>
          </a:p>
          <a:p>
            <a:pPr indent="0" lvl="0" marL="0" rtl="0" algn="ctr">
              <a:lnSpc>
                <a:spcPct val="90000"/>
              </a:lnSpc>
              <a:spcBef>
                <a:spcPts val="75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78f62668d6_2_10"/>
          <p:cNvSpPr txBox="1"/>
          <p:nvPr>
            <p:ph type="ctrTitle"/>
          </p:nvPr>
        </p:nvSpPr>
        <p:spPr>
          <a:xfrm>
            <a:off x="601075" y="172100"/>
            <a:ext cx="6858000" cy="11547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15000"/>
              </a:lnSpc>
              <a:spcBef>
                <a:spcPts val="0"/>
              </a:spcBef>
              <a:spcAft>
                <a:spcPts val="0"/>
              </a:spcAft>
              <a:buClr>
                <a:schemeClr val="dk1"/>
              </a:buClr>
              <a:buSzPct val="50000"/>
              <a:buFont typeface="Arial"/>
              <a:buNone/>
            </a:pPr>
            <a:r>
              <a:t/>
            </a:r>
            <a:endParaRPr b="1" sz="2200">
              <a:solidFill>
                <a:srgbClr val="002060"/>
              </a:solidFill>
              <a:latin typeface="Arial"/>
              <a:ea typeface="Arial"/>
              <a:cs typeface="Arial"/>
              <a:sym typeface="Arial"/>
            </a:endParaRPr>
          </a:p>
          <a:p>
            <a:pPr indent="0" lvl="0" marL="0" rtl="0" algn="l">
              <a:lnSpc>
                <a:spcPct val="115000"/>
              </a:lnSpc>
              <a:spcBef>
                <a:spcPts val="0"/>
              </a:spcBef>
              <a:spcAft>
                <a:spcPts val="0"/>
              </a:spcAft>
              <a:buClr>
                <a:schemeClr val="dk1"/>
              </a:buClr>
              <a:buSzPct val="50000"/>
              <a:buFont typeface="Arial"/>
              <a:buNone/>
            </a:pPr>
            <a:r>
              <a:t/>
            </a:r>
            <a:endParaRPr b="1" sz="2200">
              <a:solidFill>
                <a:srgbClr val="002060"/>
              </a:solidFill>
              <a:latin typeface="Arial"/>
              <a:ea typeface="Arial"/>
              <a:cs typeface="Arial"/>
              <a:sym typeface="Arial"/>
            </a:endParaRPr>
          </a:p>
          <a:p>
            <a:pPr indent="0" lvl="0" marL="0" rtl="0" algn="l">
              <a:lnSpc>
                <a:spcPct val="115000"/>
              </a:lnSpc>
              <a:spcBef>
                <a:spcPts val="0"/>
              </a:spcBef>
              <a:spcAft>
                <a:spcPts val="0"/>
              </a:spcAft>
              <a:buClr>
                <a:schemeClr val="dk1"/>
              </a:buClr>
              <a:buSzPct val="50000"/>
              <a:buFont typeface="Arial"/>
              <a:buNone/>
            </a:pPr>
            <a:r>
              <a:rPr b="1" lang="en-US" sz="2200">
                <a:solidFill>
                  <a:srgbClr val="002060"/>
                </a:solidFill>
                <a:latin typeface="Arial"/>
                <a:ea typeface="Arial"/>
                <a:cs typeface="Arial"/>
                <a:sym typeface="Arial"/>
              </a:rPr>
              <a:t>       </a:t>
            </a:r>
            <a:r>
              <a:rPr b="1" lang="en-US" sz="2761">
                <a:solidFill>
                  <a:srgbClr val="002060"/>
                </a:solidFill>
              </a:rPr>
              <a:t>Motivation : 5G RAN Slicing</a:t>
            </a:r>
            <a:endParaRPr b="1" sz="2761">
              <a:solidFill>
                <a:srgbClr val="002060"/>
              </a:solidFill>
            </a:endParaRPr>
          </a:p>
          <a:p>
            <a:pPr indent="0" lvl="0" marL="0" rtl="0" algn="ctr">
              <a:lnSpc>
                <a:spcPct val="90000"/>
              </a:lnSpc>
              <a:spcBef>
                <a:spcPts val="0"/>
              </a:spcBef>
              <a:spcAft>
                <a:spcPts val="0"/>
              </a:spcAft>
              <a:buSzPct val="227272"/>
              <a:buNone/>
            </a:pPr>
            <a:r>
              <a:rPr b="1" lang="en-US" sz="2200">
                <a:solidFill>
                  <a:srgbClr val="002060"/>
                </a:solidFill>
                <a:latin typeface="Arial"/>
                <a:ea typeface="Arial"/>
                <a:cs typeface="Arial"/>
                <a:sym typeface="Arial"/>
              </a:rPr>
              <a:t>  </a:t>
            </a:r>
            <a:endParaRPr b="1" sz="2200">
              <a:solidFill>
                <a:srgbClr val="002060"/>
              </a:solidFill>
              <a:latin typeface="Arial"/>
              <a:ea typeface="Arial"/>
              <a:cs typeface="Arial"/>
              <a:sym typeface="Arial"/>
            </a:endParaRPr>
          </a:p>
        </p:txBody>
      </p:sp>
      <p:sp>
        <p:nvSpPr>
          <p:cNvPr id="190" name="Google Shape;190;g178f62668d6_2_10"/>
          <p:cNvSpPr txBox="1"/>
          <p:nvPr>
            <p:ph idx="1" type="subTitle"/>
          </p:nvPr>
        </p:nvSpPr>
        <p:spPr>
          <a:xfrm>
            <a:off x="1143000" y="1326801"/>
            <a:ext cx="6858000" cy="4862700"/>
          </a:xfrm>
          <a:prstGeom prst="rect">
            <a:avLst/>
          </a:prstGeom>
          <a:noFill/>
          <a:ln>
            <a:noFill/>
          </a:ln>
        </p:spPr>
        <p:txBody>
          <a:bodyPr anchorCtr="0" anchor="t" bIns="45700" lIns="91425" spcFirstLastPara="1" rIns="91425" wrap="square" tIns="45700">
            <a:noAutofit/>
          </a:bodyPr>
          <a:lstStyle/>
          <a:p>
            <a:pPr indent="-381000" lvl="0" marL="457200" rtl="0" algn="l">
              <a:lnSpc>
                <a:spcPct val="95000"/>
              </a:lnSpc>
              <a:spcBef>
                <a:spcPts val="0"/>
              </a:spcBef>
              <a:spcAft>
                <a:spcPts val="0"/>
              </a:spcAft>
              <a:buSzPts val="2400"/>
              <a:buFont typeface="Calibri"/>
              <a:buChar char="●"/>
            </a:pPr>
            <a:r>
              <a:rPr lang="en-US" sz="2400"/>
              <a:t>It is the key factor to optimise 5G network so that they efficiently address all the three use cases.</a:t>
            </a:r>
            <a:endParaRPr sz="2400"/>
          </a:p>
          <a:p>
            <a:pPr indent="-381000" lvl="0" marL="457200" rtl="0" algn="l">
              <a:lnSpc>
                <a:spcPct val="95000"/>
              </a:lnSpc>
              <a:spcBef>
                <a:spcPts val="0"/>
              </a:spcBef>
              <a:spcAft>
                <a:spcPts val="0"/>
              </a:spcAft>
              <a:buSzPts val="2400"/>
              <a:buFont typeface="Calibri"/>
              <a:buChar char="●"/>
            </a:pPr>
            <a:r>
              <a:rPr lang="en-US" sz="2400"/>
              <a:t>This area needs more attention and still more research is needed.</a:t>
            </a:r>
            <a:endParaRPr sz="2400"/>
          </a:p>
          <a:p>
            <a:pPr indent="-381000" lvl="0" marL="457200" rtl="0" algn="just">
              <a:lnSpc>
                <a:spcPct val="95000"/>
              </a:lnSpc>
              <a:spcBef>
                <a:spcPts val="0"/>
              </a:spcBef>
              <a:spcAft>
                <a:spcPts val="0"/>
              </a:spcAft>
              <a:buSzPts val="2400"/>
              <a:buFont typeface="Calibri"/>
              <a:buChar char="●"/>
            </a:pPr>
            <a:r>
              <a:rPr lang="en-US" sz="2400"/>
              <a:t>Static slicing lacks in dynamically allocating resource.</a:t>
            </a:r>
            <a:endParaRPr sz="2400"/>
          </a:p>
          <a:p>
            <a:pPr indent="-381000" lvl="0" marL="457200" rtl="0" algn="just">
              <a:lnSpc>
                <a:spcPct val="95000"/>
              </a:lnSpc>
              <a:spcBef>
                <a:spcPts val="0"/>
              </a:spcBef>
              <a:spcAft>
                <a:spcPts val="0"/>
              </a:spcAft>
              <a:buSzPts val="2400"/>
              <a:buFont typeface="Calibri"/>
              <a:buChar char="●"/>
            </a:pPr>
            <a:r>
              <a:rPr lang="en-US" sz="2400"/>
              <a:t>Dynamically create new slice, deploying service on pre-existing slice, and customize slices.</a:t>
            </a:r>
            <a:endParaRPr sz="2400"/>
          </a:p>
          <a:p>
            <a:pPr indent="0" lvl="0" marL="0" rtl="0" algn="ctr">
              <a:lnSpc>
                <a:spcPct val="70000"/>
              </a:lnSpc>
              <a:spcBef>
                <a:spcPts val="750"/>
              </a:spcBef>
              <a:spcAft>
                <a:spcPts val="0"/>
              </a:spcAft>
              <a:buSzPts val="688"/>
              <a:buNone/>
            </a:pPr>
            <a:r>
              <a:t/>
            </a:r>
            <a:endParaRPr sz="112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78f62668d6_2_20"/>
          <p:cNvSpPr txBox="1"/>
          <p:nvPr>
            <p:ph type="ctrTitle"/>
          </p:nvPr>
        </p:nvSpPr>
        <p:spPr>
          <a:xfrm>
            <a:off x="934325" y="336350"/>
            <a:ext cx="7066800" cy="1401900"/>
          </a:xfrm>
          <a:prstGeom prst="rect">
            <a:avLst/>
          </a:prstGeom>
          <a:noFill/>
          <a:ln>
            <a:noFill/>
          </a:ln>
        </p:spPr>
        <p:txBody>
          <a:bodyPr anchorCtr="0" anchor="b"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2450">
                <a:solidFill>
                  <a:srgbClr val="002060"/>
                </a:solidFill>
              </a:rPr>
              <a:t> Objectives / Goals</a:t>
            </a:r>
            <a:endParaRPr b="1" sz="2450">
              <a:solidFill>
                <a:srgbClr val="002060"/>
              </a:solidFill>
            </a:endParaRPr>
          </a:p>
          <a:p>
            <a:pPr indent="0" lvl="0" marL="0" rtl="0" algn="ctr">
              <a:lnSpc>
                <a:spcPct val="90000"/>
              </a:lnSpc>
              <a:spcBef>
                <a:spcPts val="0"/>
              </a:spcBef>
              <a:spcAft>
                <a:spcPts val="0"/>
              </a:spcAft>
              <a:buSzPts val="4500"/>
              <a:buNone/>
            </a:pPr>
            <a:r>
              <a:t/>
            </a:r>
            <a:endParaRPr/>
          </a:p>
        </p:txBody>
      </p:sp>
      <p:sp>
        <p:nvSpPr>
          <p:cNvPr id="197" name="Google Shape;197;g178f62668d6_2_20"/>
          <p:cNvSpPr txBox="1"/>
          <p:nvPr>
            <p:ph idx="1" type="subTitle"/>
          </p:nvPr>
        </p:nvSpPr>
        <p:spPr>
          <a:xfrm>
            <a:off x="1143000" y="1177247"/>
            <a:ext cx="6858000" cy="4080300"/>
          </a:xfrm>
          <a:prstGeom prst="rect">
            <a:avLst/>
          </a:prstGeom>
          <a:noFill/>
          <a:ln>
            <a:noFill/>
          </a:ln>
        </p:spPr>
        <p:txBody>
          <a:bodyPr anchorCtr="0" anchor="t" bIns="45700" lIns="91425" spcFirstLastPara="1" rIns="91425" wrap="square" tIns="45700">
            <a:normAutofit/>
          </a:bodyPr>
          <a:lstStyle/>
          <a:p>
            <a:pPr indent="-381000" lvl="0" marL="457200" rtl="0" algn="just">
              <a:lnSpc>
                <a:spcPct val="115000"/>
              </a:lnSpc>
              <a:spcBef>
                <a:spcPts val="0"/>
              </a:spcBef>
              <a:spcAft>
                <a:spcPts val="0"/>
              </a:spcAft>
              <a:buSzPts val="2400"/>
              <a:buFont typeface="Calibri"/>
              <a:buChar char="●"/>
            </a:pPr>
            <a:r>
              <a:rPr lang="en-US" sz="2400"/>
              <a:t>To simulate dynamic slicing of 5G RAN to meet the needs and requirements of different use cases.</a:t>
            </a:r>
            <a:endParaRPr sz="2400"/>
          </a:p>
          <a:p>
            <a:pPr indent="-381000" lvl="0" marL="457200" rtl="0" algn="just">
              <a:lnSpc>
                <a:spcPct val="115000"/>
              </a:lnSpc>
              <a:spcBef>
                <a:spcPts val="0"/>
              </a:spcBef>
              <a:spcAft>
                <a:spcPts val="0"/>
              </a:spcAft>
              <a:buSzPts val="2400"/>
              <a:buFont typeface="Calibri"/>
              <a:buChar char="●"/>
            </a:pPr>
            <a:r>
              <a:rPr lang="en-US" sz="2400"/>
              <a:t>To evaluate the performance of various services in 5G RAN slicing.</a:t>
            </a:r>
            <a:endParaRPr sz="2400"/>
          </a:p>
          <a:p>
            <a:pPr indent="-381000" lvl="0" marL="457200" rtl="0" algn="just">
              <a:lnSpc>
                <a:spcPct val="115000"/>
              </a:lnSpc>
              <a:spcBef>
                <a:spcPts val="0"/>
              </a:spcBef>
              <a:spcAft>
                <a:spcPts val="0"/>
              </a:spcAft>
              <a:buSzPts val="2400"/>
              <a:buFont typeface="Calibri"/>
              <a:buChar char="●"/>
            </a:pPr>
            <a:r>
              <a:rPr lang="en-US" sz="2400"/>
              <a:t>To simulate resource  allocation with tailored solutions to separate slices.</a:t>
            </a:r>
            <a:endParaRPr sz="2400"/>
          </a:p>
          <a:p>
            <a:pPr indent="0" lvl="0" marL="0" rtl="0" algn="ctr">
              <a:lnSpc>
                <a:spcPct val="90000"/>
              </a:lnSpc>
              <a:spcBef>
                <a:spcPts val="750"/>
              </a:spcBef>
              <a:spcAft>
                <a:spcPts val="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78f62668d6_2_29"/>
          <p:cNvSpPr txBox="1"/>
          <p:nvPr>
            <p:ph type="ctrTitle"/>
          </p:nvPr>
        </p:nvSpPr>
        <p:spPr>
          <a:xfrm>
            <a:off x="971700" y="373725"/>
            <a:ext cx="7029300" cy="971700"/>
          </a:xfrm>
          <a:prstGeom prst="rect">
            <a:avLst/>
          </a:prstGeom>
          <a:noFill/>
          <a:ln>
            <a:noFill/>
          </a:ln>
        </p:spPr>
        <p:txBody>
          <a:bodyPr anchorCtr="0" anchor="b"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2450">
                <a:solidFill>
                  <a:srgbClr val="002060"/>
                </a:solidFill>
              </a:rPr>
              <a:t>Functional and Non-Functional Requirements</a:t>
            </a:r>
            <a:endParaRPr b="1" sz="2450">
              <a:solidFill>
                <a:srgbClr val="002060"/>
              </a:solidFill>
            </a:endParaRPr>
          </a:p>
          <a:p>
            <a:pPr indent="0" lvl="0" marL="0" rtl="0" algn="ctr">
              <a:lnSpc>
                <a:spcPct val="90000"/>
              </a:lnSpc>
              <a:spcBef>
                <a:spcPts val="0"/>
              </a:spcBef>
              <a:spcAft>
                <a:spcPts val="0"/>
              </a:spcAft>
              <a:buSzPts val="4500"/>
              <a:buNone/>
            </a:pPr>
            <a:r>
              <a:t/>
            </a:r>
            <a:endParaRPr sz="2450"/>
          </a:p>
        </p:txBody>
      </p:sp>
      <p:sp>
        <p:nvSpPr>
          <p:cNvPr id="204" name="Google Shape;204;g178f62668d6_2_29"/>
          <p:cNvSpPr txBox="1"/>
          <p:nvPr>
            <p:ph idx="1" type="subTitle"/>
          </p:nvPr>
        </p:nvSpPr>
        <p:spPr>
          <a:xfrm>
            <a:off x="1143000" y="1345450"/>
            <a:ext cx="7565100" cy="519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u="sng"/>
              <a:t>Functional requirements</a:t>
            </a:r>
            <a:endParaRPr sz="2400" u="sng"/>
          </a:p>
          <a:p>
            <a:pPr indent="-381000" lvl="0" marL="457200" rtl="0" algn="l">
              <a:lnSpc>
                <a:spcPct val="115000"/>
              </a:lnSpc>
              <a:spcBef>
                <a:spcPts val="0"/>
              </a:spcBef>
              <a:spcAft>
                <a:spcPts val="0"/>
              </a:spcAft>
              <a:buSzPts val="2400"/>
              <a:buChar char="●"/>
            </a:pPr>
            <a:r>
              <a:rPr lang="en-US" sz="2400"/>
              <a:t>The network shall offer tailored solutions for each slice.</a:t>
            </a:r>
            <a:endParaRPr sz="2400"/>
          </a:p>
          <a:p>
            <a:pPr indent="-381000" lvl="0" marL="457200" rtl="0" algn="l">
              <a:lnSpc>
                <a:spcPct val="115000"/>
              </a:lnSpc>
              <a:spcBef>
                <a:spcPts val="0"/>
              </a:spcBef>
              <a:spcAft>
                <a:spcPts val="0"/>
              </a:spcAft>
              <a:buSzPts val="2400"/>
              <a:buChar char="●"/>
            </a:pPr>
            <a:r>
              <a:rPr lang="en-US" sz="2400"/>
              <a:t>The network slices shall be completely isolated from each other.</a:t>
            </a:r>
            <a:endParaRPr sz="2400"/>
          </a:p>
          <a:p>
            <a:pPr indent="-381000" lvl="0" marL="457200" rtl="0" algn="l">
              <a:lnSpc>
                <a:spcPct val="115000"/>
              </a:lnSpc>
              <a:spcBef>
                <a:spcPts val="0"/>
              </a:spcBef>
              <a:spcAft>
                <a:spcPts val="0"/>
              </a:spcAft>
              <a:buSzPts val="2400"/>
              <a:buChar char="●"/>
            </a:pPr>
            <a:r>
              <a:rPr lang="en-US" sz="2400"/>
              <a:t>The network shall get sliced dynamically according to requirements.</a:t>
            </a:r>
            <a:endParaRPr sz="2400"/>
          </a:p>
          <a:p>
            <a:pPr indent="0" lvl="0" marL="457200" rtl="0" algn="l">
              <a:lnSpc>
                <a:spcPct val="115000"/>
              </a:lnSpc>
              <a:spcBef>
                <a:spcPts val="0"/>
              </a:spcBef>
              <a:spcAft>
                <a:spcPts val="0"/>
              </a:spcAft>
              <a:buSzPts val="1800"/>
              <a:buNone/>
            </a:pPr>
            <a:r>
              <a:t/>
            </a:r>
            <a:endParaRPr sz="2400"/>
          </a:p>
          <a:p>
            <a:pPr indent="0" lvl="0" marL="0" rtl="0" algn="l">
              <a:lnSpc>
                <a:spcPct val="115000"/>
              </a:lnSpc>
              <a:spcBef>
                <a:spcPts val="0"/>
              </a:spcBef>
              <a:spcAft>
                <a:spcPts val="0"/>
              </a:spcAft>
              <a:buClr>
                <a:schemeClr val="dk1"/>
              </a:buClr>
              <a:buSzPts val="1100"/>
              <a:buFont typeface="Arial"/>
              <a:buNone/>
            </a:pPr>
            <a:r>
              <a:rPr lang="en-US" sz="2400" u="sng"/>
              <a:t>Non-Functional requirements</a:t>
            </a:r>
            <a:endParaRPr sz="2400" u="sng"/>
          </a:p>
          <a:p>
            <a:pPr indent="-381000" lvl="0" marL="457200" rtl="0" algn="l">
              <a:lnSpc>
                <a:spcPct val="115000"/>
              </a:lnSpc>
              <a:spcBef>
                <a:spcPts val="0"/>
              </a:spcBef>
              <a:spcAft>
                <a:spcPts val="0"/>
              </a:spcAft>
              <a:buSzPts val="2400"/>
              <a:buChar char="●"/>
            </a:pPr>
            <a:r>
              <a:rPr lang="en-US" sz="2400"/>
              <a:t>The network should have latency less than 10ms.</a:t>
            </a:r>
            <a:endParaRPr sz="2400"/>
          </a:p>
          <a:p>
            <a:pPr indent="-381000" lvl="0" marL="457200" rtl="0" algn="l">
              <a:lnSpc>
                <a:spcPct val="115000"/>
              </a:lnSpc>
              <a:spcBef>
                <a:spcPts val="0"/>
              </a:spcBef>
              <a:spcAft>
                <a:spcPts val="0"/>
              </a:spcAft>
              <a:buSzPts val="2400"/>
              <a:buChar char="●"/>
            </a:pPr>
            <a:r>
              <a:rPr lang="en-US" sz="2400"/>
              <a:t>The network should allow a maximum of eight slices.</a:t>
            </a:r>
            <a:endParaRPr sz="2400"/>
          </a:p>
          <a:p>
            <a:pPr indent="-381000" lvl="0" marL="457200" rtl="0" algn="l">
              <a:lnSpc>
                <a:spcPct val="115000"/>
              </a:lnSpc>
              <a:spcBef>
                <a:spcPts val="0"/>
              </a:spcBef>
              <a:spcAft>
                <a:spcPts val="0"/>
              </a:spcAft>
              <a:buSzPts val="2400"/>
              <a:buChar char="●"/>
            </a:pPr>
            <a:r>
              <a:rPr lang="en-US" sz="2400"/>
              <a:t>The network should be able to offer data speed more than 1000mbps</a:t>
            </a:r>
            <a:endParaRPr sz="2400"/>
          </a:p>
          <a:p>
            <a:pPr indent="0" lvl="0" marL="0" rtl="0" algn="ctr">
              <a:lnSpc>
                <a:spcPct val="90000"/>
              </a:lnSpc>
              <a:spcBef>
                <a:spcPts val="75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78f62668d6_2_38"/>
          <p:cNvSpPr txBox="1"/>
          <p:nvPr>
            <p:ph type="ctrTitle"/>
          </p:nvPr>
        </p:nvSpPr>
        <p:spPr>
          <a:xfrm>
            <a:off x="826911" y="507830"/>
            <a:ext cx="3745089" cy="44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4500"/>
              <a:buNone/>
            </a:pPr>
            <a:r>
              <a:rPr b="1" lang="en-US" sz="2450">
                <a:solidFill>
                  <a:srgbClr val="002060"/>
                </a:solidFill>
              </a:rPr>
              <a:t> Architecture / Framework</a:t>
            </a:r>
            <a:endParaRPr b="1" sz="2450"/>
          </a:p>
        </p:txBody>
      </p:sp>
      <p:sp>
        <p:nvSpPr>
          <p:cNvPr id="211" name="Google Shape;211;g178f62668d6_2_38"/>
          <p:cNvSpPr txBox="1"/>
          <p:nvPr>
            <p:ph idx="1" type="subTitle"/>
          </p:nvPr>
        </p:nvSpPr>
        <p:spPr>
          <a:xfrm>
            <a:off x="1015447" y="955430"/>
            <a:ext cx="7829700" cy="3585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275"/>
              <a:buFont typeface="Arial"/>
              <a:buNone/>
            </a:pPr>
            <a:r>
              <a:rPr lang="en-US" sz="2000">
                <a:latin typeface="Calibri"/>
                <a:ea typeface="Calibri"/>
                <a:cs typeface="Calibri"/>
                <a:sym typeface="Calibri"/>
              </a:rPr>
              <a:t>The eXP-RAN architecture is divided into three layers</a:t>
            </a:r>
            <a:endParaRPr sz="2000">
              <a:latin typeface="Calibri"/>
              <a:ea typeface="Calibri"/>
              <a:cs typeface="Calibri"/>
              <a:sym typeface="Calibri"/>
            </a:endParaRPr>
          </a:p>
          <a:p>
            <a:pPr indent="0" lvl="0" marL="0" rtl="0" algn="just">
              <a:lnSpc>
                <a:spcPct val="90000"/>
              </a:lnSpc>
              <a:spcBef>
                <a:spcPts val="1000"/>
              </a:spcBef>
              <a:spcAft>
                <a:spcPts val="0"/>
              </a:spcAft>
              <a:buClr>
                <a:schemeClr val="dk1"/>
              </a:buClr>
              <a:buSzPts val="275"/>
              <a:buFont typeface="Arial"/>
              <a:buNone/>
            </a:pPr>
            <a:r>
              <a:rPr b="1" lang="en-US" sz="2000">
                <a:latin typeface="Calibri"/>
                <a:ea typeface="Calibri"/>
                <a:cs typeface="Calibri"/>
                <a:sym typeface="Calibri"/>
              </a:rPr>
              <a:t>The Infrastructure layer</a:t>
            </a:r>
            <a:endParaRPr b="1" sz="2000">
              <a:latin typeface="Calibri"/>
              <a:ea typeface="Calibri"/>
              <a:cs typeface="Calibri"/>
              <a:sym typeface="Calibri"/>
            </a:endParaRPr>
          </a:p>
          <a:p>
            <a:pPr indent="0" lvl="0" marL="0" rtl="0" algn="just">
              <a:lnSpc>
                <a:spcPct val="90000"/>
              </a:lnSpc>
              <a:spcBef>
                <a:spcPts val="1000"/>
              </a:spcBef>
              <a:spcAft>
                <a:spcPts val="0"/>
              </a:spcAft>
              <a:buClr>
                <a:schemeClr val="dk1"/>
              </a:buClr>
              <a:buSzPts val="275"/>
              <a:buFont typeface="Arial"/>
              <a:buNone/>
            </a:pPr>
            <a:r>
              <a:rPr lang="en-US" sz="2000">
                <a:latin typeface="Calibri"/>
                <a:ea typeface="Calibri"/>
                <a:cs typeface="Calibri"/>
                <a:sym typeface="Calibri"/>
              </a:rPr>
              <a:t>•This layer is responsible for the emulation of the four major network elements in a 5G RAN, which are: (i) edge computing resources (e.g., MEC hosts), (ii) base stations (5G/gNB), (iii) forwarding nodes, and (iv) links.</a:t>
            </a:r>
            <a:endParaRPr sz="2000">
              <a:latin typeface="Calibri"/>
              <a:ea typeface="Calibri"/>
              <a:cs typeface="Calibri"/>
              <a:sym typeface="Calibri"/>
            </a:endParaRPr>
          </a:p>
          <a:p>
            <a:pPr indent="0" lvl="0" marL="0" rtl="0" algn="just">
              <a:lnSpc>
                <a:spcPct val="90000"/>
              </a:lnSpc>
              <a:spcBef>
                <a:spcPts val="1000"/>
              </a:spcBef>
              <a:spcAft>
                <a:spcPts val="0"/>
              </a:spcAft>
              <a:buClr>
                <a:schemeClr val="dk1"/>
              </a:buClr>
              <a:buSzPts val="275"/>
              <a:buFont typeface="Arial"/>
              <a:buNone/>
            </a:pPr>
            <a:r>
              <a:rPr b="1" lang="en-US" sz="2000">
                <a:latin typeface="Calibri"/>
                <a:ea typeface="Calibri"/>
                <a:cs typeface="Calibri"/>
                <a:sym typeface="Calibri"/>
              </a:rPr>
              <a:t>The Slicing layer </a:t>
            </a:r>
            <a:r>
              <a:rPr lang="en-US" sz="2000">
                <a:latin typeface="Calibri"/>
                <a:ea typeface="Calibri"/>
                <a:cs typeface="Calibri"/>
                <a:sym typeface="Calibri"/>
              </a:rPr>
              <a:t>manages sets of virtual resources by partitioning and isolating them.</a:t>
            </a:r>
            <a:endParaRPr sz="2000">
              <a:latin typeface="Calibri"/>
              <a:ea typeface="Calibri"/>
              <a:cs typeface="Calibri"/>
              <a:sym typeface="Calibri"/>
            </a:endParaRPr>
          </a:p>
          <a:p>
            <a:pPr indent="0" lvl="0" marL="0" rtl="0" algn="just">
              <a:lnSpc>
                <a:spcPct val="90000"/>
              </a:lnSpc>
              <a:spcBef>
                <a:spcPts val="1000"/>
              </a:spcBef>
              <a:spcAft>
                <a:spcPts val="0"/>
              </a:spcAft>
              <a:buClr>
                <a:schemeClr val="dk1"/>
              </a:buClr>
              <a:buSzPts val="275"/>
              <a:buFont typeface="Arial"/>
              <a:buNone/>
            </a:pPr>
            <a:r>
              <a:rPr lang="en-US" sz="2000">
                <a:latin typeface="Calibri"/>
                <a:ea typeface="Calibri"/>
                <a:cs typeface="Calibri"/>
                <a:sym typeface="Calibri"/>
              </a:rPr>
              <a:t>•This layer emulates the slices created over the infrastructure, i.e., the set of virtual resources and services owned and managed by a certain tenant.</a:t>
            </a:r>
            <a:endParaRPr sz="2000">
              <a:latin typeface="Calibri"/>
              <a:ea typeface="Calibri"/>
              <a:cs typeface="Calibri"/>
              <a:sym typeface="Calibri"/>
            </a:endParaRPr>
          </a:p>
          <a:p>
            <a:pPr indent="0" lvl="0" marL="0" rtl="0" algn="just">
              <a:lnSpc>
                <a:spcPct val="90000"/>
              </a:lnSpc>
              <a:spcBef>
                <a:spcPts val="1000"/>
              </a:spcBef>
              <a:spcAft>
                <a:spcPts val="0"/>
              </a:spcAft>
              <a:buClr>
                <a:schemeClr val="dk1"/>
              </a:buClr>
              <a:buSzPts val="275"/>
              <a:buFont typeface="Arial"/>
              <a:buNone/>
            </a:pPr>
            <a:r>
              <a:rPr lang="en-US" sz="2000">
                <a:latin typeface="Calibri"/>
                <a:ea typeface="Calibri"/>
                <a:cs typeface="Calibri"/>
                <a:sym typeface="Calibri"/>
              </a:rPr>
              <a:t>•In eXP-RAN, virtual resources are emulated by containers and links. Services are emulated by Virtualized Network Functions (VNFs) running inside the containers.</a:t>
            </a:r>
            <a:endParaRPr sz="2000">
              <a:latin typeface="Calibri"/>
              <a:ea typeface="Calibri"/>
              <a:cs typeface="Calibri"/>
              <a:sym typeface="Calibri"/>
            </a:endParaRPr>
          </a:p>
          <a:p>
            <a:pPr indent="0" lvl="0" marL="0" rtl="0" algn="just">
              <a:lnSpc>
                <a:spcPct val="90000"/>
              </a:lnSpc>
              <a:spcBef>
                <a:spcPts val="1000"/>
              </a:spcBef>
              <a:spcAft>
                <a:spcPts val="0"/>
              </a:spcAft>
              <a:buClr>
                <a:schemeClr val="dk1"/>
              </a:buClr>
              <a:buSzPts val="275"/>
              <a:buFont typeface="Arial"/>
              <a:buNone/>
            </a:pPr>
            <a:r>
              <a:rPr b="1" lang="en-US" sz="2000">
                <a:latin typeface="Calibri"/>
                <a:ea typeface="Calibri"/>
                <a:cs typeface="Calibri"/>
                <a:sym typeface="Calibri"/>
              </a:rPr>
              <a:t>The Service layer</a:t>
            </a:r>
            <a:endParaRPr b="1" sz="2000">
              <a:latin typeface="Calibri"/>
              <a:ea typeface="Calibri"/>
              <a:cs typeface="Calibri"/>
              <a:sym typeface="Calibri"/>
            </a:endParaRPr>
          </a:p>
          <a:p>
            <a:pPr indent="0" lvl="0" marL="0" rtl="0" algn="just">
              <a:lnSpc>
                <a:spcPct val="90000"/>
              </a:lnSpc>
              <a:spcBef>
                <a:spcPts val="1000"/>
              </a:spcBef>
              <a:spcAft>
                <a:spcPts val="0"/>
              </a:spcAft>
              <a:buClr>
                <a:schemeClr val="dk1"/>
              </a:buClr>
              <a:buSzPts val="275"/>
              <a:buFont typeface="Arial"/>
              <a:buNone/>
            </a:pPr>
            <a:r>
              <a:rPr lang="en-US" sz="2000">
                <a:latin typeface="Calibri"/>
                <a:ea typeface="Calibri"/>
                <a:cs typeface="Calibri"/>
                <a:sym typeface="Calibri"/>
              </a:rPr>
              <a:t>•This layer emulates the services being offered within the slices. Services are offered as a set of VNFs. </a:t>
            </a:r>
            <a:endParaRPr sz="2000">
              <a:latin typeface="Calibri"/>
              <a:ea typeface="Calibri"/>
              <a:cs typeface="Calibri"/>
              <a:sym typeface="Calibri"/>
            </a:endParaRPr>
          </a:p>
          <a:p>
            <a:pPr indent="0" lvl="0" marL="0" rtl="0" algn="ctr">
              <a:lnSpc>
                <a:spcPct val="90000"/>
              </a:lnSpc>
              <a:spcBef>
                <a:spcPts val="750"/>
              </a:spcBef>
              <a:spcAft>
                <a:spcPts val="0"/>
              </a:spcAft>
              <a:buSzPts val="1800"/>
              <a:buNone/>
            </a:pPr>
            <a:r>
              <a:t/>
            </a:r>
            <a:endParaRPr sz="2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78f62668d6_2_64"/>
          <p:cNvSpPr txBox="1"/>
          <p:nvPr>
            <p:ph idx="1" type="subTitle"/>
          </p:nvPr>
        </p:nvSpPr>
        <p:spPr>
          <a:xfrm>
            <a:off x="1180707" y="968221"/>
            <a:ext cx="7415400" cy="2731800"/>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100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The user provides the output of an optimization model. To perform sensitive analysis of optimization models. </a:t>
            </a:r>
            <a:endParaRPr/>
          </a:p>
          <a:p>
            <a:pPr indent="-228600" lvl="0" marL="228600" marR="0" rtl="0" algn="just">
              <a:lnSpc>
                <a:spcPct val="90000"/>
              </a:lnSpc>
              <a:spcBef>
                <a:spcPts val="100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The second method of interaction with eXP-RAN is by using the Topology Generator. This module generates random network topologies for experimenting with RAN.</a:t>
            </a:r>
            <a:endParaRPr/>
          </a:p>
          <a:p>
            <a:pPr indent="-228600" lvl="0" marL="228600" marR="0" rtl="0" algn="just">
              <a:lnSpc>
                <a:spcPct val="90000"/>
              </a:lnSpc>
              <a:spcBef>
                <a:spcPts val="100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The third method of interaction allows the user to specify own infrastructure and services by writing JSON files.</a:t>
            </a:r>
            <a:endParaRPr/>
          </a:p>
          <a:p>
            <a:pPr indent="-228600" lvl="0" marL="228600" marR="0" rtl="0" algn="just">
              <a:lnSpc>
                <a:spcPct val="90000"/>
              </a:lnSpc>
              <a:spcBef>
                <a:spcPts val="100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The Model Adapter module is responsible for converting the output of an optimization model into an Infrastructure and Service Description file for eXP-RAN.</a:t>
            </a:r>
            <a:endParaRPr/>
          </a:p>
          <a:p>
            <a:pPr indent="-228600" lvl="0" marL="228600" marR="0" rtl="0" algn="just">
              <a:lnSpc>
                <a:spcPct val="90000"/>
              </a:lnSpc>
              <a:spcBef>
                <a:spcPts val="100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The Topology Generator module is designed to generate random RAN topologies. With nodes like, MEC host, and base station. These nodes are labeled according to the following proportions: 5% of the nodes are labeled MEC host nodes; 30% are base stations; and 65% are forwarding nodes</a:t>
            </a:r>
            <a:endParaRPr/>
          </a:p>
          <a:p>
            <a:pPr indent="-228600" lvl="0" marL="228600" marR="0" rtl="0" algn="just">
              <a:lnSpc>
                <a:spcPct val="90000"/>
              </a:lnSpc>
              <a:spcBef>
                <a:spcPts val="100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The Infrastructure Manager module takes as input an Infrastructure Description file and instantiates an environment that emulates the infrastructure description accordingly.</a:t>
            </a:r>
            <a:endParaRPr/>
          </a:p>
          <a:p>
            <a:pPr indent="-228600" lvl="0" marL="228600" marR="0" rtl="0" algn="just">
              <a:lnSpc>
                <a:spcPct val="90000"/>
              </a:lnSpc>
              <a:spcBef>
                <a:spcPts val="100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eXP-RAN emulates a service as a set of VNFs running inside containers. However, some services may need specific configurations in order to work properly. Service Manager module will apply service related configurations.</a:t>
            </a:r>
            <a:endParaRPr/>
          </a:p>
          <a:p>
            <a:pPr indent="-228600" lvl="0" marL="228600" marR="0" rtl="0" algn="just">
              <a:lnSpc>
                <a:spcPct val="90000"/>
              </a:lnSpc>
              <a:spcBef>
                <a:spcPts val="100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The System Monitor module is used for collecting specific monitoring metrics related to the infrastructure and the services.</a:t>
            </a:r>
            <a:endParaRPr/>
          </a:p>
          <a:p>
            <a:pPr indent="-127000" lvl="0" marL="228600" marR="0" rtl="0" algn="just">
              <a:lnSpc>
                <a:spcPct val="90000"/>
              </a:lnSpc>
              <a:spcBef>
                <a:spcPts val="1000"/>
              </a:spcBef>
              <a:spcAft>
                <a:spcPts val="0"/>
              </a:spcAft>
              <a:buClr>
                <a:schemeClr val="dk1"/>
              </a:buClr>
              <a:buSzPts val="1600"/>
              <a:buFont typeface="Arial"/>
              <a:buNone/>
            </a:pPr>
            <a:r>
              <a:t/>
            </a:r>
            <a:endParaRPr b="0" i="0" sz="1600" u="none" cap="none" strike="noStrike">
              <a:solidFill>
                <a:srgbClr val="000000"/>
              </a:solidFill>
              <a:latin typeface="Calibri"/>
              <a:ea typeface="Calibri"/>
              <a:cs typeface="Calibri"/>
              <a:sym typeface="Calibri"/>
            </a:endParaRPr>
          </a:p>
        </p:txBody>
      </p:sp>
      <p:sp>
        <p:nvSpPr>
          <p:cNvPr id="218" name="Google Shape;218;g178f62668d6_2_64"/>
          <p:cNvSpPr txBox="1"/>
          <p:nvPr/>
        </p:nvSpPr>
        <p:spPr>
          <a:xfrm>
            <a:off x="-575645" y="406559"/>
            <a:ext cx="8952900" cy="561662"/>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50"/>
              <a:buFont typeface="Arial"/>
              <a:buNone/>
            </a:pPr>
            <a:r>
              <a:rPr b="0" i="0" lang="en-US" sz="2450" u="none" cap="none" strike="noStrike">
                <a:solidFill>
                  <a:schemeClr val="dk1"/>
                </a:solidFill>
                <a:latin typeface="Calibri"/>
                <a:ea typeface="Calibri"/>
                <a:cs typeface="Calibri"/>
                <a:sym typeface="Calibri"/>
              </a:rPr>
              <a:t> eXP-RAN: DESIGN AND IMPLEMENTATION</a:t>
            </a:r>
            <a:endParaRPr b="0" i="0" sz="245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78f62668d6_2_56"/>
          <p:cNvSpPr txBox="1"/>
          <p:nvPr>
            <p:ph type="ctrTitle"/>
          </p:nvPr>
        </p:nvSpPr>
        <p:spPr>
          <a:xfrm>
            <a:off x="-465206" y="480767"/>
            <a:ext cx="6858000" cy="44776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4500"/>
              <a:buNone/>
            </a:pPr>
            <a:r>
              <a:rPr lang="en-US" sz="2450"/>
              <a:t>Status of Implementation</a:t>
            </a:r>
            <a:endParaRPr sz="2450"/>
          </a:p>
        </p:txBody>
      </p:sp>
      <p:sp>
        <p:nvSpPr>
          <p:cNvPr id="225" name="Google Shape;225;g178f62668d6_2_56"/>
          <p:cNvSpPr txBox="1"/>
          <p:nvPr>
            <p:ph idx="1" type="subTitle"/>
          </p:nvPr>
        </p:nvSpPr>
        <p:spPr>
          <a:xfrm>
            <a:off x="1143000" y="1061169"/>
            <a:ext cx="6858000" cy="1655700"/>
          </a:xfrm>
          <a:prstGeom prst="rect">
            <a:avLst/>
          </a:prstGeom>
          <a:noFill/>
          <a:ln>
            <a:noFill/>
          </a:ln>
        </p:spPr>
        <p:txBody>
          <a:bodyPr anchorCtr="0" anchor="t" bIns="45700" lIns="91425" spcFirstLastPara="1" rIns="91425" wrap="square" tIns="45700">
            <a:normAutofit fontScale="25000" lnSpcReduction="20000"/>
          </a:bodyPr>
          <a:lstStyle/>
          <a:p>
            <a:pPr indent="-355600" lvl="0" marL="457200" rtl="0" algn="just">
              <a:lnSpc>
                <a:spcPct val="150000"/>
              </a:lnSpc>
              <a:spcBef>
                <a:spcPts val="0"/>
              </a:spcBef>
              <a:spcAft>
                <a:spcPts val="0"/>
              </a:spcAft>
              <a:buSzPct val="100000"/>
              <a:buChar char="●"/>
            </a:pPr>
            <a:r>
              <a:rPr lang="en-US" sz="8000"/>
              <a:t>Using eXP-RAN Software Emulation Tool</a:t>
            </a:r>
            <a:endParaRPr sz="8000"/>
          </a:p>
          <a:p>
            <a:pPr indent="-355600" lvl="0" marL="457200" rtl="0" algn="just">
              <a:lnSpc>
                <a:spcPct val="150000"/>
              </a:lnSpc>
              <a:spcBef>
                <a:spcPts val="0"/>
              </a:spcBef>
              <a:spcAft>
                <a:spcPts val="0"/>
              </a:spcAft>
              <a:buSzPct val="100000"/>
              <a:buChar char="●"/>
            </a:pPr>
            <a:r>
              <a:rPr lang="en-US" sz="8000"/>
              <a:t>Generated different Network Topologies</a:t>
            </a:r>
            <a:endParaRPr/>
          </a:p>
          <a:p>
            <a:pPr indent="-355600" lvl="0" marL="457200" rtl="0" algn="just">
              <a:lnSpc>
                <a:spcPct val="150000"/>
              </a:lnSpc>
              <a:spcBef>
                <a:spcPts val="0"/>
              </a:spcBef>
              <a:spcAft>
                <a:spcPts val="0"/>
              </a:spcAft>
              <a:buSzPct val="100000"/>
              <a:buChar char="●"/>
            </a:pPr>
            <a:r>
              <a:rPr lang="en-US" sz="8000"/>
              <a:t>Generated Infrastructure file and Service files</a:t>
            </a:r>
            <a:endParaRPr/>
          </a:p>
          <a:p>
            <a:pPr indent="-355600" lvl="0" marL="457200" rtl="0" algn="just">
              <a:lnSpc>
                <a:spcPct val="150000"/>
              </a:lnSpc>
              <a:spcBef>
                <a:spcPts val="0"/>
              </a:spcBef>
              <a:spcAft>
                <a:spcPts val="0"/>
              </a:spcAft>
              <a:buSzPct val="100000"/>
              <a:buChar char="●"/>
            </a:pPr>
            <a:r>
              <a:rPr lang="en-US" sz="8000"/>
              <a:t>Created Slices of RAN Network</a:t>
            </a:r>
            <a:endParaRPr sz="8000"/>
          </a:p>
          <a:p>
            <a:pPr indent="-355600" lvl="0" marL="457200" rtl="0" algn="just">
              <a:lnSpc>
                <a:spcPct val="150000"/>
              </a:lnSpc>
              <a:spcBef>
                <a:spcPts val="0"/>
              </a:spcBef>
              <a:spcAft>
                <a:spcPts val="0"/>
              </a:spcAft>
              <a:buSzPct val="100000"/>
              <a:buChar char="●"/>
            </a:pPr>
            <a:r>
              <a:rPr lang="en-US" sz="8000"/>
              <a:t>Working on Video Service Deployment</a:t>
            </a:r>
            <a:endParaRPr sz="8000"/>
          </a:p>
          <a:p>
            <a:pPr indent="0" lvl="0" marL="0" rtl="0" algn="ctr">
              <a:lnSpc>
                <a:spcPct val="90000"/>
              </a:lnSpc>
              <a:spcBef>
                <a:spcPts val="750"/>
              </a:spcBef>
              <a:spcAft>
                <a:spcPts val="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78f62668d6_2_79"/>
          <p:cNvSpPr txBox="1"/>
          <p:nvPr>
            <p:ph type="ctrTitle"/>
          </p:nvPr>
        </p:nvSpPr>
        <p:spPr>
          <a:xfrm>
            <a:off x="1143000" y="305657"/>
            <a:ext cx="6858000" cy="534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4500"/>
              <a:buNone/>
            </a:pPr>
            <a:r>
              <a:rPr b="1" lang="en-US" sz="3200" u="sng"/>
              <a:t>Gantt Chart (Timeline)</a:t>
            </a:r>
            <a:endParaRPr b="1" sz="3200" u="sng"/>
          </a:p>
        </p:txBody>
      </p:sp>
      <p:sp>
        <p:nvSpPr>
          <p:cNvPr id="232" name="Google Shape;232;g178f62668d6_2_79"/>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750"/>
              </a:spcBef>
              <a:spcAft>
                <a:spcPts val="0"/>
              </a:spcAft>
              <a:buSzPts val="1800"/>
              <a:buNone/>
            </a:pPr>
            <a:r>
              <a:t/>
            </a:r>
            <a:endParaRPr/>
          </a:p>
        </p:txBody>
      </p:sp>
      <p:sp>
        <p:nvSpPr>
          <p:cNvPr id="233" name="Google Shape;233;g178f62668d6_2_79"/>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234" name="Google Shape;234;g178f62668d6_2_79"/>
          <p:cNvPicPr preferRelativeResize="0"/>
          <p:nvPr/>
        </p:nvPicPr>
        <p:blipFill rotWithShape="1">
          <a:blip r:embed="rId3">
            <a:alphaModFix/>
          </a:blip>
          <a:srcRect b="0" l="0" r="0" t="0"/>
          <a:stretch/>
        </p:blipFill>
        <p:spPr>
          <a:xfrm>
            <a:off x="0" y="1101850"/>
            <a:ext cx="9144000" cy="561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ctrTitle"/>
          </p:nvPr>
        </p:nvSpPr>
        <p:spPr>
          <a:xfrm>
            <a:off x="-36512" y="-24696"/>
            <a:ext cx="9180512" cy="71739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libri"/>
              <a:buNone/>
            </a:pPr>
            <a:r>
              <a:rPr b="1" lang="en-US" sz="3200" u="sng"/>
              <a:t>Project Overview / Summary</a:t>
            </a:r>
            <a:endParaRPr b="1" sz="3200"/>
          </a:p>
        </p:txBody>
      </p:sp>
      <p:cxnSp>
        <p:nvCxnSpPr>
          <p:cNvPr id="104" name="Google Shape;104;p2"/>
          <p:cNvCxnSpPr/>
          <p:nvPr/>
        </p:nvCxnSpPr>
        <p:spPr>
          <a:xfrm flipH="1">
            <a:off x="4508500" y="769938"/>
            <a:ext cx="1645" cy="5762710"/>
          </a:xfrm>
          <a:prstGeom prst="straightConnector1">
            <a:avLst/>
          </a:prstGeom>
          <a:noFill/>
          <a:ln cap="flat" cmpd="sng" w="12700">
            <a:solidFill>
              <a:srgbClr val="FF0000"/>
            </a:solidFill>
            <a:prstDash val="dash"/>
            <a:round/>
            <a:headEnd len="sm" w="sm" type="none"/>
            <a:tailEnd len="sm" w="sm" type="none"/>
          </a:ln>
        </p:spPr>
      </p:cxnSp>
      <p:sp>
        <p:nvSpPr>
          <p:cNvPr id="105" name="Google Shape;105;p2"/>
          <p:cNvSpPr txBox="1"/>
          <p:nvPr/>
        </p:nvSpPr>
        <p:spPr>
          <a:xfrm>
            <a:off x="0" y="769949"/>
            <a:ext cx="4508400" cy="4185300"/>
          </a:xfrm>
          <a:prstGeom prst="rect">
            <a:avLst/>
          </a:prstGeom>
          <a:solidFill>
            <a:srgbClr val="FFF2CC"/>
          </a:solid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600"/>
              <a:buFont typeface="Arial"/>
              <a:buChar char="•"/>
            </a:pPr>
            <a:r>
              <a:rPr b="1" i="0" lang="en-US" sz="1800" u="sng" cap="none" strike="noStrike">
                <a:solidFill>
                  <a:schemeClr val="dk1"/>
                </a:solidFill>
                <a:latin typeface="Calibri"/>
                <a:ea typeface="Calibri"/>
                <a:cs typeface="Calibri"/>
                <a:sym typeface="Calibri"/>
              </a:rPr>
              <a:t>Domain/Problem Space </a:t>
            </a:r>
            <a:r>
              <a:rPr b="0" i="0" lang="en-US" sz="1800" u="none" cap="none" strike="noStrike">
                <a:solidFill>
                  <a:schemeClr val="dk1"/>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Calibri"/>
                <a:ea typeface="Calibri"/>
                <a:cs typeface="Calibri"/>
                <a:sym typeface="Calibri"/>
              </a:rPr>
              <a:t>Fifth-generation (5G) wireless networks are projected to bring a major transformation to the current fourth-generation network to support the billions of devices that will be connected to the Internet.</a:t>
            </a:r>
            <a:endParaRPr b="0" i="0" sz="18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106" name="Google Shape;106;p2"/>
          <p:cNvSpPr txBox="1"/>
          <p:nvPr/>
        </p:nvSpPr>
        <p:spPr>
          <a:xfrm>
            <a:off x="9427" y="3447854"/>
            <a:ext cx="4508400" cy="3156300"/>
          </a:xfrm>
          <a:prstGeom prst="rect">
            <a:avLst/>
          </a:prstGeom>
          <a:solidFill>
            <a:srgbClr val="F4B081"/>
          </a:solidFill>
          <a:ln>
            <a:noFill/>
          </a:ln>
        </p:spPr>
        <p:txBody>
          <a:bodyPr anchorCtr="0" anchor="t" bIns="45700" lIns="91425" spcFirstLastPara="1" rIns="91425" wrap="square" tIns="45700">
            <a:normAutofit/>
          </a:bodyPr>
          <a:lstStyle/>
          <a:p>
            <a:pPr indent="-285750" lvl="0" marL="285750" marR="0" rtl="0" algn="just">
              <a:lnSpc>
                <a:spcPct val="100000"/>
              </a:lnSpc>
              <a:spcBef>
                <a:spcPts val="0"/>
              </a:spcBef>
              <a:spcAft>
                <a:spcPts val="0"/>
              </a:spcAft>
              <a:buClr>
                <a:schemeClr val="dk1"/>
              </a:buClr>
              <a:buSzPts val="1600"/>
              <a:buFont typeface="Arial"/>
              <a:buChar char="•"/>
            </a:pPr>
            <a:r>
              <a:rPr b="1" i="0" lang="en-US" sz="1800" u="sng" cap="none" strike="noStrike">
                <a:solidFill>
                  <a:schemeClr val="dk1"/>
                </a:solidFill>
                <a:latin typeface="Calibri"/>
                <a:ea typeface="Calibri"/>
                <a:cs typeface="Calibri"/>
                <a:sym typeface="Calibri"/>
              </a:rPr>
              <a:t>Problem Definition </a:t>
            </a:r>
            <a:r>
              <a:rPr b="0" i="0" lang="en-US" sz="1800" u="sng" cap="none" strike="noStrike">
                <a:solidFill>
                  <a:schemeClr val="dk1"/>
                </a:solidFill>
                <a:latin typeface="Calibri"/>
                <a:ea typeface="Calibri"/>
                <a:cs typeface="Calibri"/>
                <a:sym typeface="Calibri"/>
              </a:rPr>
              <a:t>:</a:t>
            </a:r>
            <a:r>
              <a:rPr b="0" i="0" lang="en-US" sz="1800" u="none" cap="none" strike="noStrike">
                <a:solidFill>
                  <a:schemeClr val="dk1"/>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Calibri"/>
                <a:ea typeface="Calibri"/>
                <a:cs typeface="Calibri"/>
                <a:sym typeface="Calibri"/>
              </a:rPr>
              <a:t>To support multiple logical networks over common infrastructure and to evaluate KPI’s with respect to the different use cases. To design and customize the network slices to meet the demands of all use cases dynamically.</a:t>
            </a:r>
            <a:endParaRPr b="0" i="0" sz="1800" u="none" cap="none" strike="noStrike">
              <a:solidFill>
                <a:schemeClr val="dk1"/>
              </a:solidFill>
              <a:latin typeface="Calibri"/>
              <a:ea typeface="Calibri"/>
              <a:cs typeface="Calibri"/>
              <a:sym typeface="Calibri"/>
            </a:endParaRPr>
          </a:p>
        </p:txBody>
      </p:sp>
      <p:cxnSp>
        <p:nvCxnSpPr>
          <p:cNvPr id="107" name="Google Shape;107;p2"/>
          <p:cNvCxnSpPr/>
          <p:nvPr/>
        </p:nvCxnSpPr>
        <p:spPr>
          <a:xfrm>
            <a:off x="64702" y="3429000"/>
            <a:ext cx="8978100" cy="0"/>
          </a:xfrm>
          <a:prstGeom prst="straightConnector1">
            <a:avLst/>
          </a:prstGeom>
          <a:noFill/>
          <a:ln cap="flat" cmpd="sng" w="12700">
            <a:solidFill>
              <a:srgbClr val="FF0000"/>
            </a:solidFill>
            <a:prstDash val="dash"/>
            <a:round/>
            <a:headEnd len="sm" w="sm" type="none"/>
            <a:tailEnd len="sm" w="sm" type="none"/>
          </a:ln>
        </p:spPr>
      </p:cxnSp>
      <p:sp>
        <p:nvSpPr>
          <p:cNvPr id="108" name="Google Shape;108;p2"/>
          <p:cNvSpPr txBox="1"/>
          <p:nvPr/>
        </p:nvSpPr>
        <p:spPr>
          <a:xfrm>
            <a:off x="4517425" y="761225"/>
            <a:ext cx="4626600" cy="3727134"/>
          </a:xfrm>
          <a:prstGeom prst="rect">
            <a:avLst/>
          </a:prstGeom>
          <a:solidFill>
            <a:srgbClr val="D8E2F3"/>
          </a:solid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600"/>
              <a:buFont typeface="Arial"/>
              <a:buChar char="•"/>
            </a:pPr>
            <a:r>
              <a:rPr b="1" i="0" lang="en-US" sz="1800" u="sng" cap="none" strike="noStrike">
                <a:solidFill>
                  <a:schemeClr val="dk1"/>
                </a:solidFill>
                <a:latin typeface="Calibri"/>
                <a:ea typeface="Calibri"/>
                <a:cs typeface="Calibri"/>
                <a:sym typeface="Calibri"/>
              </a:rPr>
              <a:t>Goals / Objectives </a:t>
            </a:r>
            <a:r>
              <a:rPr b="0" i="0" lang="en-US" sz="1800" u="none" cap="none" strike="noStrike">
                <a:solidFill>
                  <a:schemeClr val="dk1"/>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a:p>
            <a:pPr indent="-342900" lvl="0" marL="457200" marR="0" rtl="0" algn="just">
              <a:lnSpc>
                <a:spcPct val="115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To simulate the dynamic slicing of 5G RAN </a:t>
            </a:r>
            <a:endParaRPr b="0" i="0" sz="1800" u="none" cap="none" strike="noStrike">
              <a:solidFill>
                <a:schemeClr val="dk1"/>
              </a:solidFill>
              <a:latin typeface="Calibri"/>
              <a:ea typeface="Calibri"/>
              <a:cs typeface="Calibri"/>
              <a:sym typeface="Calibri"/>
            </a:endParaRPr>
          </a:p>
          <a:p>
            <a:pPr indent="-342900" lvl="0" marL="457200" marR="0" rtl="0" algn="just">
              <a:lnSpc>
                <a:spcPct val="115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To simulate resource  allocation with tailored solutions to separate slices.</a:t>
            </a:r>
            <a:endParaRPr/>
          </a:p>
          <a:p>
            <a:pPr indent="-342900" lvl="0" marL="457200" marR="0" rtl="0" algn="just">
              <a:lnSpc>
                <a:spcPct val="115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To evaluate the performance of services running on 5G RAN slicing.</a:t>
            </a:r>
            <a:endParaRPr/>
          </a:p>
          <a:p>
            <a:pPr indent="-228600" lvl="0" marL="457200" marR="0" rtl="0" algn="just">
              <a:lnSpc>
                <a:spcPct val="115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109" name="Google Shape;109;p2"/>
          <p:cNvSpPr txBox="1"/>
          <p:nvPr/>
        </p:nvSpPr>
        <p:spPr>
          <a:xfrm>
            <a:off x="4517425" y="3446099"/>
            <a:ext cx="4626600" cy="3139195"/>
          </a:xfrm>
          <a:prstGeom prst="rect">
            <a:avLst/>
          </a:prstGeom>
          <a:solidFill>
            <a:srgbClr val="FFFF00"/>
          </a:solidFill>
          <a:ln>
            <a:noFill/>
          </a:ln>
        </p:spPr>
        <p:txBody>
          <a:bodyPr anchorCtr="0" anchor="t" bIns="45700" lIns="91425" spcFirstLastPara="1" rIns="91425" wrap="square" tIns="45700">
            <a:normAutofit fontScale="92500"/>
          </a:bodyPr>
          <a:lstStyle/>
          <a:p>
            <a:pPr indent="-278130" lvl="0" marL="285750" marR="0" rtl="0" algn="just">
              <a:lnSpc>
                <a:spcPct val="100000"/>
              </a:lnSpc>
              <a:spcBef>
                <a:spcPts val="0"/>
              </a:spcBef>
              <a:spcAft>
                <a:spcPts val="0"/>
              </a:spcAft>
              <a:buClr>
                <a:schemeClr val="dk1"/>
              </a:buClr>
              <a:buSzPct val="100000"/>
              <a:buFont typeface="Arial"/>
              <a:buChar char="•"/>
            </a:pPr>
            <a:r>
              <a:rPr b="1" i="0" lang="en-US" sz="1800" u="sng" cap="none" strike="noStrike">
                <a:solidFill>
                  <a:schemeClr val="dk1"/>
                </a:solidFill>
                <a:latin typeface="Calibri"/>
                <a:ea typeface="Calibri"/>
                <a:cs typeface="Calibri"/>
                <a:sym typeface="Calibri"/>
              </a:rPr>
              <a:t>Technical Challenges  </a:t>
            </a:r>
            <a:r>
              <a:rPr b="0" i="0" lang="en-US" sz="1800" u="none" cap="none" strike="noStrike">
                <a:solidFill>
                  <a:schemeClr val="dk1"/>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ct val="100000"/>
              <a:buFont typeface="Arial"/>
              <a:buNone/>
            </a:pPr>
            <a:r>
              <a:rPr b="0"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a:p>
            <a:pPr indent="-340201" lvl="0" marL="457200" marR="0" rtl="0" algn="just">
              <a:lnSpc>
                <a:spcPct val="115000"/>
              </a:lnSpc>
              <a:spcBef>
                <a:spcPts val="0"/>
              </a:spcBef>
              <a:spcAft>
                <a:spcPts val="0"/>
              </a:spcAft>
              <a:buClr>
                <a:schemeClr val="dk1"/>
              </a:buClr>
              <a:buSzPct val="100000"/>
              <a:buFont typeface="Calibri"/>
              <a:buChar char="●"/>
            </a:pPr>
            <a:r>
              <a:rPr b="0" i="0" lang="en-US" sz="1800" u="none" cap="none" strike="noStrike">
                <a:solidFill>
                  <a:schemeClr val="dk1"/>
                </a:solidFill>
                <a:latin typeface="Calibri"/>
                <a:ea typeface="Calibri"/>
                <a:cs typeface="Calibri"/>
                <a:sym typeface="Calibri"/>
              </a:rPr>
              <a:t>Speed: There is a high demand for increased internet speed to satisfy use cases</a:t>
            </a:r>
            <a:endParaRPr/>
          </a:p>
          <a:p>
            <a:pPr indent="-340201" lvl="0" marL="457200" marR="0" rtl="0" algn="just">
              <a:lnSpc>
                <a:spcPct val="115000"/>
              </a:lnSpc>
              <a:spcBef>
                <a:spcPts val="0"/>
              </a:spcBef>
              <a:spcAft>
                <a:spcPts val="0"/>
              </a:spcAft>
              <a:buClr>
                <a:schemeClr val="dk1"/>
              </a:buClr>
              <a:buSzPct val="100000"/>
              <a:buFont typeface="Calibri"/>
              <a:buChar char="●"/>
            </a:pPr>
            <a:r>
              <a:rPr b="0" i="0" lang="en-US" sz="1800" u="none" cap="none" strike="noStrike">
                <a:solidFill>
                  <a:schemeClr val="dk1"/>
                </a:solidFill>
                <a:latin typeface="Calibri"/>
                <a:ea typeface="Calibri"/>
                <a:cs typeface="Calibri"/>
                <a:sym typeface="Calibri"/>
              </a:rPr>
              <a:t>Security: Slices abstraction and isolation is fundamental</a:t>
            </a:r>
            <a:endParaRPr/>
          </a:p>
          <a:p>
            <a:pPr indent="-340201" lvl="0" marL="457200" marR="0" rtl="0" algn="just">
              <a:lnSpc>
                <a:spcPct val="115000"/>
              </a:lnSpc>
              <a:spcBef>
                <a:spcPts val="0"/>
              </a:spcBef>
              <a:spcAft>
                <a:spcPts val="0"/>
              </a:spcAft>
              <a:buClr>
                <a:schemeClr val="dk1"/>
              </a:buClr>
              <a:buSzPct val="100000"/>
              <a:buFont typeface="Calibri"/>
              <a:buChar char="●"/>
            </a:pPr>
            <a:r>
              <a:rPr b="0" i="0" lang="en-US" sz="1800" u="none" cap="none" strike="noStrike">
                <a:solidFill>
                  <a:schemeClr val="dk1"/>
                </a:solidFill>
                <a:latin typeface="Calibri"/>
                <a:ea typeface="Calibri"/>
                <a:cs typeface="Calibri"/>
                <a:sym typeface="Calibri"/>
              </a:rPr>
              <a:t>Efficient resource allocation to slices</a:t>
            </a:r>
            <a:endParaRPr b="0" i="0" sz="1800" u="none" cap="none" strike="noStrike">
              <a:solidFill>
                <a:schemeClr val="dk1"/>
              </a:solidFill>
              <a:latin typeface="Calibri"/>
              <a:ea typeface="Calibri"/>
              <a:cs typeface="Calibri"/>
              <a:sym typeface="Calibri"/>
            </a:endParaRPr>
          </a:p>
          <a:p>
            <a:pPr indent="-340201" lvl="0" marL="457200" marR="0" rtl="0" algn="just">
              <a:lnSpc>
                <a:spcPct val="115000"/>
              </a:lnSpc>
              <a:spcBef>
                <a:spcPts val="0"/>
              </a:spcBef>
              <a:spcAft>
                <a:spcPts val="0"/>
              </a:spcAft>
              <a:buClr>
                <a:schemeClr val="dk1"/>
              </a:buClr>
              <a:buSzPct val="100000"/>
              <a:buFont typeface="Calibri"/>
              <a:buChar char="●"/>
            </a:pPr>
            <a:r>
              <a:rPr b="0" i="0" lang="en-US" sz="1800" u="none" cap="none" strike="noStrike">
                <a:solidFill>
                  <a:schemeClr val="dk1"/>
                </a:solidFill>
                <a:latin typeface="Calibri"/>
                <a:ea typeface="Calibri"/>
                <a:cs typeface="Calibri"/>
                <a:sym typeface="Calibri"/>
              </a:rPr>
              <a:t>Finalizing Emulation Software</a:t>
            </a:r>
            <a:endParaRPr b="0" i="0" sz="1800" u="none" cap="none" strike="noStrike">
              <a:solidFill>
                <a:schemeClr val="dk1"/>
              </a:solidFill>
              <a:latin typeface="Calibri"/>
              <a:ea typeface="Calibri"/>
              <a:cs typeface="Calibri"/>
              <a:sym typeface="Calibri"/>
            </a:endParaRPr>
          </a:p>
          <a:p>
            <a:pPr indent="-340201" lvl="0" marL="457200" marR="0" rtl="0" algn="just">
              <a:lnSpc>
                <a:spcPct val="115000"/>
              </a:lnSpc>
              <a:spcBef>
                <a:spcPts val="0"/>
              </a:spcBef>
              <a:spcAft>
                <a:spcPts val="0"/>
              </a:spcAft>
              <a:buClr>
                <a:schemeClr val="dk1"/>
              </a:buClr>
              <a:buSzPct val="100000"/>
              <a:buFont typeface="Calibri"/>
              <a:buChar char="●"/>
            </a:pPr>
            <a:r>
              <a:rPr b="0" i="0" lang="en-US" sz="1800" u="none" cap="none" strike="noStrike">
                <a:solidFill>
                  <a:schemeClr val="dk1"/>
                </a:solidFill>
                <a:latin typeface="Calibri"/>
                <a:ea typeface="Calibri"/>
                <a:cs typeface="Calibri"/>
                <a:sym typeface="Calibri"/>
              </a:rPr>
              <a:t>Choosing correct Virtual Machine and version of Ubuntu</a:t>
            </a:r>
            <a:endParaRPr/>
          </a:p>
          <a:p>
            <a:pPr indent="0" lvl="0" marL="0" marR="0" rtl="0" algn="just">
              <a:lnSpc>
                <a:spcPct val="100000"/>
              </a:lnSpc>
              <a:spcBef>
                <a:spcPts val="0"/>
              </a:spcBef>
              <a:spcAft>
                <a:spcPts val="0"/>
              </a:spcAft>
              <a:buClr>
                <a:srgbClr val="000000"/>
              </a:buClr>
              <a:buSzPct val="1000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ct val="1000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ct val="1000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ct val="1000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ct val="1000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ct val="1000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ct val="100000"/>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78f62668d6_2_48"/>
          <p:cNvSpPr txBox="1"/>
          <p:nvPr>
            <p:ph type="ctrTitle"/>
          </p:nvPr>
        </p:nvSpPr>
        <p:spPr>
          <a:xfrm>
            <a:off x="0" y="-188536"/>
            <a:ext cx="9144000" cy="78242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4500"/>
              <a:buNone/>
            </a:pPr>
            <a:r>
              <a:rPr b="1" lang="en-US" sz="3200" u="sng"/>
              <a:t>Activity Diagram</a:t>
            </a:r>
            <a:endParaRPr b="1" sz="3200" u="sng"/>
          </a:p>
        </p:txBody>
      </p:sp>
      <p:pic>
        <p:nvPicPr>
          <p:cNvPr id="116" name="Google Shape;116;g178f62668d6_2_48"/>
          <p:cNvPicPr preferRelativeResize="0"/>
          <p:nvPr/>
        </p:nvPicPr>
        <p:blipFill rotWithShape="1">
          <a:blip r:embed="rId3">
            <a:alphaModFix/>
          </a:blip>
          <a:srcRect b="0" l="0" r="0" t="0"/>
          <a:stretch/>
        </p:blipFill>
        <p:spPr>
          <a:xfrm>
            <a:off x="1692111" y="593889"/>
            <a:ext cx="5759778" cy="61651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ctrTitle"/>
          </p:nvPr>
        </p:nvSpPr>
        <p:spPr>
          <a:xfrm>
            <a:off x="-36512" y="-24696"/>
            <a:ext cx="9180512" cy="71739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libri"/>
              <a:buNone/>
            </a:pPr>
            <a:r>
              <a:rPr b="1" lang="en-US" sz="3200" u="sng"/>
              <a:t>Proposed system / Solution</a:t>
            </a:r>
            <a:endParaRPr b="1" sz="3200"/>
          </a:p>
        </p:txBody>
      </p:sp>
      <p:sp>
        <p:nvSpPr>
          <p:cNvPr id="123" name="Google Shape;123;p3"/>
          <p:cNvSpPr txBox="1"/>
          <p:nvPr/>
        </p:nvSpPr>
        <p:spPr>
          <a:xfrm>
            <a:off x="0" y="769938"/>
            <a:ext cx="9144000" cy="646290"/>
          </a:xfrm>
          <a:prstGeom prst="rect">
            <a:avLst/>
          </a:prstGeom>
          <a:solidFill>
            <a:srgbClr val="FFD966"/>
          </a:solid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600"/>
              <a:buFont typeface="Arial"/>
              <a:buChar char="•"/>
            </a:pPr>
            <a:r>
              <a:rPr b="1" i="0" lang="en-US" sz="1800" u="sng" cap="none" strike="noStrike">
                <a:solidFill>
                  <a:schemeClr val="dk1"/>
                </a:solidFill>
                <a:latin typeface="Calibri"/>
                <a:ea typeface="Calibri"/>
                <a:cs typeface="Calibri"/>
                <a:sym typeface="Calibri"/>
              </a:rPr>
              <a:t>Block Diagram </a:t>
            </a:r>
            <a:r>
              <a:rPr b="0" i="0" lang="en-US" sz="1800" u="none" cap="none" strike="noStrike">
                <a:solidFill>
                  <a:schemeClr val="dk1"/>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n-US" sz="1800" u="none" cap="none" strike="noStrike">
                <a:solidFill>
                  <a:schemeClr val="dk1"/>
                </a:solidFill>
                <a:latin typeface="Calibri"/>
                <a:ea typeface="Calibri"/>
                <a:cs typeface="Calibri"/>
                <a:sym typeface="Calibri"/>
              </a:rPr>
              <a:t>      ( block diagram /  flowchart  / flow of solution  )</a:t>
            </a:r>
            <a:endParaRPr b="0" i="0" sz="1800" u="none" cap="none" strike="noStrike">
              <a:solidFill>
                <a:schemeClr val="dk1"/>
              </a:solidFill>
              <a:latin typeface="Calibri"/>
              <a:ea typeface="Calibri"/>
              <a:cs typeface="Calibri"/>
              <a:sym typeface="Calibri"/>
            </a:endParaRPr>
          </a:p>
        </p:txBody>
      </p:sp>
      <p:sp>
        <p:nvSpPr>
          <p:cNvPr id="124" name="Google Shape;124;p3"/>
          <p:cNvSpPr txBox="1"/>
          <p:nvPr/>
        </p:nvSpPr>
        <p:spPr>
          <a:xfrm>
            <a:off x="5977950" y="1911725"/>
            <a:ext cx="3143400" cy="29655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rgbClr val="000000"/>
              </a:buClr>
              <a:buSzPts val="1900"/>
              <a:buFont typeface="Calibri"/>
              <a:buChar char="➢"/>
            </a:pPr>
            <a:r>
              <a:rPr b="0" i="0" lang="en-US" sz="1800" u="none" cap="none" strike="noStrike">
                <a:solidFill>
                  <a:srgbClr val="000000"/>
                </a:solidFill>
                <a:latin typeface="Calibri"/>
                <a:ea typeface="Calibri"/>
                <a:cs typeface="Calibri"/>
                <a:sym typeface="Calibri"/>
              </a:rPr>
              <a:t>Single arrow represent mandatory flow</a:t>
            </a:r>
            <a:endParaRPr b="0" i="0" sz="1800" u="none" cap="none" strike="noStrike">
              <a:solidFill>
                <a:srgbClr val="000000"/>
              </a:solidFill>
              <a:latin typeface="Calibri"/>
              <a:ea typeface="Calibri"/>
              <a:cs typeface="Calibri"/>
              <a:sym typeface="Calibri"/>
            </a:endParaRPr>
          </a:p>
          <a:p>
            <a:pPr indent="-349250" lvl="0" marL="457200" marR="0" rtl="0" algn="l">
              <a:lnSpc>
                <a:spcPct val="100000"/>
              </a:lnSpc>
              <a:spcBef>
                <a:spcPts val="0"/>
              </a:spcBef>
              <a:spcAft>
                <a:spcPts val="0"/>
              </a:spcAft>
              <a:buClr>
                <a:srgbClr val="000000"/>
              </a:buClr>
              <a:buSzPts val="1900"/>
              <a:buFont typeface="Calibri"/>
              <a:buChar char="➢"/>
            </a:pPr>
            <a:r>
              <a:rPr b="0" i="0" lang="en-US" sz="1800" u="none" cap="none" strike="noStrike">
                <a:solidFill>
                  <a:srgbClr val="000000"/>
                </a:solidFill>
                <a:latin typeface="Calibri"/>
                <a:ea typeface="Calibri"/>
                <a:cs typeface="Calibri"/>
                <a:sym typeface="Calibri"/>
              </a:rPr>
              <a:t>Dashed line represent user inputs</a:t>
            </a:r>
            <a:endParaRPr b="0" i="0" sz="1800" u="none" cap="none" strike="noStrike">
              <a:solidFill>
                <a:srgbClr val="000000"/>
              </a:solidFill>
              <a:latin typeface="Calibri"/>
              <a:ea typeface="Calibri"/>
              <a:cs typeface="Calibri"/>
              <a:sym typeface="Calibri"/>
            </a:endParaRPr>
          </a:p>
          <a:p>
            <a:pPr indent="-349250" lvl="0" marL="457200" marR="0" rtl="0" algn="l">
              <a:lnSpc>
                <a:spcPct val="100000"/>
              </a:lnSpc>
              <a:spcBef>
                <a:spcPts val="0"/>
              </a:spcBef>
              <a:spcAft>
                <a:spcPts val="0"/>
              </a:spcAft>
              <a:buClr>
                <a:srgbClr val="000000"/>
              </a:buClr>
              <a:buSzPts val="1900"/>
              <a:buFont typeface="Calibri"/>
              <a:buChar char="➢"/>
            </a:pPr>
            <a:r>
              <a:rPr b="0" i="0" lang="en-US" sz="1800" u="none" cap="none" strike="noStrike">
                <a:solidFill>
                  <a:srgbClr val="000000"/>
                </a:solidFill>
                <a:latin typeface="Calibri"/>
                <a:ea typeface="Calibri"/>
                <a:cs typeface="Calibri"/>
                <a:sym typeface="Calibri"/>
              </a:rPr>
              <a:t>Dotted line represent optional flow</a:t>
            </a:r>
            <a:endParaRPr b="0" i="0" sz="1800" u="none" cap="none" strike="noStrike">
              <a:solidFill>
                <a:srgbClr val="000000"/>
              </a:solidFill>
              <a:latin typeface="Calibri"/>
              <a:ea typeface="Calibri"/>
              <a:cs typeface="Calibri"/>
              <a:sym typeface="Calibri"/>
            </a:endParaRPr>
          </a:p>
          <a:p>
            <a:pPr indent="-349250" lvl="0" marL="457200" marR="0" rtl="0" algn="l">
              <a:lnSpc>
                <a:spcPct val="100000"/>
              </a:lnSpc>
              <a:spcBef>
                <a:spcPts val="0"/>
              </a:spcBef>
              <a:spcAft>
                <a:spcPts val="0"/>
              </a:spcAft>
              <a:buClr>
                <a:srgbClr val="000000"/>
              </a:buClr>
              <a:buSzPts val="1900"/>
              <a:buFont typeface="Calibri"/>
              <a:buChar char="➢"/>
            </a:pPr>
            <a:r>
              <a:rPr b="0" i="0" lang="en-US" sz="1800" u="none" cap="none" strike="noStrike">
                <a:solidFill>
                  <a:srgbClr val="000000"/>
                </a:solidFill>
                <a:latin typeface="Calibri"/>
                <a:ea typeface="Calibri"/>
                <a:cs typeface="Calibri"/>
                <a:sym typeface="Calibri"/>
              </a:rPr>
              <a:t>Rectangle represent system modules</a:t>
            </a:r>
            <a:endParaRPr b="0" i="0" sz="1800" u="none" cap="none" strike="noStrike">
              <a:solidFill>
                <a:srgbClr val="000000"/>
              </a:solidFill>
              <a:latin typeface="Calibri"/>
              <a:ea typeface="Calibri"/>
              <a:cs typeface="Calibri"/>
              <a:sym typeface="Calibri"/>
            </a:endParaRPr>
          </a:p>
          <a:p>
            <a:pPr indent="-349250" lvl="0" marL="457200" marR="0" rtl="0" algn="l">
              <a:lnSpc>
                <a:spcPct val="100000"/>
              </a:lnSpc>
              <a:spcBef>
                <a:spcPts val="0"/>
              </a:spcBef>
              <a:spcAft>
                <a:spcPts val="0"/>
              </a:spcAft>
              <a:buClr>
                <a:srgbClr val="000000"/>
              </a:buClr>
              <a:buSzPts val="1900"/>
              <a:buFont typeface="Calibri"/>
              <a:buChar char="➢"/>
            </a:pPr>
            <a:r>
              <a:rPr b="0" i="0" lang="en-US" sz="1800" u="none" cap="none" strike="noStrike">
                <a:solidFill>
                  <a:srgbClr val="000000"/>
                </a:solidFill>
                <a:latin typeface="Calibri"/>
                <a:ea typeface="Calibri"/>
                <a:cs typeface="Calibri"/>
                <a:sym typeface="Calibri"/>
              </a:rPr>
              <a:t>circles represent input files </a:t>
            </a:r>
            <a:endParaRPr b="0" i="0" sz="1800" u="none" cap="none" strike="noStrike">
              <a:solidFill>
                <a:srgbClr val="000000"/>
              </a:solidFill>
              <a:latin typeface="Calibri"/>
              <a:ea typeface="Calibri"/>
              <a:cs typeface="Calibri"/>
              <a:sym typeface="Calibri"/>
            </a:endParaRPr>
          </a:p>
        </p:txBody>
      </p:sp>
      <p:pic>
        <p:nvPicPr>
          <p:cNvPr id="125" name="Google Shape;125;p3"/>
          <p:cNvPicPr preferRelativeResize="0"/>
          <p:nvPr/>
        </p:nvPicPr>
        <p:blipFill rotWithShape="1">
          <a:blip r:embed="rId3">
            <a:alphaModFix/>
          </a:blip>
          <a:srcRect b="0" l="0" r="0" t="0"/>
          <a:stretch/>
        </p:blipFill>
        <p:spPr>
          <a:xfrm>
            <a:off x="0" y="1600150"/>
            <a:ext cx="5977949" cy="4712326"/>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ctrTitle"/>
          </p:nvPr>
        </p:nvSpPr>
        <p:spPr>
          <a:xfrm>
            <a:off x="-36512" y="-24696"/>
            <a:ext cx="9180512" cy="71739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libri"/>
              <a:buNone/>
            </a:pPr>
            <a:r>
              <a:rPr b="1" lang="en-US" sz="3200" u="sng"/>
              <a:t>Expected Results / Measurable Outputs </a:t>
            </a:r>
            <a:endParaRPr b="1" sz="3200"/>
          </a:p>
        </p:txBody>
      </p:sp>
      <p:sp>
        <p:nvSpPr>
          <p:cNvPr id="132" name="Google Shape;132;p5"/>
          <p:cNvSpPr txBox="1"/>
          <p:nvPr/>
        </p:nvSpPr>
        <p:spPr>
          <a:xfrm>
            <a:off x="0" y="769951"/>
            <a:ext cx="9144000" cy="6795666"/>
          </a:xfrm>
          <a:prstGeom prst="rect">
            <a:avLst/>
          </a:prstGeom>
          <a:solidFill>
            <a:srgbClr val="FFD966"/>
          </a:solid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600"/>
              <a:buFont typeface="Arial"/>
              <a:buChar char="•"/>
            </a:pPr>
            <a:r>
              <a:rPr b="1" i="0" lang="en-US" sz="1800" u="sng" cap="none" strike="noStrike">
                <a:solidFill>
                  <a:schemeClr val="dk1"/>
                </a:solidFill>
                <a:latin typeface="Calibri"/>
                <a:ea typeface="Calibri"/>
                <a:cs typeface="Calibri"/>
                <a:sym typeface="Calibri"/>
              </a:rPr>
              <a:t>Outcomes/Results </a:t>
            </a:r>
            <a:r>
              <a:rPr b="0" i="0" lang="en-US" sz="1800" u="none" cap="none" strike="noStrike">
                <a:solidFill>
                  <a:schemeClr val="dk1"/>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n-US" sz="1800" u="none" cap="none" strike="noStrike">
                <a:solidFill>
                  <a:schemeClr val="dk1"/>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3" name="Google Shape;133;p5"/>
          <p:cNvPicPr preferRelativeResize="0"/>
          <p:nvPr/>
        </p:nvPicPr>
        <p:blipFill rotWithShape="1">
          <a:blip r:embed="rId3">
            <a:alphaModFix/>
          </a:blip>
          <a:srcRect b="0" l="0" r="0" t="0"/>
          <a:stretch/>
        </p:blipFill>
        <p:spPr>
          <a:xfrm>
            <a:off x="247773" y="4049051"/>
            <a:ext cx="3791065" cy="2916808"/>
          </a:xfrm>
          <a:prstGeom prst="rect">
            <a:avLst/>
          </a:prstGeom>
          <a:noFill/>
          <a:ln>
            <a:noFill/>
          </a:ln>
        </p:spPr>
      </p:pic>
      <p:pic>
        <p:nvPicPr>
          <p:cNvPr id="134" name="Google Shape;134;p5"/>
          <p:cNvPicPr preferRelativeResize="0"/>
          <p:nvPr/>
        </p:nvPicPr>
        <p:blipFill rotWithShape="1">
          <a:blip r:embed="rId4">
            <a:alphaModFix/>
          </a:blip>
          <a:srcRect b="0" l="0" r="0" t="0"/>
          <a:stretch/>
        </p:blipFill>
        <p:spPr>
          <a:xfrm>
            <a:off x="239673" y="1200355"/>
            <a:ext cx="3807267" cy="2771440"/>
          </a:xfrm>
          <a:prstGeom prst="rect">
            <a:avLst/>
          </a:prstGeom>
          <a:noFill/>
          <a:ln>
            <a:noFill/>
          </a:ln>
        </p:spPr>
      </p:pic>
      <p:pic>
        <p:nvPicPr>
          <p:cNvPr id="135" name="Google Shape;135;p5"/>
          <p:cNvPicPr preferRelativeResize="0"/>
          <p:nvPr/>
        </p:nvPicPr>
        <p:blipFill rotWithShape="1">
          <a:blip r:embed="rId5">
            <a:alphaModFix/>
          </a:blip>
          <a:srcRect b="0" l="0" r="0" t="0"/>
          <a:stretch/>
        </p:blipFill>
        <p:spPr>
          <a:xfrm>
            <a:off x="4458663" y="1894687"/>
            <a:ext cx="4429462" cy="3322097"/>
          </a:xfrm>
          <a:prstGeom prst="rect">
            <a:avLst/>
          </a:prstGeom>
          <a:noFill/>
          <a:ln>
            <a:noFill/>
          </a:ln>
        </p:spPr>
      </p:pic>
      <p:sp>
        <p:nvSpPr>
          <p:cNvPr id="136" name="Google Shape;136;p5"/>
          <p:cNvSpPr txBox="1"/>
          <p:nvPr/>
        </p:nvSpPr>
        <p:spPr>
          <a:xfrm>
            <a:off x="4701204" y="5528927"/>
            <a:ext cx="4203121"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These are some of the randomly generated topologies with </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5%  of the nodes are MEC Host</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30% of the nodes are Base Stations</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65% of the nodes are Forwarding Nodes</a:t>
            </a:r>
            <a:endParaRPr b="0" i="0" sz="1600" u="none" cap="none" strike="noStrike">
              <a:solidFill>
                <a:srgbClr val="000000"/>
              </a:solidFill>
              <a:latin typeface="Calibri"/>
              <a:ea typeface="Calibri"/>
              <a:cs typeface="Calibri"/>
              <a:sym typeface="Calibri"/>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78f62668d6_1_9"/>
          <p:cNvSpPr txBox="1"/>
          <p:nvPr>
            <p:ph type="ctrTitle"/>
          </p:nvPr>
        </p:nvSpPr>
        <p:spPr>
          <a:xfrm>
            <a:off x="-36512" y="-24696"/>
            <a:ext cx="9180600" cy="717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libri"/>
              <a:buNone/>
            </a:pPr>
            <a:r>
              <a:rPr b="1" lang="en-US" sz="3200" u="sng"/>
              <a:t>Expected Results / Measurable Outputs</a:t>
            </a:r>
            <a:endParaRPr b="1" sz="3200"/>
          </a:p>
        </p:txBody>
      </p:sp>
      <p:sp>
        <p:nvSpPr>
          <p:cNvPr id="143" name="Google Shape;143;g178f62668d6_1_9"/>
          <p:cNvSpPr txBox="1"/>
          <p:nvPr/>
        </p:nvSpPr>
        <p:spPr>
          <a:xfrm>
            <a:off x="100" y="1047000"/>
            <a:ext cx="9144000" cy="5811000"/>
          </a:xfrm>
          <a:prstGeom prst="rect">
            <a:avLst/>
          </a:prstGeom>
          <a:solidFill>
            <a:srgbClr val="FFD966"/>
          </a:solidFill>
          <a:ln>
            <a:noFill/>
          </a:ln>
        </p:spPr>
        <p:txBody>
          <a:bodyPr anchorCtr="0" anchor="t" bIns="45700" lIns="91425" spcFirstLastPara="1" rIns="91425" wrap="square" tIns="45700">
            <a:normAutofit/>
          </a:bodyPr>
          <a:lstStyle/>
          <a:p>
            <a:pPr indent="-330200" lvl="0" marL="457200" marR="0" rtl="0" algn="just">
              <a:lnSpc>
                <a:spcPct val="100000"/>
              </a:lnSpc>
              <a:spcBef>
                <a:spcPts val="0"/>
              </a:spcBef>
              <a:spcAft>
                <a:spcPts val="0"/>
              </a:spcAft>
              <a:buClr>
                <a:schemeClr val="dk1"/>
              </a:buClr>
              <a:buSzPts val="1600"/>
              <a:buFont typeface="Arial"/>
              <a:buChar char="●"/>
            </a:pPr>
            <a:r>
              <a:rPr b="1" i="0" lang="en-US" sz="1800" u="sng" cap="none" strike="noStrike">
                <a:solidFill>
                  <a:schemeClr val="dk1"/>
                </a:solidFill>
                <a:latin typeface="Calibri"/>
                <a:ea typeface="Calibri"/>
                <a:cs typeface="Calibri"/>
                <a:sym typeface="Calibri"/>
              </a:rPr>
              <a:t>Major novelty / Observations / Conclusions  </a:t>
            </a: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just">
              <a:lnSpc>
                <a:spcPct val="15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To illustrate how eXP-RAN can emulate network slicing, with different QoS requirements.</a:t>
            </a:r>
            <a:endParaRPr/>
          </a:p>
          <a:p>
            <a:pPr indent="-342900" lvl="0" marL="457200" marR="0" rtl="0" algn="just">
              <a:lnSpc>
                <a:spcPct val="15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To deduce how the Quality of Service (QoS) is affected as the workload increases.</a:t>
            </a:r>
            <a:endParaRPr/>
          </a:p>
          <a:p>
            <a:pPr indent="-342900" lvl="0" marL="457200" marR="0" rtl="0" algn="just">
              <a:lnSpc>
                <a:spcPct val="15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To divide network into two slices. One slice offers video content with assured quality, while other slice should offers video content with reduced quality.</a:t>
            </a:r>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78f62668d6_1_46"/>
          <p:cNvSpPr txBox="1"/>
          <p:nvPr>
            <p:ph type="ctrTitle"/>
          </p:nvPr>
        </p:nvSpPr>
        <p:spPr>
          <a:xfrm>
            <a:off x="-36512" y="-24696"/>
            <a:ext cx="9180600" cy="717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libri"/>
              <a:buNone/>
            </a:pPr>
            <a:r>
              <a:rPr b="1" lang="en-US" sz="3200" u="sng"/>
              <a:t>Plan to Complete Project</a:t>
            </a:r>
            <a:endParaRPr b="1" sz="3200"/>
          </a:p>
        </p:txBody>
      </p:sp>
      <p:sp>
        <p:nvSpPr>
          <p:cNvPr id="150" name="Google Shape;150;g178f62668d6_1_46"/>
          <p:cNvSpPr txBox="1"/>
          <p:nvPr/>
        </p:nvSpPr>
        <p:spPr>
          <a:xfrm>
            <a:off x="9427" y="925915"/>
            <a:ext cx="9144000" cy="5909270"/>
          </a:xfrm>
          <a:prstGeom prst="rect">
            <a:avLst/>
          </a:prstGeom>
          <a:solidFill>
            <a:srgbClr val="FFD966"/>
          </a:solid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2000"/>
              <a:buFont typeface="Arial"/>
              <a:buChar char="●"/>
            </a:pPr>
            <a:r>
              <a:rPr b="1" i="0" lang="en-US" sz="1800" u="sng" cap="none" strike="noStrike">
                <a:solidFill>
                  <a:schemeClr val="dk1"/>
                </a:solidFill>
                <a:latin typeface="Calibri"/>
                <a:ea typeface="Calibri"/>
                <a:cs typeface="Calibri"/>
                <a:sym typeface="Calibri"/>
              </a:rPr>
              <a:t>Final Probable Deliverables </a:t>
            </a: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55600" lvl="0" marL="457200" marR="0" rtl="0" algn="l">
              <a:lnSpc>
                <a:spcPct val="150000"/>
              </a:lnSpc>
              <a:spcBef>
                <a:spcPts val="0"/>
              </a:spcBef>
              <a:spcAft>
                <a:spcPts val="0"/>
              </a:spcAft>
              <a:buClr>
                <a:schemeClr val="dk1"/>
              </a:buClr>
              <a:buSzPts val="2000"/>
              <a:buFont typeface="Calibri"/>
              <a:buChar char="●"/>
            </a:pPr>
            <a:r>
              <a:rPr b="0" i="0" lang="en-US" sz="1800" u="none" cap="none" strike="noStrike">
                <a:solidFill>
                  <a:schemeClr val="dk1"/>
                </a:solidFill>
                <a:latin typeface="Calibri"/>
                <a:ea typeface="Calibri"/>
                <a:cs typeface="Calibri"/>
                <a:sym typeface="Calibri"/>
              </a:rPr>
              <a:t>To emulate Video Service Deployment over the created slices.</a:t>
            </a:r>
            <a:endParaRPr b="0" i="0" sz="1800" u="none" cap="none" strike="noStrike">
              <a:solidFill>
                <a:schemeClr val="dk1"/>
              </a:solidFill>
              <a:latin typeface="Calibri"/>
              <a:ea typeface="Calibri"/>
              <a:cs typeface="Calibri"/>
              <a:sym typeface="Calibri"/>
            </a:endParaRPr>
          </a:p>
          <a:p>
            <a:pPr indent="-355600" lvl="0" marL="457200" marR="0" rtl="0" algn="l">
              <a:lnSpc>
                <a:spcPct val="150000"/>
              </a:lnSpc>
              <a:spcBef>
                <a:spcPts val="0"/>
              </a:spcBef>
              <a:spcAft>
                <a:spcPts val="0"/>
              </a:spcAft>
              <a:buClr>
                <a:schemeClr val="dk1"/>
              </a:buClr>
              <a:buSzPts val="2000"/>
              <a:buFont typeface="Calibri"/>
              <a:buChar char="●"/>
            </a:pPr>
            <a:r>
              <a:rPr b="0" i="0" lang="en-US" sz="1800" u="none" cap="none" strike="noStrike">
                <a:solidFill>
                  <a:schemeClr val="dk1"/>
                </a:solidFill>
                <a:latin typeface="Calibri"/>
                <a:ea typeface="Calibri"/>
                <a:cs typeface="Calibri"/>
                <a:sym typeface="Calibri"/>
              </a:rPr>
              <a:t>Creating new topologies by using different number of  nodes- MEC Host, Base Stations and Forwarding Nodes.</a:t>
            </a:r>
            <a:endParaRPr b="0" i="0" sz="1800" u="none" cap="none" strike="noStrike">
              <a:solidFill>
                <a:schemeClr val="dk1"/>
              </a:solidFill>
              <a:latin typeface="Calibri"/>
              <a:ea typeface="Calibri"/>
              <a:cs typeface="Calibri"/>
              <a:sym typeface="Calibri"/>
            </a:endParaRPr>
          </a:p>
          <a:p>
            <a:pPr indent="-355600" lvl="0" marL="457200" marR="0" rtl="0" algn="l">
              <a:lnSpc>
                <a:spcPct val="150000"/>
              </a:lnSpc>
              <a:spcBef>
                <a:spcPts val="0"/>
              </a:spcBef>
              <a:spcAft>
                <a:spcPts val="0"/>
              </a:spcAft>
              <a:buClr>
                <a:schemeClr val="dk1"/>
              </a:buClr>
              <a:buSzPts val="2000"/>
              <a:buFont typeface="Calibri"/>
              <a:buChar char="●"/>
            </a:pPr>
            <a:r>
              <a:rPr b="0" i="0" lang="en-US" sz="1800" u="none" cap="none" strike="noStrike">
                <a:solidFill>
                  <a:schemeClr val="dk1"/>
                </a:solidFill>
                <a:latin typeface="Calibri"/>
                <a:ea typeface="Calibri"/>
                <a:cs typeface="Calibri"/>
                <a:sym typeface="Calibri"/>
              </a:rPr>
              <a:t>Slicing the RAN based on the bandwidth required by the model parameters.</a:t>
            </a:r>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ts val="2000"/>
              <a:buFont typeface="Arial"/>
              <a:buChar char="●"/>
            </a:pPr>
            <a:r>
              <a:rPr b="1" i="0" lang="en-US" sz="1800" u="sng" cap="none" strike="noStrike">
                <a:solidFill>
                  <a:schemeClr val="dk1"/>
                </a:solidFill>
                <a:latin typeface="Calibri"/>
                <a:ea typeface="Calibri"/>
                <a:cs typeface="Calibri"/>
                <a:sym typeface="Calibri"/>
              </a:rPr>
              <a:t>IP Target / Plan / competitions</a:t>
            </a: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rPr b="0" i="0" lang="en-US" sz="1800" u="none" cap="none" strike="noStrike">
                <a:solidFill>
                  <a:schemeClr val="dk1"/>
                </a:solidFill>
                <a:latin typeface="Calibri"/>
                <a:ea typeface="Calibri"/>
                <a:cs typeface="Calibri"/>
                <a:sym typeface="Calibri"/>
              </a:rPr>
              <a:t>      Publication of Paper</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7c34036afe_0_0"/>
          <p:cNvSpPr txBox="1"/>
          <p:nvPr>
            <p:ph type="ctrTitle"/>
          </p:nvPr>
        </p:nvSpPr>
        <p:spPr>
          <a:xfrm>
            <a:off x="-36512" y="-24696"/>
            <a:ext cx="9180600" cy="717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libri"/>
              <a:buNone/>
            </a:pPr>
            <a:r>
              <a:rPr b="1" lang="en-US" sz="3200" u="sng"/>
              <a:t>Plan to Complete Project</a:t>
            </a:r>
            <a:endParaRPr b="1" sz="3200"/>
          </a:p>
        </p:txBody>
      </p:sp>
      <p:sp>
        <p:nvSpPr>
          <p:cNvPr id="157" name="Google Shape;157;g17c34036afe_0_0"/>
          <p:cNvSpPr txBox="1"/>
          <p:nvPr/>
        </p:nvSpPr>
        <p:spPr>
          <a:xfrm>
            <a:off x="0" y="664838"/>
            <a:ext cx="9144000" cy="6249300"/>
          </a:xfrm>
          <a:prstGeom prst="rect">
            <a:avLst/>
          </a:prstGeom>
          <a:solidFill>
            <a:srgbClr val="FFD966"/>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ts val="1600"/>
              <a:buFont typeface="Arial"/>
              <a:buChar char="●"/>
            </a:pPr>
            <a:r>
              <a:rPr b="1" i="0" lang="en-US" sz="1600" u="sng" cap="none" strike="noStrike">
                <a:solidFill>
                  <a:schemeClr val="dk1"/>
                </a:solidFill>
                <a:latin typeface="Calibri"/>
                <a:ea typeface="Calibri"/>
                <a:cs typeface="Calibri"/>
                <a:sym typeface="Calibri"/>
              </a:rPr>
              <a:t>Completion Plan </a:t>
            </a:r>
            <a:r>
              <a:rPr b="0"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158" name="Google Shape;158;g17c34036afe_0_0"/>
          <p:cNvSpPr/>
          <p:nvPr/>
        </p:nvSpPr>
        <p:spPr>
          <a:xfrm>
            <a:off x="3361275" y="3364100"/>
            <a:ext cx="5061900" cy="717300"/>
          </a:xfrm>
          <a:prstGeom prst="round2SameRect">
            <a:avLst>
              <a:gd fmla="val 16667" name="adj1"/>
              <a:gd fmla="val 0" name="adj2"/>
            </a:avLst>
          </a:prstGeom>
          <a:solidFill>
            <a:srgbClr val="CFDEEF">
              <a:alpha val="89410"/>
            </a:srgbClr>
          </a:solidFill>
          <a:ln cap="flat" cmpd="sng" w="12700">
            <a:solidFill>
              <a:srgbClr val="CFDEEF">
                <a:alpha val="8941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sz="2000">
                <a:latin typeface="Calibri"/>
                <a:ea typeface="Calibri"/>
                <a:cs typeface="Calibri"/>
                <a:sym typeface="Calibri"/>
              </a:rPr>
              <a:t>Creating new topologies</a:t>
            </a:r>
            <a:endParaRPr sz="2000">
              <a:latin typeface="Calibri"/>
              <a:ea typeface="Calibri"/>
              <a:cs typeface="Calibri"/>
              <a:sym typeface="Calibri"/>
            </a:endParaRPr>
          </a:p>
        </p:txBody>
      </p:sp>
      <p:sp>
        <p:nvSpPr>
          <p:cNvPr id="159" name="Google Shape;159;g17c34036afe_0_0"/>
          <p:cNvSpPr/>
          <p:nvPr/>
        </p:nvSpPr>
        <p:spPr>
          <a:xfrm>
            <a:off x="3400275" y="4383650"/>
            <a:ext cx="4983900" cy="796500"/>
          </a:xfrm>
          <a:prstGeom prst="round2SameRect">
            <a:avLst>
              <a:gd fmla="val 16667" name="adj1"/>
              <a:gd fmla="val 0" name="adj2"/>
            </a:avLst>
          </a:prstGeom>
          <a:solidFill>
            <a:srgbClr val="CFDEEF">
              <a:alpha val="89410"/>
            </a:srgbClr>
          </a:solidFill>
          <a:ln cap="flat" cmpd="sng" w="12700">
            <a:solidFill>
              <a:srgbClr val="CFDEEF">
                <a:alpha val="8941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sz="2000">
                <a:solidFill>
                  <a:schemeClr val="dk1"/>
                </a:solidFill>
                <a:latin typeface="Calibri"/>
                <a:ea typeface="Calibri"/>
                <a:cs typeface="Calibri"/>
                <a:sym typeface="Calibri"/>
              </a:rPr>
              <a:t>Slicing RAN based on different model parameters </a:t>
            </a:r>
            <a:endParaRPr/>
          </a:p>
        </p:txBody>
      </p:sp>
      <p:sp>
        <p:nvSpPr>
          <p:cNvPr id="160" name="Google Shape;160;g17c34036afe_0_0"/>
          <p:cNvSpPr/>
          <p:nvPr/>
        </p:nvSpPr>
        <p:spPr>
          <a:xfrm>
            <a:off x="3432675" y="5482400"/>
            <a:ext cx="4919100" cy="717300"/>
          </a:xfrm>
          <a:prstGeom prst="round2SameRect">
            <a:avLst>
              <a:gd fmla="val 16667" name="adj1"/>
              <a:gd fmla="val 0" name="adj2"/>
            </a:avLst>
          </a:prstGeom>
          <a:solidFill>
            <a:srgbClr val="CFDEEF">
              <a:alpha val="89410"/>
            </a:srgbClr>
          </a:solidFill>
          <a:ln cap="flat" cmpd="sng" w="12700">
            <a:solidFill>
              <a:srgbClr val="CFDEEF">
                <a:alpha val="8941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sz="2000">
                <a:latin typeface="Calibri"/>
                <a:ea typeface="Calibri"/>
                <a:cs typeface="Calibri"/>
                <a:sym typeface="Calibri"/>
              </a:rPr>
              <a:t>Generating Emulation results graphically</a:t>
            </a:r>
            <a:endParaRPr sz="2000">
              <a:latin typeface="Calibri"/>
              <a:ea typeface="Calibri"/>
              <a:cs typeface="Calibri"/>
              <a:sym typeface="Calibri"/>
            </a:endParaRPr>
          </a:p>
        </p:txBody>
      </p:sp>
      <p:grpSp>
        <p:nvGrpSpPr>
          <p:cNvPr id="161" name="Google Shape;161;g17c34036afe_0_0"/>
          <p:cNvGrpSpPr/>
          <p:nvPr/>
        </p:nvGrpSpPr>
        <p:grpSpPr>
          <a:xfrm>
            <a:off x="519550" y="2336328"/>
            <a:ext cx="7955634" cy="3911239"/>
            <a:chOff x="0" y="360240"/>
            <a:chExt cx="7211416" cy="2447737"/>
          </a:xfrm>
        </p:grpSpPr>
        <p:sp>
          <p:nvSpPr>
            <p:cNvPr id="162" name="Google Shape;162;g17c34036afe_0_0"/>
            <p:cNvSpPr/>
            <p:nvPr/>
          </p:nvSpPr>
          <p:spPr>
            <a:xfrm>
              <a:off x="0" y="360240"/>
              <a:ext cx="2644200" cy="450300"/>
            </a:xfrm>
            <a:prstGeom prst="roundRect">
              <a:avLst>
                <a:gd fmla="val 16667" name="adj"/>
              </a:avLst>
            </a:prstGeom>
            <a:solidFill>
              <a:srgbClr val="4F81B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17c34036afe_0_0"/>
            <p:cNvSpPr txBox="1"/>
            <p:nvPr/>
          </p:nvSpPr>
          <p:spPr>
            <a:xfrm>
              <a:off x="21975" y="382215"/>
              <a:ext cx="2600100" cy="4062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Week 1 to 2</a:t>
              </a:r>
              <a:endParaRPr b="0" i="0" sz="1800" u="none" cap="none" strike="noStrike">
                <a:solidFill>
                  <a:schemeClr val="lt1"/>
                </a:solidFill>
                <a:latin typeface="Calibri"/>
                <a:ea typeface="Calibri"/>
                <a:cs typeface="Calibri"/>
                <a:sym typeface="Calibri"/>
              </a:endParaRPr>
            </a:p>
          </p:txBody>
        </p:sp>
        <p:sp>
          <p:nvSpPr>
            <p:cNvPr id="164" name="Google Shape;164;g17c34036afe_0_0"/>
            <p:cNvSpPr/>
            <p:nvPr/>
          </p:nvSpPr>
          <p:spPr>
            <a:xfrm>
              <a:off x="0" y="1003420"/>
              <a:ext cx="2644200" cy="43680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17c34036afe_0_0"/>
            <p:cNvSpPr txBox="1"/>
            <p:nvPr/>
          </p:nvSpPr>
          <p:spPr>
            <a:xfrm>
              <a:off x="21320" y="1024740"/>
              <a:ext cx="2601600" cy="3942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Week 2 to 4</a:t>
              </a:r>
              <a:endParaRPr b="0" i="0" sz="1800" u="none" cap="none" strike="noStrike">
                <a:solidFill>
                  <a:schemeClr val="lt1"/>
                </a:solidFill>
                <a:latin typeface="Calibri"/>
                <a:ea typeface="Calibri"/>
                <a:cs typeface="Calibri"/>
                <a:sym typeface="Calibri"/>
              </a:endParaRPr>
            </a:p>
          </p:txBody>
        </p:sp>
        <p:sp>
          <p:nvSpPr>
            <p:cNvPr id="166" name="Google Shape;166;g17c34036afe_0_0"/>
            <p:cNvSpPr/>
            <p:nvPr/>
          </p:nvSpPr>
          <p:spPr>
            <a:xfrm>
              <a:off x="0" y="1633174"/>
              <a:ext cx="2644200" cy="55590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17c34036afe_0_0"/>
            <p:cNvSpPr txBox="1"/>
            <p:nvPr/>
          </p:nvSpPr>
          <p:spPr>
            <a:xfrm>
              <a:off x="27144" y="1660318"/>
              <a:ext cx="2589900" cy="5019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Week 5 to 6</a:t>
              </a:r>
              <a:endParaRPr b="0" i="0" sz="1800" u="none" cap="none" strike="noStrike">
                <a:solidFill>
                  <a:schemeClr val="lt1"/>
                </a:solidFill>
                <a:latin typeface="Calibri"/>
                <a:ea typeface="Calibri"/>
                <a:cs typeface="Calibri"/>
                <a:sym typeface="Calibri"/>
              </a:endParaRPr>
            </a:p>
          </p:txBody>
        </p:sp>
        <p:sp>
          <p:nvSpPr>
            <p:cNvPr id="168" name="Google Shape;168;g17c34036afe_0_0"/>
            <p:cNvSpPr/>
            <p:nvPr/>
          </p:nvSpPr>
          <p:spPr>
            <a:xfrm>
              <a:off x="0" y="2347477"/>
              <a:ext cx="2644200" cy="46050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17c34036afe_0_0"/>
            <p:cNvSpPr txBox="1"/>
            <p:nvPr/>
          </p:nvSpPr>
          <p:spPr>
            <a:xfrm>
              <a:off x="22487" y="2369964"/>
              <a:ext cx="2599200" cy="4158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Week 7 to 8</a:t>
              </a:r>
              <a:endParaRPr b="0" i="0" sz="1800" u="none" cap="none" strike="noStrike">
                <a:solidFill>
                  <a:schemeClr val="lt1"/>
                </a:solidFill>
                <a:latin typeface="Calibri"/>
                <a:ea typeface="Calibri"/>
                <a:cs typeface="Calibri"/>
                <a:sym typeface="Calibri"/>
              </a:endParaRPr>
            </a:p>
          </p:txBody>
        </p:sp>
        <p:sp>
          <p:nvSpPr>
            <p:cNvPr id="170" name="Google Shape;170;g17c34036afe_0_0"/>
            <p:cNvSpPr/>
            <p:nvPr/>
          </p:nvSpPr>
          <p:spPr>
            <a:xfrm>
              <a:off x="2622916" y="373662"/>
              <a:ext cx="4588500" cy="436800"/>
            </a:xfrm>
            <a:prstGeom prst="round2SameRect">
              <a:avLst>
                <a:gd fmla="val 16667" name="adj1"/>
                <a:gd fmla="val 0" name="adj2"/>
              </a:avLst>
            </a:prstGeom>
            <a:solidFill>
              <a:srgbClr val="CFDEEF">
                <a:alpha val="89410"/>
              </a:srgbClr>
            </a:solidFill>
            <a:ln cap="flat" cmpd="sng" w="12700">
              <a:solidFill>
                <a:srgbClr val="CFDEEF">
                  <a:alpha val="8941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sz="2000">
                  <a:latin typeface="Calibri"/>
                  <a:ea typeface="Calibri"/>
                  <a:cs typeface="Calibri"/>
                  <a:sym typeface="Calibri"/>
                </a:rPr>
                <a:t>Solving Benchmarker error</a:t>
              </a:r>
              <a:endParaRPr sz="2000">
                <a:latin typeface="Calibri"/>
                <a:ea typeface="Calibri"/>
                <a:cs typeface="Calibri"/>
                <a:sym typeface="Calibri"/>
              </a:endParaRPr>
            </a:p>
          </p:txBody>
        </p:sp>
      </p:gr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78f62668d6_1_17"/>
          <p:cNvSpPr txBox="1"/>
          <p:nvPr/>
        </p:nvSpPr>
        <p:spPr>
          <a:xfrm>
            <a:off x="2948425" y="2727600"/>
            <a:ext cx="50916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1" i="0" lang="en-US" sz="5000" u="none" cap="none" strike="noStrike">
                <a:solidFill>
                  <a:srgbClr val="000000"/>
                </a:solidFill>
                <a:latin typeface="Calibri"/>
                <a:ea typeface="Calibri"/>
                <a:cs typeface="Calibri"/>
                <a:sym typeface="Calibri"/>
              </a:rPr>
              <a:t>THANK YOU</a:t>
            </a:r>
            <a:endParaRPr b="1" i="0" sz="5000" u="none" cap="none" strike="noStrike">
              <a:solidFill>
                <a:srgbClr val="000000"/>
              </a:solidFill>
              <a:latin typeface="Calibri"/>
              <a:ea typeface="Calibri"/>
              <a:cs typeface="Calibri"/>
              <a:sym typeface="Calibri"/>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2014-11-11T07:34:02Z</dcterms:created>
  <dc:creator>서주영/연수생(DMC연)/에이전트/삼성전자</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NSCPROP_SA">
    <vt:lpwstr>C:\Users\rishab.18\Desktop\Interns_2017_ProblemSnapshot_TemplateForReview.pptx</vt:lpwstr>
  </property>
</Properties>
</file>