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ozecMpBUbYcXMZ24fpYlkpW/o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53BCA7-1632-4E58-8339-53B5826E53D4}">
  <a:tblStyle styleId="{7053BCA7-1632-4E58-8339-53B5826E53D4}" styleName="Table_0">
    <a:wholeTbl>
      <a:tcTxStyle b="off" i="off">
        <a:font>
          <a:latin typeface="Arial"/>
          <a:ea typeface="Arial"/>
          <a:cs typeface="Arial"/>
        </a:font>
        <a:srgbClr val="000000"/>
      </a:tcTxStyle>
      <a:tcStyle>
        <a:tcBdr>
          <a:left>
            <a:ln w="12700" cap="flat" cmpd="sng">
              <a:solidFill>
                <a:srgbClr val="C0504D"/>
              </a:solidFill>
              <a:prstDash val="solid"/>
              <a:round/>
              <a:headEnd type="none" w="sm" len="sm"/>
              <a:tailEnd type="none" w="sm" len="sm"/>
            </a:ln>
          </a:left>
          <a:right>
            <a:ln w="12700" cap="flat" cmpd="sng">
              <a:solidFill>
                <a:srgbClr val="C0504D"/>
              </a:solidFill>
              <a:prstDash val="solid"/>
              <a:round/>
              <a:headEnd type="none" w="sm" len="sm"/>
              <a:tailEnd type="none" w="sm" len="sm"/>
            </a:ln>
          </a:right>
          <a:top>
            <a:ln w="12700" cap="flat" cmpd="sng">
              <a:solidFill>
                <a:srgbClr val="C0504D"/>
              </a:solidFill>
              <a:prstDash val="solid"/>
              <a:round/>
              <a:headEnd type="none" w="sm" len="sm"/>
              <a:tailEnd type="none" w="sm" len="sm"/>
            </a:ln>
          </a:top>
          <a:bottom>
            <a:ln w="12700" cap="flat" cmpd="sng">
              <a:solidFill>
                <a:srgbClr val="C0504D"/>
              </a:solidFill>
              <a:prstDash val="solid"/>
              <a:round/>
              <a:headEnd type="none" w="sm" len="sm"/>
              <a:tailEnd type="none" w="sm" len="sm"/>
            </a:ln>
          </a:bottom>
          <a:insideH>
            <a:ln w="12700" cap="flat" cmpd="sng">
              <a:solidFill>
                <a:srgbClr val="C0504D"/>
              </a:solidFill>
              <a:prstDash val="solid"/>
              <a:round/>
              <a:headEnd type="none" w="sm" len="sm"/>
              <a:tailEnd type="none" w="sm" len="sm"/>
            </a:ln>
          </a:insideH>
          <a:insideV>
            <a:ln w="12700" cap="flat" cmpd="sng">
              <a:solidFill>
                <a:srgbClr val="C0504D"/>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C0504D">
              <a:alpha val="20000"/>
            </a:srgbClr>
          </a:solidFill>
        </a:fill>
      </a:tcStyle>
    </a:band1H>
    <a:band2H>
      <a:tcTxStyle b="off" i="off"/>
      <a:tcStyle>
        <a:tcBdr/>
      </a:tcStyle>
    </a:band2H>
    <a:band1V>
      <a:tcTxStyle b="off" i="off"/>
      <a:tcStyle>
        <a:tcBdr/>
        <a:fill>
          <a:solidFill>
            <a:srgbClr val="C0504D">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rgbClr val="C0504D"/>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rgbClr val="C0504D"/>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372099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9083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698" y="4230575"/>
            <a:ext cx="5998804" cy="605102"/>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5" name="Google Shape;45;p19"/>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698" y="1106125"/>
            <a:ext cx="8520603"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r>
              <a:t>xx%</a:t>
            </a:r>
          </a:p>
        </p:txBody>
      </p:sp>
      <p:sp>
        <p:nvSpPr>
          <p:cNvPr id="48" name="Google Shape;48;p20"/>
          <p:cNvSpPr txBox="1">
            <a:spLocks noGrp="1"/>
          </p:cNvSpPr>
          <p:nvPr>
            <p:ph type="body" idx="1"/>
          </p:nvPr>
        </p:nvSpPr>
        <p:spPr>
          <a:xfrm>
            <a:off x="311698" y="3152225"/>
            <a:ext cx="8520603"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9" name="Google Shape;49;p20"/>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8" y="744573"/>
            <a:ext cx="8520601" cy="2052603"/>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 name="Google Shape;13;p11"/>
          <p:cNvSpPr txBox="1">
            <a:spLocks noGrp="1"/>
          </p:cNvSpPr>
          <p:nvPr>
            <p:ph type="body" idx="1"/>
          </p:nvPr>
        </p:nvSpPr>
        <p:spPr>
          <a:xfrm>
            <a:off x="311698" y="2834125"/>
            <a:ext cx="8520603" cy="792602"/>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4" name="Google Shape;14;p11"/>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311698" y="2150848"/>
            <a:ext cx="8520603" cy="841802"/>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 name="Google Shape;17;p12"/>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11698" y="445025"/>
            <a:ext cx="8520603" cy="572702"/>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 name="Google Shape;20;p13"/>
          <p:cNvSpPr txBox="1">
            <a:spLocks noGrp="1"/>
          </p:cNvSpPr>
          <p:nvPr>
            <p:ph type="body" idx="1"/>
          </p:nvPr>
        </p:nvSpPr>
        <p:spPr>
          <a:xfrm>
            <a:off x="311698" y="1152475"/>
            <a:ext cx="8520603"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1" name="Google Shape;21;p13"/>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698" y="445025"/>
            <a:ext cx="8520603" cy="572702"/>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4" name="Google Shape;24;p14"/>
          <p:cNvSpPr txBox="1">
            <a:spLocks noGrp="1"/>
          </p:cNvSpPr>
          <p:nvPr>
            <p:ph type="body" idx="1"/>
          </p:nvPr>
        </p:nvSpPr>
        <p:spPr>
          <a:xfrm>
            <a:off x="311698" y="1152475"/>
            <a:ext cx="3999903"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5" name="Google Shape;25;p14"/>
          <p:cNvSpPr txBox="1">
            <a:spLocks noGrp="1"/>
          </p:cNvSpPr>
          <p:nvPr>
            <p:ph type="body" idx="2"/>
          </p:nvPr>
        </p:nvSpPr>
        <p:spPr>
          <a:xfrm>
            <a:off x="4832398" y="1152475"/>
            <a:ext cx="3999903"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6" name="Google Shape;26;p14"/>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698" y="445025"/>
            <a:ext cx="8520603" cy="572702"/>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 name="Google Shape;29;p15"/>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698" y="555600"/>
            <a:ext cx="2808003"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2" name="Google Shape;32;p16"/>
          <p:cNvSpPr txBox="1">
            <a:spLocks noGrp="1"/>
          </p:cNvSpPr>
          <p:nvPr>
            <p:ph type="body" idx="1"/>
          </p:nvPr>
        </p:nvSpPr>
        <p:spPr>
          <a:xfrm>
            <a:off x="311698" y="1389598"/>
            <a:ext cx="2808003" cy="3179403"/>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3" name="Google Shape;33;p16"/>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48"/>
            <a:ext cx="6367801" cy="4090803"/>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6" name="Google Shape;36;p17"/>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6"/>
            <a:ext cx="4572000" cy="5143503"/>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2"/>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0" name="Google Shape;40;p18"/>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1" name="Google Shape;41;p18"/>
          <p:cNvSpPr txBox="1">
            <a:spLocks noGrp="1"/>
          </p:cNvSpPr>
          <p:nvPr>
            <p:ph type="body" idx="2"/>
          </p:nvPr>
        </p:nvSpPr>
        <p:spPr>
          <a:xfrm>
            <a:off x="4939500" y="724074"/>
            <a:ext cx="3837000" cy="3695103"/>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2" name="Google Shape;42;p18"/>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698" y="445025"/>
            <a:ext cx="8520603" cy="572702"/>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698" y="1152475"/>
            <a:ext cx="8520603"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684347" y="4700820"/>
            <a:ext cx="336812" cy="318394"/>
          </a:xfrm>
          <a:prstGeom prst="rect">
            <a:avLst/>
          </a:prstGeom>
          <a:noFill/>
          <a:ln>
            <a:noFill/>
          </a:ln>
        </p:spPr>
        <p:txBody>
          <a:bodyPr spcFirstLastPara="1" wrap="square" lIns="91400" tIns="91400" rIns="91400" bIns="91400" anchor="ctr" anchorCtr="0">
            <a:norm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4" name="Google Shape;54;p7"/>
          <p:cNvSpPr/>
          <p:nvPr/>
        </p:nvSpPr>
        <p:spPr>
          <a:xfrm>
            <a:off x="3166876" y="2909599"/>
            <a:ext cx="3501760" cy="2188927"/>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Arial"/>
              <a:ea typeface="Arial"/>
              <a:cs typeface="Arial"/>
              <a:sym typeface="Arial"/>
            </a:endParaRPr>
          </a:p>
        </p:txBody>
      </p:sp>
      <p:sp>
        <p:nvSpPr>
          <p:cNvPr id="55" name="Google Shape;55;p7"/>
          <p:cNvSpPr/>
          <p:nvPr/>
        </p:nvSpPr>
        <p:spPr>
          <a:xfrm>
            <a:off x="6716785" y="2062066"/>
            <a:ext cx="2406242" cy="1948023"/>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111111"/>
              </a:solidFill>
              <a:highlight>
                <a:srgbClr val="FDFDFD"/>
              </a:highlight>
              <a:latin typeface="Times New Roman"/>
              <a:ea typeface="Times New Roman"/>
              <a:cs typeface="Times New Roman"/>
              <a:sym typeface="Times New Roman"/>
            </a:endParaRPr>
          </a:p>
        </p:txBody>
      </p:sp>
      <p:sp>
        <p:nvSpPr>
          <p:cNvPr id="56" name="Google Shape;56;p7"/>
          <p:cNvSpPr txBox="1"/>
          <p:nvPr/>
        </p:nvSpPr>
        <p:spPr>
          <a:xfrm>
            <a:off x="8983990" y="51434"/>
            <a:ext cx="188502" cy="127001"/>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FFFFFF"/>
              </a:buClr>
              <a:buSzPts val="300"/>
              <a:buFont typeface="Trebuchet MS"/>
              <a:buNone/>
            </a:pPr>
            <a:r>
              <a:rPr lang="en-US" sz="300" b="0" i="0" u="none" strike="noStrike" cap="none">
                <a:solidFill>
                  <a:srgbClr val="FFFFFF"/>
                </a:solidFill>
                <a:latin typeface="Trebuchet MS"/>
                <a:ea typeface="Trebuchet MS"/>
                <a:cs typeface="Trebuchet MS"/>
                <a:sym typeface="Trebuchet MS"/>
              </a:rPr>
              <a:t>TM</a:t>
            </a: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a:off x="51726" y="796424"/>
            <a:ext cx="3084938" cy="590608"/>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Trebuchet MS"/>
              <a:buNone/>
            </a:pPr>
            <a:endParaRPr sz="1400" b="0" i="0" u="none" strike="noStrike" cap="none">
              <a:solidFill>
                <a:srgbClr val="FFFFFF"/>
              </a:solidFill>
              <a:latin typeface="Trebuchet MS"/>
              <a:ea typeface="Trebuchet MS"/>
              <a:cs typeface="Trebuchet MS"/>
              <a:sym typeface="Trebuchet MS"/>
            </a:endParaRPr>
          </a:p>
        </p:txBody>
      </p:sp>
      <p:sp>
        <p:nvSpPr>
          <p:cNvPr id="58" name="Google Shape;58;p7"/>
          <p:cNvSpPr/>
          <p:nvPr/>
        </p:nvSpPr>
        <p:spPr>
          <a:xfrm>
            <a:off x="49067" y="1404724"/>
            <a:ext cx="3084938" cy="110285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Trebuchet MS"/>
              <a:buNone/>
            </a:pPr>
            <a:endParaRPr sz="1400" b="0" i="0" u="none" strike="noStrike" cap="none">
              <a:solidFill>
                <a:srgbClr val="FFFFFF"/>
              </a:solidFill>
              <a:latin typeface="Trebuchet MS"/>
              <a:ea typeface="Trebuchet MS"/>
              <a:cs typeface="Trebuchet MS"/>
              <a:sym typeface="Trebuchet MS"/>
            </a:endParaRPr>
          </a:p>
        </p:txBody>
      </p:sp>
      <p:sp>
        <p:nvSpPr>
          <p:cNvPr id="60" name="Google Shape;60;p7"/>
          <p:cNvSpPr txBox="1"/>
          <p:nvPr/>
        </p:nvSpPr>
        <p:spPr>
          <a:xfrm>
            <a:off x="43269" y="774556"/>
            <a:ext cx="2583316" cy="223108"/>
          </a:xfrm>
          <a:prstGeom prst="rect">
            <a:avLst/>
          </a:prstGeom>
          <a:noFill/>
          <a:ln>
            <a:noFill/>
          </a:ln>
        </p:spPr>
        <p:txBody>
          <a:bodyPr spcFirstLastPara="1" wrap="square" lIns="34275" tIns="34275" rIns="34275" bIns="34275"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 Problem Domain </a:t>
            </a:r>
            <a:r>
              <a:rPr lang="en-US" sz="1000" b="1" dirty="0">
                <a:solidFill>
                  <a:srgbClr val="2F5496"/>
                </a:solidFill>
                <a:latin typeface="Bookman Old Style" panose="02050604050505020204" pitchFamily="18" charset="0"/>
                <a:ea typeface="Times New Roman"/>
                <a:cs typeface="Times New Roman"/>
                <a:sym typeface="Times New Roman"/>
              </a:rPr>
              <a:t>:</a:t>
            </a:r>
            <a:endParaRPr sz="1400" b="0" i="0" u="none" strike="noStrike" cap="none" dirty="0">
              <a:solidFill>
                <a:srgbClr val="000000"/>
              </a:solidFill>
              <a:latin typeface="Bookman Old Style" panose="02050604050505020204" pitchFamily="18" charset="0"/>
              <a:sym typeface="Arial"/>
            </a:endParaRPr>
          </a:p>
        </p:txBody>
      </p:sp>
      <p:sp>
        <p:nvSpPr>
          <p:cNvPr id="61" name="Google Shape;61;p7"/>
          <p:cNvSpPr/>
          <p:nvPr/>
        </p:nvSpPr>
        <p:spPr>
          <a:xfrm>
            <a:off x="-7925" y="-147590"/>
            <a:ext cx="9151925" cy="901657"/>
          </a:xfrm>
          <a:prstGeom prst="rect">
            <a:avLst/>
          </a:prstGeom>
          <a:solidFill>
            <a:srgbClr val="000000"/>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000"/>
              <a:buFont typeface="Book Antiqua"/>
              <a:buNone/>
            </a:pPr>
            <a:endParaRPr sz="1000" b="0" i="0" strike="noStrike" cap="none" dirty="0">
              <a:solidFill>
                <a:srgbClr val="FFFFFF"/>
              </a:solidFill>
              <a:latin typeface="Book Antiqua"/>
              <a:ea typeface="Book Antiqua"/>
              <a:cs typeface="Book Antiqua"/>
              <a:sym typeface="Book Antiqua"/>
            </a:endParaRPr>
          </a:p>
        </p:txBody>
      </p:sp>
      <p:sp>
        <p:nvSpPr>
          <p:cNvPr id="62" name="Google Shape;62;p7"/>
          <p:cNvSpPr/>
          <p:nvPr/>
        </p:nvSpPr>
        <p:spPr>
          <a:xfrm>
            <a:off x="43269" y="2529054"/>
            <a:ext cx="3084938" cy="1122127"/>
          </a:xfrm>
          <a:prstGeom prst="rect">
            <a:avLst/>
          </a:prstGeom>
          <a:solidFill>
            <a:srgbClr val="FFFFFF"/>
          </a:solidFill>
          <a:ln>
            <a:noFill/>
          </a:ln>
        </p:spPr>
        <p:txBody>
          <a:bodyPr spcFirstLastPara="1" wrap="square" lIns="45700" tIns="45700" rIns="45700" bIns="45700" anchor="ctr" anchorCtr="0">
            <a:noAutofit/>
          </a:bodyPr>
          <a:lstStyle/>
          <a:p>
            <a:pPr marL="0" marR="0" lvl="0" indent="0" algn="just" rtl="0">
              <a:lnSpc>
                <a:spcPct val="100000"/>
              </a:lnSpc>
              <a:spcBef>
                <a:spcPts val="0"/>
              </a:spcBef>
              <a:spcAft>
                <a:spcPts val="0"/>
              </a:spcAft>
              <a:buClr>
                <a:srgbClr val="FFFFFF"/>
              </a:buClr>
              <a:buSzPts val="1000"/>
              <a:buFont typeface="Trebuchet MS"/>
              <a:buNone/>
            </a:pPr>
            <a:endParaRPr sz="1000" b="0" i="0" u="none" strike="noStrike" cap="none">
              <a:solidFill>
                <a:srgbClr val="FFFFFF"/>
              </a:solidFill>
              <a:latin typeface="Trebuchet MS"/>
              <a:ea typeface="Trebuchet MS"/>
              <a:cs typeface="Trebuchet MS"/>
              <a:sym typeface="Trebuchet MS"/>
            </a:endParaRPr>
          </a:p>
        </p:txBody>
      </p:sp>
      <p:sp>
        <p:nvSpPr>
          <p:cNvPr id="63" name="Google Shape;63;p7"/>
          <p:cNvSpPr txBox="1"/>
          <p:nvPr/>
        </p:nvSpPr>
        <p:spPr>
          <a:xfrm>
            <a:off x="-82824" y="1243953"/>
            <a:ext cx="1684274" cy="40002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strike="noStrike" cap="none" dirty="0">
                <a:solidFill>
                  <a:srgbClr val="000000"/>
                </a:solidFill>
                <a:latin typeface="Bookman Old Style" panose="02050604050505020204" pitchFamily="18" charset="0"/>
                <a:ea typeface="Times New Roman"/>
                <a:cs typeface="Times New Roman"/>
                <a:sym typeface="Times New Roman"/>
              </a:rPr>
              <a:t>  </a:t>
            </a:r>
            <a:r>
              <a:rPr lang="en-US" sz="1000" b="1" dirty="0">
                <a:solidFill>
                  <a:srgbClr val="2F5496"/>
                </a:solidFill>
                <a:latin typeface="Bookman Old Style" panose="02050604050505020204" pitchFamily="18" charset="0"/>
                <a:ea typeface="Times New Roman"/>
                <a:cs typeface="Times New Roman"/>
                <a:sym typeface="Times New Roman"/>
              </a:rPr>
              <a:t>Problem Definition :</a:t>
            </a:r>
            <a:endParaRPr sz="1000" b="0" i="0" u="none" strike="noStrike" cap="none" dirty="0">
              <a:solidFill>
                <a:srgbClr val="2F5496"/>
              </a:solidFill>
              <a:latin typeface="Bookman Old Style" panose="02050604050505020204" pitchFamily="18" charset="0"/>
              <a:sym typeface="Arial"/>
            </a:endParaRPr>
          </a:p>
        </p:txBody>
      </p:sp>
      <p:sp>
        <p:nvSpPr>
          <p:cNvPr id="64" name="Google Shape;64;p7"/>
          <p:cNvSpPr txBox="1"/>
          <p:nvPr/>
        </p:nvSpPr>
        <p:spPr>
          <a:xfrm>
            <a:off x="9849" y="2451270"/>
            <a:ext cx="991742" cy="33847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dirty="0">
                <a:solidFill>
                  <a:srgbClr val="2F5496"/>
                </a:solidFill>
                <a:latin typeface="Bookman Old Style" panose="02050604050505020204" pitchFamily="18" charset="0"/>
                <a:ea typeface="Times New Roman"/>
                <a:cs typeface="Times New Roman"/>
                <a:sym typeface="Times New Roman"/>
              </a:rPr>
              <a:t>Objectives</a:t>
            </a: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 :</a:t>
            </a:r>
            <a:endParaRPr sz="1400" b="0" i="0" u="none" strike="noStrike" cap="none" dirty="0">
              <a:solidFill>
                <a:srgbClr val="000000"/>
              </a:solidFill>
              <a:latin typeface="Bookman Old Style" panose="02050604050505020204" pitchFamily="18" charset="0"/>
              <a:sym typeface="Arial"/>
            </a:endParaRPr>
          </a:p>
        </p:txBody>
      </p:sp>
      <p:sp>
        <p:nvSpPr>
          <p:cNvPr id="65" name="Google Shape;65;p7"/>
          <p:cNvSpPr txBox="1"/>
          <p:nvPr/>
        </p:nvSpPr>
        <p:spPr>
          <a:xfrm>
            <a:off x="6683914" y="2038460"/>
            <a:ext cx="1948200" cy="338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dirty="0">
                <a:solidFill>
                  <a:srgbClr val="2F5496"/>
                </a:solidFill>
                <a:latin typeface="Bookman Old Style" panose="02050604050505020204" pitchFamily="18" charset="0"/>
                <a:ea typeface="Times New Roman"/>
                <a:cs typeface="Times New Roman"/>
                <a:sym typeface="Times New Roman"/>
              </a:rPr>
              <a:t>Conclusion</a:t>
            </a: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 :</a:t>
            </a:r>
            <a:endParaRPr sz="1400" b="0" i="0" u="none" strike="noStrike" cap="none" dirty="0">
              <a:solidFill>
                <a:srgbClr val="000000"/>
              </a:solidFill>
              <a:latin typeface="Bookman Old Style" panose="02050604050505020204" pitchFamily="18" charset="0"/>
              <a:sym typeface="Arial"/>
            </a:endParaRPr>
          </a:p>
        </p:txBody>
      </p:sp>
      <p:sp>
        <p:nvSpPr>
          <p:cNvPr id="68" name="Google Shape;68;p7"/>
          <p:cNvSpPr/>
          <p:nvPr/>
        </p:nvSpPr>
        <p:spPr>
          <a:xfrm>
            <a:off x="6709910" y="4037928"/>
            <a:ext cx="2406242" cy="1053237"/>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900"/>
              <a:buFont typeface="Book Antiqua"/>
              <a:buNone/>
            </a:pPr>
            <a:endParaRPr sz="900" b="0" i="0" u="none" strike="noStrike" cap="none">
              <a:solidFill>
                <a:srgbClr val="FFFFFF"/>
              </a:solidFill>
              <a:latin typeface="Book Antiqua"/>
              <a:ea typeface="Book Antiqua"/>
              <a:cs typeface="Book Antiqua"/>
              <a:sym typeface="Book Antiqua"/>
            </a:endParaRPr>
          </a:p>
        </p:txBody>
      </p:sp>
      <p:sp>
        <p:nvSpPr>
          <p:cNvPr id="69" name="Google Shape;69;p7"/>
          <p:cNvSpPr txBox="1"/>
          <p:nvPr/>
        </p:nvSpPr>
        <p:spPr>
          <a:xfrm>
            <a:off x="6668635" y="3989638"/>
            <a:ext cx="1885290" cy="338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dirty="0">
                <a:solidFill>
                  <a:srgbClr val="2F5496"/>
                </a:solidFill>
                <a:latin typeface="Bookman Old Style" panose="02050604050505020204" pitchFamily="18" charset="0"/>
                <a:ea typeface="Times New Roman"/>
                <a:cs typeface="Times New Roman"/>
                <a:sym typeface="Times New Roman"/>
              </a:rPr>
              <a:t>Publication status </a:t>
            </a: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a:t>
            </a:r>
            <a:endParaRPr lang="en-US" sz="1400" b="0" i="0" u="none" strike="noStrike" cap="none" dirty="0">
              <a:solidFill>
                <a:srgbClr val="000000"/>
              </a:solidFill>
              <a:latin typeface="Bookman Old Style" panose="02050604050505020204" pitchFamily="18" charset="0"/>
              <a:sym typeface="Arial"/>
            </a:endParaRPr>
          </a:p>
        </p:txBody>
      </p:sp>
      <p:sp>
        <p:nvSpPr>
          <p:cNvPr id="73" name="Google Shape;73;p7"/>
          <p:cNvSpPr txBox="1"/>
          <p:nvPr/>
        </p:nvSpPr>
        <p:spPr>
          <a:xfrm>
            <a:off x="-290213" y="-102579"/>
            <a:ext cx="9382487" cy="869438"/>
          </a:xfrm>
          <a:prstGeom prst="rect">
            <a:avLst/>
          </a:prstGeom>
          <a:noFill/>
          <a:ln>
            <a:noFill/>
          </a:ln>
        </p:spPr>
        <p:txBody>
          <a:bodyPr spcFirstLastPara="1" wrap="square" lIns="34275" tIns="34275" rIns="34275" bIns="34275" anchor="t" anchorCtr="0">
            <a:spAutoFit/>
          </a:bodyPr>
          <a:lstStyle/>
          <a:p>
            <a:pPr marL="0" marR="0" lvl="0" indent="0" algn="just" rtl="0">
              <a:lnSpc>
                <a:spcPct val="100000"/>
              </a:lnSpc>
              <a:spcBef>
                <a:spcPts val="0"/>
              </a:spcBef>
              <a:spcAft>
                <a:spcPts val="0"/>
              </a:spcAft>
              <a:buClr>
                <a:srgbClr val="FFFFFF"/>
              </a:buClr>
              <a:buSzPts val="1200"/>
              <a:buFont typeface="Book Antiqua"/>
              <a:buNone/>
            </a:pPr>
            <a:r>
              <a:rPr lang="en-US" sz="1200" b="0" i="0" u="none" strike="noStrike" cap="none" dirty="0">
                <a:solidFill>
                  <a:srgbClr val="FFFFFF"/>
                </a:solidFill>
                <a:latin typeface="Book Antiqua"/>
                <a:ea typeface="Book Antiqua"/>
                <a:cs typeface="Book Antiqua"/>
                <a:sym typeface="Book Antiqua"/>
              </a:rPr>
              <a:t>           </a:t>
            </a:r>
            <a:r>
              <a:rPr lang="en-US" sz="1200" b="1" i="0" u="none" strike="noStrike" cap="none" dirty="0">
                <a:solidFill>
                  <a:schemeClr val="lt1"/>
                </a:solidFill>
                <a:latin typeface="Book Antiqua"/>
                <a:ea typeface="Book Antiqua"/>
                <a:cs typeface="Book Antiqua"/>
                <a:sym typeface="Book Antiqua"/>
              </a:rPr>
              <a:t>Performance Evaluation of varied KPI’s </a:t>
            </a:r>
            <a:r>
              <a:rPr lang="en-US" sz="1200" b="1" dirty="0">
                <a:solidFill>
                  <a:schemeClr val="lt1"/>
                </a:solidFill>
                <a:latin typeface="Book Antiqua"/>
                <a:ea typeface="Book Antiqua"/>
                <a:cs typeface="Book Antiqua"/>
                <a:sym typeface="Book Antiqua"/>
              </a:rPr>
              <a:t>in Dynamic Radio Access Network(RAN) Slicing of 5G Networks</a:t>
            </a:r>
            <a:r>
              <a:rPr lang="en-US" sz="1200" b="1" i="0" u="none" strike="noStrike" cap="none" dirty="0">
                <a:solidFill>
                  <a:schemeClr val="lt1"/>
                </a:solidFill>
                <a:latin typeface="Book Antiqua"/>
                <a:ea typeface="Book Antiqua"/>
                <a:cs typeface="Book Antiqua"/>
                <a:sym typeface="Book Antiqua"/>
              </a:rPr>
              <a:t>  </a:t>
            </a:r>
            <a:endParaRPr lang="en-US" sz="1200" b="0" i="0" u="none" strike="noStrike" cap="none" dirty="0">
              <a:solidFill>
                <a:srgbClr val="FFFFFF"/>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FFFFFF"/>
              </a:buClr>
              <a:buSzPts val="1000"/>
              <a:buFont typeface="Book Antiqua"/>
              <a:buNone/>
            </a:pPr>
            <a:r>
              <a:rPr lang="en-US" sz="1000" b="0" i="0" u="none" strike="noStrike" cap="none" dirty="0">
                <a:solidFill>
                  <a:srgbClr val="FFFFFF"/>
                </a:solidFill>
                <a:latin typeface="Book Antiqua"/>
                <a:ea typeface="Book Antiqua"/>
                <a:cs typeface="Book Antiqua"/>
                <a:sym typeface="Book Antiqua"/>
              </a:rPr>
              <a:t>             Team: Lavanya </a:t>
            </a:r>
            <a:r>
              <a:rPr lang="en-US" sz="1000" b="0" i="0" u="none" strike="noStrike" cap="none" dirty="0" err="1">
                <a:solidFill>
                  <a:srgbClr val="FFFFFF"/>
                </a:solidFill>
                <a:latin typeface="Book Antiqua"/>
                <a:ea typeface="Book Antiqua"/>
                <a:cs typeface="Book Antiqua"/>
                <a:sym typeface="Book Antiqua"/>
              </a:rPr>
              <a:t>Shahapur</a:t>
            </a:r>
            <a:r>
              <a:rPr lang="en-US" sz="1000" b="0" i="0" u="none" strike="noStrike" cap="none" dirty="0">
                <a:solidFill>
                  <a:srgbClr val="FFFFFF"/>
                </a:solidFill>
                <a:latin typeface="Book Antiqua"/>
                <a:ea typeface="Book Antiqua"/>
                <a:cs typeface="Book Antiqua"/>
                <a:sym typeface="Book Antiqua"/>
              </a:rPr>
              <a:t>, Ajay Kushal, </a:t>
            </a:r>
            <a:r>
              <a:rPr lang="en-US" sz="1000" b="0" i="0" u="none" strike="noStrike" cap="none" dirty="0" err="1">
                <a:solidFill>
                  <a:srgbClr val="FFFFFF"/>
                </a:solidFill>
                <a:latin typeface="Book Antiqua"/>
                <a:ea typeface="Book Antiqua"/>
                <a:cs typeface="Book Antiqua"/>
                <a:sym typeface="Book Antiqua"/>
              </a:rPr>
              <a:t>Pragathi</a:t>
            </a:r>
            <a:r>
              <a:rPr lang="en-US" sz="1000" b="0" i="0" u="none" strike="noStrike" cap="none" dirty="0">
                <a:solidFill>
                  <a:srgbClr val="FFFFFF"/>
                </a:solidFill>
                <a:latin typeface="Book Antiqua"/>
                <a:ea typeface="Book Antiqua"/>
                <a:cs typeface="Book Antiqua"/>
                <a:sym typeface="Book Antiqua"/>
              </a:rPr>
              <a:t> </a:t>
            </a:r>
            <a:r>
              <a:rPr lang="en-US" sz="1000" dirty="0">
                <a:solidFill>
                  <a:srgbClr val="FFFFFF"/>
                </a:solidFill>
                <a:latin typeface="Book Antiqua"/>
                <a:ea typeface="Book Antiqua"/>
                <a:cs typeface="Book Antiqua"/>
                <a:sym typeface="Book Antiqua"/>
              </a:rPr>
              <a:t>Pujari, </a:t>
            </a:r>
            <a:r>
              <a:rPr lang="en-US" sz="1000" dirty="0" err="1">
                <a:solidFill>
                  <a:srgbClr val="FFFFFF"/>
                </a:solidFill>
                <a:latin typeface="Book Antiqua"/>
                <a:ea typeface="Book Antiqua"/>
                <a:cs typeface="Book Antiqua"/>
                <a:sym typeface="Book Antiqua"/>
              </a:rPr>
              <a:t>Kushagra</a:t>
            </a:r>
            <a:r>
              <a:rPr lang="en-US" sz="1000" dirty="0">
                <a:solidFill>
                  <a:srgbClr val="FFFFFF"/>
                </a:solidFill>
                <a:latin typeface="Book Antiqua"/>
                <a:ea typeface="Book Antiqua"/>
                <a:cs typeface="Book Antiqua"/>
                <a:sym typeface="Book Antiqua"/>
              </a:rPr>
              <a:t> </a:t>
            </a:r>
            <a:r>
              <a:rPr lang="en-US" sz="1000" dirty="0" err="1">
                <a:solidFill>
                  <a:srgbClr val="FFFFFF"/>
                </a:solidFill>
                <a:latin typeface="Book Antiqua"/>
                <a:ea typeface="Book Antiqua"/>
                <a:cs typeface="Book Antiqua"/>
                <a:sym typeface="Book Antiqua"/>
              </a:rPr>
              <a:t>Tomar</a:t>
            </a:r>
            <a:r>
              <a:rPr lang="en-US" sz="1000" dirty="0">
                <a:solidFill>
                  <a:srgbClr val="FFFFFF"/>
                </a:solidFill>
                <a:latin typeface="Book Antiqua"/>
                <a:ea typeface="Book Antiqua"/>
                <a:cs typeface="Book Antiqua"/>
                <a:sym typeface="Book Antiqua"/>
              </a:rPr>
              <a:t>, Ashwini </a:t>
            </a:r>
            <a:r>
              <a:rPr lang="en-US" sz="1000" dirty="0" err="1">
                <a:solidFill>
                  <a:srgbClr val="FFFFFF"/>
                </a:solidFill>
                <a:latin typeface="Book Antiqua"/>
                <a:ea typeface="Book Antiqua"/>
                <a:cs typeface="Book Antiqua"/>
                <a:sym typeface="Book Antiqua"/>
              </a:rPr>
              <a:t>Jannu</a:t>
            </a:r>
            <a:endParaRPr lang="en-US" sz="1000" b="0" i="0" u="none" strike="noStrike" cap="none" dirty="0">
              <a:solidFill>
                <a:srgbClr val="FFFFFF"/>
              </a:solidFill>
              <a:latin typeface="Book Antiqua"/>
              <a:ea typeface="Book Antiqua"/>
              <a:cs typeface="Book Antiqua"/>
              <a:sym typeface="Book Antiqua"/>
            </a:endParaRPr>
          </a:p>
          <a:p>
            <a:pPr marL="0" marR="0" lvl="0" indent="0" algn="just" rtl="0">
              <a:lnSpc>
                <a:spcPct val="100000"/>
              </a:lnSpc>
              <a:spcBef>
                <a:spcPts val="0"/>
              </a:spcBef>
              <a:spcAft>
                <a:spcPts val="0"/>
              </a:spcAft>
              <a:buClr>
                <a:srgbClr val="FFFFFF"/>
              </a:buClr>
              <a:buSzPts val="1000"/>
              <a:buFont typeface="Book Antiqua"/>
              <a:buNone/>
            </a:pPr>
            <a:r>
              <a:rPr lang="en-US" sz="1000" b="0" i="0" u="none" strike="noStrike" cap="none" dirty="0">
                <a:solidFill>
                  <a:srgbClr val="FFFFFF"/>
                </a:solidFill>
                <a:latin typeface="Book Antiqua"/>
                <a:ea typeface="Book Antiqua"/>
                <a:cs typeface="Book Antiqua"/>
                <a:sym typeface="Book Antiqua"/>
              </a:rPr>
              <a:t>             Guided by : </a:t>
            </a:r>
            <a:r>
              <a:rPr lang="en-US" sz="1000" dirty="0">
                <a:solidFill>
                  <a:srgbClr val="FFFFFF"/>
                </a:solidFill>
                <a:latin typeface="Book Antiqua"/>
                <a:ea typeface="Book Antiqua"/>
                <a:cs typeface="Book Antiqua"/>
                <a:sym typeface="Book Antiqua"/>
              </a:rPr>
              <a:t>Mr. </a:t>
            </a:r>
            <a:r>
              <a:rPr lang="en-US" sz="1000" dirty="0" err="1">
                <a:solidFill>
                  <a:srgbClr val="FFFFFF"/>
                </a:solidFill>
                <a:latin typeface="Book Antiqua"/>
                <a:ea typeface="Book Antiqua"/>
                <a:cs typeface="Book Antiqua"/>
                <a:sym typeface="Book Antiqua"/>
              </a:rPr>
              <a:t>Parikshit</a:t>
            </a:r>
            <a:r>
              <a:rPr lang="en-US" sz="1000" dirty="0">
                <a:solidFill>
                  <a:srgbClr val="FFFFFF"/>
                </a:solidFill>
                <a:latin typeface="Book Antiqua"/>
                <a:ea typeface="Book Antiqua"/>
                <a:cs typeface="Book Antiqua"/>
                <a:sym typeface="Book Antiqua"/>
              </a:rPr>
              <a:t> P Hegde</a:t>
            </a:r>
          </a:p>
          <a:p>
            <a:pPr marL="0" marR="0" lvl="0" indent="0" algn="just" rtl="0">
              <a:lnSpc>
                <a:spcPct val="100000"/>
              </a:lnSpc>
              <a:spcBef>
                <a:spcPts val="0"/>
              </a:spcBef>
              <a:spcAft>
                <a:spcPts val="0"/>
              </a:spcAft>
              <a:buClr>
                <a:srgbClr val="FFFFFF"/>
              </a:buClr>
              <a:buSzPts val="1000"/>
              <a:buFont typeface="Book Antiqua"/>
              <a:buNone/>
            </a:pPr>
            <a:r>
              <a:rPr lang="en-US" sz="1000" dirty="0">
                <a:solidFill>
                  <a:srgbClr val="FFFFFF"/>
                </a:solidFill>
                <a:latin typeface="Book Antiqua"/>
                <a:ea typeface="Book Antiqua"/>
                <a:cs typeface="Book Antiqua"/>
                <a:sym typeface="Book Antiqua"/>
              </a:rPr>
              <a:t>             Mini-Project, 5</a:t>
            </a:r>
            <a:r>
              <a:rPr lang="en-US" sz="1000" baseline="30000" dirty="0">
                <a:solidFill>
                  <a:srgbClr val="FFFFFF"/>
                </a:solidFill>
                <a:latin typeface="Book Antiqua"/>
                <a:ea typeface="Book Antiqua"/>
                <a:cs typeface="Book Antiqua"/>
                <a:sym typeface="Book Antiqua"/>
              </a:rPr>
              <a:t>th</a:t>
            </a:r>
            <a:r>
              <a:rPr lang="en-US" sz="1000" dirty="0">
                <a:solidFill>
                  <a:srgbClr val="FFFFFF"/>
                </a:solidFill>
                <a:latin typeface="Book Antiqua"/>
                <a:ea typeface="Book Antiqua"/>
                <a:cs typeface="Book Antiqua"/>
                <a:sym typeface="Book Antiqua"/>
              </a:rPr>
              <a:t> </a:t>
            </a:r>
            <a:r>
              <a:rPr lang="en-US" sz="1000" dirty="0" err="1">
                <a:solidFill>
                  <a:srgbClr val="FFFFFF"/>
                </a:solidFill>
                <a:latin typeface="Book Antiqua"/>
                <a:ea typeface="Book Antiqua"/>
                <a:cs typeface="Book Antiqua"/>
                <a:sym typeface="Book Antiqua"/>
              </a:rPr>
              <a:t>Sem</a:t>
            </a:r>
            <a:r>
              <a:rPr lang="en-US" sz="1000" dirty="0">
                <a:solidFill>
                  <a:srgbClr val="FFFFFF"/>
                </a:solidFill>
                <a:latin typeface="Book Antiqua"/>
                <a:ea typeface="Book Antiqua"/>
                <a:cs typeface="Book Antiqua"/>
                <a:sym typeface="Book Antiqua"/>
              </a:rPr>
              <a:t>, 2022-23</a:t>
            </a:r>
          </a:p>
          <a:p>
            <a:pPr marL="0" marR="0" lvl="0" indent="0" algn="just" rtl="0">
              <a:lnSpc>
                <a:spcPct val="100000"/>
              </a:lnSpc>
              <a:spcBef>
                <a:spcPts val="0"/>
              </a:spcBef>
              <a:spcAft>
                <a:spcPts val="0"/>
              </a:spcAft>
              <a:buClr>
                <a:srgbClr val="FFFFFF"/>
              </a:buClr>
              <a:buSzPts val="1000"/>
              <a:buFont typeface="Book Antiqua"/>
              <a:buNone/>
            </a:pPr>
            <a:r>
              <a:rPr lang="en-US" sz="1000" dirty="0">
                <a:solidFill>
                  <a:srgbClr val="FFFFFF"/>
                </a:solidFill>
                <a:latin typeface="Book Antiqua"/>
                <a:ea typeface="Book Antiqua"/>
                <a:cs typeface="Book Antiqua"/>
                <a:sym typeface="Book Antiqua"/>
              </a:rPr>
              <a:t>             School of Computer Science and Technology</a:t>
            </a:r>
          </a:p>
        </p:txBody>
      </p:sp>
      <p:sp>
        <p:nvSpPr>
          <p:cNvPr id="74" name="Google Shape;74;p7"/>
          <p:cNvSpPr txBox="1"/>
          <p:nvPr/>
        </p:nvSpPr>
        <p:spPr>
          <a:xfrm>
            <a:off x="6683914" y="4216206"/>
            <a:ext cx="2463576" cy="923249"/>
          </a:xfrm>
          <a:prstGeom prst="rect">
            <a:avLst/>
          </a:prstGeom>
          <a:noFill/>
          <a:ln>
            <a:noFill/>
          </a:ln>
        </p:spPr>
        <p:txBody>
          <a:bodyPr spcFirstLastPara="1" wrap="square" lIns="91400" tIns="91400" rIns="91400" bIns="91400" anchor="t" anchorCtr="0">
            <a:spAutoFit/>
          </a:bodyPr>
          <a:lstStyle/>
          <a:p>
            <a:pPr marL="114300" marR="0" lvl="0" indent="-114300" algn="l" rtl="0">
              <a:lnSpc>
                <a:spcPct val="100000"/>
              </a:lnSpc>
              <a:spcBef>
                <a:spcPts val="0"/>
              </a:spcBef>
              <a:spcAft>
                <a:spcPts val="0"/>
              </a:spcAft>
              <a:buClr>
                <a:srgbClr val="000000"/>
              </a:buClr>
              <a:buSzPts val="900"/>
              <a:buFont typeface="Times New Roman"/>
              <a:buChar char="•"/>
            </a:pPr>
            <a:r>
              <a:rPr lang="en-US" sz="1200" dirty="0">
                <a:solidFill>
                  <a:schemeClr val="dk1"/>
                </a:solidFill>
                <a:latin typeface="Times New Roman" panose="02020603050405020304" pitchFamily="18" charset="0"/>
                <a:ea typeface="Times New Roman"/>
                <a:cs typeface="Times New Roman" panose="02020603050405020304" pitchFamily="18" charset="0"/>
                <a:sym typeface="Times New Roman"/>
              </a:rPr>
              <a:t>Paper is accepted in ICSSIT 2023 conference.</a:t>
            </a:r>
          </a:p>
          <a:p>
            <a:pPr marL="114300" marR="0" lvl="0" indent="-114300" algn="l" rtl="0">
              <a:lnSpc>
                <a:spcPct val="100000"/>
              </a:lnSpc>
              <a:spcBef>
                <a:spcPts val="0"/>
              </a:spcBef>
              <a:spcAft>
                <a:spcPts val="0"/>
              </a:spcAft>
              <a:buClr>
                <a:srgbClr val="000000"/>
              </a:buClr>
              <a:buSzPts val="900"/>
              <a:buFont typeface="Times New Roman"/>
              <a:buChar char="•"/>
            </a:pPr>
            <a:r>
              <a:rPr lang="en-US" sz="12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Paper submitted in ERCICA 2023 conference.</a:t>
            </a:r>
            <a:endParaRPr sz="12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80" name="Google Shape;80;p7"/>
          <p:cNvSpPr txBox="1"/>
          <p:nvPr/>
        </p:nvSpPr>
        <p:spPr>
          <a:xfrm>
            <a:off x="6660263" y="2220916"/>
            <a:ext cx="2442492" cy="1846629"/>
          </a:xfrm>
          <a:prstGeom prst="rect">
            <a:avLst/>
          </a:prstGeom>
          <a:noFill/>
          <a:ln>
            <a:noFill/>
          </a:ln>
        </p:spPr>
        <p:txBody>
          <a:bodyPr spcFirstLastPara="1" wrap="square" lIns="91425" tIns="91425" rIns="91425" bIns="91425" anchor="t" anchorCtr="0">
            <a:spAutoFit/>
          </a:bodyPr>
          <a:lstStyle/>
          <a:p>
            <a:pPr marR="0" lvl="0" algn="just" rtl="0">
              <a:lnSpc>
                <a:spcPct val="100000"/>
              </a:lnSpc>
              <a:spcBef>
                <a:spcPts val="0"/>
              </a:spcBef>
              <a:spcAft>
                <a:spcPts val="0"/>
              </a:spcAft>
              <a:buClr>
                <a:srgbClr val="111111"/>
              </a:buClr>
              <a:buSzPts val="900"/>
            </a:pPr>
            <a:r>
              <a:rPr lang="en-US" sz="1200" b="0" i="0" u="none" strike="noStrike" dirty="0">
                <a:solidFill>
                  <a:srgbClr val="000000"/>
                </a:solidFill>
                <a:effectLst/>
                <a:latin typeface="Times New Roman" panose="02020603050405020304" pitchFamily="18" charset="0"/>
              </a:rPr>
              <a:t>When workload starts to increase, QoS of video streaming service of the users belonging to ''High Definition'' remains unchanged, whereas for the users belonging to 'Standard Definition', the QoS starts to decrease. Therefore, the created slices are able to meet their expected results.</a:t>
            </a:r>
            <a:endParaRPr sz="1200" b="0" i="0" u="none" strike="noStrike" cap="none" dirty="0">
              <a:solidFill>
                <a:srgbClr val="111111"/>
              </a:solidFill>
              <a:latin typeface="Bookman Old Style" panose="02050604050505020204" pitchFamily="18" charset="0"/>
              <a:ea typeface="Times New Roman"/>
              <a:cs typeface="Times New Roman"/>
              <a:sym typeface="Times New Roman"/>
            </a:endParaRPr>
          </a:p>
        </p:txBody>
      </p:sp>
      <p:sp>
        <p:nvSpPr>
          <p:cNvPr id="5" name="Google Shape;62;p7">
            <a:extLst>
              <a:ext uri="{FF2B5EF4-FFF2-40B4-BE49-F238E27FC236}">
                <a16:creationId xmlns:a16="http://schemas.microsoft.com/office/drawing/2014/main" id="{8D9FE022-A1F1-4720-A3F9-321BCA99BA79}"/>
              </a:ext>
            </a:extLst>
          </p:cNvPr>
          <p:cNvSpPr/>
          <p:nvPr/>
        </p:nvSpPr>
        <p:spPr>
          <a:xfrm>
            <a:off x="43269" y="3681904"/>
            <a:ext cx="3084938" cy="1416622"/>
          </a:xfrm>
          <a:prstGeom prst="rect">
            <a:avLst/>
          </a:prstGeom>
          <a:solidFill>
            <a:srgbClr val="FFFFFF"/>
          </a:solidFill>
          <a:ln>
            <a:noFill/>
          </a:ln>
        </p:spPr>
        <p:txBody>
          <a:bodyPr spcFirstLastPara="1" wrap="square" lIns="45700" tIns="45700" rIns="45700" bIns="45700" anchor="ctr" anchorCtr="0">
            <a:noAutofit/>
          </a:bodyPr>
          <a:lstStyle/>
          <a:p>
            <a:pPr marL="0" marR="0" lvl="0" indent="0" algn="just" rtl="0">
              <a:lnSpc>
                <a:spcPct val="100000"/>
              </a:lnSpc>
              <a:spcBef>
                <a:spcPts val="0"/>
              </a:spcBef>
              <a:spcAft>
                <a:spcPts val="0"/>
              </a:spcAft>
              <a:buClr>
                <a:srgbClr val="FFFFFF"/>
              </a:buClr>
              <a:buSzPts val="1000"/>
              <a:buFont typeface="Trebuchet MS"/>
              <a:buNone/>
            </a:pPr>
            <a:endParaRPr lang="en-IN" sz="1000" b="0" i="0" u="none" strike="noStrike" cap="none" dirty="0">
              <a:solidFill>
                <a:srgbClr val="FFFFFF"/>
              </a:solidFill>
              <a:latin typeface="Trebuchet MS"/>
              <a:ea typeface="Trebuchet MS"/>
              <a:cs typeface="Trebuchet MS"/>
              <a:sym typeface="Trebuchet MS"/>
            </a:endParaRPr>
          </a:p>
        </p:txBody>
      </p:sp>
      <p:sp>
        <p:nvSpPr>
          <p:cNvPr id="8" name="Google Shape;64;p7">
            <a:extLst>
              <a:ext uri="{FF2B5EF4-FFF2-40B4-BE49-F238E27FC236}">
                <a16:creationId xmlns:a16="http://schemas.microsoft.com/office/drawing/2014/main" id="{9501F614-0CA9-4BB5-A34C-7024DC95F8E7}"/>
              </a:ext>
            </a:extLst>
          </p:cNvPr>
          <p:cNvSpPr txBox="1"/>
          <p:nvPr/>
        </p:nvSpPr>
        <p:spPr>
          <a:xfrm>
            <a:off x="7018" y="3619112"/>
            <a:ext cx="1141573" cy="338473"/>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Methodology :</a:t>
            </a:r>
            <a:endParaRPr sz="1400" b="0" i="0" u="none" strike="noStrike" cap="none" dirty="0">
              <a:solidFill>
                <a:srgbClr val="000000"/>
              </a:solidFill>
              <a:latin typeface="Bookman Old Style" panose="02050604050505020204" pitchFamily="18" charset="0"/>
              <a:sym typeface="Arial"/>
            </a:endParaRPr>
          </a:p>
        </p:txBody>
      </p:sp>
      <p:sp>
        <p:nvSpPr>
          <p:cNvPr id="11" name="Google Shape;70;p7">
            <a:extLst>
              <a:ext uri="{FF2B5EF4-FFF2-40B4-BE49-F238E27FC236}">
                <a16:creationId xmlns:a16="http://schemas.microsoft.com/office/drawing/2014/main" id="{AB2CA92C-8FF1-4FC3-8DD5-3EEDC9DDBE24}"/>
              </a:ext>
            </a:extLst>
          </p:cNvPr>
          <p:cNvSpPr txBox="1"/>
          <p:nvPr/>
        </p:nvSpPr>
        <p:spPr>
          <a:xfrm>
            <a:off x="3105703" y="2839502"/>
            <a:ext cx="1562400" cy="3387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2F5496"/>
              </a:buClr>
              <a:buSzPts val="1000"/>
              <a:buFont typeface="Times New Roman"/>
              <a:buNone/>
            </a:pPr>
            <a:r>
              <a:rPr lang="en-US" sz="1000" b="1" i="0" u="none" strike="noStrike" cap="none" dirty="0">
                <a:solidFill>
                  <a:srgbClr val="2F5496"/>
                </a:solidFill>
                <a:latin typeface="Bookman Old Style" panose="02050604050505020204" pitchFamily="18" charset="0"/>
                <a:ea typeface="Times New Roman"/>
                <a:cs typeface="Times New Roman"/>
                <a:sym typeface="Times New Roman"/>
              </a:rPr>
              <a:t>Results :</a:t>
            </a:r>
            <a:endParaRPr sz="1400" b="0" i="0" u="none" strike="noStrike" cap="none" dirty="0">
              <a:solidFill>
                <a:srgbClr val="000000"/>
              </a:solidFill>
              <a:latin typeface="Bookman Old Style" panose="02050604050505020204" pitchFamily="18" charset="0"/>
              <a:sym typeface="Arial"/>
            </a:endParaRPr>
          </a:p>
        </p:txBody>
      </p:sp>
      <p:sp>
        <p:nvSpPr>
          <p:cNvPr id="12" name="Google Shape;54;p7">
            <a:extLst>
              <a:ext uri="{FF2B5EF4-FFF2-40B4-BE49-F238E27FC236}">
                <a16:creationId xmlns:a16="http://schemas.microsoft.com/office/drawing/2014/main" id="{3FAC6691-43F8-41CB-A025-FA15F6534CBD}"/>
              </a:ext>
            </a:extLst>
          </p:cNvPr>
          <p:cNvSpPr/>
          <p:nvPr/>
        </p:nvSpPr>
        <p:spPr>
          <a:xfrm>
            <a:off x="3166876" y="785148"/>
            <a:ext cx="3501759" cy="208012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7" name="Google Shape;74;p7">
            <a:extLst>
              <a:ext uri="{FF2B5EF4-FFF2-40B4-BE49-F238E27FC236}">
                <a16:creationId xmlns:a16="http://schemas.microsoft.com/office/drawing/2014/main" id="{48F80D0E-EB3E-45B3-8EF7-ACEDD2A35010}"/>
              </a:ext>
            </a:extLst>
          </p:cNvPr>
          <p:cNvSpPr txBox="1"/>
          <p:nvPr/>
        </p:nvSpPr>
        <p:spPr>
          <a:xfrm>
            <a:off x="29733" y="1477488"/>
            <a:ext cx="3084938" cy="1107915"/>
          </a:xfrm>
          <a:prstGeom prst="rect">
            <a:avLst/>
          </a:prstGeom>
          <a:noFill/>
          <a:ln>
            <a:noFill/>
          </a:ln>
        </p:spPr>
        <p:txBody>
          <a:bodyPr spcFirstLastPara="1" wrap="square" lIns="91400" tIns="91400" rIns="91400" bIns="91400" anchor="t" anchorCtr="0">
            <a:spAutoFit/>
          </a:bodyPr>
          <a:lstStyle/>
          <a:p>
            <a:pPr algn="just" rtl="0" fontAlgn="base"/>
            <a:r>
              <a:rPr lang="en-US" sz="1200" dirty="0">
                <a:latin typeface="Times New Roman" panose="02020603050405020304" pitchFamily="18" charset="0"/>
                <a:cs typeface="Times New Roman" panose="02020603050405020304" pitchFamily="18" charset="0"/>
              </a:rPr>
              <a:t>To support multiple logical networks over common infrastructure and to evaluate KPI’s with respect to the video streaming use case. To design and customize the network slices to meet the demands of all use cases dynamically</a:t>
            </a:r>
          </a:p>
        </p:txBody>
      </p:sp>
      <p:sp>
        <p:nvSpPr>
          <p:cNvPr id="18" name="Google Shape;74;p7">
            <a:extLst>
              <a:ext uri="{FF2B5EF4-FFF2-40B4-BE49-F238E27FC236}">
                <a16:creationId xmlns:a16="http://schemas.microsoft.com/office/drawing/2014/main" id="{ED2CBEBC-5EC4-459D-A108-A55B087A9E78}"/>
              </a:ext>
            </a:extLst>
          </p:cNvPr>
          <p:cNvSpPr txBox="1"/>
          <p:nvPr/>
        </p:nvSpPr>
        <p:spPr>
          <a:xfrm>
            <a:off x="43269" y="907733"/>
            <a:ext cx="2490900" cy="323085"/>
          </a:xfrm>
          <a:prstGeom prst="rect">
            <a:avLst/>
          </a:prstGeom>
          <a:noFill/>
          <a:ln>
            <a:noFill/>
          </a:ln>
        </p:spPr>
        <p:txBody>
          <a:bodyPr spcFirstLastPara="1" wrap="square" lIns="91400" tIns="91400" rIns="91400" bIns="91400" anchor="t" anchorCtr="0">
            <a:spAutoFit/>
          </a:bodyPr>
          <a:lstStyle/>
          <a:p>
            <a:pPr marL="114300" marR="0" lvl="0" indent="-114300" algn="l" rtl="0">
              <a:lnSpc>
                <a:spcPct val="100000"/>
              </a:lnSpc>
              <a:spcBef>
                <a:spcPts val="0"/>
              </a:spcBef>
              <a:spcAft>
                <a:spcPts val="0"/>
              </a:spcAft>
              <a:buClr>
                <a:srgbClr val="000000"/>
              </a:buClr>
              <a:buSzPts val="900"/>
              <a:buFont typeface="Times New Roman"/>
              <a:buChar char="•"/>
            </a:pPr>
            <a:r>
              <a:rPr lang="en-US" sz="900" i="0" u="none" strike="noStrike" cap="none" dirty="0">
                <a:solidFill>
                  <a:schemeClr val="dk1"/>
                </a:solidFill>
                <a:latin typeface="Bookman Old Style" panose="02050604050505020204" pitchFamily="18" charset="0"/>
                <a:ea typeface="Times New Roman"/>
                <a:cs typeface="Times New Roman"/>
                <a:sym typeface="Times New Roman"/>
              </a:rPr>
              <a:t>..</a:t>
            </a:r>
            <a:endParaRPr sz="900" i="0" u="none" strike="noStrike" cap="none" dirty="0">
              <a:solidFill>
                <a:schemeClr val="dk1"/>
              </a:solidFill>
              <a:latin typeface="Bookman Old Style" panose="02050604050505020204" pitchFamily="18" charset="0"/>
              <a:ea typeface="Times New Roman"/>
              <a:cs typeface="Times New Roman"/>
              <a:sym typeface="Times New Roman"/>
            </a:endParaRPr>
          </a:p>
        </p:txBody>
      </p:sp>
      <p:sp>
        <p:nvSpPr>
          <p:cNvPr id="19" name="Google Shape;74;p7">
            <a:extLst>
              <a:ext uri="{FF2B5EF4-FFF2-40B4-BE49-F238E27FC236}">
                <a16:creationId xmlns:a16="http://schemas.microsoft.com/office/drawing/2014/main" id="{191F0241-FF42-4FD8-8A56-BA82FA79B250}"/>
              </a:ext>
            </a:extLst>
          </p:cNvPr>
          <p:cNvSpPr txBox="1"/>
          <p:nvPr/>
        </p:nvSpPr>
        <p:spPr>
          <a:xfrm>
            <a:off x="43268" y="2582942"/>
            <a:ext cx="3161078" cy="1263834"/>
          </a:xfrm>
          <a:prstGeom prst="rect">
            <a:avLst/>
          </a:prstGeom>
          <a:noFill/>
          <a:ln>
            <a:noFill/>
          </a:ln>
        </p:spPr>
        <p:txBody>
          <a:bodyPr spcFirstLastPara="1" wrap="square" lIns="91400" tIns="91400" rIns="91400" bIns="91400" anchor="t" anchorCtr="0">
            <a:spAutoFit/>
          </a:bodyPr>
          <a:lstStyle/>
          <a:p>
            <a:pPr marL="171450" indent="-171450" rtl="0" fontAlgn="base">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To simulate the dynamic slicing of 5G RAN</a:t>
            </a:r>
          </a:p>
          <a:p>
            <a:pPr marL="171450" indent="-171450" rtl="0" fontAlgn="base">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To simulate resource  allocation with tailored solutions to separate slices.</a:t>
            </a:r>
          </a:p>
          <a:p>
            <a:pPr marL="171450" indent="-171450" rtl="0" fontAlgn="base">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To evaluate the performance of services running on 5G RAN slicing </a:t>
            </a:r>
          </a:p>
          <a:p>
            <a:pPr marL="114300" marR="0" lvl="0" indent="-114300" algn="l" rtl="0">
              <a:lnSpc>
                <a:spcPct val="100000"/>
              </a:lnSpc>
              <a:spcBef>
                <a:spcPts val="0"/>
              </a:spcBef>
              <a:spcAft>
                <a:spcPts val="0"/>
              </a:spcAft>
              <a:buClr>
                <a:srgbClr val="000000"/>
              </a:buClr>
              <a:buSzPts val="900"/>
              <a:buFont typeface="Times New Roman"/>
              <a:buChar char="•"/>
            </a:pPr>
            <a:endParaRPr sz="900" i="0" u="none" strike="noStrike" cap="none" dirty="0">
              <a:solidFill>
                <a:schemeClr val="dk1"/>
              </a:solidFill>
              <a:latin typeface="Bookman Old Style" panose="02050604050505020204" pitchFamily="18" charset="0"/>
              <a:ea typeface="Times New Roman"/>
              <a:cs typeface="Times New Roman"/>
              <a:sym typeface="Times New Roman"/>
            </a:endParaRPr>
          </a:p>
        </p:txBody>
      </p:sp>
      <p:pic>
        <p:nvPicPr>
          <p:cNvPr id="2" name="Picture 1">
            <a:extLst>
              <a:ext uri="{FF2B5EF4-FFF2-40B4-BE49-F238E27FC236}">
                <a16:creationId xmlns:a16="http://schemas.microsoft.com/office/drawing/2014/main" id="{81EE38C7-FB66-46A4-8C57-F6334A164DFE}"/>
              </a:ext>
            </a:extLst>
          </p:cNvPr>
          <p:cNvPicPr>
            <a:picLocks noChangeAspect="1"/>
          </p:cNvPicPr>
          <p:nvPr/>
        </p:nvPicPr>
        <p:blipFill rotWithShape="1">
          <a:blip r:embed="rId3"/>
          <a:srcRect l="3988" t="10492" r="8679"/>
          <a:stretch/>
        </p:blipFill>
        <p:spPr>
          <a:xfrm>
            <a:off x="3755247" y="3020341"/>
            <a:ext cx="2389213" cy="1652870"/>
          </a:xfrm>
          <a:prstGeom prst="rect">
            <a:avLst/>
          </a:prstGeom>
        </p:spPr>
      </p:pic>
      <p:sp>
        <p:nvSpPr>
          <p:cNvPr id="3" name="Google Shape;55;p7">
            <a:extLst>
              <a:ext uri="{FF2B5EF4-FFF2-40B4-BE49-F238E27FC236}">
                <a16:creationId xmlns:a16="http://schemas.microsoft.com/office/drawing/2014/main" id="{10062C99-C146-1839-1489-A873FA42CE59}"/>
              </a:ext>
            </a:extLst>
          </p:cNvPr>
          <p:cNvSpPr/>
          <p:nvPr/>
        </p:nvSpPr>
        <p:spPr>
          <a:xfrm>
            <a:off x="6709910" y="799435"/>
            <a:ext cx="2406242" cy="1219251"/>
          </a:xfrm>
          <a:prstGeom prst="rect">
            <a:avLst/>
          </a:prstGeom>
          <a:solidFill>
            <a:srgbClr val="FFFFFF"/>
          </a:solidFill>
          <a:ln>
            <a:noFill/>
          </a:ln>
        </p:spPr>
        <p:txBody>
          <a:bodyPr spcFirstLastPara="1" wrap="square" lIns="45700" tIns="45700" rIns="45700" bIns="45700" anchor="ctr" anchorCtr="0">
            <a:noAutofit/>
          </a:bodyPr>
          <a:lstStyle/>
          <a:p>
            <a:pPr marR="0" lvl="0" algn="just" rtl="0">
              <a:lnSpc>
                <a:spcPct val="100000"/>
              </a:lnSpc>
              <a:spcBef>
                <a:spcPts val="0"/>
              </a:spcBef>
              <a:spcAft>
                <a:spcPts val="0"/>
              </a:spcAft>
              <a:buClr>
                <a:srgbClr val="000000"/>
              </a:buClr>
              <a:buSzPts val="900"/>
            </a:pPr>
            <a:endParaRPr lang="en-US" sz="9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 name="Google Shape;71;p7">
            <a:extLst>
              <a:ext uri="{FF2B5EF4-FFF2-40B4-BE49-F238E27FC236}">
                <a16:creationId xmlns:a16="http://schemas.microsoft.com/office/drawing/2014/main" id="{9FA283CD-C30B-A01D-B46B-4AFA45C0AB39}"/>
              </a:ext>
            </a:extLst>
          </p:cNvPr>
          <p:cNvSpPr txBox="1"/>
          <p:nvPr/>
        </p:nvSpPr>
        <p:spPr>
          <a:xfrm>
            <a:off x="6698742" y="757770"/>
            <a:ext cx="2388736" cy="1292581"/>
          </a:xfrm>
          <a:prstGeom prst="rect">
            <a:avLst/>
          </a:prstGeom>
          <a:noFill/>
          <a:ln>
            <a:noFill/>
          </a:ln>
        </p:spPr>
        <p:txBody>
          <a:bodyPr spcFirstLastPara="1" wrap="square" lIns="91400" tIns="91400" rIns="91400" bIns="91400" anchor="t" anchorCtr="0">
            <a:spAutoFit/>
          </a:bodyPr>
          <a:lstStyle/>
          <a:p>
            <a:pPr marR="0" lvl="0" algn="just" rtl="0">
              <a:lnSpc>
                <a:spcPct val="100000"/>
              </a:lnSpc>
              <a:spcBef>
                <a:spcPts val="0"/>
              </a:spcBef>
              <a:spcAft>
                <a:spcPts val="0"/>
              </a:spcAft>
              <a:buClr>
                <a:srgbClr val="000000"/>
              </a:buClr>
              <a:buSzPts val="900"/>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Quality of service (QoS) ensures stable performance of applications which allows clients to modify network traffic by prioritizing high-performance applications which is computed every 10 seconds.</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 name="TextBox 6">
            <a:extLst>
              <a:ext uri="{FF2B5EF4-FFF2-40B4-BE49-F238E27FC236}">
                <a16:creationId xmlns:a16="http://schemas.microsoft.com/office/drawing/2014/main" id="{AFB986E2-5D12-5E15-6AF7-4D98EAE72F24}"/>
              </a:ext>
            </a:extLst>
          </p:cNvPr>
          <p:cNvSpPr txBox="1"/>
          <p:nvPr/>
        </p:nvSpPr>
        <p:spPr>
          <a:xfrm>
            <a:off x="3204346" y="4634472"/>
            <a:ext cx="3397028" cy="461665"/>
          </a:xfrm>
          <a:prstGeom prst="rect">
            <a:avLst/>
          </a:prstGeom>
          <a:noFill/>
        </p:spPr>
        <p:txBody>
          <a:bodyPr wrap="square" rtlCol="0">
            <a:spAutoFit/>
          </a:bodyPr>
          <a:lstStyle/>
          <a:p>
            <a:r>
              <a:rPr lang="en-US" sz="1200" b="0" i="0" u="none" strike="noStrike" dirty="0">
                <a:solidFill>
                  <a:srgbClr val="000000"/>
                </a:solidFill>
                <a:effectLst/>
                <a:latin typeface="Times New Roman" panose="02020603050405020304" pitchFamily="18" charset="0"/>
                <a:cs typeface="Times New Roman" panose="02020603050405020304" pitchFamily="18" charset="0"/>
              </a:rPr>
              <a:t>The horizontal axis depicts the time window and vertical axis depicts the QoS received by each user.</a:t>
            </a:r>
            <a:endParaRPr lang="en-IN" sz="1200" dirty="0"/>
          </a:p>
        </p:txBody>
      </p:sp>
      <p:sp>
        <p:nvSpPr>
          <p:cNvPr id="10" name="TextBox 9">
            <a:extLst>
              <a:ext uri="{FF2B5EF4-FFF2-40B4-BE49-F238E27FC236}">
                <a16:creationId xmlns:a16="http://schemas.microsoft.com/office/drawing/2014/main" id="{6C7B2D66-0BC4-5941-66C2-F68297B455BB}"/>
              </a:ext>
            </a:extLst>
          </p:cNvPr>
          <p:cNvSpPr txBox="1"/>
          <p:nvPr/>
        </p:nvSpPr>
        <p:spPr>
          <a:xfrm>
            <a:off x="15525" y="3781313"/>
            <a:ext cx="3084090" cy="1384995"/>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The proposed system allows multiple networks to be created on top of common physical infrastructure. It enables service providers to build virtual end-to-end networks. The system supports three ways of user interactions. The first method is that user can provide the output of an optimization model to the model adapter. </a:t>
            </a:r>
          </a:p>
        </p:txBody>
      </p:sp>
      <p:sp>
        <p:nvSpPr>
          <p:cNvPr id="13" name="TextBox 12">
            <a:extLst>
              <a:ext uri="{FF2B5EF4-FFF2-40B4-BE49-F238E27FC236}">
                <a16:creationId xmlns:a16="http://schemas.microsoft.com/office/drawing/2014/main" id="{29DC1CA6-E526-4DCC-15DB-7AD05DC4E0AF}"/>
              </a:ext>
            </a:extLst>
          </p:cNvPr>
          <p:cNvSpPr txBox="1"/>
          <p:nvPr/>
        </p:nvSpPr>
        <p:spPr>
          <a:xfrm>
            <a:off x="5232348" y="763302"/>
            <a:ext cx="1477562" cy="2123658"/>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The second method of interaction is by using the Topology Generator that generates random network topologies. The third method of interaction is by the user providing its own infrastructure and services.</a:t>
            </a:r>
            <a:endParaRPr lang="en-IN" sz="1200" dirty="0"/>
          </a:p>
        </p:txBody>
      </p:sp>
      <p:pic>
        <p:nvPicPr>
          <p:cNvPr id="14" name="Picture 13">
            <a:extLst>
              <a:ext uri="{FF2B5EF4-FFF2-40B4-BE49-F238E27FC236}">
                <a16:creationId xmlns:a16="http://schemas.microsoft.com/office/drawing/2014/main" id="{841B3B62-892F-8185-3D4D-DC5509504932}"/>
              </a:ext>
            </a:extLst>
          </p:cNvPr>
          <p:cNvPicPr>
            <a:picLocks noChangeAspect="1"/>
          </p:cNvPicPr>
          <p:nvPr/>
        </p:nvPicPr>
        <p:blipFill>
          <a:blip r:embed="rId4"/>
          <a:stretch>
            <a:fillRect/>
          </a:stretch>
        </p:blipFill>
        <p:spPr>
          <a:xfrm>
            <a:off x="3213349" y="838809"/>
            <a:ext cx="2012124" cy="1969612"/>
          </a:xfrm>
          <a:prstGeom prst="rect">
            <a:avLst/>
          </a:prstGeom>
        </p:spPr>
      </p:pic>
      <p:pic>
        <p:nvPicPr>
          <p:cNvPr id="16" name="image4.png">
            <a:extLst>
              <a:ext uri="{FF2B5EF4-FFF2-40B4-BE49-F238E27FC236}">
                <a16:creationId xmlns:a16="http://schemas.microsoft.com/office/drawing/2014/main" id="{3A75AED6-7453-2108-F087-B9E175847F75}"/>
              </a:ext>
              <a:ext uri="{C183D7F6-B498-43B3-948B-1728B52AA6E4}">
                <adec:decorative xmlns:adec="http://schemas.microsoft.com/office/drawing/2017/decorative" val="1"/>
              </a:ext>
            </a:extLst>
          </p:cNvPr>
          <p:cNvPicPr/>
          <p:nvPr/>
        </p:nvPicPr>
        <p:blipFill>
          <a:blip r:embed="rId5"/>
          <a:stretch>
            <a:fillRect/>
          </a:stretch>
        </p:blipFill>
        <p:spPr>
          <a:xfrm>
            <a:off x="6206583" y="113512"/>
            <a:ext cx="2847564" cy="609200"/>
          </a:xfrm>
          <a:prstGeom prst="rect">
            <a:avLst/>
          </a:prstGeo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346</Words>
  <Application>Microsoft Office PowerPoint</Application>
  <PresentationFormat>On-screen Show (16:9)</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Bookman Old Style</vt:lpstr>
      <vt:lpstr>Times New Roman</vt:lpstr>
      <vt:lpstr>Trebuchet MS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MEENAXI RAIKAR</dc:creator>
  <cp:lastModifiedBy>Kushagra Tomar</cp:lastModifiedBy>
  <cp:revision>8</cp:revision>
  <dcterms:created xsi:type="dcterms:W3CDTF">2021-08-17T12:23:14Z</dcterms:created>
  <dcterms:modified xsi:type="dcterms:W3CDTF">2022-12-21T07:59:28Z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2807C44E232B40C2A0D40E35E500C481</vt:lpwstr>
  </property>
  <property fmtid="{D5CDD505-2E9C-101B-9397-08002B2CF9AE}" pid="3" name="KSOProductBuildVer">
    <vt:lpwstr>1033-11.2.0.10258</vt:lpwstr>
  </property>
</Properties>
</file>