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F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709" y="77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8641"/>
            <a:ext cx="21396325" cy="2400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800000"/>
                </a:solidFill>
                <a:latin typeface="Bookman Old Style" pitchFamily="18" charset="0"/>
              </a:rPr>
              <a:t>	</a:t>
            </a: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739498" y="2443752"/>
            <a:ext cx="6573740" cy="6540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   </a:t>
            </a: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 bwMode="auto">
          <a:xfrm>
            <a:off x="182562" y="3332975"/>
            <a:ext cx="7239000" cy="73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8447" y="10883825"/>
            <a:ext cx="730175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Motivation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885" y="5993879"/>
            <a:ext cx="7347789" cy="88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1562" y="2392145"/>
            <a:ext cx="7239000" cy="12834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27450" y="11206991"/>
            <a:ext cx="66054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800000"/>
              </a:solidFill>
              <a:latin typeface="Bookman Old Style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8497D-923F-1C60-A6DD-96C64DCB2355}"/>
              </a:ext>
            </a:extLst>
          </p:cNvPr>
          <p:cNvSpPr txBox="1"/>
          <p:nvPr/>
        </p:nvSpPr>
        <p:spPr>
          <a:xfrm>
            <a:off x="-9973" y="-93381"/>
            <a:ext cx="14494807" cy="312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2077928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800000"/>
                </a:solidFill>
                <a:latin typeface="Bookman Old Style"/>
              </a:rPr>
              <a:t>Improving Energy Efficiency through Massive MIMO and Small-Cells </a:t>
            </a:r>
            <a:endParaRPr lang="en-US" sz="3600" dirty="0"/>
          </a:p>
          <a:p>
            <a:r>
              <a:rPr lang="en-GB" sz="2800" b="1" dirty="0">
                <a:solidFill>
                  <a:srgbClr val="800000"/>
                </a:solidFill>
                <a:latin typeface="Bookman Old Style"/>
              </a:rPr>
              <a:t>Team Members</a:t>
            </a:r>
            <a:r>
              <a:rPr lang="en-GB" sz="2800" b="1" dirty="0">
                <a:latin typeface="Bookman Old Style"/>
              </a:rPr>
              <a:t>: </a:t>
            </a:r>
            <a:r>
              <a:rPr lang="en-IN" sz="2800" b="1" u="none" strike="noStrike" cap="none" dirty="0" err="1"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Pragathi</a:t>
            </a:r>
            <a:r>
              <a:rPr lang="en-IN" sz="2800" b="1" u="none" strike="noStrike" cap="none" dirty="0"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 Pujari, B Ajay Kushal, Lavanya </a:t>
            </a:r>
            <a:r>
              <a:rPr lang="en-IN" sz="2800" b="1" u="none" strike="noStrike" cap="none" dirty="0" err="1"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Shahapur</a:t>
            </a:r>
            <a:r>
              <a:rPr lang="en-IN" sz="2800" b="1" u="none" strike="noStrike" cap="none" dirty="0"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, Kushagra Tomar, Ashwini </a:t>
            </a:r>
            <a:r>
              <a:rPr lang="en-IN" sz="2800" b="1" u="none" strike="noStrike" cap="none" dirty="0" err="1"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Jannu</a:t>
            </a:r>
            <a:endParaRPr lang="en-IN" sz="2800" b="1" u="none" strike="noStrike" cap="none" dirty="0">
              <a:latin typeface="Bookman Old Style" panose="020506040505050202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Bookman Old Style"/>
              </a:rPr>
              <a:t>Guide: </a:t>
            </a:r>
            <a:r>
              <a:rPr lang="en-GB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Mr.Parikshit</a:t>
            </a:r>
            <a:r>
              <a:rPr lang="en-GB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 Hegde                                                      </a:t>
            </a:r>
            <a:r>
              <a:rPr lang="en-GB" sz="2800" b="1" dirty="0">
                <a:solidFill>
                  <a:srgbClr val="800000"/>
                </a:solidFill>
                <a:latin typeface="Bookman Old Style"/>
              </a:rPr>
              <a:t>Team No: </a:t>
            </a:r>
            <a:r>
              <a:rPr lang="en-GB" sz="2800" b="1" dirty="0">
                <a:latin typeface="Bookman Old Style"/>
              </a:rPr>
              <a:t>N-4</a:t>
            </a:r>
            <a:endParaRPr lang="en-GB" sz="2800" b="1" dirty="0">
              <a:latin typeface="Bookman Old Style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C361642-7A6C-304D-9C33-8B29317A16A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484834" y="-90636"/>
            <a:ext cx="6754467" cy="1994683"/>
          </a:xfrm>
          <a:prstGeom prst="rect">
            <a:avLst/>
          </a:prstGeom>
          <a:ln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F02309-B092-7765-7591-37489DA10486}"/>
              </a:ext>
            </a:extLst>
          </p:cNvPr>
          <p:cNvSpPr/>
          <p:nvPr/>
        </p:nvSpPr>
        <p:spPr>
          <a:xfrm>
            <a:off x="49149" y="2452472"/>
            <a:ext cx="73017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800000"/>
                </a:solidFill>
                <a:latin typeface="Bookman Old Style" pitchFamily="18" charset="0"/>
              </a:rPr>
              <a:t>Problem Domain</a:t>
            </a:r>
            <a:endParaRPr lang="en-GB" sz="2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F7938-A7F3-CB50-B2D7-2D99B1E144BC}"/>
              </a:ext>
            </a:extLst>
          </p:cNvPr>
          <p:cNvSpPr txBox="1"/>
          <p:nvPr/>
        </p:nvSpPr>
        <p:spPr>
          <a:xfrm>
            <a:off x="411162" y="3257391"/>
            <a:ext cx="6172200" cy="548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4999"/>
              </a:lnSpc>
            </a:pPr>
            <a:r>
              <a:rPr lang="en-GB" sz="2800" dirty="0">
                <a:latin typeface="Times New Roman"/>
                <a:ea typeface="Arial" panose="020B0604020202020204" pitchFamily="34" charset="0"/>
                <a:cs typeface="Times New Roman"/>
              </a:rPr>
              <a:t>5G Network</a:t>
            </a:r>
            <a:endParaRPr lang="en-GB" sz="2800" dirty="0">
              <a:effectLst/>
              <a:latin typeface="Times New Roman"/>
              <a:ea typeface="Arial" panose="020B0604020202020204" pitchFamily="34" charset="0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EF3F7-2999-5C0E-C6D9-45435E423B44}"/>
              </a:ext>
            </a:extLst>
          </p:cNvPr>
          <p:cNvSpPr/>
          <p:nvPr/>
        </p:nvSpPr>
        <p:spPr>
          <a:xfrm>
            <a:off x="48447" y="3858624"/>
            <a:ext cx="73017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800000"/>
                </a:solidFill>
                <a:latin typeface="Bookman Old Style" pitchFamily="18" charset="0"/>
              </a:rPr>
              <a:t>Problem Definition</a:t>
            </a:r>
            <a:endParaRPr lang="en-GB" sz="2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BC120-984A-F8F0-5079-5C799A6E262D}"/>
              </a:ext>
            </a:extLst>
          </p:cNvPr>
          <p:cNvSpPr txBox="1"/>
          <p:nvPr/>
        </p:nvSpPr>
        <p:spPr>
          <a:xfrm>
            <a:off x="143035" y="4640861"/>
            <a:ext cx="721163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280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Improving Cellular Energy Efficiency by Combined Simulation of Massive MIMO and Small-Cells in 5G Networks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19C70-1203-E49E-002D-B31C0DE1DF9C}"/>
              </a:ext>
            </a:extLst>
          </p:cNvPr>
          <p:cNvSpPr txBox="1"/>
          <p:nvPr/>
        </p:nvSpPr>
        <p:spPr>
          <a:xfrm>
            <a:off x="-3379" y="11530921"/>
            <a:ext cx="7324771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providing wide-area coverage, the macro-cell network topology is not capable of meeting increasing user numbers and QoS expectations.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meet the strict demands of next-generation wireless platforms and 5G networks, it is essential to prioritize maximizing energy efficiency.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CE9D9-A2B8-8BD8-2E9E-30796B6B4A5E}"/>
              </a:ext>
            </a:extLst>
          </p:cNvPr>
          <p:cNvSpPr txBox="1"/>
          <p:nvPr/>
        </p:nvSpPr>
        <p:spPr>
          <a:xfrm>
            <a:off x="14729790" y="11961808"/>
            <a:ext cx="658344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46100" lvl="0" indent="-457200" algn="just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The total power of Only BS to achieve QoS is higher than the Low Complexity RZF and Spatial Soft Cell approach.</a:t>
            </a:r>
          </a:p>
          <a:p>
            <a:pPr marL="546100" lvl="0" indent="-457200" algn="just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/>
                <a:ea typeface="Book Antiqua"/>
                <a:cs typeface="Book Antiqua"/>
                <a:sym typeface="Book Antiqua"/>
              </a:rPr>
              <a:t>The total power of Low Complexity RZF is more than the Spatial SoftCell because of its high complexity and computational requirements.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A08AD-1985-C6CB-BDE5-F5D5E6497275}"/>
              </a:ext>
            </a:extLst>
          </p:cNvPr>
          <p:cNvSpPr txBox="1"/>
          <p:nvPr/>
        </p:nvSpPr>
        <p:spPr>
          <a:xfrm>
            <a:off x="1" y="6996515"/>
            <a:ext cx="7354674" cy="3839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461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To minimize the total power consumption while satisfying QoS and power constraints.</a:t>
            </a:r>
          </a:p>
          <a:p>
            <a:pPr marL="5461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To provide promising simulation results showing total power consumption can be improved by combining massive MIMO and small cells.</a:t>
            </a:r>
          </a:p>
          <a:p>
            <a:pPr marL="5461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To compare and analyze the results of the proposed algorithm with other beamforming algorithms.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6A13B-81DA-0DBE-2FA1-2808558B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06" y="3332974"/>
            <a:ext cx="6880228" cy="11449825"/>
          </a:xfrm>
          <a:prstGeom prst="rect">
            <a:avLst/>
          </a:prstGeom>
        </p:spPr>
      </p:pic>
      <p:pic>
        <p:nvPicPr>
          <p:cNvPr id="15" name="Google Shape;142;p18">
            <a:extLst>
              <a:ext uri="{FF2B5EF4-FFF2-40B4-BE49-F238E27FC236}">
                <a16:creationId xmlns:a16="http://schemas.microsoft.com/office/drawing/2014/main" id="{F7E47CD0-4664-EE34-4ED9-1D790CE9A1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543"/>
          <a:stretch/>
        </p:blipFill>
        <p:spPr>
          <a:xfrm>
            <a:off x="15341535" y="3234278"/>
            <a:ext cx="5507887" cy="299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5;p19">
            <a:extLst>
              <a:ext uri="{FF2B5EF4-FFF2-40B4-BE49-F238E27FC236}">
                <a16:creationId xmlns:a16="http://schemas.microsoft.com/office/drawing/2014/main" id="{056C485A-55B9-CB37-32DA-E9F1F7BFB6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8437" t="12765" r="7351" b="7298"/>
          <a:stretch/>
        </p:blipFill>
        <p:spPr>
          <a:xfrm>
            <a:off x="15341535" y="6333369"/>
            <a:ext cx="5507887" cy="30008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F59E60-4D85-FA72-DE3E-85DEC38EA406}"/>
              </a:ext>
            </a:extLst>
          </p:cNvPr>
          <p:cNvSpPr txBox="1"/>
          <p:nvPr/>
        </p:nvSpPr>
        <p:spPr>
          <a:xfrm>
            <a:off x="14707745" y="9358491"/>
            <a:ext cx="66054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0" algn="just" rtl="0"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8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We can achieve same QoS with reduced total power with both Low Complexity RZF algorithm and Spatial Soft Cell usage in comparison to only BS approach.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231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Bookman Old Style</vt:lpstr>
      <vt:lpstr>Calibri</vt:lpstr>
      <vt:lpstr>Times New Roman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Kushagra Tomar</cp:lastModifiedBy>
  <cp:revision>361</cp:revision>
  <dcterms:created xsi:type="dcterms:W3CDTF">2009-07-23T11:11:30Z</dcterms:created>
  <dcterms:modified xsi:type="dcterms:W3CDTF">2023-05-11T18:24:23Z</dcterms:modified>
</cp:coreProperties>
</file>