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64" r:id="rId3"/>
    <p:sldId id="265" r:id="rId4"/>
    <p:sldId id="258" r:id="rId5"/>
    <p:sldId id="259" r:id="rId6"/>
    <p:sldId id="260" r:id="rId7"/>
    <p:sldId id="261" r:id="rId8"/>
    <p:sldId id="262" r:id="rId9"/>
    <p:sldId id="263" r:id="rId10"/>
    <p:sldId id="266" r:id="rId11"/>
    <p:sldId id="267" r:id="rId12"/>
    <p:sldId id="268" r:id="rId13"/>
    <p:sldId id="269" r:id="rId14"/>
    <p:sldId id="270" r:id="rId15"/>
    <p:sldId id="271" r:id="rId16"/>
  </p:sldIdLst>
  <p:sldSz cx="12192000" cy="6858000"/>
  <p:notesSz cx="6858000" cy="9144000"/>
  <p:embeddedFontLst>
    <p:embeddedFont>
      <p:font typeface="Book Antiqua" panose="02040602050305030304" pitchFamily="18" charset="0"/>
      <p:regular r:id="rId18"/>
      <p:bold r:id="rId19"/>
      <p:italic r:id="rId20"/>
      <p:boldItalic r:id="rId21"/>
    </p:embeddedFont>
    <p:embeddedFont>
      <p:font typeface="Calibri" panose="020F0502020204030204" pitchFamily="34" charset="0"/>
      <p:regular r:id="rId22"/>
      <p:bold r:id="rId23"/>
      <p:italic r:id="rId24"/>
      <p:boldItalic r:id="rId25"/>
    </p:embeddedFont>
    <p:embeddedFont>
      <p:font typeface="Century Gothic" panose="020B0502020202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gSIbwSjrT8QecWECPPwCaLOgy0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8A36F3-3519-4C5A-A660-2DAB50D47D13}">
  <a:tblStyle styleId="{B08A36F3-3519-4C5A-A660-2DAB50D47D13}"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07d3965d0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g207d3965d0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1" name="Google Shape;191;g207d3965d0f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f1439a708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g1f1439a7087_0_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2" name="Google Shape;202;g1f1439a7087_0_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dcbf94dd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g1dcbf94dd4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13" name="Google Shape;213;g1dcbf94dd4e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dcbf94dd4e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g1dcbf94dd4e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24" name="Google Shape;224;g1dcbf94dd4e_0_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f1439a708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g1f1439a7087_0_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35" name="Google Shape;235;g1f1439a7087_0_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44" name="Google Shape;24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07de47a206_1_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66" name="Google Shape;166;g207de47a206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93124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07de47a206_1_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8" name="Google Shape;178;g207de47a206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08547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f176ca657f_0_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07" name="Google Shape;107;g1f176ca657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6" name="Google Shape;11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9" name="Google Shape;1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f176ca657f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8" name="Google Shape;138;g1f176ca657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f176ca657f_0_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48" name="Google Shape;148;g1f176ca657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07de47a206_1_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57" name="Google Shape;157;g207de47a206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7" name="Google Shape;17;p2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2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3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3" name="Google Shape;23;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3" name="Google Shape;3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8" name="Google Shape;38;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4" name="Google Shape;44;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1" name="Google Shape;51;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0" name="Google Shape;60;p2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7" name="Google Shape;67;p28"/>
          <p:cNvSpPr>
            <a:spLocks noGrp="1"/>
          </p:cNvSpPr>
          <p:nvPr>
            <p:ph type="pic" idx="2"/>
          </p:nvPr>
        </p:nvSpPr>
        <p:spPr>
          <a:xfrm>
            <a:off x="5183188" y="987425"/>
            <a:ext cx="6172200" cy="4873625"/>
          </a:xfrm>
          <a:prstGeom prst="rect">
            <a:avLst/>
          </a:prstGeom>
          <a:noFill/>
          <a:ln>
            <a:noFill/>
          </a:ln>
        </p:spPr>
      </p:sp>
      <p:sp>
        <p:nvSpPr>
          <p:cNvPr id="68" name="Google Shape;68;p2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491612" y="1679677"/>
            <a:ext cx="11112501" cy="163915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SzPts val="1400"/>
              <a:buNone/>
            </a:pPr>
            <a:r>
              <a:rPr lang="en-IN" sz="3600" b="1" dirty="0">
                <a:latin typeface="Book Antiqua"/>
                <a:ea typeface="Book Antiqua"/>
                <a:cs typeface="Book Antiqua"/>
                <a:sym typeface="Book Antiqua"/>
              </a:rPr>
              <a:t>“Improving Energy Efficiency through Massive MIMO and Small-Cells in 5G Networks</a:t>
            </a:r>
            <a:r>
              <a:rPr lang="en-IN" sz="3200" b="1" i="1" dirty="0">
                <a:latin typeface="Arial"/>
                <a:ea typeface="Arial"/>
                <a:cs typeface="Arial"/>
                <a:sym typeface="Arial"/>
              </a:rPr>
              <a:t>”</a:t>
            </a:r>
            <a:br>
              <a:rPr lang="en-IN" sz="3600" b="1" dirty="0">
                <a:latin typeface="Book Antiqua"/>
                <a:ea typeface="Book Antiqua"/>
                <a:cs typeface="Book Antiqua"/>
                <a:sym typeface="Book Antiqua"/>
              </a:rPr>
            </a:br>
            <a:endParaRPr sz="3600" b="1" dirty="0">
              <a:latin typeface="Book Antiqua"/>
              <a:ea typeface="Book Antiqua"/>
              <a:cs typeface="Book Antiqua"/>
              <a:sym typeface="Book Antiqua"/>
            </a:endParaRPr>
          </a:p>
        </p:txBody>
      </p:sp>
      <p:pic>
        <p:nvPicPr>
          <p:cNvPr id="89" name="Google Shape;89;p1"/>
          <p:cNvPicPr preferRelativeResize="0"/>
          <p:nvPr/>
        </p:nvPicPr>
        <p:blipFill rotWithShape="1">
          <a:blip r:embed="rId3">
            <a:alphaModFix/>
          </a:blip>
          <a:srcRect t="15763" r="38198" b="64454"/>
          <a:stretch/>
        </p:blipFill>
        <p:spPr>
          <a:xfrm>
            <a:off x="2906396" y="216505"/>
            <a:ext cx="5973911" cy="1075632"/>
          </a:xfrm>
          <a:prstGeom prst="rect">
            <a:avLst/>
          </a:prstGeom>
          <a:noFill/>
          <a:ln>
            <a:noFill/>
          </a:ln>
        </p:spPr>
      </p:pic>
      <p:sp>
        <p:nvSpPr>
          <p:cNvPr id="90" name="Google Shape;90;p1"/>
          <p:cNvSpPr txBox="1"/>
          <p:nvPr/>
        </p:nvSpPr>
        <p:spPr>
          <a:xfrm>
            <a:off x="7274944" y="3355259"/>
            <a:ext cx="23670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Times New Roman"/>
                <a:ea typeface="Times New Roman"/>
                <a:cs typeface="Times New Roman"/>
                <a:sym typeface="Times New Roman"/>
              </a:rPr>
              <a:t>Team No: N4</a:t>
            </a:r>
            <a:endParaRPr sz="1400" b="0" i="0" u="none" strike="noStrike" cap="none">
              <a:solidFill>
                <a:srgbClr val="000000"/>
              </a:solidFill>
              <a:latin typeface="Arial"/>
              <a:ea typeface="Arial"/>
              <a:cs typeface="Arial"/>
              <a:sym typeface="Arial"/>
            </a:endParaRPr>
          </a:p>
        </p:txBody>
      </p:sp>
      <p:sp>
        <p:nvSpPr>
          <p:cNvPr id="91" name="Google Shape;91;p1"/>
          <p:cNvSpPr txBox="1"/>
          <p:nvPr/>
        </p:nvSpPr>
        <p:spPr>
          <a:xfrm>
            <a:off x="491612" y="5347538"/>
            <a:ext cx="4730837"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IN" sz="3200" b="0" i="0" u="none" strike="noStrike" cap="none">
                <a:solidFill>
                  <a:schemeClr val="dk1"/>
                </a:solidFill>
                <a:latin typeface="Times New Roman"/>
                <a:ea typeface="Times New Roman"/>
                <a:cs typeface="Times New Roman"/>
                <a:sym typeface="Times New Roman"/>
              </a:rPr>
              <a:t>Guided by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r>
              <a:rPr lang="en-IN" sz="3200" b="1" i="0" u="none" strike="noStrike" cap="none">
                <a:solidFill>
                  <a:schemeClr val="dk1"/>
                </a:solidFill>
                <a:latin typeface="Times New Roman"/>
                <a:ea typeface="Times New Roman"/>
                <a:cs typeface="Times New Roman"/>
                <a:sym typeface="Times New Roman"/>
              </a:rPr>
              <a:t>Mr.Parikshit P Hegde</a:t>
            </a:r>
            <a:endParaRPr sz="3200" b="1" i="0" u="none" strike="noStrike" cap="none">
              <a:solidFill>
                <a:schemeClr val="dk1"/>
              </a:solidFill>
              <a:latin typeface="Times New Roman"/>
              <a:ea typeface="Times New Roman"/>
              <a:cs typeface="Times New Roman"/>
              <a:sym typeface="Times New Roman"/>
            </a:endParaRPr>
          </a:p>
        </p:txBody>
      </p:sp>
      <p:graphicFrame>
        <p:nvGraphicFramePr>
          <p:cNvPr id="92" name="Google Shape;92;p1"/>
          <p:cNvGraphicFramePr/>
          <p:nvPr/>
        </p:nvGraphicFramePr>
        <p:xfrm>
          <a:off x="5471471" y="4063048"/>
          <a:ext cx="6132650" cy="2358700"/>
        </p:xfrm>
        <a:graphic>
          <a:graphicData uri="http://schemas.openxmlformats.org/drawingml/2006/table">
            <a:tbl>
              <a:tblPr firstRow="1" bandRow="1">
                <a:noFill/>
                <a:tableStyleId>{B08A36F3-3519-4C5A-A660-2DAB50D47D13}</a:tableStyleId>
              </a:tblPr>
              <a:tblGrid>
                <a:gridCol w="3066325">
                  <a:extLst>
                    <a:ext uri="{9D8B030D-6E8A-4147-A177-3AD203B41FA5}">
                      <a16:colId xmlns:a16="http://schemas.microsoft.com/office/drawing/2014/main" val="20000"/>
                    </a:ext>
                  </a:extLst>
                </a:gridCol>
                <a:gridCol w="3066325">
                  <a:extLst>
                    <a:ext uri="{9D8B030D-6E8A-4147-A177-3AD203B41FA5}">
                      <a16:colId xmlns:a16="http://schemas.microsoft.com/office/drawing/2014/main" val="20001"/>
                    </a:ext>
                  </a:extLst>
                </a:gridCol>
              </a:tblGrid>
              <a:tr h="446325">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lt1"/>
                          </a:solidFill>
                          <a:latin typeface="Calibri"/>
                          <a:ea typeface="Calibri"/>
                          <a:cs typeface="Calibri"/>
                          <a:sym typeface="Calibri"/>
                        </a:rPr>
                        <a:t>Name</a:t>
                      </a:r>
                      <a:endParaRPr sz="1800" b="1" u="none" strike="noStrike" cap="none">
                        <a:solidFill>
                          <a:schemeClr val="lt1"/>
                        </a:solidFill>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u="none" strike="noStrike" cap="none"/>
                        <a:t>USN</a:t>
                      </a:r>
                      <a:endParaRPr sz="1800" u="none" strike="noStrike" cap="none"/>
                    </a:p>
                  </a:txBody>
                  <a:tcPr marL="91450" marR="91450" marT="45725" marB="45725"/>
                </a:tc>
                <a:extLst>
                  <a:ext uri="{0D108BD9-81ED-4DB2-BD59-A6C34878D82A}">
                    <a16:rowId xmlns:a16="http://schemas.microsoft.com/office/drawing/2014/main" val="10000"/>
                  </a:ext>
                </a:extLst>
              </a:tr>
              <a:tr h="382475">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Calibri"/>
                          <a:ea typeface="Calibri"/>
                          <a:cs typeface="Calibri"/>
                          <a:sym typeface="Calibri"/>
                        </a:rPr>
                        <a:t>Pragathi Pujari</a:t>
                      </a:r>
                      <a:endParaRPr sz="1400" u="none" strike="noStrike" cap="none"/>
                    </a:p>
                  </a:txBody>
                  <a:tcPr marL="6350" marR="6350" marT="6350"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Calibri"/>
                          <a:ea typeface="Calibri"/>
                          <a:cs typeface="Calibri"/>
                          <a:sym typeface="Calibri"/>
                        </a:rPr>
                        <a:t>01FE20BCS189</a:t>
                      </a:r>
                      <a:endParaRPr sz="1400" u="none" strike="noStrike" cap="none"/>
                    </a:p>
                  </a:txBody>
                  <a:tcPr marL="6350" marR="6350" marT="6350" marB="0" anchor="b"/>
                </a:tc>
                <a:extLst>
                  <a:ext uri="{0D108BD9-81ED-4DB2-BD59-A6C34878D82A}">
                    <a16:rowId xmlns:a16="http://schemas.microsoft.com/office/drawing/2014/main" val="10001"/>
                  </a:ext>
                </a:extLst>
              </a:tr>
              <a:tr h="382475">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Calibri"/>
                          <a:ea typeface="Calibri"/>
                          <a:cs typeface="Calibri"/>
                          <a:sym typeface="Calibri"/>
                        </a:rPr>
                        <a:t>B Ajay Kushal</a:t>
                      </a:r>
                      <a:endParaRPr sz="1400" u="none" strike="noStrike" cap="none"/>
                    </a:p>
                  </a:txBody>
                  <a:tcPr marL="6350" marR="6350" marT="6350"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Calibri"/>
                          <a:ea typeface="Calibri"/>
                          <a:cs typeface="Calibri"/>
                          <a:sym typeface="Calibri"/>
                        </a:rPr>
                        <a:t>01FE20BCS289</a:t>
                      </a:r>
                      <a:endParaRPr sz="1400" u="none" strike="noStrike" cap="none"/>
                    </a:p>
                  </a:txBody>
                  <a:tcPr marL="6350" marR="6350" marT="6350" marB="0" anchor="b"/>
                </a:tc>
                <a:extLst>
                  <a:ext uri="{0D108BD9-81ED-4DB2-BD59-A6C34878D82A}">
                    <a16:rowId xmlns:a16="http://schemas.microsoft.com/office/drawing/2014/main" val="10002"/>
                  </a:ext>
                </a:extLst>
              </a:tr>
              <a:tr h="382475">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Calibri"/>
                          <a:ea typeface="Calibri"/>
                          <a:cs typeface="Calibri"/>
                          <a:sym typeface="Calibri"/>
                        </a:rPr>
                        <a:t>Lavanya Shahapur</a:t>
                      </a:r>
                      <a:endParaRPr sz="1400" u="none" strike="noStrike" cap="none"/>
                    </a:p>
                  </a:txBody>
                  <a:tcPr marL="6350" marR="6350" marT="6350"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Calibri"/>
                          <a:ea typeface="Calibri"/>
                          <a:cs typeface="Calibri"/>
                          <a:sym typeface="Calibri"/>
                        </a:rPr>
                        <a:t>01FE20BCS185</a:t>
                      </a:r>
                      <a:endParaRPr sz="1400" u="none" strike="noStrike" cap="none"/>
                    </a:p>
                  </a:txBody>
                  <a:tcPr marL="6350" marR="6350" marT="6350" marB="0" anchor="b"/>
                </a:tc>
                <a:extLst>
                  <a:ext uri="{0D108BD9-81ED-4DB2-BD59-A6C34878D82A}">
                    <a16:rowId xmlns:a16="http://schemas.microsoft.com/office/drawing/2014/main" val="10003"/>
                  </a:ext>
                </a:extLst>
              </a:tr>
              <a:tr h="382475">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Calibri"/>
                          <a:ea typeface="Calibri"/>
                          <a:cs typeface="Calibri"/>
                          <a:sym typeface="Calibri"/>
                        </a:rPr>
                        <a:t>Kushagra Tomar</a:t>
                      </a:r>
                      <a:endParaRPr sz="1400" u="none" strike="noStrike" cap="none"/>
                    </a:p>
                  </a:txBody>
                  <a:tcPr marL="6350" marR="6350" marT="6350"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Calibri"/>
                          <a:ea typeface="Calibri"/>
                          <a:cs typeface="Calibri"/>
                          <a:sym typeface="Calibri"/>
                        </a:rPr>
                        <a:t>01FE20BCS063</a:t>
                      </a:r>
                      <a:endParaRPr sz="1400" u="none" strike="noStrike" cap="none"/>
                    </a:p>
                  </a:txBody>
                  <a:tcPr marL="6350" marR="6350" marT="6350" marB="0" anchor="b"/>
                </a:tc>
                <a:extLst>
                  <a:ext uri="{0D108BD9-81ED-4DB2-BD59-A6C34878D82A}">
                    <a16:rowId xmlns:a16="http://schemas.microsoft.com/office/drawing/2014/main" val="10004"/>
                  </a:ext>
                </a:extLst>
              </a:tr>
              <a:tr h="382475">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Calibri"/>
                          <a:ea typeface="Calibri"/>
                          <a:cs typeface="Calibri"/>
                          <a:sym typeface="Calibri"/>
                        </a:rPr>
                        <a:t>Ashwini Jannu</a:t>
                      </a:r>
                      <a:endParaRPr sz="1400" u="none" strike="noStrike" cap="none"/>
                    </a:p>
                  </a:txBody>
                  <a:tcPr marL="6350" marR="6350" marT="6350"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Calibri"/>
                          <a:ea typeface="Calibri"/>
                          <a:cs typeface="Calibri"/>
                          <a:sym typeface="Calibri"/>
                        </a:rPr>
                        <a:t>01FE20BCS208</a:t>
                      </a:r>
                      <a:endParaRPr sz="1400" u="none" strike="noStrike" cap="none"/>
                    </a:p>
                  </a:txBody>
                  <a:tcPr marL="6350" marR="6350" marT="6350" marB="0" anchor="b"/>
                </a:tc>
                <a:extLst>
                  <a:ext uri="{0D108BD9-81ED-4DB2-BD59-A6C34878D82A}">
                    <a16:rowId xmlns:a16="http://schemas.microsoft.com/office/drawing/2014/main" val="10005"/>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grpSp>
        <p:nvGrpSpPr>
          <p:cNvPr id="193" name="Google Shape;193;g207d3965d0f_0_0"/>
          <p:cNvGrpSpPr/>
          <p:nvPr/>
        </p:nvGrpSpPr>
        <p:grpSpPr>
          <a:xfrm>
            <a:off x="13" y="6"/>
            <a:ext cx="12191999" cy="768567"/>
            <a:chOff x="0" y="0"/>
            <a:chExt cx="12191999" cy="768567"/>
          </a:xfrm>
        </p:grpSpPr>
        <p:pic>
          <p:nvPicPr>
            <p:cNvPr id="194" name="Google Shape;194;g207d3965d0f_0_0"/>
            <p:cNvPicPr preferRelativeResize="0"/>
            <p:nvPr/>
          </p:nvPicPr>
          <p:blipFill rotWithShape="1">
            <a:blip r:embed="rId3">
              <a:alphaModFix/>
            </a:blip>
            <a:srcRect t="15762" r="38199" b="64453"/>
            <a:stretch/>
          </p:blipFill>
          <p:spPr>
            <a:xfrm>
              <a:off x="7923490" y="0"/>
              <a:ext cx="4268509" cy="768567"/>
            </a:xfrm>
            <a:prstGeom prst="rect">
              <a:avLst/>
            </a:prstGeom>
            <a:noFill/>
            <a:ln>
              <a:noFill/>
            </a:ln>
          </p:spPr>
        </p:pic>
        <p:sp>
          <p:nvSpPr>
            <p:cNvPr id="195" name="Google Shape;195;g207d3965d0f_0_0"/>
            <p:cNvSpPr txBox="1"/>
            <p:nvPr/>
          </p:nvSpPr>
          <p:spPr>
            <a:xfrm>
              <a:off x="0" y="148765"/>
              <a:ext cx="85161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96" name="Google Shape;196;g207d3965d0f_0_0"/>
            <p:cNvCxnSpPr/>
            <p:nvPr/>
          </p:nvCxnSpPr>
          <p:spPr>
            <a:xfrm>
              <a:off x="33815" y="652740"/>
              <a:ext cx="11993100" cy="20400"/>
            </a:xfrm>
            <a:prstGeom prst="straightConnector1">
              <a:avLst/>
            </a:prstGeom>
            <a:noFill/>
            <a:ln w="31750" cap="flat" cmpd="sng">
              <a:solidFill>
                <a:srgbClr val="E4948A"/>
              </a:solidFill>
              <a:prstDash val="solid"/>
              <a:miter lim="800000"/>
              <a:headEnd type="none" w="sm" len="sm"/>
              <a:tailEnd type="none" w="sm" len="sm"/>
            </a:ln>
          </p:spPr>
        </p:cxnSp>
      </p:grpSp>
      <p:sp>
        <p:nvSpPr>
          <p:cNvPr id="197" name="Google Shape;197;g207d3965d0f_0_0"/>
          <p:cNvSpPr txBox="1"/>
          <p:nvPr/>
        </p:nvSpPr>
        <p:spPr>
          <a:xfrm>
            <a:off x="268375" y="699525"/>
            <a:ext cx="11726100" cy="6099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IN" sz="2800" b="1" i="0" u="none" strike="noStrike" cap="none">
                <a:solidFill>
                  <a:schemeClr val="dk1"/>
                </a:solidFill>
                <a:latin typeface="Arial"/>
                <a:ea typeface="Arial"/>
                <a:cs typeface="Arial"/>
                <a:sym typeface="Arial"/>
              </a:rPr>
              <a:t> Energy Efficiency in 5G Massive MIMO for Mobile Wireless Network</a:t>
            </a:r>
            <a:endParaRPr sz="2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IN" sz="1600" b="1" i="0" u="none" strike="noStrike" cap="none">
                <a:solidFill>
                  <a:schemeClr val="dk1"/>
                </a:solidFill>
                <a:latin typeface="Arial"/>
                <a:ea typeface="Arial"/>
                <a:cs typeface="Arial"/>
                <a:sym typeface="Arial"/>
              </a:rPr>
              <a:t>                                           Ali Hameed Ahmed, Ahmed Thair Al-Heety , Belal Al-Khateeb,Alaa Hamid Mohammed</a:t>
            </a:r>
            <a:endParaRPr sz="16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IN" sz="1400" b="1" i="0" u="none" strike="noStrike" cap="none">
                <a:solidFill>
                  <a:schemeClr val="dk1"/>
                </a:solidFill>
                <a:latin typeface="Calibri"/>
                <a:ea typeface="Calibri"/>
                <a:cs typeface="Calibri"/>
                <a:sym typeface="Calibri"/>
              </a:rPr>
              <a:t>5G Massive MIMO</a:t>
            </a:r>
            <a:endParaRPr sz="14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chemeClr val="dk1"/>
                </a:solidFill>
                <a:latin typeface="Calibri"/>
                <a:ea typeface="Calibri"/>
                <a:cs typeface="Calibri"/>
                <a:sym typeface="Calibri"/>
              </a:rPr>
              <a:t>A new direction for wireless networks has emerged due to the evaluation of mobile devices and applications in the current decade. This paper concentrates on three of objective proposed method that starts from, to investigate energy efficiency concepts, features, and design constraints of UDNs, to examine hardware impairments and their impact on massive MIMO. And to analyze and discuss the network capacity and energy efficiency for UDNs and how the network density affects the EE. </a:t>
            </a: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IN" sz="1400" b="1" i="0" u="none" strike="noStrike" cap="none">
                <a:solidFill>
                  <a:schemeClr val="dk1"/>
                </a:solidFill>
                <a:latin typeface="Calibri"/>
                <a:ea typeface="Calibri"/>
                <a:cs typeface="Calibri"/>
                <a:sym typeface="Calibri"/>
              </a:rPr>
              <a:t>Energy Efficiency in new Techniques and Deployment </a:t>
            </a:r>
            <a:endParaRPr sz="14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chemeClr val="dk1"/>
                </a:solidFill>
                <a:latin typeface="Calibri"/>
                <a:ea typeface="Calibri"/>
                <a:cs typeface="Calibri"/>
                <a:sym typeface="Calibri"/>
              </a:rPr>
              <a:t>The introduction of D2D communications, massive MIMO, and small cells for 3GPP LTE Advanced networks has been proposed as a way of handling the tremendous growth in mobile data traffic and reducing the huge infrastructural cost.  In the D2D communications, near-by cellular network users can directly share data without passing the BS. Being physical close to each other, D2D communications can assure proximity benefits, hop gain, and reuse gain. Thus, device EE can be improved by D2D communications.</a:t>
            </a: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IN" sz="1400" b="1" i="0" u="none" strike="noStrike" cap="none">
                <a:solidFill>
                  <a:schemeClr val="dk1"/>
                </a:solidFill>
                <a:latin typeface="Calibri"/>
                <a:ea typeface="Calibri"/>
                <a:cs typeface="Calibri"/>
                <a:sym typeface="Calibri"/>
              </a:rPr>
              <a:t>Random Waypoint Mobility Model</a:t>
            </a:r>
            <a:endParaRPr sz="14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chemeClr val="dk1"/>
                </a:solidFill>
                <a:latin typeface="Calibri"/>
                <a:ea typeface="Calibri"/>
                <a:cs typeface="Calibri"/>
                <a:sym typeface="Calibri"/>
              </a:rPr>
              <a:t>The massive MIMO technology is the major driver for 5G, where the BSs are designed with several antennas to achieve multiple spectral and EE gains over the existing LTE networks. Random Waypoint Mobility Model is used in which each node is meant to select a random destination. The node travels towards the selected position in a straight line at a randomly selected uniform speed. Upon reaching the destination, the node stops for a specified period known as pause time and then continues to repeat its movement. Each node is executed within a fixed area, where it selects its destination and move randomly within the selected area.</a:t>
            </a: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IN" sz="1400" b="1" i="0" u="none" strike="noStrike" cap="none">
                <a:solidFill>
                  <a:schemeClr val="dk1"/>
                </a:solidFill>
                <a:latin typeface="Calibri"/>
                <a:ea typeface="Calibri"/>
                <a:cs typeface="Calibri"/>
                <a:sym typeface="Calibri"/>
              </a:rPr>
              <a:t>Energy Efficiency </a:t>
            </a:r>
            <a:endParaRPr sz="14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chemeClr val="dk1"/>
                </a:solidFill>
                <a:latin typeface="Calibri"/>
                <a:ea typeface="Calibri"/>
                <a:cs typeface="Calibri"/>
                <a:sym typeface="Calibri"/>
              </a:rPr>
              <a:t>The performance metric used is energy efficiency (EE) which plays a very important role in identifying the gain achieved by implementing energy efficient strategies in wireless cellular networks. It is used to measure the energy consumption per information bit that is successfully transmitted over the network. It is measured in joules per bit. Energy Efficiency= (Energy of successfully transmitted bit/Total Energy)</a:t>
            </a: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Arial"/>
              <a:ea typeface="Arial"/>
              <a:cs typeface="Arial"/>
              <a:sym typeface="Arial"/>
            </a:endParaRPr>
          </a:p>
        </p:txBody>
      </p:sp>
      <p:sp>
        <p:nvSpPr>
          <p:cNvPr id="198" name="Google Shape;198;g207d3965d0f_0_0"/>
          <p:cNvSpPr txBox="1"/>
          <p:nvPr/>
        </p:nvSpPr>
        <p:spPr>
          <a:xfrm>
            <a:off x="104225" y="122688"/>
            <a:ext cx="30000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a:solidFill>
                  <a:srgbClr val="002060"/>
                </a:solidFill>
                <a:latin typeface="Book Antiqua"/>
                <a:ea typeface="Book Antiqua"/>
                <a:cs typeface="Book Antiqua"/>
                <a:sym typeface="Book Antiqua"/>
              </a:rPr>
              <a:t>Literature Survey</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g1f1439a7087_0_7"/>
          <p:cNvPicPr preferRelativeResize="0"/>
          <p:nvPr/>
        </p:nvPicPr>
        <p:blipFill rotWithShape="1">
          <a:blip r:embed="rId3">
            <a:alphaModFix/>
          </a:blip>
          <a:srcRect l="30381" t="10134" r="15482" b="22025"/>
          <a:stretch/>
        </p:blipFill>
        <p:spPr>
          <a:xfrm>
            <a:off x="382150" y="778002"/>
            <a:ext cx="11589826" cy="6052101"/>
          </a:xfrm>
          <a:prstGeom prst="rect">
            <a:avLst/>
          </a:prstGeom>
          <a:noFill/>
          <a:ln>
            <a:noFill/>
          </a:ln>
        </p:spPr>
      </p:pic>
      <p:grpSp>
        <p:nvGrpSpPr>
          <p:cNvPr id="205" name="Google Shape;205;g1f1439a7087_0_7"/>
          <p:cNvGrpSpPr/>
          <p:nvPr/>
        </p:nvGrpSpPr>
        <p:grpSpPr>
          <a:xfrm>
            <a:off x="13" y="6"/>
            <a:ext cx="12191999" cy="768567"/>
            <a:chOff x="0" y="0"/>
            <a:chExt cx="12191999" cy="768567"/>
          </a:xfrm>
        </p:grpSpPr>
        <p:pic>
          <p:nvPicPr>
            <p:cNvPr id="206" name="Google Shape;206;g1f1439a7087_0_7"/>
            <p:cNvPicPr preferRelativeResize="0"/>
            <p:nvPr/>
          </p:nvPicPr>
          <p:blipFill rotWithShape="1">
            <a:blip r:embed="rId4">
              <a:alphaModFix/>
            </a:blip>
            <a:srcRect t="15762" r="38199" b="64453"/>
            <a:stretch/>
          </p:blipFill>
          <p:spPr>
            <a:xfrm>
              <a:off x="7923490" y="0"/>
              <a:ext cx="4268509" cy="768567"/>
            </a:xfrm>
            <a:prstGeom prst="rect">
              <a:avLst/>
            </a:prstGeom>
            <a:noFill/>
            <a:ln>
              <a:noFill/>
            </a:ln>
          </p:spPr>
        </p:pic>
        <p:sp>
          <p:nvSpPr>
            <p:cNvPr id="207" name="Google Shape;207;g1f1439a7087_0_7"/>
            <p:cNvSpPr txBox="1"/>
            <p:nvPr/>
          </p:nvSpPr>
          <p:spPr>
            <a:xfrm>
              <a:off x="0" y="148765"/>
              <a:ext cx="85161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08" name="Google Shape;208;g1f1439a7087_0_7"/>
            <p:cNvCxnSpPr/>
            <p:nvPr/>
          </p:nvCxnSpPr>
          <p:spPr>
            <a:xfrm>
              <a:off x="33815" y="652740"/>
              <a:ext cx="11993100" cy="20400"/>
            </a:xfrm>
            <a:prstGeom prst="straightConnector1">
              <a:avLst/>
            </a:prstGeom>
            <a:noFill/>
            <a:ln w="31750" cap="flat" cmpd="sng">
              <a:solidFill>
                <a:srgbClr val="E4948A"/>
              </a:solidFill>
              <a:prstDash val="solid"/>
              <a:miter lim="800000"/>
              <a:headEnd type="none" w="sm" len="sm"/>
              <a:tailEnd type="none" w="sm" len="sm"/>
            </a:ln>
          </p:spPr>
        </p:cxnSp>
      </p:grpSp>
      <p:sp>
        <p:nvSpPr>
          <p:cNvPr id="209" name="Google Shape;209;g1f1439a7087_0_7"/>
          <p:cNvSpPr txBox="1"/>
          <p:nvPr/>
        </p:nvSpPr>
        <p:spPr>
          <a:xfrm>
            <a:off x="104225" y="122688"/>
            <a:ext cx="30000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a:solidFill>
                  <a:srgbClr val="002060"/>
                </a:solidFill>
                <a:latin typeface="Book Antiqua"/>
                <a:ea typeface="Book Antiqua"/>
                <a:cs typeface="Book Antiqua"/>
                <a:sym typeface="Book Antiqua"/>
              </a:rPr>
              <a:t>Literature Survey</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grpSp>
        <p:nvGrpSpPr>
          <p:cNvPr id="215" name="Google Shape;215;g1dcbf94dd4e_0_0"/>
          <p:cNvGrpSpPr/>
          <p:nvPr/>
        </p:nvGrpSpPr>
        <p:grpSpPr>
          <a:xfrm>
            <a:off x="13" y="6"/>
            <a:ext cx="12191999" cy="768567"/>
            <a:chOff x="0" y="0"/>
            <a:chExt cx="12191999" cy="768567"/>
          </a:xfrm>
        </p:grpSpPr>
        <p:pic>
          <p:nvPicPr>
            <p:cNvPr id="216" name="Google Shape;216;g1dcbf94dd4e_0_0"/>
            <p:cNvPicPr preferRelativeResize="0"/>
            <p:nvPr/>
          </p:nvPicPr>
          <p:blipFill rotWithShape="1">
            <a:blip r:embed="rId3">
              <a:alphaModFix/>
            </a:blip>
            <a:srcRect t="15762" r="38199" b="64453"/>
            <a:stretch/>
          </p:blipFill>
          <p:spPr>
            <a:xfrm>
              <a:off x="7923490" y="0"/>
              <a:ext cx="4268509" cy="768567"/>
            </a:xfrm>
            <a:prstGeom prst="rect">
              <a:avLst/>
            </a:prstGeom>
            <a:noFill/>
            <a:ln>
              <a:noFill/>
            </a:ln>
          </p:spPr>
        </p:pic>
        <p:sp>
          <p:nvSpPr>
            <p:cNvPr id="217" name="Google Shape;217;g1dcbf94dd4e_0_0"/>
            <p:cNvSpPr txBox="1"/>
            <p:nvPr/>
          </p:nvSpPr>
          <p:spPr>
            <a:xfrm>
              <a:off x="0" y="148765"/>
              <a:ext cx="85161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18" name="Google Shape;218;g1dcbf94dd4e_0_0"/>
            <p:cNvCxnSpPr/>
            <p:nvPr/>
          </p:nvCxnSpPr>
          <p:spPr>
            <a:xfrm>
              <a:off x="33815" y="652740"/>
              <a:ext cx="11993100" cy="20400"/>
            </a:xfrm>
            <a:prstGeom prst="straightConnector1">
              <a:avLst/>
            </a:prstGeom>
            <a:noFill/>
            <a:ln w="31750" cap="flat" cmpd="sng">
              <a:solidFill>
                <a:srgbClr val="E4948A"/>
              </a:solidFill>
              <a:prstDash val="solid"/>
              <a:miter lim="800000"/>
              <a:headEnd type="none" w="sm" len="sm"/>
              <a:tailEnd type="none" w="sm" len="sm"/>
            </a:ln>
          </p:spPr>
        </p:cxnSp>
      </p:grpSp>
      <p:sp>
        <p:nvSpPr>
          <p:cNvPr id="219" name="Google Shape;219;g1dcbf94dd4e_0_0"/>
          <p:cNvSpPr txBox="1"/>
          <p:nvPr/>
        </p:nvSpPr>
        <p:spPr>
          <a:xfrm>
            <a:off x="268375" y="699525"/>
            <a:ext cx="11726100" cy="6033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IN" sz="2800" b="1" i="0" u="none" strike="noStrike" cap="none">
                <a:solidFill>
                  <a:schemeClr val="dk1"/>
                </a:solidFill>
                <a:latin typeface="Arial"/>
                <a:ea typeface="Arial"/>
                <a:cs typeface="Arial"/>
                <a:sym typeface="Arial"/>
              </a:rPr>
              <a:t>  Energy-efficient future wireless networks: A marriage between                  massive MIMO and small cells</a:t>
            </a:r>
            <a:endParaRPr sz="2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IN" sz="1600" b="1" i="0" u="none" strike="noStrike" cap="none">
                <a:solidFill>
                  <a:schemeClr val="dk1"/>
                </a:solidFill>
                <a:latin typeface="Arial"/>
                <a:ea typeface="Arial"/>
                <a:cs typeface="Arial"/>
                <a:sym typeface="Arial"/>
              </a:rPr>
              <a:t>                                                          Emil Björnson, Luca Sanguinetti, Marios Kountouris</a:t>
            </a:r>
            <a:endParaRPr sz="16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IN" sz="1400" b="1" i="0" u="none" strike="noStrike" cap="none">
                <a:solidFill>
                  <a:schemeClr val="dk1"/>
                </a:solidFill>
                <a:latin typeface="Calibri"/>
                <a:ea typeface="Calibri"/>
                <a:cs typeface="Calibri"/>
                <a:sym typeface="Calibri"/>
              </a:rPr>
              <a:t>Cellular Network</a:t>
            </a:r>
            <a:endParaRPr sz="14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chemeClr val="dk1"/>
                </a:solidFill>
                <a:latin typeface="Calibri"/>
                <a:ea typeface="Calibri"/>
                <a:cs typeface="Calibri"/>
                <a:sym typeface="Calibri"/>
              </a:rPr>
              <a:t>Cellular networks are modeled by using stochastic geometry and optimize the energy efficiency with respect to the density of base stations, the number of antennas and users per cell, the transmit power levels, and the pilot reuse.</a:t>
            </a: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IN" sz="1400" b="1" i="0" u="none" strike="noStrike" cap="none">
                <a:solidFill>
                  <a:schemeClr val="dk1"/>
                </a:solidFill>
                <a:latin typeface="Calibri"/>
                <a:ea typeface="Calibri"/>
                <a:cs typeface="Calibri"/>
                <a:sym typeface="Calibri"/>
              </a:rPr>
              <a:t>Massive MIMO and small cells </a:t>
            </a:r>
            <a:endParaRPr sz="14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chemeClr val="dk1"/>
                </a:solidFill>
                <a:latin typeface="Calibri"/>
                <a:ea typeface="Calibri"/>
                <a:cs typeface="Calibri"/>
                <a:sym typeface="Calibri"/>
              </a:rPr>
              <a:t>Smaller cells are obtained by densifying the base station (BS) deployment. This has a positive effect on the EE in terms of increasing the SE and reducing the transmit power (due to lower propagation losses). Massive MIMO evolves the conventional BS technology by replacing the bulky high-gain vertical antennas with arrays comprising hundreds of small dipole antennas.</a:t>
            </a: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IN" sz="1400" b="1" i="0" u="none" strike="noStrike" cap="none">
                <a:solidFill>
                  <a:schemeClr val="dk1"/>
                </a:solidFill>
                <a:latin typeface="Calibri"/>
                <a:ea typeface="Calibri"/>
                <a:cs typeface="Calibri"/>
                <a:sym typeface="Calibri"/>
              </a:rPr>
              <a:t>System Model</a:t>
            </a:r>
            <a:endParaRPr sz="14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chemeClr val="dk1"/>
                </a:solidFill>
                <a:latin typeface="Calibri"/>
                <a:ea typeface="Calibri"/>
                <a:cs typeface="Calibri"/>
                <a:sym typeface="Calibri"/>
              </a:rPr>
              <a:t>A cellular network that is designed to serve users from a heterogeneous user distribution.</a:t>
            </a:r>
            <a:r>
              <a:rPr lang="en-IN" sz="1400" b="1" i="0" u="none" strike="noStrike" cap="none">
                <a:solidFill>
                  <a:schemeClr val="dk1"/>
                </a:solidFill>
                <a:latin typeface="Calibri"/>
                <a:ea typeface="Calibri"/>
                <a:cs typeface="Calibri"/>
                <a:sym typeface="Calibri"/>
              </a:rPr>
              <a:t> </a:t>
            </a:r>
            <a:r>
              <a:rPr lang="en-IN" sz="1400" b="0" i="0" u="none" strike="noStrike" cap="none">
                <a:solidFill>
                  <a:schemeClr val="dk1"/>
                </a:solidFill>
                <a:latin typeface="Calibri"/>
                <a:ea typeface="Calibri"/>
                <a:cs typeface="Calibri"/>
                <a:sym typeface="Calibri"/>
              </a:rPr>
              <a:t>Each BS has M antennas and serves K single-antenna user equipments (UEs). Each UE connects to its closest BS. The UEs are assumed to be uniformly distributed in the cells. Since there are K UEs per cell, small cells have higher user density (per km2 ) than larger cells, giving a judicious deployment based on a heterogenous user distribution.</a:t>
            </a: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IN" sz="1400" b="1" i="0" u="none" strike="noStrike" cap="none">
                <a:solidFill>
                  <a:schemeClr val="dk1"/>
                </a:solidFill>
                <a:latin typeface="Calibri"/>
                <a:ea typeface="Calibri"/>
                <a:cs typeface="Calibri"/>
                <a:sym typeface="Calibri"/>
              </a:rPr>
              <a:t>Energy Efficiency Maximization</a:t>
            </a:r>
            <a:endParaRPr sz="14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IN" sz="1400" b="1" i="0" u="none" strike="noStrike" cap="none">
                <a:solidFill>
                  <a:schemeClr val="dk1"/>
                </a:solidFill>
                <a:latin typeface="Calibri"/>
                <a:ea typeface="Calibri"/>
                <a:cs typeface="Calibri"/>
                <a:sym typeface="Calibri"/>
              </a:rPr>
              <a:t>A. Optimal Pilot Reuse Factor β</a:t>
            </a:r>
            <a:r>
              <a:rPr lang="en-IN" sz="1400" b="0" i="0" u="none" strike="noStrike" cap="none">
                <a:solidFill>
                  <a:schemeClr val="dk1"/>
                </a:solidFill>
                <a:latin typeface="Calibri"/>
                <a:ea typeface="Calibri"/>
                <a:cs typeface="Calibri"/>
                <a:sym typeface="Calibri"/>
              </a:rPr>
              <a:t>: Both ρ and M amplify the desired signal, which as consequence improves channel estimation and makes the system operate in a less noise limited regime.</a:t>
            </a: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IN" sz="1400" b="1" i="0" u="none" strike="noStrike" cap="none">
                <a:solidFill>
                  <a:schemeClr val="dk1"/>
                </a:solidFill>
                <a:latin typeface="Calibri"/>
                <a:ea typeface="Calibri"/>
                <a:cs typeface="Calibri"/>
                <a:sym typeface="Calibri"/>
              </a:rPr>
              <a:t>B. Optimal BS Density and Radiated Power: </a:t>
            </a:r>
            <a:r>
              <a:rPr lang="en-IN" sz="1400" b="0" i="0" u="none" strike="noStrike" cap="none">
                <a:solidFill>
                  <a:schemeClr val="dk1"/>
                </a:solidFill>
                <a:latin typeface="Calibri"/>
                <a:ea typeface="Calibri"/>
                <a:cs typeface="Calibri"/>
                <a:sym typeface="Calibri"/>
              </a:rPr>
              <a:t>An EE perspective it is preferable to have as high BS density as possible. This might sound counterintuitive at first, since the inter-cell interference typically grows as the cells become smaller.</a:t>
            </a: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IN" sz="1400" b="1" i="0" u="none" strike="noStrike" cap="none">
                <a:solidFill>
                  <a:schemeClr val="dk1"/>
                </a:solidFill>
                <a:latin typeface="Calibri"/>
                <a:ea typeface="Calibri"/>
                <a:cs typeface="Calibri"/>
                <a:sym typeface="Calibri"/>
              </a:rPr>
              <a:t>C. Optimal Number of Antennas and UEs per BS: </a:t>
            </a:r>
            <a:r>
              <a:rPr lang="en-IN" sz="1400" b="0" i="0" u="none" strike="noStrike" cap="none">
                <a:solidFill>
                  <a:schemeClr val="dk1"/>
                </a:solidFill>
                <a:latin typeface="Calibri"/>
                <a:ea typeface="Calibri"/>
                <a:cs typeface="Calibri"/>
                <a:sym typeface="Calibri"/>
              </a:rPr>
              <a:t>For analytical tractability, we first fix the number of BS antennas per UE, and find the EE-maximizing value of K. K increases with the static energy consumption. More hardware should be turned on (i.e., BS antennas and UEs per cell) only if the increase in circuit power has a marginal effect.</a:t>
            </a:r>
            <a:endParaRPr sz="1600" b="1" i="0" u="none" strike="noStrike" cap="none">
              <a:solidFill>
                <a:schemeClr val="dk1"/>
              </a:solidFill>
              <a:latin typeface="Arial"/>
              <a:ea typeface="Arial"/>
              <a:cs typeface="Arial"/>
              <a:sym typeface="Arial"/>
            </a:endParaRPr>
          </a:p>
        </p:txBody>
      </p:sp>
      <p:sp>
        <p:nvSpPr>
          <p:cNvPr id="220" name="Google Shape;220;g1dcbf94dd4e_0_0"/>
          <p:cNvSpPr txBox="1"/>
          <p:nvPr/>
        </p:nvSpPr>
        <p:spPr>
          <a:xfrm>
            <a:off x="104225" y="122688"/>
            <a:ext cx="30000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a:solidFill>
                  <a:srgbClr val="002060"/>
                </a:solidFill>
                <a:latin typeface="Book Antiqua"/>
                <a:ea typeface="Book Antiqua"/>
                <a:cs typeface="Book Antiqua"/>
                <a:sym typeface="Book Antiqua"/>
              </a:rPr>
              <a:t>Literature Survey</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grpSp>
        <p:nvGrpSpPr>
          <p:cNvPr id="226" name="Google Shape;226;g1dcbf94dd4e_0_21"/>
          <p:cNvGrpSpPr/>
          <p:nvPr/>
        </p:nvGrpSpPr>
        <p:grpSpPr>
          <a:xfrm>
            <a:off x="13" y="6"/>
            <a:ext cx="12191999" cy="768567"/>
            <a:chOff x="0" y="0"/>
            <a:chExt cx="12191999" cy="768567"/>
          </a:xfrm>
        </p:grpSpPr>
        <p:pic>
          <p:nvPicPr>
            <p:cNvPr id="227" name="Google Shape;227;g1dcbf94dd4e_0_21"/>
            <p:cNvPicPr preferRelativeResize="0"/>
            <p:nvPr/>
          </p:nvPicPr>
          <p:blipFill rotWithShape="1">
            <a:blip r:embed="rId3">
              <a:alphaModFix/>
            </a:blip>
            <a:srcRect t="15762" r="38199" b="64453"/>
            <a:stretch/>
          </p:blipFill>
          <p:spPr>
            <a:xfrm>
              <a:off x="7923490" y="0"/>
              <a:ext cx="4268509" cy="768567"/>
            </a:xfrm>
            <a:prstGeom prst="rect">
              <a:avLst/>
            </a:prstGeom>
            <a:noFill/>
            <a:ln>
              <a:noFill/>
            </a:ln>
          </p:spPr>
        </p:pic>
        <p:sp>
          <p:nvSpPr>
            <p:cNvPr id="228" name="Google Shape;228;g1dcbf94dd4e_0_21"/>
            <p:cNvSpPr txBox="1"/>
            <p:nvPr/>
          </p:nvSpPr>
          <p:spPr>
            <a:xfrm>
              <a:off x="0" y="148765"/>
              <a:ext cx="85161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29" name="Google Shape;229;g1dcbf94dd4e_0_21"/>
            <p:cNvCxnSpPr/>
            <p:nvPr/>
          </p:nvCxnSpPr>
          <p:spPr>
            <a:xfrm>
              <a:off x="33815" y="652740"/>
              <a:ext cx="11993100" cy="20400"/>
            </a:xfrm>
            <a:prstGeom prst="straightConnector1">
              <a:avLst/>
            </a:prstGeom>
            <a:noFill/>
            <a:ln w="31750" cap="flat" cmpd="sng">
              <a:solidFill>
                <a:srgbClr val="E4948A"/>
              </a:solidFill>
              <a:prstDash val="solid"/>
              <a:miter lim="800000"/>
              <a:headEnd type="none" w="sm" len="sm"/>
              <a:tailEnd type="none" w="sm" len="sm"/>
            </a:ln>
          </p:spPr>
        </p:cxnSp>
      </p:grpSp>
      <p:sp>
        <p:nvSpPr>
          <p:cNvPr id="230" name="Google Shape;230;g1dcbf94dd4e_0_21"/>
          <p:cNvSpPr txBox="1"/>
          <p:nvPr/>
        </p:nvSpPr>
        <p:spPr>
          <a:xfrm>
            <a:off x="268375" y="699525"/>
            <a:ext cx="11726100" cy="62632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IN" sz="2800" b="1" i="0" u="none" strike="noStrike" cap="none">
                <a:solidFill>
                  <a:schemeClr val="dk1"/>
                </a:solidFill>
                <a:latin typeface="Arial"/>
                <a:ea typeface="Arial"/>
                <a:cs typeface="Arial"/>
                <a:sym typeface="Arial"/>
              </a:rPr>
              <a:t>Energy-efficient Design for MIMO Two-Way AF Multiple Relay Networks</a:t>
            </a:r>
            <a:endParaRPr sz="2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IN" sz="1600" b="1" i="0" u="none" strike="noStrike" cap="none">
                <a:solidFill>
                  <a:schemeClr val="dk1"/>
                </a:solidFill>
                <a:latin typeface="Arial"/>
                <a:ea typeface="Arial"/>
                <a:cs typeface="Arial"/>
                <a:sym typeface="Arial"/>
              </a:rPr>
              <a:t>                                                          Ahmad Alsharoa, Hakim Ghazzai, Mohamed-Slim Alouini</a:t>
            </a:r>
            <a:endParaRPr sz="16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alibri"/>
                <a:ea typeface="Calibri"/>
                <a:cs typeface="Calibri"/>
                <a:sym typeface="Calibri"/>
              </a:rPr>
              <a:t>Two Way Relay Communication </a:t>
            </a:r>
            <a:endParaRPr sz="1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700"/>
              <a:buFont typeface="Arial"/>
              <a:buNone/>
            </a:pPr>
            <a:r>
              <a:rPr lang="en-IN" sz="1700" b="0" i="0" u="none" strike="noStrike" cap="none">
                <a:solidFill>
                  <a:schemeClr val="dk1"/>
                </a:solidFill>
                <a:latin typeface="Calibri"/>
                <a:ea typeface="Calibri"/>
                <a:cs typeface="Calibri"/>
                <a:sym typeface="Calibri"/>
              </a:rPr>
              <a:t>In Two Way Relay Networks equipped with multi-input multi output antennas where each relay employs an amplify-and-forward strategy.So, the power consumption is more. The algorithm set up by in the paper tries to minimise the total power consumption without degrading the quality of service of the terminals.</a:t>
            </a:r>
            <a:endParaRPr sz="17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700"/>
              <a:buFont typeface="Arial"/>
              <a:buNone/>
            </a:pPr>
            <a:r>
              <a:rPr lang="en-IN" sz="1700" b="1" i="0" u="none" strike="noStrike" cap="none">
                <a:solidFill>
                  <a:schemeClr val="dk1"/>
                </a:solidFill>
                <a:latin typeface="Calibri"/>
                <a:ea typeface="Calibri"/>
                <a:cs typeface="Calibri"/>
                <a:sym typeface="Calibri"/>
              </a:rPr>
              <a:t>System Model</a:t>
            </a:r>
            <a:endParaRPr sz="17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700"/>
              <a:buFont typeface="Arial"/>
              <a:buNone/>
            </a:pPr>
            <a:r>
              <a:rPr lang="en-IN" sz="1700" b="0" i="0" u="none" strike="noStrike" cap="none">
                <a:solidFill>
                  <a:schemeClr val="dk1"/>
                </a:solidFill>
                <a:latin typeface="Calibri"/>
                <a:ea typeface="Calibri"/>
                <a:cs typeface="Calibri"/>
                <a:sym typeface="Calibri"/>
              </a:rPr>
              <a:t>A cellular network is formed in which two MIMO TWRN’s with two Terminals T1 and T2 exchanging data via half duplex relays using AF strategy in the absence of direct T1-T2 link .</a:t>
            </a:r>
            <a:endParaRPr sz="17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700"/>
              <a:buFont typeface="Arial"/>
              <a:buNone/>
            </a:pPr>
            <a:r>
              <a:rPr lang="en-IN" sz="1700" b="1" i="0" u="none" strike="noStrike" cap="none">
                <a:solidFill>
                  <a:schemeClr val="dk1"/>
                </a:solidFill>
                <a:latin typeface="Calibri"/>
                <a:ea typeface="Calibri"/>
                <a:cs typeface="Calibri"/>
                <a:sym typeface="Calibri"/>
              </a:rPr>
              <a:t>Simulation and Results</a:t>
            </a:r>
            <a:endParaRPr sz="17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700"/>
              <a:buFont typeface="Arial"/>
              <a:buNone/>
            </a:pPr>
            <a:r>
              <a:rPr lang="en-IN" sz="1700" b="0" i="0" u="none" strike="noStrike" cap="none">
                <a:solidFill>
                  <a:schemeClr val="dk1"/>
                </a:solidFill>
                <a:latin typeface="Calibri"/>
                <a:ea typeface="Calibri"/>
                <a:cs typeface="Calibri"/>
                <a:sym typeface="Calibri"/>
              </a:rPr>
              <a:t>The challenge is to find the optimal amplification factors at the relays. The idea is to adjust the terminal and relay powers simultaneously and iteratively until reaching an optimal solution.</a:t>
            </a:r>
            <a:endParaRPr sz="17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700"/>
              <a:buFont typeface="Arial"/>
              <a:buNone/>
            </a:pPr>
            <a:r>
              <a:rPr lang="en-IN" sz="1700" b="1" i="0" u="none" strike="noStrike" cap="none">
                <a:solidFill>
                  <a:schemeClr val="dk1"/>
                </a:solidFill>
                <a:latin typeface="Calibri"/>
                <a:ea typeface="Calibri"/>
                <a:cs typeface="Calibri"/>
                <a:sym typeface="Calibri"/>
              </a:rPr>
              <a:t>Algorithm : Particle swarm optimization Technique</a:t>
            </a:r>
            <a:endParaRPr sz="17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700"/>
              <a:buFont typeface="Arial"/>
              <a:buNone/>
            </a:pPr>
            <a:r>
              <a:rPr lang="en-IN" sz="1700" b="0" i="0" u="none" strike="noStrike" cap="none">
                <a:solidFill>
                  <a:schemeClr val="dk1"/>
                </a:solidFill>
                <a:latin typeface="Calibri"/>
                <a:ea typeface="Calibri"/>
                <a:cs typeface="Calibri"/>
                <a:sym typeface="Calibri"/>
              </a:rPr>
              <a:t>This algorithm helps to compute the total optimal power values for the random particles present in an initial population.</a:t>
            </a:r>
            <a:endParaRPr sz="17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700"/>
              <a:buFont typeface="Arial"/>
              <a:buNone/>
            </a:pPr>
            <a:r>
              <a:rPr lang="en-IN" sz="1700" b="0" i="0" u="none" strike="noStrike" cap="none">
                <a:solidFill>
                  <a:schemeClr val="dk1"/>
                </a:solidFill>
                <a:latin typeface="Calibri"/>
                <a:ea typeface="Calibri"/>
                <a:cs typeface="Calibri"/>
                <a:sym typeface="Calibri"/>
              </a:rPr>
              <a:t>The graphical results show that the interpretation obtained when power consumed by T1&gt; T2 , has a similar behaviour due to the symmetry of the TWRN’s. Thus it is clear that the total power consumed in the relays follows the behaviour of the total sum power consumed in the terminals.</a:t>
            </a:r>
            <a:endParaRPr sz="17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900"/>
              <a:buFont typeface="Arial"/>
              <a:buNone/>
            </a:pPr>
            <a:endParaRPr sz="1900" b="1" i="0" u="none" strike="noStrike" cap="none">
              <a:solidFill>
                <a:schemeClr val="dk1"/>
              </a:solidFill>
              <a:latin typeface="Arial"/>
              <a:ea typeface="Arial"/>
              <a:cs typeface="Arial"/>
              <a:sym typeface="Arial"/>
            </a:endParaRPr>
          </a:p>
        </p:txBody>
      </p:sp>
      <p:sp>
        <p:nvSpPr>
          <p:cNvPr id="231" name="Google Shape;231;g1dcbf94dd4e_0_21"/>
          <p:cNvSpPr txBox="1"/>
          <p:nvPr/>
        </p:nvSpPr>
        <p:spPr>
          <a:xfrm>
            <a:off x="104225" y="122688"/>
            <a:ext cx="30000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a:solidFill>
                  <a:srgbClr val="002060"/>
                </a:solidFill>
                <a:latin typeface="Book Antiqua"/>
                <a:ea typeface="Book Antiqua"/>
                <a:cs typeface="Book Antiqua"/>
                <a:sym typeface="Book Antiqua"/>
              </a:rPr>
              <a:t>Literature Survey</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Google Shape;237;g1f1439a7087_0_2"/>
          <p:cNvPicPr preferRelativeResize="0"/>
          <p:nvPr/>
        </p:nvPicPr>
        <p:blipFill rotWithShape="1">
          <a:blip r:embed="rId3">
            <a:alphaModFix/>
          </a:blip>
          <a:srcRect l="15498" t="10196" r="9879" b="14051"/>
          <a:stretch/>
        </p:blipFill>
        <p:spPr>
          <a:xfrm>
            <a:off x="215400" y="768575"/>
            <a:ext cx="11714875" cy="6003126"/>
          </a:xfrm>
          <a:prstGeom prst="rect">
            <a:avLst/>
          </a:prstGeom>
          <a:noFill/>
          <a:ln>
            <a:noFill/>
          </a:ln>
        </p:spPr>
      </p:pic>
      <p:grpSp>
        <p:nvGrpSpPr>
          <p:cNvPr id="238" name="Google Shape;238;g1f1439a7087_0_2"/>
          <p:cNvGrpSpPr/>
          <p:nvPr/>
        </p:nvGrpSpPr>
        <p:grpSpPr>
          <a:xfrm>
            <a:off x="13" y="6"/>
            <a:ext cx="12191999" cy="768567"/>
            <a:chOff x="0" y="0"/>
            <a:chExt cx="12191999" cy="768567"/>
          </a:xfrm>
        </p:grpSpPr>
        <p:pic>
          <p:nvPicPr>
            <p:cNvPr id="239" name="Google Shape;239;g1f1439a7087_0_2"/>
            <p:cNvPicPr preferRelativeResize="0"/>
            <p:nvPr/>
          </p:nvPicPr>
          <p:blipFill rotWithShape="1">
            <a:blip r:embed="rId4">
              <a:alphaModFix/>
            </a:blip>
            <a:srcRect t="15762" r="38199" b="64453"/>
            <a:stretch/>
          </p:blipFill>
          <p:spPr>
            <a:xfrm>
              <a:off x="7923490" y="0"/>
              <a:ext cx="4268509" cy="768567"/>
            </a:xfrm>
            <a:prstGeom prst="rect">
              <a:avLst/>
            </a:prstGeom>
            <a:noFill/>
            <a:ln>
              <a:noFill/>
            </a:ln>
          </p:spPr>
        </p:pic>
        <p:sp>
          <p:nvSpPr>
            <p:cNvPr id="240" name="Google Shape;240;g1f1439a7087_0_2"/>
            <p:cNvSpPr txBox="1"/>
            <p:nvPr/>
          </p:nvSpPr>
          <p:spPr>
            <a:xfrm>
              <a:off x="0" y="148765"/>
              <a:ext cx="85161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a:solidFill>
                    <a:srgbClr val="002060"/>
                  </a:solidFill>
                  <a:latin typeface="Book Antiqua"/>
                  <a:ea typeface="Book Antiqua"/>
                  <a:cs typeface="Book Antiqua"/>
                  <a:sym typeface="Book Antiqua"/>
                </a:rPr>
                <a:t>Literature Survey</a:t>
              </a:r>
              <a:endParaRPr sz="1400" b="0" i="0" u="none" strike="noStrike" cap="none">
                <a:solidFill>
                  <a:srgbClr val="000000"/>
                </a:solidFill>
                <a:latin typeface="Arial"/>
                <a:ea typeface="Arial"/>
                <a:cs typeface="Arial"/>
                <a:sym typeface="Arial"/>
              </a:endParaRPr>
            </a:p>
          </p:txBody>
        </p:sp>
        <p:cxnSp>
          <p:nvCxnSpPr>
            <p:cNvPr id="241" name="Google Shape;241;g1f1439a7087_0_2"/>
            <p:cNvCxnSpPr/>
            <p:nvPr/>
          </p:nvCxnSpPr>
          <p:spPr>
            <a:xfrm>
              <a:off x="33815" y="652740"/>
              <a:ext cx="11993100" cy="20400"/>
            </a:xfrm>
            <a:prstGeom prst="straightConnector1">
              <a:avLst/>
            </a:prstGeom>
            <a:noFill/>
            <a:ln w="31750" cap="flat" cmpd="sng">
              <a:solidFill>
                <a:srgbClr val="E4948A"/>
              </a:solidFill>
              <a:prstDash val="solid"/>
              <a:miter lim="800000"/>
              <a:headEnd type="none" w="sm" len="sm"/>
              <a:tailEnd type="none" w="sm" len="sm"/>
            </a:ln>
          </p:spPr>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8"/>
          <p:cNvSpPr txBox="1">
            <a:spLocks noGrp="1"/>
          </p:cNvSpPr>
          <p:nvPr>
            <p:ph type="title"/>
          </p:nvPr>
        </p:nvSpPr>
        <p:spPr>
          <a:xfrm>
            <a:off x="3700439" y="2766218"/>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400"/>
              <a:buNone/>
            </a:pPr>
            <a:r>
              <a:rPr lang="en-IN" sz="8000" b="1"/>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207de47a206_1_61"/>
          <p:cNvSpPr txBox="1"/>
          <p:nvPr/>
        </p:nvSpPr>
        <p:spPr>
          <a:xfrm>
            <a:off x="280950" y="4568625"/>
            <a:ext cx="5719200" cy="2034600"/>
          </a:xfrm>
          <a:prstGeom prst="rect">
            <a:avLst/>
          </a:prstGeom>
          <a:noFill/>
          <a:ln>
            <a:noFill/>
          </a:ln>
        </p:spPr>
        <p:txBody>
          <a:bodyPr spcFirstLastPara="1" wrap="square" lIns="91425" tIns="45700" rIns="91425" bIns="45700" anchor="t" anchorCtr="0">
            <a:spAutoFit/>
          </a:bodyPr>
          <a:lstStyle/>
          <a:p>
            <a:pPr marL="457200" marR="0" lvl="0" indent="-342900" algn="just" rtl="0">
              <a:lnSpc>
                <a:spcPct val="109090"/>
              </a:lnSpc>
              <a:spcBef>
                <a:spcPts val="1200"/>
              </a:spcBef>
              <a:spcAft>
                <a:spcPts val="0"/>
              </a:spcAft>
              <a:buClr>
                <a:schemeClr val="dk1"/>
              </a:buClr>
              <a:buSzPts val="1800"/>
              <a:buFont typeface="Book Antiqua"/>
              <a:buChar char="•"/>
            </a:pPr>
            <a:r>
              <a:rPr lang="en-IN" sz="1800" b="0" i="0" u="none" strike="noStrike" cap="none">
                <a:solidFill>
                  <a:schemeClr val="dk1"/>
                </a:solidFill>
                <a:highlight>
                  <a:srgbClr val="FFFFFF"/>
                </a:highlight>
                <a:latin typeface="Book Antiqua"/>
                <a:ea typeface="Book Antiqua"/>
                <a:cs typeface="Book Antiqua"/>
                <a:sym typeface="Book Antiqua"/>
              </a:rPr>
              <a:t>Massive MIMO can increase the capacity 10 times or more and simultaneously improve the radiated energy-efficiency in the order of 100 times.</a:t>
            </a:r>
            <a:endParaRPr sz="1800" b="0" i="0" u="none" strike="noStrike" cap="none">
              <a:solidFill>
                <a:schemeClr val="dk1"/>
              </a:solidFill>
              <a:highlight>
                <a:srgbClr val="FFFFFF"/>
              </a:highlight>
              <a:latin typeface="Book Antiqua"/>
              <a:ea typeface="Book Antiqua"/>
              <a:cs typeface="Book Antiqua"/>
              <a:sym typeface="Book Antiqua"/>
            </a:endParaRPr>
          </a:p>
          <a:p>
            <a:pPr marL="457200" marR="0" lvl="0" indent="-342900" algn="just" rtl="0">
              <a:lnSpc>
                <a:spcPct val="109090"/>
              </a:lnSpc>
              <a:spcBef>
                <a:spcPts val="0"/>
              </a:spcBef>
              <a:spcAft>
                <a:spcPts val="0"/>
              </a:spcAft>
              <a:buClr>
                <a:schemeClr val="dk1"/>
              </a:buClr>
              <a:buSzPts val="1800"/>
              <a:buFont typeface="Book Antiqua"/>
              <a:buChar char="•"/>
            </a:pPr>
            <a:r>
              <a:rPr lang="en-IN" sz="1800" b="0" i="0" u="none" strike="noStrike" cap="none">
                <a:solidFill>
                  <a:schemeClr val="dk1"/>
                </a:solidFill>
                <a:highlight>
                  <a:srgbClr val="FFFFFF"/>
                </a:highlight>
                <a:latin typeface="Book Antiqua"/>
                <a:ea typeface="Book Antiqua"/>
                <a:cs typeface="Book Antiqua"/>
                <a:sym typeface="Book Antiqua"/>
              </a:rPr>
              <a:t>Massive MIMO can be built with inexpensive, low-power consumption.</a:t>
            </a:r>
            <a:endParaRPr sz="1800" b="0" i="0" u="none" strike="noStrike" cap="none">
              <a:solidFill>
                <a:schemeClr val="dk1"/>
              </a:solidFill>
              <a:highlight>
                <a:srgbClr val="FFFFFF"/>
              </a:highlight>
              <a:latin typeface="Book Antiqua"/>
              <a:ea typeface="Book Antiqua"/>
              <a:cs typeface="Book Antiqua"/>
              <a:sym typeface="Book Antiqua"/>
            </a:endParaRPr>
          </a:p>
          <a:p>
            <a:pPr marL="457200" marR="0" lvl="0" indent="0" algn="l" rtl="0">
              <a:lnSpc>
                <a:spcPct val="100000"/>
              </a:lnSpc>
              <a:spcBef>
                <a:spcPts val="1200"/>
              </a:spcBef>
              <a:spcAft>
                <a:spcPts val="0"/>
              </a:spcAft>
              <a:buClr>
                <a:srgbClr val="000000"/>
              </a:buClr>
              <a:buSzPts val="1800"/>
              <a:buFont typeface="Arial"/>
              <a:buNone/>
            </a:pPr>
            <a:endParaRPr sz="1800" b="0" i="0" u="none" strike="noStrike" cap="none">
              <a:solidFill>
                <a:schemeClr val="dk1"/>
              </a:solidFill>
              <a:latin typeface="Book Antiqua"/>
              <a:ea typeface="Book Antiqua"/>
              <a:cs typeface="Book Antiqua"/>
              <a:sym typeface="Book Antiqua"/>
            </a:endParaRPr>
          </a:p>
        </p:txBody>
      </p:sp>
      <p:sp>
        <p:nvSpPr>
          <p:cNvPr id="169" name="Google Shape;169;g207de47a206_1_61"/>
          <p:cNvSpPr txBox="1"/>
          <p:nvPr/>
        </p:nvSpPr>
        <p:spPr>
          <a:xfrm>
            <a:off x="428533" y="1978645"/>
            <a:ext cx="3541800" cy="12006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Book Antiqua"/>
              <a:ea typeface="Book Antiqua"/>
              <a:cs typeface="Book Antiqua"/>
              <a:sym typeface="Book Antiqua"/>
            </a:endParaRPr>
          </a:p>
        </p:txBody>
      </p:sp>
      <p:sp>
        <p:nvSpPr>
          <p:cNvPr id="170" name="Google Shape;170;g207de47a206_1_61"/>
          <p:cNvSpPr txBox="1"/>
          <p:nvPr/>
        </p:nvSpPr>
        <p:spPr>
          <a:xfrm>
            <a:off x="6450617" y="4568622"/>
            <a:ext cx="5162100" cy="1707000"/>
          </a:xfrm>
          <a:prstGeom prst="rect">
            <a:avLst/>
          </a:prstGeom>
          <a:noFill/>
          <a:ln>
            <a:noFill/>
          </a:ln>
        </p:spPr>
        <p:txBody>
          <a:bodyPr spcFirstLastPara="1" wrap="square" lIns="91425" tIns="45700" rIns="91425" bIns="45700" anchor="t" anchorCtr="0">
            <a:spAutoFit/>
          </a:bodyPr>
          <a:lstStyle/>
          <a:p>
            <a:pPr marL="457200" marR="0" lvl="0" indent="-342900" algn="just" rtl="0">
              <a:lnSpc>
                <a:spcPct val="109090"/>
              </a:lnSpc>
              <a:spcBef>
                <a:spcPts val="1200"/>
              </a:spcBef>
              <a:spcAft>
                <a:spcPts val="0"/>
              </a:spcAft>
              <a:buClr>
                <a:schemeClr val="dk1"/>
              </a:buClr>
              <a:buSzPts val="1800"/>
              <a:buFont typeface="Book Antiqua"/>
              <a:buChar char="•"/>
            </a:pPr>
            <a:r>
              <a:rPr lang="en-IN" sz="1800" b="0" i="0" u="none" strike="noStrike" cap="none">
                <a:solidFill>
                  <a:schemeClr val="dk1"/>
                </a:solidFill>
                <a:highlight>
                  <a:srgbClr val="FFFFFF"/>
                </a:highlight>
                <a:latin typeface="Book Antiqua"/>
                <a:ea typeface="Book Antiqua"/>
                <a:cs typeface="Book Antiqua"/>
                <a:sym typeface="Book Antiqua"/>
              </a:rPr>
              <a:t>Massive MIMO enables a significant reduction of latency on the air interface (due to robustness against fading).</a:t>
            </a:r>
            <a:endParaRPr sz="1800" b="0" i="0" u="none" strike="noStrike" cap="none">
              <a:solidFill>
                <a:schemeClr val="dk1"/>
              </a:solidFill>
              <a:highlight>
                <a:srgbClr val="FFFFFF"/>
              </a:highlight>
              <a:latin typeface="Book Antiqua"/>
              <a:ea typeface="Book Antiqua"/>
              <a:cs typeface="Book Antiqua"/>
              <a:sym typeface="Book Antiqua"/>
            </a:endParaRPr>
          </a:p>
          <a:p>
            <a:pPr marL="457200" marR="0" lvl="0" indent="0" algn="just" rtl="0">
              <a:lnSpc>
                <a:spcPct val="100000"/>
              </a:lnSpc>
              <a:spcBef>
                <a:spcPts val="1200"/>
              </a:spcBef>
              <a:spcAft>
                <a:spcPts val="0"/>
              </a:spcAft>
              <a:buClr>
                <a:srgbClr val="000000"/>
              </a:buClr>
              <a:buSzPts val="1800"/>
              <a:buFont typeface="Arial"/>
              <a:buNone/>
            </a:pPr>
            <a:endParaRPr sz="1800" b="0" i="0" u="none" strike="noStrike" cap="none">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71" name="Google Shape;171;g207de47a206_1_61"/>
          <p:cNvGrpSpPr/>
          <p:nvPr/>
        </p:nvGrpSpPr>
        <p:grpSpPr>
          <a:xfrm>
            <a:off x="0" y="0"/>
            <a:ext cx="12191999" cy="918265"/>
            <a:chOff x="0" y="0"/>
            <a:chExt cx="12191999" cy="918265"/>
          </a:xfrm>
        </p:grpSpPr>
        <p:pic>
          <p:nvPicPr>
            <p:cNvPr id="172" name="Google Shape;172;g207de47a206_1_61"/>
            <p:cNvPicPr preferRelativeResize="0"/>
            <p:nvPr/>
          </p:nvPicPr>
          <p:blipFill rotWithShape="1">
            <a:blip r:embed="rId3">
              <a:alphaModFix/>
            </a:blip>
            <a:srcRect t="15762" r="38199" b="64453"/>
            <a:stretch/>
          </p:blipFill>
          <p:spPr>
            <a:xfrm>
              <a:off x="7923490" y="0"/>
              <a:ext cx="4268509" cy="768567"/>
            </a:xfrm>
            <a:prstGeom prst="rect">
              <a:avLst/>
            </a:prstGeom>
            <a:noFill/>
            <a:ln>
              <a:noFill/>
            </a:ln>
          </p:spPr>
        </p:pic>
        <p:sp>
          <p:nvSpPr>
            <p:cNvPr id="173" name="Google Shape;173;g207de47a206_1_61"/>
            <p:cNvSpPr txBox="1"/>
            <p:nvPr/>
          </p:nvSpPr>
          <p:spPr>
            <a:xfrm>
              <a:off x="0" y="148765"/>
              <a:ext cx="8516100" cy="76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dirty="0">
                  <a:solidFill>
                    <a:srgbClr val="002060"/>
                  </a:solidFill>
                  <a:latin typeface="Book Antiqua"/>
                  <a:ea typeface="Book Antiqua"/>
                  <a:cs typeface="Book Antiqua"/>
                  <a:sym typeface="Book Antiqua"/>
                </a:rPr>
                <a:t>Introduction: Massive MIMO</a:t>
              </a:r>
              <a:endParaRPr sz="2200" b="1" i="0" u="none" strike="noStrike" cap="none" dirty="0">
                <a:solidFill>
                  <a:srgbClr val="002060"/>
                </a:solidFill>
                <a:latin typeface="Book Antiqua"/>
                <a:ea typeface="Book Antiqua"/>
                <a:cs typeface="Book Antiqua"/>
                <a:sym typeface="Book Antiqua"/>
              </a:endParaRPr>
            </a:p>
            <a:p>
              <a:pPr marL="0" marR="0" lvl="0" indent="0" algn="l" rtl="0">
                <a:lnSpc>
                  <a:spcPct val="100000"/>
                </a:lnSpc>
                <a:spcBef>
                  <a:spcPts val="0"/>
                </a:spcBef>
                <a:spcAft>
                  <a:spcPts val="0"/>
                </a:spcAft>
                <a:buClr>
                  <a:srgbClr val="000000"/>
                </a:buClr>
                <a:buSzPts val="2200"/>
                <a:buFont typeface="Arial"/>
                <a:buNone/>
              </a:pPr>
              <a:endParaRPr sz="2200" b="1" i="0" u="none" strike="noStrike" cap="none" dirty="0">
                <a:solidFill>
                  <a:srgbClr val="002060"/>
                </a:solidFill>
                <a:latin typeface="Century Gothic"/>
                <a:ea typeface="Century Gothic"/>
                <a:cs typeface="Century Gothic"/>
                <a:sym typeface="Century Gothic"/>
              </a:endParaRPr>
            </a:p>
          </p:txBody>
        </p:sp>
        <p:cxnSp>
          <p:nvCxnSpPr>
            <p:cNvPr id="174" name="Google Shape;174;g207de47a206_1_61"/>
            <p:cNvCxnSpPr/>
            <p:nvPr/>
          </p:nvCxnSpPr>
          <p:spPr>
            <a:xfrm>
              <a:off x="33815" y="652740"/>
              <a:ext cx="11993100" cy="20400"/>
            </a:xfrm>
            <a:prstGeom prst="straightConnector1">
              <a:avLst/>
            </a:prstGeom>
            <a:noFill/>
            <a:ln w="31750" cap="flat" cmpd="sng">
              <a:solidFill>
                <a:srgbClr val="E4948A"/>
              </a:solidFill>
              <a:prstDash val="solid"/>
              <a:miter lim="800000"/>
              <a:headEnd type="none" w="sm" len="sm"/>
              <a:tailEnd type="none" w="sm" len="sm"/>
            </a:ln>
          </p:spPr>
        </p:cxnSp>
      </p:grpSp>
      <p:pic>
        <p:nvPicPr>
          <p:cNvPr id="175" name="Google Shape;175;g207de47a206_1_61"/>
          <p:cNvPicPr preferRelativeResize="0"/>
          <p:nvPr/>
        </p:nvPicPr>
        <p:blipFill rotWithShape="1">
          <a:blip r:embed="rId4">
            <a:alphaModFix/>
          </a:blip>
          <a:srcRect/>
          <a:stretch/>
        </p:blipFill>
        <p:spPr>
          <a:xfrm>
            <a:off x="1032700" y="1299625"/>
            <a:ext cx="9718250" cy="2729625"/>
          </a:xfrm>
          <a:prstGeom prst="rect">
            <a:avLst/>
          </a:prstGeom>
          <a:noFill/>
          <a:ln>
            <a:noFill/>
          </a:ln>
        </p:spPr>
      </p:pic>
    </p:spTree>
    <p:extLst>
      <p:ext uri="{BB962C8B-B14F-4D97-AF65-F5344CB8AC3E}">
        <p14:creationId xmlns:p14="http://schemas.microsoft.com/office/powerpoint/2010/main" val="2344457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grpSp>
        <p:nvGrpSpPr>
          <p:cNvPr id="180" name="Google Shape;180;g207de47a206_1_50"/>
          <p:cNvGrpSpPr/>
          <p:nvPr/>
        </p:nvGrpSpPr>
        <p:grpSpPr>
          <a:xfrm>
            <a:off x="0" y="0"/>
            <a:ext cx="12191999" cy="918265"/>
            <a:chOff x="0" y="0"/>
            <a:chExt cx="12191999" cy="918265"/>
          </a:xfrm>
        </p:grpSpPr>
        <p:pic>
          <p:nvPicPr>
            <p:cNvPr id="181" name="Google Shape;181;g207de47a206_1_50"/>
            <p:cNvPicPr preferRelativeResize="0"/>
            <p:nvPr/>
          </p:nvPicPr>
          <p:blipFill rotWithShape="1">
            <a:blip r:embed="rId3">
              <a:alphaModFix/>
            </a:blip>
            <a:srcRect t="15762" r="38199" b="64453"/>
            <a:stretch/>
          </p:blipFill>
          <p:spPr>
            <a:xfrm>
              <a:off x="7923490" y="0"/>
              <a:ext cx="4268509" cy="768567"/>
            </a:xfrm>
            <a:prstGeom prst="rect">
              <a:avLst/>
            </a:prstGeom>
            <a:noFill/>
            <a:ln>
              <a:noFill/>
            </a:ln>
          </p:spPr>
        </p:pic>
        <p:sp>
          <p:nvSpPr>
            <p:cNvPr id="182" name="Google Shape;182;g207de47a206_1_50"/>
            <p:cNvSpPr txBox="1"/>
            <p:nvPr/>
          </p:nvSpPr>
          <p:spPr>
            <a:xfrm>
              <a:off x="0" y="148765"/>
              <a:ext cx="8516100" cy="76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dirty="0">
                  <a:solidFill>
                    <a:srgbClr val="002060"/>
                  </a:solidFill>
                  <a:latin typeface="Book Antiqua"/>
                  <a:ea typeface="Book Antiqua"/>
                  <a:cs typeface="Book Antiqua"/>
                  <a:sym typeface="Book Antiqua"/>
                </a:rPr>
                <a:t>Introduction: Small cells</a:t>
              </a:r>
              <a:endParaRPr sz="2200" b="1" i="0" u="none" strike="noStrike" cap="none" dirty="0">
                <a:solidFill>
                  <a:srgbClr val="002060"/>
                </a:solidFill>
                <a:latin typeface="Book Antiqua"/>
                <a:ea typeface="Book Antiqua"/>
                <a:cs typeface="Book Antiqua"/>
                <a:sym typeface="Book Antiqua"/>
              </a:endParaRPr>
            </a:p>
            <a:p>
              <a:pPr marL="0" marR="0" lvl="0" indent="0" algn="l" rtl="0">
                <a:lnSpc>
                  <a:spcPct val="100000"/>
                </a:lnSpc>
                <a:spcBef>
                  <a:spcPts val="0"/>
                </a:spcBef>
                <a:spcAft>
                  <a:spcPts val="0"/>
                </a:spcAft>
                <a:buClr>
                  <a:srgbClr val="000000"/>
                </a:buClr>
                <a:buSzPts val="2200"/>
                <a:buFont typeface="Arial"/>
                <a:buNone/>
              </a:pPr>
              <a:endParaRPr sz="2200" b="1" i="0" u="none" strike="noStrike" cap="none" dirty="0">
                <a:solidFill>
                  <a:srgbClr val="002060"/>
                </a:solidFill>
                <a:latin typeface="Century Gothic"/>
                <a:ea typeface="Century Gothic"/>
                <a:cs typeface="Century Gothic"/>
                <a:sym typeface="Century Gothic"/>
              </a:endParaRPr>
            </a:p>
          </p:txBody>
        </p:sp>
        <p:cxnSp>
          <p:nvCxnSpPr>
            <p:cNvPr id="183" name="Google Shape;183;g207de47a206_1_50"/>
            <p:cNvCxnSpPr/>
            <p:nvPr/>
          </p:nvCxnSpPr>
          <p:spPr>
            <a:xfrm>
              <a:off x="33815" y="652740"/>
              <a:ext cx="11993100" cy="20400"/>
            </a:xfrm>
            <a:prstGeom prst="straightConnector1">
              <a:avLst/>
            </a:prstGeom>
            <a:noFill/>
            <a:ln w="31750" cap="flat" cmpd="sng">
              <a:solidFill>
                <a:srgbClr val="E4948A"/>
              </a:solidFill>
              <a:prstDash val="solid"/>
              <a:miter lim="800000"/>
              <a:headEnd type="none" w="sm" len="sm"/>
              <a:tailEnd type="none" w="sm" len="sm"/>
            </a:ln>
          </p:spPr>
        </p:cxnSp>
      </p:grpSp>
      <p:sp>
        <p:nvSpPr>
          <p:cNvPr id="184" name="Google Shape;184;g207de47a206_1_50"/>
          <p:cNvSpPr txBox="1"/>
          <p:nvPr/>
        </p:nvSpPr>
        <p:spPr>
          <a:xfrm>
            <a:off x="132025" y="769150"/>
            <a:ext cx="6628800" cy="3555600"/>
          </a:xfrm>
          <a:prstGeom prst="rect">
            <a:avLst/>
          </a:prstGeom>
          <a:noFill/>
          <a:ln>
            <a:noFill/>
          </a:ln>
        </p:spPr>
        <p:txBody>
          <a:bodyPr spcFirstLastPara="1" wrap="square" lIns="91425" tIns="45700" rIns="91425" bIns="45700" anchor="t" anchorCtr="0">
            <a:spAutoFit/>
          </a:bodyPr>
          <a:lstStyle/>
          <a:p>
            <a:pPr marL="457200" marR="0" lvl="0" indent="-400050" algn="just" rtl="0">
              <a:lnSpc>
                <a:spcPct val="100000"/>
              </a:lnSpc>
              <a:spcBef>
                <a:spcPts val="0"/>
              </a:spcBef>
              <a:spcAft>
                <a:spcPts val="0"/>
              </a:spcAft>
              <a:buClr>
                <a:schemeClr val="dk1"/>
              </a:buClr>
              <a:buSzPts val="2700"/>
              <a:buFont typeface="Book Antiqua"/>
              <a:buChar char="●"/>
            </a:pPr>
            <a:r>
              <a:rPr lang="en-IN" sz="1900" b="0" i="0" u="none" strike="noStrike" cap="none">
                <a:solidFill>
                  <a:srgbClr val="333333"/>
                </a:solidFill>
                <a:highlight>
                  <a:srgbClr val="FFFFFF"/>
                </a:highlight>
                <a:latin typeface="Book Antiqua"/>
                <a:ea typeface="Book Antiqua"/>
                <a:cs typeface="Book Antiqua"/>
                <a:sym typeface="Book Antiqua"/>
              </a:rPr>
              <a:t>5G small cells are base stations that cater to a small segment of a macro site. They are usually deployed in dense urban areas such as downtown, stadiums, train stations, malls, and areas with high data capacity requirements and coverage.</a:t>
            </a:r>
            <a:endParaRPr sz="2700" b="0" i="0" u="none" strike="noStrike" cap="none">
              <a:solidFill>
                <a:schemeClr val="dk1"/>
              </a:solidFill>
              <a:latin typeface="Book Antiqua"/>
              <a:ea typeface="Book Antiqua"/>
              <a:cs typeface="Book Antiqua"/>
              <a:sym typeface="Book Antiqua"/>
            </a:endParaRPr>
          </a:p>
          <a:p>
            <a:pPr marL="457200" marR="0" lvl="0" indent="-400050" algn="just" rtl="0">
              <a:lnSpc>
                <a:spcPct val="100000"/>
              </a:lnSpc>
              <a:spcBef>
                <a:spcPts val="0"/>
              </a:spcBef>
              <a:spcAft>
                <a:spcPts val="0"/>
              </a:spcAft>
              <a:buClr>
                <a:schemeClr val="dk1"/>
              </a:buClr>
              <a:buSzPts val="2700"/>
              <a:buFont typeface="Book Antiqua"/>
              <a:buChar char="●"/>
            </a:pPr>
            <a:r>
              <a:rPr lang="en-IN" sz="1900" b="0" i="0" u="none" strike="noStrike" cap="none">
                <a:solidFill>
                  <a:srgbClr val="333333"/>
                </a:solidFill>
                <a:highlight>
                  <a:srgbClr val="FFFFFF"/>
                </a:highlight>
                <a:latin typeface="Book Antiqua"/>
                <a:ea typeface="Book Antiqua"/>
                <a:cs typeface="Book Antiqua"/>
                <a:sym typeface="Book Antiqua"/>
              </a:rPr>
              <a:t>Macro base stations have penetration issues indoors, significantly when metallic structures obstruct the network signals. Thus the need for coverage indoors and in large venues like stadiums is prevalent, where capacity is a significant issue – that’s where small cell systems play as the leading solution.</a:t>
            </a:r>
            <a:endParaRPr sz="2700" b="0" i="0" u="none" strike="noStrike" cap="none">
              <a:solidFill>
                <a:schemeClr val="dk1"/>
              </a:solidFill>
              <a:latin typeface="Book Antiqua"/>
              <a:ea typeface="Book Antiqua"/>
              <a:cs typeface="Book Antiqua"/>
              <a:sym typeface="Book Antiqua"/>
            </a:endParaRPr>
          </a:p>
        </p:txBody>
      </p:sp>
      <p:pic>
        <p:nvPicPr>
          <p:cNvPr id="185" name="Google Shape;185;g207de47a206_1_50"/>
          <p:cNvPicPr preferRelativeResize="0"/>
          <p:nvPr/>
        </p:nvPicPr>
        <p:blipFill rotWithShape="1">
          <a:blip r:embed="rId4">
            <a:alphaModFix/>
          </a:blip>
          <a:srcRect/>
          <a:stretch/>
        </p:blipFill>
        <p:spPr>
          <a:xfrm>
            <a:off x="7043172" y="1739528"/>
            <a:ext cx="4877854" cy="4504488"/>
          </a:xfrm>
          <a:prstGeom prst="rect">
            <a:avLst/>
          </a:prstGeom>
          <a:noFill/>
          <a:ln>
            <a:noFill/>
          </a:ln>
        </p:spPr>
      </p:pic>
      <p:pic>
        <p:nvPicPr>
          <p:cNvPr id="186" name="Google Shape;186;g207de47a206_1_50"/>
          <p:cNvPicPr preferRelativeResize="0"/>
          <p:nvPr/>
        </p:nvPicPr>
        <p:blipFill rotWithShape="1">
          <a:blip r:embed="rId5">
            <a:alphaModFix/>
          </a:blip>
          <a:srcRect/>
          <a:stretch/>
        </p:blipFill>
        <p:spPr>
          <a:xfrm>
            <a:off x="3767038" y="4636550"/>
            <a:ext cx="2143125" cy="2143125"/>
          </a:xfrm>
          <a:prstGeom prst="rect">
            <a:avLst/>
          </a:prstGeom>
          <a:noFill/>
          <a:ln>
            <a:noFill/>
          </a:ln>
        </p:spPr>
      </p:pic>
      <p:pic>
        <p:nvPicPr>
          <p:cNvPr id="187" name="Google Shape;187;g207de47a206_1_50"/>
          <p:cNvPicPr preferRelativeResize="0"/>
          <p:nvPr/>
        </p:nvPicPr>
        <p:blipFill rotWithShape="1">
          <a:blip r:embed="rId6">
            <a:alphaModFix/>
          </a:blip>
          <a:srcRect t="7630" b="15834"/>
          <a:stretch/>
        </p:blipFill>
        <p:spPr>
          <a:xfrm>
            <a:off x="807450" y="4636550"/>
            <a:ext cx="2078666" cy="2143125"/>
          </a:xfrm>
          <a:prstGeom prst="rect">
            <a:avLst/>
          </a:prstGeom>
          <a:noFill/>
          <a:ln>
            <a:noFill/>
          </a:ln>
        </p:spPr>
      </p:pic>
    </p:spTree>
    <p:extLst>
      <p:ext uri="{BB962C8B-B14F-4D97-AF65-F5344CB8AC3E}">
        <p14:creationId xmlns:p14="http://schemas.microsoft.com/office/powerpoint/2010/main" val="3598577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109" name="Google Shape;109;g1f176ca657f_0_1"/>
          <p:cNvGrpSpPr/>
          <p:nvPr/>
        </p:nvGrpSpPr>
        <p:grpSpPr>
          <a:xfrm>
            <a:off x="0" y="0"/>
            <a:ext cx="12191999" cy="768567"/>
            <a:chOff x="0" y="0"/>
            <a:chExt cx="12191999" cy="768567"/>
          </a:xfrm>
        </p:grpSpPr>
        <p:pic>
          <p:nvPicPr>
            <p:cNvPr id="110" name="Google Shape;110;g1f176ca657f_0_1"/>
            <p:cNvPicPr preferRelativeResize="0"/>
            <p:nvPr/>
          </p:nvPicPr>
          <p:blipFill rotWithShape="1">
            <a:blip r:embed="rId3">
              <a:alphaModFix/>
            </a:blip>
            <a:srcRect t="15762" r="38199" b="64453"/>
            <a:stretch/>
          </p:blipFill>
          <p:spPr>
            <a:xfrm>
              <a:off x="7923490" y="0"/>
              <a:ext cx="4268509" cy="768567"/>
            </a:xfrm>
            <a:prstGeom prst="rect">
              <a:avLst/>
            </a:prstGeom>
            <a:noFill/>
            <a:ln>
              <a:noFill/>
            </a:ln>
          </p:spPr>
        </p:pic>
        <p:sp>
          <p:nvSpPr>
            <p:cNvPr id="111" name="Google Shape;111;g1f176ca657f_0_1"/>
            <p:cNvSpPr txBox="1"/>
            <p:nvPr/>
          </p:nvSpPr>
          <p:spPr>
            <a:xfrm>
              <a:off x="0" y="148765"/>
              <a:ext cx="85161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a:solidFill>
                    <a:srgbClr val="002060"/>
                  </a:solidFill>
                  <a:latin typeface="Book Antiqua"/>
                  <a:ea typeface="Book Antiqua"/>
                  <a:cs typeface="Book Antiqua"/>
                  <a:sym typeface="Book Antiqua"/>
                </a:rPr>
                <a:t>Motivation</a:t>
              </a:r>
              <a:endParaRPr sz="2200" b="1" i="0" u="none" strike="noStrike" cap="none">
                <a:solidFill>
                  <a:srgbClr val="002060"/>
                </a:solidFill>
                <a:latin typeface="Book Antiqua"/>
                <a:ea typeface="Book Antiqua"/>
                <a:cs typeface="Book Antiqua"/>
                <a:sym typeface="Book Antiqua"/>
              </a:endParaRPr>
            </a:p>
          </p:txBody>
        </p:sp>
        <p:cxnSp>
          <p:nvCxnSpPr>
            <p:cNvPr id="112" name="Google Shape;112;g1f176ca657f_0_1"/>
            <p:cNvCxnSpPr/>
            <p:nvPr/>
          </p:nvCxnSpPr>
          <p:spPr>
            <a:xfrm>
              <a:off x="33815" y="652740"/>
              <a:ext cx="11993100" cy="20400"/>
            </a:xfrm>
            <a:prstGeom prst="straightConnector1">
              <a:avLst/>
            </a:prstGeom>
            <a:noFill/>
            <a:ln w="31750" cap="flat" cmpd="sng">
              <a:solidFill>
                <a:srgbClr val="E4948A"/>
              </a:solidFill>
              <a:prstDash val="solid"/>
              <a:miter lim="800000"/>
              <a:headEnd type="none" w="sm" len="sm"/>
              <a:tailEnd type="none" w="sm" len="sm"/>
            </a:ln>
          </p:spPr>
        </p:cxnSp>
      </p:grpSp>
      <p:sp>
        <p:nvSpPr>
          <p:cNvPr id="113" name="Google Shape;113;g1f176ca657f_0_1"/>
          <p:cNvSpPr txBox="1"/>
          <p:nvPr/>
        </p:nvSpPr>
        <p:spPr>
          <a:xfrm>
            <a:off x="210450" y="768567"/>
            <a:ext cx="11771100" cy="4262100"/>
          </a:xfrm>
          <a:prstGeom prst="rect">
            <a:avLst/>
          </a:prstGeom>
          <a:noFill/>
          <a:ln>
            <a:noFill/>
          </a:ln>
        </p:spPr>
        <p:txBody>
          <a:bodyPr spcFirstLastPara="1" wrap="square" lIns="91425" tIns="45700" rIns="91425" bIns="45700" anchor="ctr" anchorCtr="0">
            <a:spAutoFit/>
          </a:bodyPr>
          <a:lstStyle/>
          <a:p>
            <a:pPr marL="457200" marR="0" lvl="0" indent="-381000" algn="just" rtl="0">
              <a:lnSpc>
                <a:spcPct val="115000"/>
              </a:lnSpc>
              <a:spcBef>
                <a:spcPts val="1200"/>
              </a:spcBef>
              <a:spcAft>
                <a:spcPts val="0"/>
              </a:spcAft>
              <a:buClr>
                <a:schemeClr val="dk1"/>
              </a:buClr>
              <a:buSzPts val="2400"/>
              <a:buFont typeface="Book Antiqua"/>
              <a:buChar char="•"/>
            </a:pPr>
            <a:r>
              <a:rPr lang="en-IN" sz="2200" b="0" i="0" u="none" strike="noStrike" cap="none">
                <a:solidFill>
                  <a:schemeClr val="dk1"/>
                </a:solidFill>
                <a:latin typeface="Book Antiqua"/>
                <a:ea typeface="Book Antiqua"/>
                <a:cs typeface="Book Antiqua"/>
                <a:sym typeface="Book Antiqua"/>
              </a:rPr>
              <a:t>Energy consumption becomes a critical concern for 5G networks because the ICT sector already contributes significantly toward the global carbon footprint.</a:t>
            </a:r>
            <a:endParaRPr sz="2200" b="0" i="0" u="none" strike="noStrike" cap="none">
              <a:solidFill>
                <a:schemeClr val="dk1"/>
              </a:solidFill>
              <a:latin typeface="Book Antiqua"/>
              <a:ea typeface="Book Antiqua"/>
              <a:cs typeface="Book Antiqua"/>
              <a:sym typeface="Book Antiqua"/>
            </a:endParaRPr>
          </a:p>
          <a:p>
            <a:pPr marL="457200" marR="0" lvl="0" indent="-381000" algn="just" rtl="0">
              <a:lnSpc>
                <a:spcPct val="115000"/>
              </a:lnSpc>
              <a:spcBef>
                <a:spcPts val="0"/>
              </a:spcBef>
              <a:spcAft>
                <a:spcPts val="0"/>
              </a:spcAft>
              <a:buClr>
                <a:schemeClr val="dk1"/>
              </a:buClr>
              <a:buSzPts val="2400"/>
              <a:buFont typeface="Book Antiqua"/>
              <a:buChar char="•"/>
            </a:pPr>
            <a:r>
              <a:rPr lang="en-IN" sz="2200" b="0" i="0" u="none" strike="noStrike" cap="none">
                <a:solidFill>
                  <a:schemeClr val="dk1"/>
                </a:solidFill>
                <a:latin typeface="Book Antiqua"/>
                <a:ea typeface="Book Antiqua"/>
                <a:cs typeface="Book Antiqua"/>
                <a:sym typeface="Book Antiqua"/>
              </a:rPr>
              <a:t>The design of current wireless networks based on Long-Term Evolution (LTE) are characterized by poor energy efficiency (EE) and large disparity between peak and average rates.</a:t>
            </a:r>
            <a:endParaRPr sz="2200" b="0" i="0" u="none" strike="noStrike" cap="none">
              <a:solidFill>
                <a:schemeClr val="dk1"/>
              </a:solidFill>
              <a:latin typeface="Book Antiqua"/>
              <a:ea typeface="Book Antiqua"/>
              <a:cs typeface="Book Antiqua"/>
              <a:sym typeface="Book Antiqua"/>
            </a:endParaRPr>
          </a:p>
          <a:p>
            <a:pPr marL="457200" marR="0" lvl="0" indent="-381000" algn="just" rtl="0">
              <a:lnSpc>
                <a:spcPct val="115000"/>
              </a:lnSpc>
              <a:spcBef>
                <a:spcPts val="0"/>
              </a:spcBef>
              <a:spcAft>
                <a:spcPts val="0"/>
              </a:spcAft>
              <a:buClr>
                <a:schemeClr val="dk1"/>
              </a:buClr>
              <a:buSzPts val="2400"/>
              <a:buFont typeface="Book Antiqua"/>
              <a:buChar char="•"/>
            </a:pPr>
            <a:r>
              <a:rPr lang="en-IN" sz="2200" b="0" i="0" u="none" strike="noStrike" cap="none">
                <a:solidFill>
                  <a:schemeClr val="dk1"/>
                </a:solidFill>
                <a:latin typeface="Book Antiqua"/>
                <a:ea typeface="Book Antiqua"/>
                <a:cs typeface="Book Antiqua"/>
                <a:sym typeface="Book Antiqua"/>
              </a:rPr>
              <a:t>The macro-cell network topology is well-suited for providing wide-area coverage, but cannot handle the rapidly increasing user numbers and QoS expectations.</a:t>
            </a:r>
            <a:endParaRPr sz="2200" b="0" i="0" u="none" strike="noStrike" cap="none">
              <a:solidFill>
                <a:schemeClr val="dk1"/>
              </a:solidFill>
              <a:latin typeface="Book Antiqua"/>
              <a:ea typeface="Book Antiqua"/>
              <a:cs typeface="Book Antiqua"/>
              <a:sym typeface="Book Antiqua"/>
            </a:endParaRPr>
          </a:p>
          <a:p>
            <a:pPr marL="457200" marR="0" lvl="0" indent="-381000" algn="just" rtl="0">
              <a:lnSpc>
                <a:spcPct val="115000"/>
              </a:lnSpc>
              <a:spcBef>
                <a:spcPts val="0"/>
              </a:spcBef>
              <a:spcAft>
                <a:spcPts val="0"/>
              </a:spcAft>
              <a:buClr>
                <a:schemeClr val="dk1"/>
              </a:buClr>
              <a:buSzPts val="2400"/>
              <a:buFont typeface="Book Antiqua"/>
              <a:buChar char="•"/>
            </a:pPr>
            <a:r>
              <a:rPr lang="en-IN" sz="2200" b="0" i="0" u="none" strike="noStrike" cap="none">
                <a:solidFill>
                  <a:schemeClr val="dk1"/>
                </a:solidFill>
                <a:latin typeface="Book Antiqua"/>
                <a:ea typeface="Book Antiqua"/>
                <a:cs typeface="Book Antiqua"/>
                <a:sym typeface="Book Antiqua"/>
              </a:rPr>
              <a:t>To meet up the strict demands of next-generation wireless platforms and 5G networks, maximising energy efficiency becomes the need of the hour.</a:t>
            </a:r>
            <a:endParaRPr sz="2800" b="1" i="0" u="none" strike="noStrike" cap="none">
              <a:solidFill>
                <a:schemeClr val="dk1"/>
              </a:solidFill>
              <a:latin typeface="Book Antiqua"/>
              <a:ea typeface="Book Antiqua"/>
              <a:cs typeface="Book Antiqua"/>
              <a:sym typeface="Book Antiqua"/>
            </a:endParaRPr>
          </a:p>
          <a:p>
            <a:pPr marL="457200" marR="0" lvl="0" indent="0" algn="just" rtl="0">
              <a:lnSpc>
                <a:spcPct val="100000"/>
              </a:lnSpc>
              <a:spcBef>
                <a:spcPts val="1200"/>
              </a:spcBef>
              <a:spcAft>
                <a:spcPts val="0"/>
              </a:spcAft>
              <a:buClr>
                <a:srgbClr val="000000"/>
              </a:buClr>
              <a:buSzPts val="2400"/>
              <a:buFont typeface="Arial"/>
              <a:buNone/>
            </a:pPr>
            <a:endParaRPr sz="24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Google Shape;118;p7"/>
          <p:cNvGrpSpPr/>
          <p:nvPr/>
        </p:nvGrpSpPr>
        <p:grpSpPr>
          <a:xfrm>
            <a:off x="0" y="0"/>
            <a:ext cx="12192000" cy="768566"/>
            <a:chOff x="0" y="0"/>
            <a:chExt cx="12192000" cy="768566"/>
          </a:xfrm>
        </p:grpSpPr>
        <p:pic>
          <p:nvPicPr>
            <p:cNvPr id="119" name="Google Shape;119;p7"/>
            <p:cNvPicPr preferRelativeResize="0"/>
            <p:nvPr/>
          </p:nvPicPr>
          <p:blipFill rotWithShape="1">
            <a:blip r:embed="rId3">
              <a:alphaModFix/>
            </a:blip>
            <a:srcRect t="15763" r="38198" b="64454"/>
            <a:stretch/>
          </p:blipFill>
          <p:spPr>
            <a:xfrm>
              <a:off x="7923490" y="0"/>
              <a:ext cx="4268510" cy="768566"/>
            </a:xfrm>
            <a:prstGeom prst="rect">
              <a:avLst/>
            </a:prstGeom>
            <a:noFill/>
            <a:ln>
              <a:noFill/>
            </a:ln>
          </p:spPr>
        </p:pic>
        <p:sp>
          <p:nvSpPr>
            <p:cNvPr id="120" name="Google Shape;120;p7"/>
            <p:cNvSpPr txBox="1"/>
            <p:nvPr/>
          </p:nvSpPr>
          <p:spPr>
            <a:xfrm>
              <a:off x="0" y="148765"/>
              <a:ext cx="85161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a:solidFill>
                    <a:srgbClr val="002060"/>
                  </a:solidFill>
                  <a:latin typeface="Book Antiqua"/>
                  <a:ea typeface="Book Antiqua"/>
                  <a:cs typeface="Book Antiqua"/>
                  <a:sym typeface="Book Antiqua"/>
                </a:rPr>
                <a:t>Problem Formulation</a:t>
              </a:r>
              <a:endParaRPr sz="2200" b="1" i="0" u="none" strike="noStrike" cap="none">
                <a:solidFill>
                  <a:srgbClr val="002060"/>
                </a:solidFill>
                <a:latin typeface="Book Antiqua"/>
                <a:ea typeface="Book Antiqua"/>
                <a:cs typeface="Book Antiqua"/>
                <a:sym typeface="Book Antiqua"/>
              </a:endParaRPr>
            </a:p>
          </p:txBody>
        </p:sp>
        <p:cxnSp>
          <p:nvCxnSpPr>
            <p:cNvPr id="121" name="Google Shape;121;p7"/>
            <p:cNvCxnSpPr/>
            <p:nvPr/>
          </p:nvCxnSpPr>
          <p:spPr>
            <a:xfrm>
              <a:off x="33815" y="652740"/>
              <a:ext cx="11993077" cy="20318"/>
            </a:xfrm>
            <a:prstGeom prst="straightConnector1">
              <a:avLst/>
            </a:prstGeom>
            <a:noFill/>
            <a:ln w="31750" cap="flat" cmpd="sng">
              <a:solidFill>
                <a:srgbClr val="E4948A"/>
              </a:solidFill>
              <a:prstDash val="solid"/>
              <a:miter lim="800000"/>
              <a:headEnd type="none" w="sm" len="sm"/>
              <a:tailEnd type="none" w="sm" len="sm"/>
            </a:ln>
          </p:spPr>
        </p:cxnSp>
      </p:grpSp>
      <p:sp>
        <p:nvSpPr>
          <p:cNvPr id="122" name="Google Shape;122;p7"/>
          <p:cNvSpPr txBox="1"/>
          <p:nvPr/>
        </p:nvSpPr>
        <p:spPr>
          <a:xfrm>
            <a:off x="549071" y="917331"/>
            <a:ext cx="10890000" cy="369300"/>
          </a:xfrm>
          <a:prstGeom prst="rect">
            <a:avLst/>
          </a:prstGeom>
          <a:noFill/>
          <a:ln>
            <a:noFill/>
          </a:ln>
        </p:spPr>
        <p:txBody>
          <a:bodyPr spcFirstLastPara="1" wrap="square" lIns="91425" tIns="45700" rIns="91425" bIns="45700" anchor="t" anchorCtr="0">
            <a:spAutoFit/>
          </a:bodyPr>
          <a:lstStyle/>
          <a:p>
            <a:pPr marL="0" marR="0" lvl="0" indent="0" algn="just" rtl="0">
              <a:lnSpc>
                <a:spcPct val="90000"/>
              </a:lnSpc>
              <a:spcBef>
                <a:spcPts val="1000"/>
              </a:spcBef>
              <a:spcAft>
                <a:spcPts val="0"/>
              </a:spcAft>
              <a:buClr>
                <a:srgbClr val="000000"/>
              </a:buClr>
              <a:buSzPts val="1800"/>
              <a:buFont typeface="Arial"/>
              <a:buNone/>
            </a:pPr>
            <a:endParaRPr sz="1800" b="0" i="0" u="sng" strike="noStrike" cap="none">
              <a:solidFill>
                <a:schemeClr val="dk1"/>
              </a:solidFill>
              <a:latin typeface="Book Antiqua"/>
              <a:ea typeface="Book Antiqua"/>
              <a:cs typeface="Book Antiqua"/>
              <a:sym typeface="Book Antiqua"/>
            </a:endParaRPr>
          </a:p>
        </p:txBody>
      </p:sp>
      <p:pic>
        <p:nvPicPr>
          <p:cNvPr id="123" name="Google Shape;123;p7"/>
          <p:cNvPicPr preferRelativeResize="0"/>
          <p:nvPr/>
        </p:nvPicPr>
        <p:blipFill rotWithShape="1">
          <a:blip r:embed="rId4">
            <a:alphaModFix/>
          </a:blip>
          <a:srcRect/>
          <a:stretch/>
        </p:blipFill>
        <p:spPr>
          <a:xfrm>
            <a:off x="362684" y="746233"/>
            <a:ext cx="5897574" cy="2802101"/>
          </a:xfrm>
          <a:prstGeom prst="rect">
            <a:avLst/>
          </a:prstGeom>
          <a:noFill/>
          <a:ln>
            <a:noFill/>
          </a:ln>
        </p:spPr>
      </p:pic>
      <p:sp>
        <p:nvSpPr>
          <p:cNvPr id="124" name="Google Shape;124;p7"/>
          <p:cNvSpPr txBox="1"/>
          <p:nvPr/>
        </p:nvSpPr>
        <p:spPr>
          <a:xfrm>
            <a:off x="0" y="3756368"/>
            <a:ext cx="6895094" cy="2874603"/>
          </a:xfrm>
          <a:prstGeom prst="rect">
            <a:avLst/>
          </a:prstGeom>
          <a:noFill/>
          <a:ln>
            <a:noFill/>
          </a:ln>
        </p:spPr>
        <p:txBody>
          <a:bodyPr spcFirstLastPara="1" wrap="square" lIns="91425" tIns="91425" rIns="91425" bIns="91425" anchor="t" anchorCtr="0">
            <a:spAutoFit/>
          </a:bodyPr>
          <a:lstStyle/>
          <a:p>
            <a:pPr marL="457200" marR="0" lvl="0" indent="-349250" algn="just" rtl="0">
              <a:lnSpc>
                <a:spcPct val="115000"/>
              </a:lnSpc>
              <a:spcBef>
                <a:spcPts val="0"/>
              </a:spcBef>
              <a:spcAft>
                <a:spcPts val="0"/>
              </a:spcAft>
              <a:buClr>
                <a:schemeClr val="dk1"/>
              </a:buClr>
              <a:buSzPts val="1900"/>
              <a:buFont typeface="Book Antiqua"/>
              <a:buChar char="●"/>
            </a:pPr>
            <a:r>
              <a:rPr lang="en-IN" sz="1900" b="0" i="0" u="none" strike="noStrike" cap="none" dirty="0">
                <a:solidFill>
                  <a:schemeClr val="dk1"/>
                </a:solidFill>
                <a:latin typeface="Book Antiqua"/>
                <a:ea typeface="Book Antiqua"/>
                <a:cs typeface="Book Antiqua"/>
                <a:sym typeface="Book Antiqua"/>
              </a:rPr>
              <a:t>Present day macro-cell network topology is well-suited for providing wide-area coverage, but cannot handle the rapidly increasing user numbers and QoS expectations of modern society. </a:t>
            </a:r>
            <a:endParaRPr dirty="0"/>
          </a:p>
          <a:p>
            <a:pPr marL="457200" marR="0" lvl="0" indent="-349250" algn="just" rtl="0">
              <a:lnSpc>
                <a:spcPct val="115000"/>
              </a:lnSpc>
              <a:spcBef>
                <a:spcPts val="0"/>
              </a:spcBef>
              <a:spcAft>
                <a:spcPts val="0"/>
              </a:spcAft>
              <a:buClr>
                <a:schemeClr val="dk1"/>
              </a:buClr>
              <a:buSzPts val="1900"/>
              <a:buFont typeface="Book Antiqua"/>
              <a:buChar char="●"/>
            </a:pPr>
            <a:r>
              <a:rPr lang="en-IN" sz="1900" dirty="0">
                <a:solidFill>
                  <a:schemeClr val="dk1"/>
                </a:solidFill>
                <a:latin typeface="Book Antiqua"/>
                <a:ea typeface="Book Antiqua"/>
                <a:cs typeface="Book Antiqua"/>
                <a:sym typeface="Book Antiqua"/>
              </a:rPr>
              <a:t>MU MIMO </a:t>
            </a:r>
            <a:r>
              <a:rPr lang="en-IN" sz="1900" b="0" i="0" u="none" strike="noStrike" cap="none" dirty="0">
                <a:solidFill>
                  <a:schemeClr val="dk1"/>
                </a:solidFill>
                <a:latin typeface="Book Antiqua"/>
                <a:ea typeface="Book Antiqua"/>
                <a:cs typeface="Book Antiqua"/>
                <a:sym typeface="Book Antiqua"/>
              </a:rPr>
              <a:t>systems uses </a:t>
            </a:r>
            <a:r>
              <a:rPr lang="en-IN" sz="1900" b="0" i="0" u="none" strike="noStrike" cap="none" dirty="0">
                <a:solidFill>
                  <a:srgbClr val="000000"/>
                </a:solidFill>
                <a:latin typeface="Book Antiqua"/>
                <a:ea typeface="Book Antiqua"/>
                <a:cs typeface="Book Antiqua"/>
                <a:sym typeface="Book Antiqua"/>
              </a:rPr>
              <a:t>intensive signal processing and user scheduling algorithms, while Massive MIMO system uses simple user scheduling algorithms at BS, providing </a:t>
            </a:r>
            <a:r>
              <a:rPr lang="en-IN" sz="1900" b="0" i="0" u="none" strike="noStrike" cap="none" dirty="0">
                <a:solidFill>
                  <a:schemeClr val="dk1"/>
                </a:solidFill>
                <a:latin typeface="Book Antiqua"/>
                <a:ea typeface="Book Antiqua"/>
                <a:cs typeface="Book Antiqua"/>
                <a:sym typeface="Book Antiqua"/>
              </a:rPr>
              <a:t>high energy efficiency and low power consumption.</a:t>
            </a:r>
            <a:endParaRPr sz="1900" b="0" i="0" u="none" strike="noStrike" cap="none" dirty="0">
              <a:solidFill>
                <a:srgbClr val="000000"/>
              </a:solidFill>
              <a:latin typeface="Book Antiqua"/>
              <a:ea typeface="Book Antiqua"/>
              <a:cs typeface="Book Antiqua"/>
              <a:sym typeface="Book Antiqua"/>
            </a:endParaRPr>
          </a:p>
        </p:txBody>
      </p:sp>
      <p:pic>
        <p:nvPicPr>
          <p:cNvPr id="125" name="Google Shape;125;p7"/>
          <p:cNvPicPr preferRelativeResize="0"/>
          <p:nvPr/>
        </p:nvPicPr>
        <p:blipFill rotWithShape="1">
          <a:blip r:embed="rId5">
            <a:alphaModFix/>
          </a:blip>
          <a:srcRect/>
          <a:stretch/>
        </p:blipFill>
        <p:spPr>
          <a:xfrm>
            <a:off x="6655324" y="782470"/>
            <a:ext cx="5371568" cy="2729625"/>
          </a:xfrm>
          <a:prstGeom prst="rect">
            <a:avLst/>
          </a:prstGeom>
          <a:noFill/>
          <a:ln>
            <a:noFill/>
          </a:ln>
        </p:spPr>
      </p:pic>
      <p:sp>
        <p:nvSpPr>
          <p:cNvPr id="126" name="Google Shape;126;p7"/>
          <p:cNvSpPr txBox="1"/>
          <p:nvPr/>
        </p:nvSpPr>
        <p:spPr>
          <a:xfrm>
            <a:off x="6759018" y="3756368"/>
            <a:ext cx="5037575" cy="2816125"/>
          </a:xfrm>
          <a:prstGeom prst="rect">
            <a:avLst/>
          </a:prstGeom>
          <a:noFill/>
          <a:ln>
            <a:noFill/>
          </a:ln>
        </p:spPr>
        <p:txBody>
          <a:bodyPr spcFirstLastPara="1" wrap="square" lIns="91425" tIns="91425" rIns="91425" bIns="91425" anchor="t" anchorCtr="0">
            <a:spAutoFit/>
          </a:bodyPr>
          <a:lstStyle/>
          <a:p>
            <a:pPr marL="457200" marR="0" lvl="0" indent="-349250" algn="just" rtl="0">
              <a:lnSpc>
                <a:spcPct val="100000"/>
              </a:lnSpc>
              <a:spcBef>
                <a:spcPts val="0"/>
              </a:spcBef>
              <a:spcAft>
                <a:spcPts val="0"/>
              </a:spcAft>
              <a:buClr>
                <a:srgbClr val="000000"/>
              </a:buClr>
              <a:buSzPts val="1900"/>
              <a:buFont typeface="Book Antiqua"/>
              <a:buChar char="●"/>
            </a:pPr>
            <a:r>
              <a:rPr lang="en-IN" sz="1900" b="0" i="0" u="none" strike="noStrike" cap="none" dirty="0">
                <a:solidFill>
                  <a:srgbClr val="000000"/>
                </a:solidFill>
                <a:latin typeface="Book Antiqua"/>
                <a:ea typeface="Book Antiqua"/>
                <a:cs typeface="Book Antiqua"/>
                <a:sym typeface="Book Antiqua"/>
              </a:rPr>
              <a:t>The high traffic demands expected in 5G is meet by decreasing the cell size and increasing the number of small cells (SCs) per unit area.</a:t>
            </a:r>
            <a:endParaRPr dirty="0"/>
          </a:p>
          <a:p>
            <a:pPr marL="107950" marR="0" lvl="0" indent="0" algn="just" rtl="0">
              <a:lnSpc>
                <a:spcPct val="100000"/>
              </a:lnSpc>
              <a:spcBef>
                <a:spcPts val="0"/>
              </a:spcBef>
              <a:spcAft>
                <a:spcPts val="0"/>
              </a:spcAft>
              <a:buNone/>
            </a:pPr>
            <a:endParaRPr sz="1900" b="0" i="0" u="none" strike="noStrike" cap="none" dirty="0">
              <a:solidFill>
                <a:srgbClr val="000000"/>
              </a:solidFill>
              <a:latin typeface="Book Antiqua"/>
              <a:ea typeface="Book Antiqua"/>
              <a:cs typeface="Book Antiqua"/>
              <a:sym typeface="Book Antiqua"/>
            </a:endParaRPr>
          </a:p>
          <a:p>
            <a:pPr marL="457200" marR="0" lvl="0" indent="-349250" algn="just" rtl="0">
              <a:lnSpc>
                <a:spcPct val="100000"/>
              </a:lnSpc>
              <a:spcBef>
                <a:spcPts val="0"/>
              </a:spcBef>
              <a:spcAft>
                <a:spcPts val="0"/>
              </a:spcAft>
              <a:buClr>
                <a:srgbClr val="000000"/>
              </a:buClr>
              <a:buSzPts val="1900"/>
              <a:buFont typeface="Book Antiqua"/>
              <a:buChar char="●"/>
            </a:pPr>
            <a:r>
              <a:rPr lang="en-IN" sz="1900" b="0" i="0" u="none" strike="noStrike" cap="none" dirty="0">
                <a:solidFill>
                  <a:srgbClr val="000000"/>
                </a:solidFill>
                <a:latin typeface="Book Antiqua"/>
                <a:ea typeface="Book Antiqua"/>
                <a:cs typeface="Book Antiqua"/>
                <a:sym typeface="Book Antiqua"/>
              </a:rPr>
              <a:t>Massive MIMO System can meet the Quality of Service (QoS) Expectations of the  modern society while increasing number of users.</a:t>
            </a:r>
            <a:endParaRPr sz="1900" b="0" i="0" u="none" strike="noStrike" cap="none" dirty="0">
              <a:solidFill>
                <a:srgbClr val="000000"/>
              </a:solidFill>
              <a:latin typeface="Book Antiqua"/>
              <a:ea typeface="Book Antiqua"/>
              <a:cs typeface="Book Antiqua"/>
              <a:sym typeface="Book Antiqu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grpSp>
        <p:nvGrpSpPr>
          <p:cNvPr id="131" name="Google Shape;131;p5"/>
          <p:cNvGrpSpPr/>
          <p:nvPr/>
        </p:nvGrpSpPr>
        <p:grpSpPr>
          <a:xfrm>
            <a:off x="0" y="0"/>
            <a:ext cx="12192000" cy="768566"/>
            <a:chOff x="0" y="0"/>
            <a:chExt cx="12192000" cy="768566"/>
          </a:xfrm>
        </p:grpSpPr>
        <p:pic>
          <p:nvPicPr>
            <p:cNvPr id="132" name="Google Shape;132;p5"/>
            <p:cNvPicPr preferRelativeResize="0"/>
            <p:nvPr/>
          </p:nvPicPr>
          <p:blipFill rotWithShape="1">
            <a:blip r:embed="rId3">
              <a:alphaModFix/>
            </a:blip>
            <a:srcRect t="15763" r="38198" b="64454"/>
            <a:stretch/>
          </p:blipFill>
          <p:spPr>
            <a:xfrm>
              <a:off x="7923490" y="0"/>
              <a:ext cx="4268510" cy="768566"/>
            </a:xfrm>
            <a:prstGeom prst="rect">
              <a:avLst/>
            </a:prstGeom>
            <a:noFill/>
            <a:ln>
              <a:noFill/>
            </a:ln>
          </p:spPr>
        </p:pic>
        <p:sp>
          <p:nvSpPr>
            <p:cNvPr id="133" name="Google Shape;133;p5"/>
            <p:cNvSpPr txBox="1"/>
            <p:nvPr/>
          </p:nvSpPr>
          <p:spPr>
            <a:xfrm>
              <a:off x="0" y="148765"/>
              <a:ext cx="8516214"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a:solidFill>
                    <a:srgbClr val="002060"/>
                  </a:solidFill>
                  <a:latin typeface="Book Antiqua"/>
                  <a:ea typeface="Book Antiqua"/>
                  <a:cs typeface="Book Antiqua"/>
                  <a:sym typeface="Book Antiqua"/>
                </a:rPr>
                <a:t>Problem Statement</a:t>
              </a:r>
              <a:endParaRPr sz="1400" b="0" i="0" u="none" strike="noStrike" cap="none">
                <a:solidFill>
                  <a:srgbClr val="000000"/>
                </a:solidFill>
                <a:latin typeface="Arial"/>
                <a:ea typeface="Arial"/>
                <a:cs typeface="Arial"/>
                <a:sym typeface="Arial"/>
              </a:endParaRPr>
            </a:p>
          </p:txBody>
        </p:sp>
        <p:cxnSp>
          <p:nvCxnSpPr>
            <p:cNvPr id="134" name="Google Shape;134;p5"/>
            <p:cNvCxnSpPr/>
            <p:nvPr/>
          </p:nvCxnSpPr>
          <p:spPr>
            <a:xfrm>
              <a:off x="33815" y="652740"/>
              <a:ext cx="11993077" cy="20318"/>
            </a:xfrm>
            <a:prstGeom prst="straightConnector1">
              <a:avLst/>
            </a:prstGeom>
            <a:noFill/>
            <a:ln w="31750" cap="flat" cmpd="sng">
              <a:solidFill>
                <a:srgbClr val="E4948A"/>
              </a:solidFill>
              <a:prstDash val="solid"/>
              <a:miter lim="800000"/>
              <a:headEnd type="none" w="sm" len="sm"/>
              <a:tailEnd type="none" w="sm" len="sm"/>
            </a:ln>
          </p:spPr>
        </p:cxnSp>
      </p:grpSp>
      <p:sp>
        <p:nvSpPr>
          <p:cNvPr id="135" name="Google Shape;135;p5"/>
          <p:cNvSpPr txBox="1"/>
          <p:nvPr/>
        </p:nvSpPr>
        <p:spPr>
          <a:xfrm>
            <a:off x="309918" y="2699899"/>
            <a:ext cx="11771100" cy="2062063"/>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2800"/>
              <a:buFont typeface="Arial"/>
              <a:buNone/>
            </a:pPr>
            <a:r>
              <a:rPr lang="en-IN" sz="2800" b="1" i="0" u="none" strike="noStrike" cap="none" dirty="0">
                <a:solidFill>
                  <a:schemeClr val="dk1"/>
                </a:solidFill>
                <a:latin typeface="Book Antiqua"/>
                <a:ea typeface="Book Antiqua"/>
                <a:cs typeface="Book Antiqua"/>
                <a:sym typeface="Book Antiqua"/>
              </a:rPr>
              <a:t>“Improving Cellular Energy Efficiency by Combined Simulation of Massive MIMO and Small-Cells in 5G Networks”</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Book Antiqua"/>
              <a:ea typeface="Book Antiqua"/>
              <a:cs typeface="Book Antiqua"/>
              <a:sym typeface="Book Antiqua"/>
            </a:endParaRPr>
          </a:p>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Book Antiqua"/>
              <a:ea typeface="Book Antiqua"/>
              <a:cs typeface="Book Antiqua"/>
              <a:sym typeface="Book Antiqu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grpSp>
        <p:nvGrpSpPr>
          <p:cNvPr id="140" name="Google Shape;140;g1f176ca657f_0_26"/>
          <p:cNvGrpSpPr/>
          <p:nvPr/>
        </p:nvGrpSpPr>
        <p:grpSpPr>
          <a:xfrm>
            <a:off x="0" y="0"/>
            <a:ext cx="12191999" cy="918265"/>
            <a:chOff x="0" y="0"/>
            <a:chExt cx="12191999" cy="918265"/>
          </a:xfrm>
        </p:grpSpPr>
        <p:pic>
          <p:nvPicPr>
            <p:cNvPr id="141" name="Google Shape;141;g1f176ca657f_0_26"/>
            <p:cNvPicPr preferRelativeResize="0"/>
            <p:nvPr/>
          </p:nvPicPr>
          <p:blipFill rotWithShape="1">
            <a:blip r:embed="rId3">
              <a:alphaModFix/>
            </a:blip>
            <a:srcRect t="15762" r="38199" b="64453"/>
            <a:stretch/>
          </p:blipFill>
          <p:spPr>
            <a:xfrm>
              <a:off x="7923490" y="0"/>
              <a:ext cx="4268509" cy="768567"/>
            </a:xfrm>
            <a:prstGeom prst="rect">
              <a:avLst/>
            </a:prstGeom>
            <a:noFill/>
            <a:ln>
              <a:noFill/>
            </a:ln>
          </p:spPr>
        </p:pic>
        <p:sp>
          <p:nvSpPr>
            <p:cNvPr id="142" name="Google Shape;142;g1f176ca657f_0_26"/>
            <p:cNvSpPr txBox="1"/>
            <p:nvPr/>
          </p:nvSpPr>
          <p:spPr>
            <a:xfrm>
              <a:off x="0" y="148765"/>
              <a:ext cx="8516100" cy="76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a:solidFill>
                    <a:srgbClr val="002060"/>
                  </a:solidFill>
                  <a:latin typeface="Book Antiqua"/>
                  <a:ea typeface="Book Antiqua"/>
                  <a:cs typeface="Book Antiqua"/>
                  <a:sym typeface="Book Antiqua"/>
                </a:rPr>
                <a:t>Problem Analysis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1" i="0" u="none" strike="noStrike" cap="none">
                <a:solidFill>
                  <a:srgbClr val="002060"/>
                </a:solidFill>
                <a:latin typeface="Century Gothic"/>
                <a:ea typeface="Century Gothic"/>
                <a:cs typeface="Century Gothic"/>
                <a:sym typeface="Century Gothic"/>
              </a:endParaRPr>
            </a:p>
          </p:txBody>
        </p:sp>
        <p:cxnSp>
          <p:nvCxnSpPr>
            <p:cNvPr id="143" name="Google Shape;143;g1f176ca657f_0_26"/>
            <p:cNvCxnSpPr/>
            <p:nvPr/>
          </p:nvCxnSpPr>
          <p:spPr>
            <a:xfrm>
              <a:off x="33815" y="652740"/>
              <a:ext cx="11993100" cy="20400"/>
            </a:xfrm>
            <a:prstGeom prst="straightConnector1">
              <a:avLst/>
            </a:prstGeom>
            <a:noFill/>
            <a:ln w="31750" cap="flat" cmpd="sng">
              <a:solidFill>
                <a:srgbClr val="E4948A"/>
              </a:solidFill>
              <a:prstDash val="solid"/>
              <a:miter lim="800000"/>
              <a:headEnd type="none" w="sm" len="sm"/>
              <a:tailEnd type="none" w="sm" len="sm"/>
            </a:ln>
          </p:spPr>
        </p:cxnSp>
      </p:grpSp>
      <p:sp>
        <p:nvSpPr>
          <p:cNvPr id="144" name="Google Shape;144;g1f176ca657f_0_26"/>
          <p:cNvSpPr txBox="1"/>
          <p:nvPr/>
        </p:nvSpPr>
        <p:spPr>
          <a:xfrm>
            <a:off x="90325" y="817700"/>
            <a:ext cx="11873100" cy="6145800"/>
          </a:xfrm>
          <a:prstGeom prst="rect">
            <a:avLst/>
          </a:prstGeom>
          <a:noFill/>
          <a:ln>
            <a:noFill/>
          </a:ln>
        </p:spPr>
        <p:txBody>
          <a:bodyPr spcFirstLastPara="1" wrap="square" lIns="91425" tIns="45700" rIns="91425" bIns="45700" anchor="ctr" anchorCtr="0">
            <a:noAutofit/>
          </a:bodyPr>
          <a:lstStyle/>
          <a:p>
            <a:pPr marL="0" marR="0" lvl="0" indent="0" algn="just" rtl="0">
              <a:lnSpc>
                <a:spcPct val="115000"/>
              </a:lnSpc>
              <a:spcBef>
                <a:spcPts val="0"/>
              </a:spcBef>
              <a:spcAft>
                <a:spcPts val="0"/>
              </a:spcAft>
              <a:buClr>
                <a:srgbClr val="000000"/>
              </a:buClr>
              <a:buSzPts val="2200"/>
              <a:buFont typeface="Arial"/>
              <a:buNone/>
            </a:pPr>
            <a:endParaRPr sz="2200" b="0" i="0" u="none" strike="noStrike" cap="none" dirty="0">
              <a:solidFill>
                <a:schemeClr val="dk1"/>
              </a:solidFill>
              <a:latin typeface="Book Antiqua"/>
              <a:ea typeface="Book Antiqua"/>
              <a:cs typeface="Book Antiqua"/>
              <a:sym typeface="Book Antiqua"/>
            </a:endParaRPr>
          </a:p>
          <a:p>
            <a:pPr marL="0" marR="0" lvl="0" indent="0" algn="just" rtl="0">
              <a:lnSpc>
                <a:spcPct val="115000"/>
              </a:lnSpc>
              <a:spcBef>
                <a:spcPts val="0"/>
              </a:spcBef>
              <a:spcAft>
                <a:spcPts val="0"/>
              </a:spcAft>
              <a:buClr>
                <a:srgbClr val="000000"/>
              </a:buClr>
              <a:buSzPts val="2200"/>
              <a:buFont typeface="Arial"/>
              <a:buNone/>
            </a:pPr>
            <a:r>
              <a:rPr lang="en-IN" sz="2200" b="0" i="0" u="none" strike="noStrike" cap="none" dirty="0">
                <a:solidFill>
                  <a:schemeClr val="dk1"/>
                </a:solidFill>
                <a:latin typeface="Book Antiqua"/>
                <a:ea typeface="Book Antiqua"/>
                <a:cs typeface="Book Antiqua"/>
                <a:sym typeface="Book Antiqua"/>
              </a:rPr>
              <a:t>An important design criterion for 5G networks is bit-per-joule energy efficiency (EE) defined as EE = R/P,</a:t>
            </a:r>
            <a:r>
              <a:rPr lang="en-IN" sz="2200" dirty="0">
                <a:solidFill>
                  <a:schemeClr val="dk1"/>
                </a:solidFill>
                <a:latin typeface="Book Antiqua"/>
                <a:ea typeface="Book Antiqua"/>
                <a:cs typeface="Book Antiqua"/>
                <a:sym typeface="Book Antiqua"/>
              </a:rPr>
              <a:t>  </a:t>
            </a:r>
            <a:r>
              <a:rPr lang="en-IN" sz="1800" b="0" i="0" u="none" strike="noStrike" cap="none" dirty="0">
                <a:solidFill>
                  <a:schemeClr val="dk1"/>
                </a:solidFill>
                <a:latin typeface="Book Antiqua"/>
                <a:ea typeface="Book Antiqua"/>
                <a:cs typeface="Book Antiqua"/>
                <a:sym typeface="Book Antiqua"/>
              </a:rPr>
              <a:t>Energy Efficiency   =  Throughput (R)/</a:t>
            </a:r>
            <a:r>
              <a:rPr lang="en-IN" sz="1800" dirty="0">
                <a:solidFill>
                  <a:schemeClr val="dk1"/>
                </a:solidFill>
                <a:latin typeface="Book Antiqua"/>
                <a:ea typeface="Book Antiqua"/>
                <a:cs typeface="Book Antiqua"/>
                <a:sym typeface="Book Antiqua"/>
              </a:rPr>
              <a:t>Power Consumption (P)</a:t>
            </a:r>
            <a:endParaRPr sz="1800" b="0" i="0" u="none" strike="noStrike" cap="none" dirty="0">
              <a:solidFill>
                <a:schemeClr val="dk1"/>
              </a:solidFill>
              <a:latin typeface="Book Antiqua"/>
              <a:ea typeface="Book Antiqua"/>
              <a:cs typeface="Book Antiqua"/>
              <a:sym typeface="Book Antiqua"/>
            </a:endParaRPr>
          </a:p>
          <a:p>
            <a:pPr marL="0" marR="0" lvl="0" indent="0" algn="l" rtl="0">
              <a:lnSpc>
                <a:spcPct val="115000"/>
              </a:lnSpc>
              <a:spcBef>
                <a:spcPts val="0"/>
              </a:spcBef>
              <a:spcAft>
                <a:spcPts val="0"/>
              </a:spcAft>
              <a:buClr>
                <a:srgbClr val="000000"/>
              </a:buClr>
              <a:buSzPts val="1800"/>
              <a:buFont typeface="Arial"/>
              <a:buNone/>
            </a:pPr>
            <a:r>
              <a:rPr lang="en-IN" sz="1800" b="0" i="0" u="none" strike="noStrike" cap="none" dirty="0">
                <a:solidFill>
                  <a:schemeClr val="dk1"/>
                </a:solidFill>
                <a:latin typeface="Book Antiqua"/>
                <a:ea typeface="Book Antiqua"/>
                <a:cs typeface="Book Antiqua"/>
                <a:sym typeface="Book Antiqua"/>
              </a:rPr>
              <a:t>                                                                                                    </a:t>
            </a:r>
            <a:endParaRPr sz="1800" b="0" i="0" u="none" strike="noStrike" cap="none" dirty="0">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2200"/>
              <a:buFont typeface="Arial"/>
              <a:buNone/>
            </a:pPr>
            <a:r>
              <a:rPr lang="en-IN" sz="2200" b="0" i="0" u="none" strike="noStrike" cap="none" dirty="0">
                <a:solidFill>
                  <a:schemeClr val="dk1"/>
                </a:solidFill>
                <a:latin typeface="Book Antiqua"/>
                <a:ea typeface="Book Antiqua"/>
                <a:cs typeface="Book Antiqua"/>
                <a:sym typeface="Book Antiqua"/>
              </a:rPr>
              <a:t>The sum power consumption P, aggregated over </a:t>
            </a:r>
            <a:r>
              <a:rPr lang="en-IN" sz="2200" b="0" i="0" u="none" strike="noStrike" cap="none" dirty="0" err="1">
                <a:solidFill>
                  <a:schemeClr val="dk1"/>
                </a:solidFill>
                <a:latin typeface="Book Antiqua"/>
                <a:ea typeface="Book Antiqua"/>
                <a:cs typeface="Book Antiqua"/>
                <a:sym typeface="Book Antiqua"/>
              </a:rPr>
              <a:t>UpLink</a:t>
            </a:r>
            <a:r>
              <a:rPr lang="en-IN" sz="2200" b="0" i="0" u="none" strike="noStrike" cap="none" dirty="0">
                <a:solidFill>
                  <a:schemeClr val="dk1"/>
                </a:solidFill>
                <a:latin typeface="Book Antiqua"/>
                <a:ea typeface="Book Antiqua"/>
                <a:cs typeface="Book Antiqua"/>
                <a:sym typeface="Book Antiqua"/>
              </a:rPr>
              <a:t>(UL) and </a:t>
            </a:r>
            <a:r>
              <a:rPr lang="en-IN" sz="2200" b="0" i="0" u="none" strike="noStrike" cap="none" dirty="0" err="1">
                <a:solidFill>
                  <a:schemeClr val="dk1"/>
                </a:solidFill>
                <a:latin typeface="Book Antiqua"/>
                <a:ea typeface="Book Antiqua"/>
                <a:cs typeface="Book Antiqua"/>
                <a:sym typeface="Book Antiqua"/>
              </a:rPr>
              <a:t>DownLink</a:t>
            </a:r>
            <a:r>
              <a:rPr lang="en-IN" sz="2200" b="0" i="0" u="none" strike="noStrike" cap="none" dirty="0">
                <a:solidFill>
                  <a:schemeClr val="dk1"/>
                </a:solidFill>
                <a:latin typeface="Book Antiqua"/>
                <a:ea typeface="Book Antiqua"/>
                <a:cs typeface="Book Antiqua"/>
                <a:sym typeface="Book Antiqua"/>
              </a:rPr>
              <a:t>(DL) transmissions in an Massive MIMO system, can be modelled as  P = P</a:t>
            </a:r>
            <a:r>
              <a:rPr lang="en-IN" sz="2200" b="0" i="0" u="none" strike="noStrike" cap="none" baseline="-25000" dirty="0">
                <a:solidFill>
                  <a:schemeClr val="dk1"/>
                </a:solidFill>
                <a:latin typeface="Book Antiqua"/>
                <a:ea typeface="Book Antiqua"/>
                <a:cs typeface="Book Antiqua"/>
                <a:sym typeface="Book Antiqua"/>
              </a:rPr>
              <a:t>PA</a:t>
            </a:r>
            <a:r>
              <a:rPr lang="en-IN" sz="2200" b="0" i="0" u="none" strike="noStrike" cap="none" dirty="0">
                <a:solidFill>
                  <a:schemeClr val="dk1"/>
                </a:solidFill>
                <a:latin typeface="Book Antiqua"/>
                <a:ea typeface="Book Antiqua"/>
                <a:cs typeface="Book Antiqua"/>
                <a:sym typeface="Book Antiqua"/>
              </a:rPr>
              <a:t> + P</a:t>
            </a:r>
            <a:r>
              <a:rPr lang="en-IN" sz="2200" b="0" i="0" u="none" strike="noStrike" cap="none" baseline="-25000" dirty="0">
                <a:solidFill>
                  <a:schemeClr val="dk1"/>
                </a:solidFill>
                <a:latin typeface="Book Antiqua"/>
                <a:ea typeface="Book Antiqua"/>
                <a:cs typeface="Book Antiqua"/>
                <a:sym typeface="Book Antiqua"/>
              </a:rPr>
              <a:t>C</a:t>
            </a:r>
            <a:r>
              <a:rPr lang="en-IN" sz="2200" b="0" i="0" u="none" strike="noStrike" cap="none" dirty="0">
                <a:solidFill>
                  <a:schemeClr val="dk1"/>
                </a:solidFill>
                <a:latin typeface="Book Antiqua"/>
                <a:ea typeface="Book Antiqua"/>
                <a:cs typeface="Book Antiqua"/>
                <a:sym typeface="Book Antiqua"/>
              </a:rPr>
              <a:t> + </a:t>
            </a:r>
            <a:r>
              <a:rPr lang="en-IN" sz="2200" b="0" i="0" u="none" strike="noStrike" cap="none" dirty="0" err="1">
                <a:solidFill>
                  <a:schemeClr val="dk1"/>
                </a:solidFill>
                <a:latin typeface="Book Antiqua"/>
                <a:ea typeface="Book Antiqua"/>
                <a:cs typeface="Book Antiqua"/>
                <a:sym typeface="Book Antiqua"/>
              </a:rPr>
              <a:t>P</a:t>
            </a:r>
            <a:r>
              <a:rPr lang="en-IN" sz="2200" b="0" i="0" u="none" strike="noStrike" cap="none" baseline="-25000" dirty="0" err="1">
                <a:solidFill>
                  <a:schemeClr val="dk1"/>
                </a:solidFill>
                <a:latin typeface="Book Antiqua"/>
                <a:ea typeface="Book Antiqua"/>
                <a:cs typeface="Book Antiqua"/>
                <a:sym typeface="Book Antiqua"/>
              </a:rPr>
              <a:t>sys</a:t>
            </a:r>
            <a:r>
              <a:rPr lang="en-IN" sz="2200" b="0" i="0" u="none" strike="noStrike" cap="none" dirty="0">
                <a:solidFill>
                  <a:schemeClr val="dk1"/>
                </a:solidFill>
                <a:latin typeface="Book Antiqua"/>
                <a:ea typeface="Book Antiqua"/>
                <a:cs typeface="Book Antiqua"/>
                <a:sym typeface="Book Antiqua"/>
              </a:rPr>
              <a:t>  where </a:t>
            </a:r>
            <a:endParaRPr sz="2200" b="0" i="0" u="none" strike="noStrike" cap="none" dirty="0">
              <a:solidFill>
                <a:schemeClr val="dk1"/>
              </a:solidFill>
              <a:latin typeface="Book Antiqua"/>
              <a:ea typeface="Book Antiqua"/>
              <a:cs typeface="Book Antiqua"/>
              <a:sym typeface="Book Antiqua"/>
            </a:endParaRPr>
          </a:p>
          <a:p>
            <a:pPr marL="457200" marR="0" lvl="0" indent="-368300" algn="just" rtl="0">
              <a:lnSpc>
                <a:spcPct val="100000"/>
              </a:lnSpc>
              <a:spcBef>
                <a:spcPts val="0"/>
              </a:spcBef>
              <a:spcAft>
                <a:spcPts val="0"/>
              </a:spcAft>
              <a:buClr>
                <a:schemeClr val="dk1"/>
              </a:buClr>
              <a:buSzPts val="2200"/>
              <a:buFont typeface="Book Antiqua"/>
              <a:buChar char="●"/>
            </a:pPr>
            <a:r>
              <a:rPr lang="en-IN" sz="2200" b="0" i="0" u="none" strike="noStrike" cap="none" dirty="0">
                <a:solidFill>
                  <a:schemeClr val="dk1"/>
                </a:solidFill>
                <a:latin typeface="Book Antiqua"/>
                <a:ea typeface="Book Antiqua"/>
                <a:cs typeface="Book Antiqua"/>
                <a:sym typeface="Book Antiqua"/>
              </a:rPr>
              <a:t>P</a:t>
            </a:r>
            <a:r>
              <a:rPr lang="en-IN" sz="2200" b="0" i="0" u="none" strike="noStrike" cap="none" baseline="-25000" dirty="0">
                <a:solidFill>
                  <a:schemeClr val="dk1"/>
                </a:solidFill>
                <a:latin typeface="Book Antiqua"/>
                <a:ea typeface="Book Antiqua"/>
                <a:cs typeface="Book Antiqua"/>
                <a:sym typeface="Book Antiqua"/>
              </a:rPr>
              <a:t>PA</a:t>
            </a:r>
            <a:r>
              <a:rPr lang="en-IN" sz="2200" b="0" i="0" u="none" strike="noStrike" cap="none" dirty="0">
                <a:solidFill>
                  <a:schemeClr val="dk1"/>
                </a:solidFill>
                <a:latin typeface="Book Antiqua"/>
                <a:ea typeface="Book Antiqua"/>
                <a:cs typeface="Book Antiqua"/>
                <a:sym typeface="Book Antiqua"/>
              </a:rPr>
              <a:t>- total UL and DL power consumed by the power amplifiers (PAs) at the Base Station  and  the User </a:t>
            </a:r>
            <a:r>
              <a:rPr lang="en-IN" sz="2200" b="0" i="0" u="none" strike="noStrike" cap="none" dirty="0" err="1">
                <a:solidFill>
                  <a:schemeClr val="dk1"/>
                </a:solidFill>
                <a:latin typeface="Book Antiqua"/>
                <a:ea typeface="Book Antiqua"/>
                <a:cs typeface="Book Antiqua"/>
                <a:sym typeface="Book Antiqua"/>
              </a:rPr>
              <a:t>Equipments</a:t>
            </a:r>
            <a:r>
              <a:rPr lang="en-IN" sz="2200" b="0" i="0" u="none" strike="noStrike" cap="none" dirty="0">
                <a:solidFill>
                  <a:schemeClr val="dk1"/>
                </a:solidFill>
                <a:latin typeface="Book Antiqua"/>
                <a:ea typeface="Book Antiqua"/>
                <a:cs typeface="Book Antiqua"/>
                <a:sym typeface="Book Antiqua"/>
              </a:rPr>
              <a:t>, </a:t>
            </a:r>
            <a:endParaRPr sz="2200" b="0" i="0" u="none" strike="noStrike" cap="none" dirty="0">
              <a:solidFill>
                <a:schemeClr val="dk1"/>
              </a:solidFill>
              <a:latin typeface="Book Antiqua"/>
              <a:ea typeface="Book Antiqua"/>
              <a:cs typeface="Book Antiqua"/>
              <a:sym typeface="Book Antiqua"/>
            </a:endParaRPr>
          </a:p>
          <a:p>
            <a:pPr marL="457200" marR="0" lvl="0" indent="-368300" algn="just" rtl="0">
              <a:lnSpc>
                <a:spcPct val="100000"/>
              </a:lnSpc>
              <a:spcBef>
                <a:spcPts val="0"/>
              </a:spcBef>
              <a:spcAft>
                <a:spcPts val="0"/>
              </a:spcAft>
              <a:buClr>
                <a:schemeClr val="dk1"/>
              </a:buClr>
              <a:buSzPts val="2200"/>
              <a:buFont typeface="Book Antiqua"/>
              <a:buChar char="●"/>
            </a:pPr>
            <a:r>
              <a:rPr lang="en-IN" sz="2200" b="0" i="0" u="none" strike="noStrike" cap="none" dirty="0">
                <a:solidFill>
                  <a:schemeClr val="dk1"/>
                </a:solidFill>
                <a:latin typeface="Book Antiqua"/>
                <a:ea typeface="Book Antiqua"/>
                <a:cs typeface="Book Antiqua"/>
                <a:sym typeface="Book Antiqua"/>
              </a:rPr>
              <a:t>P</a:t>
            </a:r>
            <a:r>
              <a:rPr lang="en-IN" sz="2200" b="0" i="0" u="none" strike="noStrike" cap="none" baseline="-25000" dirty="0">
                <a:solidFill>
                  <a:schemeClr val="dk1"/>
                </a:solidFill>
                <a:latin typeface="Book Antiqua"/>
                <a:ea typeface="Book Antiqua"/>
                <a:cs typeface="Book Antiqua"/>
                <a:sym typeface="Book Antiqua"/>
              </a:rPr>
              <a:t>C</a:t>
            </a:r>
            <a:r>
              <a:rPr lang="en-IN" sz="2200" b="0" i="0" u="none" strike="noStrike" cap="none" dirty="0">
                <a:solidFill>
                  <a:schemeClr val="dk1"/>
                </a:solidFill>
                <a:latin typeface="Book Antiqua"/>
                <a:ea typeface="Book Antiqua"/>
                <a:cs typeface="Book Antiqua"/>
                <a:sym typeface="Book Antiqua"/>
              </a:rPr>
              <a:t> -  total UL and DL circuit power expenditure</a:t>
            </a:r>
            <a:endParaRPr sz="2200" b="0" i="0" u="none" strike="noStrike" cap="none" dirty="0">
              <a:solidFill>
                <a:schemeClr val="dk1"/>
              </a:solidFill>
              <a:latin typeface="Book Antiqua"/>
              <a:ea typeface="Book Antiqua"/>
              <a:cs typeface="Book Antiqua"/>
              <a:sym typeface="Book Antiqua"/>
            </a:endParaRPr>
          </a:p>
          <a:p>
            <a:pPr marL="457200" marR="0" lvl="0" indent="-368300" algn="just" rtl="0">
              <a:lnSpc>
                <a:spcPct val="100000"/>
              </a:lnSpc>
              <a:spcBef>
                <a:spcPts val="0"/>
              </a:spcBef>
              <a:spcAft>
                <a:spcPts val="0"/>
              </a:spcAft>
              <a:buClr>
                <a:schemeClr val="dk1"/>
              </a:buClr>
              <a:buSzPts val="2200"/>
              <a:buFont typeface="Book Antiqua"/>
              <a:buChar char="●"/>
            </a:pPr>
            <a:r>
              <a:rPr lang="en-IN" sz="2200" b="0" i="0" u="none" strike="noStrike" cap="none" dirty="0" err="1">
                <a:solidFill>
                  <a:schemeClr val="dk1"/>
                </a:solidFill>
                <a:latin typeface="Book Antiqua"/>
                <a:ea typeface="Book Antiqua"/>
                <a:cs typeface="Book Antiqua"/>
                <a:sym typeface="Book Antiqua"/>
              </a:rPr>
              <a:t>P</a:t>
            </a:r>
            <a:r>
              <a:rPr lang="en-IN" sz="2200" b="0" i="0" u="none" strike="noStrike" cap="none" baseline="-25000" dirty="0" err="1">
                <a:solidFill>
                  <a:schemeClr val="dk1"/>
                </a:solidFill>
                <a:latin typeface="Book Antiqua"/>
                <a:ea typeface="Book Antiqua"/>
                <a:cs typeface="Book Antiqua"/>
                <a:sym typeface="Book Antiqua"/>
              </a:rPr>
              <a:t>sys</a:t>
            </a:r>
            <a:r>
              <a:rPr lang="en-IN" sz="2200" b="0" i="0" u="none" strike="noStrike" cap="none" dirty="0">
                <a:solidFill>
                  <a:schemeClr val="dk1"/>
                </a:solidFill>
                <a:latin typeface="Book Antiqua"/>
                <a:ea typeface="Book Antiqua"/>
                <a:cs typeface="Book Antiqua"/>
                <a:sym typeface="Book Antiqua"/>
              </a:rPr>
              <a:t> - the remaining system-dependant component in P</a:t>
            </a:r>
            <a:endParaRPr sz="2200" b="0" i="0" u="none" strike="noStrike" cap="none" dirty="0">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None/>
            </a:pPr>
            <a:endParaRPr sz="2200" dirty="0">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None/>
            </a:pPr>
            <a:endParaRPr sz="2200" dirty="0">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None/>
            </a:pPr>
            <a:endParaRPr sz="2200" dirty="0">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None/>
            </a:pPr>
            <a:endParaRPr sz="2200" dirty="0">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None/>
            </a:pPr>
            <a:endParaRPr sz="2200" dirty="0">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2200"/>
              <a:buFont typeface="Arial"/>
              <a:buNone/>
            </a:pPr>
            <a:endParaRPr sz="2200" b="0" i="0" u="none" strike="noStrike" cap="none" dirty="0">
              <a:solidFill>
                <a:schemeClr val="dk1"/>
              </a:solidFill>
              <a:latin typeface="Book Antiqua"/>
              <a:ea typeface="Book Antiqua"/>
              <a:cs typeface="Book Antiqua"/>
              <a:sym typeface="Book Antiqua"/>
            </a:endParaRPr>
          </a:p>
          <a:p>
            <a:pPr marL="0" marR="0" lvl="0" indent="0" algn="l" rtl="0">
              <a:lnSpc>
                <a:spcPct val="100000"/>
              </a:lnSpc>
              <a:spcBef>
                <a:spcPts val="0"/>
              </a:spcBef>
              <a:spcAft>
                <a:spcPts val="0"/>
              </a:spcAft>
              <a:buClr>
                <a:schemeClr val="dk1"/>
              </a:buClr>
              <a:buSzPts val="1100"/>
              <a:buFont typeface="Arial"/>
              <a:buNone/>
            </a:pPr>
            <a:r>
              <a:rPr lang="en-IN" sz="2200" b="0" i="0" u="none" strike="noStrike" cap="none" dirty="0">
                <a:solidFill>
                  <a:schemeClr val="dk1"/>
                </a:solidFill>
                <a:latin typeface="Book Antiqua"/>
                <a:ea typeface="Book Antiqua"/>
                <a:cs typeface="Book Antiqua"/>
                <a:sym typeface="Book Antiqua"/>
              </a:rPr>
              <a:t>The main benefit of small cells is the reduced propagation losses, while the main benefit of massive MIMO is the interference suppression among the User </a:t>
            </a:r>
            <a:r>
              <a:rPr lang="en-IN" sz="2200" b="0" i="0" u="none" strike="noStrike" cap="none" dirty="0" err="1">
                <a:solidFill>
                  <a:schemeClr val="dk1"/>
                </a:solidFill>
                <a:latin typeface="Book Antiqua"/>
                <a:ea typeface="Book Antiqua"/>
                <a:cs typeface="Book Antiqua"/>
                <a:sym typeface="Book Antiqua"/>
              </a:rPr>
              <a:t>Equipments</a:t>
            </a:r>
            <a:r>
              <a:rPr lang="en-IN" sz="2200" b="0" i="0" u="none" strike="noStrike" cap="none" dirty="0">
                <a:solidFill>
                  <a:schemeClr val="dk1"/>
                </a:solidFill>
                <a:latin typeface="Book Antiqua"/>
                <a:ea typeface="Book Antiqua"/>
                <a:cs typeface="Book Antiqua"/>
                <a:sym typeface="Book Antiqua"/>
              </a:rPr>
              <a:t> that share the energy costs associated with the serving Base Stations.</a:t>
            </a:r>
            <a:endParaRPr sz="2200" b="0" i="0" u="none" strike="noStrike" cap="none" dirty="0">
              <a:solidFill>
                <a:schemeClr val="dk1"/>
              </a:solidFill>
              <a:latin typeface="Book Antiqua"/>
              <a:ea typeface="Book Antiqua"/>
              <a:cs typeface="Book Antiqua"/>
              <a:sym typeface="Book Antiqua"/>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chemeClr val="dk1"/>
              </a:solidFill>
              <a:latin typeface="Book Antiqua"/>
              <a:ea typeface="Book Antiqua"/>
              <a:cs typeface="Book Antiqua"/>
              <a:sym typeface="Book Antiqua"/>
            </a:endParaRPr>
          </a:p>
          <a:p>
            <a:pPr marL="457200" marR="0" lvl="0" indent="0" algn="just"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Book Antiqua"/>
              <a:ea typeface="Book Antiqua"/>
              <a:cs typeface="Book Antiqua"/>
              <a:sym typeface="Book Antiqua"/>
            </a:endParaRPr>
          </a:p>
        </p:txBody>
      </p:sp>
      <p:pic>
        <p:nvPicPr>
          <p:cNvPr id="145" name="Google Shape;145;g1f176ca657f_0_26"/>
          <p:cNvPicPr preferRelativeResize="0"/>
          <p:nvPr/>
        </p:nvPicPr>
        <p:blipFill>
          <a:blip r:embed="rId4">
            <a:alphaModFix/>
          </a:blip>
          <a:stretch>
            <a:fillRect/>
          </a:stretch>
        </p:blipFill>
        <p:spPr>
          <a:xfrm>
            <a:off x="7493375" y="2868950"/>
            <a:ext cx="4589600" cy="2855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grpSp>
        <p:nvGrpSpPr>
          <p:cNvPr id="150" name="Google Shape;150;g1f176ca657f_0_63"/>
          <p:cNvGrpSpPr/>
          <p:nvPr/>
        </p:nvGrpSpPr>
        <p:grpSpPr>
          <a:xfrm>
            <a:off x="0" y="0"/>
            <a:ext cx="12191999" cy="768567"/>
            <a:chOff x="0" y="0"/>
            <a:chExt cx="12191999" cy="768567"/>
          </a:xfrm>
        </p:grpSpPr>
        <p:pic>
          <p:nvPicPr>
            <p:cNvPr id="151" name="Google Shape;151;g1f176ca657f_0_63"/>
            <p:cNvPicPr preferRelativeResize="0"/>
            <p:nvPr/>
          </p:nvPicPr>
          <p:blipFill rotWithShape="1">
            <a:blip r:embed="rId3">
              <a:alphaModFix/>
            </a:blip>
            <a:srcRect t="15762" r="38199" b="64453"/>
            <a:stretch/>
          </p:blipFill>
          <p:spPr>
            <a:xfrm>
              <a:off x="7923490" y="0"/>
              <a:ext cx="4268509" cy="768567"/>
            </a:xfrm>
            <a:prstGeom prst="rect">
              <a:avLst/>
            </a:prstGeom>
            <a:noFill/>
            <a:ln>
              <a:noFill/>
            </a:ln>
          </p:spPr>
        </p:pic>
        <p:sp>
          <p:nvSpPr>
            <p:cNvPr id="152" name="Google Shape;152;g1f176ca657f_0_63"/>
            <p:cNvSpPr txBox="1"/>
            <p:nvPr/>
          </p:nvSpPr>
          <p:spPr>
            <a:xfrm>
              <a:off x="0" y="148765"/>
              <a:ext cx="85161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a:solidFill>
                    <a:srgbClr val="002060"/>
                  </a:solidFill>
                  <a:latin typeface="Book Antiqua"/>
                  <a:ea typeface="Book Antiqua"/>
                  <a:cs typeface="Book Antiqua"/>
                  <a:sym typeface="Book Antiqua"/>
                </a:rPr>
                <a:t>Objectives / Goals</a:t>
              </a:r>
              <a:r>
                <a:rPr lang="en-IN" sz="2200" b="1" i="0" u="none" strike="noStrike" cap="none">
                  <a:solidFill>
                    <a:srgbClr val="002060"/>
                  </a:solidFill>
                  <a:latin typeface="Century Gothic"/>
                  <a:ea typeface="Century Gothic"/>
                  <a:cs typeface="Century Gothic"/>
                  <a:sym typeface="Century Gothic"/>
                </a:rPr>
                <a:t> </a:t>
              </a:r>
              <a:endParaRPr sz="1400" b="0" i="0" u="none" strike="noStrike" cap="none">
                <a:solidFill>
                  <a:srgbClr val="000000"/>
                </a:solidFill>
                <a:latin typeface="Arial"/>
                <a:ea typeface="Arial"/>
                <a:cs typeface="Arial"/>
                <a:sym typeface="Arial"/>
              </a:endParaRPr>
            </a:p>
          </p:txBody>
        </p:sp>
        <p:cxnSp>
          <p:nvCxnSpPr>
            <p:cNvPr id="153" name="Google Shape;153;g1f176ca657f_0_63"/>
            <p:cNvCxnSpPr/>
            <p:nvPr/>
          </p:nvCxnSpPr>
          <p:spPr>
            <a:xfrm>
              <a:off x="33815" y="652740"/>
              <a:ext cx="11993100" cy="20400"/>
            </a:xfrm>
            <a:prstGeom prst="straightConnector1">
              <a:avLst/>
            </a:prstGeom>
            <a:noFill/>
            <a:ln w="31750" cap="flat" cmpd="sng">
              <a:solidFill>
                <a:srgbClr val="E4948A"/>
              </a:solidFill>
              <a:prstDash val="solid"/>
              <a:miter lim="800000"/>
              <a:headEnd type="none" w="sm" len="sm"/>
              <a:tailEnd type="none" w="sm" len="sm"/>
            </a:ln>
          </p:spPr>
        </p:cxnSp>
      </p:grpSp>
      <p:sp>
        <p:nvSpPr>
          <p:cNvPr id="154" name="Google Shape;154;g1f176ca657f_0_63"/>
          <p:cNvSpPr txBox="1"/>
          <p:nvPr/>
        </p:nvSpPr>
        <p:spPr>
          <a:xfrm>
            <a:off x="549071" y="917331"/>
            <a:ext cx="10890000" cy="4188799"/>
          </a:xfrm>
          <a:prstGeom prst="rect">
            <a:avLst/>
          </a:prstGeom>
          <a:noFill/>
          <a:ln>
            <a:noFill/>
          </a:ln>
        </p:spPr>
        <p:txBody>
          <a:bodyPr spcFirstLastPara="1" wrap="square" lIns="91425" tIns="45700" rIns="91425" bIns="45700" anchor="t" anchorCtr="0">
            <a:spAutoFit/>
          </a:bodyPr>
          <a:lstStyle/>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Book Antiqua"/>
              <a:ea typeface="Book Antiqua"/>
              <a:cs typeface="Book Antiqua"/>
              <a:sym typeface="Book Antiqua"/>
            </a:endParaRPr>
          </a:p>
          <a:p>
            <a:pPr marL="457200" marR="0" lvl="0" indent="-393700" algn="just" rtl="0">
              <a:lnSpc>
                <a:spcPct val="90000"/>
              </a:lnSpc>
              <a:spcBef>
                <a:spcPts val="1000"/>
              </a:spcBef>
              <a:spcAft>
                <a:spcPts val="0"/>
              </a:spcAft>
              <a:buClr>
                <a:schemeClr val="dk1"/>
              </a:buClr>
              <a:buSzPts val="2600"/>
              <a:buFont typeface="Book Antiqua"/>
              <a:buChar char="•"/>
            </a:pPr>
            <a:r>
              <a:rPr lang="en-IN" sz="2200" b="0" i="0" u="none" strike="noStrike" cap="none" dirty="0">
                <a:solidFill>
                  <a:schemeClr val="dk1"/>
                </a:solidFill>
                <a:latin typeface="Arial"/>
                <a:ea typeface="Arial"/>
                <a:cs typeface="Arial"/>
                <a:sym typeface="Arial"/>
              </a:rPr>
              <a:t>T</a:t>
            </a:r>
            <a:r>
              <a:rPr lang="en-IN" sz="2400" b="0" i="0" u="none" strike="noStrike" cap="none" dirty="0">
                <a:solidFill>
                  <a:schemeClr val="dk1"/>
                </a:solidFill>
                <a:latin typeface="Book Antiqua"/>
                <a:ea typeface="Book Antiqua"/>
                <a:cs typeface="Book Antiqua"/>
                <a:sym typeface="Book Antiqua"/>
              </a:rPr>
              <a:t>o improve the cellular energy efficiency, without sacrificing Quality-of-Service (QoS).</a:t>
            </a:r>
            <a:endParaRPr sz="2400" b="0" i="0" u="none" strike="noStrike" cap="none" dirty="0">
              <a:solidFill>
                <a:schemeClr val="dk1"/>
              </a:solidFill>
              <a:latin typeface="Book Antiqua"/>
              <a:ea typeface="Book Antiqua"/>
              <a:cs typeface="Book Antiqua"/>
              <a:sym typeface="Book Antiqua"/>
            </a:endParaRPr>
          </a:p>
          <a:p>
            <a:pPr marL="457200" marR="0" lvl="0" indent="-393700" algn="just" rtl="0">
              <a:lnSpc>
                <a:spcPct val="90000"/>
              </a:lnSpc>
              <a:spcBef>
                <a:spcPts val="0"/>
              </a:spcBef>
              <a:spcAft>
                <a:spcPts val="0"/>
              </a:spcAft>
              <a:buClr>
                <a:schemeClr val="dk1"/>
              </a:buClr>
              <a:buSzPts val="2600"/>
              <a:buFont typeface="Book Antiqua"/>
              <a:buChar char="•"/>
            </a:pPr>
            <a:r>
              <a:rPr lang="en-IN" sz="2400" b="0" i="0" u="none" strike="noStrike" cap="none" dirty="0">
                <a:solidFill>
                  <a:schemeClr val="dk1"/>
                </a:solidFill>
                <a:latin typeface="Book Antiqua"/>
                <a:ea typeface="Book Antiqua"/>
                <a:cs typeface="Book Antiqua"/>
                <a:sym typeface="Book Antiqua"/>
              </a:rPr>
              <a:t>To densify ‘Network Topology’ to enable higher spatial reuse.</a:t>
            </a:r>
            <a:endParaRPr sz="2400" b="0" i="0" u="none" strike="noStrike" cap="none" dirty="0">
              <a:solidFill>
                <a:schemeClr val="dk1"/>
              </a:solidFill>
              <a:latin typeface="Book Antiqua"/>
              <a:ea typeface="Book Antiqua"/>
              <a:cs typeface="Book Antiqua"/>
              <a:sym typeface="Book Antiqua"/>
            </a:endParaRPr>
          </a:p>
          <a:p>
            <a:pPr marL="457200" marR="0" lvl="0" indent="0" algn="just" rtl="0">
              <a:lnSpc>
                <a:spcPct val="90000"/>
              </a:lnSpc>
              <a:spcBef>
                <a:spcPts val="500"/>
              </a:spcBef>
              <a:spcAft>
                <a:spcPts val="0"/>
              </a:spcAft>
              <a:buClr>
                <a:srgbClr val="000000"/>
              </a:buClr>
              <a:buSzPts val="2400"/>
              <a:buFont typeface="Arial"/>
              <a:buNone/>
            </a:pPr>
            <a:r>
              <a:rPr lang="en-IN" sz="2400" b="0" i="0" u="none" strike="noStrike" cap="none" dirty="0">
                <a:solidFill>
                  <a:schemeClr val="dk1"/>
                </a:solidFill>
                <a:latin typeface="Book Antiqua"/>
                <a:ea typeface="Book Antiqua"/>
                <a:cs typeface="Book Antiqua"/>
                <a:sym typeface="Book Antiqua"/>
              </a:rPr>
              <a:t>1. MIMO base stations </a:t>
            </a:r>
            <a:endParaRPr sz="2400" b="0" i="0" u="none" strike="noStrike" cap="none" dirty="0">
              <a:solidFill>
                <a:schemeClr val="dk1"/>
              </a:solidFill>
              <a:latin typeface="Book Antiqua"/>
              <a:ea typeface="Book Antiqua"/>
              <a:cs typeface="Book Antiqua"/>
              <a:sym typeface="Book Antiqua"/>
            </a:endParaRPr>
          </a:p>
          <a:p>
            <a:pPr marL="457200" marR="0" lvl="0" indent="0" algn="just" rtl="0">
              <a:lnSpc>
                <a:spcPct val="90000"/>
              </a:lnSpc>
              <a:spcBef>
                <a:spcPts val="500"/>
              </a:spcBef>
              <a:spcAft>
                <a:spcPts val="0"/>
              </a:spcAft>
              <a:buClr>
                <a:srgbClr val="000000"/>
              </a:buClr>
              <a:buSzPts val="2400"/>
              <a:buFont typeface="Arial"/>
              <a:buNone/>
            </a:pPr>
            <a:r>
              <a:rPr lang="en-IN" sz="2400" b="0" i="0" u="none" strike="noStrike" cap="none" dirty="0">
                <a:solidFill>
                  <a:schemeClr val="dk1"/>
                </a:solidFill>
                <a:latin typeface="Book Antiqua"/>
                <a:ea typeface="Book Antiqua"/>
                <a:cs typeface="Book Antiqua"/>
                <a:sym typeface="Book Antiqua"/>
              </a:rPr>
              <a:t>2. Small-cell access points.</a:t>
            </a:r>
            <a:endParaRPr sz="2400" b="0" i="0" u="none" strike="noStrike" cap="none" dirty="0">
              <a:solidFill>
                <a:schemeClr val="dk1"/>
              </a:solidFill>
              <a:latin typeface="Book Antiqua"/>
              <a:ea typeface="Book Antiqua"/>
              <a:cs typeface="Book Antiqua"/>
              <a:sym typeface="Book Antiqua"/>
            </a:endParaRPr>
          </a:p>
          <a:p>
            <a:pPr marL="457200" marR="0" lvl="0" indent="-393700" algn="just" rtl="0">
              <a:lnSpc>
                <a:spcPct val="90000"/>
              </a:lnSpc>
              <a:spcBef>
                <a:spcPts val="1000"/>
              </a:spcBef>
              <a:spcAft>
                <a:spcPts val="0"/>
              </a:spcAft>
              <a:buClr>
                <a:schemeClr val="dk1"/>
              </a:buClr>
              <a:buSzPts val="2600"/>
              <a:buFont typeface="Book Antiqua"/>
              <a:buChar char="•"/>
            </a:pPr>
            <a:r>
              <a:rPr lang="en-IN" sz="2400" b="0" i="0" u="none" strike="noStrike" cap="none" dirty="0">
                <a:solidFill>
                  <a:schemeClr val="dk1"/>
                </a:solidFill>
                <a:latin typeface="Book Antiqua"/>
                <a:ea typeface="Book Antiqua"/>
                <a:cs typeface="Book Antiqua"/>
                <a:sym typeface="Book Antiqua"/>
              </a:rPr>
              <a:t>To minimize the total power consumption while satisfying QoS constraints at the users and power constraints at the Base Station and Small cells.</a:t>
            </a:r>
          </a:p>
          <a:p>
            <a:pPr marL="457200" marR="0" lvl="0" indent="0" algn="just" rtl="0">
              <a:lnSpc>
                <a:spcPct val="100000"/>
              </a:lnSpc>
              <a:spcBef>
                <a:spcPts val="0"/>
              </a:spcBef>
              <a:spcAft>
                <a:spcPts val="0"/>
              </a:spcAft>
              <a:buClr>
                <a:srgbClr val="000000"/>
              </a:buClr>
              <a:buSzPts val="2400"/>
              <a:buFont typeface="Arial"/>
              <a:buNone/>
            </a:pPr>
            <a:endParaRPr lang="en-IN" sz="2400" b="0" i="0" u="none" strike="noStrike" cap="none" dirty="0">
              <a:solidFill>
                <a:schemeClr val="dk1"/>
              </a:solidFill>
              <a:latin typeface="Book Antiqua"/>
              <a:ea typeface="Book Antiqua"/>
              <a:cs typeface="Book Antiqua"/>
              <a:sym typeface="Book Antiqua"/>
            </a:endParaRPr>
          </a:p>
          <a:p>
            <a:pPr marL="0" marR="0" lvl="0" indent="0" algn="l" rtl="0">
              <a:lnSpc>
                <a:spcPct val="100000"/>
              </a:lnSpc>
              <a:spcBef>
                <a:spcPts val="0"/>
              </a:spcBef>
              <a:spcAft>
                <a:spcPts val="0"/>
              </a:spcAft>
              <a:buClr>
                <a:srgbClr val="000000"/>
              </a:buClr>
              <a:buSzPts val="2400"/>
              <a:buFont typeface="Arial"/>
              <a:buNone/>
            </a:pPr>
            <a:endParaRPr lang="en-IN" sz="2400" b="0" i="0" u="none" strike="noStrike" cap="none" dirty="0">
              <a:solidFill>
                <a:schemeClr val="dk1"/>
              </a:solidFill>
              <a:latin typeface="Book Antiqua"/>
              <a:ea typeface="Book Antiqua"/>
              <a:cs typeface="Book Antiqua"/>
              <a:sym typeface="Book Antiqua"/>
            </a:endParaRPr>
          </a:p>
          <a:p>
            <a:pPr marL="285750" marR="0" lvl="0" indent="-171450" algn="l" rtl="0">
              <a:lnSpc>
                <a:spcPct val="100000"/>
              </a:lnSpc>
              <a:spcBef>
                <a:spcPts val="0"/>
              </a:spcBef>
              <a:spcAft>
                <a:spcPts val="0"/>
              </a:spcAft>
              <a:buClr>
                <a:schemeClr val="dk1"/>
              </a:buClr>
              <a:buSzPts val="1800"/>
              <a:buFont typeface="Arial"/>
              <a:buNone/>
            </a:pPr>
            <a:endParaRPr sz="1800" b="0" i="0" u="sng" strike="noStrike" cap="none" dirty="0">
              <a:solidFill>
                <a:schemeClr val="dk1"/>
              </a:solidFill>
              <a:latin typeface="Book Antiqua"/>
              <a:ea typeface="Book Antiqua"/>
              <a:cs typeface="Book Antiqua"/>
              <a:sym typeface="Book Antiqu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grpSp>
        <p:nvGrpSpPr>
          <p:cNvPr id="159" name="Google Shape;159;g207de47a206_1_31"/>
          <p:cNvGrpSpPr/>
          <p:nvPr/>
        </p:nvGrpSpPr>
        <p:grpSpPr>
          <a:xfrm>
            <a:off x="0" y="0"/>
            <a:ext cx="12191999" cy="918265"/>
            <a:chOff x="0" y="0"/>
            <a:chExt cx="12191999" cy="918265"/>
          </a:xfrm>
        </p:grpSpPr>
        <p:pic>
          <p:nvPicPr>
            <p:cNvPr id="160" name="Google Shape;160;g207de47a206_1_31"/>
            <p:cNvPicPr preferRelativeResize="0"/>
            <p:nvPr/>
          </p:nvPicPr>
          <p:blipFill rotWithShape="1">
            <a:blip r:embed="rId3">
              <a:alphaModFix/>
            </a:blip>
            <a:srcRect t="15762" r="38199" b="64453"/>
            <a:stretch/>
          </p:blipFill>
          <p:spPr>
            <a:xfrm>
              <a:off x="7923490" y="0"/>
              <a:ext cx="4268509" cy="768567"/>
            </a:xfrm>
            <a:prstGeom prst="rect">
              <a:avLst/>
            </a:prstGeom>
            <a:noFill/>
            <a:ln>
              <a:noFill/>
            </a:ln>
          </p:spPr>
        </p:pic>
        <p:sp>
          <p:nvSpPr>
            <p:cNvPr id="161" name="Google Shape;161;g207de47a206_1_31"/>
            <p:cNvSpPr txBox="1"/>
            <p:nvPr/>
          </p:nvSpPr>
          <p:spPr>
            <a:xfrm>
              <a:off x="0" y="148765"/>
              <a:ext cx="8516100" cy="76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a:solidFill>
                    <a:srgbClr val="002060"/>
                  </a:solidFill>
                  <a:latin typeface="Book Antiqua"/>
                  <a:ea typeface="Book Antiqua"/>
                  <a:cs typeface="Book Antiqua"/>
                  <a:sym typeface="Book Antiqua"/>
                </a:rPr>
                <a:t>Massive MIMO and small cells</a:t>
              </a:r>
              <a:endParaRPr sz="2200" b="1" i="0" u="none" strike="noStrike" cap="none">
                <a:solidFill>
                  <a:srgbClr val="002060"/>
                </a:solidFill>
                <a:latin typeface="Book Antiqua"/>
                <a:ea typeface="Book Antiqua"/>
                <a:cs typeface="Book Antiqua"/>
                <a:sym typeface="Book Antiqua"/>
              </a:endParaRPr>
            </a:p>
            <a:p>
              <a:pPr marL="0" marR="0" lvl="0" indent="0" algn="l" rtl="0">
                <a:lnSpc>
                  <a:spcPct val="100000"/>
                </a:lnSpc>
                <a:spcBef>
                  <a:spcPts val="0"/>
                </a:spcBef>
                <a:spcAft>
                  <a:spcPts val="0"/>
                </a:spcAft>
                <a:buClr>
                  <a:srgbClr val="000000"/>
                </a:buClr>
                <a:buSzPts val="2200"/>
                <a:buFont typeface="Arial"/>
                <a:buNone/>
              </a:pPr>
              <a:endParaRPr sz="2200" b="1" i="0" u="none" strike="noStrike" cap="none">
                <a:solidFill>
                  <a:srgbClr val="002060"/>
                </a:solidFill>
                <a:latin typeface="Century Gothic"/>
                <a:ea typeface="Century Gothic"/>
                <a:cs typeface="Century Gothic"/>
                <a:sym typeface="Century Gothic"/>
              </a:endParaRPr>
            </a:p>
          </p:txBody>
        </p:sp>
        <p:cxnSp>
          <p:nvCxnSpPr>
            <p:cNvPr id="162" name="Google Shape;162;g207de47a206_1_31"/>
            <p:cNvCxnSpPr/>
            <p:nvPr/>
          </p:nvCxnSpPr>
          <p:spPr>
            <a:xfrm>
              <a:off x="33815" y="652740"/>
              <a:ext cx="11993100" cy="20400"/>
            </a:xfrm>
            <a:prstGeom prst="straightConnector1">
              <a:avLst/>
            </a:prstGeom>
            <a:noFill/>
            <a:ln w="31750" cap="flat" cmpd="sng">
              <a:solidFill>
                <a:srgbClr val="E4948A"/>
              </a:solidFill>
              <a:prstDash val="solid"/>
              <a:miter lim="800000"/>
              <a:headEnd type="none" w="sm" len="sm"/>
              <a:tailEnd type="none" w="sm" len="sm"/>
            </a:ln>
          </p:spPr>
        </p:cxnSp>
      </p:grpSp>
      <p:sp>
        <p:nvSpPr>
          <p:cNvPr id="163" name="Google Shape;163;g207de47a206_1_31"/>
          <p:cNvSpPr txBox="1"/>
          <p:nvPr/>
        </p:nvSpPr>
        <p:spPr>
          <a:xfrm>
            <a:off x="163042" y="769147"/>
            <a:ext cx="11865900" cy="537835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750"/>
              <a:buFont typeface="Arial"/>
              <a:buNone/>
            </a:pPr>
            <a:endParaRPr sz="2750" b="1" i="0" u="none" strike="noStrike" cap="none">
              <a:solidFill>
                <a:srgbClr val="202124"/>
              </a:solidFill>
              <a:highlight>
                <a:srgbClr val="FFFFFF"/>
              </a:highlight>
              <a:latin typeface="Book Antiqua"/>
              <a:ea typeface="Book Antiqua"/>
              <a:cs typeface="Book Antiqua"/>
              <a:sym typeface="Book Antiqua"/>
            </a:endParaRPr>
          </a:p>
          <a:p>
            <a:pPr marL="0" marR="0" lvl="0" indent="0" algn="just" rtl="0">
              <a:lnSpc>
                <a:spcPct val="100000"/>
              </a:lnSpc>
              <a:spcBef>
                <a:spcPts val="0"/>
              </a:spcBef>
              <a:spcAft>
                <a:spcPts val="0"/>
              </a:spcAft>
              <a:buNone/>
            </a:pPr>
            <a:r>
              <a:rPr lang="en-IN" sz="2400" b="0" i="0" u="none" strike="noStrike" cap="none">
                <a:solidFill>
                  <a:srgbClr val="000000"/>
                </a:solidFill>
                <a:latin typeface="Book Antiqua"/>
                <a:ea typeface="Book Antiqua"/>
                <a:cs typeface="Book Antiqua"/>
                <a:sym typeface="Book Antiqua"/>
              </a:rPr>
              <a:t>Two main approaches that we are currently investigating:</a:t>
            </a:r>
            <a:endParaRPr/>
          </a:p>
          <a:p>
            <a:pPr marL="0" marR="0" lvl="0" indent="0" algn="just" rtl="0">
              <a:lnSpc>
                <a:spcPct val="100000"/>
              </a:lnSpc>
              <a:spcBef>
                <a:spcPts val="0"/>
              </a:spcBef>
              <a:spcAft>
                <a:spcPts val="0"/>
              </a:spcAft>
              <a:buNone/>
            </a:pPr>
            <a:endParaRPr sz="2400" b="0" i="0" u="none" strike="noStrike" cap="none">
              <a:solidFill>
                <a:srgbClr val="000000"/>
              </a:solidFill>
              <a:latin typeface="Book Antiqua"/>
              <a:ea typeface="Book Antiqua"/>
              <a:cs typeface="Book Antiqua"/>
              <a:sym typeface="Book Antiqua"/>
            </a:endParaRPr>
          </a:p>
          <a:p>
            <a:pPr marL="342900" marR="0" lvl="0" indent="-342900" algn="just" rtl="0">
              <a:lnSpc>
                <a:spcPct val="100000"/>
              </a:lnSpc>
              <a:spcBef>
                <a:spcPts val="0"/>
              </a:spcBef>
              <a:spcAft>
                <a:spcPts val="0"/>
              </a:spcAft>
              <a:buClr>
                <a:srgbClr val="000000"/>
              </a:buClr>
              <a:buSzPts val="2400"/>
              <a:buFont typeface="Arial"/>
              <a:buChar char="•"/>
            </a:pPr>
            <a:r>
              <a:rPr lang="en-IN" sz="2400" b="0" i="0" u="none" strike="noStrike" cap="none">
                <a:solidFill>
                  <a:srgbClr val="000000"/>
                </a:solidFill>
                <a:latin typeface="Book Antiqua"/>
                <a:ea typeface="Book Antiqua"/>
                <a:cs typeface="Book Antiqua"/>
                <a:sym typeface="Book Antiqua"/>
              </a:rPr>
              <a:t>Massive MIMO: Deploy large-scale antenna arrays at existing macro base stations (BSs). This enables precise focusing of emitted energy on the intended users, resulting in a much higher energy efficiency. </a:t>
            </a:r>
            <a:endParaRPr/>
          </a:p>
          <a:p>
            <a:pPr marL="342900" marR="0" lvl="0" indent="-190500" algn="just"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Book Antiqua"/>
              <a:ea typeface="Book Antiqua"/>
              <a:cs typeface="Book Antiqua"/>
              <a:sym typeface="Book Antiqua"/>
            </a:endParaRPr>
          </a:p>
          <a:p>
            <a:pPr marL="342900" marR="0" lvl="0" indent="-342900" algn="just" rtl="0">
              <a:lnSpc>
                <a:spcPct val="100000"/>
              </a:lnSpc>
              <a:spcBef>
                <a:spcPts val="0"/>
              </a:spcBef>
              <a:spcAft>
                <a:spcPts val="0"/>
              </a:spcAft>
              <a:buClr>
                <a:srgbClr val="000000"/>
              </a:buClr>
              <a:buSzPts val="2400"/>
              <a:buFont typeface="Arial"/>
              <a:buChar char="•"/>
            </a:pPr>
            <a:r>
              <a:rPr lang="en-IN" sz="2400" b="0" i="0" u="none" strike="noStrike" cap="none">
                <a:solidFill>
                  <a:srgbClr val="000000"/>
                </a:solidFill>
                <a:latin typeface="Book Antiqua"/>
                <a:ea typeface="Book Antiqua"/>
                <a:cs typeface="Book Antiqua"/>
                <a:sym typeface="Book Antiqua"/>
              </a:rPr>
              <a:t>Small-cell Access Points: Deploy an overlaid layer of small-cell access points (SCAs) to offload traffic from BSs, thus exploiting the fact that most data traffic is localized and requested by low-mobility users. This approach reduces the average distance between users and transmitters, which translates into lower propagation losses and higher energy efficiency.</a:t>
            </a:r>
            <a:endParaRPr sz="2400" b="0" i="0" u="none" strike="noStrike" cap="none">
              <a:solidFill>
                <a:srgbClr val="000000"/>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2600"/>
              <a:buFont typeface="Arial"/>
              <a:buNone/>
            </a:pPr>
            <a:endParaRPr sz="2600" b="0" i="0" u="none" strike="noStrike" cap="none">
              <a:solidFill>
                <a:srgbClr val="202124"/>
              </a:solidFill>
              <a:highlight>
                <a:srgbClr val="FFFFFF"/>
              </a:highlight>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2600"/>
              <a:buFont typeface="Arial"/>
              <a:buNone/>
            </a:pPr>
            <a:endParaRPr sz="2600" b="0" i="0" u="none" strike="noStrike" cap="none">
              <a:solidFill>
                <a:srgbClr val="202124"/>
              </a:solidFill>
              <a:highlight>
                <a:srgbClr val="FFFFFF"/>
              </a:highlight>
              <a:latin typeface="Book Antiqua"/>
              <a:ea typeface="Book Antiqua"/>
              <a:cs typeface="Book Antiqua"/>
              <a:sym typeface="Book Antiqua"/>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1765</Words>
  <Application>Microsoft Office PowerPoint</Application>
  <PresentationFormat>Widescreen</PresentationFormat>
  <Paragraphs>123</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Times New Roman</vt:lpstr>
      <vt:lpstr>Book Antiqua</vt:lpstr>
      <vt:lpstr>Calibri</vt:lpstr>
      <vt:lpstr>Arial</vt:lpstr>
      <vt:lpstr>Century Gothic</vt:lpstr>
      <vt:lpstr>Office Theme</vt:lpstr>
      <vt:lpstr>“Improving Energy Efficiency through Massive MIMO and Small-Cells in 5G Networks”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Efficiency through Massive MIMO and Small-Cells”</dc:title>
  <dc:creator>Sunil</dc:creator>
  <cp:lastModifiedBy>Kushagra Tomar</cp:lastModifiedBy>
  <cp:revision>5</cp:revision>
  <dcterms:created xsi:type="dcterms:W3CDTF">2019-06-25T06:41:48Z</dcterms:created>
  <dcterms:modified xsi:type="dcterms:W3CDTF">2023-02-14T15:18:02Z</dcterms:modified>
</cp:coreProperties>
</file>