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Book Antiqua" panose="02040602050305030304" pitchFamily="18"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94714F-CE71-458B-866A-8E16D59EF001}">
  <a:tblStyle styleId="{9994714F-CE71-458B-866A-8E16D59EF00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3" name="Google Shape;1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8" name="Google Shape;15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491612" y="1679677"/>
            <a:ext cx="11112501" cy="163915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1400"/>
              <a:buNone/>
            </a:pPr>
            <a:r>
              <a:rPr lang="en-IN" sz="3600" b="1">
                <a:latin typeface="Book Antiqua"/>
                <a:ea typeface="Book Antiqua"/>
                <a:cs typeface="Book Antiqua"/>
                <a:sym typeface="Book Antiqua"/>
              </a:rPr>
              <a:t>“Reducing Power Consumption by Combined Simulation of Massive MIMO and Small-Cells</a:t>
            </a:r>
            <a:r>
              <a:rPr lang="en-IN" sz="3200" b="1" i="1">
                <a:latin typeface="Arial"/>
                <a:ea typeface="Arial"/>
                <a:cs typeface="Arial"/>
                <a:sym typeface="Arial"/>
              </a:rPr>
              <a:t>”</a:t>
            </a:r>
            <a:br>
              <a:rPr lang="en-IN" sz="3600" b="1">
                <a:latin typeface="Book Antiqua"/>
                <a:ea typeface="Book Antiqua"/>
                <a:cs typeface="Book Antiqua"/>
                <a:sym typeface="Book Antiqua"/>
              </a:rPr>
            </a:br>
            <a:endParaRPr sz="3600" b="1">
              <a:latin typeface="Book Antiqua"/>
              <a:ea typeface="Book Antiqua"/>
              <a:cs typeface="Book Antiqua"/>
              <a:sym typeface="Book Antiqua"/>
            </a:endParaRPr>
          </a:p>
        </p:txBody>
      </p:sp>
      <p:pic>
        <p:nvPicPr>
          <p:cNvPr id="89" name="Google Shape;89;p13"/>
          <p:cNvPicPr preferRelativeResize="0"/>
          <p:nvPr/>
        </p:nvPicPr>
        <p:blipFill rotWithShape="1">
          <a:blip r:embed="rId3">
            <a:alphaModFix/>
          </a:blip>
          <a:srcRect t="15763" r="38198" b="64454"/>
          <a:stretch/>
        </p:blipFill>
        <p:spPr>
          <a:xfrm>
            <a:off x="2906396" y="216505"/>
            <a:ext cx="5973911" cy="1075632"/>
          </a:xfrm>
          <a:prstGeom prst="rect">
            <a:avLst/>
          </a:prstGeom>
          <a:noFill/>
          <a:ln>
            <a:noFill/>
          </a:ln>
        </p:spPr>
      </p:pic>
      <p:sp>
        <p:nvSpPr>
          <p:cNvPr id="90" name="Google Shape;90;p13"/>
          <p:cNvSpPr txBox="1"/>
          <p:nvPr/>
        </p:nvSpPr>
        <p:spPr>
          <a:xfrm>
            <a:off x="7274944" y="3355259"/>
            <a:ext cx="2367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Times New Roman"/>
                <a:ea typeface="Times New Roman"/>
                <a:cs typeface="Times New Roman"/>
                <a:sym typeface="Times New Roman"/>
              </a:rPr>
              <a:t>Team No: N4</a:t>
            </a:r>
            <a:endParaRPr sz="1400" b="0" i="0" u="none" strike="noStrike" cap="none">
              <a:solidFill>
                <a:srgbClr val="000000"/>
              </a:solidFill>
              <a:latin typeface="Arial"/>
              <a:ea typeface="Arial"/>
              <a:cs typeface="Arial"/>
              <a:sym typeface="Arial"/>
            </a:endParaRPr>
          </a:p>
        </p:txBody>
      </p:sp>
      <p:sp>
        <p:nvSpPr>
          <p:cNvPr id="91" name="Google Shape;91;p13"/>
          <p:cNvSpPr txBox="1"/>
          <p:nvPr/>
        </p:nvSpPr>
        <p:spPr>
          <a:xfrm>
            <a:off x="491611" y="5344476"/>
            <a:ext cx="4721411"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dirty="0">
                <a:solidFill>
                  <a:schemeClr val="dk1"/>
                </a:solidFill>
                <a:latin typeface="Times New Roman"/>
                <a:ea typeface="Times New Roman"/>
                <a:cs typeface="Times New Roman"/>
                <a:sym typeface="Times New Roman"/>
              </a:rPr>
              <a:t>Guided by</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IN" sz="3200" b="1" i="0" u="none" strike="noStrike" cap="none" dirty="0" err="1">
                <a:solidFill>
                  <a:schemeClr val="dk1"/>
                </a:solidFill>
                <a:latin typeface="Times New Roman"/>
                <a:ea typeface="Times New Roman"/>
                <a:cs typeface="Times New Roman"/>
                <a:sym typeface="Times New Roman"/>
              </a:rPr>
              <a:t>Mr.Parikshit</a:t>
            </a:r>
            <a:r>
              <a:rPr lang="en-IN" sz="3200" b="1" i="0" u="none" strike="noStrike" cap="none" dirty="0">
                <a:solidFill>
                  <a:schemeClr val="dk1"/>
                </a:solidFill>
                <a:latin typeface="Times New Roman"/>
                <a:ea typeface="Times New Roman"/>
                <a:cs typeface="Times New Roman"/>
                <a:sym typeface="Times New Roman"/>
              </a:rPr>
              <a:t> P Hegde</a:t>
            </a:r>
            <a:endParaRPr sz="3200" b="1" i="0" u="none" strike="noStrike" cap="none" dirty="0">
              <a:solidFill>
                <a:schemeClr val="dk1"/>
              </a:solidFill>
              <a:latin typeface="Times New Roman"/>
              <a:ea typeface="Times New Roman"/>
              <a:cs typeface="Times New Roman"/>
              <a:sym typeface="Times New Roman"/>
            </a:endParaRPr>
          </a:p>
        </p:txBody>
      </p:sp>
      <p:graphicFrame>
        <p:nvGraphicFramePr>
          <p:cNvPr id="92" name="Google Shape;92;p13"/>
          <p:cNvGraphicFramePr/>
          <p:nvPr/>
        </p:nvGraphicFramePr>
        <p:xfrm>
          <a:off x="5471471" y="4063048"/>
          <a:ext cx="6132650" cy="2358700"/>
        </p:xfrm>
        <a:graphic>
          <a:graphicData uri="http://schemas.openxmlformats.org/drawingml/2006/table">
            <a:tbl>
              <a:tblPr firstRow="1" bandRow="1">
                <a:noFill/>
                <a:tableStyleId>{9994714F-CE71-458B-866A-8E16D59EF001}</a:tableStyleId>
              </a:tblPr>
              <a:tblGrid>
                <a:gridCol w="3066325">
                  <a:extLst>
                    <a:ext uri="{9D8B030D-6E8A-4147-A177-3AD203B41FA5}">
                      <a16:colId xmlns:a16="http://schemas.microsoft.com/office/drawing/2014/main" val="20000"/>
                    </a:ext>
                  </a:extLst>
                </a:gridCol>
                <a:gridCol w="3066325">
                  <a:extLst>
                    <a:ext uri="{9D8B030D-6E8A-4147-A177-3AD203B41FA5}">
                      <a16:colId xmlns:a16="http://schemas.microsoft.com/office/drawing/2014/main" val="20001"/>
                    </a:ext>
                  </a:extLst>
                </a:gridCol>
              </a:tblGrid>
              <a:tr h="44632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alibri"/>
                          <a:ea typeface="Calibri"/>
                          <a:cs typeface="Calibri"/>
                          <a:sym typeface="Calibri"/>
                        </a:rPr>
                        <a:t>Name</a:t>
                      </a:r>
                      <a:endParaRPr sz="1800" b="1" u="none" strike="noStrike" cap="none">
                        <a:solidFill>
                          <a:schemeClr val="lt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t>USN</a:t>
                      </a:r>
                      <a:endParaRPr sz="1800" u="none" strike="noStrike" cap="none"/>
                    </a:p>
                  </a:txBody>
                  <a:tcPr marL="91450" marR="91450" marT="45725" marB="45725"/>
                </a:tc>
                <a:extLst>
                  <a:ext uri="{0D108BD9-81ED-4DB2-BD59-A6C34878D82A}">
                    <a16:rowId xmlns:a16="http://schemas.microsoft.com/office/drawing/2014/main" val="10000"/>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Pragathi Pujari</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01FE20BCS189</a:t>
                      </a:r>
                      <a:endParaRPr sz="1400" u="none" strike="noStrike" cap="none"/>
                    </a:p>
                  </a:txBody>
                  <a:tcPr marL="6350" marR="6350" marT="6350" marB="0" anchor="b"/>
                </a:tc>
                <a:extLst>
                  <a:ext uri="{0D108BD9-81ED-4DB2-BD59-A6C34878D82A}">
                    <a16:rowId xmlns:a16="http://schemas.microsoft.com/office/drawing/2014/main" val="10001"/>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B Ajay Kushal</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01FE20BCS289</a:t>
                      </a:r>
                      <a:endParaRPr sz="1400" u="none" strike="noStrike" cap="none"/>
                    </a:p>
                  </a:txBody>
                  <a:tcPr marL="6350" marR="6350" marT="6350" marB="0" anchor="b"/>
                </a:tc>
                <a:extLst>
                  <a:ext uri="{0D108BD9-81ED-4DB2-BD59-A6C34878D82A}">
                    <a16:rowId xmlns:a16="http://schemas.microsoft.com/office/drawing/2014/main" val="10002"/>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Lavanya Shahapur</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01FE20BCS185</a:t>
                      </a:r>
                      <a:endParaRPr sz="1400" u="none" strike="noStrike" cap="none"/>
                    </a:p>
                  </a:txBody>
                  <a:tcPr marL="6350" marR="6350" marT="6350" marB="0" anchor="b"/>
                </a:tc>
                <a:extLst>
                  <a:ext uri="{0D108BD9-81ED-4DB2-BD59-A6C34878D82A}">
                    <a16:rowId xmlns:a16="http://schemas.microsoft.com/office/drawing/2014/main" val="10003"/>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Kushagra Tomar</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01FE20BCS063</a:t>
                      </a:r>
                      <a:endParaRPr sz="1400" u="none" strike="noStrike" cap="none"/>
                    </a:p>
                  </a:txBody>
                  <a:tcPr marL="6350" marR="6350" marT="6350" marB="0" anchor="b"/>
                </a:tc>
                <a:extLst>
                  <a:ext uri="{0D108BD9-81ED-4DB2-BD59-A6C34878D82A}">
                    <a16:rowId xmlns:a16="http://schemas.microsoft.com/office/drawing/2014/main" val="10004"/>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Ashwini Jannu</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01FE20BCS208</a:t>
                      </a:r>
                      <a:endParaRPr sz="1400" u="none" strike="noStrike" cap="none"/>
                    </a:p>
                  </a:txBody>
                  <a:tcPr marL="6350" marR="6350" marT="6350"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3700439" y="2766218"/>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IN" sz="8000" b="1"/>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97" name="Google Shape;97;p14"/>
          <p:cNvGrpSpPr/>
          <p:nvPr/>
        </p:nvGrpSpPr>
        <p:grpSpPr>
          <a:xfrm>
            <a:off x="0" y="0"/>
            <a:ext cx="12192000" cy="768566"/>
            <a:chOff x="0" y="0"/>
            <a:chExt cx="12192000" cy="768566"/>
          </a:xfrm>
        </p:grpSpPr>
        <p:pic>
          <p:nvPicPr>
            <p:cNvPr id="98" name="Google Shape;98;p14"/>
            <p:cNvPicPr preferRelativeResize="0"/>
            <p:nvPr/>
          </p:nvPicPr>
          <p:blipFill rotWithShape="1">
            <a:blip r:embed="rId3">
              <a:alphaModFix/>
            </a:blip>
            <a:srcRect t="15763" r="38198" b="64454"/>
            <a:stretch/>
          </p:blipFill>
          <p:spPr>
            <a:xfrm>
              <a:off x="7923490" y="0"/>
              <a:ext cx="4268510" cy="768566"/>
            </a:xfrm>
            <a:prstGeom prst="rect">
              <a:avLst/>
            </a:prstGeom>
            <a:noFill/>
            <a:ln>
              <a:noFill/>
            </a:ln>
          </p:spPr>
        </p:pic>
        <p:sp>
          <p:nvSpPr>
            <p:cNvPr id="99" name="Google Shape;99;p14"/>
            <p:cNvSpPr txBox="1"/>
            <p:nvPr/>
          </p:nvSpPr>
          <p:spPr>
            <a:xfrm>
              <a:off x="0" y="148765"/>
              <a:ext cx="851621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Problem Statement</a:t>
              </a:r>
              <a:endParaRPr sz="1400" b="0" i="0" u="none" strike="noStrike" cap="none">
                <a:solidFill>
                  <a:srgbClr val="000000"/>
                </a:solidFill>
                <a:latin typeface="Arial"/>
                <a:ea typeface="Arial"/>
                <a:cs typeface="Arial"/>
                <a:sym typeface="Arial"/>
              </a:endParaRPr>
            </a:p>
          </p:txBody>
        </p:sp>
        <p:cxnSp>
          <p:nvCxnSpPr>
            <p:cNvPr id="100" name="Google Shape;100;p14"/>
            <p:cNvCxnSpPr/>
            <p:nvPr/>
          </p:nvCxnSpPr>
          <p:spPr>
            <a:xfrm>
              <a:off x="33815" y="652740"/>
              <a:ext cx="11993077" cy="20318"/>
            </a:xfrm>
            <a:prstGeom prst="straightConnector1">
              <a:avLst/>
            </a:prstGeom>
            <a:noFill/>
            <a:ln w="31750" cap="flat" cmpd="sng">
              <a:solidFill>
                <a:srgbClr val="E4948A"/>
              </a:solidFill>
              <a:prstDash val="solid"/>
              <a:miter lim="800000"/>
              <a:headEnd type="none" w="sm" len="sm"/>
              <a:tailEnd type="none" w="sm" len="sm"/>
            </a:ln>
          </p:spPr>
        </p:cxnSp>
      </p:grpSp>
      <p:sp>
        <p:nvSpPr>
          <p:cNvPr id="101" name="Google Shape;101;p14"/>
          <p:cNvSpPr txBox="1"/>
          <p:nvPr/>
        </p:nvSpPr>
        <p:spPr>
          <a:xfrm>
            <a:off x="309918" y="2268732"/>
            <a:ext cx="11771100" cy="20625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Book Antiqua"/>
                <a:ea typeface="Book Antiqua"/>
                <a:cs typeface="Book Antiqua"/>
                <a:sym typeface="Book Antiqua"/>
              </a:rPr>
              <a:t>“Reducing the Cellular Power Consumption by Combined Simulation of Massive MIMO and Small-Cells”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5"/>
          <p:cNvGrpSpPr/>
          <p:nvPr/>
        </p:nvGrpSpPr>
        <p:grpSpPr>
          <a:xfrm>
            <a:off x="0" y="0"/>
            <a:ext cx="12191999" cy="768567"/>
            <a:chOff x="0" y="0"/>
            <a:chExt cx="12191999" cy="768567"/>
          </a:xfrm>
        </p:grpSpPr>
        <p:pic>
          <p:nvPicPr>
            <p:cNvPr id="107" name="Google Shape;107;p15"/>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08" name="Google Shape;108;p15"/>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Objectives / Goals</a:t>
              </a:r>
              <a:r>
                <a:rPr lang="en-IN" sz="2200" b="1" i="0" u="none" strike="noStrike" cap="none">
                  <a:solidFill>
                    <a:srgbClr val="002060"/>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p:txBody>
        </p:sp>
        <p:cxnSp>
          <p:nvCxnSpPr>
            <p:cNvPr id="109" name="Google Shape;109;p15"/>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10" name="Google Shape;110;p15"/>
          <p:cNvSpPr txBox="1"/>
          <p:nvPr/>
        </p:nvSpPr>
        <p:spPr>
          <a:xfrm>
            <a:off x="549071" y="917331"/>
            <a:ext cx="10890000" cy="4587000"/>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368300" algn="just" rtl="0">
              <a:lnSpc>
                <a:spcPct val="90000"/>
              </a:lnSpc>
              <a:spcBef>
                <a:spcPts val="1000"/>
              </a:spcBef>
              <a:spcAft>
                <a:spcPts val="0"/>
              </a:spcAft>
              <a:buClr>
                <a:schemeClr val="dk1"/>
              </a:buClr>
              <a:buSzPts val="2200"/>
              <a:buFont typeface="Book Antiqua"/>
              <a:buChar char="•"/>
            </a:pPr>
            <a:r>
              <a:rPr lang="en-IN" sz="2200" b="0" i="0" u="none" strike="noStrike" cap="none">
                <a:solidFill>
                  <a:schemeClr val="dk1"/>
                </a:solidFill>
                <a:latin typeface="Book Antiqua"/>
                <a:ea typeface="Book Antiqua"/>
                <a:cs typeface="Book Antiqua"/>
                <a:sym typeface="Book Antiqua"/>
              </a:rPr>
              <a:t>To minimize the total power consumption while satisfying Quality-of-Service (QoS) constraints at the users and power constraints at the Base Station and Small cells.</a:t>
            </a:r>
            <a:endParaRPr sz="2200" b="0" i="0" u="none" strike="noStrike" cap="none">
              <a:solidFill>
                <a:schemeClr val="dk1"/>
              </a:solidFill>
              <a:latin typeface="Book Antiqua"/>
              <a:ea typeface="Book Antiqua"/>
              <a:cs typeface="Book Antiqua"/>
              <a:sym typeface="Book Antiqua"/>
            </a:endParaRPr>
          </a:p>
          <a:p>
            <a:pPr marL="45720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368300" algn="just" rtl="0">
              <a:lnSpc>
                <a:spcPct val="90000"/>
              </a:lnSpc>
              <a:spcBef>
                <a:spcPts val="1000"/>
              </a:spcBef>
              <a:spcAft>
                <a:spcPts val="0"/>
              </a:spcAft>
              <a:buClr>
                <a:schemeClr val="dk1"/>
              </a:buClr>
              <a:buSzPts val="2200"/>
              <a:buFont typeface="Book Antiqua"/>
              <a:buChar char="•"/>
            </a:pPr>
            <a:r>
              <a:rPr lang="en-IN" sz="2200" b="0" i="0" u="none" strike="noStrike" cap="none">
                <a:solidFill>
                  <a:schemeClr val="dk1"/>
                </a:solidFill>
                <a:latin typeface="Book Antiqua"/>
                <a:ea typeface="Book Antiqua"/>
                <a:cs typeface="Book Antiqua"/>
                <a:sym typeface="Book Antiqua"/>
              </a:rPr>
              <a:t>To provide promising simulation results showing total power consumption can be improved by combining massive MIMO and small cells.</a:t>
            </a:r>
            <a:endParaRPr sz="2200" b="0" i="0" u="none" strike="noStrike" cap="none">
              <a:solidFill>
                <a:schemeClr val="dk1"/>
              </a:solidFill>
              <a:latin typeface="Book Antiqua"/>
              <a:ea typeface="Book Antiqua"/>
              <a:cs typeface="Book Antiqua"/>
              <a:sym typeface="Book Antiqua"/>
            </a:endParaRPr>
          </a:p>
          <a:p>
            <a:pPr marL="45720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368300" algn="just" rtl="0">
              <a:lnSpc>
                <a:spcPct val="90000"/>
              </a:lnSpc>
              <a:spcBef>
                <a:spcPts val="1000"/>
              </a:spcBef>
              <a:spcAft>
                <a:spcPts val="0"/>
              </a:spcAft>
              <a:buClr>
                <a:schemeClr val="dk1"/>
              </a:buClr>
              <a:buSzPts val="2200"/>
              <a:buFont typeface="Book Antiqua"/>
              <a:buChar char="•"/>
            </a:pPr>
            <a:r>
              <a:rPr lang="en-IN" sz="2200" b="0" i="0" u="none" strike="noStrike" cap="none">
                <a:solidFill>
                  <a:schemeClr val="dk1"/>
                </a:solidFill>
                <a:latin typeface="Book Antiqua"/>
                <a:ea typeface="Book Antiqua"/>
                <a:cs typeface="Book Antiqua"/>
                <a:sym typeface="Book Antiqua"/>
              </a:rPr>
              <a:t>To compare and analyse the results of the proposed algorithm with other beamforming algorithms.</a:t>
            </a:r>
            <a:endParaRPr sz="2200" b="0" i="0" u="none" strike="noStrike" cap="none">
              <a:solidFill>
                <a:schemeClr val="dk1"/>
              </a:solidFill>
              <a:latin typeface="Book Antiqua"/>
              <a:ea typeface="Book Antiqua"/>
              <a:cs typeface="Book Antiqua"/>
              <a:sym typeface="Book Antiqua"/>
            </a:endParaRPr>
          </a:p>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6"/>
          <p:cNvGrpSpPr/>
          <p:nvPr/>
        </p:nvGrpSpPr>
        <p:grpSpPr>
          <a:xfrm>
            <a:off x="0" y="0"/>
            <a:ext cx="12191999" cy="768567"/>
            <a:chOff x="0" y="0"/>
            <a:chExt cx="12191999" cy="768567"/>
          </a:xfrm>
        </p:grpSpPr>
        <p:pic>
          <p:nvPicPr>
            <p:cNvPr id="116" name="Google Shape;116;p16"/>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17" name="Google Shape;117;p16"/>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Suggestions from Review 1</a:t>
              </a:r>
              <a:endParaRPr sz="1400" b="1" i="0" u="none" strike="noStrike" cap="none">
                <a:solidFill>
                  <a:schemeClr val="dk1"/>
                </a:solidFill>
                <a:latin typeface="Arial"/>
                <a:ea typeface="Arial"/>
                <a:cs typeface="Arial"/>
                <a:sym typeface="Arial"/>
              </a:endParaRPr>
            </a:p>
          </p:txBody>
        </p:sp>
        <p:cxnSp>
          <p:nvCxnSpPr>
            <p:cNvPr id="118" name="Google Shape;118;p16"/>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19" name="Google Shape;119;p16"/>
          <p:cNvSpPr txBox="1"/>
          <p:nvPr/>
        </p:nvSpPr>
        <p:spPr>
          <a:xfrm>
            <a:off x="309918" y="2268732"/>
            <a:ext cx="11771100" cy="20625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sp>
        <p:nvSpPr>
          <p:cNvPr id="120" name="Google Shape;120;p16"/>
          <p:cNvSpPr txBox="1"/>
          <p:nvPr/>
        </p:nvSpPr>
        <p:spPr>
          <a:xfrm>
            <a:off x="474000" y="908350"/>
            <a:ext cx="11244000" cy="5422500"/>
          </a:xfrm>
          <a:prstGeom prst="rect">
            <a:avLst/>
          </a:prstGeom>
          <a:noFill/>
          <a:ln>
            <a:noFill/>
          </a:ln>
        </p:spPr>
        <p:txBody>
          <a:bodyPr spcFirstLastPara="1" wrap="square" lIns="91425" tIns="91425" rIns="91425" bIns="91425" anchor="t" anchorCtr="0">
            <a:normAutofit/>
          </a:bodyPr>
          <a:lstStyle/>
          <a:p>
            <a:pPr marL="457200" marR="0" lvl="0" indent="-355600" algn="l" rtl="0">
              <a:lnSpc>
                <a:spcPct val="100000"/>
              </a:lnSpc>
              <a:spcBef>
                <a:spcPts val="0"/>
              </a:spcBef>
              <a:spcAft>
                <a:spcPts val="0"/>
              </a:spcAft>
              <a:buClr>
                <a:srgbClr val="000000"/>
              </a:buClr>
              <a:buSzPts val="2000"/>
              <a:buFont typeface="Book Antiqua"/>
              <a:buAutoNum type="arabicPeriod"/>
            </a:pPr>
            <a:r>
              <a:rPr lang="en-IN" sz="2000" b="0" i="0" u="none" strike="noStrike" cap="none">
                <a:solidFill>
                  <a:srgbClr val="000000"/>
                </a:solidFill>
                <a:latin typeface="Book Antiqua"/>
                <a:ea typeface="Book Antiqua"/>
                <a:cs typeface="Book Antiqua"/>
                <a:sym typeface="Book Antiqua"/>
              </a:rPr>
              <a:t>How to reduce Power Consumption ? </a:t>
            </a:r>
            <a:endParaRPr sz="2000">
              <a:latin typeface="Book Antiqua"/>
              <a:ea typeface="Book Antiqua"/>
              <a:cs typeface="Book Antiqua"/>
              <a:sym typeface="Book Antiqua"/>
            </a:endParaRPr>
          </a:p>
          <a:p>
            <a:pPr marL="457200" marR="0" lvl="0" indent="0" algn="l" rtl="0">
              <a:lnSpc>
                <a:spcPct val="100000"/>
              </a:lnSpc>
              <a:spcBef>
                <a:spcPts val="0"/>
              </a:spcBef>
              <a:spcAft>
                <a:spcPts val="0"/>
              </a:spcAft>
              <a:buNone/>
            </a:pPr>
            <a:endParaRPr sz="2000">
              <a:latin typeface="Book Antiqua"/>
              <a:ea typeface="Book Antiqua"/>
              <a:cs typeface="Book Antiqua"/>
              <a:sym typeface="Book Antiqua"/>
            </a:endParaRPr>
          </a:p>
          <a:p>
            <a:pPr marL="457200" marR="0" lvl="0" indent="-355600" algn="l" rtl="0">
              <a:lnSpc>
                <a:spcPct val="100000"/>
              </a:lnSpc>
              <a:spcBef>
                <a:spcPts val="0"/>
              </a:spcBef>
              <a:spcAft>
                <a:spcPts val="0"/>
              </a:spcAft>
              <a:buClr>
                <a:srgbClr val="000000"/>
              </a:buClr>
              <a:buSzPts val="2000"/>
              <a:buFont typeface="Book Antiqua"/>
              <a:buAutoNum type="arabicPeriod"/>
            </a:pPr>
            <a:r>
              <a:rPr lang="en-IN" sz="2000" b="0" i="0" u="none" strike="noStrike" cap="none">
                <a:solidFill>
                  <a:srgbClr val="000000"/>
                </a:solidFill>
                <a:latin typeface="Book Antiqua"/>
                <a:ea typeface="Book Antiqua"/>
                <a:cs typeface="Book Antiqua"/>
                <a:sym typeface="Book Antiqua"/>
              </a:rPr>
              <a:t>Dealing with SINR problem </a:t>
            </a:r>
            <a:endParaRPr sz="2000" b="0" i="0" u="none" strike="noStrike" cap="none">
              <a:solidFill>
                <a:srgbClr val="000000"/>
              </a:solidFill>
              <a:latin typeface="Book Antiqua"/>
              <a:ea typeface="Book Antiqua"/>
              <a:cs typeface="Book Antiqua"/>
              <a:sym typeface="Book Antiqua"/>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Book Antiqua"/>
              <a:ea typeface="Book Antiqua"/>
              <a:cs typeface="Book Antiqua"/>
              <a:sym typeface="Book Antiqua"/>
            </a:endParaRPr>
          </a:p>
          <a:p>
            <a:pPr marL="457200" marR="0" lvl="0" indent="-355600" algn="l" rtl="0">
              <a:lnSpc>
                <a:spcPct val="100000"/>
              </a:lnSpc>
              <a:spcBef>
                <a:spcPts val="0"/>
              </a:spcBef>
              <a:spcAft>
                <a:spcPts val="0"/>
              </a:spcAft>
              <a:buClr>
                <a:srgbClr val="000000"/>
              </a:buClr>
              <a:buSzPts val="2000"/>
              <a:buFont typeface="Book Antiqua"/>
              <a:buAutoNum type="arabicPeriod"/>
            </a:pPr>
            <a:r>
              <a:rPr lang="en-IN" sz="2000" b="0" i="0" u="none" strike="noStrike" cap="none">
                <a:solidFill>
                  <a:srgbClr val="000000"/>
                </a:solidFill>
                <a:latin typeface="Book Antiqua"/>
                <a:ea typeface="Book Antiqua"/>
                <a:cs typeface="Book Antiqua"/>
                <a:sym typeface="Book Antiqua"/>
              </a:rPr>
              <a:t>Which problem is to be solved ? </a:t>
            </a:r>
            <a:endParaRPr sz="2000" b="0" i="0" u="none" strike="noStrike" cap="none">
              <a:solidFill>
                <a:srgbClr val="000000"/>
              </a:solidFill>
              <a:latin typeface="Book Antiqua"/>
              <a:ea typeface="Book Antiqua"/>
              <a:cs typeface="Book Antiqua"/>
              <a:sym typeface="Book Antiqua"/>
            </a:endParaRPr>
          </a:p>
        </p:txBody>
      </p:sp>
      <p:pic>
        <p:nvPicPr>
          <p:cNvPr id="121" name="Google Shape;121;p16"/>
          <p:cNvPicPr preferRelativeResize="0"/>
          <p:nvPr/>
        </p:nvPicPr>
        <p:blipFill rotWithShape="1">
          <a:blip r:embed="rId4">
            <a:alphaModFix/>
          </a:blip>
          <a:srcRect/>
          <a:stretch/>
        </p:blipFill>
        <p:spPr>
          <a:xfrm>
            <a:off x="474000" y="3686125"/>
            <a:ext cx="5461889" cy="2857500"/>
          </a:xfrm>
          <a:prstGeom prst="rect">
            <a:avLst/>
          </a:prstGeom>
          <a:noFill/>
          <a:ln>
            <a:noFill/>
          </a:ln>
        </p:spPr>
      </p:pic>
      <p:pic>
        <p:nvPicPr>
          <p:cNvPr id="122" name="Google Shape;122;p16"/>
          <p:cNvPicPr preferRelativeResize="0"/>
          <p:nvPr/>
        </p:nvPicPr>
        <p:blipFill rotWithShape="1">
          <a:blip r:embed="rId5">
            <a:alphaModFix/>
          </a:blip>
          <a:srcRect/>
          <a:stretch/>
        </p:blipFill>
        <p:spPr>
          <a:xfrm>
            <a:off x="6206750" y="4000450"/>
            <a:ext cx="5461900" cy="260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p:nvPr/>
        </p:nvSpPr>
        <p:spPr>
          <a:xfrm>
            <a:off x="309918" y="2268732"/>
            <a:ext cx="11771100" cy="20625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28" name="Google Shape;128;p17"/>
          <p:cNvGrpSpPr/>
          <p:nvPr/>
        </p:nvGrpSpPr>
        <p:grpSpPr>
          <a:xfrm>
            <a:off x="0" y="0"/>
            <a:ext cx="12191999" cy="768567"/>
            <a:chOff x="0" y="0"/>
            <a:chExt cx="12191999" cy="768567"/>
          </a:xfrm>
        </p:grpSpPr>
        <p:pic>
          <p:nvPicPr>
            <p:cNvPr id="129" name="Google Shape;129;p17"/>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30" name="Google Shape;130;p17"/>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Flow Chart</a:t>
              </a:r>
              <a:endParaRPr sz="1400" b="0" i="0" u="none" strike="noStrike" cap="none">
                <a:solidFill>
                  <a:schemeClr val="dk1"/>
                </a:solidFill>
                <a:latin typeface="Arial"/>
                <a:ea typeface="Arial"/>
                <a:cs typeface="Arial"/>
                <a:sym typeface="Arial"/>
              </a:endParaRPr>
            </a:p>
          </p:txBody>
        </p:sp>
        <p:cxnSp>
          <p:nvCxnSpPr>
            <p:cNvPr id="131" name="Google Shape;131;p17"/>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32" name="Google Shape;132;p17"/>
          <p:cNvSpPr txBox="1"/>
          <p:nvPr/>
        </p:nvSpPr>
        <p:spPr>
          <a:xfrm>
            <a:off x="241525" y="881800"/>
            <a:ext cx="11058000" cy="57681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852"/>
              <a:buFont typeface="Arial"/>
              <a:buNone/>
            </a:pPr>
            <a:endParaRPr sz="2000" b="1" i="0" u="none" strike="noStrike" cap="none">
              <a:solidFill>
                <a:srgbClr val="000000"/>
              </a:solidFill>
              <a:latin typeface="Book Antiqua"/>
              <a:ea typeface="Book Antiqua"/>
              <a:cs typeface="Book Antiqua"/>
              <a:sym typeface="Book Antiqua"/>
            </a:endParaRPr>
          </a:p>
        </p:txBody>
      </p:sp>
      <p:pic>
        <p:nvPicPr>
          <p:cNvPr id="133" name="Google Shape;133;p17"/>
          <p:cNvPicPr preferRelativeResize="0"/>
          <p:nvPr/>
        </p:nvPicPr>
        <p:blipFill rotWithShape="1">
          <a:blip r:embed="rId4">
            <a:alphaModFix/>
          </a:blip>
          <a:srcRect/>
          <a:stretch/>
        </p:blipFill>
        <p:spPr>
          <a:xfrm>
            <a:off x="2033663" y="923450"/>
            <a:ext cx="8124675" cy="568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309918" y="2268732"/>
            <a:ext cx="11771100" cy="20625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39" name="Google Shape;139;p18"/>
          <p:cNvGrpSpPr/>
          <p:nvPr/>
        </p:nvGrpSpPr>
        <p:grpSpPr>
          <a:xfrm>
            <a:off x="0" y="0"/>
            <a:ext cx="12191999" cy="768567"/>
            <a:chOff x="0" y="0"/>
            <a:chExt cx="12191999" cy="768567"/>
          </a:xfrm>
        </p:grpSpPr>
        <p:pic>
          <p:nvPicPr>
            <p:cNvPr id="140" name="Google Shape;140;p18"/>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41" name="Google Shape;141;p18"/>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Algorithm Design</a:t>
              </a:r>
              <a:endParaRPr sz="1400" b="0" i="0" u="none" strike="noStrike" cap="none">
                <a:solidFill>
                  <a:schemeClr val="dk1"/>
                </a:solidFill>
                <a:latin typeface="Arial"/>
                <a:ea typeface="Arial"/>
                <a:cs typeface="Arial"/>
                <a:sym typeface="Arial"/>
              </a:endParaRPr>
            </a:p>
          </p:txBody>
        </p:sp>
        <p:cxnSp>
          <p:nvCxnSpPr>
            <p:cNvPr id="142" name="Google Shape;142;p18"/>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43" name="Google Shape;143;p18"/>
          <p:cNvSpPr txBox="1"/>
          <p:nvPr/>
        </p:nvSpPr>
        <p:spPr>
          <a:xfrm>
            <a:off x="241525" y="881800"/>
            <a:ext cx="11058000" cy="5768100"/>
          </a:xfrm>
          <a:prstGeom prst="rect">
            <a:avLst/>
          </a:prstGeom>
          <a:solidFill>
            <a:schemeClr val="lt1"/>
          </a:solidFill>
          <a:ln>
            <a:noFill/>
          </a:ln>
        </p:spPr>
        <p:txBody>
          <a:bodyPr spcFirstLastPara="1" wrap="square" lIns="91425" tIns="91425" rIns="91425" bIns="91425" anchor="t" anchorCtr="0">
            <a:noAutofit/>
          </a:bodyPr>
          <a:lstStyle/>
          <a:p>
            <a:pPr marL="0" marR="0" lvl="0" indent="0" algn="just" rtl="0">
              <a:lnSpc>
                <a:spcPct val="80000"/>
              </a:lnSpc>
              <a:spcBef>
                <a:spcPts val="0"/>
              </a:spcBef>
              <a:spcAft>
                <a:spcPts val="0"/>
              </a:spcAft>
              <a:buClr>
                <a:srgbClr val="000000"/>
              </a:buClr>
              <a:buSzPts val="852"/>
              <a:buFont typeface="Arial"/>
              <a:buNone/>
            </a:pPr>
            <a:r>
              <a:rPr lang="en-IN" sz="2000" b="1" i="0" u="none" strike="noStrike" cap="none">
                <a:solidFill>
                  <a:schemeClr val="dk1"/>
                </a:solidFill>
                <a:latin typeface="Book Antiqua"/>
                <a:ea typeface="Book Antiqua"/>
                <a:cs typeface="Book Antiqua"/>
                <a:sym typeface="Book Antiqua"/>
              </a:rPr>
              <a:t>Low-complexity Non-iterative Multiflow-RZF Beamforming Algorithm :</a:t>
            </a:r>
            <a:endParaRPr sz="20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852"/>
              <a:buFont typeface="Arial"/>
              <a:buNone/>
            </a:pPr>
            <a:endParaRPr sz="2000" b="1" i="0" u="none" strike="noStrike" cap="none">
              <a:solidFill>
                <a:srgbClr val="0000FF"/>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852"/>
              <a:buFont typeface="Arial"/>
              <a:buNone/>
            </a:pPr>
            <a:r>
              <a:rPr lang="en-IN" sz="2000" b="1" i="0" u="none" strike="noStrike" cap="none">
                <a:solidFill>
                  <a:schemeClr val="dk1"/>
                </a:solidFill>
                <a:latin typeface="Book Antiqua"/>
                <a:ea typeface="Book Antiqua"/>
                <a:cs typeface="Book Antiqua"/>
                <a:sym typeface="Book Antiqua"/>
              </a:rPr>
              <a:t>Step1 :</a:t>
            </a:r>
            <a:r>
              <a:rPr lang="en-IN" sz="2000" b="0" i="0" u="none" strike="noStrike" cap="none">
                <a:solidFill>
                  <a:schemeClr val="dk1"/>
                </a:solidFill>
                <a:latin typeface="Book Antiqua"/>
                <a:ea typeface="Book Antiqua"/>
                <a:cs typeface="Book Antiqua"/>
                <a:sym typeface="Book Antiqua"/>
              </a:rPr>
              <a:t> </a:t>
            </a:r>
            <a:r>
              <a:rPr lang="en-IN" sz="2000">
                <a:solidFill>
                  <a:schemeClr val="dk1"/>
                </a:solidFill>
                <a:latin typeface="Book Antiqua"/>
                <a:ea typeface="Book Antiqua"/>
                <a:cs typeface="Book Antiqua"/>
                <a:sym typeface="Book Antiqua"/>
              </a:rPr>
              <a:t>Each SCA computes the energy required for serving the user. </a:t>
            </a:r>
            <a:r>
              <a:rPr lang="en-IN" sz="2000" b="0" i="0" u="none" strike="noStrike" cap="none">
                <a:solidFill>
                  <a:schemeClr val="dk1"/>
                </a:solidFill>
                <a:latin typeface="Book Antiqua"/>
                <a:ea typeface="Book Antiqua"/>
                <a:cs typeface="Book Antiqua"/>
                <a:sym typeface="Book Antiqua"/>
              </a:rPr>
              <a:t> Additionally, each SCA sends the sc</a:t>
            </a:r>
            <a:r>
              <a:rPr lang="en-IN" sz="2000">
                <a:solidFill>
                  <a:schemeClr val="dk1"/>
                </a:solidFill>
                <a:latin typeface="Book Antiqua"/>
                <a:ea typeface="Book Antiqua"/>
                <a:cs typeface="Book Antiqua"/>
                <a:sym typeface="Book Antiqua"/>
              </a:rPr>
              <a:t>alar values</a:t>
            </a:r>
            <a:r>
              <a:rPr lang="en-IN" sz="2000" b="0" i="0" u="none" strike="noStrike" cap="none">
                <a:solidFill>
                  <a:schemeClr val="dk1"/>
                </a:solidFill>
                <a:latin typeface="Book Antiqua"/>
                <a:ea typeface="Book Antiqua"/>
                <a:cs typeface="Book Antiqua"/>
                <a:sym typeface="Book Antiqua"/>
              </a:rPr>
              <a:t> channel coefficients and weighting matrices, to the BS.</a:t>
            </a:r>
            <a:endParaRPr sz="20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852"/>
              <a:buFont typeface="Arial"/>
              <a:buNone/>
            </a:pPr>
            <a:endParaRPr sz="20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852"/>
              <a:buFont typeface="Arial"/>
              <a:buNone/>
            </a:pPr>
            <a:r>
              <a:rPr lang="en-IN" sz="2000" b="1" i="0" u="none" strike="noStrike" cap="none">
                <a:solidFill>
                  <a:schemeClr val="dk1"/>
                </a:solidFill>
                <a:latin typeface="Book Antiqua"/>
                <a:ea typeface="Book Antiqua"/>
                <a:cs typeface="Book Antiqua"/>
                <a:sym typeface="Book Antiqua"/>
              </a:rPr>
              <a:t>Step2 : </a:t>
            </a:r>
            <a:r>
              <a:rPr lang="en-IN" sz="2000" b="0" i="0" u="none" strike="noStrike" cap="none">
                <a:solidFill>
                  <a:schemeClr val="dk1"/>
                </a:solidFill>
                <a:latin typeface="Book Antiqua"/>
                <a:ea typeface="Book Antiqua"/>
                <a:cs typeface="Book Antiqua"/>
                <a:sym typeface="Book Antiqua"/>
              </a:rPr>
              <a:t>The BS then optimizes the power allocation across all transmitters by </a:t>
            </a:r>
            <a:r>
              <a:rPr lang="en-IN" sz="2000">
                <a:solidFill>
                  <a:schemeClr val="dk1"/>
                </a:solidFill>
                <a:latin typeface="Book Antiqua"/>
                <a:ea typeface="Book Antiqua"/>
                <a:cs typeface="Book Antiqua"/>
                <a:sym typeface="Book Antiqua"/>
              </a:rPr>
              <a:t>minimizing the both </a:t>
            </a:r>
            <a:r>
              <a:rPr lang="en-IN" sz="2000" b="1">
                <a:solidFill>
                  <a:schemeClr val="dk1"/>
                </a:solidFill>
                <a:latin typeface="Book Antiqua"/>
                <a:ea typeface="Book Antiqua"/>
                <a:cs typeface="Book Antiqua"/>
                <a:sym typeface="Book Antiqua"/>
              </a:rPr>
              <a:t>dynamic </a:t>
            </a:r>
            <a:r>
              <a:rPr lang="en-IN" sz="2000">
                <a:solidFill>
                  <a:schemeClr val="dk1"/>
                </a:solidFill>
                <a:latin typeface="Book Antiqua"/>
                <a:ea typeface="Book Antiqua"/>
                <a:cs typeface="Book Antiqua"/>
                <a:sym typeface="Book Antiqua"/>
              </a:rPr>
              <a:t>and </a:t>
            </a:r>
            <a:r>
              <a:rPr lang="en-IN" sz="2000" b="1">
                <a:solidFill>
                  <a:schemeClr val="dk1"/>
                </a:solidFill>
                <a:latin typeface="Book Antiqua"/>
                <a:ea typeface="Book Antiqua"/>
                <a:cs typeface="Book Antiqua"/>
                <a:sym typeface="Book Antiqua"/>
              </a:rPr>
              <a:t>static power</a:t>
            </a:r>
            <a:r>
              <a:rPr lang="en-IN" sz="2000" b="0" i="0" u="none" strike="noStrike" cap="none">
                <a:solidFill>
                  <a:schemeClr val="dk1"/>
                </a:solidFill>
                <a:latin typeface="Book Antiqua"/>
                <a:ea typeface="Book Antiqua"/>
                <a:cs typeface="Book Antiqua"/>
                <a:sym typeface="Book Antiqua"/>
              </a:rPr>
              <a:t>. This is done by solving a convex optimization problem </a:t>
            </a:r>
            <a:endParaRPr sz="20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852"/>
              <a:buFont typeface="Arial"/>
              <a:buNone/>
            </a:pPr>
            <a:endParaRPr sz="20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852"/>
              <a:buFont typeface="Arial"/>
              <a:buNone/>
            </a:pPr>
            <a:endParaRPr sz="20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852"/>
              <a:buFont typeface="Arial"/>
              <a:buNone/>
            </a:pPr>
            <a:endParaRPr sz="200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chemeClr val="dk1"/>
              </a:buClr>
              <a:buSzPts val="852"/>
              <a:buFont typeface="Arial"/>
              <a:buNone/>
            </a:pPr>
            <a:endParaRPr sz="20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852"/>
              <a:buFont typeface="Arial"/>
              <a:buNone/>
            </a:pPr>
            <a:r>
              <a:rPr lang="en-IN" sz="2000">
                <a:solidFill>
                  <a:schemeClr val="dk1"/>
                </a:solidFill>
                <a:latin typeface="Book Antiqua"/>
                <a:ea typeface="Book Antiqua"/>
                <a:cs typeface="Book Antiqua"/>
                <a:sym typeface="Book Antiqua"/>
              </a:rPr>
              <a:t>Where ρj accounts for the inefficiency of the power amplifier at the jth transmitter. The objective is to minimize the total transmit power while satisfying the power constraint and QoS constraint.</a:t>
            </a:r>
            <a:endParaRPr sz="200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852"/>
              <a:buFont typeface="Arial"/>
              <a:buNone/>
            </a:pPr>
            <a:endParaRPr sz="2000">
              <a:solidFill>
                <a:srgbClr val="374151"/>
              </a:solidFill>
              <a:latin typeface="Book Antiqua"/>
              <a:ea typeface="Book Antiqua"/>
              <a:cs typeface="Book Antiqua"/>
              <a:sym typeface="Book Antiqua"/>
            </a:endParaRPr>
          </a:p>
          <a:p>
            <a:pPr marL="0" marR="0" lvl="0" indent="0" algn="just" rtl="0">
              <a:lnSpc>
                <a:spcPct val="100000"/>
              </a:lnSpc>
              <a:spcBef>
                <a:spcPts val="0"/>
              </a:spcBef>
              <a:spcAft>
                <a:spcPts val="0"/>
              </a:spcAft>
              <a:buClr>
                <a:schemeClr val="dk1"/>
              </a:buClr>
              <a:buSzPts val="852"/>
              <a:buFont typeface="Arial"/>
              <a:buNone/>
            </a:pPr>
            <a:r>
              <a:rPr lang="en-IN" sz="2000" b="1" i="0" u="none" strike="noStrike" cap="none">
                <a:solidFill>
                  <a:schemeClr val="dk1"/>
                </a:solidFill>
                <a:latin typeface="Book Antiqua"/>
                <a:ea typeface="Book Antiqua"/>
                <a:cs typeface="Book Antiqua"/>
                <a:sym typeface="Book Antiqua"/>
              </a:rPr>
              <a:t>Step3 : </a:t>
            </a:r>
            <a:r>
              <a:rPr lang="en-IN" sz="2000" b="0" i="0" u="none" strike="noStrike" cap="none">
                <a:solidFill>
                  <a:schemeClr val="dk1"/>
                </a:solidFill>
                <a:latin typeface="Book Antiqua"/>
                <a:ea typeface="Book Antiqua"/>
                <a:cs typeface="Book Antiqua"/>
                <a:sym typeface="Book Antiqua"/>
              </a:rPr>
              <a:t>Once the optimal power allocation is determined, the BS sends the optimal power allocation, back to the jth SCA. The SCA then uses these values to compute the transmit signal.</a:t>
            </a:r>
            <a:endParaRPr sz="2000" b="1" i="0" u="none" strike="noStrike" cap="none">
              <a:solidFill>
                <a:schemeClr val="dk1"/>
              </a:solidFill>
              <a:latin typeface="Book Antiqua"/>
              <a:ea typeface="Book Antiqua"/>
              <a:cs typeface="Book Antiqua"/>
              <a:sym typeface="Book Antiqua"/>
            </a:endParaRPr>
          </a:p>
          <a:p>
            <a:pPr marL="0" marR="0" lvl="0" indent="0" algn="just" rtl="0">
              <a:lnSpc>
                <a:spcPct val="80000"/>
              </a:lnSpc>
              <a:spcBef>
                <a:spcPts val="0"/>
              </a:spcBef>
              <a:spcAft>
                <a:spcPts val="0"/>
              </a:spcAft>
              <a:buClr>
                <a:srgbClr val="000000"/>
              </a:buClr>
              <a:buSzPts val="852"/>
              <a:buFont typeface="Arial"/>
              <a:buNone/>
            </a:pPr>
            <a:endParaRPr sz="2000" b="1" i="0" u="none" strike="noStrike" cap="none">
              <a:solidFill>
                <a:srgbClr val="000000"/>
              </a:solidFill>
              <a:latin typeface="Book Antiqua"/>
              <a:ea typeface="Book Antiqua"/>
              <a:cs typeface="Book Antiqua"/>
              <a:sym typeface="Book Antiqua"/>
            </a:endParaRPr>
          </a:p>
        </p:txBody>
      </p:sp>
      <p:pic>
        <p:nvPicPr>
          <p:cNvPr id="144" name="Google Shape;144;p18"/>
          <p:cNvPicPr preferRelativeResize="0"/>
          <p:nvPr/>
        </p:nvPicPr>
        <p:blipFill rotWithShape="1">
          <a:blip r:embed="rId4">
            <a:alphaModFix/>
          </a:blip>
          <a:srcRect/>
          <a:stretch/>
        </p:blipFill>
        <p:spPr>
          <a:xfrm>
            <a:off x="4175275" y="3124788"/>
            <a:ext cx="3841425" cy="100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210443" y="966595"/>
            <a:ext cx="11771100" cy="16317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Book Antiqua"/>
                <a:ea typeface="Book Antiqua"/>
                <a:cs typeface="Book Antiqua"/>
                <a:sym typeface="Book Antiqua"/>
              </a:rPr>
              <a:t>Consider N</a:t>
            </a:r>
            <a:r>
              <a:rPr lang="en-IN" sz="2000" b="0" i="0" u="none" strike="noStrike" cap="none" baseline="-25000">
                <a:solidFill>
                  <a:schemeClr val="dk1"/>
                </a:solidFill>
                <a:latin typeface="Book Antiqua"/>
                <a:ea typeface="Book Antiqua"/>
                <a:cs typeface="Book Antiqua"/>
                <a:sym typeface="Book Antiqua"/>
              </a:rPr>
              <a:t>BS</a:t>
            </a:r>
            <a:r>
              <a:rPr lang="en-IN" sz="2000" b="0" i="0" u="none" strike="noStrike" cap="none">
                <a:solidFill>
                  <a:schemeClr val="dk1"/>
                </a:solidFill>
                <a:latin typeface="Book Antiqua"/>
                <a:ea typeface="Book Antiqua"/>
                <a:cs typeface="Book Antiqua"/>
                <a:sym typeface="Book Antiqua"/>
              </a:rPr>
              <a:t> = 50 and N</a:t>
            </a:r>
            <a:r>
              <a:rPr lang="en-IN" sz="2000" b="0" i="0" u="none" strike="noStrike" cap="none" baseline="-25000">
                <a:solidFill>
                  <a:schemeClr val="dk1"/>
                </a:solidFill>
                <a:latin typeface="Book Antiqua"/>
                <a:ea typeface="Book Antiqua"/>
                <a:cs typeface="Book Antiqua"/>
                <a:sym typeface="Book Antiqua"/>
              </a:rPr>
              <a:t>SCA</a:t>
            </a:r>
            <a:r>
              <a:rPr lang="en-IN" sz="2000" b="0" i="0" u="none" strike="noStrike" cap="none">
                <a:solidFill>
                  <a:schemeClr val="dk1"/>
                </a:solidFill>
                <a:latin typeface="Book Antiqua"/>
                <a:ea typeface="Book Antiqua"/>
                <a:cs typeface="Book Antiqua"/>
                <a:sym typeface="Book Antiqua"/>
              </a:rPr>
              <a:t> = 2 for different QoS constraints.  Three beamforming algorithms are compared:</a:t>
            </a:r>
            <a:endParaRPr sz="2000" b="0" i="0" u="none" strike="noStrike" cap="none">
              <a:solidFill>
                <a:schemeClr val="dk1"/>
              </a:solidFill>
              <a:latin typeface="Book Antiqua"/>
              <a:ea typeface="Book Antiqua"/>
              <a:cs typeface="Book Antiqua"/>
              <a:sym typeface="Book Antiqu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Book Antiqua"/>
                <a:ea typeface="Book Antiqua"/>
                <a:cs typeface="Book Antiqua"/>
                <a:sym typeface="Book Antiqua"/>
              </a:rPr>
              <a:t> 1) Optimal beamforming using only the BS</a:t>
            </a:r>
            <a:endParaRPr sz="2000" b="0" i="0" u="none" strike="noStrike" cap="none">
              <a:solidFill>
                <a:schemeClr val="dk1"/>
              </a:solidFill>
              <a:latin typeface="Book Antiqua"/>
              <a:ea typeface="Book Antiqua"/>
              <a:cs typeface="Book Antiqua"/>
              <a:sym typeface="Book Antiqu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Book Antiqua"/>
                <a:ea typeface="Book Antiqua"/>
                <a:cs typeface="Book Antiqua"/>
                <a:sym typeface="Book Antiqua"/>
              </a:rPr>
              <a:t> 2) Optimal spatial soft-cell coordination</a:t>
            </a:r>
            <a:endParaRPr sz="2000" b="0" i="0" u="none" strike="noStrike" cap="none">
              <a:solidFill>
                <a:schemeClr val="dk1"/>
              </a:solidFill>
              <a:latin typeface="Book Antiqua"/>
              <a:ea typeface="Book Antiqua"/>
              <a:cs typeface="Book Antiqua"/>
              <a:sym typeface="Book Antiqu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Book Antiqua"/>
                <a:ea typeface="Book Antiqua"/>
                <a:cs typeface="Book Antiqua"/>
                <a:sym typeface="Book Antiqua"/>
              </a:rPr>
              <a:t> 3) Multiflow-RZF Beamforming  proposed</a:t>
            </a:r>
            <a:endParaRPr sz="2000" b="0" i="0" u="none" strike="noStrike" cap="none">
              <a:solidFill>
                <a:schemeClr val="dk1"/>
              </a:solidFill>
              <a:latin typeface="Book Antiqua"/>
              <a:ea typeface="Book Antiqua"/>
              <a:cs typeface="Book Antiqua"/>
              <a:sym typeface="Book Antiqua"/>
            </a:endParaRPr>
          </a:p>
        </p:txBody>
      </p:sp>
      <p:grpSp>
        <p:nvGrpSpPr>
          <p:cNvPr id="150" name="Google Shape;150;p19"/>
          <p:cNvGrpSpPr/>
          <p:nvPr/>
        </p:nvGrpSpPr>
        <p:grpSpPr>
          <a:xfrm>
            <a:off x="0" y="0"/>
            <a:ext cx="12191999" cy="768567"/>
            <a:chOff x="0" y="0"/>
            <a:chExt cx="12191999" cy="768567"/>
          </a:xfrm>
        </p:grpSpPr>
        <p:pic>
          <p:nvPicPr>
            <p:cNvPr id="151" name="Google Shape;151;p19"/>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52" name="Google Shape;152;p19"/>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Implementation of Modules</a:t>
              </a:r>
              <a:endParaRPr sz="1400" b="0" i="0" u="none" strike="noStrike" cap="none">
                <a:solidFill>
                  <a:schemeClr val="dk1"/>
                </a:solidFill>
                <a:latin typeface="Arial"/>
                <a:ea typeface="Arial"/>
                <a:cs typeface="Arial"/>
                <a:sym typeface="Arial"/>
              </a:endParaRPr>
            </a:p>
          </p:txBody>
        </p:sp>
        <p:cxnSp>
          <p:nvCxnSpPr>
            <p:cNvPr id="153" name="Google Shape;153;p19"/>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54" name="Google Shape;154;p19"/>
          <p:cNvPicPr preferRelativeResize="0"/>
          <p:nvPr/>
        </p:nvPicPr>
        <p:blipFill rotWithShape="1">
          <a:blip r:embed="rId4">
            <a:alphaModFix/>
          </a:blip>
          <a:srcRect/>
          <a:stretch/>
        </p:blipFill>
        <p:spPr>
          <a:xfrm>
            <a:off x="2713538" y="2598307"/>
            <a:ext cx="6764924" cy="3756893"/>
          </a:xfrm>
          <a:prstGeom prst="rect">
            <a:avLst/>
          </a:prstGeom>
          <a:noFill/>
          <a:ln>
            <a:noFill/>
          </a:ln>
        </p:spPr>
      </p:pic>
      <p:sp>
        <p:nvSpPr>
          <p:cNvPr id="155" name="Google Shape;155;p19"/>
          <p:cNvSpPr txBox="1"/>
          <p:nvPr/>
        </p:nvSpPr>
        <p:spPr>
          <a:xfrm>
            <a:off x="3923850" y="6355200"/>
            <a:ext cx="43443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Fig. </a:t>
            </a:r>
            <a:r>
              <a:rPr lang="en-IN" sz="1600" b="0" i="0" u="none" strike="noStrike" cap="none">
                <a:solidFill>
                  <a:schemeClr val="dk1"/>
                </a:solidFill>
                <a:latin typeface="Book Antiqua"/>
                <a:ea typeface="Book Antiqua"/>
                <a:cs typeface="Book Antiqua"/>
                <a:sym typeface="Book Antiqua"/>
              </a:rPr>
              <a:t>Optimal beamforming using only the BS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0"/>
          <p:cNvGrpSpPr/>
          <p:nvPr/>
        </p:nvGrpSpPr>
        <p:grpSpPr>
          <a:xfrm>
            <a:off x="0" y="0"/>
            <a:ext cx="12191999" cy="768567"/>
            <a:chOff x="0" y="0"/>
            <a:chExt cx="12191999" cy="768567"/>
          </a:xfrm>
        </p:grpSpPr>
        <p:pic>
          <p:nvPicPr>
            <p:cNvPr id="161" name="Google Shape;161;p20"/>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62" name="Google Shape;162;p20"/>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Implementation of Modules</a:t>
              </a:r>
              <a:endParaRPr sz="1400" b="0" i="0" u="none" strike="noStrike" cap="none">
                <a:solidFill>
                  <a:schemeClr val="dk1"/>
                </a:solidFill>
                <a:latin typeface="Arial"/>
                <a:ea typeface="Arial"/>
                <a:cs typeface="Arial"/>
                <a:sym typeface="Arial"/>
              </a:endParaRPr>
            </a:p>
          </p:txBody>
        </p:sp>
        <p:cxnSp>
          <p:nvCxnSpPr>
            <p:cNvPr id="163" name="Google Shape;163;p20"/>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64" name="Google Shape;164;p20"/>
          <p:cNvPicPr preferRelativeResize="0"/>
          <p:nvPr/>
        </p:nvPicPr>
        <p:blipFill rotWithShape="1">
          <a:blip r:embed="rId4">
            <a:alphaModFix/>
          </a:blip>
          <a:srcRect/>
          <a:stretch/>
        </p:blipFill>
        <p:spPr>
          <a:xfrm>
            <a:off x="125025" y="768575"/>
            <a:ext cx="6764925" cy="3756900"/>
          </a:xfrm>
          <a:prstGeom prst="rect">
            <a:avLst/>
          </a:prstGeom>
          <a:noFill/>
          <a:ln>
            <a:noFill/>
          </a:ln>
        </p:spPr>
      </p:pic>
      <p:pic>
        <p:nvPicPr>
          <p:cNvPr id="165" name="Google Shape;165;p20"/>
          <p:cNvPicPr preferRelativeResize="0"/>
          <p:nvPr/>
        </p:nvPicPr>
        <p:blipFill rotWithShape="1">
          <a:blip r:embed="rId5">
            <a:alphaModFix/>
          </a:blip>
          <a:srcRect/>
          <a:stretch/>
        </p:blipFill>
        <p:spPr>
          <a:xfrm>
            <a:off x="5299325" y="3001628"/>
            <a:ext cx="6681096" cy="3756900"/>
          </a:xfrm>
          <a:prstGeom prst="rect">
            <a:avLst/>
          </a:prstGeom>
          <a:noFill/>
          <a:ln>
            <a:noFill/>
          </a:ln>
        </p:spPr>
      </p:pic>
      <p:sp>
        <p:nvSpPr>
          <p:cNvPr id="166" name="Google Shape;166;p20"/>
          <p:cNvSpPr txBox="1"/>
          <p:nvPr/>
        </p:nvSpPr>
        <p:spPr>
          <a:xfrm>
            <a:off x="1453727" y="5439850"/>
            <a:ext cx="3686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Calibri"/>
                <a:ea typeface="Calibri"/>
                <a:cs typeface="Calibri"/>
                <a:sym typeface="Calibri"/>
              </a:rPr>
              <a:t>Fig.Optimal spatial soft-cell coordination</a:t>
            </a:r>
            <a:endParaRPr sz="1600" b="0" i="0" u="none" strike="noStrike" cap="none">
              <a:solidFill>
                <a:schemeClr val="dk1"/>
              </a:solidFill>
              <a:latin typeface="Calibri"/>
              <a:ea typeface="Calibri"/>
              <a:cs typeface="Calibri"/>
              <a:sym typeface="Calibri"/>
            </a:endParaRPr>
          </a:p>
        </p:txBody>
      </p:sp>
      <p:sp>
        <p:nvSpPr>
          <p:cNvPr id="167" name="Google Shape;167;p20"/>
          <p:cNvSpPr txBox="1"/>
          <p:nvPr/>
        </p:nvSpPr>
        <p:spPr>
          <a:xfrm>
            <a:off x="7139875" y="1699225"/>
            <a:ext cx="3156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Calibri"/>
                <a:ea typeface="Calibri"/>
                <a:cs typeface="Calibri"/>
                <a:sym typeface="Calibri"/>
              </a:rPr>
              <a:t>Fig.Multiflow-RZF proposed</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309925" y="8551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73" name="Google Shape;173;p21"/>
          <p:cNvGrpSpPr/>
          <p:nvPr/>
        </p:nvGrpSpPr>
        <p:grpSpPr>
          <a:xfrm>
            <a:off x="0" y="0"/>
            <a:ext cx="12191999" cy="768567"/>
            <a:chOff x="0" y="0"/>
            <a:chExt cx="12191999" cy="768567"/>
          </a:xfrm>
        </p:grpSpPr>
        <p:pic>
          <p:nvPicPr>
            <p:cNvPr id="174" name="Google Shape;174;p21"/>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75" name="Google Shape;175;p21"/>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Intermediate Result Analysis</a:t>
              </a:r>
              <a:endParaRPr sz="1400" b="0" i="0" u="none" strike="noStrike" cap="none">
                <a:solidFill>
                  <a:schemeClr val="dk1"/>
                </a:solidFill>
                <a:latin typeface="Arial"/>
                <a:ea typeface="Arial"/>
                <a:cs typeface="Arial"/>
                <a:sym typeface="Arial"/>
              </a:endParaRPr>
            </a:p>
          </p:txBody>
        </p:sp>
        <p:cxnSp>
          <p:nvCxnSpPr>
            <p:cNvPr id="176" name="Google Shape;176;p21"/>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77" name="Google Shape;177;p21"/>
          <p:cNvPicPr preferRelativeResize="0"/>
          <p:nvPr/>
        </p:nvPicPr>
        <p:blipFill rotWithShape="1">
          <a:blip r:embed="rId4">
            <a:alphaModFix/>
          </a:blip>
          <a:srcRect r="31539" b="5526"/>
          <a:stretch/>
        </p:blipFill>
        <p:spPr>
          <a:xfrm>
            <a:off x="186725" y="1310800"/>
            <a:ext cx="5635248" cy="4812251"/>
          </a:xfrm>
          <a:prstGeom prst="rect">
            <a:avLst/>
          </a:prstGeom>
          <a:noFill/>
          <a:ln>
            <a:noFill/>
          </a:ln>
        </p:spPr>
      </p:pic>
      <p:pic>
        <p:nvPicPr>
          <p:cNvPr id="178" name="Google Shape;178;p21"/>
          <p:cNvPicPr preferRelativeResize="0"/>
          <p:nvPr/>
        </p:nvPicPr>
        <p:blipFill rotWithShape="1">
          <a:blip r:embed="rId5">
            <a:alphaModFix/>
          </a:blip>
          <a:srcRect r="29022" b="5240"/>
          <a:stretch/>
        </p:blipFill>
        <p:spPr>
          <a:xfrm>
            <a:off x="6188750" y="1339475"/>
            <a:ext cx="5832600" cy="4754924"/>
          </a:xfrm>
          <a:prstGeom prst="rect">
            <a:avLst/>
          </a:prstGeom>
          <a:noFill/>
          <a:ln>
            <a:noFill/>
          </a:ln>
        </p:spPr>
      </p:pic>
      <p:sp>
        <p:nvSpPr>
          <p:cNvPr id="179" name="Google Shape;179;p21"/>
          <p:cNvSpPr/>
          <p:nvPr/>
        </p:nvSpPr>
        <p:spPr>
          <a:xfrm>
            <a:off x="8298025" y="5494650"/>
            <a:ext cx="780250" cy="465425"/>
          </a:xfrm>
          <a:prstGeom prst="flowChart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1"/>
          <p:cNvSpPr txBox="1"/>
          <p:nvPr/>
        </p:nvSpPr>
        <p:spPr>
          <a:xfrm>
            <a:off x="3179700" y="6242000"/>
            <a:ext cx="5832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IN" sz="1600" b="0" i="0" u="none" strike="noStrike" cap="none">
                <a:solidFill>
                  <a:schemeClr val="dk1"/>
                </a:solidFill>
                <a:latin typeface="Calibri"/>
                <a:ea typeface="Calibri"/>
                <a:cs typeface="Calibri"/>
                <a:sym typeface="Calibri"/>
              </a:rPr>
              <a:t>Fig. This figure depicts the completion of simulation for all 10 users. </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370</Words>
  <Application>Microsoft Office PowerPoint</Application>
  <PresentationFormat>Widescreen</PresentationFormat>
  <Paragraphs>70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Century Gothic</vt:lpstr>
      <vt:lpstr>Arial</vt:lpstr>
      <vt:lpstr>Book Antiqua</vt:lpstr>
      <vt:lpstr>Calibri</vt:lpstr>
      <vt:lpstr>Times New Roman</vt:lpstr>
      <vt:lpstr>Office Theme</vt:lpstr>
      <vt:lpstr>“Reducing Power Consumption by Combined Simulation of Massive MIMO and Small-Cells”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Power Consumption by Combined Simulation of Massive MIMO and Small-Cells” </dc:title>
  <cp:lastModifiedBy>Kushagra Tomar</cp:lastModifiedBy>
  <cp:revision>1</cp:revision>
  <dcterms:modified xsi:type="dcterms:W3CDTF">2023-03-20T12:20:03Z</dcterms:modified>
</cp:coreProperties>
</file>