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embeddedFontLst>
    <p:embeddedFont>
      <p:font typeface="Book Antiqua" panose="02040602050305030304" pitchFamily="18" charset="0"/>
      <p:regular r:id="rId13"/>
      <p:bold r:id="rId14"/>
      <p:italic r:id="rId15"/>
      <p:boldItalic r:id="rId16"/>
    </p:embeddedFont>
    <p:embeddedFont>
      <p:font typeface="Calibri" panose="020F0502020204030204" pitchFamily="34" charset="0"/>
      <p:regular r:id="rId17"/>
      <p:bold r:id="rId18"/>
      <p:italic r:id="rId19"/>
      <p:boldItalic r:id="rId20"/>
    </p:embeddedFont>
    <p:embeddedFont>
      <p:font typeface="Century Gothic" panose="020B050202020202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374DBE4-8FD0-45FA-8EF5-38985A78FF0F}">
  <a:tblStyle styleId="{E374DBE4-8FD0-45FA-8EF5-38985A78FF0F}"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b="off" i="off"/>
      <a:tcStyle>
        <a:tcBdr/>
        <a:fill>
          <a:solidFill>
            <a:srgbClr val="D0DEEF"/>
          </a:solidFill>
        </a:fill>
      </a:tcStyle>
    </a:band1H>
    <a:band2H>
      <a:tcTxStyle b="off" i="off"/>
      <a:tcStyle>
        <a:tcBdr/>
      </a:tcStyle>
    </a:band2H>
    <a:band1V>
      <a:tcTxStyle b="off" i="off"/>
      <a:tcStyle>
        <a:tcBdr/>
        <a:fill>
          <a:solidFill>
            <a:srgbClr val="D0DEEF"/>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94B7CD39-04FA-4CFB-BD31-7D597B9BC54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85" name="Google Shape;18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95" name="Google Shape;9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04" name="Google Shape;1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6edcae0324a560ed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13" name="Google Shape;113;g6edcae0324a560ed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22" name="Google Shape;12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3b64205134_2_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35" name="Google Shape;135;g23b64205134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3b64205134_2_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47" name="Google Shape;147;g23b64205134_2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3b64205134_2_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61" name="Google Shape;161;g23b64205134_2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3b7b7959a4_2_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74" name="Google Shape;174;g23b7b7959a4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9" name="Google Shape;39;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4" name="Google Shape;44;p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1" name="Google Shape;51;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491612" y="1679677"/>
            <a:ext cx="11112501" cy="163915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SzPts val="1400"/>
              <a:buNone/>
            </a:pPr>
            <a:r>
              <a:rPr lang="en-IN" sz="3600" b="1">
                <a:latin typeface="Book Antiqua"/>
                <a:ea typeface="Book Antiqua"/>
                <a:cs typeface="Book Antiqua"/>
                <a:sym typeface="Book Antiqua"/>
              </a:rPr>
              <a:t>“Reducing Power Consumption by Combined Simulation of Massive MIMO and Small-Cells</a:t>
            </a:r>
            <a:r>
              <a:rPr lang="en-IN" sz="3200" b="1" i="1">
                <a:latin typeface="Arial"/>
                <a:ea typeface="Arial"/>
                <a:cs typeface="Arial"/>
                <a:sym typeface="Arial"/>
              </a:rPr>
              <a:t>”</a:t>
            </a:r>
            <a:br>
              <a:rPr lang="en-IN" sz="3600" b="1">
                <a:latin typeface="Book Antiqua"/>
                <a:ea typeface="Book Antiqua"/>
                <a:cs typeface="Book Antiqua"/>
                <a:sym typeface="Book Antiqua"/>
              </a:rPr>
            </a:br>
            <a:endParaRPr sz="3600" b="1">
              <a:latin typeface="Book Antiqua"/>
              <a:ea typeface="Book Antiqua"/>
              <a:cs typeface="Book Antiqua"/>
              <a:sym typeface="Book Antiqua"/>
            </a:endParaRPr>
          </a:p>
        </p:txBody>
      </p:sp>
      <p:pic>
        <p:nvPicPr>
          <p:cNvPr id="89" name="Google Shape;89;p13"/>
          <p:cNvPicPr preferRelativeResize="0"/>
          <p:nvPr/>
        </p:nvPicPr>
        <p:blipFill rotWithShape="1">
          <a:blip r:embed="rId3">
            <a:alphaModFix/>
          </a:blip>
          <a:srcRect t="15763" r="38198" b="64454"/>
          <a:stretch/>
        </p:blipFill>
        <p:spPr>
          <a:xfrm>
            <a:off x="2906396" y="216505"/>
            <a:ext cx="5973911" cy="1075632"/>
          </a:xfrm>
          <a:prstGeom prst="rect">
            <a:avLst/>
          </a:prstGeom>
          <a:noFill/>
          <a:ln>
            <a:noFill/>
          </a:ln>
        </p:spPr>
      </p:pic>
      <p:sp>
        <p:nvSpPr>
          <p:cNvPr id="90" name="Google Shape;90;p13"/>
          <p:cNvSpPr txBox="1"/>
          <p:nvPr/>
        </p:nvSpPr>
        <p:spPr>
          <a:xfrm>
            <a:off x="7274944" y="3355259"/>
            <a:ext cx="23670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1" i="0" u="none" strike="noStrike" cap="none">
                <a:solidFill>
                  <a:schemeClr val="dk1"/>
                </a:solidFill>
                <a:latin typeface="Times New Roman"/>
                <a:ea typeface="Times New Roman"/>
                <a:cs typeface="Times New Roman"/>
                <a:sym typeface="Times New Roman"/>
              </a:rPr>
              <a:t>Team No: N4</a:t>
            </a:r>
            <a:endParaRPr sz="1400" b="0" i="0" u="none" strike="noStrike" cap="none">
              <a:solidFill>
                <a:srgbClr val="000000"/>
              </a:solidFill>
              <a:latin typeface="Arial"/>
              <a:ea typeface="Arial"/>
              <a:cs typeface="Arial"/>
              <a:sym typeface="Arial"/>
            </a:endParaRPr>
          </a:p>
        </p:txBody>
      </p:sp>
      <p:sp>
        <p:nvSpPr>
          <p:cNvPr id="91" name="Google Shape;91;p13"/>
          <p:cNvSpPr txBox="1"/>
          <p:nvPr/>
        </p:nvSpPr>
        <p:spPr>
          <a:xfrm>
            <a:off x="491612" y="5344476"/>
            <a:ext cx="3987566" cy="10772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IN" sz="3200" b="1" i="0" u="none" strike="noStrike" cap="none">
                <a:solidFill>
                  <a:schemeClr val="dk1"/>
                </a:solidFill>
                <a:latin typeface="Times New Roman"/>
                <a:ea typeface="Times New Roman"/>
                <a:cs typeface="Times New Roman"/>
                <a:sym typeface="Times New Roman"/>
              </a:rPr>
              <a:t>Guided by</a:t>
            </a: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r>
              <a:rPr lang="en-IN" sz="3200" b="1" i="0" u="none" strike="noStrike" cap="none">
                <a:solidFill>
                  <a:schemeClr val="dk1"/>
                </a:solidFill>
                <a:latin typeface="Times New Roman"/>
                <a:ea typeface="Times New Roman"/>
                <a:cs typeface="Times New Roman"/>
                <a:sym typeface="Times New Roman"/>
              </a:rPr>
              <a:t>Mr.Parikshit P Hegde</a:t>
            </a:r>
            <a:endParaRPr sz="3200" b="1" i="0" u="none" strike="noStrike" cap="none">
              <a:solidFill>
                <a:schemeClr val="dk1"/>
              </a:solidFill>
              <a:latin typeface="Times New Roman"/>
              <a:ea typeface="Times New Roman"/>
              <a:cs typeface="Times New Roman"/>
              <a:sym typeface="Times New Roman"/>
            </a:endParaRPr>
          </a:p>
        </p:txBody>
      </p:sp>
      <p:graphicFrame>
        <p:nvGraphicFramePr>
          <p:cNvPr id="92" name="Google Shape;92;p13"/>
          <p:cNvGraphicFramePr/>
          <p:nvPr/>
        </p:nvGraphicFramePr>
        <p:xfrm>
          <a:off x="5471471" y="4063048"/>
          <a:ext cx="6132650" cy="2358700"/>
        </p:xfrm>
        <a:graphic>
          <a:graphicData uri="http://schemas.openxmlformats.org/drawingml/2006/table">
            <a:tbl>
              <a:tblPr firstRow="1" bandRow="1">
                <a:noFill/>
                <a:tableStyleId>{E374DBE4-8FD0-45FA-8EF5-38985A78FF0F}</a:tableStyleId>
              </a:tblPr>
              <a:tblGrid>
                <a:gridCol w="3066325">
                  <a:extLst>
                    <a:ext uri="{9D8B030D-6E8A-4147-A177-3AD203B41FA5}">
                      <a16:colId xmlns:a16="http://schemas.microsoft.com/office/drawing/2014/main" val="20000"/>
                    </a:ext>
                  </a:extLst>
                </a:gridCol>
                <a:gridCol w="3066325">
                  <a:extLst>
                    <a:ext uri="{9D8B030D-6E8A-4147-A177-3AD203B41FA5}">
                      <a16:colId xmlns:a16="http://schemas.microsoft.com/office/drawing/2014/main" val="20001"/>
                    </a:ext>
                  </a:extLst>
                </a:gridCol>
              </a:tblGrid>
              <a:tr h="446325">
                <a:tc>
                  <a:txBody>
                    <a:bodyPr/>
                    <a:lstStyle/>
                    <a:p>
                      <a:pPr marL="0" marR="0" lvl="0" indent="0" algn="ctr" rtl="0">
                        <a:lnSpc>
                          <a:spcPct val="100000"/>
                        </a:lnSpc>
                        <a:spcBef>
                          <a:spcPts val="0"/>
                        </a:spcBef>
                        <a:spcAft>
                          <a:spcPts val="0"/>
                        </a:spcAft>
                        <a:buClr>
                          <a:srgbClr val="000000"/>
                        </a:buClr>
                        <a:buSzPts val="1800"/>
                        <a:buFont typeface="Arial"/>
                        <a:buNone/>
                      </a:pPr>
                      <a:r>
                        <a:rPr lang="en-IN" sz="1800" b="1" u="none" strike="noStrike" cap="none">
                          <a:solidFill>
                            <a:schemeClr val="lt1"/>
                          </a:solidFill>
                          <a:latin typeface="Calibri"/>
                          <a:ea typeface="Calibri"/>
                          <a:cs typeface="Calibri"/>
                          <a:sym typeface="Calibri"/>
                        </a:rPr>
                        <a:t>Name</a:t>
                      </a:r>
                      <a:endParaRPr sz="1800" b="1" u="none" strike="noStrike" cap="none">
                        <a:solidFill>
                          <a:schemeClr val="lt1"/>
                        </a:solidFill>
                        <a:latin typeface="Calibri"/>
                        <a:ea typeface="Calibri"/>
                        <a:cs typeface="Calibri"/>
                        <a:sym typeface="Calibri"/>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IN" sz="1800" u="none" strike="noStrike" cap="none"/>
                        <a:t>USN</a:t>
                      </a:r>
                      <a:endParaRPr sz="1800" u="none" strike="noStrike" cap="none"/>
                    </a:p>
                  </a:txBody>
                  <a:tcPr marL="91450" marR="91450" marT="45725" marB="45725"/>
                </a:tc>
                <a:extLst>
                  <a:ext uri="{0D108BD9-81ED-4DB2-BD59-A6C34878D82A}">
                    <a16:rowId xmlns:a16="http://schemas.microsoft.com/office/drawing/2014/main" val="10000"/>
                  </a:ext>
                </a:extLst>
              </a:tr>
              <a:tr h="382475">
                <a:tc>
                  <a:txBody>
                    <a:bodyPr/>
                    <a:lstStyle/>
                    <a:p>
                      <a:pPr marL="0" marR="0" lvl="0" indent="0" algn="ctr" rtl="0">
                        <a:lnSpc>
                          <a:spcPct val="100000"/>
                        </a:lnSpc>
                        <a:spcBef>
                          <a:spcPts val="0"/>
                        </a:spcBef>
                        <a:spcAft>
                          <a:spcPts val="0"/>
                        </a:spcAft>
                        <a:buClr>
                          <a:srgbClr val="000000"/>
                        </a:buClr>
                        <a:buSzPts val="1800"/>
                        <a:buFont typeface="Arial"/>
                        <a:buNone/>
                      </a:pPr>
                      <a:r>
                        <a:rPr lang="en-IN" sz="1800" b="1" u="none" strike="noStrike" cap="none">
                          <a:solidFill>
                            <a:schemeClr val="dk1"/>
                          </a:solidFill>
                          <a:latin typeface="Calibri"/>
                          <a:ea typeface="Calibri"/>
                          <a:cs typeface="Calibri"/>
                          <a:sym typeface="Calibri"/>
                        </a:rPr>
                        <a:t>Pragathi Pujari</a:t>
                      </a:r>
                      <a:endParaRPr sz="1400" u="none" strike="noStrike" cap="none"/>
                    </a:p>
                  </a:txBody>
                  <a:tcPr marL="6350" marR="6350" marT="6350" marB="0" anchor="b"/>
                </a:tc>
                <a:tc>
                  <a:txBody>
                    <a:bodyPr/>
                    <a:lstStyle/>
                    <a:p>
                      <a:pPr marL="0" marR="0" lvl="0" indent="0" algn="ctr" rtl="0">
                        <a:lnSpc>
                          <a:spcPct val="100000"/>
                        </a:lnSpc>
                        <a:spcBef>
                          <a:spcPts val="0"/>
                        </a:spcBef>
                        <a:spcAft>
                          <a:spcPts val="0"/>
                        </a:spcAft>
                        <a:buClr>
                          <a:srgbClr val="000000"/>
                        </a:buClr>
                        <a:buSzPts val="1800"/>
                        <a:buFont typeface="Arial"/>
                        <a:buNone/>
                      </a:pPr>
                      <a:r>
                        <a:rPr lang="en-IN" sz="1800" b="1" u="none" strike="noStrike" cap="none">
                          <a:solidFill>
                            <a:schemeClr val="dk1"/>
                          </a:solidFill>
                          <a:latin typeface="Calibri"/>
                          <a:ea typeface="Calibri"/>
                          <a:cs typeface="Calibri"/>
                          <a:sym typeface="Calibri"/>
                        </a:rPr>
                        <a:t>01FE20BCS189</a:t>
                      </a:r>
                      <a:endParaRPr sz="1400" u="none" strike="noStrike" cap="none"/>
                    </a:p>
                  </a:txBody>
                  <a:tcPr marL="6350" marR="6350" marT="6350" marB="0" anchor="b"/>
                </a:tc>
                <a:extLst>
                  <a:ext uri="{0D108BD9-81ED-4DB2-BD59-A6C34878D82A}">
                    <a16:rowId xmlns:a16="http://schemas.microsoft.com/office/drawing/2014/main" val="10001"/>
                  </a:ext>
                </a:extLst>
              </a:tr>
              <a:tr h="382475">
                <a:tc>
                  <a:txBody>
                    <a:bodyPr/>
                    <a:lstStyle/>
                    <a:p>
                      <a:pPr marL="0" marR="0" lvl="0" indent="0" algn="ctr" rtl="0">
                        <a:lnSpc>
                          <a:spcPct val="100000"/>
                        </a:lnSpc>
                        <a:spcBef>
                          <a:spcPts val="0"/>
                        </a:spcBef>
                        <a:spcAft>
                          <a:spcPts val="0"/>
                        </a:spcAft>
                        <a:buClr>
                          <a:srgbClr val="000000"/>
                        </a:buClr>
                        <a:buSzPts val="1800"/>
                        <a:buFont typeface="Arial"/>
                        <a:buNone/>
                      </a:pPr>
                      <a:r>
                        <a:rPr lang="en-IN" sz="1800" b="1" u="none" strike="noStrike" cap="none">
                          <a:solidFill>
                            <a:schemeClr val="dk1"/>
                          </a:solidFill>
                          <a:latin typeface="Calibri"/>
                          <a:ea typeface="Calibri"/>
                          <a:cs typeface="Calibri"/>
                          <a:sym typeface="Calibri"/>
                        </a:rPr>
                        <a:t>B Ajay Kushal</a:t>
                      </a:r>
                      <a:endParaRPr sz="1400" u="none" strike="noStrike" cap="none"/>
                    </a:p>
                  </a:txBody>
                  <a:tcPr marL="6350" marR="6350" marT="6350" marB="0" anchor="b"/>
                </a:tc>
                <a:tc>
                  <a:txBody>
                    <a:bodyPr/>
                    <a:lstStyle/>
                    <a:p>
                      <a:pPr marL="0" marR="0" lvl="0" indent="0" algn="ctr" rtl="0">
                        <a:lnSpc>
                          <a:spcPct val="100000"/>
                        </a:lnSpc>
                        <a:spcBef>
                          <a:spcPts val="0"/>
                        </a:spcBef>
                        <a:spcAft>
                          <a:spcPts val="0"/>
                        </a:spcAft>
                        <a:buClr>
                          <a:srgbClr val="000000"/>
                        </a:buClr>
                        <a:buSzPts val="1800"/>
                        <a:buFont typeface="Arial"/>
                        <a:buNone/>
                      </a:pPr>
                      <a:r>
                        <a:rPr lang="en-IN" sz="1800" b="1" u="none" strike="noStrike" cap="none">
                          <a:solidFill>
                            <a:schemeClr val="dk1"/>
                          </a:solidFill>
                          <a:latin typeface="Calibri"/>
                          <a:ea typeface="Calibri"/>
                          <a:cs typeface="Calibri"/>
                          <a:sym typeface="Calibri"/>
                        </a:rPr>
                        <a:t>01FE20BCS289</a:t>
                      </a:r>
                      <a:endParaRPr sz="1400" u="none" strike="noStrike" cap="none"/>
                    </a:p>
                  </a:txBody>
                  <a:tcPr marL="6350" marR="6350" marT="6350" marB="0" anchor="b"/>
                </a:tc>
                <a:extLst>
                  <a:ext uri="{0D108BD9-81ED-4DB2-BD59-A6C34878D82A}">
                    <a16:rowId xmlns:a16="http://schemas.microsoft.com/office/drawing/2014/main" val="10002"/>
                  </a:ext>
                </a:extLst>
              </a:tr>
              <a:tr h="382475">
                <a:tc>
                  <a:txBody>
                    <a:bodyPr/>
                    <a:lstStyle/>
                    <a:p>
                      <a:pPr marL="0" marR="0" lvl="0" indent="0" algn="ctr" rtl="0">
                        <a:lnSpc>
                          <a:spcPct val="100000"/>
                        </a:lnSpc>
                        <a:spcBef>
                          <a:spcPts val="0"/>
                        </a:spcBef>
                        <a:spcAft>
                          <a:spcPts val="0"/>
                        </a:spcAft>
                        <a:buClr>
                          <a:srgbClr val="000000"/>
                        </a:buClr>
                        <a:buSzPts val="1800"/>
                        <a:buFont typeface="Arial"/>
                        <a:buNone/>
                      </a:pPr>
                      <a:r>
                        <a:rPr lang="en-IN" sz="1800" b="1" u="none" strike="noStrike" cap="none">
                          <a:solidFill>
                            <a:schemeClr val="dk1"/>
                          </a:solidFill>
                          <a:latin typeface="Calibri"/>
                          <a:ea typeface="Calibri"/>
                          <a:cs typeface="Calibri"/>
                          <a:sym typeface="Calibri"/>
                        </a:rPr>
                        <a:t>Lavanya Shahapur</a:t>
                      </a:r>
                      <a:endParaRPr sz="1400" u="none" strike="noStrike" cap="none"/>
                    </a:p>
                  </a:txBody>
                  <a:tcPr marL="6350" marR="6350" marT="6350" marB="0" anchor="b"/>
                </a:tc>
                <a:tc>
                  <a:txBody>
                    <a:bodyPr/>
                    <a:lstStyle/>
                    <a:p>
                      <a:pPr marL="0" marR="0" lvl="0" indent="0" algn="ctr" rtl="0">
                        <a:lnSpc>
                          <a:spcPct val="100000"/>
                        </a:lnSpc>
                        <a:spcBef>
                          <a:spcPts val="0"/>
                        </a:spcBef>
                        <a:spcAft>
                          <a:spcPts val="0"/>
                        </a:spcAft>
                        <a:buClr>
                          <a:srgbClr val="000000"/>
                        </a:buClr>
                        <a:buSzPts val="1800"/>
                        <a:buFont typeface="Arial"/>
                        <a:buNone/>
                      </a:pPr>
                      <a:r>
                        <a:rPr lang="en-IN" sz="1800" b="1" u="none" strike="noStrike" cap="none">
                          <a:solidFill>
                            <a:schemeClr val="dk1"/>
                          </a:solidFill>
                          <a:latin typeface="Calibri"/>
                          <a:ea typeface="Calibri"/>
                          <a:cs typeface="Calibri"/>
                          <a:sym typeface="Calibri"/>
                        </a:rPr>
                        <a:t>01FE20BCS185</a:t>
                      </a:r>
                      <a:endParaRPr sz="1400" u="none" strike="noStrike" cap="none"/>
                    </a:p>
                  </a:txBody>
                  <a:tcPr marL="6350" marR="6350" marT="6350" marB="0" anchor="b"/>
                </a:tc>
                <a:extLst>
                  <a:ext uri="{0D108BD9-81ED-4DB2-BD59-A6C34878D82A}">
                    <a16:rowId xmlns:a16="http://schemas.microsoft.com/office/drawing/2014/main" val="10003"/>
                  </a:ext>
                </a:extLst>
              </a:tr>
              <a:tr h="382475">
                <a:tc>
                  <a:txBody>
                    <a:bodyPr/>
                    <a:lstStyle/>
                    <a:p>
                      <a:pPr marL="0" marR="0" lvl="0" indent="0" algn="ctr" rtl="0">
                        <a:lnSpc>
                          <a:spcPct val="100000"/>
                        </a:lnSpc>
                        <a:spcBef>
                          <a:spcPts val="0"/>
                        </a:spcBef>
                        <a:spcAft>
                          <a:spcPts val="0"/>
                        </a:spcAft>
                        <a:buClr>
                          <a:srgbClr val="000000"/>
                        </a:buClr>
                        <a:buSzPts val="1800"/>
                        <a:buFont typeface="Arial"/>
                        <a:buNone/>
                      </a:pPr>
                      <a:r>
                        <a:rPr lang="en-IN" sz="1800" b="1" u="none" strike="noStrike" cap="none">
                          <a:solidFill>
                            <a:schemeClr val="dk1"/>
                          </a:solidFill>
                          <a:latin typeface="Calibri"/>
                          <a:ea typeface="Calibri"/>
                          <a:cs typeface="Calibri"/>
                          <a:sym typeface="Calibri"/>
                        </a:rPr>
                        <a:t>Kushagra Tomar</a:t>
                      </a:r>
                      <a:endParaRPr sz="1400" u="none" strike="noStrike" cap="none"/>
                    </a:p>
                  </a:txBody>
                  <a:tcPr marL="6350" marR="6350" marT="6350" marB="0" anchor="b"/>
                </a:tc>
                <a:tc>
                  <a:txBody>
                    <a:bodyPr/>
                    <a:lstStyle/>
                    <a:p>
                      <a:pPr marL="0" marR="0" lvl="0" indent="0" algn="ctr" rtl="0">
                        <a:lnSpc>
                          <a:spcPct val="100000"/>
                        </a:lnSpc>
                        <a:spcBef>
                          <a:spcPts val="0"/>
                        </a:spcBef>
                        <a:spcAft>
                          <a:spcPts val="0"/>
                        </a:spcAft>
                        <a:buClr>
                          <a:srgbClr val="000000"/>
                        </a:buClr>
                        <a:buSzPts val="1800"/>
                        <a:buFont typeface="Arial"/>
                        <a:buNone/>
                      </a:pPr>
                      <a:r>
                        <a:rPr lang="en-IN" sz="1800" b="1" u="none" strike="noStrike" cap="none">
                          <a:solidFill>
                            <a:schemeClr val="dk1"/>
                          </a:solidFill>
                          <a:latin typeface="Calibri"/>
                          <a:ea typeface="Calibri"/>
                          <a:cs typeface="Calibri"/>
                          <a:sym typeface="Calibri"/>
                        </a:rPr>
                        <a:t>01FE20BCS063</a:t>
                      </a:r>
                      <a:endParaRPr sz="1400" u="none" strike="noStrike" cap="none"/>
                    </a:p>
                  </a:txBody>
                  <a:tcPr marL="6350" marR="6350" marT="6350" marB="0" anchor="b"/>
                </a:tc>
                <a:extLst>
                  <a:ext uri="{0D108BD9-81ED-4DB2-BD59-A6C34878D82A}">
                    <a16:rowId xmlns:a16="http://schemas.microsoft.com/office/drawing/2014/main" val="10004"/>
                  </a:ext>
                </a:extLst>
              </a:tr>
              <a:tr h="382475">
                <a:tc>
                  <a:txBody>
                    <a:bodyPr/>
                    <a:lstStyle/>
                    <a:p>
                      <a:pPr marL="0" marR="0" lvl="0" indent="0" algn="ctr" rtl="0">
                        <a:lnSpc>
                          <a:spcPct val="100000"/>
                        </a:lnSpc>
                        <a:spcBef>
                          <a:spcPts val="0"/>
                        </a:spcBef>
                        <a:spcAft>
                          <a:spcPts val="0"/>
                        </a:spcAft>
                        <a:buClr>
                          <a:srgbClr val="000000"/>
                        </a:buClr>
                        <a:buSzPts val="1800"/>
                        <a:buFont typeface="Arial"/>
                        <a:buNone/>
                      </a:pPr>
                      <a:r>
                        <a:rPr lang="en-IN" sz="1800" b="1" u="none" strike="noStrike" cap="none">
                          <a:solidFill>
                            <a:schemeClr val="dk1"/>
                          </a:solidFill>
                          <a:latin typeface="Calibri"/>
                          <a:ea typeface="Calibri"/>
                          <a:cs typeface="Calibri"/>
                          <a:sym typeface="Calibri"/>
                        </a:rPr>
                        <a:t>Ashwini Jannu</a:t>
                      </a:r>
                      <a:endParaRPr sz="1400" u="none" strike="noStrike" cap="none"/>
                    </a:p>
                  </a:txBody>
                  <a:tcPr marL="6350" marR="6350" marT="6350" marB="0" anchor="b"/>
                </a:tc>
                <a:tc>
                  <a:txBody>
                    <a:bodyPr/>
                    <a:lstStyle/>
                    <a:p>
                      <a:pPr marL="0" marR="0" lvl="0" indent="0" algn="ctr" rtl="0">
                        <a:lnSpc>
                          <a:spcPct val="100000"/>
                        </a:lnSpc>
                        <a:spcBef>
                          <a:spcPts val="0"/>
                        </a:spcBef>
                        <a:spcAft>
                          <a:spcPts val="0"/>
                        </a:spcAft>
                        <a:buClr>
                          <a:srgbClr val="000000"/>
                        </a:buClr>
                        <a:buSzPts val="1800"/>
                        <a:buFont typeface="Arial"/>
                        <a:buNone/>
                      </a:pPr>
                      <a:r>
                        <a:rPr lang="en-IN" sz="1800" b="1" u="none" strike="noStrike" cap="none">
                          <a:solidFill>
                            <a:schemeClr val="dk1"/>
                          </a:solidFill>
                          <a:latin typeface="Calibri"/>
                          <a:ea typeface="Calibri"/>
                          <a:cs typeface="Calibri"/>
                          <a:sym typeface="Calibri"/>
                        </a:rPr>
                        <a:t>01FE20BCS208</a:t>
                      </a:r>
                      <a:endParaRPr sz="1400" u="none" strike="noStrike" cap="none"/>
                    </a:p>
                  </a:txBody>
                  <a:tcPr marL="6350" marR="6350" marT="6350" marB="0" anchor="b"/>
                </a:tc>
                <a:extLst>
                  <a:ext uri="{0D108BD9-81ED-4DB2-BD59-A6C34878D82A}">
                    <a16:rowId xmlns:a16="http://schemas.microsoft.com/office/drawing/2014/main" val="10005"/>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2"/>
          <p:cNvSpPr txBox="1">
            <a:spLocks noGrp="1"/>
          </p:cNvSpPr>
          <p:nvPr>
            <p:ph type="title"/>
          </p:nvPr>
        </p:nvSpPr>
        <p:spPr>
          <a:xfrm>
            <a:off x="3700439" y="2766218"/>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400"/>
              <a:buNone/>
            </a:pPr>
            <a:r>
              <a:rPr lang="en-IN" sz="8000" b="1"/>
              <a:t>THANK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grpSp>
        <p:nvGrpSpPr>
          <p:cNvPr id="97" name="Google Shape;97;p14"/>
          <p:cNvGrpSpPr/>
          <p:nvPr/>
        </p:nvGrpSpPr>
        <p:grpSpPr>
          <a:xfrm>
            <a:off x="0" y="0"/>
            <a:ext cx="12192000" cy="768566"/>
            <a:chOff x="0" y="0"/>
            <a:chExt cx="12192000" cy="768566"/>
          </a:xfrm>
        </p:grpSpPr>
        <p:pic>
          <p:nvPicPr>
            <p:cNvPr id="98" name="Google Shape;98;p14"/>
            <p:cNvPicPr preferRelativeResize="0"/>
            <p:nvPr/>
          </p:nvPicPr>
          <p:blipFill rotWithShape="1">
            <a:blip r:embed="rId3">
              <a:alphaModFix/>
            </a:blip>
            <a:srcRect t="15763" r="38198" b="64454"/>
            <a:stretch/>
          </p:blipFill>
          <p:spPr>
            <a:xfrm>
              <a:off x="7923490" y="0"/>
              <a:ext cx="4268510" cy="768566"/>
            </a:xfrm>
            <a:prstGeom prst="rect">
              <a:avLst/>
            </a:prstGeom>
            <a:noFill/>
            <a:ln>
              <a:noFill/>
            </a:ln>
          </p:spPr>
        </p:pic>
        <p:sp>
          <p:nvSpPr>
            <p:cNvPr id="99" name="Google Shape;99;p14"/>
            <p:cNvSpPr txBox="1"/>
            <p:nvPr/>
          </p:nvSpPr>
          <p:spPr>
            <a:xfrm>
              <a:off x="0" y="148765"/>
              <a:ext cx="8516214"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IN" sz="2200" b="1" i="0" u="none" strike="noStrike" cap="none">
                  <a:solidFill>
                    <a:srgbClr val="002060"/>
                  </a:solidFill>
                  <a:latin typeface="Book Antiqua"/>
                  <a:ea typeface="Book Antiqua"/>
                  <a:cs typeface="Book Antiqua"/>
                  <a:sym typeface="Book Antiqua"/>
                </a:rPr>
                <a:t>Problem Statement</a:t>
              </a:r>
              <a:endParaRPr sz="1400" b="0" i="0" u="none" strike="noStrike" cap="none">
                <a:solidFill>
                  <a:srgbClr val="000000"/>
                </a:solidFill>
                <a:latin typeface="Arial"/>
                <a:ea typeface="Arial"/>
                <a:cs typeface="Arial"/>
                <a:sym typeface="Arial"/>
              </a:endParaRPr>
            </a:p>
          </p:txBody>
        </p:sp>
        <p:cxnSp>
          <p:nvCxnSpPr>
            <p:cNvPr id="100" name="Google Shape;100;p14"/>
            <p:cNvCxnSpPr/>
            <p:nvPr/>
          </p:nvCxnSpPr>
          <p:spPr>
            <a:xfrm>
              <a:off x="33815" y="652740"/>
              <a:ext cx="11993077" cy="20318"/>
            </a:xfrm>
            <a:prstGeom prst="straightConnector1">
              <a:avLst/>
            </a:prstGeom>
            <a:noFill/>
            <a:ln w="31750" cap="flat" cmpd="sng">
              <a:solidFill>
                <a:srgbClr val="E4948A"/>
              </a:solidFill>
              <a:prstDash val="solid"/>
              <a:miter lim="800000"/>
              <a:headEnd type="none" w="sm" len="sm"/>
              <a:tailEnd type="none" w="sm" len="sm"/>
            </a:ln>
          </p:spPr>
        </p:cxnSp>
      </p:grpSp>
      <p:sp>
        <p:nvSpPr>
          <p:cNvPr id="101" name="Google Shape;101;p14"/>
          <p:cNvSpPr txBox="1"/>
          <p:nvPr/>
        </p:nvSpPr>
        <p:spPr>
          <a:xfrm>
            <a:off x="309918" y="2268732"/>
            <a:ext cx="11771100" cy="20625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2800"/>
              <a:buFont typeface="Arial"/>
              <a:buNone/>
            </a:pPr>
            <a:r>
              <a:rPr lang="en-IN" sz="2800" b="1" i="0" u="none" strike="noStrike" cap="none">
                <a:solidFill>
                  <a:schemeClr val="dk1"/>
                </a:solidFill>
                <a:latin typeface="Book Antiqua"/>
                <a:ea typeface="Book Antiqua"/>
                <a:cs typeface="Book Antiqua"/>
                <a:sym typeface="Book Antiqua"/>
              </a:rPr>
              <a:t>“Reducing the Cellular Power Consumption by Combined Simulation of Massive MIMO and Small-Cells”</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457200" marR="0" lvl="0" indent="0" algn="just"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Book Antiqua"/>
              <a:ea typeface="Book Antiqua"/>
              <a:cs typeface="Book Antiqua"/>
              <a:sym typeface="Book Antiqua"/>
            </a:endParaRPr>
          </a:p>
          <a:p>
            <a:pPr marL="457200" marR="0" lvl="0" indent="0" algn="just"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Book Antiqua"/>
              <a:ea typeface="Book Antiqua"/>
              <a:cs typeface="Book Antiqua"/>
              <a:sym typeface="Book Antiqu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grpSp>
        <p:nvGrpSpPr>
          <p:cNvPr id="106" name="Google Shape;106;p15"/>
          <p:cNvGrpSpPr/>
          <p:nvPr/>
        </p:nvGrpSpPr>
        <p:grpSpPr>
          <a:xfrm>
            <a:off x="0" y="0"/>
            <a:ext cx="12191999" cy="768567"/>
            <a:chOff x="0" y="0"/>
            <a:chExt cx="12191999" cy="768567"/>
          </a:xfrm>
        </p:grpSpPr>
        <p:pic>
          <p:nvPicPr>
            <p:cNvPr id="107" name="Google Shape;107;p15"/>
            <p:cNvPicPr preferRelativeResize="0"/>
            <p:nvPr/>
          </p:nvPicPr>
          <p:blipFill rotWithShape="1">
            <a:blip r:embed="rId3">
              <a:alphaModFix/>
            </a:blip>
            <a:srcRect t="15762" r="38199" b="64453"/>
            <a:stretch/>
          </p:blipFill>
          <p:spPr>
            <a:xfrm>
              <a:off x="7923490" y="0"/>
              <a:ext cx="4268509" cy="768567"/>
            </a:xfrm>
            <a:prstGeom prst="rect">
              <a:avLst/>
            </a:prstGeom>
            <a:noFill/>
            <a:ln>
              <a:noFill/>
            </a:ln>
          </p:spPr>
        </p:pic>
        <p:sp>
          <p:nvSpPr>
            <p:cNvPr id="108" name="Google Shape;108;p15"/>
            <p:cNvSpPr txBox="1"/>
            <p:nvPr/>
          </p:nvSpPr>
          <p:spPr>
            <a:xfrm>
              <a:off x="0" y="148765"/>
              <a:ext cx="85161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IN" sz="2200" b="1" i="0" u="none" strike="noStrike" cap="none">
                  <a:solidFill>
                    <a:srgbClr val="002060"/>
                  </a:solidFill>
                  <a:latin typeface="Book Antiqua"/>
                  <a:ea typeface="Book Antiqua"/>
                  <a:cs typeface="Book Antiqua"/>
                  <a:sym typeface="Book Antiqua"/>
                </a:rPr>
                <a:t>Objectives / Goals</a:t>
              </a:r>
              <a:r>
                <a:rPr lang="en-IN" sz="2200" b="1" i="0" u="none" strike="noStrike" cap="none">
                  <a:solidFill>
                    <a:srgbClr val="002060"/>
                  </a:solidFill>
                  <a:latin typeface="Century Gothic"/>
                  <a:ea typeface="Century Gothic"/>
                  <a:cs typeface="Century Gothic"/>
                  <a:sym typeface="Century Gothic"/>
                </a:rPr>
                <a:t> </a:t>
              </a:r>
              <a:endParaRPr sz="1400" b="0" i="0" u="none" strike="noStrike" cap="none">
                <a:solidFill>
                  <a:srgbClr val="000000"/>
                </a:solidFill>
                <a:latin typeface="Arial"/>
                <a:ea typeface="Arial"/>
                <a:cs typeface="Arial"/>
                <a:sym typeface="Arial"/>
              </a:endParaRPr>
            </a:p>
          </p:txBody>
        </p:sp>
        <p:cxnSp>
          <p:nvCxnSpPr>
            <p:cNvPr id="109" name="Google Shape;109;p15"/>
            <p:cNvCxnSpPr/>
            <p:nvPr/>
          </p:nvCxnSpPr>
          <p:spPr>
            <a:xfrm>
              <a:off x="33815" y="652740"/>
              <a:ext cx="11993100" cy="20400"/>
            </a:xfrm>
            <a:prstGeom prst="straightConnector1">
              <a:avLst/>
            </a:prstGeom>
            <a:noFill/>
            <a:ln w="31750" cap="flat" cmpd="sng">
              <a:solidFill>
                <a:srgbClr val="E4948A"/>
              </a:solidFill>
              <a:prstDash val="solid"/>
              <a:miter lim="800000"/>
              <a:headEnd type="none" w="sm" len="sm"/>
              <a:tailEnd type="none" w="sm" len="sm"/>
            </a:ln>
          </p:spPr>
        </p:cxnSp>
      </p:grpSp>
      <p:sp>
        <p:nvSpPr>
          <p:cNvPr id="110" name="Google Shape;110;p15"/>
          <p:cNvSpPr txBox="1"/>
          <p:nvPr/>
        </p:nvSpPr>
        <p:spPr>
          <a:xfrm>
            <a:off x="549071" y="917331"/>
            <a:ext cx="10890000" cy="4587000"/>
          </a:xfrm>
          <a:prstGeom prst="rect">
            <a:avLst/>
          </a:prstGeom>
          <a:noFill/>
          <a:ln>
            <a:noFill/>
          </a:ln>
        </p:spPr>
        <p:txBody>
          <a:bodyPr spcFirstLastPara="1" wrap="square" lIns="91425" tIns="45700" rIns="91425" bIns="45700" anchor="t" anchorCtr="0">
            <a:spAutoFit/>
          </a:bodyPr>
          <a:lstStyle/>
          <a:p>
            <a:pPr marL="0" marR="0" lvl="0" indent="0" algn="just" rtl="0">
              <a:lnSpc>
                <a:spcPct val="90000"/>
              </a:lnSpc>
              <a:spcBef>
                <a:spcPts val="1000"/>
              </a:spcBef>
              <a:spcAft>
                <a:spcPts val="0"/>
              </a:spcAft>
              <a:buClr>
                <a:srgbClr val="000000"/>
              </a:buClr>
              <a:buSzPts val="2200"/>
              <a:buFont typeface="Arial"/>
              <a:buNone/>
            </a:pPr>
            <a:endParaRPr sz="2200" b="0" i="0" u="none" strike="noStrike" cap="none">
              <a:solidFill>
                <a:schemeClr val="dk1"/>
              </a:solidFill>
              <a:latin typeface="Book Antiqua"/>
              <a:ea typeface="Book Antiqua"/>
              <a:cs typeface="Book Antiqua"/>
              <a:sym typeface="Book Antiqua"/>
            </a:endParaRPr>
          </a:p>
          <a:p>
            <a:pPr marL="457200" marR="0" lvl="0" indent="-368300" algn="just" rtl="0">
              <a:lnSpc>
                <a:spcPct val="90000"/>
              </a:lnSpc>
              <a:spcBef>
                <a:spcPts val="1000"/>
              </a:spcBef>
              <a:spcAft>
                <a:spcPts val="0"/>
              </a:spcAft>
              <a:buClr>
                <a:schemeClr val="dk1"/>
              </a:buClr>
              <a:buSzPts val="2200"/>
              <a:buFont typeface="Book Antiqua"/>
              <a:buChar char="•"/>
            </a:pPr>
            <a:r>
              <a:rPr lang="en-IN" sz="2200" b="0" i="0" u="none" strike="noStrike" cap="none">
                <a:solidFill>
                  <a:schemeClr val="dk1"/>
                </a:solidFill>
                <a:latin typeface="Book Antiqua"/>
                <a:ea typeface="Book Antiqua"/>
                <a:cs typeface="Book Antiqua"/>
                <a:sym typeface="Book Antiqua"/>
              </a:rPr>
              <a:t>To minimize the total power consumption while satisfying Quality-of-Service (QoS) constraints at the users and power constraints at the Base Station and Small cells.</a:t>
            </a:r>
            <a:endParaRPr sz="2200" b="0" i="0" u="none" strike="noStrike" cap="none">
              <a:solidFill>
                <a:schemeClr val="dk1"/>
              </a:solidFill>
              <a:latin typeface="Book Antiqua"/>
              <a:ea typeface="Book Antiqua"/>
              <a:cs typeface="Book Antiqua"/>
              <a:sym typeface="Book Antiqua"/>
            </a:endParaRPr>
          </a:p>
          <a:p>
            <a:pPr marL="457200" marR="0" lvl="0" indent="0" algn="just" rtl="0">
              <a:lnSpc>
                <a:spcPct val="90000"/>
              </a:lnSpc>
              <a:spcBef>
                <a:spcPts val="1000"/>
              </a:spcBef>
              <a:spcAft>
                <a:spcPts val="0"/>
              </a:spcAft>
              <a:buClr>
                <a:srgbClr val="000000"/>
              </a:buClr>
              <a:buSzPts val="2200"/>
              <a:buFont typeface="Arial"/>
              <a:buNone/>
            </a:pPr>
            <a:endParaRPr sz="2200" b="0" i="0" u="none" strike="noStrike" cap="none">
              <a:solidFill>
                <a:schemeClr val="dk1"/>
              </a:solidFill>
              <a:latin typeface="Book Antiqua"/>
              <a:ea typeface="Book Antiqua"/>
              <a:cs typeface="Book Antiqua"/>
              <a:sym typeface="Book Antiqua"/>
            </a:endParaRPr>
          </a:p>
          <a:p>
            <a:pPr marL="457200" marR="0" lvl="0" indent="-368300" algn="just" rtl="0">
              <a:lnSpc>
                <a:spcPct val="90000"/>
              </a:lnSpc>
              <a:spcBef>
                <a:spcPts val="1000"/>
              </a:spcBef>
              <a:spcAft>
                <a:spcPts val="0"/>
              </a:spcAft>
              <a:buClr>
                <a:schemeClr val="dk1"/>
              </a:buClr>
              <a:buSzPts val="2200"/>
              <a:buFont typeface="Book Antiqua"/>
              <a:buChar char="•"/>
            </a:pPr>
            <a:r>
              <a:rPr lang="en-IN" sz="2200" b="0" i="0" u="none" strike="noStrike" cap="none">
                <a:solidFill>
                  <a:schemeClr val="dk1"/>
                </a:solidFill>
                <a:latin typeface="Book Antiqua"/>
                <a:ea typeface="Book Antiqua"/>
                <a:cs typeface="Book Antiqua"/>
                <a:sym typeface="Book Antiqua"/>
              </a:rPr>
              <a:t>To provide promising simulation results showing total power consumption can be improved by combining massive MIMO and small cells.</a:t>
            </a:r>
            <a:endParaRPr sz="2200" b="0" i="0" u="none" strike="noStrike" cap="none">
              <a:solidFill>
                <a:schemeClr val="dk1"/>
              </a:solidFill>
              <a:latin typeface="Book Antiqua"/>
              <a:ea typeface="Book Antiqua"/>
              <a:cs typeface="Book Antiqua"/>
              <a:sym typeface="Book Antiqua"/>
            </a:endParaRPr>
          </a:p>
          <a:p>
            <a:pPr marL="457200" marR="0" lvl="0" indent="0" algn="just" rtl="0">
              <a:lnSpc>
                <a:spcPct val="90000"/>
              </a:lnSpc>
              <a:spcBef>
                <a:spcPts val="1000"/>
              </a:spcBef>
              <a:spcAft>
                <a:spcPts val="0"/>
              </a:spcAft>
              <a:buClr>
                <a:srgbClr val="000000"/>
              </a:buClr>
              <a:buSzPts val="2200"/>
              <a:buFont typeface="Arial"/>
              <a:buNone/>
            </a:pPr>
            <a:endParaRPr sz="2200" b="0" i="0" u="none" strike="noStrike" cap="none">
              <a:solidFill>
                <a:schemeClr val="dk1"/>
              </a:solidFill>
              <a:latin typeface="Book Antiqua"/>
              <a:ea typeface="Book Antiqua"/>
              <a:cs typeface="Book Antiqua"/>
              <a:sym typeface="Book Antiqua"/>
            </a:endParaRPr>
          </a:p>
          <a:p>
            <a:pPr marL="457200" marR="0" lvl="0" indent="-368300" algn="just" rtl="0">
              <a:lnSpc>
                <a:spcPct val="90000"/>
              </a:lnSpc>
              <a:spcBef>
                <a:spcPts val="1000"/>
              </a:spcBef>
              <a:spcAft>
                <a:spcPts val="0"/>
              </a:spcAft>
              <a:buClr>
                <a:schemeClr val="dk1"/>
              </a:buClr>
              <a:buSzPts val="2200"/>
              <a:buFont typeface="Book Antiqua"/>
              <a:buChar char="•"/>
            </a:pPr>
            <a:r>
              <a:rPr lang="en-IN" sz="2200" b="0" i="0" u="none" strike="noStrike" cap="none">
                <a:solidFill>
                  <a:schemeClr val="dk1"/>
                </a:solidFill>
                <a:latin typeface="Book Antiqua"/>
                <a:ea typeface="Book Antiqua"/>
                <a:cs typeface="Book Antiqua"/>
                <a:sym typeface="Book Antiqua"/>
              </a:rPr>
              <a:t>To compare and analyse the results of the proposed algorithm with other beamforming algorithms.</a:t>
            </a:r>
            <a:endParaRPr sz="2200" b="0" i="0" u="none" strike="noStrike" cap="none">
              <a:solidFill>
                <a:schemeClr val="dk1"/>
              </a:solidFill>
              <a:latin typeface="Book Antiqua"/>
              <a:ea typeface="Book Antiqua"/>
              <a:cs typeface="Book Antiqua"/>
              <a:sym typeface="Book Antiqua"/>
            </a:endParaRPr>
          </a:p>
          <a:p>
            <a:pPr marL="0" marR="0" lvl="0" indent="0" algn="just" rtl="0">
              <a:lnSpc>
                <a:spcPct val="90000"/>
              </a:lnSpc>
              <a:spcBef>
                <a:spcPts val="1000"/>
              </a:spcBef>
              <a:spcAft>
                <a:spcPts val="0"/>
              </a:spcAft>
              <a:buClr>
                <a:srgbClr val="000000"/>
              </a:buClr>
              <a:buSzPts val="2200"/>
              <a:buFont typeface="Arial"/>
              <a:buNone/>
            </a:pPr>
            <a:endParaRPr sz="2200" b="0" i="0" u="none" strike="noStrike" cap="none">
              <a:solidFill>
                <a:schemeClr val="dk1"/>
              </a:solidFill>
              <a:latin typeface="Book Antiqua"/>
              <a:ea typeface="Book Antiqua"/>
              <a:cs typeface="Book Antiqua"/>
              <a:sym typeface="Book Antiqu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grpSp>
        <p:nvGrpSpPr>
          <p:cNvPr id="115" name="Google Shape;115;p16"/>
          <p:cNvGrpSpPr/>
          <p:nvPr/>
        </p:nvGrpSpPr>
        <p:grpSpPr>
          <a:xfrm>
            <a:off x="0" y="0"/>
            <a:ext cx="12191999" cy="768567"/>
            <a:chOff x="0" y="0"/>
            <a:chExt cx="12191999" cy="768567"/>
          </a:xfrm>
        </p:grpSpPr>
        <p:pic>
          <p:nvPicPr>
            <p:cNvPr id="116" name="Google Shape;116;p16"/>
            <p:cNvPicPr preferRelativeResize="0"/>
            <p:nvPr/>
          </p:nvPicPr>
          <p:blipFill rotWithShape="1">
            <a:blip r:embed="rId3">
              <a:alphaModFix/>
            </a:blip>
            <a:srcRect t="15763" r="38199" b="64452"/>
            <a:stretch/>
          </p:blipFill>
          <p:spPr>
            <a:xfrm>
              <a:off x="7923490" y="0"/>
              <a:ext cx="4268509" cy="768567"/>
            </a:xfrm>
            <a:prstGeom prst="rect">
              <a:avLst/>
            </a:prstGeom>
            <a:noFill/>
            <a:ln>
              <a:noFill/>
            </a:ln>
          </p:spPr>
        </p:pic>
        <p:sp>
          <p:nvSpPr>
            <p:cNvPr id="117" name="Google Shape;117;p16"/>
            <p:cNvSpPr txBox="1"/>
            <p:nvPr/>
          </p:nvSpPr>
          <p:spPr>
            <a:xfrm>
              <a:off x="0" y="148765"/>
              <a:ext cx="85161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IN" sz="2200" b="1">
                  <a:solidFill>
                    <a:srgbClr val="002060"/>
                  </a:solidFill>
                  <a:latin typeface="Book Antiqua"/>
                  <a:ea typeface="Book Antiqua"/>
                  <a:cs typeface="Book Antiqua"/>
                  <a:sym typeface="Book Antiqua"/>
                </a:rPr>
                <a:t>Approaches Used </a:t>
              </a:r>
              <a:endParaRPr sz="1400" b="0" i="0" u="none" strike="noStrike" cap="none">
                <a:solidFill>
                  <a:srgbClr val="000000"/>
                </a:solidFill>
                <a:latin typeface="Arial"/>
                <a:ea typeface="Arial"/>
                <a:cs typeface="Arial"/>
                <a:sym typeface="Arial"/>
              </a:endParaRPr>
            </a:p>
          </p:txBody>
        </p:sp>
        <p:cxnSp>
          <p:nvCxnSpPr>
            <p:cNvPr id="118" name="Google Shape;118;p16"/>
            <p:cNvCxnSpPr/>
            <p:nvPr/>
          </p:nvCxnSpPr>
          <p:spPr>
            <a:xfrm>
              <a:off x="33815" y="652740"/>
              <a:ext cx="11993100" cy="20400"/>
            </a:xfrm>
            <a:prstGeom prst="straightConnector1">
              <a:avLst/>
            </a:prstGeom>
            <a:noFill/>
            <a:ln w="31750" cap="flat" cmpd="sng">
              <a:solidFill>
                <a:srgbClr val="E4948A"/>
              </a:solidFill>
              <a:prstDash val="solid"/>
              <a:miter lim="800000"/>
              <a:headEnd type="none" w="sm" len="sm"/>
              <a:tailEnd type="none" w="sm" len="sm"/>
            </a:ln>
          </p:spPr>
        </p:cxnSp>
      </p:grpSp>
      <p:sp>
        <p:nvSpPr>
          <p:cNvPr id="119" name="Google Shape;119;p16"/>
          <p:cNvSpPr txBox="1"/>
          <p:nvPr/>
        </p:nvSpPr>
        <p:spPr>
          <a:xfrm>
            <a:off x="256671" y="1299906"/>
            <a:ext cx="10890000" cy="2383200"/>
          </a:xfrm>
          <a:prstGeom prst="rect">
            <a:avLst/>
          </a:prstGeom>
          <a:noFill/>
          <a:ln>
            <a:noFill/>
          </a:ln>
        </p:spPr>
        <p:txBody>
          <a:bodyPr spcFirstLastPara="1" wrap="square" lIns="91425" tIns="45700" rIns="91425" bIns="45700" anchor="t" anchorCtr="0">
            <a:spAutoFit/>
          </a:bodyPr>
          <a:lstStyle/>
          <a:p>
            <a:pPr marL="0" marR="0" lvl="0" indent="0" algn="just" rtl="0">
              <a:lnSpc>
                <a:spcPct val="90000"/>
              </a:lnSpc>
              <a:spcBef>
                <a:spcPts val="1000"/>
              </a:spcBef>
              <a:spcAft>
                <a:spcPts val="0"/>
              </a:spcAft>
              <a:buClr>
                <a:srgbClr val="000000"/>
              </a:buClr>
              <a:buSzPts val="2200"/>
              <a:buFont typeface="Arial"/>
              <a:buNone/>
            </a:pPr>
            <a:endParaRPr sz="2200" b="0" i="0" u="none" strike="noStrike" cap="none">
              <a:solidFill>
                <a:schemeClr val="dk1"/>
              </a:solidFill>
              <a:latin typeface="Book Antiqua"/>
              <a:ea typeface="Book Antiqua"/>
              <a:cs typeface="Book Antiqua"/>
              <a:sym typeface="Book Antiqua"/>
            </a:endParaRPr>
          </a:p>
          <a:p>
            <a:pPr marL="457200" marR="0" lvl="0" indent="0" algn="just" rtl="0">
              <a:lnSpc>
                <a:spcPct val="115000"/>
              </a:lnSpc>
              <a:spcBef>
                <a:spcPts val="1000"/>
              </a:spcBef>
              <a:spcAft>
                <a:spcPts val="0"/>
              </a:spcAft>
              <a:buNone/>
            </a:pPr>
            <a:r>
              <a:rPr lang="en-IN" sz="2200">
                <a:solidFill>
                  <a:schemeClr val="dk1"/>
                </a:solidFill>
                <a:latin typeface="Book Antiqua"/>
                <a:ea typeface="Book Antiqua"/>
                <a:cs typeface="Book Antiqua"/>
                <a:sym typeface="Book Antiqua"/>
              </a:rPr>
              <a:t>1) Optimal Beamforming using only BS</a:t>
            </a:r>
            <a:endParaRPr sz="2200">
              <a:solidFill>
                <a:schemeClr val="dk1"/>
              </a:solidFill>
              <a:latin typeface="Book Antiqua"/>
              <a:ea typeface="Book Antiqua"/>
              <a:cs typeface="Book Antiqua"/>
              <a:sym typeface="Book Antiqua"/>
            </a:endParaRPr>
          </a:p>
          <a:p>
            <a:pPr marL="457200" marR="0" lvl="0" indent="0" algn="just" rtl="0">
              <a:lnSpc>
                <a:spcPct val="115000"/>
              </a:lnSpc>
              <a:spcBef>
                <a:spcPts val="1000"/>
              </a:spcBef>
              <a:spcAft>
                <a:spcPts val="0"/>
              </a:spcAft>
              <a:buNone/>
            </a:pPr>
            <a:r>
              <a:rPr lang="en-IN" sz="2200">
                <a:solidFill>
                  <a:schemeClr val="dk1"/>
                </a:solidFill>
                <a:latin typeface="Book Antiqua"/>
                <a:ea typeface="Book Antiqua"/>
                <a:cs typeface="Book Antiqua"/>
                <a:sym typeface="Book Antiqua"/>
              </a:rPr>
              <a:t>2) Optimal Spatial SoftCell coordination</a:t>
            </a:r>
            <a:endParaRPr sz="2200">
              <a:solidFill>
                <a:schemeClr val="dk1"/>
              </a:solidFill>
              <a:latin typeface="Book Antiqua"/>
              <a:ea typeface="Book Antiqua"/>
              <a:cs typeface="Book Antiqua"/>
              <a:sym typeface="Book Antiqua"/>
            </a:endParaRPr>
          </a:p>
          <a:p>
            <a:pPr marL="457200" marR="0" lvl="0" indent="0" algn="just" rtl="0">
              <a:lnSpc>
                <a:spcPct val="115000"/>
              </a:lnSpc>
              <a:spcBef>
                <a:spcPts val="1000"/>
              </a:spcBef>
              <a:spcAft>
                <a:spcPts val="0"/>
              </a:spcAft>
              <a:buNone/>
            </a:pPr>
            <a:r>
              <a:rPr lang="en-IN" sz="2200">
                <a:solidFill>
                  <a:schemeClr val="dk1"/>
                </a:solidFill>
                <a:latin typeface="Book Antiqua"/>
                <a:ea typeface="Book Antiqua"/>
                <a:cs typeface="Book Antiqua"/>
                <a:sym typeface="Book Antiqua"/>
              </a:rPr>
              <a:t>3) Low Complexity RZF Beamforming  </a:t>
            </a:r>
            <a:endParaRPr sz="2200">
              <a:solidFill>
                <a:schemeClr val="dk1"/>
              </a:solidFill>
              <a:latin typeface="Book Antiqua"/>
              <a:ea typeface="Book Antiqua"/>
              <a:cs typeface="Book Antiqua"/>
              <a:sym typeface="Book Antiqua"/>
            </a:endParaRPr>
          </a:p>
          <a:p>
            <a:pPr marL="0" marR="0" lvl="0" indent="0" algn="just" rtl="0">
              <a:lnSpc>
                <a:spcPct val="90000"/>
              </a:lnSpc>
              <a:spcBef>
                <a:spcPts val="1000"/>
              </a:spcBef>
              <a:spcAft>
                <a:spcPts val="0"/>
              </a:spcAft>
              <a:buClr>
                <a:srgbClr val="000000"/>
              </a:buClr>
              <a:buSzPts val="2200"/>
              <a:buFont typeface="Arial"/>
              <a:buNone/>
            </a:pPr>
            <a:endParaRPr sz="2200" b="0" i="0" u="none" strike="noStrike" cap="none">
              <a:solidFill>
                <a:schemeClr val="dk1"/>
              </a:solidFill>
              <a:latin typeface="Book Antiqua"/>
              <a:ea typeface="Book Antiqua"/>
              <a:cs typeface="Book Antiqua"/>
              <a:sym typeface="Book Antiqua"/>
            </a:endParaRPr>
          </a:p>
        </p:txBody>
      </p:sp>
      <p:pic>
        <p:nvPicPr>
          <p:cNvPr id="3" name="Picture 2">
            <a:extLst>
              <a:ext uri="{FF2B5EF4-FFF2-40B4-BE49-F238E27FC236}">
                <a16:creationId xmlns:a16="http://schemas.microsoft.com/office/drawing/2014/main" id="{D08153A4-D372-D88B-9C20-B42DCF9D7691}"/>
              </a:ext>
            </a:extLst>
          </p:cNvPr>
          <p:cNvPicPr>
            <a:picLocks noChangeAspect="1"/>
          </p:cNvPicPr>
          <p:nvPr/>
        </p:nvPicPr>
        <p:blipFill>
          <a:blip r:embed="rId4"/>
          <a:stretch>
            <a:fillRect/>
          </a:stretch>
        </p:blipFill>
        <p:spPr>
          <a:xfrm>
            <a:off x="6030365" y="1252504"/>
            <a:ext cx="5663363" cy="435299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p:nvPr/>
        </p:nvSpPr>
        <p:spPr>
          <a:xfrm>
            <a:off x="309925" y="855199"/>
            <a:ext cx="11771100" cy="5608800"/>
          </a:xfrm>
          <a:prstGeom prst="rect">
            <a:avLst/>
          </a:prstGeom>
          <a:noFill/>
          <a:ln>
            <a:noFill/>
          </a:ln>
        </p:spPr>
        <p:txBody>
          <a:bodyPr spcFirstLastPara="1" wrap="square" lIns="91425" tIns="45700" rIns="91425" bIns="45700" anchor="ctr" anchorCtr="0">
            <a:normAutofit/>
          </a:bodyPr>
          <a:lstStyle/>
          <a:p>
            <a:pPr marL="0" marR="0" lvl="0" indent="0" algn="just" rtl="0">
              <a:lnSpc>
                <a:spcPct val="100000"/>
              </a:lnSpc>
              <a:spcBef>
                <a:spcPts val="0"/>
              </a:spcBef>
              <a:spcAft>
                <a:spcPts val="0"/>
              </a:spcAft>
              <a:buClr>
                <a:srgbClr val="000000"/>
              </a:buClr>
              <a:buSzPts val="2800"/>
              <a:buFont typeface="Arial"/>
              <a:buNone/>
            </a:pPr>
            <a:endParaRPr sz="2800" b="1" i="0" u="none" strike="noStrike" cap="none">
              <a:solidFill>
                <a:schemeClr val="dk1"/>
              </a:solidFill>
              <a:latin typeface="Book Antiqua"/>
              <a:ea typeface="Book Antiqua"/>
              <a:cs typeface="Book Antiqua"/>
              <a:sym typeface="Book Antiqua"/>
            </a:endParaRPr>
          </a:p>
          <a:p>
            <a:pPr marL="0" marR="0" lvl="0" indent="0" algn="just" rtl="0">
              <a:lnSpc>
                <a:spcPct val="100000"/>
              </a:lnSpc>
              <a:spcBef>
                <a:spcPts val="0"/>
              </a:spcBef>
              <a:spcAft>
                <a:spcPts val="0"/>
              </a:spcAft>
              <a:buClr>
                <a:srgbClr val="000000"/>
              </a:buClr>
              <a:buSzPts val="2800"/>
              <a:buFont typeface="Arial"/>
              <a:buNone/>
            </a:pPr>
            <a:endParaRPr sz="2800" b="1" i="0" u="none" strike="noStrike" cap="none">
              <a:solidFill>
                <a:schemeClr val="dk1"/>
              </a:solidFill>
              <a:latin typeface="Book Antiqua"/>
              <a:ea typeface="Book Antiqua"/>
              <a:cs typeface="Book Antiqua"/>
              <a:sym typeface="Book Antiqua"/>
            </a:endParaRPr>
          </a:p>
          <a:p>
            <a:pPr marL="0" marR="0" lvl="0" indent="0" algn="just"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457200" marR="0" lvl="0" indent="0" algn="just"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Book Antiqua"/>
              <a:ea typeface="Book Antiqua"/>
              <a:cs typeface="Book Antiqua"/>
              <a:sym typeface="Book Antiqua"/>
            </a:endParaRPr>
          </a:p>
          <a:p>
            <a:pPr marL="457200" marR="0" lvl="0" indent="0" algn="just"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Book Antiqua"/>
              <a:ea typeface="Book Antiqua"/>
              <a:cs typeface="Book Antiqua"/>
              <a:sym typeface="Book Antiqua"/>
            </a:endParaRPr>
          </a:p>
        </p:txBody>
      </p:sp>
      <p:grpSp>
        <p:nvGrpSpPr>
          <p:cNvPr id="125" name="Google Shape;125;p17"/>
          <p:cNvGrpSpPr/>
          <p:nvPr/>
        </p:nvGrpSpPr>
        <p:grpSpPr>
          <a:xfrm>
            <a:off x="0" y="0"/>
            <a:ext cx="12191999" cy="768567"/>
            <a:chOff x="0" y="0"/>
            <a:chExt cx="12191999" cy="768567"/>
          </a:xfrm>
        </p:grpSpPr>
        <p:pic>
          <p:nvPicPr>
            <p:cNvPr id="126" name="Google Shape;126;p17"/>
            <p:cNvPicPr preferRelativeResize="0"/>
            <p:nvPr/>
          </p:nvPicPr>
          <p:blipFill rotWithShape="1">
            <a:blip r:embed="rId3">
              <a:alphaModFix/>
            </a:blip>
            <a:srcRect t="15763" r="38199" b="64452"/>
            <a:stretch/>
          </p:blipFill>
          <p:spPr>
            <a:xfrm>
              <a:off x="7923490" y="0"/>
              <a:ext cx="4268509" cy="768567"/>
            </a:xfrm>
            <a:prstGeom prst="rect">
              <a:avLst/>
            </a:prstGeom>
            <a:noFill/>
            <a:ln>
              <a:noFill/>
            </a:ln>
          </p:spPr>
        </p:pic>
        <p:sp>
          <p:nvSpPr>
            <p:cNvPr id="127" name="Google Shape;127;p17"/>
            <p:cNvSpPr txBox="1"/>
            <p:nvPr/>
          </p:nvSpPr>
          <p:spPr>
            <a:xfrm>
              <a:off x="0" y="148765"/>
              <a:ext cx="85161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IN" sz="2200" b="1" i="0" u="none" strike="noStrike" cap="none">
                  <a:solidFill>
                    <a:schemeClr val="dk1"/>
                  </a:solidFill>
                  <a:latin typeface="Book Antiqua"/>
                  <a:ea typeface="Book Antiqua"/>
                  <a:cs typeface="Book Antiqua"/>
                  <a:sym typeface="Book Antiqua"/>
                </a:rPr>
                <a:t>Result Analysis</a:t>
              </a:r>
              <a:endParaRPr sz="1400" b="0" i="0" u="none" strike="noStrike" cap="none">
                <a:solidFill>
                  <a:schemeClr val="dk1"/>
                </a:solidFill>
                <a:latin typeface="Arial"/>
                <a:ea typeface="Arial"/>
                <a:cs typeface="Arial"/>
                <a:sym typeface="Arial"/>
              </a:endParaRPr>
            </a:p>
          </p:txBody>
        </p:sp>
        <p:cxnSp>
          <p:nvCxnSpPr>
            <p:cNvPr id="128" name="Google Shape;128;p17"/>
            <p:cNvCxnSpPr/>
            <p:nvPr/>
          </p:nvCxnSpPr>
          <p:spPr>
            <a:xfrm>
              <a:off x="33815" y="652740"/>
              <a:ext cx="11993100" cy="20400"/>
            </a:xfrm>
            <a:prstGeom prst="straightConnector1">
              <a:avLst/>
            </a:prstGeom>
            <a:noFill/>
            <a:ln w="31750" cap="flat" cmpd="sng">
              <a:solidFill>
                <a:srgbClr val="E4948A"/>
              </a:solidFill>
              <a:prstDash val="solid"/>
              <a:miter lim="800000"/>
              <a:headEnd type="none" w="sm" len="sm"/>
              <a:tailEnd type="none" w="sm" len="sm"/>
            </a:ln>
          </p:spPr>
        </p:cxnSp>
      </p:grpSp>
      <p:pic>
        <p:nvPicPr>
          <p:cNvPr id="129" name="Google Shape;129;p17"/>
          <p:cNvPicPr preferRelativeResize="0"/>
          <p:nvPr/>
        </p:nvPicPr>
        <p:blipFill rotWithShape="1">
          <a:blip r:embed="rId4">
            <a:alphaModFix/>
          </a:blip>
          <a:srcRect l="16889" t="13878" r="31540" b="5528"/>
          <a:stretch/>
        </p:blipFill>
        <p:spPr>
          <a:xfrm>
            <a:off x="605025" y="1032125"/>
            <a:ext cx="5234539" cy="5062276"/>
          </a:xfrm>
          <a:prstGeom prst="rect">
            <a:avLst/>
          </a:prstGeom>
          <a:noFill/>
          <a:ln>
            <a:noFill/>
          </a:ln>
        </p:spPr>
      </p:pic>
      <p:pic>
        <p:nvPicPr>
          <p:cNvPr id="130" name="Google Shape;130;p17"/>
          <p:cNvPicPr preferRelativeResize="0"/>
          <p:nvPr/>
        </p:nvPicPr>
        <p:blipFill rotWithShape="1">
          <a:blip r:embed="rId5">
            <a:alphaModFix/>
          </a:blip>
          <a:srcRect l="16670" t="12942" r="31671" b="5244"/>
          <a:stretch/>
        </p:blipFill>
        <p:spPr>
          <a:xfrm>
            <a:off x="6315025" y="1032125"/>
            <a:ext cx="5234549" cy="5062276"/>
          </a:xfrm>
          <a:prstGeom prst="rect">
            <a:avLst/>
          </a:prstGeom>
          <a:noFill/>
          <a:ln>
            <a:noFill/>
          </a:ln>
        </p:spPr>
      </p:pic>
      <p:sp>
        <p:nvSpPr>
          <p:cNvPr id="131" name="Google Shape;131;p17"/>
          <p:cNvSpPr/>
          <p:nvPr/>
        </p:nvSpPr>
        <p:spPr>
          <a:xfrm>
            <a:off x="7312450" y="5412525"/>
            <a:ext cx="848700" cy="465425"/>
          </a:xfrm>
          <a:prstGeom prst="flowChartProcess">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17"/>
          <p:cNvSpPr txBox="1"/>
          <p:nvPr/>
        </p:nvSpPr>
        <p:spPr>
          <a:xfrm>
            <a:off x="3179700" y="6242000"/>
            <a:ext cx="58326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600"/>
              <a:buFont typeface="Arial"/>
              <a:buNone/>
            </a:pPr>
            <a:r>
              <a:rPr lang="en-IN" sz="1600" b="0" i="0" u="none" strike="noStrike" cap="none">
                <a:solidFill>
                  <a:schemeClr val="dk1"/>
                </a:solidFill>
                <a:latin typeface="Calibri"/>
                <a:ea typeface="Calibri"/>
                <a:cs typeface="Calibri"/>
                <a:sym typeface="Calibri"/>
              </a:rPr>
              <a:t>Fig. This figure depicts the completion of simulation for all 10 users. </a:t>
            </a:r>
            <a:endParaRPr sz="1600" b="0" i="0" u="none" strike="noStrike" cap="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8"/>
          <p:cNvSpPr txBox="1"/>
          <p:nvPr/>
        </p:nvSpPr>
        <p:spPr>
          <a:xfrm>
            <a:off x="309925" y="855199"/>
            <a:ext cx="11771100" cy="5608800"/>
          </a:xfrm>
          <a:prstGeom prst="rect">
            <a:avLst/>
          </a:prstGeom>
          <a:noFill/>
          <a:ln>
            <a:noFill/>
          </a:ln>
        </p:spPr>
        <p:txBody>
          <a:bodyPr spcFirstLastPara="1" wrap="square" lIns="91425" tIns="45700" rIns="91425" bIns="45700" anchor="ctr" anchorCtr="0">
            <a:normAutofit/>
          </a:bodyPr>
          <a:lstStyle/>
          <a:p>
            <a:pPr marL="0" marR="0" lvl="0" indent="0" algn="just" rtl="0">
              <a:lnSpc>
                <a:spcPct val="100000"/>
              </a:lnSpc>
              <a:spcBef>
                <a:spcPts val="0"/>
              </a:spcBef>
              <a:spcAft>
                <a:spcPts val="0"/>
              </a:spcAft>
              <a:buClr>
                <a:srgbClr val="000000"/>
              </a:buClr>
              <a:buSzPts val="2800"/>
              <a:buFont typeface="Arial"/>
              <a:buNone/>
            </a:pPr>
            <a:endParaRPr sz="2800" b="1" i="0" u="none" strike="noStrike" cap="none">
              <a:solidFill>
                <a:schemeClr val="dk1"/>
              </a:solidFill>
              <a:latin typeface="Book Antiqua"/>
              <a:ea typeface="Book Antiqua"/>
              <a:cs typeface="Book Antiqua"/>
              <a:sym typeface="Book Antiqua"/>
            </a:endParaRPr>
          </a:p>
          <a:p>
            <a:pPr marL="0" marR="0" lvl="0" indent="0" algn="just" rtl="0">
              <a:lnSpc>
                <a:spcPct val="100000"/>
              </a:lnSpc>
              <a:spcBef>
                <a:spcPts val="0"/>
              </a:spcBef>
              <a:spcAft>
                <a:spcPts val="0"/>
              </a:spcAft>
              <a:buClr>
                <a:srgbClr val="000000"/>
              </a:buClr>
              <a:buSzPts val="2800"/>
              <a:buFont typeface="Arial"/>
              <a:buNone/>
            </a:pPr>
            <a:endParaRPr sz="2800" b="1" i="0" u="none" strike="noStrike" cap="none">
              <a:solidFill>
                <a:schemeClr val="dk1"/>
              </a:solidFill>
              <a:latin typeface="Book Antiqua"/>
              <a:ea typeface="Book Antiqua"/>
              <a:cs typeface="Book Antiqua"/>
              <a:sym typeface="Book Antiqua"/>
            </a:endParaRPr>
          </a:p>
          <a:p>
            <a:pPr marL="0" marR="0" lvl="0" indent="0" algn="just"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457200" marR="0" lvl="0" indent="0" algn="just"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Book Antiqua"/>
              <a:ea typeface="Book Antiqua"/>
              <a:cs typeface="Book Antiqua"/>
              <a:sym typeface="Book Antiqua"/>
            </a:endParaRPr>
          </a:p>
          <a:p>
            <a:pPr marL="457200" marR="0" lvl="0" indent="0" algn="just"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Book Antiqua"/>
              <a:ea typeface="Book Antiqua"/>
              <a:cs typeface="Book Antiqua"/>
              <a:sym typeface="Book Antiqua"/>
            </a:endParaRPr>
          </a:p>
        </p:txBody>
      </p:sp>
      <p:grpSp>
        <p:nvGrpSpPr>
          <p:cNvPr id="138" name="Google Shape;138;p18"/>
          <p:cNvGrpSpPr/>
          <p:nvPr/>
        </p:nvGrpSpPr>
        <p:grpSpPr>
          <a:xfrm>
            <a:off x="0" y="0"/>
            <a:ext cx="12191999" cy="768567"/>
            <a:chOff x="0" y="0"/>
            <a:chExt cx="12191999" cy="768567"/>
          </a:xfrm>
        </p:grpSpPr>
        <p:pic>
          <p:nvPicPr>
            <p:cNvPr id="139" name="Google Shape;139;p18"/>
            <p:cNvPicPr preferRelativeResize="0"/>
            <p:nvPr/>
          </p:nvPicPr>
          <p:blipFill rotWithShape="1">
            <a:blip r:embed="rId3">
              <a:alphaModFix/>
            </a:blip>
            <a:srcRect t="15763" r="38199" b="64452"/>
            <a:stretch/>
          </p:blipFill>
          <p:spPr>
            <a:xfrm>
              <a:off x="7923490" y="0"/>
              <a:ext cx="4268509" cy="768567"/>
            </a:xfrm>
            <a:prstGeom prst="rect">
              <a:avLst/>
            </a:prstGeom>
            <a:noFill/>
            <a:ln>
              <a:noFill/>
            </a:ln>
          </p:spPr>
        </p:pic>
        <p:sp>
          <p:nvSpPr>
            <p:cNvPr id="140" name="Google Shape;140;p18"/>
            <p:cNvSpPr txBox="1"/>
            <p:nvPr/>
          </p:nvSpPr>
          <p:spPr>
            <a:xfrm>
              <a:off x="0" y="148765"/>
              <a:ext cx="85161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IN" sz="2200" b="1" i="0" u="none" strike="noStrike" cap="none">
                  <a:solidFill>
                    <a:schemeClr val="dk1"/>
                  </a:solidFill>
                  <a:latin typeface="Book Antiqua"/>
                  <a:ea typeface="Book Antiqua"/>
                  <a:cs typeface="Book Antiqua"/>
                  <a:sym typeface="Book Antiqua"/>
                </a:rPr>
                <a:t>Result Analysis</a:t>
              </a:r>
              <a:endParaRPr sz="1400" b="0" i="0" u="none" strike="noStrike" cap="none">
                <a:solidFill>
                  <a:schemeClr val="dk1"/>
                </a:solidFill>
                <a:latin typeface="Arial"/>
                <a:ea typeface="Arial"/>
                <a:cs typeface="Arial"/>
                <a:sym typeface="Arial"/>
              </a:endParaRPr>
            </a:p>
          </p:txBody>
        </p:sp>
        <p:cxnSp>
          <p:nvCxnSpPr>
            <p:cNvPr id="141" name="Google Shape;141;p18"/>
            <p:cNvCxnSpPr/>
            <p:nvPr/>
          </p:nvCxnSpPr>
          <p:spPr>
            <a:xfrm>
              <a:off x="33815" y="652740"/>
              <a:ext cx="11993100" cy="20400"/>
            </a:xfrm>
            <a:prstGeom prst="straightConnector1">
              <a:avLst/>
            </a:prstGeom>
            <a:noFill/>
            <a:ln w="31750" cap="flat" cmpd="sng">
              <a:solidFill>
                <a:srgbClr val="E4948A"/>
              </a:solidFill>
              <a:prstDash val="solid"/>
              <a:miter lim="800000"/>
              <a:headEnd type="none" w="sm" len="sm"/>
              <a:tailEnd type="none" w="sm" len="sm"/>
            </a:ln>
          </p:spPr>
        </p:cxnSp>
      </p:grpSp>
      <p:pic>
        <p:nvPicPr>
          <p:cNvPr id="142" name="Google Shape;142;p18"/>
          <p:cNvPicPr preferRelativeResize="0"/>
          <p:nvPr/>
        </p:nvPicPr>
        <p:blipFill rotWithShape="1">
          <a:blip r:embed="rId4">
            <a:alphaModFix/>
          </a:blip>
          <a:srcRect l="2543"/>
          <a:stretch/>
        </p:blipFill>
        <p:spPr>
          <a:xfrm>
            <a:off x="389675" y="1053700"/>
            <a:ext cx="6511850" cy="5045225"/>
          </a:xfrm>
          <a:prstGeom prst="rect">
            <a:avLst/>
          </a:prstGeom>
          <a:noFill/>
          <a:ln>
            <a:noFill/>
          </a:ln>
        </p:spPr>
      </p:pic>
      <p:graphicFrame>
        <p:nvGraphicFramePr>
          <p:cNvPr id="143" name="Google Shape;143;p18"/>
          <p:cNvGraphicFramePr/>
          <p:nvPr/>
        </p:nvGraphicFramePr>
        <p:xfrm>
          <a:off x="7596925" y="1714500"/>
          <a:ext cx="3000000" cy="3000000"/>
        </p:xfrm>
        <a:graphic>
          <a:graphicData uri="http://schemas.openxmlformats.org/drawingml/2006/table">
            <a:tbl>
              <a:tblPr>
                <a:noFill/>
                <a:tableStyleId>{94B7CD39-04FA-4CFB-BD31-7D597B9BC545}</a:tableStyleId>
              </a:tblPr>
              <a:tblGrid>
                <a:gridCol w="1988525">
                  <a:extLst>
                    <a:ext uri="{9D8B030D-6E8A-4147-A177-3AD203B41FA5}">
                      <a16:colId xmlns:a16="http://schemas.microsoft.com/office/drawing/2014/main" val="20000"/>
                    </a:ext>
                  </a:extLst>
                </a:gridCol>
                <a:gridCol w="934500">
                  <a:extLst>
                    <a:ext uri="{9D8B030D-6E8A-4147-A177-3AD203B41FA5}">
                      <a16:colId xmlns:a16="http://schemas.microsoft.com/office/drawing/2014/main" val="20001"/>
                    </a:ext>
                  </a:extLst>
                </a:gridCol>
                <a:gridCol w="1276675">
                  <a:extLst>
                    <a:ext uri="{9D8B030D-6E8A-4147-A177-3AD203B41FA5}">
                      <a16:colId xmlns:a16="http://schemas.microsoft.com/office/drawing/2014/main" val="20002"/>
                    </a:ext>
                  </a:extLst>
                </a:gridCol>
              </a:tblGrid>
              <a:tr h="60957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IN"/>
                        <a:t>QoS</a:t>
                      </a:r>
                      <a:endParaRPr/>
                    </a:p>
                  </a:txBody>
                  <a:tcPr marL="91425" marR="91425" marT="91425" marB="91425"/>
                </a:tc>
                <a:tc>
                  <a:txBody>
                    <a:bodyPr/>
                    <a:lstStyle/>
                    <a:p>
                      <a:pPr marL="0" lvl="0" indent="0" algn="l" rtl="0">
                        <a:spcBef>
                          <a:spcPts val="0"/>
                        </a:spcBef>
                        <a:spcAft>
                          <a:spcPts val="0"/>
                        </a:spcAft>
                        <a:buNone/>
                      </a:pPr>
                      <a:r>
                        <a:rPr lang="en-IN"/>
                        <a:t>Total Power</a:t>
                      </a:r>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IN"/>
                        <a:t>Only BS</a:t>
                      </a:r>
                      <a:endParaRPr/>
                    </a:p>
                  </a:txBody>
                  <a:tcPr marL="91425" marR="91425" marT="91425" marB="91425"/>
                </a:tc>
                <a:tc>
                  <a:txBody>
                    <a:bodyPr/>
                    <a:lstStyle/>
                    <a:p>
                      <a:pPr marL="0" lvl="0" indent="0" algn="l" rtl="0">
                        <a:spcBef>
                          <a:spcPts val="0"/>
                        </a:spcBef>
                        <a:spcAft>
                          <a:spcPts val="0"/>
                        </a:spcAft>
                        <a:buNone/>
                      </a:pPr>
                      <a:r>
                        <a:rPr lang="en-IN"/>
                        <a:t>1</a:t>
                      </a:r>
                      <a:endParaRPr/>
                    </a:p>
                  </a:txBody>
                  <a:tcPr marL="91425" marR="91425" marT="91425" marB="91425"/>
                </a:tc>
                <a:tc>
                  <a:txBody>
                    <a:bodyPr/>
                    <a:lstStyle/>
                    <a:p>
                      <a:pPr marL="0" lvl="0" indent="0" algn="l" rtl="0">
                        <a:spcBef>
                          <a:spcPts val="0"/>
                        </a:spcBef>
                        <a:spcAft>
                          <a:spcPts val="0"/>
                        </a:spcAft>
                        <a:buNone/>
                      </a:pPr>
                      <a:r>
                        <a:rPr lang="en-IN"/>
                        <a:t>12.9</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IN"/>
                        <a:t>2</a:t>
                      </a:r>
                      <a:endParaRPr/>
                    </a:p>
                  </a:txBody>
                  <a:tcPr marL="91425" marR="91425" marT="91425" marB="91425"/>
                </a:tc>
                <a:tc>
                  <a:txBody>
                    <a:bodyPr/>
                    <a:lstStyle/>
                    <a:p>
                      <a:pPr marL="0" lvl="0" indent="0" algn="l" rtl="0">
                        <a:spcBef>
                          <a:spcPts val="0"/>
                        </a:spcBef>
                        <a:spcAft>
                          <a:spcPts val="0"/>
                        </a:spcAft>
                        <a:buNone/>
                      </a:pPr>
                      <a:r>
                        <a:rPr lang="en-IN"/>
                        <a:t>14.5</a:t>
                      </a:r>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IN"/>
                        <a:t>4</a:t>
                      </a:r>
                      <a:endParaRPr/>
                    </a:p>
                  </a:txBody>
                  <a:tcPr marL="91425" marR="91425" marT="91425" marB="91425"/>
                </a:tc>
                <a:tc>
                  <a:txBody>
                    <a:bodyPr/>
                    <a:lstStyle/>
                    <a:p>
                      <a:pPr marL="0" lvl="0" indent="0" algn="l" rtl="0">
                        <a:spcBef>
                          <a:spcPts val="0"/>
                        </a:spcBef>
                        <a:spcAft>
                          <a:spcPts val="0"/>
                        </a:spcAft>
                        <a:buNone/>
                      </a:pPr>
                      <a:r>
                        <a:rPr lang="en-IN"/>
                        <a:t>19.2</a:t>
                      </a:r>
                      <a:endParaRPr/>
                    </a:p>
                  </a:txBody>
                  <a:tcPr marL="91425" marR="91425" marT="91425" marB="91425"/>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IN"/>
                        <a:t>Low Complexity.RZF</a:t>
                      </a:r>
                      <a:endParaRPr/>
                    </a:p>
                  </a:txBody>
                  <a:tcPr marL="91425" marR="91425" marT="91425" marB="91425"/>
                </a:tc>
                <a:tc>
                  <a:txBody>
                    <a:bodyPr/>
                    <a:lstStyle/>
                    <a:p>
                      <a:pPr marL="0" lvl="0" indent="0" algn="l" rtl="0">
                        <a:spcBef>
                          <a:spcPts val="0"/>
                        </a:spcBef>
                        <a:spcAft>
                          <a:spcPts val="0"/>
                        </a:spcAft>
                        <a:buNone/>
                      </a:pPr>
                      <a:r>
                        <a:rPr lang="en-IN"/>
                        <a:t>1</a:t>
                      </a:r>
                      <a:endParaRPr/>
                    </a:p>
                  </a:txBody>
                  <a:tcPr marL="91425" marR="91425" marT="91425" marB="91425"/>
                </a:tc>
                <a:tc>
                  <a:txBody>
                    <a:bodyPr/>
                    <a:lstStyle/>
                    <a:p>
                      <a:pPr marL="0" lvl="0" indent="0" algn="l" rtl="0">
                        <a:spcBef>
                          <a:spcPts val="0"/>
                        </a:spcBef>
                        <a:spcAft>
                          <a:spcPts val="0"/>
                        </a:spcAft>
                        <a:buNone/>
                      </a:pPr>
                      <a:r>
                        <a:rPr lang="en-IN"/>
                        <a:t>12.5</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IN"/>
                        <a:t>2</a:t>
                      </a:r>
                      <a:endParaRPr/>
                    </a:p>
                  </a:txBody>
                  <a:tcPr marL="91425" marR="91425" marT="91425" marB="91425"/>
                </a:tc>
                <a:tc>
                  <a:txBody>
                    <a:bodyPr/>
                    <a:lstStyle/>
                    <a:p>
                      <a:pPr marL="0" lvl="0" indent="0" algn="l" rtl="0">
                        <a:spcBef>
                          <a:spcPts val="0"/>
                        </a:spcBef>
                        <a:spcAft>
                          <a:spcPts val="0"/>
                        </a:spcAft>
                        <a:buNone/>
                      </a:pPr>
                      <a:r>
                        <a:rPr lang="en-IN"/>
                        <a:t>13.1</a:t>
                      </a:r>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IN"/>
                        <a:t>4</a:t>
                      </a:r>
                      <a:endParaRPr/>
                    </a:p>
                  </a:txBody>
                  <a:tcPr marL="91425" marR="91425" marT="91425" marB="91425"/>
                </a:tc>
                <a:tc>
                  <a:txBody>
                    <a:bodyPr/>
                    <a:lstStyle/>
                    <a:p>
                      <a:pPr marL="0" lvl="0" indent="0" algn="l" rtl="0">
                        <a:spcBef>
                          <a:spcPts val="0"/>
                        </a:spcBef>
                        <a:spcAft>
                          <a:spcPts val="0"/>
                        </a:spcAft>
                        <a:buNone/>
                      </a:pPr>
                      <a:r>
                        <a:rPr lang="en-IN"/>
                        <a:t>16.4</a:t>
                      </a:r>
                      <a:endParaRPr/>
                    </a:p>
                  </a:txBody>
                  <a:tcPr marL="91425" marR="91425" marT="91425" marB="91425"/>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n-IN"/>
                        <a:t>Spatial Soft cell</a:t>
                      </a:r>
                      <a:endParaRPr/>
                    </a:p>
                  </a:txBody>
                  <a:tcPr marL="91425" marR="91425" marT="91425" marB="91425"/>
                </a:tc>
                <a:tc>
                  <a:txBody>
                    <a:bodyPr/>
                    <a:lstStyle/>
                    <a:p>
                      <a:pPr marL="0" lvl="0" indent="0" algn="l" rtl="0">
                        <a:spcBef>
                          <a:spcPts val="0"/>
                        </a:spcBef>
                        <a:spcAft>
                          <a:spcPts val="0"/>
                        </a:spcAft>
                        <a:buNone/>
                      </a:pPr>
                      <a:r>
                        <a:rPr lang="en-IN"/>
                        <a:t>1</a:t>
                      </a:r>
                      <a:endParaRPr/>
                    </a:p>
                  </a:txBody>
                  <a:tcPr marL="91425" marR="91425" marT="91425" marB="91425"/>
                </a:tc>
                <a:tc>
                  <a:txBody>
                    <a:bodyPr/>
                    <a:lstStyle/>
                    <a:p>
                      <a:pPr marL="0" lvl="0" indent="0" algn="l" rtl="0">
                        <a:spcBef>
                          <a:spcPts val="0"/>
                        </a:spcBef>
                        <a:spcAft>
                          <a:spcPts val="0"/>
                        </a:spcAft>
                        <a:buNone/>
                      </a:pPr>
                      <a:r>
                        <a:rPr lang="en-IN"/>
                        <a:t>12.4</a:t>
                      </a:r>
                      <a:endParaRPr/>
                    </a:p>
                  </a:txBody>
                  <a:tcPr marL="91425" marR="91425" marT="91425" marB="91425"/>
                </a:tc>
                <a:extLst>
                  <a:ext uri="{0D108BD9-81ED-4DB2-BD59-A6C34878D82A}">
                    <a16:rowId xmlns:a16="http://schemas.microsoft.com/office/drawing/2014/main" val="10007"/>
                  </a:ext>
                </a:extLst>
              </a:tr>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IN"/>
                        <a:t>2</a:t>
                      </a:r>
                      <a:endParaRPr/>
                    </a:p>
                  </a:txBody>
                  <a:tcPr marL="91425" marR="91425" marT="91425" marB="91425"/>
                </a:tc>
                <a:tc>
                  <a:txBody>
                    <a:bodyPr/>
                    <a:lstStyle/>
                    <a:p>
                      <a:pPr marL="0" lvl="0" indent="0" algn="l" rtl="0">
                        <a:spcBef>
                          <a:spcPts val="0"/>
                        </a:spcBef>
                        <a:spcAft>
                          <a:spcPts val="0"/>
                        </a:spcAft>
                        <a:buNone/>
                      </a:pPr>
                      <a:r>
                        <a:rPr lang="en-IN"/>
                        <a:t>12.9</a:t>
                      </a:r>
                      <a:endParaRPr/>
                    </a:p>
                  </a:txBody>
                  <a:tcPr marL="91425" marR="91425" marT="91425" marB="91425"/>
                </a:tc>
                <a:extLst>
                  <a:ext uri="{0D108BD9-81ED-4DB2-BD59-A6C34878D82A}">
                    <a16:rowId xmlns:a16="http://schemas.microsoft.com/office/drawing/2014/main" val="10008"/>
                  </a:ext>
                </a:extLst>
              </a:tr>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IN"/>
                        <a:t>4</a:t>
                      </a:r>
                      <a:endParaRPr/>
                    </a:p>
                  </a:txBody>
                  <a:tcPr marL="91425" marR="91425" marT="91425" marB="91425"/>
                </a:tc>
                <a:tc>
                  <a:txBody>
                    <a:bodyPr/>
                    <a:lstStyle/>
                    <a:p>
                      <a:pPr marL="0" lvl="0" indent="0" algn="l" rtl="0">
                        <a:spcBef>
                          <a:spcPts val="0"/>
                        </a:spcBef>
                        <a:spcAft>
                          <a:spcPts val="0"/>
                        </a:spcAft>
                        <a:buNone/>
                      </a:pPr>
                      <a:r>
                        <a:rPr lang="en-IN"/>
                        <a:t>15.6</a:t>
                      </a:r>
                      <a:endParaRPr/>
                    </a:p>
                  </a:txBody>
                  <a:tcPr marL="91425" marR="91425" marT="91425" marB="91425"/>
                </a:tc>
                <a:extLst>
                  <a:ext uri="{0D108BD9-81ED-4DB2-BD59-A6C34878D82A}">
                    <a16:rowId xmlns:a16="http://schemas.microsoft.com/office/drawing/2014/main" val="10009"/>
                  </a:ext>
                </a:extLst>
              </a:tr>
            </a:tbl>
          </a:graphicData>
        </a:graphic>
      </p:graphicFrame>
      <p:sp>
        <p:nvSpPr>
          <p:cNvPr id="144" name="Google Shape;144;p18"/>
          <p:cNvSpPr txBox="1"/>
          <p:nvPr/>
        </p:nvSpPr>
        <p:spPr>
          <a:xfrm>
            <a:off x="2660400" y="6098925"/>
            <a:ext cx="19704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1600">
                <a:latin typeface="Calibri"/>
                <a:ea typeface="Calibri"/>
                <a:cs typeface="Calibri"/>
                <a:sym typeface="Calibri"/>
              </a:rPr>
              <a:t>Fig. Base Graph</a:t>
            </a:r>
            <a:endParaRPr sz="16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9"/>
          <p:cNvSpPr txBox="1"/>
          <p:nvPr/>
        </p:nvSpPr>
        <p:spPr>
          <a:xfrm>
            <a:off x="309925" y="702799"/>
            <a:ext cx="11771100" cy="5608800"/>
          </a:xfrm>
          <a:prstGeom prst="rect">
            <a:avLst/>
          </a:prstGeom>
          <a:noFill/>
          <a:ln>
            <a:noFill/>
          </a:ln>
        </p:spPr>
        <p:txBody>
          <a:bodyPr spcFirstLastPara="1" wrap="square" lIns="91425" tIns="45700" rIns="91425" bIns="45700" anchor="ctr" anchorCtr="0">
            <a:normAutofit/>
          </a:bodyPr>
          <a:lstStyle/>
          <a:p>
            <a:pPr marL="0" marR="0" lvl="0" indent="0" algn="just" rtl="0">
              <a:lnSpc>
                <a:spcPct val="100000"/>
              </a:lnSpc>
              <a:spcBef>
                <a:spcPts val="0"/>
              </a:spcBef>
              <a:spcAft>
                <a:spcPts val="0"/>
              </a:spcAft>
              <a:buClr>
                <a:srgbClr val="000000"/>
              </a:buClr>
              <a:buSzPts val="2800"/>
              <a:buFont typeface="Arial"/>
              <a:buNone/>
            </a:pPr>
            <a:endParaRPr sz="2800" b="1" i="0" u="none" strike="noStrike" cap="none">
              <a:solidFill>
                <a:schemeClr val="dk1"/>
              </a:solidFill>
              <a:latin typeface="Book Antiqua"/>
              <a:ea typeface="Book Antiqua"/>
              <a:cs typeface="Book Antiqua"/>
              <a:sym typeface="Book Antiqua"/>
            </a:endParaRPr>
          </a:p>
          <a:p>
            <a:pPr marL="0" marR="0" lvl="0" indent="0" algn="just" rtl="0">
              <a:lnSpc>
                <a:spcPct val="100000"/>
              </a:lnSpc>
              <a:spcBef>
                <a:spcPts val="0"/>
              </a:spcBef>
              <a:spcAft>
                <a:spcPts val="0"/>
              </a:spcAft>
              <a:buClr>
                <a:srgbClr val="000000"/>
              </a:buClr>
              <a:buSzPts val="2800"/>
              <a:buFont typeface="Arial"/>
              <a:buNone/>
            </a:pPr>
            <a:endParaRPr sz="2800" b="1" i="0" u="none" strike="noStrike" cap="none">
              <a:solidFill>
                <a:schemeClr val="dk1"/>
              </a:solidFill>
              <a:latin typeface="Book Antiqua"/>
              <a:ea typeface="Book Antiqua"/>
              <a:cs typeface="Book Antiqua"/>
              <a:sym typeface="Book Antiqua"/>
            </a:endParaRPr>
          </a:p>
          <a:p>
            <a:pPr marL="0" marR="0" lvl="0" indent="0" algn="just"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457200" marR="0" lvl="0" indent="0" algn="just"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Book Antiqua"/>
              <a:ea typeface="Book Antiqua"/>
              <a:cs typeface="Book Antiqua"/>
              <a:sym typeface="Book Antiqua"/>
            </a:endParaRPr>
          </a:p>
          <a:p>
            <a:pPr marL="457200" marR="0" lvl="0" indent="0" algn="just"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Book Antiqua"/>
              <a:ea typeface="Book Antiqua"/>
              <a:cs typeface="Book Antiqua"/>
              <a:sym typeface="Book Antiqua"/>
            </a:endParaRPr>
          </a:p>
        </p:txBody>
      </p:sp>
      <p:grpSp>
        <p:nvGrpSpPr>
          <p:cNvPr id="150" name="Google Shape;150;p19"/>
          <p:cNvGrpSpPr/>
          <p:nvPr/>
        </p:nvGrpSpPr>
        <p:grpSpPr>
          <a:xfrm>
            <a:off x="0" y="0"/>
            <a:ext cx="12191999" cy="768567"/>
            <a:chOff x="0" y="0"/>
            <a:chExt cx="12191999" cy="768567"/>
          </a:xfrm>
        </p:grpSpPr>
        <p:pic>
          <p:nvPicPr>
            <p:cNvPr id="151" name="Google Shape;151;p19"/>
            <p:cNvPicPr preferRelativeResize="0"/>
            <p:nvPr/>
          </p:nvPicPr>
          <p:blipFill rotWithShape="1">
            <a:blip r:embed="rId3">
              <a:alphaModFix/>
            </a:blip>
            <a:srcRect t="15763" r="38199" b="64452"/>
            <a:stretch/>
          </p:blipFill>
          <p:spPr>
            <a:xfrm>
              <a:off x="7923490" y="0"/>
              <a:ext cx="4268509" cy="768567"/>
            </a:xfrm>
            <a:prstGeom prst="rect">
              <a:avLst/>
            </a:prstGeom>
            <a:noFill/>
            <a:ln>
              <a:noFill/>
            </a:ln>
          </p:spPr>
        </p:pic>
        <p:sp>
          <p:nvSpPr>
            <p:cNvPr id="152" name="Google Shape;152;p19"/>
            <p:cNvSpPr txBox="1"/>
            <p:nvPr/>
          </p:nvSpPr>
          <p:spPr>
            <a:xfrm>
              <a:off x="0" y="148765"/>
              <a:ext cx="85161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IN" sz="2200" b="1" i="0" u="none" strike="noStrike" cap="none">
                  <a:solidFill>
                    <a:schemeClr val="dk1"/>
                  </a:solidFill>
                  <a:latin typeface="Book Antiqua"/>
                  <a:ea typeface="Book Antiqua"/>
                  <a:cs typeface="Book Antiqua"/>
                  <a:sym typeface="Book Antiqua"/>
                </a:rPr>
                <a:t>Result Analysis</a:t>
              </a:r>
              <a:endParaRPr sz="1400" b="0" i="0" u="none" strike="noStrike" cap="none">
                <a:solidFill>
                  <a:schemeClr val="dk1"/>
                </a:solidFill>
                <a:latin typeface="Arial"/>
                <a:ea typeface="Arial"/>
                <a:cs typeface="Arial"/>
                <a:sym typeface="Arial"/>
              </a:endParaRPr>
            </a:p>
          </p:txBody>
        </p:sp>
        <p:cxnSp>
          <p:nvCxnSpPr>
            <p:cNvPr id="153" name="Google Shape;153;p19"/>
            <p:cNvCxnSpPr/>
            <p:nvPr/>
          </p:nvCxnSpPr>
          <p:spPr>
            <a:xfrm>
              <a:off x="33815" y="652740"/>
              <a:ext cx="11993100" cy="20400"/>
            </a:xfrm>
            <a:prstGeom prst="straightConnector1">
              <a:avLst/>
            </a:prstGeom>
            <a:noFill/>
            <a:ln w="31750" cap="flat" cmpd="sng">
              <a:solidFill>
                <a:srgbClr val="E4948A"/>
              </a:solidFill>
              <a:prstDash val="solid"/>
              <a:miter lim="800000"/>
              <a:headEnd type="none" w="sm" len="sm"/>
              <a:tailEnd type="none" w="sm" len="sm"/>
            </a:ln>
          </p:spPr>
        </p:cxnSp>
      </p:grpSp>
      <p:sp>
        <p:nvSpPr>
          <p:cNvPr id="154" name="Google Shape;154;p19"/>
          <p:cNvSpPr txBox="1"/>
          <p:nvPr/>
        </p:nvSpPr>
        <p:spPr>
          <a:xfrm>
            <a:off x="14079325" y="3961675"/>
            <a:ext cx="7700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155" name="Google Shape;155;p19"/>
          <p:cNvPicPr preferRelativeResize="0"/>
          <p:nvPr/>
        </p:nvPicPr>
        <p:blipFill rotWithShape="1">
          <a:blip r:embed="rId4">
            <a:alphaModFix/>
          </a:blip>
          <a:srcRect l="8437" t="12765" r="7351" b="7298"/>
          <a:stretch/>
        </p:blipFill>
        <p:spPr>
          <a:xfrm>
            <a:off x="309925" y="1024925"/>
            <a:ext cx="6529574" cy="4808149"/>
          </a:xfrm>
          <a:prstGeom prst="rect">
            <a:avLst/>
          </a:prstGeom>
          <a:noFill/>
          <a:ln>
            <a:noFill/>
          </a:ln>
        </p:spPr>
      </p:pic>
      <p:graphicFrame>
        <p:nvGraphicFramePr>
          <p:cNvPr id="156" name="Google Shape;156;p19"/>
          <p:cNvGraphicFramePr/>
          <p:nvPr/>
        </p:nvGraphicFramePr>
        <p:xfrm>
          <a:off x="7370350" y="1234588"/>
          <a:ext cx="3000000" cy="3000000"/>
        </p:xfrm>
        <a:graphic>
          <a:graphicData uri="http://schemas.openxmlformats.org/drawingml/2006/table">
            <a:tbl>
              <a:tblPr>
                <a:noFill/>
                <a:tableStyleId>{94B7CD39-04FA-4CFB-BD31-7D597B9BC545}</a:tableStyleId>
              </a:tblPr>
              <a:tblGrid>
                <a:gridCol w="2243275">
                  <a:extLst>
                    <a:ext uri="{9D8B030D-6E8A-4147-A177-3AD203B41FA5}">
                      <a16:colId xmlns:a16="http://schemas.microsoft.com/office/drawing/2014/main" val="20000"/>
                    </a:ext>
                  </a:extLst>
                </a:gridCol>
                <a:gridCol w="1007825">
                  <a:extLst>
                    <a:ext uri="{9D8B030D-6E8A-4147-A177-3AD203B41FA5}">
                      <a16:colId xmlns:a16="http://schemas.microsoft.com/office/drawing/2014/main" val="20001"/>
                    </a:ext>
                  </a:extLst>
                </a:gridCol>
                <a:gridCol w="1226400">
                  <a:extLst>
                    <a:ext uri="{9D8B030D-6E8A-4147-A177-3AD203B41FA5}">
                      <a16:colId xmlns:a16="http://schemas.microsoft.com/office/drawing/2014/main" val="20002"/>
                    </a:ext>
                  </a:extLst>
                </a:gridCol>
              </a:tblGrid>
              <a:tr h="60957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IN"/>
                        <a:t>QoS</a:t>
                      </a:r>
                      <a:endParaRPr/>
                    </a:p>
                  </a:txBody>
                  <a:tcPr marL="91425" marR="91425" marT="91425" marB="91425"/>
                </a:tc>
                <a:tc>
                  <a:txBody>
                    <a:bodyPr/>
                    <a:lstStyle/>
                    <a:p>
                      <a:pPr marL="0" lvl="0" indent="0" algn="l" rtl="0">
                        <a:spcBef>
                          <a:spcPts val="0"/>
                        </a:spcBef>
                        <a:spcAft>
                          <a:spcPts val="0"/>
                        </a:spcAft>
                        <a:buNone/>
                      </a:pPr>
                      <a:r>
                        <a:rPr lang="en-IN"/>
                        <a:t>Total Power</a:t>
                      </a:r>
                      <a:endParaRPr/>
                    </a:p>
                  </a:txBody>
                  <a:tcPr marL="91425" marR="91425" marT="91425" marB="91425"/>
                </a:tc>
                <a:extLst>
                  <a:ext uri="{0D108BD9-81ED-4DB2-BD59-A6C34878D82A}">
                    <a16:rowId xmlns:a16="http://schemas.microsoft.com/office/drawing/2014/main" val="10000"/>
                  </a:ext>
                </a:extLst>
              </a:tr>
              <a:tr h="609575">
                <a:tc>
                  <a:txBody>
                    <a:bodyPr/>
                    <a:lstStyle/>
                    <a:p>
                      <a:pPr marL="0" lvl="0" indent="0" algn="l" rtl="0">
                        <a:spcBef>
                          <a:spcPts val="0"/>
                        </a:spcBef>
                        <a:spcAft>
                          <a:spcPts val="0"/>
                        </a:spcAft>
                        <a:buClr>
                          <a:schemeClr val="dk1"/>
                        </a:buClr>
                        <a:buSzPts val="1100"/>
                        <a:buFont typeface="Arial"/>
                        <a:buNone/>
                      </a:pPr>
                      <a:r>
                        <a:rPr lang="en-IN">
                          <a:solidFill>
                            <a:schemeClr val="dk1"/>
                          </a:solidFill>
                        </a:rPr>
                        <a:t>Only BS</a:t>
                      </a:r>
                      <a:endParaRPr/>
                    </a:p>
                  </a:txBody>
                  <a:tcPr marL="91425" marR="91425" marT="91425" marB="91425"/>
                </a:tc>
                <a:tc>
                  <a:txBody>
                    <a:bodyPr/>
                    <a:lstStyle/>
                    <a:p>
                      <a:pPr marL="0" lvl="0" indent="0" algn="l" rtl="0">
                        <a:spcBef>
                          <a:spcPts val="0"/>
                        </a:spcBef>
                        <a:spcAft>
                          <a:spcPts val="0"/>
                        </a:spcAft>
                        <a:buNone/>
                      </a:pPr>
                      <a:r>
                        <a:rPr lang="en-IN"/>
                        <a:t>1</a:t>
                      </a:r>
                      <a:endParaRPr/>
                    </a:p>
                  </a:txBody>
                  <a:tcPr marL="91425" marR="91425" marT="91425" marB="91425"/>
                </a:tc>
                <a:tc>
                  <a:txBody>
                    <a:bodyPr/>
                    <a:lstStyle/>
                    <a:p>
                      <a:pPr marL="0" lvl="0" indent="0" algn="l" rtl="0">
                        <a:spcBef>
                          <a:spcPts val="0"/>
                        </a:spcBef>
                        <a:spcAft>
                          <a:spcPts val="0"/>
                        </a:spcAft>
                        <a:buNone/>
                      </a:pPr>
                      <a:r>
                        <a:rPr lang="en-IN"/>
                        <a:t>13.5</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IN"/>
                        <a:t>2</a:t>
                      </a:r>
                      <a:endParaRPr/>
                    </a:p>
                  </a:txBody>
                  <a:tcPr marL="91425" marR="91425" marT="91425" marB="91425"/>
                </a:tc>
                <a:tc>
                  <a:txBody>
                    <a:bodyPr/>
                    <a:lstStyle/>
                    <a:p>
                      <a:pPr marL="0" lvl="0" indent="0" algn="l" rtl="0">
                        <a:spcBef>
                          <a:spcPts val="0"/>
                        </a:spcBef>
                        <a:spcAft>
                          <a:spcPts val="0"/>
                        </a:spcAft>
                        <a:buNone/>
                      </a:pPr>
                      <a:r>
                        <a:rPr lang="en-IN"/>
                        <a:t>15.0</a:t>
                      </a:r>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IN"/>
                        <a:t>4</a:t>
                      </a:r>
                      <a:endParaRPr/>
                    </a:p>
                  </a:txBody>
                  <a:tcPr marL="91425" marR="91425" marT="91425" marB="91425"/>
                </a:tc>
                <a:tc>
                  <a:txBody>
                    <a:bodyPr/>
                    <a:lstStyle/>
                    <a:p>
                      <a:pPr marL="0" lvl="0" indent="0" algn="l" rtl="0">
                        <a:spcBef>
                          <a:spcPts val="0"/>
                        </a:spcBef>
                        <a:spcAft>
                          <a:spcPts val="0"/>
                        </a:spcAft>
                        <a:buNone/>
                      </a:pPr>
                      <a:r>
                        <a:rPr lang="en-IN"/>
                        <a:t>19.5</a:t>
                      </a:r>
                      <a:endParaRPr/>
                    </a:p>
                  </a:txBody>
                  <a:tcPr marL="91425" marR="91425" marT="91425" marB="91425"/>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IN"/>
                        <a:t>Low Complexity RZF</a:t>
                      </a:r>
                      <a:endParaRPr/>
                    </a:p>
                  </a:txBody>
                  <a:tcPr marL="91425" marR="91425" marT="91425" marB="91425"/>
                </a:tc>
                <a:tc>
                  <a:txBody>
                    <a:bodyPr/>
                    <a:lstStyle/>
                    <a:p>
                      <a:pPr marL="0" lvl="0" indent="0" algn="l" rtl="0">
                        <a:spcBef>
                          <a:spcPts val="0"/>
                        </a:spcBef>
                        <a:spcAft>
                          <a:spcPts val="0"/>
                        </a:spcAft>
                        <a:buNone/>
                      </a:pPr>
                      <a:r>
                        <a:rPr lang="en-IN"/>
                        <a:t>1</a:t>
                      </a:r>
                      <a:endParaRPr/>
                    </a:p>
                  </a:txBody>
                  <a:tcPr marL="91425" marR="91425" marT="91425" marB="91425"/>
                </a:tc>
                <a:tc>
                  <a:txBody>
                    <a:bodyPr/>
                    <a:lstStyle/>
                    <a:p>
                      <a:pPr marL="0" lvl="0" indent="0" algn="l" rtl="0">
                        <a:spcBef>
                          <a:spcPts val="0"/>
                        </a:spcBef>
                        <a:spcAft>
                          <a:spcPts val="0"/>
                        </a:spcAft>
                        <a:buNone/>
                      </a:pPr>
                      <a:r>
                        <a:rPr lang="en-IN"/>
                        <a:t>13.1</a:t>
                      </a:r>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IN"/>
                        <a:t>2</a:t>
                      </a:r>
                      <a:endParaRPr/>
                    </a:p>
                  </a:txBody>
                  <a:tcPr marL="91425" marR="91425" marT="91425" marB="91425"/>
                </a:tc>
                <a:tc>
                  <a:txBody>
                    <a:bodyPr/>
                    <a:lstStyle/>
                    <a:p>
                      <a:pPr marL="0" lvl="0" indent="0" algn="l" rtl="0">
                        <a:spcBef>
                          <a:spcPts val="0"/>
                        </a:spcBef>
                        <a:spcAft>
                          <a:spcPts val="0"/>
                        </a:spcAft>
                        <a:buNone/>
                      </a:pPr>
                      <a:r>
                        <a:rPr lang="en-IN"/>
                        <a:t>13.5</a:t>
                      </a:r>
                      <a:endParaRPr/>
                    </a:p>
                  </a:txBody>
                  <a:tcPr marL="91425" marR="91425" marT="91425" marB="91425"/>
                </a:tc>
                <a:extLst>
                  <a:ext uri="{0D108BD9-81ED-4DB2-BD59-A6C34878D82A}">
                    <a16:rowId xmlns:a16="http://schemas.microsoft.com/office/drawing/2014/main" val="10005"/>
                  </a:ext>
                </a:extLst>
              </a:tr>
              <a:tr h="3962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IN"/>
                        <a:t>4</a:t>
                      </a:r>
                      <a:endParaRPr/>
                    </a:p>
                  </a:txBody>
                  <a:tcPr marL="91425" marR="91425" marT="91425" marB="91425"/>
                </a:tc>
                <a:tc>
                  <a:txBody>
                    <a:bodyPr/>
                    <a:lstStyle/>
                    <a:p>
                      <a:pPr marL="0" lvl="0" indent="0" algn="l" rtl="0">
                        <a:spcBef>
                          <a:spcPts val="0"/>
                        </a:spcBef>
                        <a:spcAft>
                          <a:spcPts val="0"/>
                        </a:spcAft>
                        <a:buNone/>
                      </a:pPr>
                      <a:r>
                        <a:rPr lang="en-IN"/>
                        <a:t>16.5</a:t>
                      </a:r>
                      <a:endParaRPr/>
                    </a:p>
                  </a:txBody>
                  <a:tcPr marL="91425" marR="91425" marT="91425" marB="91425"/>
                </a:tc>
                <a:extLst>
                  <a:ext uri="{0D108BD9-81ED-4DB2-BD59-A6C34878D82A}">
                    <a16:rowId xmlns:a16="http://schemas.microsoft.com/office/drawing/2014/main" val="10006"/>
                  </a:ext>
                </a:extLst>
              </a:tr>
              <a:tr h="396200">
                <a:tc>
                  <a:txBody>
                    <a:bodyPr/>
                    <a:lstStyle/>
                    <a:p>
                      <a:pPr marL="0" lvl="0" indent="0" algn="l" rtl="0">
                        <a:spcBef>
                          <a:spcPts val="0"/>
                        </a:spcBef>
                        <a:spcAft>
                          <a:spcPts val="0"/>
                        </a:spcAft>
                        <a:buNone/>
                      </a:pPr>
                      <a:r>
                        <a:rPr lang="en-IN"/>
                        <a:t>Spatial Soft cell</a:t>
                      </a:r>
                      <a:endParaRPr/>
                    </a:p>
                  </a:txBody>
                  <a:tcPr marL="91425" marR="91425" marT="91425" marB="91425"/>
                </a:tc>
                <a:tc>
                  <a:txBody>
                    <a:bodyPr/>
                    <a:lstStyle/>
                    <a:p>
                      <a:pPr marL="0" lvl="0" indent="0" algn="l" rtl="0">
                        <a:spcBef>
                          <a:spcPts val="0"/>
                        </a:spcBef>
                        <a:spcAft>
                          <a:spcPts val="0"/>
                        </a:spcAft>
                        <a:buNone/>
                      </a:pPr>
                      <a:r>
                        <a:rPr lang="en-IN"/>
                        <a:t>1</a:t>
                      </a:r>
                      <a:endParaRPr/>
                    </a:p>
                  </a:txBody>
                  <a:tcPr marL="91425" marR="91425" marT="91425" marB="91425"/>
                </a:tc>
                <a:tc>
                  <a:txBody>
                    <a:bodyPr/>
                    <a:lstStyle/>
                    <a:p>
                      <a:pPr marL="0" lvl="0" indent="0" algn="l" rtl="0">
                        <a:spcBef>
                          <a:spcPts val="0"/>
                        </a:spcBef>
                        <a:spcAft>
                          <a:spcPts val="0"/>
                        </a:spcAft>
                        <a:buNone/>
                      </a:pPr>
                      <a:r>
                        <a:rPr lang="en-IN"/>
                        <a:t>13.0</a:t>
                      </a:r>
                      <a:endParaRPr/>
                    </a:p>
                  </a:txBody>
                  <a:tcPr marL="91425" marR="91425" marT="91425" marB="91425"/>
                </a:tc>
                <a:extLst>
                  <a:ext uri="{0D108BD9-81ED-4DB2-BD59-A6C34878D82A}">
                    <a16:rowId xmlns:a16="http://schemas.microsoft.com/office/drawing/2014/main" val="10007"/>
                  </a:ext>
                </a:extLst>
              </a:tr>
              <a:tr h="3962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IN"/>
                        <a:t>2</a:t>
                      </a:r>
                      <a:endParaRPr/>
                    </a:p>
                  </a:txBody>
                  <a:tcPr marL="91425" marR="91425" marT="91425" marB="91425"/>
                </a:tc>
                <a:tc>
                  <a:txBody>
                    <a:bodyPr/>
                    <a:lstStyle/>
                    <a:p>
                      <a:pPr marL="0" lvl="0" indent="0" algn="l" rtl="0">
                        <a:spcBef>
                          <a:spcPts val="0"/>
                        </a:spcBef>
                        <a:spcAft>
                          <a:spcPts val="0"/>
                        </a:spcAft>
                        <a:buNone/>
                      </a:pPr>
                      <a:r>
                        <a:rPr lang="en-IN"/>
                        <a:t>13.4</a:t>
                      </a:r>
                      <a:endParaRPr/>
                    </a:p>
                  </a:txBody>
                  <a:tcPr marL="91425" marR="91425" marT="91425" marB="91425"/>
                </a:tc>
                <a:extLst>
                  <a:ext uri="{0D108BD9-81ED-4DB2-BD59-A6C34878D82A}">
                    <a16:rowId xmlns:a16="http://schemas.microsoft.com/office/drawing/2014/main" val="10008"/>
                  </a:ext>
                </a:extLst>
              </a:tr>
              <a:tr h="3962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IN"/>
                        <a:t>4</a:t>
                      </a:r>
                      <a:endParaRPr/>
                    </a:p>
                  </a:txBody>
                  <a:tcPr marL="91425" marR="91425" marT="91425" marB="91425"/>
                </a:tc>
                <a:tc>
                  <a:txBody>
                    <a:bodyPr/>
                    <a:lstStyle/>
                    <a:p>
                      <a:pPr marL="0" lvl="0" indent="0" algn="l" rtl="0">
                        <a:spcBef>
                          <a:spcPts val="0"/>
                        </a:spcBef>
                        <a:spcAft>
                          <a:spcPts val="0"/>
                        </a:spcAft>
                        <a:buNone/>
                      </a:pPr>
                      <a:r>
                        <a:rPr lang="en-IN"/>
                        <a:t>15.7</a:t>
                      </a:r>
                      <a:endParaRPr/>
                    </a:p>
                  </a:txBody>
                  <a:tcPr marL="91425" marR="91425" marT="91425" marB="91425"/>
                </a:tc>
                <a:extLst>
                  <a:ext uri="{0D108BD9-81ED-4DB2-BD59-A6C34878D82A}">
                    <a16:rowId xmlns:a16="http://schemas.microsoft.com/office/drawing/2014/main" val="10009"/>
                  </a:ext>
                </a:extLst>
              </a:tr>
            </a:tbl>
          </a:graphicData>
        </a:graphic>
      </p:graphicFrame>
      <p:sp>
        <p:nvSpPr>
          <p:cNvPr id="157" name="Google Shape;157;p19"/>
          <p:cNvSpPr txBox="1"/>
          <p:nvPr/>
        </p:nvSpPr>
        <p:spPr>
          <a:xfrm>
            <a:off x="7774750" y="5623425"/>
            <a:ext cx="3668700" cy="10620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IN" sz="1900" b="1">
                <a:latin typeface="Calibri"/>
                <a:ea typeface="Calibri"/>
                <a:cs typeface="Calibri"/>
                <a:sym typeface="Calibri"/>
              </a:rPr>
              <a:t>Increased </a:t>
            </a:r>
            <a:r>
              <a:rPr lang="en-IN" sz="1900">
                <a:latin typeface="Calibri"/>
                <a:ea typeface="Calibri"/>
                <a:cs typeface="Calibri"/>
                <a:sym typeface="Calibri"/>
              </a:rPr>
              <a:t>Maximal transmit power per subcarrier and No. of Antennas at BS, SCA </a:t>
            </a:r>
            <a:r>
              <a:rPr lang="en-IN" sz="1900" b="1">
                <a:latin typeface="Calibri"/>
                <a:ea typeface="Calibri"/>
                <a:cs typeface="Calibri"/>
                <a:sym typeface="Calibri"/>
              </a:rPr>
              <a:t>marginally</a:t>
            </a:r>
            <a:r>
              <a:rPr lang="en-IN" sz="1900">
                <a:latin typeface="Calibri"/>
                <a:ea typeface="Calibri"/>
                <a:cs typeface="Calibri"/>
                <a:sym typeface="Calibri"/>
              </a:rPr>
              <a:t>. </a:t>
            </a:r>
            <a:endParaRPr sz="1900">
              <a:latin typeface="Calibri"/>
              <a:ea typeface="Calibri"/>
              <a:cs typeface="Calibri"/>
              <a:sym typeface="Calibri"/>
            </a:endParaRPr>
          </a:p>
        </p:txBody>
      </p:sp>
      <p:sp>
        <p:nvSpPr>
          <p:cNvPr id="158" name="Google Shape;158;p19"/>
          <p:cNvSpPr txBox="1"/>
          <p:nvPr/>
        </p:nvSpPr>
        <p:spPr>
          <a:xfrm>
            <a:off x="2272713" y="5833075"/>
            <a:ext cx="26040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1600">
                <a:latin typeface="Calibri"/>
                <a:ea typeface="Calibri"/>
                <a:cs typeface="Calibri"/>
                <a:sym typeface="Calibri"/>
              </a:rPr>
              <a:t>Fig. Graph A</a:t>
            </a:r>
            <a:endParaRPr sz="16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0"/>
          <p:cNvSpPr txBox="1"/>
          <p:nvPr/>
        </p:nvSpPr>
        <p:spPr>
          <a:xfrm>
            <a:off x="309925" y="855199"/>
            <a:ext cx="11771100" cy="5608800"/>
          </a:xfrm>
          <a:prstGeom prst="rect">
            <a:avLst/>
          </a:prstGeom>
          <a:noFill/>
          <a:ln>
            <a:noFill/>
          </a:ln>
        </p:spPr>
        <p:txBody>
          <a:bodyPr spcFirstLastPara="1" wrap="square" lIns="91425" tIns="45700" rIns="91425" bIns="45700" anchor="ctr" anchorCtr="0">
            <a:normAutofit/>
          </a:bodyPr>
          <a:lstStyle/>
          <a:p>
            <a:pPr marL="0" marR="0" lvl="0" indent="0" algn="just" rtl="0">
              <a:lnSpc>
                <a:spcPct val="100000"/>
              </a:lnSpc>
              <a:spcBef>
                <a:spcPts val="0"/>
              </a:spcBef>
              <a:spcAft>
                <a:spcPts val="0"/>
              </a:spcAft>
              <a:buClr>
                <a:srgbClr val="000000"/>
              </a:buClr>
              <a:buSzPts val="2800"/>
              <a:buFont typeface="Arial"/>
              <a:buNone/>
            </a:pPr>
            <a:endParaRPr sz="2800" b="1" i="0" u="none" strike="noStrike" cap="none">
              <a:solidFill>
                <a:schemeClr val="dk1"/>
              </a:solidFill>
              <a:latin typeface="Book Antiqua"/>
              <a:ea typeface="Book Antiqua"/>
              <a:cs typeface="Book Antiqua"/>
              <a:sym typeface="Book Antiqua"/>
            </a:endParaRPr>
          </a:p>
          <a:p>
            <a:pPr marL="0" marR="0" lvl="0" indent="0" algn="just" rtl="0">
              <a:lnSpc>
                <a:spcPct val="100000"/>
              </a:lnSpc>
              <a:spcBef>
                <a:spcPts val="0"/>
              </a:spcBef>
              <a:spcAft>
                <a:spcPts val="0"/>
              </a:spcAft>
              <a:buClr>
                <a:srgbClr val="000000"/>
              </a:buClr>
              <a:buSzPts val="2800"/>
              <a:buFont typeface="Arial"/>
              <a:buNone/>
            </a:pPr>
            <a:endParaRPr sz="2800" b="1" i="0" u="none" strike="noStrike" cap="none">
              <a:solidFill>
                <a:schemeClr val="dk1"/>
              </a:solidFill>
              <a:latin typeface="Book Antiqua"/>
              <a:ea typeface="Book Antiqua"/>
              <a:cs typeface="Book Antiqua"/>
              <a:sym typeface="Book Antiqua"/>
            </a:endParaRPr>
          </a:p>
          <a:p>
            <a:pPr marL="0" marR="0" lvl="0" indent="0" algn="just"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457200" marR="0" lvl="0" indent="0" algn="just"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Book Antiqua"/>
              <a:ea typeface="Book Antiqua"/>
              <a:cs typeface="Book Antiqua"/>
              <a:sym typeface="Book Antiqua"/>
            </a:endParaRPr>
          </a:p>
          <a:p>
            <a:pPr marL="457200" marR="0" lvl="0" indent="0" algn="just"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Book Antiqua"/>
              <a:ea typeface="Book Antiqua"/>
              <a:cs typeface="Book Antiqua"/>
              <a:sym typeface="Book Antiqua"/>
            </a:endParaRPr>
          </a:p>
        </p:txBody>
      </p:sp>
      <p:grpSp>
        <p:nvGrpSpPr>
          <p:cNvPr id="164" name="Google Shape;164;p20"/>
          <p:cNvGrpSpPr/>
          <p:nvPr/>
        </p:nvGrpSpPr>
        <p:grpSpPr>
          <a:xfrm>
            <a:off x="0" y="0"/>
            <a:ext cx="12191999" cy="768567"/>
            <a:chOff x="0" y="0"/>
            <a:chExt cx="12191999" cy="768567"/>
          </a:xfrm>
        </p:grpSpPr>
        <p:pic>
          <p:nvPicPr>
            <p:cNvPr id="165" name="Google Shape;165;p20"/>
            <p:cNvPicPr preferRelativeResize="0"/>
            <p:nvPr/>
          </p:nvPicPr>
          <p:blipFill rotWithShape="1">
            <a:blip r:embed="rId3">
              <a:alphaModFix/>
            </a:blip>
            <a:srcRect t="15763" r="38199" b="64452"/>
            <a:stretch/>
          </p:blipFill>
          <p:spPr>
            <a:xfrm>
              <a:off x="7923490" y="0"/>
              <a:ext cx="4268509" cy="768567"/>
            </a:xfrm>
            <a:prstGeom prst="rect">
              <a:avLst/>
            </a:prstGeom>
            <a:noFill/>
            <a:ln>
              <a:noFill/>
            </a:ln>
          </p:spPr>
        </p:pic>
        <p:sp>
          <p:nvSpPr>
            <p:cNvPr id="166" name="Google Shape;166;p20"/>
            <p:cNvSpPr txBox="1"/>
            <p:nvPr/>
          </p:nvSpPr>
          <p:spPr>
            <a:xfrm>
              <a:off x="0" y="148765"/>
              <a:ext cx="85161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IN" sz="2200" b="1" i="0" u="none" strike="noStrike" cap="none">
                  <a:solidFill>
                    <a:schemeClr val="dk1"/>
                  </a:solidFill>
                  <a:latin typeface="Book Antiqua"/>
                  <a:ea typeface="Book Antiqua"/>
                  <a:cs typeface="Book Antiqua"/>
                  <a:sym typeface="Book Antiqua"/>
                </a:rPr>
                <a:t>Result Analysis</a:t>
              </a:r>
              <a:endParaRPr sz="1400" b="0" i="0" u="none" strike="noStrike" cap="none">
                <a:solidFill>
                  <a:schemeClr val="dk1"/>
                </a:solidFill>
                <a:latin typeface="Arial"/>
                <a:ea typeface="Arial"/>
                <a:cs typeface="Arial"/>
                <a:sym typeface="Arial"/>
              </a:endParaRPr>
            </a:p>
          </p:txBody>
        </p:sp>
        <p:cxnSp>
          <p:nvCxnSpPr>
            <p:cNvPr id="167" name="Google Shape;167;p20"/>
            <p:cNvCxnSpPr/>
            <p:nvPr/>
          </p:nvCxnSpPr>
          <p:spPr>
            <a:xfrm>
              <a:off x="33815" y="652740"/>
              <a:ext cx="11993100" cy="20400"/>
            </a:xfrm>
            <a:prstGeom prst="straightConnector1">
              <a:avLst/>
            </a:prstGeom>
            <a:noFill/>
            <a:ln w="31750" cap="flat" cmpd="sng">
              <a:solidFill>
                <a:srgbClr val="E4948A"/>
              </a:solidFill>
              <a:prstDash val="solid"/>
              <a:miter lim="800000"/>
              <a:headEnd type="none" w="sm" len="sm"/>
              <a:tailEnd type="none" w="sm" len="sm"/>
            </a:ln>
          </p:spPr>
        </p:cxnSp>
      </p:grpSp>
      <p:pic>
        <p:nvPicPr>
          <p:cNvPr id="168" name="Google Shape;168;p20"/>
          <p:cNvPicPr preferRelativeResize="0"/>
          <p:nvPr/>
        </p:nvPicPr>
        <p:blipFill rotWithShape="1">
          <a:blip r:embed="rId4">
            <a:alphaModFix/>
          </a:blip>
          <a:srcRect l="8105" t="13235" r="7463" b="7794"/>
          <a:stretch/>
        </p:blipFill>
        <p:spPr>
          <a:xfrm>
            <a:off x="419475" y="1024925"/>
            <a:ext cx="6427226" cy="4808149"/>
          </a:xfrm>
          <a:prstGeom prst="rect">
            <a:avLst/>
          </a:prstGeom>
          <a:noFill/>
          <a:ln>
            <a:noFill/>
          </a:ln>
        </p:spPr>
      </p:pic>
      <p:graphicFrame>
        <p:nvGraphicFramePr>
          <p:cNvPr id="169" name="Google Shape;169;p20"/>
          <p:cNvGraphicFramePr/>
          <p:nvPr/>
        </p:nvGraphicFramePr>
        <p:xfrm>
          <a:off x="7538675" y="1633450"/>
          <a:ext cx="3000000" cy="3000000"/>
        </p:xfrm>
        <a:graphic>
          <a:graphicData uri="http://schemas.openxmlformats.org/drawingml/2006/table">
            <a:tbl>
              <a:tblPr>
                <a:noFill/>
                <a:tableStyleId>{94B7CD39-04FA-4CFB-BD31-7D597B9BC545}</a:tableStyleId>
              </a:tblPr>
              <a:tblGrid>
                <a:gridCol w="2113700">
                  <a:extLst>
                    <a:ext uri="{9D8B030D-6E8A-4147-A177-3AD203B41FA5}">
                      <a16:colId xmlns:a16="http://schemas.microsoft.com/office/drawing/2014/main" val="20000"/>
                    </a:ext>
                  </a:extLst>
                </a:gridCol>
                <a:gridCol w="926800">
                  <a:extLst>
                    <a:ext uri="{9D8B030D-6E8A-4147-A177-3AD203B41FA5}">
                      <a16:colId xmlns:a16="http://schemas.microsoft.com/office/drawing/2014/main" val="20001"/>
                    </a:ext>
                  </a:extLst>
                </a:gridCol>
                <a:gridCol w="12515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IN"/>
                        <a:t>QoS</a:t>
                      </a:r>
                      <a:endParaRPr/>
                    </a:p>
                  </a:txBody>
                  <a:tcPr marL="91425" marR="91425" marT="91425" marB="91425"/>
                </a:tc>
                <a:tc>
                  <a:txBody>
                    <a:bodyPr/>
                    <a:lstStyle/>
                    <a:p>
                      <a:pPr marL="0" lvl="0" indent="0" algn="l" rtl="0">
                        <a:spcBef>
                          <a:spcPts val="0"/>
                        </a:spcBef>
                        <a:spcAft>
                          <a:spcPts val="0"/>
                        </a:spcAft>
                        <a:buNone/>
                      </a:pPr>
                      <a:r>
                        <a:rPr lang="en-IN"/>
                        <a:t>Total Power</a:t>
                      </a:r>
                      <a:endParaRPr/>
                    </a:p>
                  </a:txBody>
                  <a:tcPr marL="91425" marR="91425" marT="91425" marB="91425"/>
                </a:tc>
                <a:extLst>
                  <a:ext uri="{0D108BD9-81ED-4DB2-BD59-A6C34878D82A}">
                    <a16:rowId xmlns:a16="http://schemas.microsoft.com/office/drawing/2014/main" val="10000"/>
                  </a:ext>
                </a:extLst>
              </a:tr>
              <a:tr h="486400">
                <a:tc>
                  <a:txBody>
                    <a:bodyPr/>
                    <a:lstStyle/>
                    <a:p>
                      <a:pPr marL="0" lvl="0" indent="0" algn="l" rtl="0">
                        <a:spcBef>
                          <a:spcPts val="0"/>
                        </a:spcBef>
                        <a:spcAft>
                          <a:spcPts val="0"/>
                        </a:spcAft>
                        <a:buNone/>
                      </a:pPr>
                      <a:r>
                        <a:rPr lang="en-IN">
                          <a:solidFill>
                            <a:schemeClr val="dk1"/>
                          </a:solidFill>
                        </a:rPr>
                        <a:t>Only BS</a:t>
                      </a:r>
                      <a:endParaRPr/>
                    </a:p>
                  </a:txBody>
                  <a:tcPr marL="91425" marR="91425" marT="91425" marB="91425"/>
                </a:tc>
                <a:tc>
                  <a:txBody>
                    <a:bodyPr/>
                    <a:lstStyle/>
                    <a:p>
                      <a:pPr marL="0" lvl="0" indent="0" algn="l" rtl="0">
                        <a:spcBef>
                          <a:spcPts val="0"/>
                        </a:spcBef>
                        <a:spcAft>
                          <a:spcPts val="0"/>
                        </a:spcAft>
                        <a:buNone/>
                      </a:pPr>
                      <a:r>
                        <a:rPr lang="en-IN"/>
                        <a:t>1</a:t>
                      </a:r>
                      <a:endParaRPr/>
                    </a:p>
                  </a:txBody>
                  <a:tcPr marL="91425" marR="91425" marT="91425" marB="91425"/>
                </a:tc>
                <a:tc>
                  <a:txBody>
                    <a:bodyPr/>
                    <a:lstStyle/>
                    <a:p>
                      <a:pPr marL="0" lvl="0" indent="0" algn="l" rtl="0">
                        <a:spcBef>
                          <a:spcPts val="0"/>
                        </a:spcBef>
                        <a:spcAft>
                          <a:spcPts val="0"/>
                        </a:spcAft>
                        <a:buNone/>
                      </a:pPr>
                      <a:r>
                        <a:rPr lang="en-IN"/>
                        <a:t>15.3</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IN"/>
                        <a:t>2</a:t>
                      </a:r>
                      <a:endParaRPr/>
                    </a:p>
                  </a:txBody>
                  <a:tcPr marL="91425" marR="91425" marT="91425" marB="91425"/>
                </a:tc>
                <a:tc>
                  <a:txBody>
                    <a:bodyPr/>
                    <a:lstStyle/>
                    <a:p>
                      <a:pPr marL="0" lvl="0" indent="0" algn="l" rtl="0">
                        <a:spcBef>
                          <a:spcPts val="0"/>
                        </a:spcBef>
                        <a:spcAft>
                          <a:spcPts val="0"/>
                        </a:spcAft>
                        <a:buNone/>
                      </a:pPr>
                      <a:r>
                        <a:rPr lang="en-IN"/>
                        <a:t>16.1</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IN"/>
                        <a:t>4</a:t>
                      </a:r>
                      <a:endParaRPr/>
                    </a:p>
                  </a:txBody>
                  <a:tcPr marL="91425" marR="91425" marT="91425" marB="91425"/>
                </a:tc>
                <a:tc>
                  <a:txBody>
                    <a:bodyPr/>
                    <a:lstStyle/>
                    <a:p>
                      <a:pPr marL="0" lvl="0" indent="0" algn="l" rtl="0">
                        <a:spcBef>
                          <a:spcPts val="0"/>
                        </a:spcBef>
                        <a:spcAft>
                          <a:spcPts val="0"/>
                        </a:spcAft>
                        <a:buNone/>
                      </a:pPr>
                      <a:r>
                        <a:rPr lang="en-IN"/>
                        <a:t>18.8</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IN"/>
                        <a:t>Low Complexity RZF</a:t>
                      </a:r>
                      <a:endParaRPr/>
                    </a:p>
                  </a:txBody>
                  <a:tcPr marL="91425" marR="91425" marT="91425" marB="91425"/>
                </a:tc>
                <a:tc>
                  <a:txBody>
                    <a:bodyPr/>
                    <a:lstStyle/>
                    <a:p>
                      <a:pPr marL="0" lvl="0" indent="0" algn="l" rtl="0">
                        <a:spcBef>
                          <a:spcPts val="0"/>
                        </a:spcBef>
                        <a:spcAft>
                          <a:spcPts val="0"/>
                        </a:spcAft>
                        <a:buNone/>
                      </a:pPr>
                      <a:r>
                        <a:rPr lang="en-IN"/>
                        <a:t>1</a:t>
                      </a:r>
                      <a:endParaRPr/>
                    </a:p>
                  </a:txBody>
                  <a:tcPr marL="91425" marR="91425" marT="91425" marB="91425"/>
                </a:tc>
                <a:tc>
                  <a:txBody>
                    <a:bodyPr/>
                    <a:lstStyle/>
                    <a:p>
                      <a:pPr marL="0" lvl="0" indent="0" algn="l" rtl="0">
                        <a:spcBef>
                          <a:spcPts val="0"/>
                        </a:spcBef>
                        <a:spcAft>
                          <a:spcPts val="0"/>
                        </a:spcAft>
                        <a:buNone/>
                      </a:pPr>
                      <a:r>
                        <a:rPr lang="en-IN"/>
                        <a:t>15.1</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IN"/>
                        <a:t>2</a:t>
                      </a:r>
                      <a:endParaRPr/>
                    </a:p>
                  </a:txBody>
                  <a:tcPr marL="91425" marR="91425" marT="91425" marB="91425"/>
                </a:tc>
                <a:tc>
                  <a:txBody>
                    <a:bodyPr/>
                    <a:lstStyle/>
                    <a:p>
                      <a:pPr marL="0" lvl="0" indent="0" algn="l" rtl="0">
                        <a:spcBef>
                          <a:spcPts val="0"/>
                        </a:spcBef>
                        <a:spcAft>
                          <a:spcPts val="0"/>
                        </a:spcAft>
                        <a:buNone/>
                      </a:pPr>
                      <a:r>
                        <a:rPr lang="en-IN"/>
                        <a:t>15.3</a:t>
                      </a:r>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IN"/>
                        <a:t>4</a:t>
                      </a:r>
                      <a:endParaRPr/>
                    </a:p>
                  </a:txBody>
                  <a:tcPr marL="91425" marR="91425" marT="91425" marB="91425"/>
                </a:tc>
                <a:tc>
                  <a:txBody>
                    <a:bodyPr/>
                    <a:lstStyle/>
                    <a:p>
                      <a:pPr marL="0" lvl="0" indent="0" algn="l" rtl="0">
                        <a:spcBef>
                          <a:spcPts val="0"/>
                        </a:spcBef>
                        <a:spcAft>
                          <a:spcPts val="0"/>
                        </a:spcAft>
                        <a:buNone/>
                      </a:pPr>
                      <a:r>
                        <a:rPr lang="en-IN"/>
                        <a:t>17.7</a:t>
                      </a:r>
                      <a:endParaRPr/>
                    </a:p>
                  </a:txBody>
                  <a:tcPr marL="91425" marR="91425" marT="91425" marB="91425"/>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n-IN"/>
                        <a:t>Spatial Soft cell</a:t>
                      </a:r>
                      <a:endParaRPr/>
                    </a:p>
                  </a:txBody>
                  <a:tcPr marL="91425" marR="91425" marT="91425" marB="91425"/>
                </a:tc>
                <a:tc>
                  <a:txBody>
                    <a:bodyPr/>
                    <a:lstStyle/>
                    <a:p>
                      <a:pPr marL="0" lvl="0" indent="0" algn="l" rtl="0">
                        <a:spcBef>
                          <a:spcPts val="0"/>
                        </a:spcBef>
                        <a:spcAft>
                          <a:spcPts val="0"/>
                        </a:spcAft>
                        <a:buNone/>
                      </a:pPr>
                      <a:r>
                        <a:rPr lang="en-IN"/>
                        <a:t>1</a:t>
                      </a:r>
                      <a:endParaRPr/>
                    </a:p>
                  </a:txBody>
                  <a:tcPr marL="91425" marR="91425" marT="91425" marB="91425"/>
                </a:tc>
                <a:tc>
                  <a:txBody>
                    <a:bodyPr/>
                    <a:lstStyle/>
                    <a:p>
                      <a:pPr marL="0" lvl="0" indent="0" algn="l" rtl="0">
                        <a:spcBef>
                          <a:spcPts val="0"/>
                        </a:spcBef>
                        <a:spcAft>
                          <a:spcPts val="0"/>
                        </a:spcAft>
                        <a:buNone/>
                      </a:pPr>
                      <a:r>
                        <a:rPr lang="en-IN"/>
                        <a:t>15.1</a:t>
                      </a:r>
                      <a:endParaRPr/>
                    </a:p>
                  </a:txBody>
                  <a:tcPr marL="91425" marR="91425" marT="91425" marB="91425"/>
                </a:tc>
                <a:extLst>
                  <a:ext uri="{0D108BD9-81ED-4DB2-BD59-A6C34878D82A}">
                    <a16:rowId xmlns:a16="http://schemas.microsoft.com/office/drawing/2014/main" val="10007"/>
                  </a:ext>
                </a:extLst>
              </a:tr>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IN"/>
                        <a:t>2</a:t>
                      </a:r>
                      <a:endParaRPr/>
                    </a:p>
                  </a:txBody>
                  <a:tcPr marL="91425" marR="91425" marT="91425" marB="91425"/>
                </a:tc>
                <a:tc>
                  <a:txBody>
                    <a:bodyPr/>
                    <a:lstStyle/>
                    <a:p>
                      <a:pPr marL="0" lvl="0" indent="0" algn="l" rtl="0">
                        <a:spcBef>
                          <a:spcPts val="0"/>
                        </a:spcBef>
                        <a:spcAft>
                          <a:spcPts val="0"/>
                        </a:spcAft>
                        <a:buNone/>
                      </a:pPr>
                      <a:r>
                        <a:rPr lang="en-IN"/>
                        <a:t>15.2</a:t>
                      </a:r>
                      <a:endParaRPr/>
                    </a:p>
                  </a:txBody>
                  <a:tcPr marL="91425" marR="91425" marT="91425" marB="91425"/>
                </a:tc>
                <a:extLst>
                  <a:ext uri="{0D108BD9-81ED-4DB2-BD59-A6C34878D82A}">
                    <a16:rowId xmlns:a16="http://schemas.microsoft.com/office/drawing/2014/main" val="10008"/>
                  </a:ext>
                </a:extLst>
              </a:tr>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IN"/>
                        <a:t>4</a:t>
                      </a:r>
                      <a:endParaRPr/>
                    </a:p>
                  </a:txBody>
                  <a:tcPr marL="91425" marR="91425" marT="91425" marB="91425"/>
                </a:tc>
                <a:tc>
                  <a:txBody>
                    <a:bodyPr/>
                    <a:lstStyle/>
                    <a:p>
                      <a:pPr marL="0" lvl="0" indent="0" algn="l" rtl="0">
                        <a:spcBef>
                          <a:spcPts val="0"/>
                        </a:spcBef>
                        <a:spcAft>
                          <a:spcPts val="0"/>
                        </a:spcAft>
                        <a:buNone/>
                      </a:pPr>
                      <a:r>
                        <a:rPr lang="en-IN"/>
                        <a:t>17.5</a:t>
                      </a:r>
                      <a:endParaRPr/>
                    </a:p>
                  </a:txBody>
                  <a:tcPr marL="91425" marR="91425" marT="91425" marB="91425"/>
                </a:tc>
                <a:extLst>
                  <a:ext uri="{0D108BD9-81ED-4DB2-BD59-A6C34878D82A}">
                    <a16:rowId xmlns:a16="http://schemas.microsoft.com/office/drawing/2014/main" val="10009"/>
                  </a:ext>
                </a:extLst>
              </a:tr>
            </a:tbl>
          </a:graphicData>
        </a:graphic>
      </p:graphicFrame>
      <p:sp>
        <p:nvSpPr>
          <p:cNvPr id="170" name="Google Shape;170;p20"/>
          <p:cNvSpPr txBox="1"/>
          <p:nvPr/>
        </p:nvSpPr>
        <p:spPr>
          <a:xfrm>
            <a:off x="7785525" y="5685750"/>
            <a:ext cx="3798300" cy="10620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Clr>
                <a:schemeClr val="dk1"/>
              </a:buClr>
              <a:buSzPts val="1100"/>
              <a:buFont typeface="Arial"/>
              <a:buNone/>
            </a:pPr>
            <a:r>
              <a:rPr lang="en-IN" sz="1900">
                <a:solidFill>
                  <a:schemeClr val="dk1"/>
                </a:solidFill>
                <a:latin typeface="Calibri"/>
                <a:ea typeface="Calibri"/>
                <a:cs typeface="Calibri"/>
                <a:sym typeface="Calibri"/>
              </a:rPr>
              <a:t>D</a:t>
            </a:r>
            <a:r>
              <a:rPr lang="en-IN" sz="1900" b="1">
                <a:solidFill>
                  <a:schemeClr val="dk1"/>
                </a:solidFill>
                <a:latin typeface="Calibri"/>
                <a:ea typeface="Calibri"/>
                <a:cs typeface="Calibri"/>
                <a:sym typeface="Calibri"/>
              </a:rPr>
              <a:t>ecreased </a:t>
            </a:r>
            <a:r>
              <a:rPr lang="en-IN" sz="1900">
                <a:solidFill>
                  <a:schemeClr val="dk1"/>
                </a:solidFill>
                <a:latin typeface="Calibri"/>
                <a:ea typeface="Calibri"/>
                <a:cs typeface="Calibri"/>
                <a:sym typeface="Calibri"/>
              </a:rPr>
              <a:t>Maximal transmit power marginally, while </a:t>
            </a:r>
            <a:r>
              <a:rPr lang="en-IN" sz="1900" b="1">
                <a:solidFill>
                  <a:schemeClr val="dk1"/>
                </a:solidFill>
                <a:latin typeface="Calibri"/>
                <a:ea typeface="Calibri"/>
                <a:cs typeface="Calibri"/>
                <a:sym typeface="Calibri"/>
              </a:rPr>
              <a:t>doubled </a:t>
            </a:r>
            <a:r>
              <a:rPr lang="en-IN" sz="1900">
                <a:solidFill>
                  <a:schemeClr val="dk1"/>
                </a:solidFill>
                <a:latin typeface="Calibri"/>
                <a:ea typeface="Calibri"/>
                <a:cs typeface="Calibri"/>
                <a:sym typeface="Calibri"/>
              </a:rPr>
              <a:t>the No. of</a:t>
            </a:r>
            <a:r>
              <a:rPr lang="en-IN" sz="1900" b="1">
                <a:solidFill>
                  <a:schemeClr val="dk1"/>
                </a:solidFill>
                <a:latin typeface="Calibri"/>
                <a:ea typeface="Calibri"/>
                <a:cs typeface="Calibri"/>
                <a:sym typeface="Calibri"/>
              </a:rPr>
              <a:t> </a:t>
            </a:r>
            <a:r>
              <a:rPr lang="en-IN" sz="1900">
                <a:solidFill>
                  <a:schemeClr val="dk1"/>
                </a:solidFill>
                <a:latin typeface="Calibri"/>
                <a:ea typeface="Calibri"/>
                <a:cs typeface="Calibri"/>
                <a:sym typeface="Calibri"/>
              </a:rPr>
              <a:t>Antennas at BS, SCA.</a:t>
            </a:r>
            <a:endParaRPr sz="1900">
              <a:latin typeface="Calibri"/>
              <a:ea typeface="Calibri"/>
              <a:cs typeface="Calibri"/>
              <a:sym typeface="Calibri"/>
            </a:endParaRPr>
          </a:p>
        </p:txBody>
      </p:sp>
      <p:sp>
        <p:nvSpPr>
          <p:cNvPr id="171" name="Google Shape;171;p20"/>
          <p:cNvSpPr txBox="1"/>
          <p:nvPr/>
        </p:nvSpPr>
        <p:spPr>
          <a:xfrm>
            <a:off x="1945125" y="5833075"/>
            <a:ext cx="33759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IN" sz="1600">
                <a:solidFill>
                  <a:schemeClr val="dk1"/>
                </a:solidFill>
                <a:latin typeface="Calibri"/>
                <a:ea typeface="Calibri"/>
                <a:cs typeface="Calibri"/>
                <a:sym typeface="Calibri"/>
              </a:rPr>
              <a:t>Fig. Graph B</a:t>
            </a:r>
            <a:endParaRPr sz="16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1"/>
          <p:cNvSpPr txBox="1"/>
          <p:nvPr/>
        </p:nvSpPr>
        <p:spPr>
          <a:xfrm>
            <a:off x="309925" y="702799"/>
            <a:ext cx="11771100" cy="5608800"/>
          </a:xfrm>
          <a:prstGeom prst="rect">
            <a:avLst/>
          </a:prstGeom>
          <a:noFill/>
          <a:ln>
            <a:noFill/>
          </a:ln>
        </p:spPr>
        <p:txBody>
          <a:bodyPr spcFirstLastPara="1" wrap="square" lIns="91425" tIns="45700" rIns="91425" bIns="45700" anchor="ctr" anchorCtr="0">
            <a:normAutofit/>
          </a:bodyPr>
          <a:lstStyle/>
          <a:p>
            <a:pPr marL="0" marR="0" lvl="0" indent="0" algn="just" rtl="0">
              <a:lnSpc>
                <a:spcPct val="100000"/>
              </a:lnSpc>
              <a:spcBef>
                <a:spcPts val="0"/>
              </a:spcBef>
              <a:spcAft>
                <a:spcPts val="0"/>
              </a:spcAft>
              <a:buClr>
                <a:srgbClr val="000000"/>
              </a:buClr>
              <a:buSzPts val="2800"/>
              <a:buFont typeface="Arial"/>
              <a:buNone/>
            </a:pPr>
            <a:endParaRPr sz="2800" b="1" i="0" u="none" strike="noStrike" cap="none">
              <a:solidFill>
                <a:schemeClr val="dk1"/>
              </a:solidFill>
              <a:latin typeface="Book Antiqua"/>
              <a:ea typeface="Book Antiqua"/>
              <a:cs typeface="Book Antiqua"/>
              <a:sym typeface="Book Antiqua"/>
            </a:endParaRPr>
          </a:p>
          <a:p>
            <a:pPr marL="0" marR="0" lvl="0" indent="0" algn="just" rtl="0">
              <a:lnSpc>
                <a:spcPct val="100000"/>
              </a:lnSpc>
              <a:spcBef>
                <a:spcPts val="0"/>
              </a:spcBef>
              <a:spcAft>
                <a:spcPts val="0"/>
              </a:spcAft>
              <a:buClr>
                <a:srgbClr val="000000"/>
              </a:buClr>
              <a:buSzPts val="2800"/>
              <a:buFont typeface="Arial"/>
              <a:buNone/>
            </a:pPr>
            <a:endParaRPr sz="2800" b="1" i="0" u="none" strike="noStrike" cap="none">
              <a:solidFill>
                <a:schemeClr val="dk1"/>
              </a:solidFill>
              <a:latin typeface="Book Antiqua"/>
              <a:ea typeface="Book Antiqua"/>
              <a:cs typeface="Book Antiqua"/>
              <a:sym typeface="Book Antiqua"/>
            </a:endParaRPr>
          </a:p>
          <a:p>
            <a:pPr marL="0" marR="0" lvl="0" indent="0" algn="just"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457200" marR="0" lvl="0" indent="0" algn="just"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Book Antiqua"/>
              <a:ea typeface="Book Antiqua"/>
              <a:cs typeface="Book Antiqua"/>
              <a:sym typeface="Book Antiqua"/>
            </a:endParaRPr>
          </a:p>
          <a:p>
            <a:pPr marL="457200" marR="0" lvl="0" indent="0" algn="just"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Book Antiqua"/>
              <a:ea typeface="Book Antiqua"/>
              <a:cs typeface="Book Antiqua"/>
              <a:sym typeface="Book Antiqua"/>
            </a:endParaRPr>
          </a:p>
        </p:txBody>
      </p:sp>
      <p:grpSp>
        <p:nvGrpSpPr>
          <p:cNvPr id="177" name="Google Shape;177;p21"/>
          <p:cNvGrpSpPr/>
          <p:nvPr/>
        </p:nvGrpSpPr>
        <p:grpSpPr>
          <a:xfrm>
            <a:off x="0" y="0"/>
            <a:ext cx="12191999" cy="768567"/>
            <a:chOff x="0" y="0"/>
            <a:chExt cx="12191999" cy="768567"/>
          </a:xfrm>
        </p:grpSpPr>
        <p:pic>
          <p:nvPicPr>
            <p:cNvPr id="178" name="Google Shape;178;p21"/>
            <p:cNvPicPr preferRelativeResize="0"/>
            <p:nvPr/>
          </p:nvPicPr>
          <p:blipFill rotWithShape="1">
            <a:blip r:embed="rId3">
              <a:alphaModFix/>
            </a:blip>
            <a:srcRect t="15763" r="38199" b="64452"/>
            <a:stretch/>
          </p:blipFill>
          <p:spPr>
            <a:xfrm>
              <a:off x="7923490" y="0"/>
              <a:ext cx="4268509" cy="768567"/>
            </a:xfrm>
            <a:prstGeom prst="rect">
              <a:avLst/>
            </a:prstGeom>
            <a:noFill/>
            <a:ln>
              <a:noFill/>
            </a:ln>
          </p:spPr>
        </p:pic>
        <p:sp>
          <p:nvSpPr>
            <p:cNvPr id="179" name="Google Shape;179;p21"/>
            <p:cNvSpPr txBox="1"/>
            <p:nvPr/>
          </p:nvSpPr>
          <p:spPr>
            <a:xfrm>
              <a:off x="0" y="148765"/>
              <a:ext cx="85161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IN" sz="2200" b="1">
                  <a:solidFill>
                    <a:schemeClr val="dk1"/>
                  </a:solidFill>
                  <a:latin typeface="Book Antiqua"/>
                  <a:ea typeface="Book Antiqua"/>
                  <a:cs typeface="Book Antiqua"/>
                  <a:sym typeface="Book Antiqua"/>
                </a:rPr>
                <a:t>Conclusion</a:t>
              </a:r>
              <a:endParaRPr sz="1400" b="0" i="0" u="none" strike="noStrike" cap="none">
                <a:solidFill>
                  <a:schemeClr val="dk1"/>
                </a:solidFill>
                <a:latin typeface="Arial"/>
                <a:ea typeface="Arial"/>
                <a:cs typeface="Arial"/>
                <a:sym typeface="Arial"/>
              </a:endParaRPr>
            </a:p>
          </p:txBody>
        </p:sp>
        <p:cxnSp>
          <p:nvCxnSpPr>
            <p:cNvPr id="180" name="Google Shape;180;p21"/>
            <p:cNvCxnSpPr/>
            <p:nvPr/>
          </p:nvCxnSpPr>
          <p:spPr>
            <a:xfrm>
              <a:off x="33815" y="652740"/>
              <a:ext cx="11993100" cy="20400"/>
            </a:xfrm>
            <a:prstGeom prst="straightConnector1">
              <a:avLst/>
            </a:prstGeom>
            <a:noFill/>
            <a:ln w="31750" cap="flat" cmpd="sng">
              <a:solidFill>
                <a:srgbClr val="E4948A"/>
              </a:solidFill>
              <a:prstDash val="solid"/>
              <a:miter lim="800000"/>
              <a:headEnd type="none" w="sm" len="sm"/>
              <a:tailEnd type="none" w="sm" len="sm"/>
            </a:ln>
          </p:spPr>
        </p:cxnSp>
      </p:grpSp>
      <p:sp>
        <p:nvSpPr>
          <p:cNvPr id="181" name="Google Shape;181;p21"/>
          <p:cNvSpPr txBox="1"/>
          <p:nvPr/>
        </p:nvSpPr>
        <p:spPr>
          <a:xfrm>
            <a:off x="14079325" y="3961675"/>
            <a:ext cx="7700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82" name="Google Shape;182;p21"/>
          <p:cNvSpPr txBox="1"/>
          <p:nvPr/>
        </p:nvSpPr>
        <p:spPr>
          <a:xfrm>
            <a:off x="693525" y="1368200"/>
            <a:ext cx="10868400" cy="4719000"/>
          </a:xfrm>
          <a:prstGeom prst="rect">
            <a:avLst/>
          </a:prstGeom>
          <a:noFill/>
          <a:ln>
            <a:noFill/>
          </a:ln>
        </p:spPr>
        <p:txBody>
          <a:bodyPr spcFirstLastPara="1" wrap="square" lIns="91425" tIns="91425" rIns="91425" bIns="91425" anchor="t" anchorCtr="0">
            <a:normAutofit/>
          </a:bodyPr>
          <a:lstStyle/>
          <a:p>
            <a:pPr marL="457200" lvl="0" indent="-368300" algn="just" rtl="0">
              <a:spcBef>
                <a:spcPts val="0"/>
              </a:spcBef>
              <a:spcAft>
                <a:spcPts val="0"/>
              </a:spcAft>
              <a:buSzPts val="2200"/>
              <a:buFont typeface="Book Antiqua"/>
              <a:buChar char="●"/>
            </a:pPr>
            <a:r>
              <a:rPr lang="en-IN" sz="2200">
                <a:latin typeface="Book Antiqua"/>
                <a:ea typeface="Book Antiqua"/>
                <a:cs typeface="Book Antiqua"/>
                <a:sym typeface="Book Antiqua"/>
              </a:rPr>
              <a:t>The total power of Only BS to achieve the required QoS is higher than the Low Complexity RZF and Spatial Soft Cell approach, due to high amount of power required to overcome the interference.</a:t>
            </a:r>
            <a:endParaRPr sz="2200">
              <a:latin typeface="Book Antiqua"/>
              <a:ea typeface="Book Antiqua"/>
              <a:cs typeface="Book Antiqua"/>
              <a:sym typeface="Book Antiqua"/>
            </a:endParaRPr>
          </a:p>
          <a:p>
            <a:pPr marL="457200" lvl="0" indent="0" algn="just" rtl="0">
              <a:spcBef>
                <a:spcPts val="0"/>
              </a:spcBef>
              <a:spcAft>
                <a:spcPts val="0"/>
              </a:spcAft>
              <a:buNone/>
            </a:pPr>
            <a:endParaRPr sz="2200">
              <a:latin typeface="Book Antiqua"/>
              <a:ea typeface="Book Antiqua"/>
              <a:cs typeface="Book Antiqua"/>
              <a:sym typeface="Book Antiqua"/>
            </a:endParaRPr>
          </a:p>
          <a:p>
            <a:pPr marL="457200" lvl="0" indent="-368300" algn="just" rtl="0">
              <a:spcBef>
                <a:spcPts val="0"/>
              </a:spcBef>
              <a:spcAft>
                <a:spcPts val="0"/>
              </a:spcAft>
              <a:buSzPts val="2200"/>
              <a:buFont typeface="Book Antiqua"/>
              <a:buChar char="●"/>
            </a:pPr>
            <a:r>
              <a:rPr lang="en-IN" sz="2200">
                <a:latin typeface="Book Antiqua"/>
                <a:ea typeface="Book Antiqua"/>
                <a:cs typeface="Book Antiqua"/>
                <a:sym typeface="Book Antiqua"/>
              </a:rPr>
              <a:t>We can achieve same Quality of Service (QoS)  requirements with reduced total power with both Low Complexity RZF algorithm and Spatial Soft Cell usage.</a:t>
            </a:r>
            <a:endParaRPr sz="2200">
              <a:latin typeface="Book Antiqua"/>
              <a:ea typeface="Book Antiqua"/>
              <a:cs typeface="Book Antiqua"/>
              <a:sym typeface="Book Antiqua"/>
            </a:endParaRPr>
          </a:p>
          <a:p>
            <a:pPr marL="457200" lvl="0" indent="0" algn="just" rtl="0">
              <a:spcBef>
                <a:spcPts val="0"/>
              </a:spcBef>
              <a:spcAft>
                <a:spcPts val="0"/>
              </a:spcAft>
              <a:buNone/>
            </a:pPr>
            <a:endParaRPr sz="2200">
              <a:latin typeface="Book Antiqua"/>
              <a:ea typeface="Book Antiqua"/>
              <a:cs typeface="Book Antiqua"/>
              <a:sym typeface="Book Antiqua"/>
            </a:endParaRPr>
          </a:p>
          <a:p>
            <a:pPr marL="457200" lvl="0" indent="-368300" algn="just" rtl="0">
              <a:spcBef>
                <a:spcPts val="0"/>
              </a:spcBef>
              <a:spcAft>
                <a:spcPts val="0"/>
              </a:spcAft>
              <a:buSzPts val="2200"/>
              <a:buFont typeface="Book Antiqua"/>
              <a:buChar char="●"/>
            </a:pPr>
            <a:r>
              <a:rPr lang="en-IN" sz="2200">
                <a:latin typeface="Book Antiqua"/>
                <a:ea typeface="Book Antiqua"/>
                <a:cs typeface="Book Antiqua"/>
                <a:sym typeface="Book Antiqua"/>
              </a:rPr>
              <a:t>The total power of Low Complexity RZF is slightly more than the Spatial Softcell because of its high complexity and computational requirements. Still this approach is better due to its ability to mitigate user interference making it practical for real world applications.</a:t>
            </a:r>
            <a:endParaRPr sz="2200">
              <a:latin typeface="Book Antiqua"/>
              <a:ea typeface="Book Antiqua"/>
              <a:cs typeface="Book Antiqua"/>
              <a:sym typeface="Book Antiqua"/>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413</Words>
  <Application>Microsoft Office PowerPoint</Application>
  <PresentationFormat>Widescreen</PresentationFormat>
  <Paragraphs>132</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Arial</vt:lpstr>
      <vt:lpstr>Century Gothic</vt:lpstr>
      <vt:lpstr>Book Antiqua</vt:lpstr>
      <vt:lpstr>Times New Roman</vt:lpstr>
      <vt:lpstr>Office Theme</vt:lpstr>
      <vt:lpstr>“Reducing Power Consumption by Combined Simulation of Massive MIMO and Small-Cells”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“Reducing Power Consumption by Combined Simulation of Massive MIMO and Small-Cells” </dc:title>
  <cp:lastModifiedBy>Kushagra Tomar</cp:lastModifiedBy>
  <cp:revision>1</cp:revision>
  <dcterms:modified xsi:type="dcterms:W3CDTF">2023-04-29T13:03:49Z</dcterms:modified>
</cp:coreProperties>
</file>