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ldStandardTT-italic.fntdata"/><Relationship Id="rId14" Type="http://schemas.openxmlformats.org/officeDocument/2006/relationships/slide" Target="slides/slide9.xml"/><Relationship Id="rId36" Type="http://schemas.openxmlformats.org/officeDocument/2006/relationships/font" Target="fonts/OldStandardT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[KUSHAGRA]</a:t>
            </a:r>
            <a:endParaRPr/>
          </a:p>
          <a:p>
            <a:pPr indent="0" lvl="0" marL="0" rtl="0" algn="l">
              <a:spcBef>
                <a:spcPts val="0"/>
              </a:spcBef>
              <a:spcAft>
                <a:spcPts val="0"/>
              </a:spcAft>
              <a:buNone/>
            </a:pPr>
            <a:r>
              <a:rPr lang="en"/>
              <a:t>Hello all panel members, a very good morning to you all</a:t>
            </a:r>
            <a:br>
              <a:rPr lang="en"/>
            </a:br>
            <a:r>
              <a:rPr lang="en"/>
              <a:t>I am Kushagra and I am here with my group members to present our project iPark, It is an intelligent parking system that will have the capability to park a car into a tight space in a virtual simulation. */</a:t>
            </a:r>
            <a:br>
              <a:rPr lang="en"/>
            </a:b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1a6f326d5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1a6f326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[HIMANSHU]</a:t>
            </a:r>
            <a:endParaRPr/>
          </a:p>
          <a:p>
            <a:pPr indent="0" lvl="0" marL="0" rtl="0" algn="l">
              <a:spcBef>
                <a:spcPts val="0"/>
              </a:spcBef>
              <a:spcAft>
                <a:spcPts val="0"/>
              </a:spcAft>
              <a:buNone/>
            </a:pPr>
            <a:r>
              <a:rPr lang="en"/>
              <a:t>Lets shed some light on the scope of the project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 project has RL application in urban context and focuses on applying RL in real world urban scenarios and implements a complexive yet adaptive parking nature.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 scope encompasses using Unity engine as a simulation foundation to provide diverse scenarios and practical training.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Cost effective nature of the project and an add-on based structure is also in scope of the project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Scope also includes enhancing the parking capabilities of the car and implementing adaptability.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Practical implementation capability is also in scope, the model should be able to implement practically when needed.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1a6f326d5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1a6f326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[HIMANSHU]</a:t>
            </a:r>
            <a:endParaRPr/>
          </a:p>
          <a:p>
            <a:pPr indent="0" lvl="0" marL="0" rtl="0" algn="l">
              <a:spcBef>
                <a:spcPts val="0"/>
              </a:spcBef>
              <a:spcAft>
                <a:spcPts val="0"/>
              </a:spcAft>
              <a:buNone/>
            </a:pPr>
            <a:r>
              <a:rPr lang="en"/>
              <a:t>Lets shed some light on the scope of the project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 project has RL application in urban context and focuses on applying RL in real world urban scenarios and implements a complexive yet adaptive parking nature.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 scope encompasses using Unity engine as a simulation foundation to provide diverse scenarios and practical training.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Cost effective nature of the project and an add-on based structure is also in scope of the project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Scope also includes enhancing the parking capabilities of the car and implementing adaptability.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Practical implementation capability is also in scope, the model should be able to implement practically when needed.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e145993ac_1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e145993a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[HIMANSHU]</a:t>
            </a:r>
            <a:endParaRPr/>
          </a:p>
          <a:p>
            <a:pPr indent="0" lvl="0" marL="0" rtl="0" algn="l">
              <a:spcBef>
                <a:spcPts val="0"/>
              </a:spcBef>
              <a:spcAft>
                <a:spcPts val="0"/>
              </a:spcAft>
              <a:buNone/>
            </a:pPr>
            <a:r>
              <a:rPr lang="en"/>
              <a:t>Now lets see the functional requirements for the project, it broadly contains 2 sections: System Requirements and Functional Specifications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e145993ac_1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e145993ac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[HIMANSHU]</a:t>
            </a:r>
            <a:endParaRPr/>
          </a:p>
          <a:p>
            <a:pPr indent="0" lvl="0" marL="0" rtl="0" algn="l">
              <a:spcBef>
                <a:spcPts val="0"/>
              </a:spcBef>
              <a:spcAft>
                <a:spcPts val="0"/>
              </a:spcAft>
              <a:buNone/>
            </a:pPr>
            <a:r>
              <a:rPr lang="en"/>
              <a:t>Now lets see the functional specifications which are </a:t>
            </a:r>
            <a:r>
              <a:rPr lang="en"/>
              <a:t>necessary</a:t>
            </a:r>
            <a:r>
              <a:rPr lang="en"/>
              <a:t> for the actual functioning of the model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It requires an RL model with effective techniques for its training and implementation.</a:t>
            </a:r>
            <a:endParaRPr/>
          </a:p>
          <a:p>
            <a:pPr indent="-317500" lvl="0" marL="457200" rtl="0" algn="l">
              <a:spcBef>
                <a:spcPts val="0"/>
              </a:spcBef>
              <a:spcAft>
                <a:spcPts val="0"/>
              </a:spcAft>
              <a:buSzPts val="1400"/>
              <a:buAutoNum type="arabicParenBoth"/>
            </a:pPr>
            <a:r>
              <a:rPr lang="en"/>
              <a:t>It also </a:t>
            </a:r>
            <a:r>
              <a:rPr lang="en"/>
              <a:t>requires</a:t>
            </a:r>
            <a:r>
              <a:rPr lang="en"/>
              <a:t> a wide variety of training data scenarios which will be provided by Unity Physics Engine.</a:t>
            </a:r>
            <a:endParaRPr/>
          </a:p>
          <a:p>
            <a:pPr indent="-317500" lvl="0" marL="457200" rtl="0" algn="l">
              <a:spcBef>
                <a:spcPts val="0"/>
              </a:spcBef>
              <a:spcAft>
                <a:spcPts val="0"/>
              </a:spcAft>
              <a:buSzPts val="1400"/>
              <a:buAutoNum type="arabicParenBoth"/>
            </a:pPr>
            <a:r>
              <a:rPr lang="en"/>
              <a:t>Adaptability is also a core functional specification for the future use of the RL model.</a:t>
            </a:r>
            <a:endParaRPr/>
          </a:p>
          <a:p>
            <a:pPr indent="-317500" lvl="0" marL="457200" rtl="0" algn="l">
              <a:spcBef>
                <a:spcPts val="0"/>
              </a:spcBef>
              <a:spcAft>
                <a:spcPts val="0"/>
              </a:spcAft>
              <a:buSzPts val="1400"/>
              <a:buAutoNum type="arabicParenBoth"/>
            </a:pPr>
            <a:r>
              <a:rPr lang="en"/>
              <a:t>The model should be able to have a good decision making capability making it a more secure and viable option.</a:t>
            </a:r>
            <a:endParaRPr/>
          </a:p>
          <a:p>
            <a:pPr indent="-317500" lvl="0" marL="457200" rtl="0" algn="l">
              <a:spcBef>
                <a:spcPts val="0"/>
              </a:spcBef>
              <a:spcAft>
                <a:spcPts val="0"/>
              </a:spcAft>
              <a:buSzPts val="1400"/>
              <a:buAutoNum type="arabicParenBoth"/>
            </a:pPr>
            <a:r>
              <a:rPr lang="en"/>
              <a:t>Capability of measuring performance stats is also a functional specification.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1a6f326d5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1a6f326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[HIMANSHU]</a:t>
            </a:r>
            <a:endParaRPr/>
          </a:p>
          <a:p>
            <a:pPr indent="0" lvl="0" marL="0" rtl="0" algn="l">
              <a:spcBef>
                <a:spcPts val="0"/>
              </a:spcBef>
              <a:spcAft>
                <a:spcPts val="0"/>
              </a:spcAft>
              <a:buNone/>
            </a:pPr>
            <a:r>
              <a:rPr lang="en"/>
              <a:t>Now lets see the functional specifications which are necessary for the actual functioning of the model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It requires an RL model with effective techniques for its training and implementation.</a:t>
            </a:r>
            <a:endParaRPr/>
          </a:p>
          <a:p>
            <a:pPr indent="-317500" lvl="0" marL="457200" rtl="0" algn="l">
              <a:spcBef>
                <a:spcPts val="0"/>
              </a:spcBef>
              <a:spcAft>
                <a:spcPts val="0"/>
              </a:spcAft>
              <a:buSzPts val="1400"/>
              <a:buAutoNum type="arabicParenBoth"/>
            </a:pPr>
            <a:r>
              <a:rPr lang="en"/>
              <a:t>It also requires a wide variety of training data scenarios which will be provided by Unity Physics Engine.</a:t>
            </a:r>
            <a:endParaRPr/>
          </a:p>
          <a:p>
            <a:pPr indent="-317500" lvl="0" marL="457200" rtl="0" algn="l">
              <a:spcBef>
                <a:spcPts val="0"/>
              </a:spcBef>
              <a:spcAft>
                <a:spcPts val="0"/>
              </a:spcAft>
              <a:buSzPts val="1400"/>
              <a:buAutoNum type="arabicParenBoth"/>
            </a:pPr>
            <a:r>
              <a:rPr lang="en"/>
              <a:t>Adaptability is also a core functional specification for the future use of the RL model.</a:t>
            </a:r>
            <a:endParaRPr/>
          </a:p>
          <a:p>
            <a:pPr indent="-317500" lvl="0" marL="457200" rtl="0" algn="l">
              <a:spcBef>
                <a:spcPts val="0"/>
              </a:spcBef>
              <a:spcAft>
                <a:spcPts val="0"/>
              </a:spcAft>
              <a:buSzPts val="1400"/>
              <a:buAutoNum type="arabicParenBoth"/>
            </a:pPr>
            <a:r>
              <a:rPr lang="en"/>
              <a:t>The model should be able to have a good decision making capability making it a more secure and viable option.</a:t>
            </a:r>
            <a:endParaRPr/>
          </a:p>
          <a:p>
            <a:pPr indent="-317500" lvl="0" marL="457200" rtl="0" algn="l">
              <a:spcBef>
                <a:spcPts val="0"/>
              </a:spcBef>
              <a:spcAft>
                <a:spcPts val="0"/>
              </a:spcAft>
              <a:buSzPts val="1400"/>
              <a:buAutoNum type="arabicParenBoth"/>
            </a:pPr>
            <a:r>
              <a:rPr lang="en"/>
              <a:t>Capability of measuring performance stats is also a functional specification.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1a6f326d5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1a6f326d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[HIMANSHU]</a:t>
            </a:r>
            <a:endParaRPr/>
          </a:p>
          <a:p>
            <a:pPr indent="0" lvl="0" marL="0" rtl="0" algn="l">
              <a:spcBef>
                <a:spcPts val="0"/>
              </a:spcBef>
              <a:spcAft>
                <a:spcPts val="0"/>
              </a:spcAft>
              <a:buNone/>
            </a:pPr>
            <a:r>
              <a:rPr lang="en"/>
              <a:t>Now lets see the functional specifications which are necessary for the actual functioning of the model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It requires an RL model with effective techniques for its training and implementation.</a:t>
            </a:r>
            <a:endParaRPr/>
          </a:p>
          <a:p>
            <a:pPr indent="-317500" lvl="0" marL="457200" rtl="0" algn="l">
              <a:spcBef>
                <a:spcPts val="0"/>
              </a:spcBef>
              <a:spcAft>
                <a:spcPts val="0"/>
              </a:spcAft>
              <a:buSzPts val="1400"/>
              <a:buAutoNum type="arabicParenBoth"/>
            </a:pPr>
            <a:r>
              <a:rPr lang="en"/>
              <a:t>It also requires a wide variety of training data scenarios which will be provided by Unity Physics Engine.</a:t>
            </a:r>
            <a:endParaRPr/>
          </a:p>
          <a:p>
            <a:pPr indent="-317500" lvl="0" marL="457200" rtl="0" algn="l">
              <a:spcBef>
                <a:spcPts val="0"/>
              </a:spcBef>
              <a:spcAft>
                <a:spcPts val="0"/>
              </a:spcAft>
              <a:buSzPts val="1400"/>
              <a:buAutoNum type="arabicParenBoth"/>
            </a:pPr>
            <a:r>
              <a:rPr lang="en"/>
              <a:t>Adaptability is also a core functional specification for the future use of the RL model.</a:t>
            </a:r>
            <a:endParaRPr/>
          </a:p>
          <a:p>
            <a:pPr indent="-317500" lvl="0" marL="457200" rtl="0" algn="l">
              <a:spcBef>
                <a:spcPts val="0"/>
              </a:spcBef>
              <a:spcAft>
                <a:spcPts val="0"/>
              </a:spcAft>
              <a:buSzPts val="1400"/>
              <a:buAutoNum type="arabicParenBoth"/>
            </a:pPr>
            <a:r>
              <a:rPr lang="en"/>
              <a:t>The model should be able to have a good decision making capability making it a more secure and viable option.</a:t>
            </a:r>
            <a:endParaRPr/>
          </a:p>
          <a:p>
            <a:pPr indent="-317500" lvl="0" marL="457200" rtl="0" algn="l">
              <a:spcBef>
                <a:spcPts val="0"/>
              </a:spcBef>
              <a:spcAft>
                <a:spcPts val="0"/>
              </a:spcAft>
              <a:buSzPts val="1400"/>
              <a:buAutoNum type="arabicParenBoth"/>
            </a:pPr>
            <a:r>
              <a:rPr lang="en"/>
              <a:t>Capability of measuring performance stats is also a functional specification.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3b7981b23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3b7981b2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[HIMANSHU]</a:t>
            </a:r>
            <a:endParaRPr/>
          </a:p>
          <a:p>
            <a:pPr indent="0" lvl="0" marL="0" rtl="0" algn="l">
              <a:spcBef>
                <a:spcPts val="0"/>
              </a:spcBef>
              <a:spcAft>
                <a:spcPts val="0"/>
              </a:spcAft>
              <a:buNone/>
            </a:pPr>
            <a:r>
              <a:rPr lang="en"/>
              <a:t>Now lets see the functional specifications which are necessary for the actual functioning of the model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It requires an RL model with effective techniques for its training and implementation.</a:t>
            </a:r>
            <a:endParaRPr/>
          </a:p>
          <a:p>
            <a:pPr indent="-317500" lvl="0" marL="457200" rtl="0" algn="l">
              <a:spcBef>
                <a:spcPts val="0"/>
              </a:spcBef>
              <a:spcAft>
                <a:spcPts val="0"/>
              </a:spcAft>
              <a:buSzPts val="1400"/>
              <a:buAutoNum type="arabicParenBoth"/>
            </a:pPr>
            <a:r>
              <a:rPr lang="en"/>
              <a:t>It also requires a wide variety of training data scenarios which will be provided by Unity Physics Engine.</a:t>
            </a:r>
            <a:endParaRPr/>
          </a:p>
          <a:p>
            <a:pPr indent="-317500" lvl="0" marL="457200" rtl="0" algn="l">
              <a:spcBef>
                <a:spcPts val="0"/>
              </a:spcBef>
              <a:spcAft>
                <a:spcPts val="0"/>
              </a:spcAft>
              <a:buSzPts val="1400"/>
              <a:buAutoNum type="arabicParenBoth"/>
            </a:pPr>
            <a:r>
              <a:rPr lang="en"/>
              <a:t>Adaptability is also a core functional specification for the future use of the RL model.</a:t>
            </a:r>
            <a:endParaRPr/>
          </a:p>
          <a:p>
            <a:pPr indent="-317500" lvl="0" marL="457200" rtl="0" algn="l">
              <a:spcBef>
                <a:spcPts val="0"/>
              </a:spcBef>
              <a:spcAft>
                <a:spcPts val="0"/>
              </a:spcAft>
              <a:buSzPts val="1400"/>
              <a:buAutoNum type="arabicParenBoth"/>
            </a:pPr>
            <a:r>
              <a:rPr lang="en"/>
              <a:t>The model should be able to have a good decision making capability making it a more secure and viable option.</a:t>
            </a:r>
            <a:endParaRPr/>
          </a:p>
          <a:p>
            <a:pPr indent="-317500" lvl="0" marL="457200" rtl="0" algn="l">
              <a:spcBef>
                <a:spcPts val="0"/>
              </a:spcBef>
              <a:spcAft>
                <a:spcPts val="0"/>
              </a:spcAft>
              <a:buSzPts val="1400"/>
              <a:buAutoNum type="arabicParenBoth"/>
            </a:pPr>
            <a:r>
              <a:rPr lang="en"/>
              <a:t>Capability of measuring performance stats is also a functional specification.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e145993ac_1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e145993a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[SHREYASHI]</a:t>
            </a:r>
            <a:endParaRPr/>
          </a:p>
          <a:p>
            <a:pPr indent="0" lvl="0" marL="0" rtl="0" algn="l">
              <a:spcBef>
                <a:spcPts val="0"/>
              </a:spcBef>
              <a:spcAft>
                <a:spcPts val="0"/>
              </a:spcAft>
              <a:buNone/>
            </a:pPr>
            <a:r>
              <a:rPr lang="en"/>
              <a:t>Lets shed some light on these security requirements now,</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 model should have data privacy and no one should be able to see or </a:t>
            </a:r>
            <a:r>
              <a:rPr lang="en"/>
              <a:t>modify</a:t>
            </a:r>
            <a:r>
              <a:rPr lang="en"/>
              <a:t> the model parameters or training data, it should also protect the user data associated with the model and its implementation.</a:t>
            </a:r>
            <a:endParaRPr/>
          </a:p>
          <a:p>
            <a:pPr indent="-317500" lvl="0" marL="457200" rtl="0" algn="l">
              <a:spcBef>
                <a:spcPts val="0"/>
              </a:spcBef>
              <a:spcAft>
                <a:spcPts val="0"/>
              </a:spcAft>
              <a:buSzPts val="1400"/>
              <a:buAutoNum type="arabicParenBoth"/>
            </a:pPr>
            <a:r>
              <a:rPr lang="en"/>
              <a:t>The model must also implement access controls, </a:t>
            </a:r>
            <a:r>
              <a:rPr lang="en"/>
              <a:t>restricting</a:t>
            </a:r>
            <a:r>
              <a:rPr lang="en"/>
              <a:t> unauthorized access and actions.</a:t>
            </a:r>
            <a:endParaRPr/>
          </a:p>
          <a:p>
            <a:pPr indent="-317500" lvl="0" marL="457200" rtl="0" algn="l">
              <a:spcBef>
                <a:spcPts val="0"/>
              </a:spcBef>
              <a:spcAft>
                <a:spcPts val="0"/>
              </a:spcAft>
              <a:buSzPts val="1400"/>
              <a:buAutoNum type="arabicParenBoth"/>
            </a:pPr>
            <a:r>
              <a:rPr lang="en"/>
              <a:t>Techniques will be implemented to maintain integrity of the model and improving the safety measures.</a:t>
            </a:r>
            <a:endParaRPr/>
          </a:p>
          <a:p>
            <a:pPr indent="-317500" lvl="0" marL="457200" rtl="0" algn="l">
              <a:spcBef>
                <a:spcPts val="0"/>
              </a:spcBef>
              <a:spcAft>
                <a:spcPts val="0"/>
              </a:spcAft>
              <a:buSzPts val="1400"/>
              <a:buAutoNum type="arabicParenBoth"/>
            </a:pPr>
            <a:r>
              <a:rPr lang="en"/>
              <a:t>The data transmissions between various components should be secure and well protected to insure against threats and vulnerabilities.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edd36ff49f20ff4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edd36ff49f20ff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[KUSHAGRA]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8318effca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8318eff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[KUSHAGRA]</a:t>
            </a:r>
            <a:endParaRPr/>
          </a:p>
          <a:p>
            <a:pPr indent="0" lvl="0" marL="0" rtl="0" algn="l">
              <a:spcBef>
                <a:spcPts val="0"/>
              </a:spcBef>
              <a:spcAft>
                <a:spcPts val="0"/>
              </a:spcAft>
              <a:buNone/>
            </a:pPr>
            <a:r>
              <a:rPr lang="en"/>
              <a:t>First of all the questions arises why should I or anyone be worried about parking? </a:t>
            </a:r>
            <a:endParaRPr/>
          </a:p>
          <a:p>
            <a:pPr indent="0" lvl="0" marL="0" rtl="0" algn="l">
              <a:spcBef>
                <a:spcPts val="0"/>
              </a:spcBef>
              <a:spcAft>
                <a:spcPts val="0"/>
              </a:spcAft>
              <a:buNone/>
            </a:pPr>
            <a:r>
              <a:rPr lang="en"/>
              <a:t>I will tell you a little background story about it, so the last month there was a rainy day and me and my father has an understanding that if it’s raining then I will take the car to college and it was all fine but when I reached college I entered the parking lot and I noticed that there are no wide spaces available and the guard was keen to have me parked in a space between 2 cars, now I believe that I am a capable driver and I was able to park there but it got me thinking why should I bear all the tension of parking in a tight space and then getting out of car </a:t>
            </a:r>
            <a:r>
              <a:rPr lang="en"/>
              <a:t>without</a:t>
            </a:r>
            <a:r>
              <a:rPr lang="en"/>
              <a:t> dinking the adjacent ones (we all have been there), why don’t we have a system that can do that parking task for us, you might say there exists fully functional driving systems like Tesla which can park for you, but it is expensive and I love to drive my car, I just want a parking system, coincidentally us group members were also thinking about finalising a final year project and with this scenario and need in mind we come up with the idea of creating a Reinforcement Learning model which can do this task for us in a simulated environment.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1a6f326d5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1a6f326d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edd36ff49f20ff4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edd36ff49f20ff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[KUSHAGRA]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1a6f326d5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1a6f326d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1a6f326d5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1a6f326d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1a6f326d5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1a6f326d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[KUSHAGRA]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8318effca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8318effc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[KUSHAGRA]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edd36ff49f20ff4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edd36ff49f20ff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3b7981b23_1_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3b7981b23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3b7981b23_1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3b7981b23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a lot for hearing our project presentation and now you can ask all the questions you might have.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[KUSHAGRA]</a:t>
            </a:r>
            <a:endParaRPr/>
          </a:p>
          <a:p>
            <a:pPr indent="0" lvl="0" marL="0" rtl="0" algn="l">
              <a:spcBef>
                <a:spcPts val="0"/>
              </a:spcBef>
              <a:spcAft>
                <a:spcPts val="0"/>
              </a:spcAft>
              <a:buNone/>
            </a:pPr>
            <a:r>
              <a:rPr lang="en"/>
              <a:t>This presentation presents these points about the project, Introduction where we will see the significance of this project and the objectives, system overview which will discuss about the scopes and features, then functional and non-functional requirements and then closing it with use cases and system architecture.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[KUSHAGRA]</a:t>
            </a:r>
            <a:endParaRPr/>
          </a:p>
          <a:p>
            <a:pPr indent="0" lvl="0" marL="0" rtl="0" algn="l">
              <a:spcBef>
                <a:spcPts val="0"/>
              </a:spcBef>
              <a:spcAft>
                <a:spcPts val="0"/>
              </a:spcAft>
              <a:buNone/>
            </a:pPr>
            <a:r>
              <a:rPr lang="en"/>
              <a:t>These are the subsections under Introduction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edd36ff49f20ff4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dd36ff49f20ff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[KUSHAGRA]</a:t>
            </a:r>
            <a:endParaRPr/>
          </a:p>
          <a:p>
            <a:pPr indent="0" lvl="0" marL="0" rtl="0" algn="l">
              <a:spcBef>
                <a:spcPts val="0"/>
              </a:spcBef>
              <a:spcAft>
                <a:spcPts val="0"/>
              </a:spcAft>
              <a:buNone/>
            </a:pPr>
            <a:r>
              <a:rPr lang="en"/>
              <a:t>Lets talk a bit about the background of the problem and the tech,</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Machine learning revolutionizes tasks and we all  understand what that means, whether its weather forecasting or stock trends or even things such as monthly expenditure, we can monitor and predict all of these with simple machine learning techniques and that is the strong point of machine learning, RL on the other hand is a bit more advanced technology where we implement machine learning with real world scenarios and training based on experience of the model, the model plays the scenarios and learn by its mistakes.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Then there is the car parking challenges that we all face like spatial awareness, trajectory planning and a strong decision making ability, our RL agent should be able to tackle these challenges.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We have decided to implement all of this in a simulated environment hence I must introduce you all to Unity, Unity is a game engine that is used to make games, apart from that it is developed in such a way that it can be used to make almost any computer, web, mobile, or even TV applications, It also has a very realistic simulation environment and physics engine which we will need for the training of the model.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 projects is not only a significant part of our group’s life due to the BTech norms but also a significant contribution to the field of autonomous car driving or parking, it can act as a pre-defined or pre-trained model of anyone’s new adventure and also can be a cost-effective add-on to a car that users can have.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e145993ac_1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e145993a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[KUSHAGRA]</a:t>
            </a:r>
            <a:endParaRPr/>
          </a:p>
          <a:p>
            <a:pPr indent="0" lvl="0" marL="0" rtl="0" algn="l">
              <a:spcBef>
                <a:spcPts val="0"/>
              </a:spcBef>
              <a:spcAft>
                <a:spcPts val="0"/>
              </a:spcAft>
              <a:buNone/>
            </a:pPr>
            <a:r>
              <a:rPr lang="en"/>
              <a:t>Lets talk about the actual problems the project faces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 challenges about a parking scenario, as discussed in last slide this is a task capable only for an intelligent mind such as a human brain, some hurdles include real-time decision making, and trajectory planning.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Then comes the complexities of real world scenarios, when we were kids and were </a:t>
            </a:r>
            <a:r>
              <a:rPr lang="en"/>
              <a:t>learning</a:t>
            </a:r>
            <a:r>
              <a:rPr lang="en"/>
              <a:t> about cars or </a:t>
            </a:r>
            <a:r>
              <a:rPr lang="en"/>
              <a:t>driving</a:t>
            </a:r>
            <a:r>
              <a:rPr lang="en"/>
              <a:t> , it all seemed so easy and so cherry but when it came to actually drive a car it was a challenge, same applied to parking a car, there are different variables like oncoming and ongoing traffic, car bounds and adjacent cars, even a </a:t>
            </a:r>
            <a:r>
              <a:rPr lang="en"/>
              <a:t>plant</a:t>
            </a:r>
            <a:r>
              <a:rPr lang="en"/>
              <a:t> pot is an </a:t>
            </a:r>
            <a:r>
              <a:rPr lang="en"/>
              <a:t>obstacle</a:t>
            </a:r>
            <a:r>
              <a:rPr lang="en"/>
              <a:t> we avoid while parking.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 first 2 points were just staging the entry of RL and RL is a tech that is specifically designed for real-world applications like these, the RL’s rationale approach is what makes it the most suitable, a traditional algo can never be able to handle these complexities hence we need a robust RL model.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This project serves a very narrow but important purpose in the autonomous parking systems and can be used as a commercial product or a platform for learning or creating new things.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076b93fd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076b93fd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e145993ac_1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e145993a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[HIMANSHU]</a:t>
            </a:r>
            <a:endParaRPr/>
          </a:p>
          <a:p>
            <a:pPr indent="0" lvl="0" marL="0" rtl="0" algn="l">
              <a:spcBef>
                <a:spcPts val="0"/>
              </a:spcBef>
              <a:spcAft>
                <a:spcPts val="0"/>
              </a:spcAft>
              <a:buNone/>
            </a:pPr>
            <a:r>
              <a:rPr lang="en"/>
              <a:t>Hello and good morning all panelists,</a:t>
            </a:r>
            <a:br>
              <a:rPr lang="en"/>
            </a:br>
            <a:r>
              <a:rPr lang="en"/>
              <a:t>I am himanshu and I will proceed with the presentation now,</a:t>
            </a:r>
            <a:endParaRPr/>
          </a:p>
          <a:p>
            <a:pPr indent="0" lvl="0" marL="0" rtl="0" algn="l">
              <a:spcBef>
                <a:spcPts val="0"/>
              </a:spcBef>
              <a:spcAft>
                <a:spcPts val="0"/>
              </a:spcAft>
              <a:buNone/>
            </a:pPr>
            <a:r>
              <a:rPr lang="en"/>
              <a:t>Lets talk about the system overview of our project, it has widely 2 sections: scope and key features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e145993ac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e145993a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[HIMANSHU]</a:t>
            </a:r>
            <a:endParaRPr/>
          </a:p>
          <a:p>
            <a:pPr indent="0" lvl="0" marL="0" rtl="0" algn="l">
              <a:spcBef>
                <a:spcPts val="0"/>
              </a:spcBef>
              <a:spcAft>
                <a:spcPts val="0"/>
              </a:spcAft>
              <a:buNone/>
            </a:pPr>
            <a:r>
              <a:rPr lang="en"/>
              <a:t>Lets shed some light on the scope of the project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 project has RL application in urban context and focuses on applying RL in real world urban scenarios and implements a complexive yet adaptive parking nature.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The scope encompasses using Unity engine as a simulation foundation to provide diverse scenarios and practical training.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Cost effective nature of the project and an add-on based structure is also in scope of the project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Scope also includes enhancing the parking capabilities of the car and implementing adaptability.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
              <a:t>Practical implementation capability is also in scope, the model should be able to implement practically when needed.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www.gocoder.one/blog/hands-on-introduction-to-deep-reinforcement-learning" TargetMode="External"/><Relationship Id="rId4" Type="http://schemas.openxmlformats.org/officeDocument/2006/relationships/hyperlink" Target="https://tinyurl.com/ykjpwqdk" TargetMode="External"/><Relationship Id="rId5" Type="http://schemas.openxmlformats.org/officeDocument/2006/relationships/hyperlink" Target="https://github.com/Unity-Technologies/ml-agents" TargetMode="External"/><Relationship Id="rId6" Type="http://schemas.openxmlformats.org/officeDocument/2006/relationships/hyperlink" Target="https://unity-technologies.github.io/ml-agents/ML-Agents-Overvie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repositorio.uniandes.edu.co/server/api/core/bitstreams/cadff679-f3f3-43fa-a543-d6313c0a4932/content" TargetMode="External"/><Relationship Id="rId4" Type="http://schemas.openxmlformats.org/officeDocument/2006/relationships/hyperlink" Target="http://arxiv.org/abs/1809.02627" TargetMode="External"/><Relationship Id="rId5" Type="http://schemas.openxmlformats.org/officeDocument/2006/relationships/hyperlink" Target="http://arxiv.org/abs/1707.0634735" TargetMode="External"/><Relationship Id="rId6" Type="http://schemas.openxmlformats.org/officeDocument/2006/relationships/hyperlink" Target="https://www.youtube.com/watch?v=ZtdtpRmoFS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arxiv.org/abs/1812.02341" TargetMode="External"/><Relationship Id="rId4" Type="http://schemas.openxmlformats.org/officeDocument/2006/relationships/hyperlink" Target="https://ojs.aaai.org/index.php/AAAI/article/view/108273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6134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iPark: Intelligent Parking</a:t>
            </a:r>
            <a:endParaRPr>
              <a:solidFill>
                <a:schemeClr val="lt1"/>
              </a:solidFill>
            </a:endParaRPr>
          </a:p>
        </p:txBody>
      </p:sp>
      <p:sp>
        <p:nvSpPr>
          <p:cNvPr id="60" name="Google Shape;60;p13"/>
          <p:cNvSpPr txBox="1"/>
          <p:nvPr>
            <p:ph idx="1" type="subTitle"/>
          </p:nvPr>
        </p:nvSpPr>
        <p:spPr>
          <a:xfrm>
            <a:off x="512700" y="3587900"/>
            <a:ext cx="81186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rPr>
              <a:t>Kushagra (2000271530029)			  					     Mr. Samender Singh</a:t>
            </a:r>
            <a:endParaRPr sz="1500">
              <a:solidFill>
                <a:schemeClr val="accent1"/>
              </a:solidFill>
            </a:endParaRPr>
          </a:p>
          <a:p>
            <a:pPr indent="0" lvl="0" marL="0" rtl="0" algn="l">
              <a:spcBef>
                <a:spcPts val="0"/>
              </a:spcBef>
              <a:spcAft>
                <a:spcPts val="0"/>
              </a:spcAft>
              <a:buNone/>
            </a:pPr>
            <a:r>
              <a:rPr lang="en" sz="1500">
                <a:solidFill>
                  <a:schemeClr val="accent1"/>
                </a:solidFill>
              </a:rPr>
              <a:t>Abhinav Sajjan (2000271530006)</a:t>
            </a:r>
            <a:endParaRPr sz="1500">
              <a:solidFill>
                <a:schemeClr val="accent1"/>
              </a:solidFill>
            </a:endParaRPr>
          </a:p>
          <a:p>
            <a:pPr indent="0" lvl="0" marL="0" rtl="0" algn="l">
              <a:spcBef>
                <a:spcPts val="0"/>
              </a:spcBef>
              <a:spcAft>
                <a:spcPts val="0"/>
              </a:spcAft>
              <a:buNone/>
            </a:pPr>
            <a:r>
              <a:rPr lang="en" sz="1500">
                <a:solidFill>
                  <a:schemeClr val="accent1"/>
                </a:solidFill>
              </a:rPr>
              <a:t>Himanshu Mishra (2000271530024)</a:t>
            </a:r>
            <a:endParaRPr sz="1500">
              <a:solidFill>
                <a:schemeClr val="accent1"/>
              </a:solidFill>
            </a:endParaRPr>
          </a:p>
          <a:p>
            <a:pPr indent="0" lvl="0" marL="0" rtl="0" algn="l">
              <a:spcBef>
                <a:spcPts val="0"/>
              </a:spcBef>
              <a:spcAft>
                <a:spcPts val="0"/>
              </a:spcAft>
              <a:buNone/>
            </a:pPr>
            <a:r>
              <a:rPr lang="en" sz="1500">
                <a:solidFill>
                  <a:schemeClr val="accent1"/>
                </a:solidFill>
              </a:rPr>
              <a:t>Shreyashi Jaiswal (2000271530056)</a:t>
            </a:r>
            <a:endParaRPr sz="1500">
              <a:solidFill>
                <a:schemeClr val="accent1"/>
              </a:solidFill>
            </a:endParaRPr>
          </a:p>
        </p:txBody>
      </p:sp>
      <p:sp>
        <p:nvSpPr>
          <p:cNvPr id="61" name="Google Shape;61;p13"/>
          <p:cNvSpPr txBox="1"/>
          <p:nvPr>
            <p:ph idx="1" type="subTitle"/>
          </p:nvPr>
        </p:nvSpPr>
        <p:spPr>
          <a:xfrm>
            <a:off x="512700" y="3136275"/>
            <a:ext cx="81186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Members:	</a:t>
            </a:r>
            <a:r>
              <a:rPr lang="en" sz="2000">
                <a:solidFill>
                  <a:schemeClr val="accent1"/>
                </a:solidFill>
              </a:rPr>
              <a:t>												    </a:t>
            </a:r>
            <a:r>
              <a:rPr b="1" lang="en" sz="2000">
                <a:solidFill>
                  <a:schemeClr val="accent1"/>
                </a:solidFill>
              </a:rPr>
              <a:t>Guide:</a:t>
            </a:r>
            <a:endParaRPr b="1" sz="20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1171675"/>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 sz="1600"/>
              <a:t>Soft Actor-Critic (SAC):</a:t>
            </a:r>
            <a:endParaRPr sz="1600"/>
          </a:p>
          <a:p>
            <a:pPr indent="-298450" lvl="0" marL="457200" rtl="0" algn="l">
              <a:spcBef>
                <a:spcPts val="1200"/>
              </a:spcBef>
              <a:spcAft>
                <a:spcPts val="0"/>
              </a:spcAft>
              <a:buSzPts val="1100"/>
              <a:buFont typeface="Arial"/>
              <a:buChar char="●"/>
            </a:pPr>
            <a:r>
              <a:rPr lang="en" sz="1600"/>
              <a:t>Advantages:</a:t>
            </a:r>
            <a:endParaRPr sz="1600"/>
          </a:p>
          <a:p>
            <a:pPr indent="-298450" lvl="1" marL="914400" rtl="0" algn="l">
              <a:spcBef>
                <a:spcPts val="0"/>
              </a:spcBef>
              <a:spcAft>
                <a:spcPts val="0"/>
              </a:spcAft>
              <a:buSzPts val="1100"/>
              <a:buFont typeface="Arial"/>
              <a:buChar char="○"/>
            </a:pPr>
            <a:r>
              <a:rPr lang="en" sz="1600"/>
              <a:t>Sample Efficiency: SAC is known for its high sample efficiency, making it suitable for environments with continuous action spaces.</a:t>
            </a:r>
            <a:endParaRPr sz="1600"/>
          </a:p>
          <a:p>
            <a:pPr indent="-298450" lvl="1" marL="914400" rtl="0" algn="l">
              <a:spcBef>
                <a:spcPts val="0"/>
              </a:spcBef>
              <a:spcAft>
                <a:spcPts val="0"/>
              </a:spcAft>
              <a:buSzPts val="1100"/>
              <a:buFont typeface="Arial"/>
              <a:buChar char="○"/>
            </a:pPr>
            <a:r>
              <a:rPr lang="en" sz="1600"/>
              <a:t>Entropy Regularization: Encourages exploration by adding an entropy term to the reward, which helps in learning diverse behaviors.</a:t>
            </a:r>
            <a:endParaRPr sz="1600"/>
          </a:p>
          <a:p>
            <a:pPr indent="-298450" lvl="1" marL="914400" rtl="0" algn="l">
              <a:spcBef>
                <a:spcPts val="0"/>
              </a:spcBef>
              <a:spcAft>
                <a:spcPts val="0"/>
              </a:spcAft>
              <a:buSzPts val="1100"/>
              <a:buFont typeface="Arial"/>
              <a:buChar char="○"/>
            </a:pPr>
            <a:r>
              <a:rPr lang="en" sz="1600"/>
              <a:t>Performance: Generally achieves state-of-the-art results in continuous control tasks.</a:t>
            </a:r>
            <a:endParaRPr sz="1600"/>
          </a:p>
          <a:p>
            <a:pPr indent="-298450" lvl="0" marL="457200" rtl="0" algn="l">
              <a:spcBef>
                <a:spcPts val="0"/>
              </a:spcBef>
              <a:spcAft>
                <a:spcPts val="0"/>
              </a:spcAft>
              <a:buSzPts val="1100"/>
              <a:buFont typeface="Arial"/>
              <a:buChar char="●"/>
            </a:pPr>
            <a:r>
              <a:rPr lang="en" sz="1600"/>
              <a:t>Mechanism:</a:t>
            </a:r>
            <a:endParaRPr sz="1600"/>
          </a:p>
          <a:p>
            <a:pPr indent="-298450" lvl="1" marL="914400" rtl="0" algn="l">
              <a:spcBef>
                <a:spcPts val="0"/>
              </a:spcBef>
              <a:spcAft>
                <a:spcPts val="0"/>
              </a:spcAft>
              <a:buSzPts val="1100"/>
              <a:buFont typeface="Arial"/>
              <a:buChar char="○"/>
            </a:pPr>
            <a:r>
              <a:rPr lang="en" sz="1600"/>
              <a:t>Uses both value and policy networks, optimizing them simultaneously.</a:t>
            </a:r>
            <a:endParaRPr sz="1600"/>
          </a:p>
          <a:p>
            <a:pPr indent="-298450" lvl="1" marL="914400" rtl="0" algn="l">
              <a:spcBef>
                <a:spcPts val="0"/>
              </a:spcBef>
              <a:spcAft>
                <a:spcPts val="0"/>
              </a:spcAft>
              <a:buSzPts val="1100"/>
              <a:buFont typeface="Arial"/>
              <a:buChar char="○"/>
            </a:pPr>
            <a:r>
              <a:rPr lang="en" sz="1600"/>
              <a:t>Incorporates a stochastic policy that improves exploration and robustness.</a:t>
            </a:r>
            <a:endParaRPr sz="1600"/>
          </a:p>
          <a:p>
            <a:pPr indent="0" lvl="0" marL="0" rtl="0" algn="l">
              <a:spcBef>
                <a:spcPts val="1200"/>
              </a:spcBef>
              <a:spcAft>
                <a:spcPts val="1200"/>
              </a:spcAft>
              <a:buNone/>
            </a:pPr>
            <a:r>
              <a:t/>
            </a:r>
            <a:endParaRPr sz="1600"/>
          </a:p>
        </p:txBody>
      </p:sp>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Technologies Utilised Contd.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311700" y="1171675"/>
            <a:ext cx="8520600" cy="3397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Char char="●"/>
            </a:pPr>
            <a:r>
              <a:rPr lang="en" sz="1600"/>
              <a:t>Simulation Environment:</a:t>
            </a:r>
            <a:endParaRPr sz="1600"/>
          </a:p>
          <a:p>
            <a:pPr indent="-298450" lvl="1" marL="914400" rtl="0" algn="l">
              <a:spcBef>
                <a:spcPts val="0"/>
              </a:spcBef>
              <a:spcAft>
                <a:spcPts val="0"/>
              </a:spcAft>
              <a:buSzPts val="1100"/>
              <a:buFont typeface="Arial"/>
              <a:buChar char="○"/>
            </a:pPr>
            <a:r>
              <a:rPr lang="en" sz="1600"/>
              <a:t>Unity3D Game Engine: A powerful cross-platform engine used for developing simulations and games.</a:t>
            </a:r>
            <a:endParaRPr sz="1600"/>
          </a:p>
          <a:p>
            <a:pPr indent="-298450" lvl="1" marL="914400" rtl="0" algn="l">
              <a:spcBef>
                <a:spcPts val="0"/>
              </a:spcBef>
              <a:spcAft>
                <a:spcPts val="0"/>
              </a:spcAft>
              <a:buSzPts val="1100"/>
              <a:buFont typeface="Arial"/>
              <a:buChar char="○"/>
            </a:pPr>
            <a:r>
              <a:rPr lang="en" sz="1600"/>
              <a:t>Unity Editor: A component of Unity for designing and developing interactive 3D content.</a:t>
            </a:r>
            <a:endParaRPr sz="1600"/>
          </a:p>
          <a:p>
            <a:pPr indent="-298450" lvl="1" marL="914400" rtl="0" algn="l">
              <a:spcBef>
                <a:spcPts val="0"/>
              </a:spcBef>
              <a:spcAft>
                <a:spcPts val="0"/>
              </a:spcAft>
              <a:buSzPts val="1100"/>
              <a:buFont typeface="Arial"/>
              <a:buChar char="○"/>
            </a:pPr>
            <a:r>
              <a:rPr lang="en" sz="1600"/>
              <a:t>Unity ML-Agents Framework: A toolkit for creating intelligent agents using RL within the Unity platform.</a:t>
            </a:r>
            <a:br>
              <a:rPr lang="en" sz="1600"/>
            </a:br>
            <a:endParaRPr sz="1600"/>
          </a:p>
          <a:p>
            <a:pPr indent="-298450" lvl="0" marL="457200" rtl="0" algn="l">
              <a:spcBef>
                <a:spcPts val="0"/>
              </a:spcBef>
              <a:spcAft>
                <a:spcPts val="0"/>
              </a:spcAft>
              <a:buSzPts val="1100"/>
              <a:buFont typeface="Arial"/>
              <a:buChar char="●"/>
            </a:pPr>
            <a:r>
              <a:rPr lang="en" sz="1600"/>
              <a:t>Note: For more details, refer to the report PDF file Chapter 3.</a:t>
            </a:r>
            <a:endParaRPr sz="1600"/>
          </a:p>
        </p:txBody>
      </p:sp>
      <p:sp>
        <p:nvSpPr>
          <p:cNvPr id="120" name="Google Shape;120;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Technologies Utilised Contd.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System Overview &amp; Architecture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System Components:</a:t>
            </a:r>
            <a:endParaRPr sz="1600"/>
          </a:p>
          <a:p>
            <a:pPr indent="-298450" lvl="0" marL="457200" rtl="0" algn="l">
              <a:spcBef>
                <a:spcPts val="1600"/>
              </a:spcBef>
              <a:spcAft>
                <a:spcPts val="0"/>
              </a:spcAft>
              <a:buSzPts val="1100"/>
              <a:buFont typeface="Arial"/>
              <a:buChar char="●"/>
            </a:pPr>
            <a:r>
              <a:rPr lang="en" sz="1600"/>
              <a:t>RL Training Module: Implements RL algorithms for training the parking agent.</a:t>
            </a:r>
            <a:endParaRPr sz="1600"/>
          </a:p>
          <a:p>
            <a:pPr indent="-298450" lvl="0" marL="457200" rtl="0" algn="l">
              <a:spcBef>
                <a:spcPts val="0"/>
              </a:spcBef>
              <a:spcAft>
                <a:spcPts val="0"/>
              </a:spcAft>
              <a:buSzPts val="1100"/>
              <a:buFont typeface="Arial"/>
              <a:buChar char="●"/>
            </a:pPr>
            <a:r>
              <a:rPr lang="en" sz="1600"/>
              <a:t>Simulation Environment: Uses Unity to create realistic parking scenarios for training and testing.</a:t>
            </a:r>
            <a:endParaRPr sz="1600"/>
          </a:p>
          <a:p>
            <a:pPr indent="-298450" lvl="0" marL="457200" rtl="0" algn="l">
              <a:spcBef>
                <a:spcPts val="0"/>
              </a:spcBef>
              <a:spcAft>
                <a:spcPts val="0"/>
              </a:spcAft>
              <a:buSzPts val="1100"/>
              <a:buFont typeface="Arial"/>
              <a:buChar char="●"/>
            </a:pPr>
            <a:r>
              <a:rPr lang="en" sz="1600"/>
              <a:t>User Interface (UI) Component: Provides an interactive UI for users to interact with the system and visualize results.</a:t>
            </a:r>
            <a:endParaRPr sz="1600"/>
          </a:p>
          <a:p>
            <a:pPr indent="-298450" lvl="0" marL="457200" rtl="0" algn="l">
              <a:spcBef>
                <a:spcPts val="0"/>
              </a:spcBef>
              <a:spcAft>
                <a:spcPts val="0"/>
              </a:spcAft>
              <a:buSzPts val="1100"/>
              <a:buFont typeface="Arial"/>
              <a:buChar char="●"/>
            </a:pPr>
            <a:r>
              <a:rPr lang="en" sz="1600"/>
              <a:t>Performance Metrics Component: Tracks and analyzes the performance of the parking agent.</a:t>
            </a:r>
            <a:endParaRPr sz="1600"/>
          </a:p>
        </p:txBody>
      </p:sp>
      <p:sp>
        <p:nvSpPr>
          <p:cNvPr id="131" name="Google Shape;131;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Overview &amp; Architecture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600"/>
              <a:t>Project Environment:</a:t>
            </a:r>
            <a:endParaRPr sz="1600"/>
          </a:p>
          <a:p>
            <a:pPr indent="-298450" lvl="0" marL="457200" rtl="0" algn="l">
              <a:spcBef>
                <a:spcPts val="1200"/>
              </a:spcBef>
              <a:spcAft>
                <a:spcPts val="0"/>
              </a:spcAft>
              <a:buSzPts val="1100"/>
              <a:buFont typeface="Arial"/>
              <a:buChar char="●"/>
            </a:pPr>
            <a:r>
              <a:rPr lang="en" sz="1600"/>
              <a:t>Unity Engine: Central platform for creating and running the simulations.</a:t>
            </a:r>
            <a:endParaRPr sz="1600"/>
          </a:p>
          <a:p>
            <a:pPr indent="-298450" lvl="0" marL="457200" rtl="0" algn="l">
              <a:spcBef>
                <a:spcPts val="0"/>
              </a:spcBef>
              <a:spcAft>
                <a:spcPts val="0"/>
              </a:spcAft>
              <a:buSzPts val="1100"/>
              <a:buFont typeface="Arial"/>
              <a:buChar char="●"/>
            </a:pPr>
            <a:r>
              <a:rPr lang="en" sz="1600"/>
              <a:t>C-Sharp (C#) Programming Language: Used for scripting and developing components within Unity.</a:t>
            </a:r>
            <a:endParaRPr sz="1600"/>
          </a:p>
          <a:p>
            <a:pPr indent="-298450" lvl="0" marL="457200" rtl="0" algn="l">
              <a:spcBef>
                <a:spcPts val="0"/>
              </a:spcBef>
              <a:spcAft>
                <a:spcPts val="0"/>
              </a:spcAft>
              <a:buSzPts val="1100"/>
              <a:buFont typeface="Arial"/>
              <a:buChar char="●"/>
            </a:pPr>
            <a:r>
              <a:rPr lang="en" sz="1600"/>
              <a:t>Visual Studio: Integrated development environment (IDE) used for coding and debugging.</a:t>
            </a:r>
            <a:endParaRPr sz="1600"/>
          </a:p>
          <a:p>
            <a:pPr indent="-298450" lvl="0" marL="457200" rtl="0" algn="l">
              <a:spcBef>
                <a:spcPts val="0"/>
              </a:spcBef>
              <a:spcAft>
                <a:spcPts val="0"/>
              </a:spcAft>
              <a:buSzPts val="1100"/>
              <a:buFont typeface="Arial"/>
              <a:buChar char="●"/>
            </a:pPr>
            <a:r>
              <a:rPr lang="en" sz="1600"/>
              <a:t>GitHub: Version control platform for managing code and collaboration.</a:t>
            </a:r>
            <a:endParaRPr sz="1600"/>
          </a:p>
        </p:txBody>
      </p:sp>
      <p:sp>
        <p:nvSpPr>
          <p:cNvPr id="137" name="Google Shape;137;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Overview &amp; Architecture Contd.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n" sz="1600"/>
              <a:t>Project Concept:</a:t>
            </a:r>
            <a:endParaRPr sz="1600"/>
          </a:p>
          <a:p>
            <a:pPr indent="-298450" lvl="1" marL="914400" rtl="0" algn="l">
              <a:spcBef>
                <a:spcPts val="0"/>
              </a:spcBef>
              <a:spcAft>
                <a:spcPts val="0"/>
              </a:spcAft>
              <a:buSzPts val="1100"/>
              <a:buFont typeface="Arial"/>
              <a:buChar char="○"/>
            </a:pPr>
            <a:r>
              <a:rPr lang="en" sz="1600"/>
              <a:t>Working Concept: The RL agent learns to navigate and park in various scenarios by interacting with the environment and receiving feedback.</a:t>
            </a:r>
            <a:endParaRPr sz="1600"/>
          </a:p>
          <a:p>
            <a:pPr indent="-298450" lvl="1" marL="914400" rtl="0" algn="l">
              <a:spcBef>
                <a:spcPts val="0"/>
              </a:spcBef>
              <a:spcAft>
                <a:spcPts val="0"/>
              </a:spcAft>
              <a:buSzPts val="1100"/>
              <a:buFont typeface="Arial"/>
              <a:buChar char="○"/>
            </a:pPr>
            <a:r>
              <a:rPr lang="en" sz="1600"/>
              <a:t>Design &amp; Development of Components: Includes the creation of simulation environments, agent behaviors, and performance tracking systems.</a:t>
            </a:r>
            <a:endParaRPr sz="1600"/>
          </a:p>
          <a:p>
            <a:pPr indent="-298450" lvl="1" marL="914400" rtl="0" algn="l">
              <a:spcBef>
                <a:spcPts val="0"/>
              </a:spcBef>
              <a:spcAft>
                <a:spcPts val="0"/>
              </a:spcAft>
              <a:buSzPts val="1100"/>
              <a:buFont typeface="Arial"/>
              <a:buChar char="○"/>
            </a:pPr>
            <a:r>
              <a:rPr lang="en" sz="1600"/>
              <a:t>Amalgamation of Components: Integration of all system components to create a cohesive and functional autonomous parking system.</a:t>
            </a:r>
            <a:br>
              <a:rPr lang="en" sz="1600"/>
            </a:br>
            <a:endParaRPr sz="1600"/>
          </a:p>
          <a:p>
            <a:pPr indent="-298450" lvl="0" marL="457200" rtl="0" algn="l">
              <a:spcBef>
                <a:spcPts val="0"/>
              </a:spcBef>
              <a:spcAft>
                <a:spcPts val="0"/>
              </a:spcAft>
              <a:buSzPts val="1100"/>
              <a:buFont typeface="Arial"/>
              <a:buChar char="●"/>
            </a:pPr>
            <a:r>
              <a:rPr lang="en" sz="1600"/>
              <a:t>Note: For more details, refer to the </a:t>
            </a:r>
            <a:r>
              <a:rPr lang="en" sz="1600"/>
              <a:t>report</a:t>
            </a:r>
            <a:r>
              <a:rPr lang="en" sz="1600"/>
              <a:t> PDF file chapter 4.</a:t>
            </a:r>
            <a:endParaRPr sz="1600"/>
          </a:p>
          <a:p>
            <a:pPr indent="0" lvl="0" marL="0" rtl="0" algn="l">
              <a:spcBef>
                <a:spcPts val="1200"/>
              </a:spcBef>
              <a:spcAft>
                <a:spcPts val="1200"/>
              </a:spcAft>
              <a:buNone/>
            </a:pPr>
            <a:r>
              <a:t/>
            </a:r>
            <a:endParaRPr sz="1600"/>
          </a:p>
        </p:txBody>
      </p:sp>
      <p:sp>
        <p:nvSpPr>
          <p:cNvPr id="143" name="Google Shape;143;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Overview &amp; Architecture Contd.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 Between Components</a:t>
            </a:r>
            <a:endParaRPr/>
          </a:p>
        </p:txBody>
      </p:sp>
      <p:pic>
        <p:nvPicPr>
          <p:cNvPr id="149" name="Google Shape;149;p28"/>
          <p:cNvPicPr preferRelativeResize="0"/>
          <p:nvPr/>
        </p:nvPicPr>
        <p:blipFill>
          <a:blip r:embed="rId3">
            <a:alphaModFix/>
          </a:blip>
          <a:stretch>
            <a:fillRect/>
          </a:stretch>
        </p:blipFill>
        <p:spPr>
          <a:xfrm>
            <a:off x="2257713" y="1765050"/>
            <a:ext cx="4628574" cy="1613460"/>
          </a:xfrm>
          <a:prstGeom prst="rect">
            <a:avLst/>
          </a:prstGeom>
          <a:noFill/>
          <a:ln>
            <a:noFill/>
          </a:ln>
        </p:spPr>
      </p:pic>
      <p:sp>
        <p:nvSpPr>
          <p:cNvPr id="150" name="Google Shape;150;p28"/>
          <p:cNvSpPr txBox="1"/>
          <p:nvPr/>
        </p:nvSpPr>
        <p:spPr>
          <a:xfrm>
            <a:off x="2257575" y="3289129"/>
            <a:ext cx="4628700" cy="14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Fig 3.2 Interaction between components</a:t>
            </a:r>
            <a:endParaRPr>
              <a:latin typeface="Old Standard TT"/>
              <a:ea typeface="Old Standard TT"/>
              <a:cs typeface="Old Standard TT"/>
              <a:sym typeface="Old Standard TT"/>
            </a:endParaRPr>
          </a:p>
        </p:txBody>
      </p:sp>
      <p:sp>
        <p:nvSpPr>
          <p:cNvPr id="151" name="Google Shape;151;p28"/>
          <p:cNvSpPr txBox="1"/>
          <p:nvPr/>
        </p:nvSpPr>
        <p:spPr>
          <a:xfrm>
            <a:off x="1262550" y="4616775"/>
            <a:ext cx="7353600" cy="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a:t>
            </a:r>
            <a:endParaRPr/>
          </a:p>
        </p:txBody>
      </p:sp>
      <p:pic>
        <p:nvPicPr>
          <p:cNvPr id="157" name="Google Shape;157;p29"/>
          <p:cNvPicPr preferRelativeResize="0"/>
          <p:nvPr/>
        </p:nvPicPr>
        <p:blipFill>
          <a:blip r:embed="rId3">
            <a:alphaModFix/>
          </a:blip>
          <a:stretch>
            <a:fillRect/>
          </a:stretch>
        </p:blipFill>
        <p:spPr>
          <a:xfrm>
            <a:off x="2681352" y="444438"/>
            <a:ext cx="3781300" cy="4254623"/>
          </a:xfrm>
          <a:prstGeom prst="rect">
            <a:avLst/>
          </a:prstGeom>
          <a:noFill/>
          <a:ln>
            <a:noFill/>
          </a:ln>
        </p:spPr>
      </p:pic>
      <p:sp>
        <p:nvSpPr>
          <p:cNvPr id="158" name="Google Shape;158;p29"/>
          <p:cNvSpPr txBox="1"/>
          <p:nvPr/>
        </p:nvSpPr>
        <p:spPr>
          <a:xfrm>
            <a:off x="1482450" y="4521175"/>
            <a:ext cx="6179100" cy="52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Fig 4.4 Data Flow Diagram</a:t>
            </a:r>
            <a:endParaRPr>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Results</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n" sz="1700"/>
              <a:t>Evaluation Tests: Conducted multiple tests to evaluate the efficiency and effectiveness of the parking agent.</a:t>
            </a:r>
            <a:br>
              <a:rPr lang="en" sz="1700"/>
            </a:br>
            <a:endParaRPr sz="1700"/>
          </a:p>
          <a:p>
            <a:pPr indent="-298450" lvl="0" marL="457200" rtl="0" algn="l">
              <a:spcBef>
                <a:spcPts val="0"/>
              </a:spcBef>
              <a:spcAft>
                <a:spcPts val="0"/>
              </a:spcAft>
              <a:buSzPts val="1100"/>
              <a:buFont typeface="Arial"/>
              <a:buChar char="●"/>
            </a:pPr>
            <a:r>
              <a:rPr lang="en" sz="1700"/>
              <a:t>Key Metrics:</a:t>
            </a:r>
            <a:endParaRPr sz="1700"/>
          </a:p>
          <a:p>
            <a:pPr indent="-298450" lvl="1" marL="914400" rtl="0" algn="l">
              <a:spcBef>
                <a:spcPts val="0"/>
              </a:spcBef>
              <a:spcAft>
                <a:spcPts val="0"/>
              </a:spcAft>
              <a:buSzPts val="1100"/>
              <a:buFont typeface="Arial"/>
              <a:buChar char="○"/>
            </a:pPr>
            <a:r>
              <a:rPr lang="en" sz="1700"/>
              <a:t>Success Rate: The percentage of successful parking attempts.</a:t>
            </a:r>
            <a:br>
              <a:rPr lang="en" sz="1700"/>
            </a:br>
            <a:endParaRPr sz="1700"/>
          </a:p>
          <a:p>
            <a:pPr indent="-298450" lvl="0" marL="457200" rtl="0" algn="l">
              <a:spcBef>
                <a:spcPts val="0"/>
              </a:spcBef>
              <a:spcAft>
                <a:spcPts val="0"/>
              </a:spcAft>
              <a:buSzPts val="1100"/>
              <a:buFont typeface="Arial"/>
              <a:buChar char="●"/>
            </a:pPr>
            <a:r>
              <a:rPr lang="en" sz="1700"/>
              <a:t>Performance:</a:t>
            </a:r>
            <a:endParaRPr sz="1700"/>
          </a:p>
          <a:p>
            <a:pPr indent="-298450" lvl="1" marL="914400" rtl="0" algn="l">
              <a:spcBef>
                <a:spcPts val="0"/>
              </a:spcBef>
              <a:spcAft>
                <a:spcPts val="0"/>
              </a:spcAft>
              <a:buSzPts val="1100"/>
              <a:buFont typeface="Arial"/>
              <a:buChar char="○"/>
            </a:pPr>
            <a:r>
              <a:rPr lang="en" sz="1700"/>
              <a:t>Efficiency ranged from 78.57% to 89.38%.</a:t>
            </a:r>
            <a:endParaRPr sz="1700"/>
          </a:p>
          <a:p>
            <a:pPr indent="-298450" lvl="1" marL="914400" rtl="0" algn="l">
              <a:spcBef>
                <a:spcPts val="0"/>
              </a:spcBef>
              <a:spcAft>
                <a:spcPts val="0"/>
              </a:spcAft>
              <a:buSzPts val="1100"/>
              <a:buFont typeface="Arial"/>
              <a:buChar char="○"/>
            </a:pPr>
            <a:r>
              <a:rPr lang="en" sz="1700"/>
              <a:t>Highest efficiency model achieved 89.38%.</a:t>
            </a:r>
            <a:endParaRPr sz="1700"/>
          </a:p>
        </p:txBody>
      </p:sp>
      <p:sp>
        <p:nvSpPr>
          <p:cNvPr id="169" name="Google Shape;169;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Project VIVA Presentation</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n" sz="1700"/>
              <a:t>Graphs &amp; Analysis: Included detailed graphs and analysis to illustrate the agent's performance over time.</a:t>
            </a:r>
            <a:br>
              <a:rPr lang="en" sz="1700"/>
            </a:br>
            <a:endParaRPr sz="1700"/>
          </a:p>
          <a:p>
            <a:pPr indent="-298450" lvl="0" marL="457200" rtl="0" algn="l">
              <a:spcBef>
                <a:spcPts val="0"/>
              </a:spcBef>
              <a:spcAft>
                <a:spcPts val="0"/>
              </a:spcAft>
              <a:buSzPts val="1100"/>
              <a:buFont typeface="Arial"/>
              <a:buChar char="●"/>
            </a:pPr>
            <a:r>
              <a:rPr lang="en" sz="1700"/>
              <a:t>Note: For more details, refer to the report PDF file chapter 5.</a:t>
            </a:r>
            <a:endParaRPr sz="1700"/>
          </a:p>
        </p:txBody>
      </p:sp>
      <p:sp>
        <p:nvSpPr>
          <p:cNvPr id="175" name="Google Shape;175;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Contd.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Conclusion</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n" sz="1700"/>
              <a:t>Achievements: Successfully developed a robust RL-based autonomous parking system.</a:t>
            </a:r>
            <a:br>
              <a:rPr lang="en" sz="1700"/>
            </a:br>
            <a:endParaRPr sz="1700"/>
          </a:p>
          <a:p>
            <a:pPr indent="-298450" lvl="0" marL="457200" rtl="0" algn="l">
              <a:spcBef>
                <a:spcPts val="0"/>
              </a:spcBef>
              <a:spcAft>
                <a:spcPts val="0"/>
              </a:spcAft>
              <a:buSzPts val="1100"/>
              <a:buFont typeface="Arial"/>
              <a:buChar char="●"/>
            </a:pPr>
            <a:r>
              <a:rPr lang="en" sz="1700"/>
              <a:t>Future Enhancements:</a:t>
            </a:r>
            <a:endParaRPr sz="1700"/>
          </a:p>
          <a:p>
            <a:pPr indent="-298450" lvl="1" marL="914400" rtl="0" algn="l">
              <a:spcBef>
                <a:spcPts val="0"/>
              </a:spcBef>
              <a:spcAft>
                <a:spcPts val="0"/>
              </a:spcAft>
              <a:buSzPts val="1100"/>
              <a:buFont typeface="Arial"/>
              <a:buChar char="○"/>
            </a:pPr>
            <a:r>
              <a:rPr lang="en" sz="1700"/>
              <a:t>Integration with Real-World Vehicles: Implementing the system in actual cars to test and improve real-world performance.</a:t>
            </a:r>
            <a:endParaRPr sz="1700"/>
          </a:p>
          <a:p>
            <a:pPr indent="-298450" lvl="1" marL="914400" rtl="0" algn="l">
              <a:spcBef>
                <a:spcPts val="0"/>
              </a:spcBef>
              <a:spcAft>
                <a:spcPts val="0"/>
              </a:spcAft>
              <a:buSzPts val="1100"/>
              <a:buFont typeface="Arial"/>
              <a:buChar char="○"/>
            </a:pPr>
            <a:r>
              <a:rPr lang="en" sz="1700"/>
              <a:t>Advanced Driver Assistance Systems (ADAS): Enhancing the system to work in conjunction with ADAS for better safety and efficiency.</a:t>
            </a:r>
            <a:endParaRPr sz="1700"/>
          </a:p>
          <a:p>
            <a:pPr indent="-298450" lvl="1" marL="914400" rtl="0" algn="l">
              <a:spcBef>
                <a:spcPts val="0"/>
              </a:spcBef>
              <a:spcAft>
                <a:spcPts val="0"/>
              </a:spcAft>
              <a:buSzPts val="1100"/>
              <a:buFont typeface="Arial"/>
              <a:buChar char="○"/>
            </a:pPr>
            <a:r>
              <a:rPr lang="en" sz="1700"/>
              <a:t>More Diverse Scenarios: Including more complex parking scenarios such as multi-level parking structures.</a:t>
            </a:r>
            <a:endParaRPr sz="1700"/>
          </a:p>
          <a:p>
            <a:pPr indent="-298450" lvl="1" marL="914400" rtl="0" algn="l">
              <a:spcBef>
                <a:spcPts val="0"/>
              </a:spcBef>
              <a:spcAft>
                <a:spcPts val="0"/>
              </a:spcAft>
              <a:buSzPts val="1100"/>
              <a:buFont typeface="Arial"/>
              <a:buChar char="○"/>
            </a:pPr>
            <a:r>
              <a:rPr lang="en" sz="1700"/>
              <a:t>Emerging Technologies: Leveraging technologies like Vehicle-to-Infrastructure (V2I) communication for better decision-making.</a:t>
            </a:r>
            <a:endParaRPr sz="1700"/>
          </a:p>
        </p:txBody>
      </p:sp>
      <p:sp>
        <p:nvSpPr>
          <p:cNvPr id="186" name="Google Shape;186;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n" sz="1700"/>
              <a:t>Project Impact: Demonstrates significant advancements in autonomous parking technology.</a:t>
            </a:r>
            <a:br>
              <a:rPr lang="en" sz="1700"/>
            </a:br>
            <a:endParaRPr sz="1700"/>
          </a:p>
          <a:p>
            <a:pPr indent="-298450" lvl="0" marL="457200" rtl="0" algn="l">
              <a:spcBef>
                <a:spcPts val="0"/>
              </a:spcBef>
              <a:spcAft>
                <a:spcPts val="0"/>
              </a:spcAft>
              <a:buSzPts val="1100"/>
              <a:buFont typeface="Arial"/>
              <a:buChar char="●"/>
            </a:pPr>
            <a:r>
              <a:rPr lang="en" sz="1700"/>
              <a:t>Potential: Paves the way for safer, more efficient, and more convenient parking experiences.</a:t>
            </a:r>
            <a:br>
              <a:rPr lang="en" sz="1700"/>
            </a:br>
            <a:endParaRPr sz="1700"/>
          </a:p>
          <a:p>
            <a:pPr indent="-298450" lvl="0" marL="457200" rtl="0" algn="l">
              <a:spcBef>
                <a:spcPts val="0"/>
              </a:spcBef>
              <a:spcAft>
                <a:spcPts val="0"/>
              </a:spcAft>
              <a:buSzPts val="1100"/>
              <a:buFont typeface="Arial"/>
              <a:buChar char="●"/>
            </a:pPr>
            <a:r>
              <a:rPr lang="en" sz="1700"/>
              <a:t>Contributions: Adds to the body of knowledge in machine learning applications for autonomous vehicles.</a:t>
            </a:r>
            <a:br>
              <a:rPr lang="en" sz="1700"/>
            </a:br>
            <a:endParaRPr sz="1700"/>
          </a:p>
          <a:p>
            <a:pPr indent="-298450" lvl="0" marL="457200" rtl="0" algn="l">
              <a:spcBef>
                <a:spcPts val="0"/>
              </a:spcBef>
              <a:spcAft>
                <a:spcPts val="0"/>
              </a:spcAft>
              <a:buSzPts val="1100"/>
              <a:buFont typeface="Arial"/>
              <a:buChar char="●"/>
            </a:pPr>
            <a:r>
              <a:rPr lang="en" sz="1700"/>
              <a:t>Note: For more details, refer to the report PDF file chapter 6.</a:t>
            </a:r>
            <a:endParaRPr sz="1700"/>
          </a:p>
        </p:txBody>
      </p:sp>
      <p:sp>
        <p:nvSpPr>
          <p:cNvPr id="192" name="Google Shape;192;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Contd.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Demonstration</a:t>
            </a:r>
            <a:endParaRPr>
              <a:solidFill>
                <a:schemeClr val="lt1"/>
              </a:solidFill>
            </a:endParaRPr>
          </a:p>
          <a:p>
            <a:pPr indent="457200" lvl="0" marL="0" rtl="0" algn="l">
              <a:spcBef>
                <a:spcPts val="0"/>
              </a:spcBef>
              <a:spcAft>
                <a:spcPts val="0"/>
              </a:spcAft>
              <a:buNone/>
            </a:pPr>
            <a:r>
              <a:rPr i="1" lang="en" sz="2500">
                <a:solidFill>
                  <a:schemeClr val="lt1"/>
                </a:solidFill>
              </a:rPr>
              <a:t>Video present on the pendrive.</a:t>
            </a:r>
            <a:endParaRPr i="1" sz="25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References</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idx="1" type="body"/>
          </p:nvPr>
        </p:nvSpPr>
        <p:spPr>
          <a:xfrm>
            <a:off x="311700" y="1171675"/>
            <a:ext cx="8520600" cy="3397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Joy Zhang (2021). A hands-on introduction to deep reinforcement learning using Unity ML-Agents. Coder One. </a:t>
            </a:r>
            <a:r>
              <a:rPr lang="en" sz="1600" u="sng">
                <a:solidFill>
                  <a:schemeClr val="hlink"/>
                </a:solidFill>
                <a:hlinkClick r:id="rId3"/>
              </a:rPr>
              <a:t>https://www.gocoder.one/blog/hands-on-introduction-to-deep-reinforcement-learning</a:t>
            </a:r>
            <a:br>
              <a:rPr lang="en" sz="1600"/>
            </a:br>
            <a:endParaRPr sz="1600"/>
          </a:p>
          <a:p>
            <a:pPr indent="-330200" lvl="0" marL="457200" rtl="0" algn="l">
              <a:spcBef>
                <a:spcPts val="0"/>
              </a:spcBef>
              <a:spcAft>
                <a:spcPts val="0"/>
              </a:spcAft>
              <a:buSzPts val="1600"/>
              <a:buChar char="●"/>
            </a:pPr>
            <a:r>
              <a:rPr lang="en" sz="1600"/>
              <a:t>Code Monkey (2021). Machine Learning AI in Unity (ML-Agents). YouTube. </a:t>
            </a:r>
            <a:r>
              <a:rPr lang="en" sz="1600" u="sng">
                <a:solidFill>
                  <a:schemeClr val="hlink"/>
                </a:solidFill>
                <a:hlinkClick r:id="rId4"/>
              </a:rPr>
              <a:t>https://tinyurl.com/ykjpwqdk</a:t>
            </a:r>
            <a:br>
              <a:rPr lang="en" sz="1600"/>
            </a:br>
            <a:endParaRPr sz="1600"/>
          </a:p>
          <a:p>
            <a:pPr indent="-330200" lvl="0" marL="457200" rtl="0" algn="l">
              <a:spcBef>
                <a:spcPts val="0"/>
              </a:spcBef>
              <a:spcAft>
                <a:spcPts val="0"/>
              </a:spcAft>
              <a:buSzPts val="1600"/>
              <a:buChar char="●"/>
            </a:pPr>
            <a:r>
              <a:rPr lang="en" sz="1600"/>
              <a:t>U. T. (2022). Unity-Technologies/ml-agents. GitHub. </a:t>
            </a:r>
            <a:r>
              <a:rPr lang="en" sz="1600" u="sng">
                <a:solidFill>
                  <a:schemeClr val="hlink"/>
                </a:solidFill>
                <a:hlinkClick r:id="rId5"/>
              </a:rPr>
              <a:t>https://github.com/Unity-Technologies/ml-agents</a:t>
            </a:r>
            <a:br>
              <a:rPr lang="en" sz="1600"/>
            </a:br>
            <a:endParaRPr sz="1600"/>
          </a:p>
          <a:p>
            <a:pPr indent="-330200" lvl="0" marL="457200" rtl="0" algn="l">
              <a:spcBef>
                <a:spcPts val="0"/>
              </a:spcBef>
              <a:spcAft>
                <a:spcPts val="0"/>
              </a:spcAft>
              <a:buSzPts val="1600"/>
              <a:buChar char="●"/>
            </a:pPr>
            <a:r>
              <a:rPr lang="en" sz="1600"/>
              <a:t>U. T. (2022). ML-Agents Toolkit Overview </a:t>
            </a:r>
            <a:r>
              <a:rPr lang="en" sz="1600" u="sng">
                <a:solidFill>
                  <a:schemeClr val="hlink"/>
                </a:solidFill>
                <a:hlinkClick r:id="rId6"/>
              </a:rPr>
              <a:t>https://unity-technologies.github.io/ml-agents/ML-Agents-Overview/</a:t>
            </a:r>
            <a:endParaRPr sz="1600"/>
          </a:p>
        </p:txBody>
      </p:sp>
      <p:sp>
        <p:nvSpPr>
          <p:cNvPr id="208" name="Google Shape;208;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idx="1" type="body"/>
          </p:nvPr>
        </p:nvSpPr>
        <p:spPr>
          <a:xfrm>
            <a:off x="311700" y="1171675"/>
            <a:ext cx="8520600" cy="3593400"/>
          </a:xfrm>
          <a:prstGeom prst="rect">
            <a:avLst/>
          </a:prstGeom>
        </p:spPr>
        <p:txBody>
          <a:bodyPr anchorCtr="0" anchor="t" bIns="91425" lIns="91425" spcFirstLastPara="1" rIns="91425" wrap="square" tIns="91425">
            <a:normAutofit lnSpcReduction="10000"/>
          </a:bodyPr>
          <a:lstStyle/>
          <a:p>
            <a:pPr indent="-330200" lvl="0" marL="457200" rtl="0" algn="l">
              <a:lnSpc>
                <a:spcPct val="95000"/>
              </a:lnSpc>
              <a:spcBef>
                <a:spcPts val="0"/>
              </a:spcBef>
              <a:spcAft>
                <a:spcPts val="0"/>
              </a:spcAft>
              <a:buSzPts val="1600"/>
              <a:buChar char="●"/>
            </a:pPr>
            <a:r>
              <a:rPr lang="en" sz="1600"/>
              <a:t>Andres Leonardo Bayona (2023). Comparative Study of SAC and PPO in Multi-Agent Reinforcement Learning Using Unity ML-Agents (Universidad de los Andes). </a:t>
            </a:r>
            <a:r>
              <a:rPr lang="en" sz="1600" u="sng">
                <a:solidFill>
                  <a:schemeClr val="hlink"/>
                </a:solidFill>
                <a:hlinkClick r:id="rId3"/>
              </a:rPr>
              <a:t>https://repositorio.uniandes.edu.co/server/api/core/bitstreams/cadff679-f3f3-43fa-a543-d6313c0a4932/content</a:t>
            </a:r>
            <a:br>
              <a:rPr lang="en" sz="1600"/>
            </a:br>
            <a:endParaRPr sz="1600"/>
          </a:p>
          <a:p>
            <a:pPr indent="-330200" lvl="0" marL="457200" rtl="0" algn="l">
              <a:lnSpc>
                <a:spcPct val="95000"/>
              </a:lnSpc>
              <a:spcBef>
                <a:spcPts val="0"/>
              </a:spcBef>
              <a:spcAft>
                <a:spcPts val="0"/>
              </a:spcAft>
              <a:buSzPts val="1600"/>
              <a:buChar char="●"/>
            </a:pPr>
            <a:r>
              <a:rPr lang="en" sz="1600"/>
              <a:t>Juliani, A., Berges, V.-P., Teng, E., Cohen, A., Harper, J., Elion, C., Goy, C., Gao, Y., Henry, H., Mattar, M., Lange, D. (2020). Unity: A General Platform for Intelligent Agents (arXiv:1809.02627). arXiv.</a:t>
            </a:r>
            <a:br>
              <a:rPr lang="en" sz="1600"/>
            </a:br>
            <a:r>
              <a:rPr lang="en" sz="1600" u="sng">
                <a:solidFill>
                  <a:schemeClr val="hlink"/>
                </a:solidFill>
                <a:hlinkClick r:id="rId4"/>
              </a:rPr>
              <a:t>http://arxiv.org/abs/1809.02627</a:t>
            </a:r>
            <a:br>
              <a:rPr lang="en" sz="1600"/>
            </a:br>
            <a:endParaRPr sz="1600"/>
          </a:p>
          <a:p>
            <a:pPr indent="-330200" lvl="0" marL="457200" rtl="0" algn="l">
              <a:lnSpc>
                <a:spcPct val="95000"/>
              </a:lnSpc>
              <a:spcBef>
                <a:spcPts val="0"/>
              </a:spcBef>
              <a:spcAft>
                <a:spcPts val="0"/>
              </a:spcAft>
              <a:buSzPts val="1600"/>
              <a:buChar char="●"/>
            </a:pPr>
            <a:r>
              <a:rPr lang="en" sz="1600"/>
              <a:t>Schulman, J., Wolski, F., Dhariwal, P., Radford, A., Klimov, O. (2017). Proximal Policy Optimization Algorithms (arXiv:1707.06347). arXiv. </a:t>
            </a:r>
            <a:r>
              <a:rPr lang="en" sz="1600" u="sng">
                <a:solidFill>
                  <a:schemeClr val="hlink"/>
                </a:solidFill>
                <a:hlinkClick r:id="rId5"/>
              </a:rPr>
              <a:t>http://arxiv.org/abs/1707.0634735</a:t>
            </a:r>
            <a:br>
              <a:rPr lang="en" sz="1600"/>
            </a:br>
            <a:endParaRPr sz="1600"/>
          </a:p>
          <a:p>
            <a:pPr indent="-330200" lvl="0" marL="457200" rtl="0" algn="l">
              <a:lnSpc>
                <a:spcPct val="95000"/>
              </a:lnSpc>
              <a:spcBef>
                <a:spcPts val="0"/>
              </a:spcBef>
              <a:spcAft>
                <a:spcPts val="0"/>
              </a:spcAft>
              <a:buSzPts val="1600"/>
              <a:buChar char="●"/>
            </a:pPr>
            <a:r>
              <a:rPr lang="en" sz="1600"/>
              <a:t>ABL. (2023, May 30). PPO vs SAC [Video]. YouTube. </a:t>
            </a:r>
            <a:r>
              <a:rPr lang="en" sz="1600" u="sng">
                <a:solidFill>
                  <a:schemeClr val="hlink"/>
                </a:solidFill>
                <a:hlinkClick r:id="rId6"/>
              </a:rPr>
              <a:t>https://www.youtube.com/watch?v=ZtdtpRmoFSE</a:t>
            </a:r>
            <a:endParaRPr sz="1600"/>
          </a:p>
        </p:txBody>
      </p:sp>
      <p:sp>
        <p:nvSpPr>
          <p:cNvPr id="214" name="Google Shape;214;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r>
              <a:rPr lang="en"/>
              <a:t> Contd.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sz="1600"/>
              <a:t>Cobbe, K., Klimov, O., Hesse, C., Kim, T., and Schulman, J. (2019b). Quantifying generalization in reinforcement learning. (arXiv:1812.02341). arXiv. </a:t>
            </a:r>
            <a:r>
              <a:rPr lang="en" sz="1600" u="sng">
                <a:solidFill>
                  <a:schemeClr val="hlink"/>
                </a:solidFill>
                <a:hlinkClick r:id="rId3"/>
              </a:rPr>
              <a:t>https://arxiv.org/abs/1812.02341</a:t>
            </a:r>
            <a:br>
              <a:rPr lang="en" sz="1600"/>
            </a:br>
            <a:endParaRPr sz="1600"/>
          </a:p>
          <a:p>
            <a:pPr indent="-330200" lvl="0" marL="457200" rtl="0" algn="l">
              <a:lnSpc>
                <a:spcPct val="95000"/>
              </a:lnSpc>
              <a:spcBef>
                <a:spcPts val="0"/>
              </a:spcBef>
              <a:spcAft>
                <a:spcPts val="0"/>
              </a:spcAft>
              <a:buSzPts val="1600"/>
              <a:buChar char="●"/>
            </a:pPr>
            <a:r>
              <a:rPr lang="en" sz="1600"/>
              <a:t>Lample, G. and Chaplot, D. S. (2017). Playing fps games with deep reinforcement learning. AAAI. </a:t>
            </a:r>
            <a:br>
              <a:rPr lang="en" sz="1600"/>
            </a:br>
            <a:r>
              <a:rPr lang="en" sz="1600" u="sng">
                <a:solidFill>
                  <a:schemeClr val="hlink"/>
                </a:solidFill>
                <a:hlinkClick r:id="rId4"/>
              </a:rPr>
              <a:t>https://ojs.aaai.org/index.php/AAAI/article/view/1082736</a:t>
            </a:r>
            <a:br>
              <a:rPr lang="en" sz="1600"/>
            </a:br>
            <a:endParaRPr sz="1600"/>
          </a:p>
          <a:p>
            <a:pPr indent="-298450" lvl="0" marL="457200" rtl="0" algn="l">
              <a:spcBef>
                <a:spcPts val="0"/>
              </a:spcBef>
              <a:spcAft>
                <a:spcPts val="0"/>
              </a:spcAft>
              <a:buSzPts val="1100"/>
              <a:buFont typeface="Arial"/>
              <a:buChar char="●"/>
            </a:pPr>
            <a:r>
              <a:rPr lang="en" sz="1700"/>
              <a:t>Note: For more details, refer to the references section of the report PDF file.</a:t>
            </a:r>
            <a:endParaRPr sz="1600"/>
          </a:p>
        </p:txBody>
      </p:sp>
      <p:sp>
        <p:nvSpPr>
          <p:cNvPr id="220" name="Google Shape;220;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r>
              <a:rPr lang="en"/>
              <a:t> Contd.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idx="1" type="body"/>
          </p:nvPr>
        </p:nvSpPr>
        <p:spPr>
          <a:xfrm>
            <a:off x="311700" y="1842950"/>
            <a:ext cx="8520600" cy="1156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000"/>
              <a:t>Thank You!</a:t>
            </a:r>
            <a:br>
              <a:rPr lang="en" sz="2900"/>
            </a:br>
            <a:r>
              <a:rPr lang="en" sz="1700"/>
              <a:t>Questions?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72" name="Google Shape;72;p15"/>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 of the presentation</a:t>
            </a:r>
            <a:endParaRPr/>
          </a:p>
        </p:txBody>
      </p:sp>
      <p:sp>
        <p:nvSpPr>
          <p:cNvPr id="73" name="Google Shape;73;p15"/>
          <p:cNvSpPr txBox="1"/>
          <p:nvPr>
            <p:ph idx="2" type="body"/>
          </p:nvPr>
        </p:nvSpPr>
        <p:spPr>
          <a:xfrm>
            <a:off x="4952550" y="1031250"/>
            <a:ext cx="3837000" cy="3399600"/>
          </a:xfrm>
          <a:prstGeom prst="rect">
            <a:avLst/>
          </a:prstGeom>
        </p:spPr>
        <p:txBody>
          <a:bodyPr anchorCtr="0" anchor="ctr"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
                <a:solidFill>
                  <a:schemeClr val="lt1"/>
                </a:solidFill>
              </a:rPr>
              <a:t>Introduction</a:t>
            </a:r>
            <a:endParaRPr>
              <a:solidFill>
                <a:schemeClr val="lt1"/>
              </a:solidFill>
            </a:endParaRPr>
          </a:p>
          <a:p>
            <a:pPr indent="-342900" lvl="0" marL="457200" rtl="0" algn="l">
              <a:spcBef>
                <a:spcPts val="1600"/>
              </a:spcBef>
              <a:spcAft>
                <a:spcPts val="0"/>
              </a:spcAft>
              <a:buClr>
                <a:schemeClr val="lt1"/>
              </a:buClr>
              <a:buSzPts val="1800"/>
              <a:buChar char="●"/>
            </a:pPr>
            <a:r>
              <a:rPr lang="en">
                <a:solidFill>
                  <a:schemeClr val="lt1"/>
                </a:solidFill>
              </a:rPr>
              <a:t>Tools and Technology Utilised</a:t>
            </a:r>
            <a:endParaRPr>
              <a:solidFill>
                <a:schemeClr val="lt1"/>
              </a:solidFill>
            </a:endParaRPr>
          </a:p>
          <a:p>
            <a:pPr indent="-342900" lvl="0" marL="457200" rtl="0" algn="l">
              <a:spcBef>
                <a:spcPts val="1600"/>
              </a:spcBef>
              <a:spcAft>
                <a:spcPts val="0"/>
              </a:spcAft>
              <a:buClr>
                <a:schemeClr val="lt1"/>
              </a:buClr>
              <a:buSzPts val="1800"/>
              <a:buChar char="●"/>
            </a:pPr>
            <a:r>
              <a:rPr lang="en">
                <a:solidFill>
                  <a:schemeClr val="lt1"/>
                </a:solidFill>
              </a:rPr>
              <a:t>System Overview &amp; </a:t>
            </a:r>
            <a:r>
              <a:rPr lang="en">
                <a:solidFill>
                  <a:schemeClr val="lt1"/>
                </a:solidFill>
              </a:rPr>
              <a:t>Architecture</a:t>
            </a:r>
            <a:endParaRPr>
              <a:solidFill>
                <a:schemeClr val="lt1"/>
              </a:solidFill>
            </a:endParaRPr>
          </a:p>
          <a:p>
            <a:pPr indent="-342900" lvl="0" marL="457200" rtl="0" algn="l">
              <a:spcBef>
                <a:spcPts val="1600"/>
              </a:spcBef>
              <a:spcAft>
                <a:spcPts val="0"/>
              </a:spcAft>
              <a:buClr>
                <a:schemeClr val="lt1"/>
              </a:buClr>
              <a:buSzPts val="1800"/>
              <a:buChar char="●"/>
            </a:pPr>
            <a:r>
              <a:rPr lang="en">
                <a:solidFill>
                  <a:schemeClr val="lt1"/>
                </a:solidFill>
              </a:rPr>
              <a:t>Results</a:t>
            </a:r>
            <a:endParaRPr>
              <a:solidFill>
                <a:schemeClr val="lt1"/>
              </a:solidFill>
            </a:endParaRPr>
          </a:p>
          <a:p>
            <a:pPr indent="-342900" lvl="0" marL="457200" rtl="0" algn="l">
              <a:spcBef>
                <a:spcPts val="1600"/>
              </a:spcBef>
              <a:spcAft>
                <a:spcPts val="0"/>
              </a:spcAft>
              <a:buClr>
                <a:schemeClr val="lt1"/>
              </a:buClr>
              <a:buSzPts val="1800"/>
              <a:buChar char="●"/>
            </a:pPr>
            <a:r>
              <a:rPr lang="en">
                <a:solidFill>
                  <a:schemeClr val="lt1"/>
                </a:solidFill>
              </a:rPr>
              <a:t>Conclusion</a:t>
            </a:r>
            <a:endParaRPr>
              <a:solidFill>
                <a:schemeClr val="lt1"/>
              </a:solidFill>
            </a:endParaRPr>
          </a:p>
          <a:p>
            <a:pPr indent="-342900" lvl="0" marL="457200" rtl="0" algn="l">
              <a:spcBef>
                <a:spcPts val="1600"/>
              </a:spcBef>
              <a:spcAft>
                <a:spcPts val="1600"/>
              </a:spcAft>
              <a:buClr>
                <a:schemeClr val="lt1"/>
              </a:buClr>
              <a:buSzPts val="1800"/>
              <a:buChar char="●"/>
            </a:pPr>
            <a:r>
              <a:rPr lang="en">
                <a:solidFill>
                  <a:schemeClr val="lt1"/>
                </a:solidFill>
              </a:rPr>
              <a:t>Demonstration</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Introduction</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71675"/>
            <a:ext cx="8520600" cy="3397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Char char="●"/>
            </a:pPr>
            <a:r>
              <a:rPr lang="en" sz="1600"/>
              <a:t>Project Goal: Develop an autonomous parking system using Reinforcement Learning (RL) within a Unity simulation environment.</a:t>
            </a:r>
            <a:br>
              <a:rPr lang="en" sz="1600"/>
            </a:br>
            <a:endParaRPr sz="1600"/>
          </a:p>
          <a:p>
            <a:pPr indent="-298450" lvl="0" marL="457200" rtl="0" algn="l">
              <a:spcBef>
                <a:spcPts val="0"/>
              </a:spcBef>
              <a:spcAft>
                <a:spcPts val="0"/>
              </a:spcAft>
              <a:buSzPts val="1100"/>
              <a:buFont typeface="Arial"/>
              <a:buChar char="●"/>
            </a:pPr>
            <a:r>
              <a:rPr lang="en" sz="1600"/>
              <a:t>Background: The rapid development in AI and ML technologies has significant applications in the automotive industry, especially in autonomous driving and parking.</a:t>
            </a:r>
            <a:br>
              <a:rPr lang="en" sz="1600"/>
            </a:br>
            <a:endParaRPr sz="1600"/>
          </a:p>
          <a:p>
            <a:pPr indent="-298450" lvl="0" marL="457200" rtl="0" algn="l">
              <a:spcBef>
                <a:spcPts val="0"/>
              </a:spcBef>
              <a:spcAft>
                <a:spcPts val="0"/>
              </a:spcAft>
              <a:buSzPts val="1100"/>
              <a:buFont typeface="Arial"/>
              <a:buChar char="●"/>
            </a:pPr>
            <a:r>
              <a:rPr lang="en" sz="1600"/>
              <a:t>Identification of the Problem:</a:t>
            </a:r>
            <a:endParaRPr sz="1600"/>
          </a:p>
          <a:p>
            <a:pPr indent="-298450" lvl="1" marL="914400" rtl="0" algn="l">
              <a:spcBef>
                <a:spcPts val="0"/>
              </a:spcBef>
              <a:spcAft>
                <a:spcPts val="0"/>
              </a:spcAft>
              <a:buSzPts val="1100"/>
              <a:buFont typeface="Arial"/>
              <a:buChar char="○"/>
            </a:pPr>
            <a:r>
              <a:rPr lang="en" sz="1600"/>
              <a:t>Traditional parking methods are time-consuming and inefficient.</a:t>
            </a:r>
            <a:endParaRPr sz="1600"/>
          </a:p>
          <a:p>
            <a:pPr indent="-298450" lvl="1" marL="914400" rtl="0" algn="l">
              <a:spcBef>
                <a:spcPts val="0"/>
              </a:spcBef>
              <a:spcAft>
                <a:spcPts val="0"/>
              </a:spcAft>
              <a:buSzPts val="1100"/>
              <a:buFont typeface="Arial"/>
              <a:buChar char="○"/>
            </a:pPr>
            <a:r>
              <a:rPr lang="en" sz="1600"/>
              <a:t>Increasing urbanization demands better parking solutions.</a:t>
            </a:r>
            <a:endParaRPr sz="1600"/>
          </a:p>
        </p:txBody>
      </p:sp>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n" sz="1500"/>
              <a:t>Significance:</a:t>
            </a:r>
            <a:endParaRPr sz="1500"/>
          </a:p>
          <a:p>
            <a:pPr indent="-298450" lvl="1" marL="914400" rtl="0" algn="l">
              <a:spcBef>
                <a:spcPts val="0"/>
              </a:spcBef>
              <a:spcAft>
                <a:spcPts val="0"/>
              </a:spcAft>
              <a:buSzPts val="1100"/>
              <a:buFont typeface="Arial"/>
              <a:buChar char="○"/>
            </a:pPr>
            <a:r>
              <a:rPr lang="en" sz="1500"/>
              <a:t>Reduces time spent on parking.</a:t>
            </a:r>
            <a:endParaRPr sz="1500"/>
          </a:p>
          <a:p>
            <a:pPr indent="-298450" lvl="1" marL="914400" rtl="0" algn="l">
              <a:spcBef>
                <a:spcPts val="0"/>
              </a:spcBef>
              <a:spcAft>
                <a:spcPts val="0"/>
              </a:spcAft>
              <a:buSzPts val="1100"/>
              <a:buFont typeface="Arial"/>
              <a:buChar char="○"/>
            </a:pPr>
            <a:r>
              <a:rPr lang="en" sz="1500"/>
              <a:t>Enhances user convenience and traffic flow.</a:t>
            </a:r>
            <a:endParaRPr sz="1500"/>
          </a:p>
          <a:p>
            <a:pPr indent="-298450" lvl="1" marL="914400" rtl="0" algn="l">
              <a:spcBef>
                <a:spcPts val="0"/>
              </a:spcBef>
              <a:spcAft>
                <a:spcPts val="0"/>
              </a:spcAft>
              <a:buSzPts val="1100"/>
              <a:buFont typeface="Arial"/>
              <a:buChar char="○"/>
            </a:pPr>
            <a:r>
              <a:rPr lang="en" sz="1500"/>
              <a:t>Contributes to the development of fully autonomous vehicles.</a:t>
            </a:r>
            <a:br>
              <a:rPr lang="en" sz="1500"/>
            </a:br>
            <a:endParaRPr sz="1500"/>
          </a:p>
          <a:p>
            <a:pPr indent="-298450" lvl="0" marL="457200" rtl="0" algn="l">
              <a:spcBef>
                <a:spcPts val="0"/>
              </a:spcBef>
              <a:spcAft>
                <a:spcPts val="0"/>
              </a:spcAft>
              <a:buSzPts val="1100"/>
              <a:buFont typeface="Arial"/>
              <a:buChar char="●"/>
            </a:pPr>
            <a:r>
              <a:rPr lang="en" sz="1500"/>
              <a:t>Objectives:</a:t>
            </a:r>
            <a:endParaRPr sz="1500"/>
          </a:p>
          <a:p>
            <a:pPr indent="-298450" lvl="1" marL="914400" rtl="0" algn="l">
              <a:spcBef>
                <a:spcPts val="0"/>
              </a:spcBef>
              <a:spcAft>
                <a:spcPts val="0"/>
              </a:spcAft>
              <a:buSzPts val="1100"/>
              <a:buFont typeface="Arial"/>
              <a:buChar char="○"/>
            </a:pPr>
            <a:r>
              <a:rPr lang="en" sz="1500"/>
              <a:t>Create an RL model capable of autonomous parking.</a:t>
            </a:r>
            <a:endParaRPr sz="1500"/>
          </a:p>
          <a:p>
            <a:pPr indent="-298450" lvl="1" marL="914400" rtl="0" algn="l">
              <a:spcBef>
                <a:spcPts val="0"/>
              </a:spcBef>
              <a:spcAft>
                <a:spcPts val="0"/>
              </a:spcAft>
              <a:buSzPts val="1100"/>
              <a:buFont typeface="Arial"/>
              <a:buChar char="○"/>
            </a:pPr>
            <a:r>
              <a:rPr lang="en" sz="1500"/>
              <a:t>Implement diverse and realistic parking scenarios in Unity.</a:t>
            </a:r>
            <a:endParaRPr sz="1500"/>
          </a:p>
          <a:p>
            <a:pPr indent="-298450" lvl="1" marL="914400" rtl="0" algn="l">
              <a:spcBef>
                <a:spcPts val="0"/>
              </a:spcBef>
              <a:spcAft>
                <a:spcPts val="0"/>
              </a:spcAft>
              <a:buSzPts val="1100"/>
              <a:buFont typeface="Arial"/>
              <a:buChar char="○"/>
            </a:pPr>
            <a:r>
              <a:rPr lang="en" sz="1500"/>
              <a:t>Train and evaluate the RL agent's performance.</a:t>
            </a:r>
            <a:endParaRPr sz="1500"/>
          </a:p>
          <a:p>
            <a:pPr indent="-298450" lvl="1" marL="914400" rtl="0" algn="l">
              <a:spcBef>
                <a:spcPts val="0"/>
              </a:spcBef>
              <a:spcAft>
                <a:spcPts val="0"/>
              </a:spcAft>
              <a:buSzPts val="1100"/>
              <a:buFont typeface="Arial"/>
              <a:buChar char="○"/>
            </a:pPr>
            <a:r>
              <a:rPr lang="en" sz="1500"/>
              <a:t>Provide a scalable solution for real-world applications.</a:t>
            </a:r>
            <a:br>
              <a:rPr lang="en" sz="1500"/>
            </a:br>
            <a:endParaRPr sz="1500"/>
          </a:p>
          <a:p>
            <a:pPr indent="-298450" lvl="0" marL="457200" rtl="0" algn="l">
              <a:spcBef>
                <a:spcPts val="0"/>
              </a:spcBef>
              <a:spcAft>
                <a:spcPts val="0"/>
              </a:spcAft>
              <a:buSzPts val="1100"/>
              <a:buFont typeface="Arial"/>
              <a:buChar char="●"/>
            </a:pPr>
            <a:r>
              <a:rPr lang="en" sz="1500"/>
              <a:t>Note: For more details, refer to the report PDF file Chapter 1.</a:t>
            </a:r>
            <a:endParaRPr sz="1500"/>
          </a:p>
        </p:txBody>
      </p:sp>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Contd.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4350100" y="3928500"/>
            <a:ext cx="4824900" cy="79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a:latin typeface="Old Standard TT"/>
              <a:ea typeface="Old Standard TT"/>
              <a:cs typeface="Old Standard TT"/>
              <a:sym typeface="Old Standard TT"/>
            </a:endParaRPr>
          </a:p>
        </p:txBody>
      </p:sp>
      <p:sp>
        <p:nvSpPr>
          <p:cNvPr id="96" name="Google Shape;96;p19"/>
          <p:cNvSpPr txBox="1"/>
          <p:nvPr/>
        </p:nvSpPr>
        <p:spPr>
          <a:xfrm>
            <a:off x="10325" y="3928500"/>
            <a:ext cx="48249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pic>
        <p:nvPicPr>
          <p:cNvPr id="97" name="Google Shape;97;p19"/>
          <p:cNvPicPr preferRelativeResize="0"/>
          <p:nvPr/>
        </p:nvPicPr>
        <p:blipFill>
          <a:blip r:embed="rId3">
            <a:alphaModFix/>
          </a:blip>
          <a:stretch>
            <a:fillRect/>
          </a:stretch>
        </p:blipFill>
        <p:spPr>
          <a:xfrm>
            <a:off x="828675" y="1243013"/>
            <a:ext cx="7486650" cy="26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Tools and Technologies Utilised</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1171675"/>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8750"/>
              <a:buFont typeface="Arial"/>
              <a:buNone/>
            </a:pPr>
            <a:r>
              <a:rPr lang="en" sz="1600"/>
              <a:t>Reinforcement Learning Algorithms:</a:t>
            </a:r>
            <a:endParaRPr sz="1600"/>
          </a:p>
          <a:p>
            <a:pPr indent="-293211" lvl="0" marL="457200" rtl="0" algn="l">
              <a:spcBef>
                <a:spcPts val="1600"/>
              </a:spcBef>
              <a:spcAft>
                <a:spcPts val="0"/>
              </a:spcAft>
              <a:buSzPct val="68750"/>
              <a:buFont typeface="Arial"/>
              <a:buChar char="●"/>
            </a:pPr>
            <a:r>
              <a:rPr lang="en" sz="1600"/>
              <a:t>Proximal Policy Optimization (PPO):</a:t>
            </a:r>
            <a:endParaRPr sz="1600"/>
          </a:p>
          <a:p>
            <a:pPr indent="-293211" lvl="1" marL="914400" rtl="0" algn="l">
              <a:spcBef>
                <a:spcPts val="0"/>
              </a:spcBef>
              <a:spcAft>
                <a:spcPts val="0"/>
              </a:spcAft>
              <a:buSzPct val="68750"/>
              <a:buFont typeface="Arial"/>
              <a:buChar char="○"/>
            </a:pPr>
            <a:r>
              <a:rPr lang="en" sz="1600"/>
              <a:t>Advantages:</a:t>
            </a:r>
            <a:endParaRPr sz="1600"/>
          </a:p>
          <a:p>
            <a:pPr indent="-293211" lvl="2" marL="1371600" rtl="0" algn="l">
              <a:spcBef>
                <a:spcPts val="0"/>
              </a:spcBef>
              <a:spcAft>
                <a:spcPts val="0"/>
              </a:spcAft>
              <a:buSzPct val="68750"/>
              <a:buFont typeface="Arial"/>
              <a:buChar char="■"/>
            </a:pPr>
            <a:r>
              <a:rPr lang="en" sz="1600"/>
              <a:t>Stability: PPO is designed to maintain stability and reliability during training by limiting the update step size.</a:t>
            </a:r>
            <a:endParaRPr sz="1600"/>
          </a:p>
          <a:p>
            <a:pPr indent="-293211" lvl="2" marL="1371600" rtl="0" algn="l">
              <a:spcBef>
                <a:spcPts val="0"/>
              </a:spcBef>
              <a:spcAft>
                <a:spcPts val="0"/>
              </a:spcAft>
              <a:buSzPct val="68750"/>
              <a:buFont typeface="Arial"/>
              <a:buChar char="■"/>
            </a:pPr>
            <a:r>
              <a:rPr lang="en" sz="1600"/>
              <a:t>Simplicity: Easier to implement compared to other RL algorithms.</a:t>
            </a:r>
            <a:endParaRPr sz="1600"/>
          </a:p>
          <a:p>
            <a:pPr indent="-293211" lvl="2" marL="1371600" rtl="0" algn="l">
              <a:spcBef>
                <a:spcPts val="0"/>
              </a:spcBef>
              <a:spcAft>
                <a:spcPts val="0"/>
              </a:spcAft>
              <a:buSzPct val="68750"/>
              <a:buFont typeface="Arial"/>
              <a:buChar char="■"/>
            </a:pPr>
            <a:r>
              <a:rPr lang="en" sz="1600"/>
              <a:t>Performance: Often performs well across a range of tasks due to its robust training mechanism.</a:t>
            </a:r>
            <a:endParaRPr sz="1600"/>
          </a:p>
          <a:p>
            <a:pPr indent="-293211" lvl="1" marL="914400" rtl="0" algn="l">
              <a:spcBef>
                <a:spcPts val="0"/>
              </a:spcBef>
              <a:spcAft>
                <a:spcPts val="0"/>
              </a:spcAft>
              <a:buSzPct val="68750"/>
              <a:buFont typeface="Arial"/>
              <a:buChar char="○"/>
            </a:pPr>
            <a:r>
              <a:rPr lang="en" sz="1600"/>
              <a:t>Mechanism:</a:t>
            </a:r>
            <a:endParaRPr sz="1600"/>
          </a:p>
          <a:p>
            <a:pPr indent="-293211" lvl="2" marL="1371600" rtl="0" algn="l">
              <a:spcBef>
                <a:spcPts val="0"/>
              </a:spcBef>
              <a:spcAft>
                <a:spcPts val="0"/>
              </a:spcAft>
              <a:buSzPct val="68750"/>
              <a:buFont typeface="Arial"/>
              <a:buChar char="■"/>
            </a:pPr>
            <a:r>
              <a:rPr lang="en" sz="1600"/>
              <a:t>Uses a clipped objective function to ensure the new policy does not deviate significantly from the old policy.</a:t>
            </a:r>
            <a:endParaRPr sz="1600"/>
          </a:p>
          <a:p>
            <a:pPr indent="-293211" lvl="2" marL="1371600" rtl="0" algn="l">
              <a:spcBef>
                <a:spcPts val="0"/>
              </a:spcBef>
              <a:spcAft>
                <a:spcPts val="0"/>
              </a:spcAft>
              <a:buSzPct val="68750"/>
              <a:buFont typeface="Arial"/>
              <a:buChar char="■"/>
            </a:pPr>
            <a:r>
              <a:rPr lang="en" sz="1600"/>
              <a:t>Balances exploration and exploitation effectively.</a:t>
            </a:r>
            <a:endParaRPr sz="1600"/>
          </a:p>
          <a:p>
            <a:pPr indent="-293211" lvl="1" marL="914400" rtl="0" algn="l">
              <a:spcBef>
                <a:spcPts val="0"/>
              </a:spcBef>
              <a:spcAft>
                <a:spcPts val="0"/>
              </a:spcAft>
              <a:buSzPct val="68750"/>
              <a:buFont typeface="Arial"/>
              <a:buChar char="○"/>
            </a:pPr>
            <a:r>
              <a:rPr lang="en" sz="1600"/>
              <a:t>Suitability for iPark: Effective in environments with discrete and continuous actions, making it versatile for different parking scenarios.</a:t>
            </a:r>
            <a:endParaRPr sz="1600"/>
          </a:p>
        </p:txBody>
      </p:sp>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Technologies Utilised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