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16251"/>
            <a:ext cx="12192000" cy="4117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35628"/>
            <a:ext cx="12191999" cy="722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4172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3661" y="1287271"/>
            <a:ext cx="8964676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16251"/>
            <a:ext cx="12192000" cy="4117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35628"/>
            <a:ext cx="12191999" cy="7223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4172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2257" y="1365630"/>
            <a:ext cx="635444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ofmedicalsaviours.com/robots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tcutts.com/blog/seo-advice-url-canonicaliz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5529" y="799337"/>
            <a:ext cx="0" cy="2545080"/>
          </a:xfrm>
          <a:custGeom>
            <a:avLst/>
            <a:gdLst/>
            <a:ahLst/>
            <a:cxnLst/>
            <a:rect l="l" t="t" r="r" b="b"/>
            <a:pathLst>
              <a:path h="2545079">
                <a:moveTo>
                  <a:pt x="0" y="0"/>
                </a:moveTo>
                <a:lnTo>
                  <a:pt x="0" y="2544699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Website</a:t>
            </a:r>
            <a:r>
              <a:rPr spc="-325" dirty="0"/>
              <a:t> </a:t>
            </a:r>
            <a:r>
              <a:rPr spc="28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2257" y="2270582"/>
            <a:ext cx="3168650" cy="1656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20" dirty="0">
                <a:latin typeface="Times New Roman"/>
                <a:cs typeface="Times New Roman"/>
              </a:rPr>
              <a:t>Report</a:t>
            </a:r>
            <a:endParaRPr sz="6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lang="en-US" sz="2000" spc="30" dirty="0">
                <a:latin typeface="Times New Roman"/>
                <a:cs typeface="Times New Roman"/>
              </a:rPr>
              <a:t>multiverseapp.com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3661" y="1287271"/>
            <a:ext cx="18789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5" dirty="0">
                <a:latin typeface="Times New Roman"/>
                <a:cs typeface="Times New Roman"/>
              </a:rPr>
              <a:t>SEO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Score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661" y="2410205"/>
            <a:ext cx="3156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5FA434"/>
                </a:solidFill>
                <a:latin typeface="Times New Roman"/>
                <a:cs typeface="Times New Roman"/>
              </a:rPr>
              <a:t>COMPLETE </a:t>
            </a:r>
            <a:r>
              <a:rPr sz="2200" spc="20" dirty="0">
                <a:solidFill>
                  <a:srgbClr val="5FA434"/>
                </a:solidFill>
                <a:latin typeface="Times New Roman"/>
                <a:cs typeface="Times New Roman"/>
              </a:rPr>
              <a:t>SEO</a:t>
            </a:r>
            <a:r>
              <a:rPr sz="2200" spc="-110" dirty="0">
                <a:solidFill>
                  <a:srgbClr val="5FA434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5FA434"/>
                </a:solidFill>
                <a:latin typeface="Times New Roman"/>
                <a:cs typeface="Times New Roman"/>
              </a:rPr>
              <a:t>SCORE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2674" y="3124200"/>
            <a:ext cx="6561582" cy="1722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867400" y="3881501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71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0741" y="3273374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lang="en-US" sz="1200" spc="-5" dirty="0">
                <a:solidFill>
                  <a:srgbClr val="404040"/>
                </a:solidFill>
                <a:latin typeface="Times New Roman"/>
                <a:cs typeface="Times New Roman"/>
              </a:rPr>
              <a:t>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4826" y="5203697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2963" y="0"/>
                </a:moveTo>
                <a:lnTo>
                  <a:pt x="0" y="0"/>
                </a:lnTo>
                <a:lnTo>
                  <a:pt x="0" y="92963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solidFill>
            <a:srgbClr val="5FA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4826" y="5203697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2963"/>
                </a:moveTo>
                <a:lnTo>
                  <a:pt x="92963" y="92963"/>
                </a:lnTo>
                <a:lnTo>
                  <a:pt x="92963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3465" y="5203697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2963" y="0"/>
                </a:moveTo>
                <a:lnTo>
                  <a:pt x="0" y="0"/>
                </a:lnTo>
                <a:lnTo>
                  <a:pt x="0" y="92963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solidFill>
            <a:srgbClr val="DCAB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3465" y="5203697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2963"/>
                </a:moveTo>
                <a:lnTo>
                  <a:pt x="92963" y="92963"/>
                </a:lnTo>
                <a:lnTo>
                  <a:pt x="92963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06746" y="5130165"/>
            <a:ext cx="995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</a:tabLst>
            </a:pPr>
            <a:r>
              <a:rPr sz="1200" spc="-5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1200" spc="35" dirty="0">
                <a:solidFill>
                  <a:srgbClr val="585858"/>
                </a:solidFill>
                <a:latin typeface="Times New Roman"/>
                <a:cs typeface="Times New Roman"/>
              </a:rPr>
              <a:t>EO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1200" spc="4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1200" spc="1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1200" spc="70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1200" spc="4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1200" spc="70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1200" spc="4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4667" y="443179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4667" y="285445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667" y="1278636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36314" y="896238"/>
            <a:ext cx="640308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5" dirty="0">
                <a:latin typeface="Times New Roman"/>
                <a:cs typeface="Times New Roman"/>
              </a:rPr>
              <a:t>Current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Status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updated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but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keyword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oriented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6730" y="752538"/>
            <a:ext cx="2491105" cy="534035"/>
            <a:chOff x="1526730" y="752538"/>
            <a:chExt cx="2491105" cy="534035"/>
          </a:xfrm>
        </p:grpSpPr>
        <p:sp>
          <p:nvSpPr>
            <p:cNvPr id="8" name="object 8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30932" y="827023"/>
            <a:ext cx="1282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5" dirty="0">
                <a:solidFill>
                  <a:srgbClr val="FFFFFF"/>
                </a:solidFill>
              </a:rPr>
              <a:t>Meta</a:t>
            </a:r>
            <a:r>
              <a:rPr sz="2200" spc="-70" dirty="0">
                <a:solidFill>
                  <a:srgbClr val="FFFFFF"/>
                </a:solidFill>
              </a:rPr>
              <a:t> </a:t>
            </a:r>
            <a:r>
              <a:rPr sz="2200" spc="45" dirty="0">
                <a:solidFill>
                  <a:srgbClr val="FFFFFF"/>
                </a:solidFill>
              </a:rPr>
              <a:t>Title</a:t>
            </a:r>
            <a:endParaRPr sz="2200"/>
          </a:p>
        </p:txBody>
      </p:sp>
      <p:sp>
        <p:nvSpPr>
          <p:cNvPr id="11" name="object 11"/>
          <p:cNvSpPr txBox="1"/>
          <p:nvPr/>
        </p:nvSpPr>
        <p:spPr>
          <a:xfrm>
            <a:off x="1553083" y="1279398"/>
            <a:ext cx="9286240" cy="5156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5080" indent="-172720">
              <a:lnSpc>
                <a:spcPct val="101299"/>
              </a:lnSpc>
              <a:spcBef>
                <a:spcPts val="70"/>
              </a:spcBef>
              <a:buChar char="•"/>
              <a:tabLst>
                <a:tab pos="185420" algn="l"/>
              </a:tabLst>
            </a:pPr>
            <a:r>
              <a:rPr sz="1600" spc="6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meta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title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your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page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has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length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35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characters.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Most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search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engines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will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truncate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meta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titles  </a:t>
            </a:r>
            <a:r>
              <a:rPr sz="1600" spc="7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70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characters.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26730" y="2329878"/>
            <a:ext cx="2491105" cy="532765"/>
            <a:chOff x="1526730" y="2329878"/>
            <a:chExt cx="2491105" cy="532765"/>
          </a:xfrm>
        </p:grpSpPr>
        <p:sp>
          <p:nvSpPr>
            <p:cNvPr id="13" name="object 13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2388870" y="0"/>
                  </a:moveTo>
                  <a:lnTo>
                    <a:pt x="86106" y="0"/>
                  </a:lnTo>
                  <a:lnTo>
                    <a:pt x="52613" y="6774"/>
                  </a:lnTo>
                  <a:lnTo>
                    <a:pt x="25241" y="25241"/>
                  </a:lnTo>
                  <a:lnTo>
                    <a:pt x="6774" y="52613"/>
                  </a:lnTo>
                  <a:lnTo>
                    <a:pt x="0" y="86106"/>
                  </a:lnTo>
                  <a:lnTo>
                    <a:pt x="0" y="516636"/>
                  </a:lnTo>
                  <a:lnTo>
                    <a:pt x="2474976" y="516636"/>
                  </a:lnTo>
                  <a:lnTo>
                    <a:pt x="2474976" y="86106"/>
                  </a:lnTo>
                  <a:lnTo>
                    <a:pt x="2468201" y="52613"/>
                  </a:lnTo>
                  <a:lnTo>
                    <a:pt x="2449734" y="25241"/>
                  </a:lnTo>
                  <a:lnTo>
                    <a:pt x="2422362" y="6774"/>
                  </a:lnTo>
                  <a:lnTo>
                    <a:pt x="2388870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86106" y="0"/>
                  </a:moveTo>
                  <a:lnTo>
                    <a:pt x="2388870" y="0"/>
                  </a:lnTo>
                  <a:lnTo>
                    <a:pt x="2422362" y="6774"/>
                  </a:lnTo>
                  <a:lnTo>
                    <a:pt x="2449734" y="25241"/>
                  </a:lnTo>
                  <a:lnTo>
                    <a:pt x="2468201" y="52613"/>
                  </a:lnTo>
                  <a:lnTo>
                    <a:pt x="2474976" y="86106"/>
                  </a:lnTo>
                  <a:lnTo>
                    <a:pt x="2474976" y="516636"/>
                  </a:lnTo>
                  <a:lnTo>
                    <a:pt x="0" y="516636"/>
                  </a:lnTo>
                  <a:lnTo>
                    <a:pt x="0" y="86106"/>
                  </a:ln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6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0383" y="2348291"/>
            <a:ext cx="9457055" cy="102361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885"/>
              </a:spcBef>
              <a:tabLst>
                <a:tab pos="2508250" algn="l"/>
              </a:tabLst>
            </a:pPr>
            <a:r>
              <a:rPr sz="3300" spc="150" baseline="8838" dirty="0">
                <a:solidFill>
                  <a:srgbClr val="FFFFFF"/>
                </a:solidFill>
                <a:latin typeface="Times New Roman"/>
                <a:cs typeface="Times New Roman"/>
              </a:rPr>
              <a:t>Meta</a:t>
            </a:r>
            <a:r>
              <a:rPr sz="3300" spc="22" baseline="88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142" baseline="8838" dirty="0">
                <a:solidFill>
                  <a:srgbClr val="FFFFFF"/>
                </a:solidFill>
                <a:latin typeface="Times New Roman"/>
                <a:cs typeface="Times New Roman"/>
              </a:rPr>
              <a:t>Descriptions	</a:t>
            </a:r>
            <a:r>
              <a:rPr sz="2000" spc="120" dirty="0">
                <a:latin typeface="Times New Roman"/>
                <a:cs typeface="Times New Roman"/>
              </a:rPr>
              <a:t>Current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Status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updated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not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user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Friendly</a:t>
            </a:r>
            <a:endParaRPr sz="2000" dirty="0">
              <a:latin typeface="Times New Roman"/>
              <a:cs typeface="Times New Roman"/>
            </a:endParaRPr>
          </a:p>
          <a:p>
            <a:pPr marL="197485" marR="17780" indent="-172720">
              <a:lnSpc>
                <a:spcPct val="101400"/>
              </a:lnSpc>
              <a:spcBef>
                <a:spcPts val="540"/>
              </a:spcBef>
              <a:buChar char="•"/>
              <a:tabLst>
                <a:tab pos="198120" algn="l"/>
              </a:tabLst>
            </a:pPr>
            <a:r>
              <a:rPr sz="1600" spc="25" dirty="0">
                <a:latin typeface="Times New Roman"/>
                <a:cs typeface="Times New Roman"/>
              </a:rPr>
              <a:t>Your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page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has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meta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description.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Ideally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though,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your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meta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description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should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be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between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70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160  </a:t>
            </a:r>
            <a:r>
              <a:rPr sz="1600" spc="65" dirty="0">
                <a:latin typeface="Times New Roman"/>
                <a:cs typeface="Times New Roman"/>
              </a:rPr>
              <a:t>characters </a:t>
            </a:r>
            <a:r>
              <a:rPr sz="1600" spc="55" dirty="0">
                <a:latin typeface="Times New Roman"/>
                <a:cs typeface="Times New Roman"/>
              </a:rPr>
              <a:t>(spaces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included).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6314" y="4049725"/>
            <a:ext cx="2975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 </a:t>
            </a:r>
            <a:r>
              <a:rPr sz="2000" spc="120" dirty="0">
                <a:latin typeface="Times New Roman"/>
                <a:cs typeface="Times New Roman"/>
              </a:rPr>
              <a:t>Good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26730" y="3905694"/>
            <a:ext cx="2491105" cy="534035"/>
            <a:chOff x="1526730" y="3905694"/>
            <a:chExt cx="2491105" cy="534035"/>
          </a:xfrm>
        </p:grpSpPr>
        <p:sp>
          <p:nvSpPr>
            <p:cNvPr id="18" name="object 18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09369" y="3981069"/>
            <a:ext cx="19265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40" dirty="0">
                <a:solidFill>
                  <a:srgbClr val="FFFFFF"/>
                </a:solidFill>
                <a:latin typeface="Times New Roman"/>
                <a:cs typeface="Times New Roman"/>
              </a:rPr>
              <a:t>Heading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3083" y="4433061"/>
            <a:ext cx="9241155" cy="7632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5080" indent="-172720">
              <a:lnSpc>
                <a:spcPct val="101299"/>
              </a:lnSpc>
              <a:spcBef>
                <a:spcPts val="70"/>
              </a:spcBef>
              <a:buChar char="•"/>
              <a:tabLst>
                <a:tab pos="185420" algn="l"/>
              </a:tabLst>
            </a:pPr>
            <a:r>
              <a:rPr sz="1600" spc="25" dirty="0">
                <a:latin typeface="Times New Roman"/>
                <a:cs typeface="Times New Roman"/>
              </a:rPr>
              <a:t>Your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page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have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contain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H1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headings.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H1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headings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help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indicate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important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topics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your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page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to  search engines. </a:t>
            </a:r>
            <a:r>
              <a:rPr sz="1600" spc="60" dirty="0">
                <a:latin typeface="Times New Roman"/>
                <a:cs typeface="Times New Roman"/>
              </a:rPr>
              <a:t>While </a:t>
            </a:r>
            <a:r>
              <a:rPr sz="1600" spc="40" dirty="0">
                <a:latin typeface="Times New Roman"/>
                <a:cs typeface="Times New Roman"/>
              </a:rPr>
              <a:t>less </a:t>
            </a:r>
            <a:r>
              <a:rPr sz="1600" spc="95" dirty="0">
                <a:latin typeface="Times New Roman"/>
                <a:cs typeface="Times New Roman"/>
              </a:rPr>
              <a:t>important </a:t>
            </a:r>
            <a:r>
              <a:rPr sz="1600" spc="100" dirty="0">
                <a:latin typeface="Times New Roman"/>
                <a:cs typeface="Times New Roman"/>
              </a:rPr>
              <a:t>than good </a:t>
            </a:r>
            <a:r>
              <a:rPr sz="1600" spc="60" dirty="0">
                <a:latin typeface="Times New Roman"/>
                <a:cs typeface="Times New Roman"/>
              </a:rPr>
              <a:t>meta-titles </a:t>
            </a:r>
            <a:r>
              <a:rPr sz="1600" spc="125" dirty="0">
                <a:latin typeface="Times New Roman"/>
                <a:cs typeface="Times New Roman"/>
              </a:rPr>
              <a:t>and </a:t>
            </a:r>
            <a:r>
              <a:rPr sz="1600" spc="65" dirty="0">
                <a:latin typeface="Times New Roman"/>
                <a:cs typeface="Times New Roman"/>
              </a:rPr>
              <a:t>descriptions, </a:t>
            </a:r>
            <a:r>
              <a:rPr sz="1600" spc="80" dirty="0">
                <a:latin typeface="Times New Roman"/>
                <a:cs typeface="Times New Roman"/>
              </a:rPr>
              <a:t>H1 </a:t>
            </a:r>
            <a:r>
              <a:rPr sz="1600" spc="90" dirty="0">
                <a:latin typeface="Times New Roman"/>
                <a:cs typeface="Times New Roman"/>
              </a:rPr>
              <a:t>headings </a:t>
            </a:r>
            <a:r>
              <a:rPr sz="1600" spc="110" dirty="0">
                <a:latin typeface="Times New Roman"/>
                <a:cs typeface="Times New Roman"/>
              </a:rPr>
              <a:t>may </a:t>
            </a:r>
            <a:r>
              <a:rPr sz="1600" spc="30" dirty="0">
                <a:latin typeface="Times New Roman"/>
                <a:cs typeface="Times New Roman"/>
              </a:rPr>
              <a:t>still  </a:t>
            </a:r>
            <a:r>
              <a:rPr sz="1600" spc="85" dirty="0">
                <a:latin typeface="Times New Roman"/>
                <a:cs typeface="Times New Roman"/>
              </a:rPr>
              <a:t>help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define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topic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your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page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search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engines.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4667" y="443179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4667" y="285445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667" y="1278636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36314" y="896238"/>
            <a:ext cx="4193286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5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lang="en-US" sz="2000" spc="-285" dirty="0">
                <a:latin typeface="Times New Roman"/>
                <a:cs typeface="Times New Roman"/>
              </a:rPr>
              <a:t>Not    </a:t>
            </a:r>
            <a:r>
              <a:rPr sz="2000" spc="130" dirty="0">
                <a:latin typeface="Times New Roman"/>
                <a:cs typeface="Times New Roman"/>
              </a:rPr>
              <a:t>Found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6730" y="752538"/>
            <a:ext cx="2491105" cy="534035"/>
            <a:chOff x="1526730" y="752538"/>
            <a:chExt cx="2491105" cy="534035"/>
          </a:xfrm>
        </p:grpSpPr>
        <p:sp>
          <p:nvSpPr>
            <p:cNvPr id="8" name="object 8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33980" y="827023"/>
            <a:ext cx="1276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solidFill>
                  <a:srgbClr val="FFFFFF"/>
                </a:solidFill>
              </a:rPr>
              <a:t>Robots.txt</a:t>
            </a:r>
            <a:endParaRPr sz="2200"/>
          </a:p>
        </p:txBody>
      </p:sp>
      <p:sp>
        <p:nvSpPr>
          <p:cNvPr id="11" name="object 11"/>
          <p:cNvSpPr txBox="1"/>
          <p:nvPr/>
        </p:nvSpPr>
        <p:spPr>
          <a:xfrm>
            <a:off x="1553083" y="1279398"/>
            <a:ext cx="7259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25" dirty="0">
                <a:latin typeface="Times New Roman"/>
                <a:cs typeface="Times New Roman"/>
              </a:rPr>
              <a:t>Your </a:t>
            </a:r>
            <a:r>
              <a:rPr sz="1600" spc="45" dirty="0">
                <a:latin typeface="Times New Roman"/>
                <a:cs typeface="Times New Roman"/>
              </a:rPr>
              <a:t>site </a:t>
            </a:r>
            <a:r>
              <a:rPr sz="1600" spc="75" dirty="0">
                <a:latin typeface="Times New Roman"/>
                <a:cs typeface="Times New Roman"/>
              </a:rPr>
              <a:t>uses </a:t>
            </a:r>
            <a:r>
              <a:rPr sz="1600" spc="85" dirty="0">
                <a:latin typeface="Times New Roman"/>
                <a:cs typeface="Times New Roman"/>
              </a:rPr>
              <a:t>a </a:t>
            </a:r>
            <a:r>
              <a:rPr sz="1600" spc="35" dirty="0">
                <a:latin typeface="Times New Roman"/>
                <a:cs typeface="Times New Roman"/>
              </a:rPr>
              <a:t>"robots.txt" </a:t>
            </a:r>
            <a:r>
              <a:rPr sz="1600" spc="5" dirty="0">
                <a:latin typeface="Times New Roman"/>
                <a:cs typeface="Times New Roman"/>
              </a:rPr>
              <a:t>file:</a:t>
            </a:r>
            <a:r>
              <a:rPr sz="1600" spc="-105" dirty="0">
                <a:solidFill>
                  <a:srgbClr val="8FC539"/>
                </a:solidFill>
                <a:latin typeface="Times New Roman"/>
                <a:cs typeface="Times New Roman"/>
              </a:rPr>
              <a:t> </a:t>
            </a:r>
            <a:r>
              <a:rPr sz="1600" u="sng" spc="70" dirty="0">
                <a:solidFill>
                  <a:srgbClr val="8FC539"/>
                </a:solidFill>
                <a:uFill>
                  <a:solidFill>
                    <a:srgbClr val="8FC539"/>
                  </a:solidFill>
                </a:uFill>
                <a:latin typeface="Times New Roman"/>
                <a:cs typeface="Times New Roman"/>
                <a:hlinkClick r:id="rId2"/>
              </a:rPr>
              <a:t>https://worldofmedicalsaviours.com/robots.txt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6314" y="2472639"/>
            <a:ext cx="4040886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lang="en-US" sz="2000" spc="-295" dirty="0">
                <a:latin typeface="Times New Roman"/>
                <a:cs typeface="Times New Roman"/>
              </a:rPr>
              <a:t>Not    </a:t>
            </a:r>
            <a:r>
              <a:rPr sz="2000" spc="135" dirty="0">
                <a:latin typeface="Times New Roman"/>
                <a:cs typeface="Times New Roman"/>
              </a:rPr>
              <a:t>Found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26730" y="2329878"/>
            <a:ext cx="2491105" cy="532765"/>
            <a:chOff x="1526730" y="2329878"/>
            <a:chExt cx="2491105" cy="532765"/>
          </a:xfrm>
        </p:grpSpPr>
        <p:sp>
          <p:nvSpPr>
            <p:cNvPr id="14" name="object 14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2388870" y="0"/>
                  </a:moveTo>
                  <a:lnTo>
                    <a:pt x="86106" y="0"/>
                  </a:lnTo>
                  <a:lnTo>
                    <a:pt x="52613" y="6774"/>
                  </a:lnTo>
                  <a:lnTo>
                    <a:pt x="25241" y="25241"/>
                  </a:lnTo>
                  <a:lnTo>
                    <a:pt x="6774" y="52613"/>
                  </a:lnTo>
                  <a:lnTo>
                    <a:pt x="0" y="86106"/>
                  </a:lnTo>
                  <a:lnTo>
                    <a:pt x="0" y="516636"/>
                  </a:lnTo>
                  <a:lnTo>
                    <a:pt x="2474976" y="516636"/>
                  </a:lnTo>
                  <a:lnTo>
                    <a:pt x="2474976" y="86106"/>
                  </a:lnTo>
                  <a:lnTo>
                    <a:pt x="2468201" y="52613"/>
                  </a:lnTo>
                  <a:lnTo>
                    <a:pt x="2449734" y="25241"/>
                  </a:lnTo>
                  <a:lnTo>
                    <a:pt x="2422362" y="6774"/>
                  </a:lnTo>
                  <a:lnTo>
                    <a:pt x="2388870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86106" y="0"/>
                  </a:moveTo>
                  <a:lnTo>
                    <a:pt x="2388870" y="0"/>
                  </a:lnTo>
                  <a:lnTo>
                    <a:pt x="2422362" y="6774"/>
                  </a:lnTo>
                  <a:lnTo>
                    <a:pt x="2449734" y="25241"/>
                  </a:lnTo>
                  <a:lnTo>
                    <a:pt x="2468201" y="52613"/>
                  </a:lnTo>
                  <a:lnTo>
                    <a:pt x="2474976" y="86106"/>
                  </a:lnTo>
                  <a:lnTo>
                    <a:pt x="2474976" y="516636"/>
                  </a:lnTo>
                  <a:lnTo>
                    <a:pt x="0" y="516636"/>
                  </a:lnTo>
                  <a:lnTo>
                    <a:pt x="0" y="86106"/>
                  </a:ln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6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42897" y="2404110"/>
            <a:ext cx="1857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0" dirty="0">
                <a:solidFill>
                  <a:srgbClr val="FFFFFF"/>
                </a:solidFill>
                <a:latin typeface="Times New Roman"/>
                <a:cs typeface="Times New Roman"/>
              </a:rPr>
              <a:t>Sitemap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3083" y="2856102"/>
            <a:ext cx="4267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40" dirty="0">
                <a:latin typeface="Times New Roman"/>
                <a:cs typeface="Times New Roman"/>
              </a:rPr>
              <a:t>We've </a:t>
            </a:r>
            <a:r>
              <a:rPr sz="1600" spc="105" dirty="0">
                <a:latin typeface="Times New Roman"/>
                <a:cs typeface="Times New Roman"/>
              </a:rPr>
              <a:t>found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 </a:t>
            </a:r>
            <a:r>
              <a:rPr sz="1600" spc="80" dirty="0">
                <a:latin typeface="Times New Roman"/>
                <a:cs typeface="Times New Roman"/>
              </a:rPr>
              <a:t>sitemaps </a:t>
            </a:r>
            <a:r>
              <a:rPr sz="1600" spc="25" dirty="0">
                <a:latin typeface="Times New Roman"/>
                <a:cs typeface="Times New Roman"/>
              </a:rPr>
              <a:t>files </a:t>
            </a:r>
            <a:r>
              <a:rPr sz="1600" spc="55" dirty="0">
                <a:latin typeface="Times New Roman"/>
                <a:cs typeface="Times New Roman"/>
              </a:rPr>
              <a:t>for </a:t>
            </a:r>
            <a:r>
              <a:rPr sz="1600" spc="95" dirty="0">
                <a:latin typeface="Times New Roman"/>
                <a:cs typeface="Times New Roman"/>
              </a:rPr>
              <a:t>your </a:t>
            </a:r>
            <a:r>
              <a:rPr sz="1600" spc="65" dirty="0">
                <a:latin typeface="Times New Roman"/>
                <a:cs typeface="Times New Roman"/>
              </a:rPr>
              <a:t>website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6313" y="4049725"/>
            <a:ext cx="724128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lang="en-US" sz="2000" spc="135" dirty="0">
                <a:latin typeface="Times New Roman"/>
                <a:cs typeface="Times New Roman"/>
              </a:rPr>
              <a:t>14 Broken link Found </a:t>
            </a:r>
            <a:r>
              <a:rPr lang="en-US" sz="2000" b="1" spc="135" dirty="0">
                <a:latin typeface="Times New Roman"/>
                <a:cs typeface="Times New Roman"/>
              </a:rPr>
              <a:t>https://prnt.sc/tgmre2 </a:t>
            </a:r>
            <a:endParaRPr sz="2000" b="1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6730" y="3905694"/>
            <a:ext cx="2491105" cy="534035"/>
            <a:chOff x="1526730" y="3905694"/>
            <a:chExt cx="2491105" cy="534035"/>
          </a:xfrm>
        </p:grpSpPr>
        <p:sp>
          <p:nvSpPr>
            <p:cNvPr id="20" name="object 20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37385" y="3981069"/>
            <a:ext cx="1668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FFFFFF"/>
                </a:solidFill>
                <a:latin typeface="Times New Roman"/>
                <a:cs typeface="Times New Roman"/>
              </a:rPr>
              <a:t>Broken</a:t>
            </a:r>
            <a:r>
              <a:rPr sz="2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3083" y="4433061"/>
            <a:ext cx="8940165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55" dirty="0">
                <a:latin typeface="Times New Roman"/>
                <a:cs typeface="Times New Roman"/>
              </a:rPr>
              <a:t>Broken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dead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links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negatively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impact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user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experience,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search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engine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crawl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rate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website</a:t>
            </a:r>
            <a:endParaRPr sz="16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25"/>
              </a:spcBef>
            </a:pPr>
            <a:r>
              <a:rPr sz="1600" spc="30" dirty="0">
                <a:latin typeface="Times New Roman"/>
                <a:cs typeface="Times New Roman"/>
              </a:rPr>
              <a:t>traffic.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4667" y="443179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4667" y="285445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667" y="1278636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6314" y="896238"/>
            <a:ext cx="3583686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5" dirty="0"/>
              <a:t>Current </a:t>
            </a:r>
            <a:r>
              <a:rPr sz="2000" spc="85" dirty="0"/>
              <a:t>Status </a:t>
            </a:r>
            <a:r>
              <a:rPr sz="2000" spc="-55" dirty="0"/>
              <a:t>:</a:t>
            </a:r>
            <a:r>
              <a:rPr sz="2000" spc="-300" dirty="0"/>
              <a:t> </a:t>
            </a:r>
            <a:r>
              <a:rPr lang="en-US" sz="2000" spc="-300" dirty="0"/>
              <a:t>Not    </a:t>
            </a:r>
            <a:r>
              <a:rPr sz="2000" spc="120" dirty="0"/>
              <a:t>Good</a:t>
            </a:r>
            <a:endParaRPr sz="2000" dirty="0"/>
          </a:p>
        </p:txBody>
      </p:sp>
      <p:grpSp>
        <p:nvGrpSpPr>
          <p:cNvPr id="7" name="object 7"/>
          <p:cNvGrpSpPr/>
          <p:nvPr/>
        </p:nvGrpSpPr>
        <p:grpSpPr>
          <a:xfrm>
            <a:off x="1526730" y="752538"/>
            <a:ext cx="2491105" cy="534035"/>
            <a:chOff x="1526730" y="752538"/>
            <a:chExt cx="2491105" cy="534035"/>
          </a:xfrm>
        </p:grpSpPr>
        <p:sp>
          <p:nvSpPr>
            <p:cNvPr id="8" name="object 8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44776" y="860501"/>
            <a:ext cx="2255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URL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Canonicalization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3083" y="1279398"/>
            <a:ext cx="9400540" cy="5156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5080" indent="-172720">
              <a:lnSpc>
                <a:spcPct val="101299"/>
              </a:lnSpc>
              <a:spcBef>
                <a:spcPts val="70"/>
              </a:spcBef>
              <a:buChar char="•"/>
              <a:tabLst>
                <a:tab pos="185420" algn="l"/>
              </a:tabLst>
            </a:pPr>
            <a:r>
              <a:rPr sz="1600" spc="90" dirty="0">
                <a:latin typeface="Times New Roman"/>
                <a:cs typeface="Times New Roman"/>
              </a:rPr>
              <a:t>Domain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name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WWW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without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considered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different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pages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causing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duplicate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content  </a:t>
            </a:r>
            <a:r>
              <a:rPr sz="1600" spc="55" dirty="0">
                <a:latin typeface="Times New Roman"/>
                <a:cs typeface="Times New Roman"/>
              </a:rPr>
              <a:t>for </a:t>
            </a:r>
            <a:r>
              <a:rPr sz="1600" spc="65" dirty="0">
                <a:latin typeface="Times New Roman"/>
                <a:cs typeface="Times New Roman"/>
              </a:rPr>
              <a:t>search engines.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(</a:t>
            </a:r>
            <a:r>
              <a:rPr sz="1600" u="sng" spc="65" dirty="0">
                <a:solidFill>
                  <a:srgbClr val="8FC539"/>
                </a:solidFill>
                <a:uFill>
                  <a:solidFill>
                    <a:srgbClr val="8FC539"/>
                  </a:solidFill>
                </a:uFill>
                <a:latin typeface="Times New Roman"/>
                <a:cs typeface="Times New Roman"/>
                <a:hlinkClick r:id="rId2"/>
              </a:rPr>
              <a:t>www.mattcutts.com/blog/seo-advice-url-canonicalization</a:t>
            </a:r>
            <a:r>
              <a:rPr sz="1600" spc="6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6314" y="2164842"/>
            <a:ext cx="6148705" cy="61241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65"/>
              </a:spcBef>
            </a:pPr>
            <a:r>
              <a:rPr sz="2000" spc="125" dirty="0">
                <a:latin typeface="Times New Roman"/>
                <a:cs typeface="Times New Roman"/>
              </a:rPr>
              <a:t>Current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Status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Good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Desktop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80</a:t>
            </a:r>
            <a:r>
              <a:rPr sz="2000" spc="10" dirty="0">
                <a:latin typeface="Times New Roman"/>
                <a:cs typeface="Times New Roman"/>
              </a:rPr>
              <a:t>%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Good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  </a:t>
            </a:r>
            <a:r>
              <a:rPr sz="2000" spc="70" dirty="0">
                <a:latin typeface="Times New Roman"/>
                <a:cs typeface="Times New Roman"/>
              </a:rPr>
              <a:t>Mobile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62</a:t>
            </a:r>
            <a:r>
              <a:rPr sz="2000" spc="10" dirty="0">
                <a:latin typeface="Times New Roman"/>
                <a:cs typeface="Times New Roman"/>
              </a:rPr>
              <a:t>%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26730" y="2329878"/>
            <a:ext cx="2491105" cy="532765"/>
            <a:chOff x="1526730" y="2329878"/>
            <a:chExt cx="2491105" cy="532765"/>
          </a:xfrm>
        </p:grpSpPr>
        <p:sp>
          <p:nvSpPr>
            <p:cNvPr id="14" name="object 14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2388870" y="0"/>
                  </a:moveTo>
                  <a:lnTo>
                    <a:pt x="86106" y="0"/>
                  </a:lnTo>
                  <a:lnTo>
                    <a:pt x="52613" y="6774"/>
                  </a:lnTo>
                  <a:lnTo>
                    <a:pt x="25241" y="25241"/>
                  </a:lnTo>
                  <a:lnTo>
                    <a:pt x="6774" y="52613"/>
                  </a:lnTo>
                  <a:lnTo>
                    <a:pt x="0" y="86106"/>
                  </a:lnTo>
                  <a:lnTo>
                    <a:pt x="0" y="516636"/>
                  </a:lnTo>
                  <a:lnTo>
                    <a:pt x="2474976" y="516636"/>
                  </a:lnTo>
                  <a:lnTo>
                    <a:pt x="2474976" y="86106"/>
                  </a:lnTo>
                  <a:lnTo>
                    <a:pt x="2468201" y="52613"/>
                  </a:lnTo>
                  <a:lnTo>
                    <a:pt x="2449734" y="25241"/>
                  </a:lnTo>
                  <a:lnTo>
                    <a:pt x="2422362" y="6774"/>
                  </a:lnTo>
                  <a:lnTo>
                    <a:pt x="2388870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86106" y="0"/>
                  </a:moveTo>
                  <a:lnTo>
                    <a:pt x="2388870" y="0"/>
                  </a:lnTo>
                  <a:lnTo>
                    <a:pt x="2422362" y="6774"/>
                  </a:lnTo>
                  <a:lnTo>
                    <a:pt x="2449734" y="25241"/>
                  </a:lnTo>
                  <a:lnTo>
                    <a:pt x="2468201" y="52613"/>
                  </a:lnTo>
                  <a:lnTo>
                    <a:pt x="2474976" y="86106"/>
                  </a:lnTo>
                  <a:lnTo>
                    <a:pt x="2474976" y="516636"/>
                  </a:lnTo>
                  <a:lnTo>
                    <a:pt x="0" y="516636"/>
                  </a:lnTo>
                  <a:lnTo>
                    <a:pt x="0" y="86106"/>
                  </a:ln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6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81225" y="2437891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Page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Speed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3083" y="2856102"/>
            <a:ext cx="6297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185420" algn="l"/>
              </a:tabLst>
            </a:pPr>
            <a:r>
              <a:rPr sz="1600" b="1" spc="35" dirty="0">
                <a:latin typeface="Times New Roman"/>
                <a:cs typeface="Times New Roman"/>
              </a:rPr>
              <a:t>Page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Speed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tools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analyze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optimize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your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site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web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practices.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6314" y="4049725"/>
            <a:ext cx="4779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 </a:t>
            </a:r>
            <a:r>
              <a:rPr sz="2000" spc="120" dirty="0">
                <a:latin typeface="Times New Roman"/>
                <a:cs typeface="Times New Roman"/>
              </a:rPr>
              <a:t>Good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lang="en-US" sz="2000" dirty="0">
                <a:latin typeface="Times New Roman"/>
                <a:cs typeface="Times New Roman"/>
              </a:rPr>
              <a:t>31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pages </a:t>
            </a:r>
            <a:r>
              <a:rPr sz="2000" spc="100" dirty="0">
                <a:latin typeface="Times New Roman"/>
                <a:cs typeface="Times New Roman"/>
              </a:rPr>
              <a:t>indexed)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6730" y="3905694"/>
            <a:ext cx="2491105" cy="534035"/>
            <a:chOff x="1526730" y="3905694"/>
            <a:chExt cx="2491105" cy="534035"/>
          </a:xfrm>
        </p:grpSpPr>
        <p:sp>
          <p:nvSpPr>
            <p:cNvPr id="20" name="object 20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09597" y="4014978"/>
            <a:ext cx="132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Index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3083" y="4433061"/>
            <a:ext cx="8212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90" dirty="0">
                <a:latin typeface="Times New Roman"/>
                <a:cs typeface="Times New Roman"/>
              </a:rPr>
              <a:t>Higher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index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count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spc="85" dirty="0">
                <a:latin typeface="Times New Roman"/>
                <a:cs typeface="Times New Roman"/>
              </a:rPr>
              <a:t>higher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chances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improvement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online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presence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Google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4667" y="443179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4667" y="285445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667" y="1278636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36313" y="896238"/>
            <a:ext cx="320268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5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3,905,195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6730" y="752538"/>
            <a:ext cx="2491105" cy="534035"/>
            <a:chOff x="1526730" y="752538"/>
            <a:chExt cx="2491105" cy="534035"/>
          </a:xfrm>
        </p:grpSpPr>
        <p:sp>
          <p:nvSpPr>
            <p:cNvPr id="8" name="object 8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44064" y="827023"/>
            <a:ext cx="1456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solidFill>
                  <a:srgbClr val="FFFFFF"/>
                </a:solidFill>
              </a:rPr>
              <a:t>Alexa</a:t>
            </a:r>
            <a:r>
              <a:rPr sz="2200" spc="-50" dirty="0">
                <a:solidFill>
                  <a:srgbClr val="FFFFFF"/>
                </a:solidFill>
              </a:rPr>
              <a:t> </a:t>
            </a:r>
            <a:r>
              <a:rPr sz="2200" spc="105" dirty="0">
                <a:solidFill>
                  <a:srgbClr val="FFFFFF"/>
                </a:solidFill>
              </a:rPr>
              <a:t>Rank</a:t>
            </a:r>
            <a:endParaRPr sz="2200"/>
          </a:p>
        </p:txBody>
      </p:sp>
      <p:sp>
        <p:nvSpPr>
          <p:cNvPr id="11" name="object 11"/>
          <p:cNvSpPr txBox="1"/>
          <p:nvPr/>
        </p:nvSpPr>
        <p:spPr>
          <a:xfrm>
            <a:off x="1553083" y="1279398"/>
            <a:ext cx="9437370" cy="5156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5080" indent="-172720">
              <a:lnSpc>
                <a:spcPct val="101299"/>
              </a:lnSpc>
              <a:spcBef>
                <a:spcPts val="70"/>
              </a:spcBef>
              <a:buChar char="•"/>
              <a:tabLst>
                <a:tab pos="185420" algn="l"/>
              </a:tabLst>
            </a:pPr>
            <a:r>
              <a:rPr sz="1600" spc="55" dirty="0">
                <a:latin typeface="Times New Roman"/>
                <a:cs typeface="Times New Roman"/>
              </a:rPr>
              <a:t>Alexa.com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website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ranks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websites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based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traffic,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so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terms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SEO, </a:t>
            </a:r>
            <a:r>
              <a:rPr sz="1600" spc="90" dirty="0">
                <a:latin typeface="Times New Roman"/>
                <a:cs typeface="Times New Roman"/>
              </a:rPr>
              <a:t>moving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up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down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  </a:t>
            </a:r>
            <a:r>
              <a:rPr sz="1600" spc="85" dirty="0">
                <a:latin typeface="Times New Roman"/>
                <a:cs typeface="Times New Roman"/>
              </a:rPr>
              <a:t>ranks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Alexa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indicative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how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your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SEO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campaign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doing.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6314" y="2472639"/>
            <a:ext cx="3278886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lang="en-US" sz="2000" spc="-295" dirty="0">
                <a:latin typeface="Times New Roman"/>
                <a:cs typeface="Times New Roman"/>
              </a:rPr>
              <a:t>Not     </a:t>
            </a:r>
            <a:r>
              <a:rPr sz="2000" spc="120" dirty="0">
                <a:latin typeface="Times New Roman"/>
                <a:cs typeface="Times New Roman"/>
              </a:rPr>
              <a:t>Good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26730" y="2329878"/>
            <a:ext cx="2491105" cy="532765"/>
            <a:chOff x="1526730" y="2329878"/>
            <a:chExt cx="2491105" cy="532765"/>
          </a:xfrm>
        </p:grpSpPr>
        <p:sp>
          <p:nvSpPr>
            <p:cNvPr id="14" name="object 14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2388870" y="0"/>
                  </a:moveTo>
                  <a:lnTo>
                    <a:pt x="86106" y="0"/>
                  </a:lnTo>
                  <a:lnTo>
                    <a:pt x="52613" y="6774"/>
                  </a:lnTo>
                  <a:lnTo>
                    <a:pt x="25241" y="25241"/>
                  </a:lnTo>
                  <a:lnTo>
                    <a:pt x="6774" y="52613"/>
                  </a:lnTo>
                  <a:lnTo>
                    <a:pt x="0" y="86106"/>
                  </a:lnTo>
                  <a:lnTo>
                    <a:pt x="0" y="516636"/>
                  </a:lnTo>
                  <a:lnTo>
                    <a:pt x="2474976" y="516636"/>
                  </a:lnTo>
                  <a:lnTo>
                    <a:pt x="2474976" y="86106"/>
                  </a:lnTo>
                  <a:lnTo>
                    <a:pt x="2468201" y="52613"/>
                  </a:lnTo>
                  <a:lnTo>
                    <a:pt x="2449734" y="25241"/>
                  </a:lnTo>
                  <a:lnTo>
                    <a:pt x="2422362" y="6774"/>
                  </a:lnTo>
                  <a:lnTo>
                    <a:pt x="2388870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86106" y="0"/>
                  </a:moveTo>
                  <a:lnTo>
                    <a:pt x="2388870" y="0"/>
                  </a:lnTo>
                  <a:lnTo>
                    <a:pt x="2422362" y="6774"/>
                  </a:lnTo>
                  <a:lnTo>
                    <a:pt x="2449734" y="25241"/>
                  </a:lnTo>
                  <a:lnTo>
                    <a:pt x="2468201" y="52613"/>
                  </a:lnTo>
                  <a:lnTo>
                    <a:pt x="2474976" y="86106"/>
                  </a:lnTo>
                  <a:lnTo>
                    <a:pt x="2474976" y="516636"/>
                  </a:lnTo>
                  <a:lnTo>
                    <a:pt x="0" y="516636"/>
                  </a:lnTo>
                  <a:lnTo>
                    <a:pt x="0" y="86106"/>
                  </a:ln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6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07717" y="2404110"/>
            <a:ext cx="9283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FFFFFF"/>
                </a:solidFill>
                <a:latin typeface="Times New Roman"/>
                <a:cs typeface="Times New Roman"/>
              </a:rPr>
              <a:t>Alt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Tag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3083" y="2856102"/>
            <a:ext cx="9029065" cy="7632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5080" indent="-172720">
              <a:lnSpc>
                <a:spcPct val="101299"/>
              </a:lnSpc>
              <a:spcBef>
                <a:spcPts val="70"/>
              </a:spcBef>
              <a:buChar char="•"/>
              <a:tabLst>
                <a:tab pos="185420" algn="l"/>
              </a:tabLst>
            </a:pPr>
            <a:r>
              <a:rPr sz="1600" spc="55" dirty="0">
                <a:latin typeface="Times New Roman"/>
                <a:cs typeface="Times New Roman"/>
              </a:rPr>
              <a:t>Alt </a:t>
            </a:r>
            <a:r>
              <a:rPr sz="1600" spc="50" dirty="0">
                <a:latin typeface="Times New Roman"/>
                <a:cs typeface="Times New Roman"/>
              </a:rPr>
              <a:t>text </a:t>
            </a:r>
            <a:r>
              <a:rPr sz="1600" spc="60" dirty="0">
                <a:latin typeface="Times New Roman"/>
                <a:cs typeface="Times New Roman"/>
              </a:rPr>
              <a:t>(alternative </a:t>
            </a:r>
            <a:r>
              <a:rPr sz="1600" spc="30" dirty="0">
                <a:latin typeface="Times New Roman"/>
                <a:cs typeface="Times New Roman"/>
              </a:rPr>
              <a:t>text), </a:t>
            </a:r>
            <a:r>
              <a:rPr sz="1600" spc="55" dirty="0">
                <a:latin typeface="Times New Roman"/>
                <a:cs typeface="Times New Roman"/>
              </a:rPr>
              <a:t>also </a:t>
            </a:r>
            <a:r>
              <a:rPr sz="1600" spc="110" dirty="0">
                <a:latin typeface="Times New Roman"/>
                <a:cs typeface="Times New Roman"/>
              </a:rPr>
              <a:t>known </a:t>
            </a:r>
            <a:r>
              <a:rPr sz="1600" spc="70" dirty="0">
                <a:latin typeface="Times New Roman"/>
                <a:cs typeface="Times New Roman"/>
              </a:rPr>
              <a:t>as </a:t>
            </a:r>
            <a:r>
              <a:rPr sz="1600" spc="25" dirty="0">
                <a:latin typeface="Times New Roman"/>
                <a:cs typeface="Times New Roman"/>
              </a:rPr>
              <a:t>"alt </a:t>
            </a:r>
            <a:r>
              <a:rPr sz="1600" spc="55" dirty="0">
                <a:latin typeface="Times New Roman"/>
                <a:cs typeface="Times New Roman"/>
              </a:rPr>
              <a:t>attributes", </a:t>
            </a:r>
            <a:r>
              <a:rPr sz="1600" spc="65" dirty="0">
                <a:latin typeface="Times New Roman"/>
                <a:cs typeface="Times New Roman"/>
              </a:rPr>
              <a:t>“alt descriptions,” </a:t>
            </a:r>
            <a:r>
              <a:rPr sz="1600" spc="125" dirty="0">
                <a:latin typeface="Times New Roman"/>
                <a:cs typeface="Times New Roman"/>
              </a:rPr>
              <a:t>and </a:t>
            </a:r>
            <a:r>
              <a:rPr sz="1600" b="1" spc="65" dirty="0">
                <a:latin typeface="Times New Roman"/>
                <a:cs typeface="Times New Roman"/>
              </a:rPr>
              <a:t>colloquially </a:t>
            </a:r>
            <a:r>
              <a:rPr sz="1600" spc="105" dirty="0">
                <a:latin typeface="Times New Roman"/>
                <a:cs typeface="Times New Roman"/>
              </a:rPr>
              <a:t>but  </a:t>
            </a:r>
            <a:r>
              <a:rPr sz="1600" spc="50" dirty="0">
                <a:latin typeface="Times New Roman"/>
                <a:cs typeface="Times New Roman"/>
              </a:rPr>
              <a:t>technically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incorrectly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"alt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tags,”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are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used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within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HTML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code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describe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appearance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and  </a:t>
            </a:r>
            <a:r>
              <a:rPr sz="1600" spc="70" dirty="0">
                <a:latin typeface="Times New Roman"/>
                <a:cs typeface="Times New Roman"/>
              </a:rPr>
              <a:t>function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65" dirty="0">
                <a:latin typeface="Times New Roman"/>
                <a:cs typeface="Times New Roman"/>
              </a:rPr>
              <a:t>image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page.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6314" y="4049725"/>
            <a:ext cx="3355086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lang="en-US" sz="2000" spc="-295" dirty="0">
                <a:latin typeface="Times New Roman"/>
                <a:cs typeface="Times New Roman"/>
              </a:rPr>
              <a:t>Not    </a:t>
            </a:r>
            <a:r>
              <a:rPr sz="2000" spc="135" dirty="0">
                <a:latin typeface="Times New Roman"/>
                <a:cs typeface="Times New Roman"/>
              </a:rPr>
              <a:t>Found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6730" y="3905694"/>
            <a:ext cx="2491105" cy="534035"/>
            <a:chOff x="1526730" y="3905694"/>
            <a:chExt cx="2491105" cy="534035"/>
          </a:xfrm>
        </p:grpSpPr>
        <p:sp>
          <p:nvSpPr>
            <p:cNvPr id="20" name="object 20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56613" y="3981069"/>
            <a:ext cx="1830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Tracking</a:t>
            </a:r>
            <a:r>
              <a:rPr sz="2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3083" y="4433061"/>
            <a:ext cx="9263380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6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Analytics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tracking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60" dirty="0">
                <a:latin typeface="Times New Roman"/>
                <a:cs typeface="Times New Roman"/>
              </a:rPr>
              <a:t>code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snippet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JavaScript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that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collects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sends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data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Analytics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from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25"/>
              </a:spcBef>
            </a:pPr>
            <a:r>
              <a:rPr sz="1600" spc="60" dirty="0">
                <a:latin typeface="Times New Roman"/>
                <a:cs typeface="Times New Roman"/>
              </a:rPr>
              <a:t>website.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4667" y="443179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4667" y="2854451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667" y="1278636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36313" y="896238"/>
            <a:ext cx="343127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5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 </a:t>
            </a:r>
            <a:r>
              <a:rPr sz="2000" spc="130" dirty="0">
                <a:latin typeface="Times New Roman"/>
                <a:cs typeface="Times New Roman"/>
              </a:rPr>
              <a:t>Found</a:t>
            </a:r>
            <a:r>
              <a:rPr lang="en-US" sz="2000" spc="130" dirty="0">
                <a:latin typeface="Times New Roman"/>
                <a:cs typeface="Times New Roman"/>
              </a:rPr>
              <a:t> 20%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6730" y="752538"/>
            <a:ext cx="2491105" cy="534035"/>
            <a:chOff x="1526730" y="752538"/>
            <a:chExt cx="2491105" cy="534035"/>
          </a:xfrm>
        </p:grpSpPr>
        <p:sp>
          <p:nvSpPr>
            <p:cNvPr id="8" name="object 8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667" y="760476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59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46047" y="827023"/>
            <a:ext cx="2255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20" dirty="0">
                <a:solidFill>
                  <a:srgbClr val="FFFFFF"/>
                </a:solidFill>
              </a:rPr>
              <a:t>Content</a:t>
            </a:r>
            <a:r>
              <a:rPr sz="2200" spc="-70" dirty="0">
                <a:solidFill>
                  <a:srgbClr val="FFFFFF"/>
                </a:solidFill>
              </a:rPr>
              <a:t> </a:t>
            </a:r>
            <a:r>
              <a:rPr sz="2200" spc="95" dirty="0">
                <a:solidFill>
                  <a:srgbClr val="FFFFFF"/>
                </a:solidFill>
              </a:rPr>
              <a:t>Duplicity</a:t>
            </a:r>
            <a:endParaRPr sz="2200"/>
          </a:p>
        </p:txBody>
      </p:sp>
      <p:sp>
        <p:nvSpPr>
          <p:cNvPr id="11" name="object 11"/>
          <p:cNvSpPr txBox="1"/>
          <p:nvPr/>
        </p:nvSpPr>
        <p:spPr>
          <a:xfrm>
            <a:off x="1553083" y="1279398"/>
            <a:ext cx="9436100" cy="10096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5080" indent="-172720">
              <a:lnSpc>
                <a:spcPct val="101200"/>
              </a:lnSpc>
              <a:spcBef>
                <a:spcPts val="70"/>
              </a:spcBef>
              <a:buFont typeface="Times New Roman"/>
              <a:buChar char="•"/>
              <a:tabLst>
                <a:tab pos="185420" algn="l"/>
              </a:tabLst>
            </a:pPr>
            <a:r>
              <a:rPr sz="1600" b="1" spc="60" dirty="0">
                <a:latin typeface="Times New Roman"/>
                <a:cs typeface="Times New Roman"/>
              </a:rPr>
              <a:t>Duplicate </a:t>
            </a:r>
            <a:r>
              <a:rPr sz="1600" b="1" spc="45" dirty="0">
                <a:latin typeface="Times New Roman"/>
                <a:cs typeface="Times New Roman"/>
              </a:rPr>
              <a:t>content </a:t>
            </a:r>
            <a:r>
              <a:rPr sz="1600" spc="35" dirty="0">
                <a:latin typeface="Times New Roman"/>
                <a:cs typeface="Times New Roman"/>
              </a:rPr>
              <a:t>is </a:t>
            </a:r>
            <a:r>
              <a:rPr sz="1600" b="1" spc="45" dirty="0">
                <a:latin typeface="Times New Roman"/>
                <a:cs typeface="Times New Roman"/>
              </a:rPr>
              <a:t>content </a:t>
            </a:r>
            <a:r>
              <a:rPr sz="1600" spc="85" dirty="0">
                <a:latin typeface="Times New Roman"/>
                <a:cs typeface="Times New Roman"/>
              </a:rPr>
              <a:t>that </a:t>
            </a:r>
            <a:r>
              <a:rPr sz="1600" spc="95" dirty="0">
                <a:latin typeface="Times New Roman"/>
                <a:cs typeface="Times New Roman"/>
              </a:rPr>
              <a:t>appears </a:t>
            </a:r>
            <a:r>
              <a:rPr sz="1600" spc="100" dirty="0">
                <a:latin typeface="Times New Roman"/>
                <a:cs typeface="Times New Roman"/>
              </a:rPr>
              <a:t>on </a:t>
            </a:r>
            <a:r>
              <a:rPr sz="1600" spc="80" dirty="0">
                <a:latin typeface="Times New Roman"/>
                <a:cs typeface="Times New Roman"/>
              </a:rPr>
              <a:t>the </a:t>
            </a:r>
            <a:r>
              <a:rPr sz="1600" spc="75" dirty="0">
                <a:latin typeface="Times New Roman"/>
                <a:cs typeface="Times New Roman"/>
              </a:rPr>
              <a:t>Internet </a:t>
            </a:r>
            <a:r>
              <a:rPr sz="1600" spc="70" dirty="0">
                <a:latin typeface="Times New Roman"/>
                <a:cs typeface="Times New Roman"/>
              </a:rPr>
              <a:t>in </a:t>
            </a:r>
            <a:r>
              <a:rPr sz="1600" spc="95" dirty="0">
                <a:latin typeface="Times New Roman"/>
                <a:cs typeface="Times New Roman"/>
              </a:rPr>
              <a:t>more </a:t>
            </a:r>
            <a:r>
              <a:rPr sz="1600" spc="100" dirty="0">
                <a:latin typeface="Times New Roman"/>
                <a:cs typeface="Times New Roman"/>
              </a:rPr>
              <a:t>than </a:t>
            </a:r>
            <a:r>
              <a:rPr sz="1600" spc="80" dirty="0">
                <a:latin typeface="Times New Roman"/>
                <a:cs typeface="Times New Roman"/>
              </a:rPr>
              <a:t>one </a:t>
            </a:r>
            <a:r>
              <a:rPr sz="1600" spc="50" dirty="0">
                <a:latin typeface="Times New Roman"/>
                <a:cs typeface="Times New Roman"/>
              </a:rPr>
              <a:t>place. </a:t>
            </a:r>
            <a:r>
              <a:rPr sz="1600" spc="-5" dirty="0">
                <a:latin typeface="Times New Roman"/>
                <a:cs typeface="Times New Roman"/>
              </a:rPr>
              <a:t>... </a:t>
            </a:r>
            <a:r>
              <a:rPr sz="1600" spc="95" dirty="0">
                <a:latin typeface="Times New Roman"/>
                <a:cs typeface="Times New Roman"/>
              </a:rPr>
              <a:t>When </a:t>
            </a:r>
            <a:r>
              <a:rPr sz="1600" spc="80" dirty="0">
                <a:latin typeface="Times New Roman"/>
                <a:cs typeface="Times New Roman"/>
              </a:rPr>
              <a:t>there </a:t>
            </a:r>
            <a:r>
              <a:rPr sz="1600" spc="75" dirty="0">
                <a:latin typeface="Times New Roman"/>
                <a:cs typeface="Times New Roman"/>
              </a:rPr>
              <a:t>are  </a:t>
            </a:r>
            <a:r>
              <a:rPr sz="1600" spc="80" dirty="0">
                <a:latin typeface="Times New Roman"/>
                <a:cs typeface="Times New Roman"/>
              </a:rPr>
              <a:t>multiple </a:t>
            </a:r>
            <a:r>
              <a:rPr sz="1600" spc="55" dirty="0">
                <a:latin typeface="Times New Roman"/>
                <a:cs typeface="Times New Roman"/>
              </a:rPr>
              <a:t>pieces </a:t>
            </a:r>
            <a:r>
              <a:rPr sz="1600" spc="20" dirty="0">
                <a:latin typeface="Times New Roman"/>
                <a:cs typeface="Times New Roman"/>
              </a:rPr>
              <a:t>of, </a:t>
            </a:r>
            <a:r>
              <a:rPr sz="1600" spc="70" dirty="0">
                <a:latin typeface="Times New Roman"/>
                <a:cs typeface="Times New Roman"/>
              </a:rPr>
              <a:t>as </a:t>
            </a:r>
            <a:r>
              <a:rPr sz="1600" spc="60" dirty="0">
                <a:latin typeface="Times New Roman"/>
                <a:cs typeface="Times New Roman"/>
              </a:rPr>
              <a:t>Google </a:t>
            </a:r>
            <a:r>
              <a:rPr sz="1600" spc="35" dirty="0">
                <a:latin typeface="Times New Roman"/>
                <a:cs typeface="Times New Roman"/>
              </a:rPr>
              <a:t>calls </a:t>
            </a:r>
            <a:r>
              <a:rPr sz="1600" spc="30" dirty="0">
                <a:latin typeface="Times New Roman"/>
                <a:cs typeface="Times New Roman"/>
              </a:rPr>
              <a:t>it, </a:t>
            </a:r>
            <a:r>
              <a:rPr sz="1600" spc="60" dirty="0">
                <a:latin typeface="Times New Roman"/>
                <a:cs typeface="Times New Roman"/>
              </a:rPr>
              <a:t>"appreciably </a:t>
            </a:r>
            <a:r>
              <a:rPr sz="1600" spc="65" dirty="0">
                <a:latin typeface="Times New Roman"/>
                <a:cs typeface="Times New Roman"/>
              </a:rPr>
              <a:t>similar </a:t>
            </a:r>
            <a:r>
              <a:rPr sz="1600" spc="55" dirty="0">
                <a:latin typeface="Times New Roman"/>
                <a:cs typeface="Times New Roman"/>
              </a:rPr>
              <a:t>"content </a:t>
            </a:r>
            <a:r>
              <a:rPr sz="1600" spc="70" dirty="0">
                <a:latin typeface="Times New Roman"/>
                <a:cs typeface="Times New Roman"/>
              </a:rPr>
              <a:t>in </a:t>
            </a:r>
            <a:r>
              <a:rPr sz="1600" spc="95" dirty="0">
                <a:latin typeface="Times New Roman"/>
                <a:cs typeface="Times New Roman"/>
              </a:rPr>
              <a:t>more </a:t>
            </a:r>
            <a:r>
              <a:rPr sz="1600" spc="100" dirty="0">
                <a:latin typeface="Times New Roman"/>
                <a:cs typeface="Times New Roman"/>
              </a:rPr>
              <a:t>than </a:t>
            </a:r>
            <a:r>
              <a:rPr sz="1600" spc="80" dirty="0">
                <a:latin typeface="Times New Roman"/>
                <a:cs typeface="Times New Roman"/>
              </a:rPr>
              <a:t>one </a:t>
            </a:r>
            <a:r>
              <a:rPr sz="1600" spc="55" dirty="0">
                <a:latin typeface="Times New Roman"/>
                <a:cs typeface="Times New Roman"/>
              </a:rPr>
              <a:t>location </a:t>
            </a:r>
            <a:r>
              <a:rPr sz="1600" spc="100" dirty="0">
                <a:latin typeface="Times New Roman"/>
                <a:cs typeface="Times New Roman"/>
              </a:rPr>
              <a:t>on </a:t>
            </a:r>
            <a:r>
              <a:rPr sz="1600" spc="80" dirty="0">
                <a:latin typeface="Times New Roman"/>
                <a:cs typeface="Times New Roman"/>
              </a:rPr>
              <a:t>the  </a:t>
            </a:r>
            <a:r>
              <a:rPr sz="1600" spc="65" dirty="0">
                <a:latin typeface="Times New Roman"/>
                <a:cs typeface="Times New Roman"/>
              </a:rPr>
              <a:t>Internet,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difficult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search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engines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decide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which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version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more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relevant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given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search  </a:t>
            </a:r>
            <a:r>
              <a:rPr sz="1600" spc="50" dirty="0">
                <a:latin typeface="Times New Roman"/>
                <a:cs typeface="Times New Roman"/>
              </a:rPr>
              <a:t>query.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6314" y="2472639"/>
            <a:ext cx="41694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Status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Good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(32Errors)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26730" y="2329878"/>
            <a:ext cx="2491105" cy="532765"/>
            <a:chOff x="1526730" y="2329878"/>
            <a:chExt cx="2491105" cy="532765"/>
          </a:xfrm>
        </p:grpSpPr>
        <p:sp>
          <p:nvSpPr>
            <p:cNvPr id="14" name="object 14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2388870" y="0"/>
                  </a:moveTo>
                  <a:lnTo>
                    <a:pt x="86106" y="0"/>
                  </a:lnTo>
                  <a:lnTo>
                    <a:pt x="52613" y="6774"/>
                  </a:lnTo>
                  <a:lnTo>
                    <a:pt x="25241" y="25241"/>
                  </a:lnTo>
                  <a:lnTo>
                    <a:pt x="6774" y="52613"/>
                  </a:lnTo>
                  <a:lnTo>
                    <a:pt x="0" y="86106"/>
                  </a:lnTo>
                  <a:lnTo>
                    <a:pt x="0" y="516636"/>
                  </a:lnTo>
                  <a:lnTo>
                    <a:pt x="2474976" y="516636"/>
                  </a:lnTo>
                  <a:lnTo>
                    <a:pt x="2474976" y="86106"/>
                  </a:lnTo>
                  <a:lnTo>
                    <a:pt x="2468201" y="52613"/>
                  </a:lnTo>
                  <a:lnTo>
                    <a:pt x="2449734" y="25241"/>
                  </a:lnTo>
                  <a:lnTo>
                    <a:pt x="2422362" y="6774"/>
                  </a:lnTo>
                  <a:lnTo>
                    <a:pt x="2388870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4667" y="2337816"/>
              <a:ext cx="2475230" cy="516890"/>
            </a:xfrm>
            <a:custGeom>
              <a:avLst/>
              <a:gdLst/>
              <a:ahLst/>
              <a:cxnLst/>
              <a:rect l="l" t="t" r="r" b="b"/>
              <a:pathLst>
                <a:path w="2475229" h="516889">
                  <a:moveTo>
                    <a:pt x="86106" y="0"/>
                  </a:moveTo>
                  <a:lnTo>
                    <a:pt x="2388870" y="0"/>
                  </a:lnTo>
                  <a:lnTo>
                    <a:pt x="2422362" y="6774"/>
                  </a:lnTo>
                  <a:lnTo>
                    <a:pt x="2449734" y="25241"/>
                  </a:lnTo>
                  <a:lnTo>
                    <a:pt x="2468201" y="52613"/>
                  </a:lnTo>
                  <a:lnTo>
                    <a:pt x="2474976" y="86106"/>
                  </a:lnTo>
                  <a:lnTo>
                    <a:pt x="2474976" y="516636"/>
                  </a:lnTo>
                  <a:lnTo>
                    <a:pt x="0" y="516636"/>
                  </a:lnTo>
                  <a:lnTo>
                    <a:pt x="0" y="86106"/>
                  </a:ln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6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44420" y="2404110"/>
            <a:ext cx="18567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W3C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imes New Roman"/>
                <a:cs typeface="Times New Roman"/>
              </a:rPr>
              <a:t>Validator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3083" y="2856102"/>
            <a:ext cx="5059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45" dirty="0">
                <a:latin typeface="Times New Roman"/>
                <a:cs typeface="Times New Roman"/>
              </a:rPr>
              <a:t>W3C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validator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tool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helps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make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site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error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free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6314" y="4049725"/>
            <a:ext cx="2591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Found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6730" y="3905694"/>
            <a:ext cx="2491105" cy="534035"/>
            <a:chOff x="1526730" y="3905694"/>
            <a:chExt cx="2491105" cy="534035"/>
          </a:xfrm>
        </p:grpSpPr>
        <p:sp>
          <p:nvSpPr>
            <p:cNvPr id="20" name="object 20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2388616" y="0"/>
                  </a:moveTo>
                  <a:lnTo>
                    <a:pt x="86359" y="0"/>
                  </a:lnTo>
                  <a:lnTo>
                    <a:pt x="52774" y="6796"/>
                  </a:lnTo>
                  <a:lnTo>
                    <a:pt x="25320" y="25320"/>
                  </a:lnTo>
                  <a:lnTo>
                    <a:pt x="6796" y="52774"/>
                  </a:lnTo>
                  <a:lnTo>
                    <a:pt x="0" y="86360"/>
                  </a:lnTo>
                  <a:lnTo>
                    <a:pt x="0" y="518160"/>
                  </a:lnTo>
                  <a:lnTo>
                    <a:pt x="2474976" y="518160"/>
                  </a:lnTo>
                  <a:lnTo>
                    <a:pt x="2474976" y="86360"/>
                  </a:lnTo>
                  <a:lnTo>
                    <a:pt x="2468179" y="52774"/>
                  </a:lnTo>
                  <a:lnTo>
                    <a:pt x="2449655" y="25320"/>
                  </a:lnTo>
                  <a:lnTo>
                    <a:pt x="2422201" y="6796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4667" y="3913632"/>
              <a:ext cx="2475230" cy="518159"/>
            </a:xfrm>
            <a:custGeom>
              <a:avLst/>
              <a:gdLst/>
              <a:ahLst/>
              <a:cxnLst/>
              <a:rect l="l" t="t" r="r" b="b"/>
              <a:pathLst>
                <a:path w="2475229" h="518160">
                  <a:moveTo>
                    <a:pt x="86359" y="0"/>
                  </a:moveTo>
                  <a:lnTo>
                    <a:pt x="2388616" y="0"/>
                  </a:lnTo>
                  <a:lnTo>
                    <a:pt x="2422201" y="6796"/>
                  </a:lnTo>
                  <a:lnTo>
                    <a:pt x="2449655" y="25320"/>
                  </a:lnTo>
                  <a:lnTo>
                    <a:pt x="2468179" y="52774"/>
                  </a:lnTo>
                  <a:lnTo>
                    <a:pt x="2474976" y="86360"/>
                  </a:lnTo>
                  <a:lnTo>
                    <a:pt x="2474976" y="518160"/>
                  </a:lnTo>
                  <a:lnTo>
                    <a:pt x="0" y="518160"/>
                  </a:lnTo>
                  <a:lnTo>
                    <a:pt x="0" y="86360"/>
                  </a:lnTo>
                  <a:lnTo>
                    <a:pt x="6796" y="52774"/>
                  </a:lnTo>
                  <a:lnTo>
                    <a:pt x="25320" y="25320"/>
                  </a:lnTo>
                  <a:lnTo>
                    <a:pt x="52774" y="6796"/>
                  </a:lnTo>
                  <a:lnTo>
                    <a:pt x="86359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39264" y="3981069"/>
            <a:ext cx="20650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0" dirty="0">
                <a:solidFill>
                  <a:srgbClr val="FFFFFF"/>
                </a:solidFill>
                <a:latin typeface="Times New Roman"/>
                <a:cs typeface="Times New Roman"/>
              </a:rPr>
              <a:t>Webmaster</a:t>
            </a:r>
            <a:r>
              <a:rPr sz="2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3083" y="4433061"/>
            <a:ext cx="9107805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60" dirty="0">
                <a:latin typeface="Times New Roman"/>
                <a:cs typeface="Times New Roman"/>
              </a:rPr>
              <a:t>Google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Webmaster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Tools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sweet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suite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Google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SEO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tools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provides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data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configuration</a:t>
            </a:r>
            <a:endParaRPr sz="16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25"/>
              </a:spcBef>
            </a:pPr>
            <a:r>
              <a:rPr sz="1600" spc="65" dirty="0">
                <a:latin typeface="Times New Roman"/>
                <a:cs typeface="Times New Roman"/>
              </a:rPr>
              <a:t>control </a:t>
            </a:r>
            <a:r>
              <a:rPr sz="1600" spc="55" dirty="0">
                <a:latin typeface="Times New Roman"/>
                <a:cs typeface="Times New Roman"/>
              </a:rPr>
              <a:t>for </a:t>
            </a:r>
            <a:r>
              <a:rPr sz="1600" spc="95" dirty="0">
                <a:latin typeface="Times New Roman"/>
                <a:cs typeface="Times New Roman"/>
              </a:rPr>
              <a:t>your </a:t>
            </a:r>
            <a:r>
              <a:rPr sz="1600" spc="50" dirty="0">
                <a:latin typeface="Times New Roman"/>
                <a:cs typeface="Times New Roman"/>
              </a:rPr>
              <a:t>site </a:t>
            </a:r>
            <a:r>
              <a:rPr sz="1600" spc="75" dirty="0">
                <a:latin typeface="Times New Roman"/>
                <a:cs typeface="Times New Roman"/>
              </a:rPr>
              <a:t>in</a:t>
            </a:r>
            <a:r>
              <a:rPr sz="1600" spc="-27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Google.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4667" y="3953255"/>
            <a:ext cx="9520555" cy="0"/>
          </a:xfrm>
          <a:custGeom>
            <a:avLst/>
            <a:gdLst/>
            <a:ahLst/>
            <a:cxnLst/>
            <a:rect l="l" t="t" r="r" b="b"/>
            <a:pathLst>
              <a:path w="9520555">
                <a:moveTo>
                  <a:pt x="0" y="0"/>
                </a:moveTo>
                <a:lnTo>
                  <a:pt x="9520428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26730" y="752538"/>
            <a:ext cx="9528810" cy="772160"/>
            <a:chOff x="1526730" y="752538"/>
            <a:chExt cx="9528810" cy="772160"/>
          </a:xfrm>
        </p:grpSpPr>
        <p:sp>
          <p:nvSpPr>
            <p:cNvPr id="5" name="object 5"/>
            <p:cNvSpPr/>
            <p:nvPr/>
          </p:nvSpPr>
          <p:spPr>
            <a:xfrm>
              <a:off x="1534667" y="1516380"/>
              <a:ext cx="9520555" cy="0"/>
            </a:xfrm>
            <a:custGeom>
              <a:avLst/>
              <a:gdLst/>
              <a:ahLst/>
              <a:cxnLst/>
              <a:rect l="l" t="t" r="r" b="b"/>
              <a:pathLst>
                <a:path w="9520555">
                  <a:moveTo>
                    <a:pt x="0" y="0"/>
                  </a:moveTo>
                  <a:lnTo>
                    <a:pt x="9520428" y="0"/>
                  </a:lnTo>
                </a:path>
              </a:pathLst>
            </a:custGeom>
            <a:ln w="15875">
              <a:solidFill>
                <a:srgbClr val="498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4667" y="760476"/>
              <a:ext cx="2475230" cy="756285"/>
            </a:xfrm>
            <a:custGeom>
              <a:avLst/>
              <a:gdLst/>
              <a:ahLst/>
              <a:cxnLst/>
              <a:rect l="l" t="t" r="r" b="b"/>
              <a:pathLst>
                <a:path w="2475229" h="756285">
                  <a:moveTo>
                    <a:pt x="2348992" y="0"/>
                  </a:moveTo>
                  <a:lnTo>
                    <a:pt x="125983" y="0"/>
                  </a:lnTo>
                  <a:lnTo>
                    <a:pt x="76938" y="9898"/>
                  </a:lnTo>
                  <a:lnTo>
                    <a:pt x="36893" y="36893"/>
                  </a:lnTo>
                  <a:lnTo>
                    <a:pt x="9898" y="76938"/>
                  </a:lnTo>
                  <a:lnTo>
                    <a:pt x="0" y="125984"/>
                  </a:lnTo>
                  <a:lnTo>
                    <a:pt x="0" y="755903"/>
                  </a:lnTo>
                  <a:lnTo>
                    <a:pt x="2474976" y="755903"/>
                  </a:lnTo>
                  <a:lnTo>
                    <a:pt x="2474976" y="125984"/>
                  </a:lnTo>
                  <a:lnTo>
                    <a:pt x="2465077" y="76938"/>
                  </a:lnTo>
                  <a:lnTo>
                    <a:pt x="2438082" y="36893"/>
                  </a:lnTo>
                  <a:lnTo>
                    <a:pt x="2398037" y="9898"/>
                  </a:lnTo>
                  <a:lnTo>
                    <a:pt x="2348992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667" y="760476"/>
              <a:ext cx="2475230" cy="756285"/>
            </a:xfrm>
            <a:custGeom>
              <a:avLst/>
              <a:gdLst/>
              <a:ahLst/>
              <a:cxnLst/>
              <a:rect l="l" t="t" r="r" b="b"/>
              <a:pathLst>
                <a:path w="2475229" h="756285">
                  <a:moveTo>
                    <a:pt x="125983" y="0"/>
                  </a:moveTo>
                  <a:lnTo>
                    <a:pt x="2348992" y="0"/>
                  </a:lnTo>
                  <a:lnTo>
                    <a:pt x="2398037" y="9898"/>
                  </a:lnTo>
                  <a:lnTo>
                    <a:pt x="2438082" y="36893"/>
                  </a:lnTo>
                  <a:lnTo>
                    <a:pt x="2465077" y="76938"/>
                  </a:lnTo>
                  <a:lnTo>
                    <a:pt x="2474976" y="125984"/>
                  </a:lnTo>
                  <a:lnTo>
                    <a:pt x="2474976" y="755903"/>
                  </a:lnTo>
                  <a:lnTo>
                    <a:pt x="0" y="755903"/>
                  </a:lnTo>
                  <a:lnTo>
                    <a:pt x="0" y="125984"/>
                  </a:lnTo>
                  <a:lnTo>
                    <a:pt x="9898" y="76938"/>
                  </a:lnTo>
                  <a:lnTo>
                    <a:pt x="36893" y="36893"/>
                  </a:lnTo>
                  <a:lnTo>
                    <a:pt x="76938" y="9898"/>
                  </a:lnTo>
                  <a:lnTo>
                    <a:pt x="125983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91310" y="1110487"/>
            <a:ext cx="5035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457450" algn="l"/>
              </a:tabLst>
            </a:pPr>
            <a:r>
              <a:rPr sz="3300" spc="187" baseline="31565" dirty="0">
                <a:solidFill>
                  <a:srgbClr val="FFFFFF"/>
                </a:solidFill>
              </a:rPr>
              <a:t>Domain</a:t>
            </a:r>
            <a:r>
              <a:rPr sz="3300" spc="-104" baseline="31565" dirty="0">
                <a:solidFill>
                  <a:srgbClr val="FFFFFF"/>
                </a:solidFill>
              </a:rPr>
              <a:t> </a:t>
            </a:r>
            <a:r>
              <a:rPr sz="3300" spc="179" baseline="31565" dirty="0">
                <a:solidFill>
                  <a:srgbClr val="FFFFFF"/>
                </a:solidFill>
              </a:rPr>
              <a:t>Authority	</a:t>
            </a:r>
            <a:r>
              <a:rPr sz="2000" spc="125" dirty="0"/>
              <a:t>Current </a:t>
            </a:r>
            <a:r>
              <a:rPr sz="2000" spc="85" dirty="0"/>
              <a:t>Status </a:t>
            </a:r>
            <a:r>
              <a:rPr sz="2000" spc="-55" dirty="0"/>
              <a:t>: </a:t>
            </a:r>
            <a:r>
              <a:rPr lang="en-US" sz="2000" spc="-55" dirty="0"/>
              <a:t>12</a:t>
            </a:r>
            <a:r>
              <a:rPr sz="2000" spc="-245" dirty="0"/>
              <a:t> </a:t>
            </a:r>
            <a:r>
              <a:rPr sz="2000" spc="110" dirty="0"/>
              <a:t>DA</a:t>
            </a: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1553083" y="1518030"/>
            <a:ext cx="8943975" cy="5156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5080" indent="-172720">
              <a:lnSpc>
                <a:spcPct val="101299"/>
              </a:lnSpc>
              <a:spcBef>
                <a:spcPts val="70"/>
              </a:spcBef>
              <a:buFont typeface="Times New Roman"/>
              <a:buChar char="•"/>
              <a:tabLst>
                <a:tab pos="185420" algn="l"/>
              </a:tabLst>
            </a:pPr>
            <a:r>
              <a:rPr sz="1600" b="1" spc="80" dirty="0">
                <a:latin typeface="Times New Roman"/>
                <a:cs typeface="Times New Roman"/>
              </a:rPr>
              <a:t>Domain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authority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measure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power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b="1" spc="70" dirty="0">
                <a:latin typeface="Times New Roman"/>
                <a:cs typeface="Times New Roman"/>
              </a:rPr>
              <a:t>domain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name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one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many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search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engine  </a:t>
            </a:r>
            <a:r>
              <a:rPr sz="1600" spc="85" dirty="0">
                <a:latin typeface="Times New Roman"/>
                <a:cs typeface="Times New Roman"/>
              </a:rPr>
              <a:t>ranking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factors.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spc="80" dirty="0">
                <a:latin typeface="Times New Roman"/>
                <a:cs typeface="Times New Roman"/>
              </a:rPr>
              <a:t>Domain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authority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based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three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factors: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Age,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Popularity,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Size.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6314" y="3572383"/>
            <a:ext cx="4528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5" dirty="0">
                <a:latin typeface="Times New Roman"/>
                <a:cs typeface="Times New Roman"/>
              </a:rPr>
              <a:t>Current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Status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Good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User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friendly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6730" y="3189414"/>
            <a:ext cx="2491105" cy="772160"/>
            <a:chOff x="1526730" y="3189414"/>
            <a:chExt cx="2491105" cy="772160"/>
          </a:xfrm>
        </p:grpSpPr>
        <p:sp>
          <p:nvSpPr>
            <p:cNvPr id="12" name="object 12"/>
            <p:cNvSpPr/>
            <p:nvPr/>
          </p:nvSpPr>
          <p:spPr>
            <a:xfrm>
              <a:off x="1534667" y="3197351"/>
              <a:ext cx="2475230" cy="756285"/>
            </a:xfrm>
            <a:custGeom>
              <a:avLst/>
              <a:gdLst/>
              <a:ahLst/>
              <a:cxnLst/>
              <a:rect l="l" t="t" r="r" b="b"/>
              <a:pathLst>
                <a:path w="2475229" h="756285">
                  <a:moveTo>
                    <a:pt x="2348992" y="0"/>
                  </a:moveTo>
                  <a:lnTo>
                    <a:pt x="125983" y="0"/>
                  </a:lnTo>
                  <a:lnTo>
                    <a:pt x="76938" y="9898"/>
                  </a:lnTo>
                  <a:lnTo>
                    <a:pt x="36893" y="36893"/>
                  </a:lnTo>
                  <a:lnTo>
                    <a:pt x="9898" y="76938"/>
                  </a:lnTo>
                  <a:lnTo>
                    <a:pt x="0" y="125984"/>
                  </a:lnTo>
                  <a:lnTo>
                    <a:pt x="0" y="755904"/>
                  </a:lnTo>
                  <a:lnTo>
                    <a:pt x="2474976" y="755904"/>
                  </a:lnTo>
                  <a:lnTo>
                    <a:pt x="2474976" y="125984"/>
                  </a:lnTo>
                  <a:lnTo>
                    <a:pt x="2465077" y="76938"/>
                  </a:lnTo>
                  <a:lnTo>
                    <a:pt x="2438082" y="36893"/>
                  </a:lnTo>
                  <a:lnTo>
                    <a:pt x="2398037" y="9898"/>
                  </a:lnTo>
                  <a:lnTo>
                    <a:pt x="2348992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4667" y="3197351"/>
              <a:ext cx="2475230" cy="756285"/>
            </a:xfrm>
            <a:custGeom>
              <a:avLst/>
              <a:gdLst/>
              <a:ahLst/>
              <a:cxnLst/>
              <a:rect l="l" t="t" r="r" b="b"/>
              <a:pathLst>
                <a:path w="2475229" h="756285">
                  <a:moveTo>
                    <a:pt x="125983" y="0"/>
                  </a:moveTo>
                  <a:lnTo>
                    <a:pt x="2348992" y="0"/>
                  </a:lnTo>
                  <a:lnTo>
                    <a:pt x="2398037" y="9898"/>
                  </a:lnTo>
                  <a:lnTo>
                    <a:pt x="2438082" y="36893"/>
                  </a:lnTo>
                  <a:lnTo>
                    <a:pt x="2465077" y="76938"/>
                  </a:lnTo>
                  <a:lnTo>
                    <a:pt x="2474976" y="125984"/>
                  </a:lnTo>
                  <a:lnTo>
                    <a:pt x="2474976" y="755904"/>
                  </a:lnTo>
                  <a:lnTo>
                    <a:pt x="0" y="755904"/>
                  </a:lnTo>
                  <a:lnTo>
                    <a:pt x="0" y="125984"/>
                  </a:lnTo>
                  <a:lnTo>
                    <a:pt x="9898" y="76938"/>
                  </a:lnTo>
                  <a:lnTo>
                    <a:pt x="36893" y="36893"/>
                  </a:lnTo>
                  <a:lnTo>
                    <a:pt x="76938" y="9898"/>
                  </a:lnTo>
                  <a:lnTo>
                    <a:pt x="125983" y="0"/>
                  </a:lnTo>
                  <a:close/>
                </a:path>
              </a:pathLst>
            </a:custGeom>
            <a:ln w="15874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63954" y="3389757"/>
            <a:ext cx="2216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0" dirty="0">
                <a:solidFill>
                  <a:srgbClr val="FFFFFF"/>
                </a:solidFill>
                <a:latin typeface="Times New Roman"/>
                <a:cs typeface="Times New Roman"/>
              </a:rPr>
              <a:t>Menu</a:t>
            </a:r>
            <a:r>
              <a:rPr sz="2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Times New Roman"/>
                <a:cs typeface="Times New Roman"/>
              </a:rPr>
              <a:t>Navigation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3083" y="3955541"/>
            <a:ext cx="8685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80" dirty="0">
                <a:latin typeface="Times New Roman"/>
                <a:cs typeface="Times New Roman"/>
              </a:rPr>
              <a:t>Navigations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should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be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user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friendly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users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visit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any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website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page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without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any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confusion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361" y="799337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181"/>
                </a:lnTo>
              </a:path>
            </a:pathLst>
          </a:custGeom>
          <a:ln w="38100">
            <a:solidFill>
              <a:srgbClr val="5FA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4570476"/>
            <a:ext cx="10226040" cy="0"/>
          </a:xfrm>
          <a:custGeom>
            <a:avLst/>
            <a:gdLst/>
            <a:ahLst/>
            <a:cxnLst/>
            <a:rect l="l" t="t" r="r" b="b"/>
            <a:pathLst>
              <a:path w="10226040">
                <a:moveTo>
                  <a:pt x="0" y="0"/>
                </a:moveTo>
                <a:lnTo>
                  <a:pt x="10226040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1872" y="2843783"/>
            <a:ext cx="10226040" cy="0"/>
          </a:xfrm>
          <a:custGeom>
            <a:avLst/>
            <a:gdLst/>
            <a:ahLst/>
            <a:cxnLst/>
            <a:rect l="l" t="t" r="r" b="b"/>
            <a:pathLst>
              <a:path w="10226040">
                <a:moveTo>
                  <a:pt x="0" y="0"/>
                </a:moveTo>
                <a:lnTo>
                  <a:pt x="10226040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1019555"/>
            <a:ext cx="10226040" cy="0"/>
          </a:xfrm>
          <a:custGeom>
            <a:avLst/>
            <a:gdLst/>
            <a:ahLst/>
            <a:cxnLst/>
            <a:rect l="l" t="t" r="r" b="b"/>
            <a:pathLst>
              <a:path w="10226040">
                <a:moveTo>
                  <a:pt x="0" y="0"/>
                </a:moveTo>
                <a:lnTo>
                  <a:pt x="10226040" y="0"/>
                </a:lnTo>
              </a:path>
            </a:pathLst>
          </a:custGeom>
          <a:ln w="15875">
            <a:solidFill>
              <a:srgbClr val="4983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46651" y="636473"/>
            <a:ext cx="75274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Status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Not </a:t>
            </a:r>
            <a:r>
              <a:rPr sz="2000" spc="120" dirty="0">
                <a:latin typeface="Times New Roman"/>
                <a:cs typeface="Times New Roman"/>
              </a:rPr>
              <a:t>Good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lang="en-US" sz="2000" dirty="0">
                <a:latin typeface="Times New Roman"/>
                <a:cs typeface="Times New Roman"/>
              </a:rPr>
              <a:t>19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Links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Found)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(according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ahrefs)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3934" y="444690"/>
            <a:ext cx="2675255" cy="582930"/>
            <a:chOff x="1253934" y="444690"/>
            <a:chExt cx="2675255" cy="582930"/>
          </a:xfrm>
        </p:grpSpPr>
        <p:sp>
          <p:nvSpPr>
            <p:cNvPr id="8" name="object 8"/>
            <p:cNvSpPr/>
            <p:nvPr/>
          </p:nvSpPr>
          <p:spPr>
            <a:xfrm>
              <a:off x="1261872" y="452627"/>
              <a:ext cx="2659380" cy="567055"/>
            </a:xfrm>
            <a:custGeom>
              <a:avLst/>
              <a:gdLst/>
              <a:ahLst/>
              <a:cxnLst/>
              <a:rect l="l" t="t" r="r" b="b"/>
              <a:pathLst>
                <a:path w="2659379" h="567055">
                  <a:moveTo>
                    <a:pt x="2564891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566927"/>
                  </a:lnTo>
                  <a:lnTo>
                    <a:pt x="2659379" y="566927"/>
                  </a:lnTo>
                  <a:lnTo>
                    <a:pt x="2659379" y="94487"/>
                  </a:lnTo>
                  <a:lnTo>
                    <a:pt x="2651956" y="57703"/>
                  </a:lnTo>
                  <a:lnTo>
                    <a:pt x="2631709" y="27670"/>
                  </a:lnTo>
                  <a:lnTo>
                    <a:pt x="2601676" y="7423"/>
                  </a:lnTo>
                  <a:lnTo>
                    <a:pt x="2564891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1872" y="452627"/>
              <a:ext cx="2659380" cy="567055"/>
            </a:xfrm>
            <a:custGeom>
              <a:avLst/>
              <a:gdLst/>
              <a:ahLst/>
              <a:cxnLst/>
              <a:rect l="l" t="t" r="r" b="b"/>
              <a:pathLst>
                <a:path w="2659379" h="567055">
                  <a:moveTo>
                    <a:pt x="94487" y="0"/>
                  </a:moveTo>
                  <a:lnTo>
                    <a:pt x="2564891" y="0"/>
                  </a:lnTo>
                  <a:lnTo>
                    <a:pt x="2601676" y="7423"/>
                  </a:lnTo>
                  <a:lnTo>
                    <a:pt x="2631709" y="27670"/>
                  </a:lnTo>
                  <a:lnTo>
                    <a:pt x="2651956" y="57703"/>
                  </a:lnTo>
                  <a:lnTo>
                    <a:pt x="2659379" y="94487"/>
                  </a:lnTo>
                  <a:lnTo>
                    <a:pt x="2659379" y="566927"/>
                  </a:lnTo>
                  <a:lnTo>
                    <a:pt x="0" y="566927"/>
                  </a:lnTo>
                  <a:lnTo>
                    <a:pt x="0" y="94487"/>
                  </a:ln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83739" y="544144"/>
            <a:ext cx="1214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FFFFFF"/>
                </a:solidFill>
              </a:rPr>
              <a:t>Backlinks</a:t>
            </a:r>
            <a:endParaRPr sz="2200"/>
          </a:p>
        </p:txBody>
      </p:sp>
      <p:sp>
        <p:nvSpPr>
          <p:cNvPr id="11" name="object 11"/>
          <p:cNvSpPr txBox="1"/>
          <p:nvPr/>
        </p:nvSpPr>
        <p:spPr>
          <a:xfrm>
            <a:off x="1279905" y="1019632"/>
            <a:ext cx="9472295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185420" algn="l"/>
              </a:tabLst>
            </a:pPr>
            <a:r>
              <a:rPr sz="1600" b="1" spc="50" dirty="0">
                <a:latin typeface="Times New Roman"/>
                <a:cs typeface="Times New Roman"/>
              </a:rPr>
              <a:t>Backlinks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make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huge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impact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website's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prominence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search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engine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results.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why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30"/>
              </a:spcBef>
            </a:pPr>
            <a:r>
              <a:rPr sz="1600" spc="80" dirty="0">
                <a:latin typeface="Times New Roman"/>
                <a:cs typeface="Times New Roman"/>
              </a:rPr>
              <a:t>considered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very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useful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improving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website's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SEO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ranking.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6652" y="2462225"/>
            <a:ext cx="2505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 </a:t>
            </a:r>
            <a:r>
              <a:rPr lang="en-US" sz="2000" spc="-55" dirty="0">
                <a:latin typeface="Times New Roman"/>
                <a:cs typeface="Times New Roman"/>
              </a:rPr>
              <a:t>18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PA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3934" y="2270442"/>
            <a:ext cx="2675255" cy="581660"/>
            <a:chOff x="1253934" y="2270442"/>
            <a:chExt cx="2675255" cy="581660"/>
          </a:xfrm>
        </p:grpSpPr>
        <p:sp>
          <p:nvSpPr>
            <p:cNvPr id="14" name="object 14"/>
            <p:cNvSpPr/>
            <p:nvPr/>
          </p:nvSpPr>
          <p:spPr>
            <a:xfrm>
              <a:off x="1261872" y="2278379"/>
              <a:ext cx="2659380" cy="565785"/>
            </a:xfrm>
            <a:custGeom>
              <a:avLst/>
              <a:gdLst/>
              <a:ahLst/>
              <a:cxnLst/>
              <a:rect l="l" t="t" r="r" b="b"/>
              <a:pathLst>
                <a:path w="2659379" h="565785">
                  <a:moveTo>
                    <a:pt x="2565145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565404"/>
                  </a:lnTo>
                  <a:lnTo>
                    <a:pt x="2659379" y="565404"/>
                  </a:lnTo>
                  <a:lnTo>
                    <a:pt x="2659379" y="94234"/>
                  </a:lnTo>
                  <a:lnTo>
                    <a:pt x="2651978" y="57542"/>
                  </a:lnTo>
                  <a:lnTo>
                    <a:pt x="2631789" y="27590"/>
                  </a:lnTo>
                  <a:lnTo>
                    <a:pt x="2601837" y="7401"/>
                  </a:lnTo>
                  <a:lnTo>
                    <a:pt x="2565145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1872" y="2278379"/>
              <a:ext cx="2659380" cy="565785"/>
            </a:xfrm>
            <a:custGeom>
              <a:avLst/>
              <a:gdLst/>
              <a:ahLst/>
              <a:cxnLst/>
              <a:rect l="l" t="t" r="r" b="b"/>
              <a:pathLst>
                <a:path w="2659379" h="565785">
                  <a:moveTo>
                    <a:pt x="94234" y="0"/>
                  </a:moveTo>
                  <a:lnTo>
                    <a:pt x="2565145" y="0"/>
                  </a:lnTo>
                  <a:lnTo>
                    <a:pt x="2601837" y="7401"/>
                  </a:lnTo>
                  <a:lnTo>
                    <a:pt x="2631789" y="27590"/>
                  </a:lnTo>
                  <a:lnTo>
                    <a:pt x="2651978" y="57542"/>
                  </a:lnTo>
                  <a:lnTo>
                    <a:pt x="2659379" y="94234"/>
                  </a:lnTo>
                  <a:lnTo>
                    <a:pt x="2659379" y="565404"/>
                  </a:lnTo>
                  <a:lnTo>
                    <a:pt x="0" y="565404"/>
                  </a:lnTo>
                  <a:lnTo>
                    <a:pt x="0" y="94234"/>
                  </a:ln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39316" y="2369896"/>
            <a:ext cx="1902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Page</a:t>
            </a:r>
            <a:r>
              <a:rPr sz="22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Times New Roman"/>
                <a:cs typeface="Times New Roman"/>
              </a:rPr>
              <a:t>Authority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9905" y="2845688"/>
            <a:ext cx="10081895" cy="7632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5080" indent="-172720">
              <a:lnSpc>
                <a:spcPct val="101299"/>
              </a:lnSpc>
              <a:spcBef>
                <a:spcPts val="70"/>
              </a:spcBef>
              <a:buFont typeface="Times New Roman"/>
              <a:buChar char="•"/>
              <a:tabLst>
                <a:tab pos="185420" algn="l"/>
              </a:tabLst>
            </a:pPr>
            <a:r>
              <a:rPr sz="1600" b="1" spc="40" dirty="0">
                <a:latin typeface="Times New Roman"/>
                <a:cs typeface="Times New Roman"/>
              </a:rPr>
              <a:t>Page Authority </a:t>
            </a:r>
            <a:r>
              <a:rPr sz="1600" spc="5" dirty="0">
                <a:latin typeface="Times New Roman"/>
                <a:cs typeface="Times New Roman"/>
              </a:rPr>
              <a:t>(PA) </a:t>
            </a:r>
            <a:r>
              <a:rPr sz="1600" spc="35" dirty="0">
                <a:latin typeface="Times New Roman"/>
                <a:cs typeface="Times New Roman"/>
              </a:rPr>
              <a:t>is </a:t>
            </a:r>
            <a:r>
              <a:rPr sz="1600" spc="85" dirty="0">
                <a:latin typeface="Times New Roman"/>
                <a:cs typeface="Times New Roman"/>
              </a:rPr>
              <a:t>a </a:t>
            </a:r>
            <a:r>
              <a:rPr sz="1600" spc="50" dirty="0">
                <a:latin typeface="Times New Roman"/>
                <a:cs typeface="Times New Roman"/>
              </a:rPr>
              <a:t>score </a:t>
            </a:r>
            <a:r>
              <a:rPr sz="1600" spc="90" dirty="0">
                <a:latin typeface="Times New Roman"/>
                <a:cs typeface="Times New Roman"/>
              </a:rPr>
              <a:t>developed </a:t>
            </a:r>
            <a:r>
              <a:rPr sz="1600" spc="85" dirty="0">
                <a:latin typeface="Times New Roman"/>
                <a:cs typeface="Times New Roman"/>
              </a:rPr>
              <a:t>by </a:t>
            </a:r>
            <a:r>
              <a:rPr sz="1600" spc="80" dirty="0">
                <a:latin typeface="Times New Roman"/>
                <a:cs typeface="Times New Roman"/>
              </a:rPr>
              <a:t>Moz </a:t>
            </a:r>
            <a:r>
              <a:rPr sz="1600" spc="85" dirty="0">
                <a:latin typeface="Times New Roman"/>
                <a:cs typeface="Times New Roman"/>
              </a:rPr>
              <a:t>that </a:t>
            </a:r>
            <a:r>
              <a:rPr sz="1600" spc="75" dirty="0">
                <a:latin typeface="Times New Roman"/>
                <a:cs typeface="Times New Roman"/>
              </a:rPr>
              <a:t>predicts </a:t>
            </a:r>
            <a:r>
              <a:rPr sz="1600" spc="120" dirty="0">
                <a:latin typeface="Times New Roman"/>
                <a:cs typeface="Times New Roman"/>
              </a:rPr>
              <a:t>how </a:t>
            </a:r>
            <a:r>
              <a:rPr sz="1600" spc="60" dirty="0">
                <a:latin typeface="Times New Roman"/>
                <a:cs typeface="Times New Roman"/>
              </a:rPr>
              <a:t>well </a:t>
            </a:r>
            <a:r>
              <a:rPr sz="1600" spc="85" dirty="0">
                <a:latin typeface="Times New Roman"/>
                <a:cs typeface="Times New Roman"/>
              </a:rPr>
              <a:t>a </a:t>
            </a:r>
            <a:r>
              <a:rPr sz="1600" spc="35" dirty="0">
                <a:latin typeface="Times New Roman"/>
                <a:cs typeface="Times New Roman"/>
              </a:rPr>
              <a:t>specific </a:t>
            </a:r>
            <a:r>
              <a:rPr sz="1600" b="1" spc="60" dirty="0">
                <a:latin typeface="Times New Roman"/>
                <a:cs typeface="Times New Roman"/>
              </a:rPr>
              <a:t>page </a:t>
            </a:r>
            <a:r>
              <a:rPr sz="1600" spc="60" dirty="0">
                <a:latin typeface="Times New Roman"/>
                <a:cs typeface="Times New Roman"/>
              </a:rPr>
              <a:t>will </a:t>
            </a:r>
            <a:r>
              <a:rPr sz="1600" spc="95" dirty="0">
                <a:latin typeface="Times New Roman"/>
                <a:cs typeface="Times New Roman"/>
              </a:rPr>
              <a:t>rank </a:t>
            </a:r>
            <a:r>
              <a:rPr sz="1600" spc="100" dirty="0">
                <a:latin typeface="Times New Roman"/>
                <a:cs typeface="Times New Roman"/>
              </a:rPr>
              <a:t>on </a:t>
            </a:r>
            <a:r>
              <a:rPr sz="1600" spc="70" dirty="0">
                <a:latin typeface="Times New Roman"/>
                <a:cs typeface="Times New Roman"/>
              </a:rPr>
              <a:t>search  </a:t>
            </a:r>
            <a:r>
              <a:rPr sz="1600" spc="75" dirty="0">
                <a:latin typeface="Times New Roman"/>
                <a:cs typeface="Times New Roman"/>
              </a:rPr>
              <a:t>engine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result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spc="65" dirty="0">
                <a:latin typeface="Times New Roman"/>
                <a:cs typeface="Times New Roman"/>
              </a:rPr>
              <a:t>pages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(SERP).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Page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Times New Roman"/>
                <a:cs typeface="Times New Roman"/>
              </a:rPr>
              <a:t>Authority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scores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range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one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100,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with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higher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scores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corresponding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to  </a:t>
            </a:r>
            <a:r>
              <a:rPr sz="1600" spc="85" dirty="0">
                <a:latin typeface="Times New Roman"/>
                <a:cs typeface="Times New Roman"/>
              </a:rPr>
              <a:t>a </a:t>
            </a:r>
            <a:r>
              <a:rPr sz="1600" spc="75" dirty="0">
                <a:latin typeface="Times New Roman"/>
                <a:cs typeface="Times New Roman"/>
              </a:rPr>
              <a:t>greater </a:t>
            </a:r>
            <a:r>
              <a:rPr sz="1600" spc="55" dirty="0">
                <a:latin typeface="Times New Roman"/>
                <a:cs typeface="Times New Roman"/>
              </a:rPr>
              <a:t>ability </a:t>
            </a:r>
            <a:r>
              <a:rPr sz="1600" spc="65" dirty="0">
                <a:latin typeface="Times New Roman"/>
                <a:cs typeface="Times New Roman"/>
              </a:rPr>
              <a:t>to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rank.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6652" y="4189857"/>
            <a:ext cx="2479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latin typeface="Times New Roman"/>
                <a:cs typeface="Times New Roman"/>
              </a:rPr>
              <a:t>Current </a:t>
            </a:r>
            <a:r>
              <a:rPr sz="2000" spc="85" dirty="0">
                <a:latin typeface="Times New Roman"/>
                <a:cs typeface="Times New Roman"/>
              </a:rPr>
              <a:t>Status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Good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53934" y="3997134"/>
            <a:ext cx="2675255" cy="581660"/>
            <a:chOff x="1253934" y="3997134"/>
            <a:chExt cx="2675255" cy="581660"/>
          </a:xfrm>
        </p:grpSpPr>
        <p:sp>
          <p:nvSpPr>
            <p:cNvPr id="20" name="object 20"/>
            <p:cNvSpPr/>
            <p:nvPr/>
          </p:nvSpPr>
          <p:spPr>
            <a:xfrm>
              <a:off x="1261872" y="4005071"/>
              <a:ext cx="2659380" cy="565785"/>
            </a:xfrm>
            <a:custGeom>
              <a:avLst/>
              <a:gdLst/>
              <a:ahLst/>
              <a:cxnLst/>
              <a:rect l="l" t="t" r="r" b="b"/>
              <a:pathLst>
                <a:path w="2659379" h="565785">
                  <a:moveTo>
                    <a:pt x="2565145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565403"/>
                  </a:lnTo>
                  <a:lnTo>
                    <a:pt x="2659379" y="565403"/>
                  </a:lnTo>
                  <a:lnTo>
                    <a:pt x="2659379" y="94233"/>
                  </a:lnTo>
                  <a:lnTo>
                    <a:pt x="2651978" y="57542"/>
                  </a:lnTo>
                  <a:lnTo>
                    <a:pt x="2631789" y="27590"/>
                  </a:lnTo>
                  <a:lnTo>
                    <a:pt x="2601837" y="7401"/>
                  </a:lnTo>
                  <a:lnTo>
                    <a:pt x="2565145" y="0"/>
                  </a:lnTo>
                  <a:close/>
                </a:path>
              </a:pathLst>
            </a:custGeom>
            <a:solidFill>
              <a:srgbClr val="5FA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1872" y="4005071"/>
              <a:ext cx="2659380" cy="565785"/>
            </a:xfrm>
            <a:custGeom>
              <a:avLst/>
              <a:gdLst/>
              <a:ahLst/>
              <a:cxnLst/>
              <a:rect l="l" t="t" r="r" b="b"/>
              <a:pathLst>
                <a:path w="2659379" h="565785">
                  <a:moveTo>
                    <a:pt x="94234" y="0"/>
                  </a:moveTo>
                  <a:lnTo>
                    <a:pt x="2565145" y="0"/>
                  </a:lnTo>
                  <a:lnTo>
                    <a:pt x="2601837" y="7401"/>
                  </a:lnTo>
                  <a:lnTo>
                    <a:pt x="2631789" y="27590"/>
                  </a:lnTo>
                  <a:lnTo>
                    <a:pt x="2651978" y="57542"/>
                  </a:lnTo>
                  <a:lnTo>
                    <a:pt x="2659379" y="94233"/>
                  </a:lnTo>
                  <a:lnTo>
                    <a:pt x="2659379" y="565403"/>
                  </a:lnTo>
                  <a:lnTo>
                    <a:pt x="0" y="565403"/>
                  </a:lnTo>
                  <a:lnTo>
                    <a:pt x="0" y="94233"/>
                  </a:ln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close/>
                </a:path>
              </a:pathLst>
            </a:custGeom>
            <a:ln w="15875">
              <a:solidFill>
                <a:srgbClr val="5FA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61642" y="4112463"/>
            <a:ext cx="2197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SEO </a:t>
            </a:r>
            <a:r>
              <a:rPr sz="2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Friendly</a:t>
            </a:r>
            <a:r>
              <a:rPr sz="20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URL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9905" y="4573015"/>
            <a:ext cx="10198735" cy="7626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5080" indent="-172720">
              <a:lnSpc>
                <a:spcPct val="101299"/>
              </a:lnSpc>
              <a:spcBef>
                <a:spcPts val="70"/>
              </a:spcBef>
              <a:buChar char="•"/>
              <a:tabLst>
                <a:tab pos="185420" algn="l"/>
              </a:tabLst>
            </a:pPr>
            <a:r>
              <a:rPr sz="1600" spc="65" dirty="0">
                <a:latin typeface="Times New Roman"/>
                <a:cs typeface="Times New Roman"/>
              </a:rPr>
              <a:t>In </a:t>
            </a:r>
            <a:r>
              <a:rPr sz="1600" spc="100" dirty="0">
                <a:latin typeface="Times New Roman"/>
                <a:cs typeface="Times New Roman"/>
              </a:rPr>
              <a:t>order </a:t>
            </a:r>
            <a:r>
              <a:rPr sz="1600" spc="50" dirty="0">
                <a:latin typeface="Times New Roman"/>
                <a:cs typeface="Times New Roman"/>
              </a:rPr>
              <a:t>for </a:t>
            </a:r>
            <a:r>
              <a:rPr sz="1600" spc="30" dirty="0">
                <a:latin typeface="Times New Roman"/>
                <a:cs typeface="Times New Roman"/>
              </a:rPr>
              <a:t>URLs </a:t>
            </a:r>
            <a:r>
              <a:rPr sz="1600" spc="70" dirty="0">
                <a:latin typeface="Times New Roman"/>
                <a:cs typeface="Times New Roman"/>
              </a:rPr>
              <a:t>to be </a:t>
            </a:r>
            <a:r>
              <a:rPr sz="1600" spc="10" dirty="0">
                <a:latin typeface="Times New Roman"/>
                <a:cs typeface="Times New Roman"/>
              </a:rPr>
              <a:t>SEO </a:t>
            </a:r>
            <a:r>
              <a:rPr sz="1600" spc="40" dirty="0">
                <a:latin typeface="Times New Roman"/>
                <a:cs typeface="Times New Roman"/>
              </a:rPr>
              <a:t>friendly, </a:t>
            </a:r>
            <a:r>
              <a:rPr sz="1600" spc="80" dirty="0">
                <a:latin typeface="Times New Roman"/>
                <a:cs typeface="Times New Roman"/>
              </a:rPr>
              <a:t>they </a:t>
            </a:r>
            <a:r>
              <a:rPr sz="1600" spc="100" dirty="0">
                <a:latin typeface="Times New Roman"/>
                <a:cs typeface="Times New Roman"/>
              </a:rPr>
              <a:t>should </a:t>
            </a:r>
            <a:r>
              <a:rPr sz="1600" spc="70" dirty="0">
                <a:latin typeface="Times New Roman"/>
                <a:cs typeface="Times New Roman"/>
              </a:rPr>
              <a:t>be </a:t>
            </a:r>
            <a:r>
              <a:rPr sz="1600" spc="50" dirty="0">
                <a:latin typeface="Times New Roman"/>
                <a:cs typeface="Times New Roman"/>
              </a:rPr>
              <a:t>clearly </a:t>
            </a:r>
            <a:r>
              <a:rPr sz="1600" spc="120" dirty="0">
                <a:latin typeface="Times New Roman"/>
                <a:cs typeface="Times New Roman"/>
              </a:rPr>
              <a:t>named </a:t>
            </a:r>
            <a:r>
              <a:rPr sz="1600" spc="55" dirty="0">
                <a:latin typeface="Times New Roman"/>
                <a:cs typeface="Times New Roman"/>
              </a:rPr>
              <a:t>for </a:t>
            </a:r>
            <a:r>
              <a:rPr sz="1600" spc="114" dirty="0">
                <a:latin typeface="Times New Roman"/>
                <a:cs typeface="Times New Roman"/>
              </a:rPr>
              <a:t>what </a:t>
            </a:r>
            <a:r>
              <a:rPr sz="1600" spc="80" dirty="0">
                <a:latin typeface="Times New Roman"/>
                <a:cs typeface="Times New Roman"/>
              </a:rPr>
              <a:t>they are </a:t>
            </a:r>
            <a:r>
              <a:rPr sz="1600" spc="130" dirty="0">
                <a:latin typeface="Times New Roman"/>
                <a:cs typeface="Times New Roman"/>
              </a:rPr>
              <a:t>and </a:t>
            </a:r>
            <a:r>
              <a:rPr sz="1600" spc="70" dirty="0">
                <a:latin typeface="Times New Roman"/>
                <a:cs typeface="Times New Roman"/>
              </a:rPr>
              <a:t>contain </a:t>
            </a:r>
            <a:r>
              <a:rPr sz="1600" spc="95" dirty="0">
                <a:latin typeface="Times New Roman"/>
                <a:cs typeface="Times New Roman"/>
              </a:rPr>
              <a:t>no </a:t>
            </a:r>
            <a:r>
              <a:rPr sz="1600" spc="55" dirty="0">
                <a:latin typeface="Times New Roman"/>
                <a:cs typeface="Times New Roman"/>
              </a:rPr>
              <a:t>spaces,  </a:t>
            </a:r>
            <a:r>
              <a:rPr sz="1600" spc="85" dirty="0">
                <a:latin typeface="Times New Roman"/>
                <a:cs typeface="Times New Roman"/>
              </a:rPr>
              <a:t>underscores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characters.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You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should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avoid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use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parameters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when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possible,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they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make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URLs  </a:t>
            </a:r>
            <a:r>
              <a:rPr sz="1600" spc="45" dirty="0">
                <a:latin typeface="Times New Roman"/>
                <a:cs typeface="Times New Roman"/>
              </a:rPr>
              <a:t>less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inviting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users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click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share.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FC53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775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Times New Roman</vt:lpstr>
      <vt:lpstr>Office Theme</vt:lpstr>
      <vt:lpstr>Website Analysis</vt:lpstr>
      <vt:lpstr>PowerPoint Presentation</vt:lpstr>
      <vt:lpstr>Meta Title</vt:lpstr>
      <vt:lpstr>Robots.txt</vt:lpstr>
      <vt:lpstr>Current Status : Not    Good</vt:lpstr>
      <vt:lpstr>Alexa Rank</vt:lpstr>
      <vt:lpstr>Content Duplicity</vt:lpstr>
      <vt:lpstr>Domain Authority Current Status : 12 DA</vt:lpstr>
      <vt:lpstr>Backlinks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Analysis Report</dc:title>
  <dc:creator>Tarun</dc:creator>
  <cp:lastModifiedBy>ab gauttam</cp:lastModifiedBy>
  <cp:revision>27</cp:revision>
  <dcterms:created xsi:type="dcterms:W3CDTF">2020-07-13T03:38:35Z</dcterms:created>
  <dcterms:modified xsi:type="dcterms:W3CDTF">2020-07-13T03:52:09Z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2020-07-13T00:00:00Z</vt:filetime>
  </property>
</Properties>
</file>