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/>
        </p:nvSpPr>
        <p:spPr>
          <a:xfrm>
            <a:off x="2308" y="1341437"/>
            <a:ext cx="9144001" cy="1524001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PDF to XML Converter</a:t>
            </a:r>
          </a:p>
        </p:txBody>
      </p:sp>
      <p:sp>
        <p:nvSpPr>
          <p:cNvPr id="95" name="TextBox 2"/>
          <p:cNvSpPr txBox="1"/>
          <p:nvPr/>
        </p:nvSpPr>
        <p:spPr>
          <a:xfrm>
            <a:off x="1493519" y="381000"/>
            <a:ext cx="6004561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CITI Summer Interns 2020</a:t>
            </a:r>
          </a:p>
        </p:txBody>
      </p:sp>
      <p:sp>
        <p:nvSpPr>
          <p:cNvPr id="96" name="TextBox 4"/>
          <p:cNvSpPr txBox="1"/>
          <p:nvPr/>
        </p:nvSpPr>
        <p:spPr>
          <a:xfrm>
            <a:off x="274320" y="3276600"/>
            <a:ext cx="6004560" cy="2970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pPr>
            <a:r>
              <a:t>Business Unit: 		TTS </a:t>
            </a:r>
          </a:p>
          <a:p>
            <a:pPr>
              <a:defRPr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pPr>
          </a:p>
          <a:p>
            <a:pPr>
              <a:defRPr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pPr>
            <a:r>
              <a:t>Project: 		 PDF to XML Converter</a:t>
            </a:r>
          </a:p>
          <a:p>
            <a:pPr>
              <a:defRPr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pPr>
          </a:p>
          <a:p>
            <a:pPr>
              <a:defRPr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pPr>
            <a:r>
              <a:t>Members:</a:t>
            </a:r>
          </a:p>
          <a:p>
            <a:pPr>
              <a:defRPr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pPr>
            <a:r>
              <a:t>Bhavya Sharma (IITG)</a:t>
            </a:r>
          </a:p>
          <a:p>
            <a:pPr>
              <a:defRPr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pPr>
            <a:r>
              <a:t>Kushagra Pandey (IITG)</a:t>
            </a:r>
          </a:p>
          <a:p>
            <a:pPr>
              <a:defRPr sz="2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pPr>
            <a:r>
              <a:t>Srijan Sankrit (IITG)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ntent Placeholder 2"/>
          <p:cNvSpPr txBox="1"/>
          <p:nvPr>
            <p:ph type="body" sz="half" idx="1"/>
          </p:nvPr>
        </p:nvSpPr>
        <p:spPr>
          <a:xfrm>
            <a:off x="511277" y="4557252"/>
            <a:ext cx="8229601" cy="2895601"/>
          </a:xfrm>
          <a:prstGeom prst="rect">
            <a:avLst/>
          </a:prstGeom>
        </p:spPr>
        <p:txBody>
          <a:bodyPr/>
          <a:lstStyle/>
          <a:p>
            <a:pPr algn="just">
              <a:defRPr sz="2000"/>
            </a:pPr>
          </a:p>
          <a:p>
            <a:pPr algn="just">
              <a:spcBef>
                <a:spcPts val="400"/>
              </a:spcBef>
              <a:defRPr sz="2000"/>
            </a:pPr>
            <a:r>
              <a:t>We can use </a:t>
            </a:r>
            <a:r>
              <a:rPr b="1"/>
              <a:t>graphical positions </a:t>
            </a:r>
            <a:r>
              <a:t>of the text chunks and lines to deduce whether a table is present or not</a:t>
            </a:r>
          </a:p>
          <a:p>
            <a:pPr algn="just">
              <a:spcBef>
                <a:spcPts val="400"/>
              </a:spcBef>
              <a:defRPr sz="2000"/>
            </a:pPr>
            <a:r>
              <a:t>All the data in a single column will have overlapping positions on the X-axis </a:t>
            </a:r>
          </a:p>
          <a:p>
            <a:pPr algn="just">
              <a:spcBef>
                <a:spcPts val="400"/>
              </a:spcBef>
              <a:defRPr sz="2000"/>
            </a:pPr>
            <a:r>
              <a:t>All the data in a single row will have overlapping positions on the Y-axis</a:t>
            </a:r>
          </a:p>
        </p:txBody>
      </p:sp>
      <p:sp>
        <p:nvSpPr>
          <p:cNvPr id="157" name="Title 1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Extracting Business Tables from a PDF</a:t>
            </a:r>
          </a:p>
        </p:txBody>
      </p:sp>
      <p:pic>
        <p:nvPicPr>
          <p:cNvPr id="15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406" y="914400"/>
            <a:ext cx="8686801" cy="340995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traight Connector 6"/>
          <p:cNvSpPr/>
          <p:nvPr/>
        </p:nvSpPr>
        <p:spPr>
          <a:xfrm>
            <a:off x="-71285" y="4572000"/>
            <a:ext cx="8991601" cy="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Straight Connector 10"/>
          <p:cNvSpPr/>
          <p:nvPr/>
        </p:nvSpPr>
        <p:spPr>
          <a:xfrm flipH="1">
            <a:off x="304799" y="457200"/>
            <a:ext cx="2" cy="480060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65" name="Group 13"/>
          <p:cNvGrpSpPr/>
          <p:nvPr/>
        </p:nvGrpSpPr>
        <p:grpSpPr>
          <a:xfrm>
            <a:off x="304800" y="914400"/>
            <a:ext cx="4495800" cy="3886200"/>
            <a:chOff x="0" y="0"/>
            <a:chExt cx="4495800" cy="3886200"/>
          </a:xfrm>
        </p:grpSpPr>
        <p:sp>
          <p:nvSpPr>
            <p:cNvPr id="161" name="Straight Connector 3"/>
            <p:cNvSpPr/>
            <p:nvPr/>
          </p:nvSpPr>
          <p:spPr>
            <a:xfrm flipH="1">
              <a:off x="685799" y="0"/>
              <a:ext cx="1" cy="3886200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" name="Straight Connector 7"/>
            <p:cNvSpPr/>
            <p:nvPr/>
          </p:nvSpPr>
          <p:spPr>
            <a:xfrm flipH="1">
              <a:off x="4488426" y="0"/>
              <a:ext cx="1" cy="3886200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Straight Connector 12"/>
            <p:cNvSpPr/>
            <p:nvPr/>
          </p:nvSpPr>
          <p:spPr>
            <a:xfrm>
              <a:off x="0" y="476864"/>
              <a:ext cx="4495800" cy="1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" name="Straight Connector 15"/>
            <p:cNvSpPr/>
            <p:nvPr/>
          </p:nvSpPr>
          <p:spPr>
            <a:xfrm>
              <a:off x="0" y="1143000"/>
              <a:ext cx="4495800" cy="0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Table 3"/>
          <p:cNvGraphicFramePr/>
          <p:nvPr/>
        </p:nvGraphicFramePr>
        <p:xfrm>
          <a:off x="1600200" y="1447800"/>
          <a:ext cx="6096000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08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68" name="Straight Connector 5"/>
          <p:cNvSpPr/>
          <p:nvPr/>
        </p:nvSpPr>
        <p:spPr>
          <a:xfrm>
            <a:off x="685800" y="1371600"/>
            <a:ext cx="3124200" cy="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Straight Connector 6"/>
          <p:cNvSpPr/>
          <p:nvPr/>
        </p:nvSpPr>
        <p:spPr>
          <a:xfrm>
            <a:off x="685800" y="3352800"/>
            <a:ext cx="3124200" cy="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Title 1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Extracting Generic Tables from a PDF </a:t>
            </a:r>
          </a:p>
        </p:txBody>
      </p:sp>
      <p:sp>
        <p:nvSpPr>
          <p:cNvPr id="171" name="TextBox 8"/>
          <p:cNvSpPr txBox="1"/>
          <p:nvPr/>
        </p:nvSpPr>
        <p:spPr>
          <a:xfrm>
            <a:off x="579119" y="1066800"/>
            <a:ext cx="288036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Table Start Line</a:t>
            </a:r>
          </a:p>
        </p:txBody>
      </p:sp>
      <p:sp>
        <p:nvSpPr>
          <p:cNvPr id="172" name="TextBox 9"/>
          <p:cNvSpPr txBox="1"/>
          <p:nvPr/>
        </p:nvSpPr>
        <p:spPr>
          <a:xfrm>
            <a:off x="655319" y="3352800"/>
            <a:ext cx="288036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Table End Line</a:t>
            </a:r>
          </a:p>
        </p:txBody>
      </p:sp>
      <p:sp>
        <p:nvSpPr>
          <p:cNvPr id="173" name="TextBox 10"/>
          <p:cNvSpPr txBox="1"/>
          <p:nvPr/>
        </p:nvSpPr>
        <p:spPr>
          <a:xfrm>
            <a:off x="426719" y="4343400"/>
            <a:ext cx="8290561" cy="1864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We can search for rectangles created in the document using the ‘re’ operator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If more than two consecutive rectangles with the same startY and height are present, it can be considered to be a row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If more than one such row is present, the structure will be identified as a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5"/>
          <p:cNvSpPr txBox="1"/>
          <p:nvPr/>
        </p:nvSpPr>
        <p:spPr>
          <a:xfrm>
            <a:off x="274320" y="1295400"/>
            <a:ext cx="7757160" cy="229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TEXT POSITION OBJECT</a:t>
            </a:r>
          </a:p>
          <a:p>
            <a:pPr>
              <a:defRPr sz="2400"/>
            </a:pPr>
          </a:p>
          <a:p>
            <a:pPr>
              <a:defRPr sz="2400"/>
            </a:pP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An object which stores a text and its physical position in the PDF Document along with the font type and font size of the text</a:t>
            </a:r>
          </a:p>
        </p:txBody>
      </p:sp>
      <p:sp>
        <p:nvSpPr>
          <p:cNvPr id="176" name="Title 1"/>
          <p:cNvSpPr txBox="1"/>
          <p:nvPr/>
        </p:nvSpPr>
        <p:spPr>
          <a:xfrm>
            <a:off x="-3412" y="0"/>
            <a:ext cx="9144001" cy="762000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Parsing the Preamble and Summary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Parsing the Preamble and Summary </a:t>
            </a:r>
          </a:p>
        </p:txBody>
      </p:sp>
      <p:grpSp>
        <p:nvGrpSpPr>
          <p:cNvPr id="183" name="Group 4"/>
          <p:cNvGrpSpPr/>
          <p:nvPr/>
        </p:nvGrpSpPr>
        <p:grpSpPr>
          <a:xfrm>
            <a:off x="3733800" y="1168247"/>
            <a:ext cx="4991099" cy="5963568"/>
            <a:chOff x="0" y="0"/>
            <a:chExt cx="4991098" cy="5963566"/>
          </a:xfrm>
        </p:grpSpPr>
        <p:pic>
          <p:nvPicPr>
            <p:cNvPr id="179" name="Picture 5" descr="Picture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991099" cy="59635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Rectangle 7"/>
            <p:cNvSpPr/>
            <p:nvPr/>
          </p:nvSpPr>
          <p:spPr>
            <a:xfrm>
              <a:off x="0" y="740449"/>
              <a:ext cx="2280912" cy="973583"/>
            </a:xfrm>
            <a:prstGeom prst="rect">
              <a:avLst/>
            </a:prstGeom>
            <a:noFill/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Rectangle 8"/>
            <p:cNvSpPr/>
            <p:nvPr/>
          </p:nvSpPr>
          <p:spPr>
            <a:xfrm>
              <a:off x="2731282" y="740449"/>
              <a:ext cx="2164687" cy="973583"/>
            </a:xfrm>
            <a:prstGeom prst="rect">
              <a:avLst/>
            </a:prstGeom>
            <a:noFill/>
            <a:ln w="25400" cap="flat">
              <a:solidFill>
                <a:srgbClr val="92D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2" name="Rectangle 9"/>
            <p:cNvSpPr/>
            <p:nvPr/>
          </p:nvSpPr>
          <p:spPr>
            <a:xfrm>
              <a:off x="0" y="1817880"/>
              <a:ext cx="2280912" cy="376452"/>
            </a:xfrm>
            <a:prstGeom prst="rect">
              <a:avLst/>
            </a:prstGeom>
            <a:noFill/>
            <a:ln w="25400" cap="flat">
              <a:solidFill>
                <a:srgbClr val="0020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4" name="TextBox 1"/>
          <p:cNvSpPr txBox="1"/>
          <p:nvPr/>
        </p:nvSpPr>
        <p:spPr>
          <a:xfrm>
            <a:off x="579119" y="1392279"/>
            <a:ext cx="2956562" cy="3647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Divide the preamble and summary into boxes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If bold words/ colon separator/font change found, divide the box into keys and values</a:t>
            </a:r>
          </a:p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Dividing Preamble into Boxes </a:t>
            </a:r>
          </a:p>
        </p:txBody>
      </p:sp>
      <p:pic>
        <p:nvPicPr>
          <p:cNvPr id="187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258" y="1574800"/>
            <a:ext cx="9328059" cy="4329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XML Creation(Single Page PDF) </a:t>
            </a:r>
          </a:p>
        </p:txBody>
      </p:sp>
      <p:pic>
        <p:nvPicPr>
          <p:cNvPr id="19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922" y="1676400"/>
            <a:ext cx="8046157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XML Creation (Multi Page PDF)</a:t>
            </a:r>
          </a:p>
        </p:txBody>
      </p:sp>
      <p:pic>
        <p:nvPicPr>
          <p:cNvPr id="193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1164863"/>
            <a:ext cx="8839200" cy="4972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/>
          <p:nvPr>
            <p:ph type="body" sz="quarter" idx="1"/>
          </p:nvPr>
        </p:nvSpPr>
        <p:spPr>
          <a:xfrm>
            <a:off x="0" y="2895600"/>
            <a:ext cx="9144000" cy="838200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</p:spPr>
        <p:txBody>
          <a:bodyPr anchor="ctr"/>
          <a:lstStyle>
            <a:lvl1pPr algn="ctr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Design Considerations </a:t>
            </a:r>
          </a:p>
        </p:txBody>
      </p:sp>
      <p:sp>
        <p:nvSpPr>
          <p:cNvPr id="198" name="Content Placeholder 2"/>
          <p:cNvSpPr txBox="1"/>
          <p:nvPr>
            <p:ph type="body" idx="1"/>
          </p:nvPr>
        </p:nvSpPr>
        <p:spPr>
          <a:xfrm>
            <a:off x="457200" y="838200"/>
            <a:ext cx="7620000" cy="6019800"/>
          </a:xfrm>
          <a:prstGeom prst="rect">
            <a:avLst/>
          </a:prstGeom>
        </p:spPr>
        <p:txBody>
          <a:bodyPr/>
          <a:lstStyle/>
          <a:p>
            <a:pPr marL="339470" indent="-339470" algn="just" defTabSz="905255">
              <a:lnSpc>
                <a:spcPct val="90000"/>
              </a:lnSpc>
              <a:spcBef>
                <a:spcPts val="500"/>
              </a:spcBef>
              <a:buFontTx/>
              <a:buChar char="➢"/>
              <a:defRPr b="1" sz="2376"/>
            </a:pPr>
            <a:r>
              <a:t>Maintainability</a:t>
            </a:r>
            <a:endParaRPr sz="2871"/>
          </a:p>
          <a:p>
            <a:pPr lvl="1" marL="735520" indent="-282892" algn="just" defTabSz="905255">
              <a:lnSpc>
                <a:spcPct val="90000"/>
              </a:lnSpc>
              <a:spcBef>
                <a:spcPts val="500"/>
              </a:spcBef>
              <a:defRPr sz="2376"/>
            </a:pPr>
            <a:r>
              <a:t>Separation of concerns </a:t>
            </a:r>
            <a:endParaRPr sz="2475"/>
          </a:p>
          <a:p>
            <a:pPr lvl="2" marL="1131569" indent="-226313" algn="just" defTabSz="905255">
              <a:lnSpc>
                <a:spcPct val="90000"/>
              </a:lnSpc>
              <a:spcBef>
                <a:spcPts val="400"/>
              </a:spcBef>
              <a:defRPr sz="1979"/>
            </a:pPr>
            <a:r>
              <a:t>Common code across different types of documents is encapsulated in their own classes </a:t>
            </a:r>
            <a:endParaRPr sz="2178"/>
          </a:p>
          <a:p>
            <a:pPr lvl="2" marL="1131569" indent="-226313" algn="just" defTabSz="905255">
              <a:lnSpc>
                <a:spcPct val="90000"/>
              </a:lnSpc>
              <a:spcBef>
                <a:spcPts val="400"/>
              </a:spcBef>
              <a:defRPr sz="1979"/>
            </a:pPr>
            <a:r>
              <a:t>Document type (for e.g., invoice document) specific code is encapsulated in their own classes </a:t>
            </a:r>
            <a:endParaRPr sz="2178"/>
          </a:p>
          <a:p>
            <a:pPr lvl="1" marL="735520" indent="-282892" algn="just" defTabSz="905255">
              <a:lnSpc>
                <a:spcPct val="90000"/>
              </a:lnSpc>
              <a:spcBef>
                <a:spcPts val="500"/>
              </a:spcBef>
              <a:defRPr sz="2376"/>
            </a:pPr>
            <a:r>
              <a:t>Usage of industry standard Object Oriented concepts and design patterns </a:t>
            </a:r>
            <a:endParaRPr sz="2574"/>
          </a:p>
          <a:p>
            <a:pPr lvl="1" marL="0" indent="452627" algn="just" defTabSz="905255">
              <a:lnSpc>
                <a:spcPct val="90000"/>
              </a:lnSpc>
              <a:spcBef>
                <a:spcPts val="500"/>
              </a:spcBef>
              <a:buSzTx/>
              <a:buNone/>
              <a:defRPr sz="2376"/>
            </a:pPr>
          </a:p>
          <a:p>
            <a:pPr marL="339470" indent="-339470" algn="just" defTabSz="905255">
              <a:lnSpc>
                <a:spcPct val="90000"/>
              </a:lnSpc>
              <a:spcBef>
                <a:spcPts val="500"/>
              </a:spcBef>
              <a:buFontTx/>
              <a:buChar char="➢"/>
              <a:defRPr b="1" sz="2376"/>
            </a:pPr>
            <a:r>
              <a:t>Extensibility</a:t>
            </a:r>
            <a:endParaRPr sz="2871"/>
          </a:p>
          <a:p>
            <a:pPr lvl="1" marL="735520" indent="-282892" algn="just" defTabSz="905255">
              <a:lnSpc>
                <a:spcPct val="90000"/>
              </a:lnSpc>
              <a:spcBef>
                <a:spcPts val="500"/>
              </a:spcBef>
              <a:defRPr sz="2376"/>
            </a:pPr>
            <a:r>
              <a:t>New types of documents can be supported easily</a:t>
            </a:r>
            <a:endParaRPr sz="2475"/>
          </a:p>
          <a:p>
            <a:pPr marL="0" indent="0" algn="just" defTabSz="905255">
              <a:lnSpc>
                <a:spcPct val="90000"/>
              </a:lnSpc>
              <a:spcBef>
                <a:spcPts val="600"/>
              </a:spcBef>
              <a:buSzTx/>
              <a:buNone/>
              <a:defRPr b="1" sz="2574"/>
            </a:pPr>
          </a:p>
          <a:p>
            <a:pPr marL="339470" indent="-339470" algn="just" defTabSz="905255">
              <a:lnSpc>
                <a:spcPct val="90000"/>
              </a:lnSpc>
              <a:spcBef>
                <a:spcPts val="500"/>
              </a:spcBef>
              <a:buFontTx/>
              <a:buChar char="➢"/>
              <a:defRPr b="1" sz="2376"/>
            </a:pPr>
            <a:r>
              <a:t>Flexibility</a:t>
            </a:r>
            <a:endParaRPr sz="2574"/>
          </a:p>
          <a:p>
            <a:pPr lvl="1" marL="735520" indent="-282892" algn="just" defTabSz="905255">
              <a:lnSpc>
                <a:spcPct val="90000"/>
              </a:lnSpc>
              <a:spcBef>
                <a:spcPts val="500"/>
              </a:spcBef>
              <a:defRPr sz="2376"/>
            </a:pPr>
            <a:r>
              <a:t>Key Words and their equivalents can be added without any change in code</a:t>
            </a:r>
            <a:endParaRPr sz="2475"/>
          </a:p>
          <a:p>
            <a:pPr lvl="1" marL="0" indent="452627" algn="just" defTabSz="905255">
              <a:lnSpc>
                <a:spcPct val="90000"/>
              </a:lnSpc>
              <a:spcBef>
                <a:spcPts val="500"/>
              </a:spcBef>
              <a:buSzTx/>
              <a:buNone/>
              <a:defRPr sz="2178"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 txBox="1"/>
          <p:nvPr>
            <p:ph type="title"/>
          </p:nvPr>
        </p:nvSpPr>
        <p:spPr>
          <a:xfrm>
            <a:off x="0" y="34412"/>
            <a:ext cx="9144000" cy="803789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Class Diagram</a:t>
            </a:r>
          </a:p>
        </p:txBody>
      </p:sp>
      <p:pic>
        <p:nvPicPr>
          <p:cNvPr id="20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90600"/>
            <a:ext cx="9060568" cy="4995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228600" y="2362200"/>
            <a:ext cx="8534400" cy="5638800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</a:pPr>
            <a:r>
              <a:t>To extract business information from a PDF document and convert it into an XML document</a:t>
            </a:r>
          </a:p>
          <a:p>
            <a:pPr marL="0" indent="0" algn="just">
              <a:buSzTx/>
              <a:buNone/>
            </a:pPr>
          </a:p>
          <a:p>
            <a:pPr marL="0" indent="0" algn="just">
              <a:buSzTx/>
              <a:buNone/>
            </a:pPr>
            <a:r>
              <a:t>This will allow the organisation to compare/ further process data in PDF with data present in Database </a:t>
            </a:r>
          </a:p>
        </p:txBody>
      </p:sp>
      <p:sp>
        <p:nvSpPr>
          <p:cNvPr id="99" name="Title 1"/>
          <p:cNvSpPr txBox="1"/>
          <p:nvPr>
            <p:ph type="title"/>
          </p:nvPr>
        </p:nvSpPr>
        <p:spPr>
          <a:xfrm>
            <a:off x="27038" y="12289"/>
            <a:ext cx="9144001" cy="1143001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Problem Statement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/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Sequence Diagram</a:t>
            </a:r>
          </a:p>
        </p:txBody>
      </p:sp>
      <p:pic>
        <p:nvPicPr>
          <p:cNvPr id="2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78368"/>
            <a:ext cx="9372600" cy="4847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ontent Placeholder 2"/>
          <p:cNvSpPr txBox="1"/>
          <p:nvPr>
            <p:ph type="body" idx="1"/>
          </p:nvPr>
        </p:nvSpPr>
        <p:spPr>
          <a:xfrm>
            <a:off x="76200" y="1219200"/>
            <a:ext cx="8915400" cy="5410200"/>
          </a:xfrm>
          <a:prstGeom prst="rect">
            <a:avLst/>
          </a:prstGeom>
        </p:spPr>
        <p:txBody>
          <a:bodyPr/>
          <a:lstStyle/>
          <a:p>
            <a:pPr algn="just">
              <a:defRPr sz="2800"/>
            </a:pPr>
          </a:p>
          <a:p>
            <a:pPr marL="0" indent="0">
              <a:spcBef>
                <a:spcPts val="600"/>
              </a:spcBef>
              <a:buSzTx/>
              <a:buNone/>
              <a:defRPr b="1" sz="2800"/>
            </a:pPr>
            <a:r>
              <a:t>We have been able to:</a:t>
            </a:r>
          </a:p>
          <a:p>
            <a:pPr marL="0" indent="0">
              <a:buSzTx/>
              <a:buNone/>
              <a:defRPr b="1" sz="2800"/>
            </a:pPr>
          </a:p>
          <a:p>
            <a:pPr marL="0" indent="0">
              <a:spcBef>
                <a:spcPts val="500"/>
              </a:spcBef>
              <a:buSzTx/>
              <a:buNone/>
              <a:defRPr sz="2400"/>
            </a:pPr>
            <a:r>
              <a:t>	1. Extract Table extraction from PDF using specific and generic 	approach </a:t>
            </a:r>
          </a:p>
          <a:p>
            <a:pPr lvl="2" marL="0" indent="914400">
              <a:spcBef>
                <a:spcPts val="500"/>
              </a:spcBef>
              <a:buSzTx/>
              <a:buNone/>
              <a:defRPr sz="2400"/>
            </a:pPr>
            <a:r>
              <a:t>2. Extract unstructured data from PDF </a:t>
            </a:r>
          </a:p>
          <a:p>
            <a:pPr lvl="2" marL="0" indent="914400">
              <a:spcBef>
                <a:spcPts val="500"/>
              </a:spcBef>
              <a:buSzTx/>
              <a:buNone/>
              <a:defRPr sz="2400"/>
            </a:pPr>
            <a:r>
              <a:t>3. Support multiple pages and password secured files</a:t>
            </a:r>
          </a:p>
          <a:p>
            <a:pPr lvl="2" marL="0" indent="914400">
              <a:spcBef>
                <a:spcPts val="500"/>
              </a:spcBef>
              <a:buSzTx/>
              <a:buNone/>
              <a:defRPr sz="2400"/>
            </a:pPr>
            <a:r>
              <a:t>4. Follow industry standard logging and documentation.</a:t>
            </a:r>
          </a:p>
          <a:p>
            <a:pPr lvl="2" marL="0" indent="914400">
              <a:spcBef>
                <a:spcPts val="600"/>
              </a:spcBef>
              <a:buSzTx/>
              <a:buNone/>
              <a:defRPr sz="2800"/>
            </a:pPr>
            <a:r>
              <a:t> </a:t>
            </a:r>
            <a:endParaRPr sz="2400"/>
          </a:p>
          <a:p>
            <a:pPr lvl="3" marL="1600200" indent="-228600">
              <a:spcBef>
                <a:spcPts val="400"/>
              </a:spcBef>
              <a:defRPr sz="2400"/>
            </a:pPr>
          </a:p>
          <a:p>
            <a:pPr lvl="3" marL="0" indent="1371600">
              <a:spcBef>
                <a:spcPts val="500"/>
              </a:spcBef>
              <a:buSzTx/>
              <a:buNone/>
              <a:defRPr sz="2400"/>
            </a:pPr>
            <a:r>
              <a:t>				</a:t>
            </a:r>
          </a:p>
        </p:txBody>
      </p:sp>
      <p:sp>
        <p:nvSpPr>
          <p:cNvPr id="207" name="Title 1"/>
          <p:cNvSpPr txBox="1"/>
          <p:nvPr>
            <p:ph type="title"/>
          </p:nvPr>
        </p:nvSpPr>
        <p:spPr>
          <a:xfrm>
            <a:off x="0" y="30707"/>
            <a:ext cx="9144000" cy="959892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Results of the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1"/>
          <p:cNvSpPr txBox="1"/>
          <p:nvPr/>
        </p:nvSpPr>
        <p:spPr>
          <a:xfrm>
            <a:off x="0" y="2743200"/>
            <a:ext cx="9144000" cy="1066800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Personal Learnings!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/>
          <p:nvPr/>
        </p:nvSpPr>
        <p:spPr>
          <a:xfrm>
            <a:off x="0" y="2819400"/>
            <a:ext cx="9144000" cy="1066800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/>
          <p:nvPr/>
        </p:nvSpPr>
        <p:spPr>
          <a:xfrm>
            <a:off x="0" y="2590800"/>
            <a:ext cx="9144000" cy="1066800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/>
        </p:nvSpPr>
        <p:spPr>
          <a:xfrm>
            <a:off x="0" y="2057400"/>
            <a:ext cx="9144000" cy="1524000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Title 1"/>
          <p:cNvSpPr txBox="1"/>
          <p:nvPr/>
        </p:nvSpPr>
        <p:spPr>
          <a:xfrm>
            <a:off x="27038" y="12289"/>
            <a:ext cx="9144001" cy="1143001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Sample Output 1</a:t>
            </a:r>
          </a:p>
        </p:txBody>
      </p:sp>
      <p:pic>
        <p:nvPicPr>
          <p:cNvPr id="1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" y="1447800"/>
            <a:ext cx="8915400" cy="5014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Title 1"/>
          <p:cNvSpPr txBox="1"/>
          <p:nvPr/>
        </p:nvSpPr>
        <p:spPr>
          <a:xfrm>
            <a:off x="27038" y="12289"/>
            <a:ext cx="9144001" cy="1143001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Sample Output 2</a:t>
            </a:r>
          </a:p>
        </p:txBody>
      </p:sp>
      <p:pic>
        <p:nvPicPr>
          <p:cNvPr id="109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312042"/>
            <a:ext cx="8839200" cy="51649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Challenges </a:t>
            </a:r>
          </a:p>
        </p:txBody>
      </p:sp>
      <p:sp>
        <p:nvSpPr>
          <p:cNvPr id="112" name="Content Placeholder 2"/>
          <p:cNvSpPr txBox="1"/>
          <p:nvPr>
            <p:ph type="body" idx="1"/>
          </p:nvPr>
        </p:nvSpPr>
        <p:spPr>
          <a:xfrm>
            <a:off x="457200" y="838200"/>
            <a:ext cx="7620000" cy="60198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ts val="500"/>
              </a:spcBef>
              <a:buFontTx/>
              <a:buChar char="➢"/>
              <a:defRPr b="1" sz="2400"/>
            </a:pPr>
            <a:r>
              <a:t>UNSTRUCTURED TEXT</a:t>
            </a:r>
          </a:p>
          <a:p>
            <a:pPr lvl="1" marL="742950" indent="-285750" algn="just">
              <a:lnSpc>
                <a:spcPct val="90000"/>
              </a:lnSpc>
              <a:spcBef>
                <a:spcPts val="500"/>
              </a:spcBef>
              <a:defRPr sz="2400"/>
            </a:pPr>
            <a:r>
              <a:t>No semantics</a:t>
            </a:r>
            <a:endParaRPr sz="2800"/>
          </a:p>
          <a:p>
            <a:pPr lvl="1" marL="742950" indent="-285750" algn="just">
              <a:lnSpc>
                <a:spcPct val="90000"/>
              </a:lnSpc>
              <a:spcBef>
                <a:spcPts val="500"/>
              </a:spcBef>
              <a:defRPr sz="2400"/>
            </a:pPr>
            <a:r>
              <a:t>PDF received may be any business document e.g. invoice, transaction statement etc. 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FontTx/>
              <a:buChar char="➢"/>
              <a:defRPr b="1" sz="2400"/>
            </a:pPr>
            <a:r>
              <a:t>NON STANDARD FORMAT</a:t>
            </a:r>
          </a:p>
          <a:p>
            <a:pPr lvl="1" marL="742950" indent="-285750" algn="just">
              <a:lnSpc>
                <a:spcPct val="90000"/>
              </a:lnSpc>
              <a:spcBef>
                <a:spcPts val="500"/>
              </a:spcBef>
              <a:defRPr sz="2400"/>
            </a:pPr>
            <a:r>
              <a:t>Different vendors may use different terms for “Amount”, “Description”, “Quantity”</a:t>
            </a:r>
            <a:endParaRPr sz="2800"/>
          </a:p>
          <a:p>
            <a:pPr lvl="1" marL="742950" indent="-285750" algn="just">
              <a:lnSpc>
                <a:spcPct val="90000"/>
              </a:lnSpc>
              <a:spcBef>
                <a:spcPts val="500"/>
              </a:spcBef>
              <a:defRPr sz="2400"/>
            </a:pPr>
            <a:r>
              <a:t>Placement of information on PDF page may be different</a:t>
            </a:r>
            <a:endParaRPr sz="2800"/>
          </a:p>
          <a:p>
            <a:pPr lvl="1" marL="742950" indent="-285750" algn="just">
              <a:lnSpc>
                <a:spcPct val="90000"/>
              </a:lnSpc>
              <a:spcBef>
                <a:spcPts val="500"/>
              </a:spcBef>
              <a:defRPr sz="2400"/>
            </a:pPr>
            <a:r>
              <a:t>Items table may have varying number of columns</a:t>
            </a:r>
            <a:endParaRPr sz="2800"/>
          </a:p>
          <a:p>
            <a:pPr lvl="1" marL="742950" indent="-285750" algn="just">
              <a:lnSpc>
                <a:spcPct val="90000"/>
              </a:lnSpc>
              <a:spcBef>
                <a:spcPts val="500"/>
              </a:spcBef>
              <a:defRPr sz="2400"/>
            </a:pPr>
            <a:r>
              <a:t>The preamble and summary may be in format of a table or may be free flowing 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buFontTx/>
              <a:buChar char="➢"/>
              <a:defRPr b="1" sz="2400"/>
            </a:pPr>
            <a:r>
              <a:t>INSUFFICIENT METHODS IN PDFBox</a:t>
            </a:r>
          </a:p>
          <a:p>
            <a:pPr lvl="1" marL="742950" indent="-285750" algn="just">
              <a:lnSpc>
                <a:spcPct val="90000"/>
              </a:lnSpc>
              <a:spcBef>
                <a:spcPts val="500"/>
              </a:spcBef>
              <a:defRPr sz="2400"/>
            </a:pPr>
            <a:r>
              <a:t>PDFBox does not contain direct methods to extract a table from a given PDF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685800"/>
            <a:ext cx="4419600" cy="6612954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Right Brace 4"/>
          <p:cNvSpPr/>
          <p:nvPr/>
        </p:nvSpPr>
        <p:spPr>
          <a:xfrm>
            <a:off x="4800600" y="685800"/>
            <a:ext cx="609600" cy="213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230"/>
                  <a:pt x="10800" y="514"/>
                </a:cubicBezTo>
                <a:lnTo>
                  <a:pt x="10800" y="10286"/>
                </a:lnTo>
                <a:cubicBezTo>
                  <a:pt x="10800" y="10570"/>
                  <a:pt x="15635" y="10800"/>
                  <a:pt x="21600" y="10800"/>
                </a:cubicBezTo>
                <a:cubicBezTo>
                  <a:pt x="15635" y="10800"/>
                  <a:pt x="10800" y="11030"/>
                  <a:pt x="10800" y="11314"/>
                </a:cubicBezTo>
                <a:lnTo>
                  <a:pt x="10800" y="21086"/>
                </a:lnTo>
                <a:cubicBezTo>
                  <a:pt x="10800" y="21370"/>
                  <a:pt x="5965" y="21600"/>
                  <a:pt x="0" y="21600"/>
                </a:cubicBezTo>
              </a:path>
            </a:pathLst>
          </a:custGeom>
          <a:ln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6" name="TextBox 5"/>
          <p:cNvSpPr txBox="1"/>
          <p:nvPr/>
        </p:nvSpPr>
        <p:spPr>
          <a:xfrm>
            <a:off x="5760720" y="761999"/>
            <a:ext cx="2423161" cy="179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PREAMBLE</a:t>
            </a:r>
          </a:p>
          <a:p>
            <a:pPr/>
            <a:r>
              <a:t>(May contain Invoice number, Customer ID etc. Can be in a table format or free-flowing)</a:t>
            </a:r>
          </a:p>
        </p:txBody>
      </p:sp>
      <p:sp>
        <p:nvSpPr>
          <p:cNvPr id="117" name="Right Brace 6"/>
          <p:cNvSpPr/>
          <p:nvPr/>
        </p:nvSpPr>
        <p:spPr>
          <a:xfrm>
            <a:off x="4876800" y="2819400"/>
            <a:ext cx="609600" cy="198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248"/>
                  <a:pt x="10800" y="554"/>
                </a:cubicBezTo>
                <a:lnTo>
                  <a:pt x="10800" y="10246"/>
                </a:lnTo>
                <a:cubicBezTo>
                  <a:pt x="10800" y="10552"/>
                  <a:pt x="15635" y="10800"/>
                  <a:pt x="21600" y="10800"/>
                </a:cubicBezTo>
                <a:cubicBezTo>
                  <a:pt x="15635" y="10800"/>
                  <a:pt x="10800" y="11048"/>
                  <a:pt x="10800" y="11354"/>
                </a:cubicBezTo>
                <a:lnTo>
                  <a:pt x="10800" y="21046"/>
                </a:lnTo>
                <a:cubicBezTo>
                  <a:pt x="10800" y="21352"/>
                  <a:pt x="5965" y="21600"/>
                  <a:pt x="0" y="21600"/>
                </a:cubicBezTo>
              </a:path>
            </a:pathLst>
          </a:custGeom>
          <a:ln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8" name="TextBox 7"/>
          <p:cNvSpPr txBox="1"/>
          <p:nvPr/>
        </p:nvSpPr>
        <p:spPr>
          <a:xfrm>
            <a:off x="5836920" y="2845474"/>
            <a:ext cx="2346961" cy="179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ITEMS TABLE</a:t>
            </a:r>
          </a:p>
          <a:p>
            <a:pPr/>
            <a:r>
              <a:t>(Contains key words such as </a:t>
            </a:r>
            <a:r>
              <a:t>“Description” and “Amount”. May have 2-6 columns) </a:t>
            </a:r>
          </a:p>
        </p:txBody>
      </p:sp>
      <p:sp>
        <p:nvSpPr>
          <p:cNvPr id="119" name="Right Brace 8"/>
          <p:cNvSpPr/>
          <p:nvPr/>
        </p:nvSpPr>
        <p:spPr>
          <a:xfrm>
            <a:off x="4876800" y="4876800"/>
            <a:ext cx="533400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226"/>
                  <a:pt x="10800" y="504"/>
                </a:cubicBezTo>
                <a:lnTo>
                  <a:pt x="10800" y="10296"/>
                </a:lnTo>
                <a:cubicBezTo>
                  <a:pt x="10800" y="10574"/>
                  <a:pt x="15635" y="10800"/>
                  <a:pt x="21600" y="10800"/>
                </a:cubicBezTo>
                <a:cubicBezTo>
                  <a:pt x="15635" y="10800"/>
                  <a:pt x="10800" y="11026"/>
                  <a:pt x="10800" y="11304"/>
                </a:cubicBezTo>
                <a:lnTo>
                  <a:pt x="10800" y="21096"/>
                </a:lnTo>
                <a:cubicBezTo>
                  <a:pt x="10800" y="21374"/>
                  <a:pt x="5965" y="21600"/>
                  <a:pt x="0" y="21600"/>
                </a:cubicBezTo>
              </a:path>
            </a:pathLst>
          </a:custGeom>
          <a:ln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20" name="TextBox 10"/>
          <p:cNvSpPr txBox="1"/>
          <p:nvPr/>
        </p:nvSpPr>
        <p:spPr>
          <a:xfrm>
            <a:off x="5780383" y="4857867"/>
            <a:ext cx="2555897" cy="179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SUMMARY</a:t>
            </a:r>
          </a:p>
          <a:p>
            <a:pPr/>
            <a:r>
              <a:t>(May contain total amount, comments etc. Can be in a table format or free-flowing)</a:t>
            </a:r>
          </a:p>
        </p:txBody>
      </p:sp>
      <p:sp>
        <p:nvSpPr>
          <p:cNvPr id="121" name="Title 1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Sample Invoice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Diagram 3"/>
          <p:cNvGrpSpPr/>
          <p:nvPr/>
        </p:nvGrpSpPr>
        <p:grpSpPr>
          <a:xfrm>
            <a:off x="1371594" y="838200"/>
            <a:ext cx="6096012" cy="5934131"/>
            <a:chOff x="0" y="0"/>
            <a:chExt cx="6096010" cy="5934131"/>
          </a:xfrm>
        </p:grpSpPr>
        <p:grpSp>
          <p:nvGrpSpPr>
            <p:cNvPr id="125" name="Group"/>
            <p:cNvGrpSpPr/>
            <p:nvPr/>
          </p:nvGrpSpPr>
          <p:grpSpPr>
            <a:xfrm>
              <a:off x="0" y="0"/>
              <a:ext cx="6096011" cy="797066"/>
              <a:chOff x="0" y="0"/>
              <a:chExt cx="6096010" cy="797065"/>
            </a:xfrm>
          </p:grpSpPr>
          <p:sp>
            <p:nvSpPr>
              <p:cNvPr id="123" name="Rounded Rectangle"/>
              <p:cNvSpPr/>
              <p:nvPr/>
            </p:nvSpPr>
            <p:spPr>
              <a:xfrm>
                <a:off x="0" y="0"/>
                <a:ext cx="6096011" cy="797066"/>
              </a:xfrm>
              <a:prstGeom prst="roundRect">
                <a:avLst>
                  <a:gd name="adj" fmla="val 10000"/>
                </a:avLst>
              </a:prstGeom>
              <a:solidFill>
                <a:srgbClr val="005399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4" name="Classify the document as known type of ‘Business Document’"/>
              <p:cNvSpPr txBox="1"/>
              <p:nvPr/>
            </p:nvSpPr>
            <p:spPr>
              <a:xfrm>
                <a:off x="23345" y="209128"/>
                <a:ext cx="6049322" cy="378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8580" tIns="68580" rIns="68580" bIns="68580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Classify the document as known type of ‘Business Document’ </a:t>
                </a:r>
              </a:p>
            </p:txBody>
          </p:sp>
        </p:grpSp>
        <p:sp>
          <p:nvSpPr>
            <p:cNvPr id="126" name="Arrow"/>
            <p:cNvSpPr/>
            <p:nvPr/>
          </p:nvSpPr>
          <p:spPr>
            <a:xfrm rot="5400000">
              <a:off x="2939681" y="813318"/>
              <a:ext cx="216648" cy="25635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ts val="700"/>
                </a:spcBef>
                <a:defRPr sz="10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29" name="Group"/>
            <p:cNvGrpSpPr/>
            <p:nvPr/>
          </p:nvGrpSpPr>
          <p:grpSpPr>
            <a:xfrm>
              <a:off x="9" y="1085928"/>
              <a:ext cx="6095989" cy="569679"/>
              <a:chOff x="0" y="0"/>
              <a:chExt cx="6095987" cy="569678"/>
            </a:xfrm>
          </p:grpSpPr>
          <p:sp>
            <p:nvSpPr>
              <p:cNvPr id="127" name="Rounded Rectangle"/>
              <p:cNvSpPr/>
              <p:nvPr/>
            </p:nvSpPr>
            <p:spPr>
              <a:xfrm>
                <a:off x="0" y="0"/>
                <a:ext cx="6095988" cy="569679"/>
              </a:xfrm>
              <a:prstGeom prst="roundRect">
                <a:avLst>
                  <a:gd name="adj" fmla="val 10000"/>
                </a:avLst>
              </a:prstGeom>
              <a:solidFill>
                <a:srgbClr val="005399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" name="If not classified, treat it as a generic (catch – all) document"/>
              <p:cNvSpPr txBox="1"/>
              <p:nvPr/>
            </p:nvSpPr>
            <p:spPr>
              <a:xfrm>
                <a:off x="16684" y="95435"/>
                <a:ext cx="6062619" cy="3788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8580" tIns="68580" rIns="68580" bIns="68580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If not classified, treat it as a generic (catch – all) document</a:t>
                </a:r>
              </a:p>
            </p:txBody>
          </p:sp>
        </p:grpSp>
        <p:sp>
          <p:nvSpPr>
            <p:cNvPr id="130" name="Arrow"/>
            <p:cNvSpPr/>
            <p:nvPr/>
          </p:nvSpPr>
          <p:spPr>
            <a:xfrm rot="5400000">
              <a:off x="2954482" y="1652126"/>
              <a:ext cx="187046" cy="25635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ts val="700"/>
                </a:spcBef>
                <a:defRPr sz="9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33" name="Group"/>
            <p:cNvGrpSpPr/>
            <p:nvPr/>
          </p:nvGrpSpPr>
          <p:grpSpPr>
            <a:xfrm>
              <a:off x="0" y="1905000"/>
              <a:ext cx="6096011" cy="797066"/>
              <a:chOff x="0" y="0"/>
              <a:chExt cx="6096010" cy="797065"/>
            </a:xfrm>
          </p:grpSpPr>
          <p:sp>
            <p:nvSpPr>
              <p:cNvPr id="131" name="Rounded Rectangle"/>
              <p:cNvSpPr/>
              <p:nvPr/>
            </p:nvSpPr>
            <p:spPr>
              <a:xfrm>
                <a:off x="0" y="0"/>
                <a:ext cx="6096011" cy="797066"/>
              </a:xfrm>
              <a:prstGeom prst="roundRect">
                <a:avLst>
                  <a:gd name="adj" fmla="val 10000"/>
                </a:avLst>
              </a:prstGeom>
              <a:solidFill>
                <a:srgbClr val="005399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" name="Parse the PDF to find the number of tables present."/>
              <p:cNvSpPr txBox="1"/>
              <p:nvPr/>
            </p:nvSpPr>
            <p:spPr>
              <a:xfrm>
                <a:off x="23345" y="209128"/>
                <a:ext cx="6049322" cy="378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8580" tIns="68580" rIns="68580" bIns="68580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Parse the PDF to find the number of tables present. </a:t>
                </a:r>
              </a:p>
            </p:txBody>
          </p:sp>
        </p:grpSp>
        <p:sp>
          <p:nvSpPr>
            <p:cNvPr id="134" name="Arrow"/>
            <p:cNvSpPr/>
            <p:nvPr/>
          </p:nvSpPr>
          <p:spPr>
            <a:xfrm rot="5400000">
              <a:off x="2873173" y="2730205"/>
              <a:ext cx="298069" cy="21864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ts val="700"/>
                </a:spcBef>
                <a:defRPr sz="1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37" name="Group"/>
            <p:cNvGrpSpPr/>
            <p:nvPr/>
          </p:nvGrpSpPr>
          <p:grpSpPr>
            <a:xfrm>
              <a:off x="9" y="2926834"/>
              <a:ext cx="6095989" cy="646744"/>
              <a:chOff x="0" y="0"/>
              <a:chExt cx="6095987" cy="646743"/>
            </a:xfrm>
          </p:grpSpPr>
          <p:sp>
            <p:nvSpPr>
              <p:cNvPr id="135" name="Rounded Rectangle"/>
              <p:cNvSpPr/>
              <p:nvPr/>
            </p:nvSpPr>
            <p:spPr>
              <a:xfrm flipH="1">
                <a:off x="0" y="44966"/>
                <a:ext cx="6095988" cy="556810"/>
              </a:xfrm>
              <a:prstGeom prst="roundRect">
                <a:avLst>
                  <a:gd name="adj" fmla="val 10000"/>
                </a:avLst>
              </a:prstGeom>
              <a:solidFill>
                <a:srgbClr val="005399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" name="Parse the miscellaneous info above the main table and create key-value pairs"/>
              <p:cNvSpPr txBox="1"/>
              <p:nvPr/>
            </p:nvSpPr>
            <p:spPr>
              <a:xfrm rot="10800000">
                <a:off x="16307" y="0"/>
                <a:ext cx="6063374" cy="646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8580" tIns="68580" rIns="68580" bIns="68580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Parse the miscellaneous info above the main table and create key-value pairs</a:t>
                </a:r>
              </a:p>
            </p:txBody>
          </p:sp>
        </p:grpSp>
        <p:sp>
          <p:nvSpPr>
            <p:cNvPr id="138" name="Arrow"/>
            <p:cNvSpPr/>
            <p:nvPr/>
          </p:nvSpPr>
          <p:spPr>
            <a:xfrm rot="5412023">
              <a:off x="2930342" y="3560540"/>
              <a:ext cx="240518" cy="25980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ts val="700"/>
                </a:spcBef>
                <a:defRPr sz="12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41" name="Group"/>
            <p:cNvGrpSpPr/>
            <p:nvPr/>
          </p:nvGrpSpPr>
          <p:grpSpPr>
            <a:xfrm>
              <a:off x="9" y="3842829"/>
              <a:ext cx="6090110" cy="495962"/>
              <a:chOff x="0" y="0"/>
              <a:chExt cx="6090108" cy="495961"/>
            </a:xfrm>
          </p:grpSpPr>
          <p:sp>
            <p:nvSpPr>
              <p:cNvPr id="139" name="Rounded Rectangle"/>
              <p:cNvSpPr/>
              <p:nvPr/>
            </p:nvSpPr>
            <p:spPr>
              <a:xfrm>
                <a:off x="0" y="0"/>
                <a:ext cx="6090109" cy="495962"/>
              </a:xfrm>
              <a:prstGeom prst="roundRect">
                <a:avLst>
                  <a:gd name="adj" fmla="val 10000"/>
                </a:avLst>
              </a:prstGeom>
              <a:solidFill>
                <a:srgbClr val="005399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" name="Parse the table, if present and create key-value pairs"/>
              <p:cNvSpPr txBox="1"/>
              <p:nvPr/>
            </p:nvSpPr>
            <p:spPr>
              <a:xfrm>
                <a:off x="14525" y="58576"/>
                <a:ext cx="6061059" cy="3788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8580" tIns="68580" rIns="68580" bIns="68580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Parse the table, if present and create key-value pairs </a:t>
                </a:r>
              </a:p>
            </p:txBody>
          </p:sp>
        </p:grpSp>
        <p:sp>
          <p:nvSpPr>
            <p:cNvPr id="142" name="Arrow"/>
            <p:cNvSpPr/>
            <p:nvPr/>
          </p:nvSpPr>
          <p:spPr>
            <a:xfrm rot="5388814">
              <a:off x="2925821" y="4371376"/>
              <a:ext cx="241149" cy="25635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ts val="700"/>
                </a:spcBef>
                <a:defRPr sz="12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45" name="Group"/>
            <p:cNvGrpSpPr/>
            <p:nvPr/>
          </p:nvGrpSpPr>
          <p:grpSpPr>
            <a:xfrm>
              <a:off x="0" y="4660320"/>
              <a:ext cx="6096011" cy="667817"/>
              <a:chOff x="0" y="0"/>
              <a:chExt cx="6096010" cy="667816"/>
            </a:xfrm>
          </p:grpSpPr>
          <p:sp>
            <p:nvSpPr>
              <p:cNvPr id="143" name="Rounded Rectangle"/>
              <p:cNvSpPr/>
              <p:nvPr/>
            </p:nvSpPr>
            <p:spPr>
              <a:xfrm flipH="1">
                <a:off x="0" y="0"/>
                <a:ext cx="6096011" cy="667817"/>
              </a:xfrm>
              <a:prstGeom prst="roundRect">
                <a:avLst>
                  <a:gd name="adj" fmla="val 10000"/>
                </a:avLst>
              </a:prstGeom>
              <a:solidFill>
                <a:srgbClr val="005399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4" name="Parse the miscellaneous info below the main table and create key-value pair"/>
              <p:cNvSpPr txBox="1"/>
              <p:nvPr/>
            </p:nvSpPr>
            <p:spPr>
              <a:xfrm rot="10800000">
                <a:off x="19560" y="10536"/>
                <a:ext cx="6056892" cy="646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8580" tIns="68580" rIns="68580" bIns="68580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Parse the miscellaneous info below the main table and create key-value pair</a:t>
                </a:r>
              </a:p>
            </p:txBody>
          </p:sp>
        </p:grpSp>
        <p:sp>
          <p:nvSpPr>
            <p:cNvPr id="146" name="Arrow"/>
            <p:cNvSpPr/>
            <p:nvPr/>
          </p:nvSpPr>
          <p:spPr>
            <a:xfrm rot="5400000">
              <a:off x="2977626" y="5293795"/>
              <a:ext cx="140757" cy="25635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311150">
                <a:lnSpc>
                  <a:spcPct val="90000"/>
                </a:lnSpc>
                <a:spcBef>
                  <a:spcPts val="700"/>
                </a:spcBef>
                <a:defRPr sz="7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49" name="Group"/>
            <p:cNvGrpSpPr/>
            <p:nvPr/>
          </p:nvGrpSpPr>
          <p:grpSpPr>
            <a:xfrm>
              <a:off x="9" y="5515810"/>
              <a:ext cx="6095989" cy="418322"/>
              <a:chOff x="0" y="0"/>
              <a:chExt cx="6095987" cy="418320"/>
            </a:xfrm>
          </p:grpSpPr>
          <p:sp>
            <p:nvSpPr>
              <p:cNvPr id="147" name="Rounded Rectangle"/>
              <p:cNvSpPr/>
              <p:nvPr/>
            </p:nvSpPr>
            <p:spPr>
              <a:xfrm>
                <a:off x="0" y="0"/>
                <a:ext cx="6095988" cy="418321"/>
              </a:xfrm>
              <a:prstGeom prst="roundRect">
                <a:avLst>
                  <a:gd name="adj" fmla="val 10000"/>
                </a:avLst>
              </a:prstGeom>
              <a:solidFill>
                <a:srgbClr val="005399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" name="Print XML from the parsed info"/>
              <p:cNvSpPr txBox="1"/>
              <p:nvPr/>
            </p:nvSpPr>
            <p:spPr>
              <a:xfrm>
                <a:off x="12252" y="19756"/>
                <a:ext cx="6071485" cy="3788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8580" tIns="68580" rIns="68580" bIns="68580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Print XML from the parsed info</a:t>
                </a:r>
              </a:p>
            </p:txBody>
          </p:sp>
        </p:grpSp>
      </p:grpSp>
      <p:sp>
        <p:nvSpPr>
          <p:cNvPr id="151" name="Title 1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Proposed 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600" y="1066800"/>
            <a:ext cx="4629150" cy="561589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itle 1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03D4A8"/>
              </a:gs>
              <a:gs pos="62000">
                <a:srgbClr val="0087E6"/>
              </a:gs>
              <a:gs pos="100000">
                <a:srgbClr val="005CB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Dividing the PDF into Lines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