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docx" ContentType="application/vnd.openxmlformats-officedocument.wordprocessingml.document"/>
  <Default Extension="png" ContentType="image/png"/>
  <Default Extension="wmf" ContentType="image/x-wmf"/>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1" r:id="rId3"/>
    <p:sldId id="302" r:id="rId4"/>
    <p:sldId id="303" r:id="rId5"/>
    <p:sldId id="287" r:id="rId6"/>
    <p:sldId id="289" r:id="rId7"/>
    <p:sldId id="304" r:id="rId8"/>
    <p:sldId id="327" r:id="rId9"/>
    <p:sldId id="305" r:id="rId10"/>
    <p:sldId id="278" r:id="rId11"/>
    <p:sldId id="282" r:id="rId12"/>
    <p:sldId id="330" r:id="rId13"/>
    <p:sldId id="329" r:id="rId14"/>
    <p:sldId id="323" r:id="rId15"/>
    <p:sldId id="284" r:id="rId16"/>
    <p:sldId id="306" r:id="rId17"/>
    <p:sldId id="280" r:id="rId18"/>
    <p:sldId id="28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24" autoAdjust="0"/>
  </p:normalViewPr>
  <p:slideViewPr>
    <p:cSldViewPr>
      <p:cViewPr varScale="1">
        <p:scale>
          <a:sx n="80" d="100"/>
          <a:sy n="80" d="100"/>
        </p:scale>
        <p:origin x="1488" y="67"/>
      </p:cViewPr>
      <p:guideLst>
        <p:guide orient="horz" pos="2192"/>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4.xml"/><Relationship Id="rId3" Type="http://schemas.openxmlformats.org/officeDocument/2006/relationships/image" Target="../media/image8.wmf"/><Relationship Id="rId2" Type="http://schemas.openxmlformats.org/officeDocument/2006/relationships/package" Target="../embeddings/Document1.docx"/><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hyperlink" Target="https://www.javatpoint.com/machine-learning-random-forest-algorithm" TargetMode="External"/><Relationship Id="rId3" Type="http://schemas.openxmlformats.org/officeDocument/2006/relationships/hyperlink" Target="https://www.geeksforgeeks.org/naive-bayes-classifiers/" TargetMode="External"/><Relationship Id="rId2" Type="http://schemas.openxmlformats.org/officeDocument/2006/relationships/hyperlink" Target="https://www.geeksforgeeks.org/decision-tree/" TargetMode="Externa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microsoft.com/office/2007/relationships/media" Target="../media/media1.mp4"/><Relationship Id="rId2" Type="http://schemas.openxmlformats.org/officeDocument/2006/relationships/video" Target="../media/media1.mp4"/><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836612"/>
            <a:ext cx="7391400" cy="1470025"/>
          </a:xfrm>
        </p:spPr>
        <p:txBody>
          <a:bodyPr>
            <a:normAutofit fontScale="90000"/>
          </a:bodyPr>
          <a:lstStyle/>
          <a:p>
            <a:br>
              <a:rPr lang="en-US" dirty="0"/>
            </a:br>
            <a:r>
              <a:rPr lang="en-US" sz="4900" b="1" dirty="0"/>
              <a:t>DISEASE PREDICTION BASED ON SYMPTOMS</a:t>
            </a:r>
            <a:br>
              <a:rPr lang="en-US" dirty="0"/>
            </a:br>
            <a:r>
              <a:rPr lang="en-US" dirty="0"/>
              <a:t>  </a:t>
            </a:r>
            <a:r>
              <a:rPr lang="en-US" sz="2400" dirty="0"/>
              <a:t>Mini Project KCS 753/ 7</a:t>
            </a:r>
            <a:r>
              <a:rPr lang="en-US" sz="2400" baseline="30000" dirty="0"/>
              <a:t>th</a:t>
            </a:r>
            <a:r>
              <a:rPr lang="en-US" sz="2400" dirty="0"/>
              <a:t> Sem</a:t>
            </a:r>
            <a:endParaRPr lang="en-US" dirty="0"/>
          </a:p>
        </p:txBody>
      </p:sp>
      <p:sp>
        <p:nvSpPr>
          <p:cNvPr id="4" name="Subtitle 2"/>
          <p:cNvSpPr txBox="1"/>
          <p:nvPr/>
        </p:nvSpPr>
        <p:spPr>
          <a:xfrm>
            <a:off x="5410200" y="3810000"/>
            <a:ext cx="3352800"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i="0" u="none" strike="noStrike" kern="1200" cap="none" spc="0" normalizeH="0" baseline="0" noProof="0" dirty="0">
                <a:ln>
                  <a:noFill/>
                </a:ln>
                <a:effectLst/>
                <a:uLnTx/>
                <a:uFillTx/>
                <a:latin typeface="Arial" panose="020B0604020202020204" pitchFamily="34" charset="0"/>
                <a:cs typeface="Arial" panose="020B0604020202020204" pitchFamily="34" charset="0"/>
              </a:rPr>
              <a:t>SUPERVISOR</a:t>
            </a:r>
            <a:r>
              <a:rPr kumimoji="0" lang="en-US" i="0" u="none" strike="noStrike" kern="1200" cap="none" spc="0" normalizeH="0" noProof="0" dirty="0">
                <a:ln>
                  <a:noFill/>
                </a:ln>
                <a:effectLst/>
                <a:uLnTx/>
                <a:uFillTx/>
                <a:latin typeface="Arial" panose="020B0604020202020204" pitchFamily="34" charset="0"/>
                <a:cs typeface="Arial" panose="020B0604020202020204" pitchFamily="34" charset="0"/>
              </a:rPr>
              <a:t> NAME</a:t>
            </a:r>
            <a:r>
              <a:rPr kumimoji="0" lang="en-US" i="0" u="none" strike="noStrike" kern="1200" cap="none" spc="0" normalizeH="0" baseline="0" noProof="0" dirty="0">
                <a:ln>
                  <a:noFill/>
                </a:ln>
                <a:effectLst/>
                <a:uLnTx/>
                <a:uFillTx/>
                <a:latin typeface="Arial" panose="020B0604020202020204" pitchFamily="34" charset="0"/>
                <a:cs typeface="Arial" panose="020B0604020202020204" pitchFamily="34" charset="0"/>
              </a:rPr>
              <a:t>:</a:t>
            </a:r>
            <a:endParaRPr kumimoji="0" lang="en-US"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Mr. Ravindra Chauhan</a:t>
            </a:r>
            <a:endPar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pic>
        <p:nvPicPr>
          <p:cNvPr id="5" name="Picture 4" descr="images.jpg"/>
          <p:cNvPicPr>
            <a:picLocks noChangeAspect="1"/>
          </p:cNvPicPr>
          <p:nvPr/>
        </p:nvPicPr>
        <p:blipFill>
          <a:blip r:embed="rId1"/>
          <a:stretch>
            <a:fillRect/>
          </a:stretch>
        </p:blipFill>
        <p:spPr>
          <a:xfrm>
            <a:off x="7620000" y="304800"/>
            <a:ext cx="1266825" cy="1266825"/>
          </a:xfrm>
          <a:prstGeom prst="rect">
            <a:avLst/>
          </a:prstGeom>
        </p:spPr>
      </p:pic>
      <p:sp>
        <p:nvSpPr>
          <p:cNvPr id="7" name="TextBox 6"/>
          <p:cNvSpPr txBox="1"/>
          <p:nvPr/>
        </p:nvSpPr>
        <p:spPr>
          <a:xfrm>
            <a:off x="457200" y="3810000"/>
            <a:ext cx="5105400" cy="2031325"/>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STUDENT NAME:</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342900" indent="-342900">
              <a:buAutoNum type="arabicPeriod"/>
            </a:pPr>
            <a:r>
              <a:rPr lang="en-IN" dirty="0">
                <a:latin typeface="Arial" panose="020B0604020202020204" pitchFamily="34" charset="0"/>
                <a:cs typeface="Arial" panose="020B0604020202020204" pitchFamily="34" charset="0"/>
              </a:rPr>
              <a:t>KUSHAGRA AGGARWAL (</a:t>
            </a:r>
            <a:r>
              <a:rPr lang="en-US" dirty="0">
                <a:latin typeface="Arial" panose="020B0604020202020204" pitchFamily="34" charset="0"/>
                <a:cs typeface="Arial" panose="020B0604020202020204" pitchFamily="34" charset="0"/>
              </a:rPr>
              <a:t>1900321290038</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AutoNum type="arabicPeriod"/>
            </a:pPr>
            <a:r>
              <a:rPr lang="en-IN" dirty="0">
                <a:latin typeface="Arial" panose="020B0604020202020204" pitchFamily="34" charset="0"/>
                <a:cs typeface="Arial" panose="020B0604020202020204" pitchFamily="34" charset="0"/>
              </a:rPr>
              <a:t>SHREYAK YOGI (</a:t>
            </a:r>
            <a:r>
              <a:rPr lang="en-US" dirty="0">
                <a:latin typeface="Arial" panose="020B0604020202020204" pitchFamily="34" charset="0"/>
                <a:cs typeface="Arial" panose="020B0604020202020204" pitchFamily="34" charset="0"/>
              </a:rPr>
              <a:t>190032129006</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AutoNum type="arabicPeriod"/>
            </a:pPr>
            <a:r>
              <a:rPr lang="en-IN" dirty="0">
                <a:latin typeface="Arial" panose="020B0604020202020204" pitchFamily="34" charset="0"/>
                <a:cs typeface="Arial" panose="020B0604020202020204" pitchFamily="34" charset="0"/>
              </a:rPr>
              <a:t>SARTHAK GUPTA (</a:t>
            </a:r>
            <a:r>
              <a:rPr lang="en-US" dirty="0">
                <a:latin typeface="Arial" panose="020B0604020202020204" pitchFamily="34" charset="0"/>
                <a:cs typeface="Arial" panose="020B0604020202020204" pitchFamily="34" charset="0"/>
              </a:rPr>
              <a:t>1900321290047</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AutoNum type="arabicPeriod"/>
            </a:pPr>
            <a:r>
              <a:rPr lang="en-IN" dirty="0">
                <a:latin typeface="Arial" panose="020B0604020202020204" pitchFamily="34" charset="0"/>
                <a:cs typeface="Arial" panose="020B0604020202020204" pitchFamily="34" charset="0"/>
              </a:rPr>
              <a:t>SHREYA TYAGI (</a:t>
            </a:r>
            <a:r>
              <a:rPr lang="en-US" dirty="0">
                <a:latin typeface="Arial" panose="020B0604020202020204" pitchFamily="34" charset="0"/>
                <a:cs typeface="Arial" panose="020B0604020202020204" pitchFamily="34" charset="0"/>
              </a:rPr>
              <a:t>1900321290060</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AutoNum type="arabicPeriod"/>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533400"/>
            <a:ext cx="5983605" cy="636905"/>
          </a:xfrm>
        </p:spPr>
        <p:txBody>
          <a:bodyPr>
            <a:normAutofit/>
          </a:bodyPr>
          <a:lstStyle/>
          <a:p>
            <a:pPr algn="l"/>
            <a:r>
              <a:rPr lang="en-IN" altLang="en-US" sz="3200" b="1" dirty="0">
                <a:cs typeface="+mj-lt"/>
              </a:rPr>
              <a:t>GRAPHICAL USER INTERFACE</a:t>
            </a:r>
            <a:endParaRPr lang="en-IN" altLang="en-US" sz="3200" b="1" dirty="0">
              <a:cs typeface="+mj-lt"/>
            </a:endParaRPr>
          </a:p>
        </p:txBody>
      </p:sp>
      <p:pic>
        <p:nvPicPr>
          <p:cNvPr id="3" name="Picture 2" descr="images.jpg"/>
          <p:cNvPicPr>
            <a:picLocks noChangeAspect="1"/>
          </p:cNvPicPr>
          <p:nvPr/>
        </p:nvPicPr>
        <p:blipFill>
          <a:blip r:embed="rId1"/>
          <a:stretch>
            <a:fillRect/>
          </a:stretch>
        </p:blipFill>
        <p:spPr>
          <a:xfrm>
            <a:off x="7620000" y="228600"/>
            <a:ext cx="1266825" cy="1266825"/>
          </a:xfrm>
          <a:prstGeom prst="rect">
            <a:avLst/>
          </a:prstGeom>
        </p:spPr>
      </p:pic>
      <p:pic>
        <p:nvPicPr>
          <p:cNvPr id="5" name="Picture 4"/>
          <p:cNvPicPr>
            <a:picLocks noChangeAspect="1"/>
          </p:cNvPicPr>
          <p:nvPr/>
        </p:nvPicPr>
        <p:blipFill>
          <a:blip r:embed="rId2"/>
          <a:stretch>
            <a:fillRect/>
          </a:stretch>
        </p:blipFill>
        <p:spPr>
          <a:xfrm>
            <a:off x="130175" y="1905000"/>
            <a:ext cx="9013825" cy="4793615"/>
          </a:xfrm>
          <a:prstGeom prst="rect">
            <a:avLst/>
          </a:prstGeom>
        </p:spPr>
      </p:pic>
      <p:sp>
        <p:nvSpPr>
          <p:cNvPr id="6" name="Text Box 5"/>
          <p:cNvSpPr txBox="1"/>
          <p:nvPr/>
        </p:nvSpPr>
        <p:spPr>
          <a:xfrm>
            <a:off x="304800" y="1371600"/>
            <a:ext cx="4968240" cy="398780"/>
          </a:xfrm>
          <a:prstGeom prst="rect">
            <a:avLst/>
          </a:prstGeom>
          <a:noFill/>
        </p:spPr>
        <p:txBody>
          <a:bodyPr wrap="square" rtlCol="0">
            <a:spAutoFit/>
          </a:bodyPr>
          <a:lstStyle/>
          <a:p>
            <a:r>
              <a:rPr lang="en-IN" altLang="en-US" sz="2000" u="sng">
                <a:latin typeface="Arial" panose="020B0604020202020204" pitchFamily="34" charset="0"/>
                <a:cs typeface="Arial" panose="020B0604020202020204" pitchFamily="34" charset="0"/>
              </a:rPr>
              <a:t>The initial UI</a:t>
            </a:r>
            <a:endParaRPr lang="en-IN" altLang="en-US" sz="2000" u="sng">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533400"/>
            <a:ext cx="5983605" cy="636905"/>
          </a:xfrm>
        </p:spPr>
        <p:txBody>
          <a:bodyPr>
            <a:normAutofit/>
          </a:bodyPr>
          <a:lstStyle/>
          <a:p>
            <a:pPr algn="l"/>
            <a:r>
              <a:rPr lang="en-IN" altLang="en-US" sz="3200" b="1" dirty="0">
                <a:cs typeface="+mj-lt"/>
              </a:rPr>
              <a:t>GRAPHICAL USER INTERFACE</a:t>
            </a:r>
            <a:endParaRPr lang="en-IN" altLang="en-US" sz="3200" b="1" dirty="0">
              <a:cs typeface="+mj-lt"/>
            </a:endParaRPr>
          </a:p>
        </p:txBody>
      </p:sp>
      <p:pic>
        <p:nvPicPr>
          <p:cNvPr id="3" name="Picture 2" descr="images.jpg"/>
          <p:cNvPicPr>
            <a:picLocks noChangeAspect="1"/>
          </p:cNvPicPr>
          <p:nvPr/>
        </p:nvPicPr>
        <p:blipFill>
          <a:blip r:embed="rId1"/>
          <a:stretch>
            <a:fillRect/>
          </a:stretch>
        </p:blipFill>
        <p:spPr>
          <a:xfrm>
            <a:off x="7620000" y="228600"/>
            <a:ext cx="1266825" cy="1266825"/>
          </a:xfrm>
          <a:prstGeom prst="rect">
            <a:avLst/>
          </a:prstGeom>
        </p:spPr>
      </p:pic>
      <p:sp>
        <p:nvSpPr>
          <p:cNvPr id="6" name="Text Box 5"/>
          <p:cNvSpPr txBox="1"/>
          <p:nvPr/>
        </p:nvSpPr>
        <p:spPr>
          <a:xfrm>
            <a:off x="304800" y="1371600"/>
            <a:ext cx="4968240" cy="400110"/>
          </a:xfrm>
          <a:prstGeom prst="rect">
            <a:avLst/>
          </a:prstGeom>
          <a:noFill/>
        </p:spPr>
        <p:txBody>
          <a:bodyPr wrap="square" rtlCol="0">
            <a:spAutoFit/>
          </a:bodyPr>
          <a:lstStyle/>
          <a:p>
            <a:r>
              <a:rPr lang="en-IN" altLang="en-US" sz="2000" u="sng" dirty="0">
                <a:latin typeface="Arial" panose="020B0604020202020204" pitchFamily="34" charset="0"/>
                <a:cs typeface="Arial" panose="020B0604020202020204" pitchFamily="34" charset="0"/>
              </a:rPr>
              <a:t>UI after Disease Prediction</a:t>
            </a:r>
            <a:endParaRPr lang="en-IN" altLang="en-US" sz="2000" u="sng"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304800" y="1971675"/>
            <a:ext cx="8630920" cy="4592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533400"/>
            <a:ext cx="5983605" cy="636905"/>
          </a:xfrm>
        </p:spPr>
        <p:txBody>
          <a:bodyPr>
            <a:normAutofit/>
          </a:bodyPr>
          <a:lstStyle/>
          <a:p>
            <a:pPr algn="l"/>
            <a:r>
              <a:rPr lang="en-IN" altLang="en-US" sz="3200" b="1" dirty="0">
                <a:cs typeface="+mj-lt"/>
              </a:rPr>
              <a:t>GRAPHICAL USER INTERFACE</a:t>
            </a:r>
            <a:endParaRPr lang="en-IN" altLang="en-US" sz="3200" b="1" dirty="0">
              <a:cs typeface="+mj-lt"/>
            </a:endParaRPr>
          </a:p>
        </p:txBody>
      </p:sp>
      <p:pic>
        <p:nvPicPr>
          <p:cNvPr id="3" name="Picture 2" descr="images.jpg"/>
          <p:cNvPicPr>
            <a:picLocks noChangeAspect="1"/>
          </p:cNvPicPr>
          <p:nvPr/>
        </p:nvPicPr>
        <p:blipFill>
          <a:blip r:embed="rId1"/>
          <a:stretch>
            <a:fillRect/>
          </a:stretch>
        </p:blipFill>
        <p:spPr>
          <a:xfrm>
            <a:off x="7620000" y="228600"/>
            <a:ext cx="1266825" cy="1266825"/>
          </a:xfrm>
          <a:prstGeom prst="rect">
            <a:avLst/>
          </a:prstGeom>
        </p:spPr>
      </p:pic>
      <p:sp>
        <p:nvSpPr>
          <p:cNvPr id="6" name="Text Box 5"/>
          <p:cNvSpPr txBox="1"/>
          <p:nvPr/>
        </p:nvSpPr>
        <p:spPr>
          <a:xfrm>
            <a:off x="304800" y="1371600"/>
            <a:ext cx="6736080" cy="398780"/>
          </a:xfrm>
          <a:prstGeom prst="rect">
            <a:avLst/>
          </a:prstGeom>
          <a:noFill/>
        </p:spPr>
        <p:txBody>
          <a:bodyPr wrap="square" rtlCol="0">
            <a:spAutoFit/>
          </a:bodyPr>
          <a:lstStyle/>
          <a:p>
            <a:r>
              <a:rPr lang="en-IN" altLang="en-US" sz="2000" u="sng" dirty="0">
                <a:latin typeface="Arial" panose="020B0604020202020204" pitchFamily="34" charset="0"/>
                <a:cs typeface="Arial" panose="020B0604020202020204" pitchFamily="34" charset="0"/>
              </a:rPr>
              <a:t>Nearest hospital list along with patient name </a:t>
            </a:r>
            <a:endParaRPr lang="en-IN" altLang="en-US" sz="2000" u="sng"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09220" y="1971675"/>
            <a:ext cx="8926195" cy="47517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dirty="0"/>
              <a:t>IMPLEMENTATION</a:t>
            </a:r>
            <a:endParaRPr lang="en-IN" altLang="en-US" sz="3600" b="1" dirty="0"/>
          </a:p>
        </p:txBody>
      </p:sp>
      <p:pic>
        <p:nvPicPr>
          <p:cNvPr id="5" name="Content Placeholder 3" descr="images.jpg"/>
          <p:cNvPicPr>
            <a:picLocks noChangeAspect="1"/>
          </p:cNvPicPr>
          <p:nvPr/>
        </p:nvPicPr>
        <p:blipFill>
          <a:blip r:embed="rId1"/>
          <a:stretch>
            <a:fillRect/>
          </a:stretch>
        </p:blipFill>
        <p:spPr>
          <a:xfrm>
            <a:off x="7772400" y="152400"/>
            <a:ext cx="1013460" cy="1013460"/>
          </a:xfrm>
          <a:prstGeom prst="rect">
            <a:avLst/>
          </a:prstGeom>
        </p:spPr>
      </p:pic>
      <p:graphicFrame>
        <p:nvGraphicFramePr>
          <p:cNvPr id="6" name="Content Placeholder 5">
            <a:hlinkClick r:id="" action="ppaction://ole?verb="/>
          </p:cNvPr>
          <p:cNvGraphicFramePr>
            <a:graphicFrameLocks noChangeAspect="1"/>
          </p:cNvGraphicFramePr>
          <p:nvPr>
            <p:ph sz="half" idx="2"/>
          </p:nvPr>
        </p:nvGraphicFramePr>
        <p:xfrm>
          <a:off x="2438400" y="2514600"/>
          <a:ext cx="4173220" cy="3436620"/>
        </p:xfrm>
        <a:graphic>
          <a:graphicData uri="http://schemas.openxmlformats.org/presentationml/2006/ole">
            <mc:AlternateContent xmlns:mc="http://schemas.openxmlformats.org/markup-compatibility/2006">
              <mc:Choice xmlns:v="urn:schemas-microsoft-com:vml" Requires="v">
                <p:oleObj spid="_x0000_s1025" name="" showAsIcon="1" r:id="rId2" imgW="971550" imgH="800100" progId="Word.Document.12">
                  <p:embed/>
                </p:oleObj>
              </mc:Choice>
              <mc:Fallback>
                <p:oleObj name="" showAsIcon="1" r:id="rId2" imgW="971550" imgH="800100" progId="Word.Document.12">
                  <p:embed/>
                  <p:pic>
                    <p:nvPicPr>
                      <p:cNvPr id="0" name="Picture 1024"/>
                      <p:cNvPicPr/>
                      <p:nvPr/>
                    </p:nvPicPr>
                    <p:blipFill>
                      <a:blip r:embed="rId3"/>
                      <a:stretch>
                        <a:fillRect/>
                      </a:stretch>
                    </p:blipFill>
                    <p:spPr>
                      <a:xfrm>
                        <a:off x="2438400" y="2514600"/>
                        <a:ext cx="4173220" cy="3436620"/>
                      </a:xfrm>
                      <a:prstGeom prst="rect">
                        <a:avLst/>
                      </a:prstGeom>
                    </p:spPr>
                  </p:pic>
                </p:oleObj>
              </mc:Fallback>
            </mc:AlternateContent>
          </a:graphicData>
        </a:graphic>
      </p:graphicFrame>
      <p:sp>
        <p:nvSpPr>
          <p:cNvPr id="3" name="Content Placeholder 2"/>
          <p:cNvSpPr/>
          <p:nvPr>
            <p:ph sz="half" idx="1"/>
          </p:nvPr>
        </p:nvSpPr>
        <p:spPr/>
        <p:txBody>
          <a:bodyPr/>
          <a:p>
            <a:r>
              <a:rPr lang="en-IN" altLang="en-US"/>
              <a:t>Word file Of The Code</a:t>
            </a:r>
            <a:endParaRPr lang="en-IN" altLang="en-US"/>
          </a:p>
          <a:p>
            <a:endParaRPr lang="en-IN" altLang="en-US"/>
          </a:p>
          <a:p>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5756910" cy="789305"/>
          </a:xfrm>
        </p:spPr>
        <p:txBody>
          <a:bodyPr>
            <a:normAutofit/>
          </a:bodyPr>
          <a:lstStyle/>
          <a:p>
            <a:pPr algn="l"/>
            <a:r>
              <a:rPr lang="en-US" sz="3600" b="1" dirty="0"/>
              <a:t>RESULTS</a:t>
            </a:r>
            <a:endParaRPr lang="en-US" sz="1050" b="1" dirty="0"/>
          </a:p>
        </p:txBody>
      </p:sp>
      <p:pic>
        <p:nvPicPr>
          <p:cNvPr id="3" name="Picture 2" descr="images.jpg"/>
          <p:cNvPicPr>
            <a:picLocks noChangeAspect="1"/>
          </p:cNvPicPr>
          <p:nvPr/>
        </p:nvPicPr>
        <p:blipFill>
          <a:blip r:embed="rId1"/>
          <a:stretch>
            <a:fillRect/>
          </a:stretch>
        </p:blipFill>
        <p:spPr>
          <a:xfrm>
            <a:off x="7620000" y="228600"/>
            <a:ext cx="1266825" cy="1266825"/>
          </a:xfrm>
          <a:prstGeom prst="rect">
            <a:avLst/>
          </a:prstGeom>
        </p:spPr>
      </p:pic>
      <p:sp>
        <p:nvSpPr>
          <p:cNvPr id="5" name="Text Box 4"/>
          <p:cNvSpPr txBox="1"/>
          <p:nvPr/>
        </p:nvSpPr>
        <p:spPr>
          <a:xfrm>
            <a:off x="533400" y="1676400"/>
            <a:ext cx="7941310" cy="3169285"/>
          </a:xfrm>
          <a:prstGeom prst="rect">
            <a:avLst/>
          </a:prstGeom>
          <a:noFill/>
        </p:spPr>
        <p:txBody>
          <a:bodyPr wrap="square" rtlCol="0">
            <a:spAutoFit/>
          </a:bodyPr>
          <a:lstStyle/>
          <a:p>
            <a:pPr marL="285750" indent="-285750">
              <a:buFont typeface="Arial" panose="020B0604020202020204" pitchFamily="34" charset="0"/>
              <a:buChar char="•"/>
            </a:pPr>
            <a:r>
              <a:rPr lang="en-IN" altLang="en-US" sz="2000">
                <a:latin typeface="Arial" panose="020B0604020202020204" pitchFamily="34" charset="0"/>
                <a:cs typeface="Arial" panose="020B0604020202020204" pitchFamily="34" charset="0"/>
              </a:rPr>
              <a:t>This system can successfully predict Chronic disease based on the symptoms</a:t>
            </a:r>
            <a:endParaRPr lang="en-IN" altLang="en-US" sz="20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altLang="en-US" sz="20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altLang="en-US" sz="2000">
                <a:latin typeface="Arial" panose="020B0604020202020204" pitchFamily="34" charset="0"/>
                <a:cs typeface="Arial" panose="020B0604020202020204" pitchFamily="34" charset="0"/>
              </a:rPr>
              <a:t>The Overall accuracy in predicting disease is 82%.</a:t>
            </a:r>
            <a:endParaRPr lang="en-IN" altLang="en-US" sz="2000">
              <a:latin typeface="Arial" panose="020B0604020202020204" pitchFamily="34" charset="0"/>
              <a:cs typeface="Arial" panose="020B0604020202020204" pitchFamily="34" charset="0"/>
            </a:endParaRPr>
          </a:p>
          <a:p>
            <a:pPr indent="0">
              <a:buFont typeface="Arial" panose="020B0604020202020204" pitchFamily="34" charset="0"/>
              <a:buNone/>
            </a:pPr>
            <a:endParaRPr lang="en-IN" altLang="en-US" sz="20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altLang="en-US" sz="2000">
                <a:latin typeface="Arial" panose="020B0604020202020204" pitchFamily="34" charset="0"/>
                <a:cs typeface="Arial" panose="020B0604020202020204" pitchFamily="34" charset="0"/>
              </a:rPr>
              <a:t>The accuracy of different diseases vary, For example- For Common cold the accuracy is 88%.</a:t>
            </a:r>
            <a:endParaRPr lang="en-IN" altLang="en-US" sz="2000">
              <a:latin typeface="Arial" panose="020B0604020202020204" pitchFamily="34" charset="0"/>
              <a:cs typeface="Arial" panose="020B0604020202020204" pitchFamily="34" charset="0"/>
            </a:endParaRPr>
          </a:p>
          <a:p>
            <a:pPr indent="0">
              <a:buFont typeface="Arial" panose="020B0604020202020204" pitchFamily="34" charset="0"/>
              <a:buNone/>
            </a:pPr>
            <a:endParaRPr lang="en-IN" altLang="en-US" sz="20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altLang="en-US" sz="2000">
                <a:latin typeface="Arial" panose="020B0604020202020204" pitchFamily="34" charset="0"/>
                <a:cs typeface="Arial" panose="020B0604020202020204" pitchFamily="34" charset="0"/>
              </a:rPr>
              <a:t>Three different algorithms are used to increase the accuracy of the program.</a:t>
            </a:r>
            <a:endParaRPr lang="en-IN" altLang="en-US" sz="200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635000" y="349956"/>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cs typeface="Calibri" panose="020F0502020204030204"/>
              </a:rPr>
              <a:t>CONCLUSION AND FUTURE SCOPE</a:t>
            </a:r>
            <a:endParaRPr lang="en-US" sz="3600" b="1" dirty="0">
              <a:cs typeface="Calibri" panose="020F0502020204030204"/>
            </a:endParaRPr>
          </a:p>
        </p:txBody>
      </p:sp>
      <p:sp>
        <p:nvSpPr>
          <p:cNvPr id="2" name="TextBox 1"/>
          <p:cNvSpPr txBox="1"/>
          <p:nvPr/>
        </p:nvSpPr>
        <p:spPr>
          <a:xfrm>
            <a:off x="461010" y="1810385"/>
            <a:ext cx="8202295" cy="3969385"/>
          </a:xfrm>
          <a:prstGeom prst="rect">
            <a:avLst/>
          </a:prstGeom>
          <a:noFill/>
        </p:spPr>
        <p:txBody>
          <a:bodyPr wrap="square" rtlCol="0">
            <a:spAutoFit/>
          </a:bodyPr>
          <a:lstStyle/>
          <a:p>
            <a:pPr algn="just"/>
            <a:r>
              <a:rPr lang="en-IN" dirty="0"/>
              <a:t>We set out to create a system which can predict disease on the basis of symptoms given to it. Such a system can decrease the rush at OPDs of hospitals and reduce the workload on medical staff. We were successful in creating such a system and use 4 different algorithm to do so. Such a system can be largely reliable to do the job. Our system also has an easy to use interface. It also has various visual representation of data collected and results achieved.</a:t>
            </a:r>
            <a:endParaRPr lang="en-IN" dirty="0"/>
          </a:p>
          <a:p>
            <a:pPr algn="just"/>
            <a:endParaRPr lang="en-IN" dirty="0"/>
          </a:p>
          <a:p>
            <a:pPr algn="just"/>
            <a:r>
              <a:rPr lang="en-IN" dirty="0"/>
              <a:t>The Further work will mainly focus on the Medical Assistance by providng the nearest hospital to the patients to build the best infrastructure and quickeasiest way in the Medical sectors.</a:t>
            </a:r>
            <a:endParaRPr lang="en-IN" dirty="0"/>
          </a:p>
          <a:p>
            <a:pPr algn="just"/>
            <a:endParaRPr lang="en-IN" dirty="0"/>
          </a:p>
          <a:p>
            <a:pPr algn="just"/>
            <a:r>
              <a:rPr lang="en-IN" dirty="0"/>
              <a:t>Future work will be diagnosis the multiple symptoms and also provide the treatments. More intelligence can be incorporated into the organization with which the accuracy can be increased.</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1"/>
            <a:ext cx="3429000" cy="1066800"/>
          </a:xfrm>
        </p:spPr>
        <p:txBody>
          <a:bodyPr/>
          <a:lstStyle/>
          <a:p>
            <a:pPr algn="l"/>
            <a:r>
              <a:rPr lang="en-US" b="1" dirty="0"/>
              <a:t>REFERENCES</a:t>
            </a:r>
            <a:endParaRPr lang="en-US" sz="1200" b="1" dirty="0"/>
          </a:p>
        </p:txBody>
      </p:sp>
      <p:pic>
        <p:nvPicPr>
          <p:cNvPr id="3" name="Picture 2" descr="images.jpg"/>
          <p:cNvPicPr>
            <a:picLocks noChangeAspect="1"/>
          </p:cNvPicPr>
          <p:nvPr/>
        </p:nvPicPr>
        <p:blipFill>
          <a:blip r:embed="rId1"/>
          <a:stretch>
            <a:fillRect/>
          </a:stretch>
        </p:blipFill>
        <p:spPr>
          <a:xfrm>
            <a:off x="7620000" y="228600"/>
            <a:ext cx="1266825" cy="1266825"/>
          </a:xfrm>
          <a:prstGeom prst="rect">
            <a:avLst/>
          </a:prstGeom>
        </p:spPr>
      </p:pic>
      <p:sp>
        <p:nvSpPr>
          <p:cNvPr id="5" name="Rectangle 4"/>
          <p:cNvSpPr/>
          <p:nvPr/>
        </p:nvSpPr>
        <p:spPr>
          <a:xfrm>
            <a:off x="241495" y="1295401"/>
            <a:ext cx="8445305" cy="3447098"/>
          </a:xfrm>
          <a:prstGeom prst="rect">
            <a:avLst/>
          </a:prstGeom>
        </p:spPr>
        <p:txBody>
          <a:bodyPr wrap="square">
            <a:spAutoFit/>
          </a:bodyPr>
          <a:lstStyle/>
          <a:p>
            <a:pPr marL="285750" indent="-285750">
              <a:buFont typeface="Wingdings" panose="05000000000000000000" pitchFamily="2" charset="2"/>
              <a:buChar char="v"/>
            </a:pPr>
            <a:r>
              <a:rPr lang="en-IN" sz="2000" dirty="0">
                <a:latin typeface="Arial" panose="020B0604020202020204" pitchFamily="34" charset="0"/>
                <a:cs typeface="Arial" panose="020B0604020202020204" pitchFamily="34" charset="0"/>
                <a:hlinkClick r:id="rId2"/>
              </a:rPr>
              <a:t>https://www.geeksforgeeks.org/decision-tree/</a:t>
            </a:r>
            <a:endParaRPr lang="en-IN"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sz="2000" dirty="0">
                <a:latin typeface="Arial" panose="020B0604020202020204" pitchFamily="34" charset="0"/>
                <a:cs typeface="Arial" panose="020B0604020202020204" pitchFamily="34" charset="0"/>
                <a:hlinkClick r:id="rId3"/>
              </a:rPr>
              <a:t>https://www.geeksforgeeks.org/naive-bayes-classifiers/</a:t>
            </a:r>
            <a:endParaRPr lang="en-IN"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sz="2000" dirty="0">
                <a:latin typeface="Arial" panose="020B0604020202020204" pitchFamily="34" charset="0"/>
                <a:cs typeface="Arial" panose="020B0604020202020204" pitchFamily="34" charset="0"/>
                <a:hlinkClick r:id="rId4"/>
              </a:rPr>
              <a:t>https://www.javatpoint.com/machine-learning-random-forest-algorithm</a:t>
            </a:r>
            <a:endParaRPr lang="en-IN"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altLang="en-US" sz="2000" dirty="0">
                <a:latin typeface="Arial" panose="020B0604020202020204" pitchFamily="34" charset="0"/>
                <a:cs typeface="Arial" panose="020B0604020202020204" pitchFamily="34" charset="0"/>
              </a:rPr>
              <a:t>Journal of healthcare engineering.</a:t>
            </a:r>
            <a:endParaRPr lang="en-IN" alt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altLang="en-US" sz="2000" dirty="0">
                <a:latin typeface="Arial" panose="020B0604020202020204" pitchFamily="34" charset="0"/>
                <a:cs typeface="Arial" panose="020B0604020202020204" pitchFamily="34" charset="0"/>
              </a:rPr>
              <a:t>International Journal for research in applied science and engineering technology</a:t>
            </a:r>
            <a:endParaRPr lang="en-IN" alt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2000" dirty="0">
                <a:latin typeface="Arial" panose="020B0604020202020204" pitchFamily="34" charset="0"/>
                <a:cs typeface="Arial" panose="020B0604020202020204" pitchFamily="34" charset="0"/>
              </a:rPr>
              <a:t>Proceedings of the Fourth International Conference on Communication and Electronics Systems (ICCES 2019) </a:t>
            </a:r>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2000" dirty="0">
                <a:latin typeface="Arial" panose="020B0604020202020204" pitchFamily="34" charset="0"/>
                <a:cs typeface="Arial" panose="020B0604020202020204" pitchFamily="34" charset="0"/>
              </a:rPr>
              <a:t>International Journal of advanced Computer and Mathematical Sciences, ISSN</a:t>
            </a:r>
            <a:endParaRPr lang="en-US" sz="2000" dirty="0">
              <a:latin typeface="Arial" panose="020B0604020202020204" pitchFamily="34" charset="0"/>
              <a:cs typeface="Arial" panose="020B0604020202020204" pitchFamily="34" charset="0"/>
            </a:endParaRP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38400"/>
            <a:ext cx="7772400" cy="1470025"/>
          </a:xfrm>
        </p:spPr>
        <p:txBody>
          <a:bodyPr/>
          <a:lstStyle/>
          <a:p>
            <a:r>
              <a:rPr lang="en-US" b="1" dirty="0"/>
              <a:t>THANK YOU</a:t>
            </a:r>
            <a:endParaRPr lang="en-US" sz="1200" b="1" dirty="0"/>
          </a:p>
        </p:txBody>
      </p:sp>
      <p:pic>
        <p:nvPicPr>
          <p:cNvPr id="3" name="Picture 2" descr="images.jpg"/>
          <p:cNvPicPr>
            <a:picLocks noChangeAspect="1"/>
          </p:cNvPicPr>
          <p:nvPr/>
        </p:nvPicPr>
        <p:blipFill>
          <a:blip r:embed="rId1"/>
          <a:stretch>
            <a:fillRect/>
          </a:stretch>
        </p:blipFill>
        <p:spPr>
          <a:xfrm>
            <a:off x="7620000" y="228600"/>
            <a:ext cx="1266825" cy="12668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4815205" cy="1009015"/>
          </a:xfrm>
        </p:spPr>
        <p:txBody>
          <a:bodyPr/>
          <a:lstStyle/>
          <a:p>
            <a:pPr algn="l"/>
            <a:r>
              <a:rPr lang="en-US" b="1" dirty="0"/>
              <a:t>ABSTRACT</a:t>
            </a:r>
            <a:r>
              <a:rPr lang="en-US" dirty="0"/>
              <a:t> </a:t>
            </a:r>
            <a:endParaRPr lang="en-US" sz="1200" dirty="0"/>
          </a:p>
        </p:txBody>
      </p:sp>
      <p:pic>
        <p:nvPicPr>
          <p:cNvPr id="6" name="Picture 5" descr="images.jpg"/>
          <p:cNvPicPr>
            <a:picLocks noChangeAspect="1"/>
          </p:cNvPicPr>
          <p:nvPr/>
        </p:nvPicPr>
        <p:blipFill>
          <a:blip r:embed="rId1"/>
          <a:stretch>
            <a:fillRect/>
          </a:stretch>
        </p:blipFill>
        <p:spPr>
          <a:xfrm>
            <a:off x="7696200" y="152400"/>
            <a:ext cx="1266825" cy="1266825"/>
          </a:xfrm>
          <a:prstGeom prst="rect">
            <a:avLst/>
          </a:prstGeom>
        </p:spPr>
      </p:pic>
      <p:sp>
        <p:nvSpPr>
          <p:cNvPr id="9" name="Title 1"/>
          <p:cNvSpPr txBox="1"/>
          <p:nvPr/>
        </p:nvSpPr>
        <p:spPr>
          <a:xfrm>
            <a:off x="762000" y="2133600"/>
            <a:ext cx="7772400" cy="3429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Title 1"/>
          <p:cNvSpPr txBox="1"/>
          <p:nvPr/>
        </p:nvSpPr>
        <p:spPr>
          <a:xfrm>
            <a:off x="457200" y="2438400"/>
            <a:ext cx="8077200" cy="4648200"/>
          </a:xfrm>
          <a:prstGeom prst="rect">
            <a:avLst/>
          </a:prstGeom>
        </p:spPr>
        <p:txBody>
          <a:bodyPr vert="horz" lIns="91440" tIns="45720" rIns="91440" bIns="45720" rtlCol="0" anchor="ctr">
            <a:normAutofit fontScale="90000"/>
          </a:bodyPr>
          <a:lstStyle/>
          <a:p>
            <a:pPr marL="285750" marR="0" lvl="0" indent="-285750" algn="just" defTabSz="914400" rtl="0" eaLnBrk="1" fontAlgn="auto" latinLnBrk="0" hangingPunct="1">
              <a:lnSpc>
                <a:spcPct val="100000"/>
              </a:lnSpc>
              <a:spcBef>
                <a:spcPct val="0"/>
              </a:spcBef>
              <a:spcAft>
                <a:spcPts val="0"/>
              </a:spcAft>
              <a:buClrTx/>
              <a:buSzTx/>
              <a:buFont typeface="Arial" panose="020B0604020202020204" pitchFamily="34" charset="0"/>
              <a:buChar char="•"/>
              <a:defRPr/>
            </a:pPr>
            <a:r>
              <a:rPr lang="en-US" sz="2250" b="0" i="0" dirty="0">
                <a:solidFill>
                  <a:srgbClr val="333333"/>
                </a:solidFill>
                <a:effectLst/>
                <a:latin typeface="Arial" panose="020B0604020202020204" pitchFamily="34" charset="0"/>
              </a:rPr>
              <a:t>Nowadays, people face various diseases due to the environmental</a:t>
            </a:r>
            <a:r>
              <a:rPr lang="en-IN" altLang="en-US" sz="2250" b="0" i="0" dirty="0">
                <a:solidFill>
                  <a:srgbClr val="333333"/>
                </a:solidFill>
                <a:effectLst/>
                <a:latin typeface="Arial" panose="020B0604020202020204" pitchFamily="34" charset="0"/>
              </a:rPr>
              <a:t> </a:t>
            </a:r>
            <a:r>
              <a:rPr lang="en-US" sz="2250" b="0" i="0" dirty="0">
                <a:solidFill>
                  <a:srgbClr val="333333"/>
                </a:solidFill>
                <a:effectLst/>
                <a:latin typeface="Arial" panose="020B0604020202020204" pitchFamily="34" charset="0"/>
              </a:rPr>
              <a:t>condition and their living habits. So the prediction of disease at earlier stage</a:t>
            </a:r>
            <a:r>
              <a:rPr lang="en-IN" altLang="en-US" sz="2250" b="0" i="0" dirty="0">
                <a:solidFill>
                  <a:srgbClr val="333333"/>
                </a:solidFill>
                <a:effectLst/>
                <a:latin typeface="Arial" panose="020B0604020202020204" pitchFamily="34" charset="0"/>
              </a:rPr>
              <a:t> </a:t>
            </a:r>
            <a:r>
              <a:rPr lang="en-US" sz="2250" b="0" i="0" dirty="0">
                <a:solidFill>
                  <a:srgbClr val="333333"/>
                </a:solidFill>
                <a:effectLst/>
                <a:latin typeface="Arial" panose="020B0604020202020204" pitchFamily="34" charset="0"/>
              </a:rPr>
              <a:t>becomes important task. But the accurate prediction on the basis of</a:t>
            </a:r>
            <a:r>
              <a:rPr lang="en-IN" altLang="en-US" sz="2250" b="0" i="0" dirty="0">
                <a:solidFill>
                  <a:srgbClr val="333333"/>
                </a:solidFill>
                <a:effectLst/>
                <a:latin typeface="Arial" panose="020B0604020202020204" pitchFamily="34" charset="0"/>
              </a:rPr>
              <a:t> </a:t>
            </a:r>
            <a:r>
              <a:rPr lang="en-US" sz="2250" b="0" i="0" dirty="0">
                <a:solidFill>
                  <a:srgbClr val="333333"/>
                </a:solidFill>
                <a:effectLst/>
                <a:latin typeface="Arial" panose="020B0604020202020204" pitchFamily="34" charset="0"/>
              </a:rPr>
              <a:t>symptoms becomes too difficult for doctor.</a:t>
            </a:r>
            <a:endParaRPr lang="en-US" sz="2250" b="0" i="0" dirty="0">
              <a:solidFill>
                <a:srgbClr val="333333"/>
              </a:solidFill>
              <a:effectLst/>
              <a:latin typeface="Arial" panose="020B0604020202020204" pitchFamily="34" charset="0"/>
            </a:endParaRPr>
          </a:p>
          <a:p>
            <a:pPr marL="285750" marR="0" lvl="0" indent="-285750" algn="just" defTabSz="914400" rtl="0" eaLnBrk="1" fontAlgn="auto" latinLnBrk="0" hangingPunct="1">
              <a:lnSpc>
                <a:spcPct val="100000"/>
              </a:lnSpc>
              <a:spcBef>
                <a:spcPct val="0"/>
              </a:spcBef>
              <a:spcAft>
                <a:spcPts val="0"/>
              </a:spcAft>
              <a:buClrTx/>
              <a:buSzTx/>
              <a:buFont typeface="Arial" panose="020B0604020202020204" pitchFamily="34" charset="0"/>
              <a:buChar char="•"/>
              <a:defRPr/>
            </a:pPr>
            <a:endParaRPr lang="en-US" sz="2250" b="0" i="0" dirty="0">
              <a:solidFill>
                <a:srgbClr val="333333"/>
              </a:solidFill>
              <a:effectLst/>
              <a:latin typeface="Arial" panose="020B0604020202020204" pitchFamily="34" charset="0"/>
            </a:endParaRPr>
          </a:p>
          <a:p>
            <a:pPr marL="285750" marR="0" lvl="0" indent="-285750" algn="just" defTabSz="914400" rtl="0" eaLnBrk="1" fontAlgn="auto" latinLnBrk="0" hangingPunct="1">
              <a:lnSpc>
                <a:spcPct val="100000"/>
              </a:lnSpc>
              <a:spcBef>
                <a:spcPct val="0"/>
              </a:spcBef>
              <a:spcAft>
                <a:spcPts val="0"/>
              </a:spcAft>
              <a:buClrTx/>
              <a:buSzTx/>
              <a:buFont typeface="Arial" panose="020B0604020202020204" pitchFamily="34" charset="0"/>
              <a:buChar char="•"/>
              <a:defRPr/>
            </a:pPr>
            <a:r>
              <a:rPr lang="en-US" sz="2250" b="0" i="0" dirty="0">
                <a:solidFill>
                  <a:srgbClr val="333333"/>
                </a:solidFill>
                <a:effectLst/>
                <a:latin typeface="Arial" panose="020B0604020202020204" pitchFamily="34" charset="0"/>
              </a:rPr>
              <a:t>Medical science has large amount of data growth per year. Due to increase </a:t>
            </a:r>
            <a:r>
              <a:rPr lang="en-IN" altLang="en-US" sz="2250" b="0" i="0" dirty="0">
                <a:solidFill>
                  <a:srgbClr val="333333"/>
                </a:solidFill>
                <a:effectLst/>
                <a:latin typeface="Arial" panose="020B0604020202020204" pitchFamily="34" charset="0"/>
              </a:rPr>
              <a:t> </a:t>
            </a:r>
            <a:r>
              <a:rPr lang="en-US" sz="2250" b="0" i="0" dirty="0">
                <a:solidFill>
                  <a:srgbClr val="333333"/>
                </a:solidFill>
                <a:effectLst/>
                <a:latin typeface="Arial" panose="020B0604020202020204" pitchFamily="34" charset="0"/>
              </a:rPr>
              <a:t>amount of data growth in medical and healthcare field the accurate</a:t>
            </a:r>
            <a:r>
              <a:rPr lang="en-IN" altLang="en-US" sz="2250" b="0" i="0" dirty="0">
                <a:solidFill>
                  <a:srgbClr val="333333"/>
                </a:solidFill>
                <a:effectLst/>
                <a:latin typeface="Arial" panose="020B0604020202020204" pitchFamily="34" charset="0"/>
              </a:rPr>
              <a:t> </a:t>
            </a:r>
            <a:r>
              <a:rPr lang="en-US" sz="2250" b="0" i="0" dirty="0">
                <a:solidFill>
                  <a:srgbClr val="333333"/>
                </a:solidFill>
                <a:effectLst/>
                <a:latin typeface="Arial" panose="020B0604020202020204" pitchFamily="34" charset="0"/>
              </a:rPr>
              <a:t>analysis on medical data which has been benefits from early patient care.</a:t>
            </a:r>
            <a:endParaRPr lang="en-US" sz="2250" b="0" i="0" dirty="0">
              <a:solidFill>
                <a:srgbClr val="333333"/>
              </a:solidFill>
              <a:effectLst/>
              <a:latin typeface="Arial" panose="020B0604020202020204" pitchFamily="34" charset="0"/>
            </a:endParaRPr>
          </a:p>
          <a:p>
            <a:pPr marL="285750" marR="0" lvl="0" indent="-285750" algn="just" defTabSz="914400" rtl="0" eaLnBrk="1" fontAlgn="auto" latinLnBrk="0" hangingPunct="1">
              <a:lnSpc>
                <a:spcPct val="100000"/>
              </a:lnSpc>
              <a:spcBef>
                <a:spcPct val="0"/>
              </a:spcBef>
              <a:spcAft>
                <a:spcPts val="0"/>
              </a:spcAft>
              <a:buClrTx/>
              <a:buSzTx/>
              <a:buFont typeface="Arial" panose="020B0604020202020204" pitchFamily="34" charset="0"/>
              <a:buChar char="•"/>
              <a:defRPr/>
            </a:pPr>
            <a:endParaRPr lang="en-US" sz="2250" b="0" i="0" dirty="0">
              <a:solidFill>
                <a:srgbClr val="333333"/>
              </a:solidFill>
              <a:effectLst/>
              <a:latin typeface="Arial" panose="020B0604020202020204" pitchFamily="34" charset="0"/>
            </a:endParaRPr>
          </a:p>
          <a:p>
            <a:pPr marL="285750" marR="0" lvl="0" indent="-285750" algn="just" defTabSz="914400" rtl="0" eaLnBrk="1" fontAlgn="auto" latinLnBrk="0" hangingPunct="1">
              <a:lnSpc>
                <a:spcPct val="100000"/>
              </a:lnSpc>
              <a:spcBef>
                <a:spcPct val="0"/>
              </a:spcBef>
              <a:spcAft>
                <a:spcPts val="0"/>
              </a:spcAft>
              <a:buClrTx/>
              <a:buSzTx/>
              <a:buFont typeface="Arial" panose="020B0604020202020204" pitchFamily="34" charset="0"/>
              <a:buChar char="•"/>
              <a:defRPr/>
            </a:pPr>
            <a:r>
              <a:rPr lang="en-US" sz="2250" b="0" i="0" dirty="0">
                <a:solidFill>
                  <a:srgbClr val="333333"/>
                </a:solidFill>
                <a:effectLst/>
                <a:latin typeface="Arial" panose="020B0604020202020204" pitchFamily="34" charset="0"/>
              </a:rPr>
              <a:t>For disease prediction </a:t>
            </a:r>
            <a:r>
              <a:rPr lang="en-IN" altLang="en-US" sz="2250" b="0" i="0" dirty="0">
                <a:solidFill>
                  <a:srgbClr val="333333"/>
                </a:solidFill>
                <a:effectLst/>
                <a:latin typeface="Arial" panose="020B0604020202020204" pitchFamily="34" charset="0"/>
              </a:rPr>
              <a:t>we </a:t>
            </a:r>
            <a:r>
              <a:rPr lang="en-US" sz="2250" b="0" i="0" dirty="0">
                <a:solidFill>
                  <a:srgbClr val="333333"/>
                </a:solidFill>
                <a:effectLst/>
                <a:latin typeface="Arial" panose="020B0604020202020204" pitchFamily="34" charset="0"/>
              </a:rPr>
              <a:t>required disease symptoms</a:t>
            </a:r>
            <a:r>
              <a:rPr lang="en-IN" altLang="en-US" sz="2250" b="0" i="0" dirty="0">
                <a:solidFill>
                  <a:srgbClr val="333333"/>
                </a:solidFill>
                <a:effectLst/>
                <a:latin typeface="Arial" panose="020B0604020202020204" pitchFamily="34" charset="0"/>
              </a:rPr>
              <a:t> of the patient, which we use as our input to predict the disease based on that symptoms.</a:t>
            </a:r>
            <a:endParaRPr lang="en-US" sz="2250"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Char char="•"/>
              <a:defRPr/>
            </a:pPr>
            <a:endParaRPr lang="en-US" sz="3000" dirty="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6553200" cy="1241425"/>
          </a:xfrm>
        </p:spPr>
        <p:txBody>
          <a:bodyPr/>
          <a:lstStyle/>
          <a:p>
            <a:pPr algn="l"/>
            <a:r>
              <a:rPr lang="en-US" b="1" dirty="0">
                <a:latin typeface="+mn-lt"/>
                <a:cs typeface="+mn-lt"/>
              </a:rPr>
              <a:t>OBJECTIVE</a:t>
            </a:r>
            <a:endParaRPr lang="en-US" sz="1200" b="1" dirty="0">
              <a:latin typeface="+mn-lt"/>
              <a:cs typeface="+mn-lt"/>
            </a:endParaRPr>
          </a:p>
        </p:txBody>
      </p:sp>
      <p:pic>
        <p:nvPicPr>
          <p:cNvPr id="3" name="Picture 2" descr="images.jpg"/>
          <p:cNvPicPr>
            <a:picLocks noChangeAspect="1"/>
          </p:cNvPicPr>
          <p:nvPr/>
        </p:nvPicPr>
        <p:blipFill>
          <a:blip r:embed="rId1"/>
          <a:stretch>
            <a:fillRect/>
          </a:stretch>
        </p:blipFill>
        <p:spPr>
          <a:xfrm>
            <a:off x="7696200" y="228600"/>
            <a:ext cx="1266825" cy="1266825"/>
          </a:xfrm>
          <a:prstGeom prst="rect">
            <a:avLst/>
          </a:prstGeom>
        </p:spPr>
      </p:pic>
      <p:sp>
        <p:nvSpPr>
          <p:cNvPr id="6" name="Text Box 5"/>
          <p:cNvSpPr txBox="1"/>
          <p:nvPr/>
        </p:nvSpPr>
        <p:spPr>
          <a:xfrm>
            <a:off x="534035" y="2096770"/>
            <a:ext cx="8163560" cy="4062651"/>
          </a:xfrm>
          <a:prstGeom prst="rect">
            <a:avLst/>
          </a:prstGeom>
          <a:noFill/>
        </p:spPr>
        <p:txBody>
          <a:bodyPr wrap="square" rtlCol="0">
            <a:spAutoFit/>
          </a:bodyPr>
          <a:lstStyle/>
          <a:p>
            <a:pPr marL="342900" indent="-342900" algn="just">
              <a:buFont typeface="Arial" panose="020B0604020202020204" pitchFamily="34" charset="0"/>
              <a:buChar char="•"/>
            </a:pPr>
            <a:r>
              <a:rPr lang="en-IN" altLang="en-US" sz="2000" dirty="0">
                <a:latin typeface="Arial" panose="020B0604020202020204" pitchFamily="34" charset="0"/>
                <a:cs typeface="Arial" panose="020B0604020202020204" pitchFamily="34" charset="0"/>
              </a:rPr>
              <a:t>There is a requirement to ground work and evolve a system that will enable end users to predict chronic diseases without having to visit a physician or doctor for diagnosis.</a:t>
            </a:r>
            <a:endParaRPr lang="en-IN" altLang="en-US" sz="2000" dirty="0">
              <a:latin typeface="Arial" panose="020B0604020202020204" pitchFamily="34" charset="0"/>
              <a:cs typeface="Arial" panose="020B0604020202020204" pitchFamily="34" charset="0"/>
            </a:endParaRPr>
          </a:p>
          <a:p>
            <a:pPr indent="0" algn="just">
              <a:buFont typeface="Arial" panose="020B0604020202020204" pitchFamily="34" charset="0"/>
              <a:buNone/>
            </a:pPr>
            <a:endParaRPr lang="en-IN" alt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altLang="en-US" sz="2000" dirty="0">
                <a:latin typeface="Arial" panose="020B0604020202020204" pitchFamily="34" charset="0"/>
                <a:cs typeface="Arial" panose="020B0604020202020204" pitchFamily="34" charset="0"/>
              </a:rPr>
              <a:t>To identify various diseases by observing the symptoms of patients and applying various machine Learning algorithms. </a:t>
            </a:r>
            <a:endParaRPr lang="en-IN" altLang="en-US" sz="2000" dirty="0">
              <a:latin typeface="Arial" panose="020B0604020202020204" pitchFamily="34" charset="0"/>
              <a:cs typeface="Arial" panose="020B0604020202020204" pitchFamily="34" charset="0"/>
            </a:endParaRPr>
          </a:p>
          <a:p>
            <a:pPr indent="0" algn="just">
              <a:buFont typeface="Arial" panose="020B0604020202020204" pitchFamily="34" charset="0"/>
              <a:buNone/>
            </a:pPr>
            <a:endParaRPr lang="en-IN" alt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altLang="en-US" sz="2000" dirty="0">
                <a:latin typeface="Arial" panose="020B0604020202020204" pitchFamily="34" charset="0"/>
                <a:cs typeface="Arial" panose="020B0604020202020204" pitchFamily="34" charset="0"/>
              </a:rPr>
              <a:t>Use of Machine learning algorithms improves the accuracy of predictions.</a:t>
            </a:r>
            <a:endParaRPr lang="en-IN" alt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IN" alt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altLang="en-US" sz="2000" dirty="0">
                <a:latin typeface="Arial" panose="020B0604020202020204" pitchFamily="34" charset="0"/>
                <a:cs typeface="Arial" panose="020B0604020202020204" pitchFamily="34" charset="0"/>
              </a:rPr>
              <a:t>After successful prediction, user can be able to see the nearby hospitals for later treatment.</a:t>
            </a:r>
            <a:endParaRPr lang="en-IN" alt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IN" altLang="en-US"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77801"/>
            <a:ext cx="6172200" cy="1117600"/>
          </a:xfrm>
        </p:spPr>
        <p:txBody>
          <a:bodyPr/>
          <a:lstStyle/>
          <a:p>
            <a:pPr algn="l"/>
            <a:r>
              <a:rPr lang="en-US" b="1" dirty="0"/>
              <a:t>LITERATURE REVIEW </a:t>
            </a:r>
            <a:endParaRPr lang="en-US" sz="1200" b="1" dirty="0"/>
          </a:p>
        </p:txBody>
      </p:sp>
      <p:pic>
        <p:nvPicPr>
          <p:cNvPr id="6" name="Picture 5" descr="images.jpg"/>
          <p:cNvPicPr>
            <a:picLocks noChangeAspect="1"/>
          </p:cNvPicPr>
          <p:nvPr/>
        </p:nvPicPr>
        <p:blipFill>
          <a:blip r:embed="rId1"/>
          <a:stretch>
            <a:fillRect/>
          </a:stretch>
        </p:blipFill>
        <p:spPr>
          <a:xfrm>
            <a:off x="7696200" y="152400"/>
            <a:ext cx="1266825" cy="1266825"/>
          </a:xfrm>
          <a:prstGeom prst="rect">
            <a:avLst/>
          </a:prstGeom>
        </p:spPr>
      </p:pic>
      <p:sp>
        <p:nvSpPr>
          <p:cNvPr id="9" name="Title 1"/>
          <p:cNvSpPr txBox="1"/>
          <p:nvPr/>
        </p:nvSpPr>
        <p:spPr>
          <a:xfrm>
            <a:off x="762000" y="2133600"/>
            <a:ext cx="7772400" cy="3429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TextBox 2"/>
          <p:cNvSpPr txBox="1"/>
          <p:nvPr/>
        </p:nvSpPr>
        <p:spPr>
          <a:xfrm>
            <a:off x="236806" y="1295401"/>
            <a:ext cx="7995212" cy="532453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solidFill>
                  <a:schemeClr val="dk1"/>
                </a:solidFill>
                <a:latin typeface="Arial" panose="020B0604020202020204" pitchFamily="34" charset="0"/>
                <a:cs typeface="Arial" panose="020B0604020202020204" pitchFamily="34" charset="0"/>
              </a:rPr>
              <a:t>Analyzing the trends in</a:t>
            </a:r>
            <a:r>
              <a:rPr lang="en-US" sz="2000" dirty="0">
                <a:latin typeface="Arial" panose="020B0604020202020204" pitchFamily="34" charset="0"/>
                <a:cs typeface="Arial" panose="020B0604020202020204" pitchFamily="34" charset="0"/>
              </a:rPr>
              <a:t> </a:t>
            </a:r>
            <a:r>
              <a:rPr lang="en-US" sz="2000" dirty="0">
                <a:solidFill>
                  <a:schemeClr val="dk1"/>
                </a:solidFill>
                <a:latin typeface="Arial" panose="020B0604020202020204" pitchFamily="34" charset="0"/>
                <a:cs typeface="Arial" panose="020B0604020202020204" pitchFamily="34" charset="0"/>
              </a:rPr>
              <a:t>treatment of patients for diagnosis of a particular disease will help in making informed and</a:t>
            </a:r>
            <a:r>
              <a:rPr lang="en-US" sz="2000" dirty="0">
                <a:latin typeface="Arial" panose="020B0604020202020204" pitchFamily="34" charset="0"/>
                <a:cs typeface="Arial" panose="020B0604020202020204" pitchFamily="34" charset="0"/>
              </a:rPr>
              <a:t> </a:t>
            </a:r>
            <a:r>
              <a:rPr lang="en-US" sz="2000" dirty="0">
                <a:solidFill>
                  <a:schemeClr val="dk1"/>
                </a:solidFill>
                <a:latin typeface="Arial" panose="020B0604020202020204" pitchFamily="34" charset="0"/>
                <a:cs typeface="Arial" panose="020B0604020202020204" pitchFamily="34" charset="0"/>
              </a:rPr>
              <a:t>efficient decisions to improve the overall quality of healthcare.</a:t>
            </a:r>
            <a:endParaRPr lang="en-US" sz="2000" dirty="0">
              <a:solidFill>
                <a:schemeClr val="dk1"/>
              </a:solidFill>
              <a:latin typeface="Arial" panose="020B0604020202020204" pitchFamily="34" charset="0"/>
              <a:cs typeface="Arial" panose="020B0604020202020204" pitchFamily="34" charset="0"/>
            </a:endParaRPr>
          </a:p>
          <a:p>
            <a:pPr algn="just"/>
            <a:endParaRPr lang="en-US" sz="2000" dirty="0">
              <a:solidFill>
                <a:schemeClr val="dk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000" dirty="0">
                <a:solidFill>
                  <a:schemeClr val="dk1"/>
                </a:solidFill>
                <a:latin typeface="Arial" panose="020B0604020202020204" pitchFamily="34" charset="0"/>
                <a:cs typeface="Arial" panose="020B0604020202020204" pitchFamily="34" charset="0"/>
              </a:rPr>
              <a:t>The proposed disease prediction model helps the people to diagnose their diseases by providing the symptoms.</a:t>
            </a:r>
            <a:endParaRPr lang="en-US" sz="2000" dirty="0">
              <a:solidFill>
                <a:schemeClr val="dk1"/>
              </a:solidFill>
              <a:latin typeface="Arial" panose="020B0604020202020204" pitchFamily="34" charset="0"/>
              <a:cs typeface="Arial" panose="020B0604020202020204" pitchFamily="34" charset="0"/>
            </a:endParaRPr>
          </a:p>
          <a:p>
            <a:pPr algn="just"/>
            <a:endParaRPr lang="en-US" sz="2000" dirty="0">
              <a:solidFill>
                <a:schemeClr val="dk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000" dirty="0">
                <a:solidFill>
                  <a:schemeClr val="dk1"/>
                </a:solidFill>
                <a:latin typeface="Arial" panose="020B0604020202020204" pitchFamily="34" charset="0"/>
                <a:cs typeface="Arial" panose="020B0604020202020204" pitchFamily="34" charset="0"/>
              </a:rPr>
              <a:t>For some research paper, the main aim was to predict liver disease using different classification</a:t>
            </a:r>
            <a:r>
              <a:rPr lang="en-US" sz="2000" dirty="0">
                <a:latin typeface="Arial" panose="020B0604020202020204" pitchFamily="34" charset="0"/>
                <a:cs typeface="Arial" panose="020B0604020202020204" pitchFamily="34" charset="0"/>
              </a:rPr>
              <a:t> </a:t>
            </a:r>
            <a:r>
              <a:rPr lang="en-US" sz="2000" dirty="0">
                <a:solidFill>
                  <a:schemeClr val="dk1"/>
                </a:solidFill>
                <a:latin typeface="Arial" panose="020B0604020202020204" pitchFamily="34" charset="0"/>
                <a:cs typeface="Arial" panose="020B0604020202020204" pitchFamily="34" charset="0"/>
              </a:rPr>
              <a:t>algorithms which help in exploring more algorithms.</a:t>
            </a:r>
            <a:endParaRPr lang="en-US" sz="2000" dirty="0">
              <a:solidFill>
                <a:schemeClr val="dk1"/>
              </a:solidFill>
              <a:latin typeface="Arial" panose="020B0604020202020204" pitchFamily="34" charset="0"/>
              <a:cs typeface="Arial" panose="020B0604020202020204" pitchFamily="34" charset="0"/>
            </a:endParaRPr>
          </a:p>
          <a:p>
            <a:pPr algn="just"/>
            <a:endParaRPr lang="en-US" sz="2000" dirty="0">
              <a:solidFill>
                <a:schemeClr val="dk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000" dirty="0">
                <a:solidFill>
                  <a:schemeClr val="dk1"/>
                </a:solidFill>
                <a:latin typeface="Arial" panose="020B0604020202020204" pitchFamily="34" charset="0"/>
                <a:cs typeface="Arial" panose="020B0604020202020204" pitchFamily="34" charset="0"/>
              </a:rPr>
              <a:t>This System predicts the arising possibilities of Heart Disease. The outcomes of this system provide the chances of occurring heart disease in terms of percentage.</a:t>
            </a:r>
            <a:endParaRPr lang="en-US" sz="2000" dirty="0">
              <a:solidFill>
                <a:schemeClr val="dk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2000" dirty="0">
              <a:solidFill>
                <a:schemeClr val="dk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000" dirty="0">
                <a:solidFill>
                  <a:schemeClr val="dk1"/>
                </a:solidFill>
                <a:latin typeface="Arial" panose="020B0604020202020204" pitchFamily="34" charset="0"/>
                <a:cs typeface="Arial" panose="020B0604020202020204" pitchFamily="34" charset="0"/>
              </a:rPr>
              <a:t>.The goal is to introduce Healthcare analysts and practitioners to the advancements in the computing field to effectively handle data</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81000"/>
            <a:ext cx="5334000" cy="657225"/>
          </a:xfrm>
        </p:spPr>
        <p:txBody>
          <a:bodyPr>
            <a:normAutofit fontScale="90000"/>
          </a:bodyPr>
          <a:lstStyle/>
          <a:p>
            <a:pPr algn="l"/>
            <a:r>
              <a:rPr lang="en-US" b="1" dirty="0"/>
              <a:t>LITERATURE REVIEW </a:t>
            </a:r>
            <a:endParaRPr lang="en-US" sz="1200" b="1" dirty="0"/>
          </a:p>
        </p:txBody>
      </p:sp>
      <p:pic>
        <p:nvPicPr>
          <p:cNvPr id="6" name="Picture 5" descr="images.jpg"/>
          <p:cNvPicPr>
            <a:picLocks noChangeAspect="1"/>
          </p:cNvPicPr>
          <p:nvPr/>
        </p:nvPicPr>
        <p:blipFill>
          <a:blip r:embed="rId1"/>
          <a:stretch>
            <a:fillRect/>
          </a:stretch>
        </p:blipFill>
        <p:spPr>
          <a:xfrm>
            <a:off x="7696200" y="152400"/>
            <a:ext cx="1266825" cy="1266825"/>
          </a:xfrm>
          <a:prstGeom prst="rect">
            <a:avLst/>
          </a:prstGeom>
        </p:spPr>
      </p:pic>
      <p:sp>
        <p:nvSpPr>
          <p:cNvPr id="9" name="Title 1"/>
          <p:cNvSpPr txBox="1"/>
          <p:nvPr/>
        </p:nvSpPr>
        <p:spPr>
          <a:xfrm>
            <a:off x="762000" y="2133600"/>
            <a:ext cx="7772400" cy="3429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Rectangle 2"/>
          <p:cNvSpPr/>
          <p:nvPr/>
        </p:nvSpPr>
        <p:spPr>
          <a:xfrm>
            <a:off x="381000" y="1487269"/>
            <a:ext cx="8305800" cy="5016758"/>
          </a:xfrm>
          <a:prstGeom prst="rect">
            <a:avLst/>
          </a:prstGeom>
        </p:spPr>
        <p:txBody>
          <a:bodyPr wrap="square">
            <a:spAutoFit/>
          </a:bodyPr>
          <a:lstStyle/>
          <a:p>
            <a:pPr marL="285750" indent="-285750" algn="just">
              <a:buFont typeface="Arial" panose="020B0604020202020204" pitchFamily="34" charset="0"/>
              <a:buChar char="•"/>
            </a:pPr>
            <a:r>
              <a:rPr lang="en-US" sz="2000" dirty="0">
                <a:solidFill>
                  <a:schemeClr val="dk1"/>
                </a:solidFill>
                <a:latin typeface="Arial" panose="020B0604020202020204" pitchFamily="34" charset="0"/>
                <a:cs typeface="Arial" panose="020B0604020202020204" pitchFamily="34" charset="0"/>
              </a:rPr>
              <a:t>The data is huge and provides an insight into future predictions, which might</a:t>
            </a:r>
            <a:r>
              <a:rPr lang="en-US" sz="2000" dirty="0">
                <a:latin typeface="Arial" panose="020B0604020202020204" pitchFamily="34" charset="0"/>
                <a:cs typeface="Arial" panose="020B0604020202020204" pitchFamily="34" charset="0"/>
              </a:rPr>
              <a:t> </a:t>
            </a:r>
            <a:r>
              <a:rPr lang="en-US" sz="2000" dirty="0">
                <a:solidFill>
                  <a:schemeClr val="dk1"/>
                </a:solidFill>
                <a:latin typeface="Arial" panose="020B0604020202020204" pitchFamily="34" charset="0"/>
                <a:cs typeface="Arial" panose="020B0604020202020204" pitchFamily="34" charset="0"/>
              </a:rPr>
              <a:t>definitely prevent maximum medical cases from happening.</a:t>
            </a:r>
            <a:endParaRPr lang="en-US" sz="2000" dirty="0">
              <a:solidFill>
                <a:schemeClr val="dk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2000" dirty="0">
              <a:solidFill>
                <a:schemeClr val="dk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000" dirty="0">
                <a:latin typeface="Arial" panose="020B0604020202020204" pitchFamily="34" charset="0"/>
                <a:cs typeface="Arial" panose="020B0604020202020204" pitchFamily="34" charset="0"/>
              </a:rPr>
              <a:t>The knowledge germination concerning algorithms and algorithms utilization in the medical domain it can be noted that methods and methodologies have developed that have allowed complicated data reports by mild and honest use of algorithm like decision tree classifier.</a:t>
            </a:r>
            <a:endParaRPr lang="en-US"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000" dirty="0">
                <a:solidFill>
                  <a:schemeClr val="dk1"/>
                </a:solidFill>
                <a:latin typeface="Arial" panose="020B0604020202020204" pitchFamily="34" charset="0"/>
                <a:cs typeface="Arial" panose="020B0604020202020204" pitchFamily="34" charset="0"/>
              </a:rPr>
              <a:t>This System predicts the arising possibilities of Heart Disease. The outcomes of this system provide the chances of occurring heart disease in terms of percentage.</a:t>
            </a:r>
            <a:endParaRPr lang="en-US"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000" dirty="0">
                <a:solidFill>
                  <a:schemeClr val="dk1"/>
                </a:solidFill>
                <a:latin typeface="Arial" panose="020B0604020202020204" pitchFamily="34" charset="0"/>
                <a:cs typeface="Arial" panose="020B0604020202020204" pitchFamily="34" charset="0"/>
              </a:rPr>
              <a:t>Real-time data may be useful to analyze and predict severe emergency cases.</a:t>
            </a:r>
            <a:endParaRPr lang="en-US" sz="2000" dirty="0">
              <a:solidFill>
                <a:schemeClr val="dk1"/>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6781800" cy="304799"/>
          </a:xfrm>
        </p:spPr>
        <p:txBody>
          <a:bodyPr>
            <a:normAutofit fontScale="90000"/>
          </a:bodyPr>
          <a:lstStyle/>
          <a:p>
            <a:pPr algn="l"/>
            <a:br>
              <a:rPr lang="en-US" dirty="0"/>
            </a:br>
            <a:br>
              <a:rPr lang="en-US" dirty="0"/>
            </a:br>
            <a:r>
              <a:rPr lang="en-US" b="1" dirty="0">
                <a:sym typeface="+mn-ea"/>
              </a:rPr>
              <a:t>PROPOSED METHODOLOGY </a:t>
            </a:r>
            <a:br>
              <a:rPr lang="en-US" dirty="0">
                <a:sym typeface="+mn-ea"/>
              </a:rPr>
            </a:br>
            <a:br>
              <a:rPr lang="en-US" dirty="0"/>
            </a:br>
            <a:r>
              <a:rPr lang="en-IN" altLang="en-US" sz="2220" u="sng" dirty="0">
                <a:latin typeface="Arial" panose="020B0604020202020204" pitchFamily="34" charset="0"/>
                <a:cs typeface="Arial" panose="020B0604020202020204" pitchFamily="34" charset="0"/>
              </a:rPr>
              <a:t>Data division into training and testing data</a:t>
            </a:r>
            <a:endParaRPr lang="en-IN" altLang="en-US" sz="2220" u="sng" dirty="0">
              <a:latin typeface="Arial" panose="020B0604020202020204" pitchFamily="34" charset="0"/>
              <a:cs typeface="Arial" panose="020B0604020202020204" pitchFamily="34" charset="0"/>
            </a:endParaRPr>
          </a:p>
        </p:txBody>
      </p:sp>
      <p:pic>
        <p:nvPicPr>
          <p:cNvPr id="3" name="Picture 2" descr="images.jpg"/>
          <p:cNvPicPr>
            <a:picLocks noChangeAspect="1"/>
          </p:cNvPicPr>
          <p:nvPr/>
        </p:nvPicPr>
        <p:blipFill>
          <a:blip r:embed="rId1"/>
          <a:stretch>
            <a:fillRect/>
          </a:stretch>
        </p:blipFill>
        <p:spPr>
          <a:xfrm>
            <a:off x="7543800" y="228600"/>
            <a:ext cx="1266825" cy="1266825"/>
          </a:xfrm>
          <a:prstGeom prst="rect">
            <a:avLst/>
          </a:prstGeom>
        </p:spPr>
      </p:pic>
      <p:pic>
        <p:nvPicPr>
          <p:cNvPr id="100" name="Picture 99"/>
          <p:cNvPicPr/>
          <p:nvPr/>
        </p:nvPicPr>
        <p:blipFill>
          <a:blip r:embed="rId2"/>
          <a:srcRect b="14163"/>
          <a:stretch>
            <a:fillRect/>
          </a:stretch>
        </p:blipFill>
        <p:spPr>
          <a:xfrm>
            <a:off x="1600200" y="1946910"/>
            <a:ext cx="5496560" cy="477837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74064"/>
            <a:ext cx="7010400" cy="1367864"/>
          </a:xfrm>
        </p:spPr>
        <p:txBody>
          <a:bodyPr>
            <a:normAutofit fontScale="90000"/>
          </a:bodyPr>
          <a:lstStyle/>
          <a:p>
            <a:pPr algn="l"/>
            <a:br>
              <a:rPr lang="en-US" dirty="0"/>
            </a:br>
            <a:br>
              <a:rPr lang="en-US" dirty="0"/>
            </a:br>
            <a:r>
              <a:rPr lang="en-US" b="1" dirty="0">
                <a:sym typeface="+mn-ea"/>
              </a:rPr>
              <a:t>PROPOSED METHODOLOGY</a:t>
            </a:r>
            <a:br>
              <a:rPr lang="en-US" dirty="0">
                <a:sym typeface="+mn-ea"/>
              </a:rPr>
            </a:br>
            <a:br>
              <a:rPr lang="en-US" dirty="0"/>
            </a:br>
            <a:r>
              <a:rPr lang="en-IN" altLang="en-US" sz="2220" u="sng" dirty="0">
                <a:latin typeface="Arial" panose="020B0604020202020204" pitchFamily="34" charset="0"/>
                <a:cs typeface="Arial" panose="020B0604020202020204" pitchFamily="34" charset="0"/>
              </a:rPr>
              <a:t>Result prediction</a:t>
            </a:r>
            <a:endParaRPr lang="en-IN" altLang="en-US" sz="2220" u="sng" dirty="0">
              <a:latin typeface="Arial" panose="020B0604020202020204" pitchFamily="34" charset="0"/>
              <a:cs typeface="Arial" panose="020B0604020202020204" pitchFamily="34" charset="0"/>
            </a:endParaRPr>
          </a:p>
        </p:txBody>
      </p:sp>
      <p:pic>
        <p:nvPicPr>
          <p:cNvPr id="3" name="Picture 2" descr="images.jpg"/>
          <p:cNvPicPr>
            <a:picLocks noChangeAspect="1"/>
          </p:cNvPicPr>
          <p:nvPr/>
        </p:nvPicPr>
        <p:blipFill>
          <a:blip r:embed="rId1"/>
          <a:stretch>
            <a:fillRect/>
          </a:stretch>
        </p:blipFill>
        <p:spPr>
          <a:xfrm>
            <a:off x="7543800" y="228600"/>
            <a:ext cx="1266825" cy="1266825"/>
          </a:xfrm>
          <a:prstGeom prst="rect">
            <a:avLst/>
          </a:prstGeom>
        </p:spPr>
      </p:pic>
      <p:pic>
        <p:nvPicPr>
          <p:cNvPr id="6" name="Picture 5" descr="4567"/>
          <p:cNvPicPr>
            <a:picLocks noChangeAspect="1"/>
          </p:cNvPicPr>
          <p:nvPr/>
        </p:nvPicPr>
        <p:blipFill>
          <a:blip r:embed="rId2"/>
          <a:srcRect r="50644"/>
          <a:stretch>
            <a:fillRect/>
          </a:stretch>
        </p:blipFill>
        <p:spPr>
          <a:xfrm>
            <a:off x="2286000" y="1676400"/>
            <a:ext cx="4332605" cy="4937760"/>
          </a:xfrm>
          <a:prstGeom prst="rect">
            <a:avLst/>
          </a:prstGeom>
        </p:spPr>
      </p:pic>
      <p:sp>
        <p:nvSpPr>
          <p:cNvPr id="7" name="Text Box 6"/>
          <p:cNvSpPr txBox="1"/>
          <p:nvPr/>
        </p:nvSpPr>
        <p:spPr>
          <a:xfrm>
            <a:off x="6019800" y="3581400"/>
            <a:ext cx="1723390" cy="645160"/>
          </a:xfrm>
          <a:prstGeom prst="rect">
            <a:avLst/>
          </a:prstGeom>
          <a:noFill/>
        </p:spPr>
        <p:txBody>
          <a:bodyPr wrap="square" rtlCol="0">
            <a:spAutoFit/>
          </a:bodyPr>
          <a:lstStyle/>
          <a:p>
            <a:r>
              <a:rPr lang="en-IN" altLang="en-US"/>
              <a:t>Test and Training data</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381000" y="206375"/>
            <a:ext cx="8305518"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TOOLS AND TECHNOLOGIES USED</a:t>
            </a:r>
            <a:endParaRPr lang="en-US" sz="1200" b="1" dirty="0"/>
          </a:p>
        </p:txBody>
      </p:sp>
      <p:sp>
        <p:nvSpPr>
          <p:cNvPr id="2" name="Text Box 1"/>
          <p:cNvSpPr txBox="1"/>
          <p:nvPr/>
        </p:nvSpPr>
        <p:spPr>
          <a:xfrm>
            <a:off x="914118" y="1676400"/>
            <a:ext cx="6315075" cy="452310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altLang="en-US" sz="2400">
                <a:latin typeface="Arial" panose="020B0604020202020204" pitchFamily="34" charset="0"/>
                <a:cs typeface="Arial" panose="020B0604020202020204" pitchFamily="34" charset="0"/>
              </a:rPr>
              <a:t>Python</a:t>
            </a:r>
            <a:endParaRPr lang="en-IN" altLang="en-US" sz="240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IN" altLang="en-US" sz="2400">
                <a:latin typeface="Arial" panose="020B0604020202020204" pitchFamily="34" charset="0"/>
                <a:cs typeface="Arial" panose="020B0604020202020204" pitchFamily="34" charset="0"/>
              </a:rPr>
              <a:t>Tkinter</a:t>
            </a:r>
            <a:endParaRPr lang="en-IN" altLang="en-US" sz="240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IN" altLang="en-US" sz="2400">
                <a:latin typeface="Arial" panose="020B0604020202020204" pitchFamily="34" charset="0"/>
                <a:cs typeface="Arial" panose="020B0604020202020204" pitchFamily="34" charset="0"/>
              </a:rPr>
              <a:t>Numpy</a:t>
            </a:r>
            <a:endParaRPr lang="en-IN" altLang="en-US" sz="240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IN" altLang="en-US" sz="2400">
                <a:latin typeface="Arial" panose="020B0604020202020204" pitchFamily="34" charset="0"/>
                <a:cs typeface="Arial" panose="020B0604020202020204" pitchFamily="34" charset="0"/>
              </a:rPr>
              <a:t>Pandas</a:t>
            </a:r>
            <a:endParaRPr lang="en-IN" altLang="en-US" sz="240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IN" altLang="en-US" sz="2400">
                <a:latin typeface="Arial" panose="020B0604020202020204" pitchFamily="34" charset="0"/>
                <a:cs typeface="Arial" panose="020B0604020202020204" pitchFamily="34" charset="0"/>
              </a:rPr>
              <a:t>GooglePlaces</a:t>
            </a:r>
            <a:endParaRPr lang="en-IN" altLang="en-US" sz="240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IN" altLang="en-US" sz="2400">
                <a:latin typeface="Arial" panose="020B0604020202020204" pitchFamily="34" charset="0"/>
                <a:cs typeface="Arial" panose="020B0604020202020204" pitchFamily="34" charset="0"/>
              </a:rPr>
              <a:t>Naive Bayes Algorithm</a:t>
            </a:r>
            <a:endParaRPr lang="en-IN" altLang="en-US" sz="240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IN" altLang="en-US" sz="2400">
                <a:latin typeface="Arial" panose="020B0604020202020204" pitchFamily="34" charset="0"/>
                <a:cs typeface="Arial" panose="020B0604020202020204" pitchFamily="34" charset="0"/>
              </a:rPr>
              <a:t>Decision Tree Algorithm</a:t>
            </a:r>
            <a:endParaRPr lang="en-IN" altLang="en-US" sz="240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IN" altLang="en-US" sz="2400">
                <a:latin typeface="Arial" panose="020B0604020202020204" pitchFamily="34" charset="0"/>
                <a:cs typeface="Arial" panose="020B0604020202020204" pitchFamily="34" charset="0"/>
              </a:rPr>
              <a:t>Random Forest Classifier</a:t>
            </a:r>
            <a:endParaRPr lang="en-IN"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52400"/>
            <a:ext cx="6351905" cy="1470025"/>
          </a:xfrm>
        </p:spPr>
        <p:txBody>
          <a:bodyPr>
            <a:normAutofit/>
          </a:bodyPr>
          <a:lstStyle/>
          <a:p>
            <a:pPr algn="l"/>
            <a:r>
              <a:rPr lang="en-US" sz="3600" b="1" dirty="0"/>
              <a:t>IMPLEMENTATION</a:t>
            </a:r>
            <a:endParaRPr lang="en-US" sz="1050" b="1" dirty="0"/>
          </a:p>
        </p:txBody>
      </p:sp>
      <p:pic>
        <p:nvPicPr>
          <p:cNvPr id="3" name="Picture 2" descr="images.jpg"/>
          <p:cNvPicPr>
            <a:picLocks noChangeAspect="1"/>
          </p:cNvPicPr>
          <p:nvPr/>
        </p:nvPicPr>
        <p:blipFill>
          <a:blip r:embed="rId1"/>
          <a:stretch>
            <a:fillRect/>
          </a:stretch>
        </p:blipFill>
        <p:spPr>
          <a:xfrm>
            <a:off x="7620000" y="228600"/>
            <a:ext cx="1266825" cy="1266825"/>
          </a:xfrm>
          <a:prstGeom prst="rect">
            <a:avLst/>
          </a:prstGeom>
        </p:spPr>
      </p:pic>
      <p:sp>
        <p:nvSpPr>
          <p:cNvPr id="4" name="Title 1"/>
          <p:cNvSpPr txBox="1"/>
          <p:nvPr/>
        </p:nvSpPr>
        <p:spPr>
          <a:xfrm>
            <a:off x="914400" y="2057400"/>
            <a:ext cx="7772400" cy="3962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en-US" sz="3000" b="0" i="0" u="none" strike="noStrike" kern="1200" cap="none" spc="0" normalizeH="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defRPr/>
            </a:pPr>
            <a:r>
              <a:rPr kumimoji="0" lang="en-US" sz="3000" b="0" i="0" u="none" strike="noStrike" kern="1200" cap="none" spc="0" normalizeH="0" baseline="0" noProof="0" dirty="0">
                <a:ln>
                  <a:noFill/>
                </a:ln>
                <a:solidFill>
                  <a:schemeClr val="tx1"/>
                </a:solidFill>
                <a:effectLst/>
                <a:uLnTx/>
                <a:uFillTx/>
                <a:latin typeface="+mj-lt"/>
                <a:ea typeface="+mj-ea"/>
                <a:cs typeface="+mj-cs"/>
              </a:rPr>
              <a:t> </a:t>
            </a: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Char char="•"/>
              <a:defRPr/>
            </a:pPr>
            <a:endParaRPr lang="en-US" sz="3000" dirty="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Recording #3">
            <a:hlinkClick r:id="" action="ppaction://media"/>
          </p:cNvPr>
          <p:cNvPicPr/>
          <p:nvPr>
            <a:videoFile r:link="rId2"/>
            <p:extLst>
              <p:ext uri="{DAA4B4D4-6D71-4841-9C94-3DE7FCFB9230}">
                <p14:media xmlns:p14="http://schemas.microsoft.com/office/powerpoint/2010/main" r:embed="rId3"/>
              </p:ext>
            </p:extLst>
          </p:nvPr>
        </p:nvPicPr>
        <p:blipFill>
          <a:blip r:embed="rId4"/>
          <a:stretch>
            <a:fillRect/>
          </a:stretch>
        </p:blipFill>
        <p:spPr>
          <a:xfrm>
            <a:off x="381000" y="1548130"/>
            <a:ext cx="8065135" cy="4855845"/>
          </a:xfrm>
          <a:prstGeom prst="rect">
            <a:avLst/>
          </a:prstGeom>
        </p:spPr>
      </p:pic>
    </p:spTree>
  </p:cSld>
  <p:clrMapOvr>
    <a:masterClrMapping/>
  </p:clrMapOvr>
  <p:timing>
    <p:tnLst>
      <p:par>
        <p:cTn id="1" dur="indefinite" restart="never" nodeType="tmRoot">
          <p:childTnLst>
            <p:video>
              <p:cMediaNode mute="1">
                <p:cTn id="2" fill="hold" display="1">
                  <p:stCondLst>
                    <p:cond delay="indefinite"/>
                  </p:stCondLst>
                </p:cTn>
                <p:tgtEl>
                  <p:spTgt spid="5"/>
                </p:tgtEl>
              </p:cMediaNode>
            </p:video>
            <p:seq concurrent="1" nextAc="seek">
              <p:cTn id="3" restart="whenNotActive" fill="hold" evtFilter="cancelBubble" nodeType="interactiveSeq">
                <p:stCondLst>
                  <p:cond evt="onClick" delay="0">
                    <p:tgtEl>
                      <p:spTgt spid="5"/>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4835</Words>
  <Application>WPS Presentation</Application>
  <PresentationFormat>On-screen Show (4:3)</PresentationFormat>
  <Paragraphs>132</Paragraphs>
  <Slides>17</Slides>
  <Notes>0</Notes>
  <HiddenSlides>0</HiddenSlides>
  <MMClips>1</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6" baseType="lpstr">
      <vt:lpstr>Arial</vt:lpstr>
      <vt:lpstr>SimSun</vt:lpstr>
      <vt:lpstr>Wingdings</vt:lpstr>
      <vt:lpstr>Calibri</vt:lpstr>
      <vt:lpstr>Microsoft YaHei</vt:lpstr>
      <vt:lpstr>Arial Unicode MS</vt:lpstr>
      <vt:lpstr>Calibri</vt:lpstr>
      <vt:lpstr>Office Theme</vt:lpstr>
      <vt:lpstr>Word.Document.12</vt:lpstr>
      <vt:lpstr> DISEASE PREDICTION BASED ON SYMPTOMS   Mini Project KCS 753/ 7th Sem</vt:lpstr>
      <vt:lpstr>ABSTRACT </vt:lpstr>
      <vt:lpstr>OBJECTIVE</vt:lpstr>
      <vt:lpstr>LITERATURE REVIEW </vt:lpstr>
      <vt:lpstr>LITERATURE REVIEW </vt:lpstr>
      <vt:lpstr>  PROPOSED METHODOLOGY   Data division into training and testing data</vt:lpstr>
      <vt:lpstr>  PROPOSED METHODOLOGY  Result prediction</vt:lpstr>
      <vt:lpstr>PowerPoint 演示文稿</vt:lpstr>
      <vt:lpstr>IMPLEMENTATION</vt:lpstr>
      <vt:lpstr>GRAPHICAL USER INTERFACE</vt:lpstr>
      <vt:lpstr>GRAPHICAL USER INTERFACE</vt:lpstr>
      <vt:lpstr>GRAPHICAL USER INTERFACE</vt:lpstr>
      <vt:lpstr>IMPLEMENTATION</vt:lpstr>
      <vt:lpstr>RESULTS</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LOGO ]             TITLE OF THE PROJECT                   Mini Project KCS 554/ 5th Sem</dc:title>
  <dc:creator>Vaibhav Ranjan</dc:creator>
  <cp:lastModifiedBy>Kushagra Renuka Aggarwal</cp:lastModifiedBy>
  <cp:revision>20</cp:revision>
  <dcterms:created xsi:type="dcterms:W3CDTF">2006-08-16T00:00:00Z</dcterms:created>
  <dcterms:modified xsi:type="dcterms:W3CDTF">2023-02-24T13:42:06Z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6F00731E9F5341D1A2FBE6CC6069C2FA</vt:lpwstr>
  </property>
  <property fmtid="{D5CDD505-2E9C-101B-9397-08002B2CF9AE}" pid="3" name="KSOProductBuildVer">
    <vt:lpwstr>1033-11.2.0.11486</vt:lpwstr>
  </property>
</Properties>
</file>