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embeddedFontLst>
    <p:embeddedFont>
      <p:font typeface="Oswald"/>
      <p:regular r:id="rId48"/>
      <p:bold r:id="rId49"/>
    </p:embeddedFont>
    <p:embeddedFont>
      <p:font typeface="Source Sans Pr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swald-regular.fntdata"/><Relationship Id="rId47" Type="http://schemas.openxmlformats.org/officeDocument/2006/relationships/slide" Target="slides/slide43.xml"/><Relationship Id="rId49"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SourceSansPro-bold.fntdata"/><Relationship Id="rId50" Type="http://schemas.openxmlformats.org/officeDocument/2006/relationships/font" Target="fonts/SourceSansPro-regular.fntdata"/><Relationship Id="rId53" Type="http://schemas.openxmlformats.org/officeDocument/2006/relationships/font" Target="fonts/SourceSansPro-boldItalic.fntdata"/><Relationship Id="rId52"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f0c2edacfe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f0c2edacf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f0c2edacfe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f0c2edacf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0c2edacfe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f0c2edacf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f0c2edacfe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f0c2edacf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f0c2edacfe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f0c2edacf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f0c2edacfe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f0c2edacf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f0c2edacfe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f0c2edacf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f0c2edacfe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f0c2edacf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f0ccd0c744_1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f0ccd0c74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f0c2edacfe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f0c2edacf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f0c2edacfe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f0c2edacf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f0c2edacfe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f0c2edacf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f0ccd0c744_1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f0ccd0c74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f0ccd0c744_1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f0ccd0c744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f0ccd0c744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f0ccd0c7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f0ccd0c744_1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f0ccd0c74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f0ccd0c744_1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f0ccd0c744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f0ccd0c744_1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f0ccd0c744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f0e7e514cd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f0e7e514c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f0ccd0c744_1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f0ccd0c744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f0ccd0c744_1_2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f0ccd0c744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f0ccd0c744_1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f0ccd0c744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f0ccd0c744_1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f0ccd0c7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f0ccd0c744_1_2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f0ccd0c744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f0ccd0c744_1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f0ccd0c744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f0e7e514cd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f0e7e514c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f0ccd0c744_1_2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f0ccd0c744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f0ccd0c744_1_3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f0ccd0c744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f0ccd0c744_1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f0ccd0c744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f0da832130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f0da8321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jhh</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0c2edacfe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f0c2edac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f0c2edacfe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f0c2edacf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600"/>
              <a:t> Prediction based on the most efficient classification model</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2"/>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1"/>
                </a:solidFill>
              </a:rPr>
              <a:t>Machine Learning Workflow</a:t>
            </a:r>
            <a:endParaRPr/>
          </a:p>
        </p:txBody>
      </p:sp>
      <p:sp>
        <p:nvSpPr>
          <p:cNvPr id="528" name="Google Shape;528;p22"/>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Definition</a:t>
            </a:r>
            <a:endParaRPr/>
          </a:p>
        </p:txBody>
      </p:sp>
      <p:sp>
        <p:nvSpPr>
          <p:cNvPr id="529" name="Google Shape;529;p22"/>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3</a:t>
            </a:r>
            <a:endParaRPr sz="12000">
              <a:solidFill>
                <a:schemeClr val="accent2"/>
              </a:solidFill>
            </a:endParaRPr>
          </a:p>
        </p:txBody>
      </p:sp>
      <p:sp>
        <p:nvSpPr>
          <p:cNvPr id="530" name="Google Shape;530;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3"/>
          <p:cNvSpPr txBox="1"/>
          <p:nvPr>
            <p:ph type="title"/>
          </p:nvPr>
        </p:nvSpPr>
        <p:spPr>
          <a:xfrm>
            <a:off x="980800" y="874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techniques</a:t>
            </a:r>
            <a:endParaRPr/>
          </a:p>
        </p:txBody>
      </p:sp>
      <p:sp>
        <p:nvSpPr>
          <p:cNvPr id="536" name="Google Shape;536;p23"/>
          <p:cNvSpPr txBox="1"/>
          <p:nvPr>
            <p:ph idx="1" type="body"/>
          </p:nvPr>
        </p:nvSpPr>
        <p:spPr>
          <a:xfrm>
            <a:off x="442975" y="963200"/>
            <a:ext cx="4209600" cy="3148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600"/>
              <a:t>Machine Learning Techniques can be divided into:</a:t>
            </a:r>
            <a:endParaRPr sz="1600"/>
          </a:p>
          <a:p>
            <a:pPr indent="-330200" lvl="0" marL="457200" rtl="0" algn="l">
              <a:spcBef>
                <a:spcPts val="600"/>
              </a:spcBef>
              <a:spcAft>
                <a:spcPts val="0"/>
              </a:spcAft>
              <a:buSzPts val="1600"/>
              <a:buChar char="●"/>
            </a:pPr>
            <a:r>
              <a:rPr lang="en" sz="1600"/>
              <a:t>Data Collection</a:t>
            </a:r>
            <a:endParaRPr sz="1600"/>
          </a:p>
          <a:p>
            <a:pPr indent="-330200" lvl="0" marL="457200" rtl="0" algn="l">
              <a:spcBef>
                <a:spcPts val="0"/>
              </a:spcBef>
              <a:spcAft>
                <a:spcPts val="0"/>
              </a:spcAft>
              <a:buSzPts val="1600"/>
              <a:buChar char="●"/>
            </a:pPr>
            <a:r>
              <a:rPr lang="en" sz="1600"/>
              <a:t>Data Wrangling(or Data Preparation)</a:t>
            </a:r>
            <a:endParaRPr sz="1600"/>
          </a:p>
          <a:p>
            <a:pPr indent="-330200" lvl="0" marL="457200" rtl="0" algn="l">
              <a:spcBef>
                <a:spcPts val="0"/>
              </a:spcBef>
              <a:spcAft>
                <a:spcPts val="0"/>
              </a:spcAft>
              <a:buSzPts val="1600"/>
              <a:buChar char="●"/>
            </a:pPr>
            <a:r>
              <a:rPr lang="en" sz="1600"/>
              <a:t>Choosing Learning Algorithm</a:t>
            </a:r>
            <a:endParaRPr sz="1600"/>
          </a:p>
          <a:p>
            <a:pPr indent="-330200" lvl="0" marL="457200" rtl="0" algn="l">
              <a:spcBef>
                <a:spcPts val="0"/>
              </a:spcBef>
              <a:spcAft>
                <a:spcPts val="0"/>
              </a:spcAft>
              <a:buSzPts val="1600"/>
              <a:buChar char="●"/>
            </a:pPr>
            <a:r>
              <a:rPr lang="en" sz="1600"/>
              <a:t>Training and testing a model</a:t>
            </a:r>
            <a:endParaRPr sz="1600"/>
          </a:p>
          <a:p>
            <a:pPr indent="-330200" lvl="0" marL="457200" rtl="0" algn="l">
              <a:spcBef>
                <a:spcPts val="0"/>
              </a:spcBef>
              <a:spcAft>
                <a:spcPts val="0"/>
              </a:spcAft>
              <a:buSzPts val="1600"/>
              <a:buChar char="●"/>
            </a:pPr>
            <a:r>
              <a:rPr lang="en" sz="1600"/>
              <a:t>Optimizing and prediction</a:t>
            </a:r>
            <a:endParaRPr sz="1600"/>
          </a:p>
        </p:txBody>
      </p:sp>
      <p:sp>
        <p:nvSpPr>
          <p:cNvPr id="537" name="Google Shape;537;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8" name="Google Shape;538;p23"/>
          <p:cNvPicPr preferRelativeResize="0"/>
          <p:nvPr/>
        </p:nvPicPr>
        <p:blipFill>
          <a:blip r:embed="rId3">
            <a:alphaModFix/>
          </a:blip>
          <a:stretch>
            <a:fillRect/>
          </a:stretch>
        </p:blipFill>
        <p:spPr>
          <a:xfrm>
            <a:off x="5289577" y="963200"/>
            <a:ext cx="3267200" cy="3217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24"/>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1"/>
                </a:solidFill>
              </a:rPr>
              <a:t>Data Collection</a:t>
            </a:r>
            <a:endParaRPr/>
          </a:p>
        </p:txBody>
      </p:sp>
      <p:sp>
        <p:nvSpPr>
          <p:cNvPr id="544" name="Google Shape;544;p24"/>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Step 1</a:t>
            </a:r>
            <a:endParaRPr/>
          </a:p>
        </p:txBody>
      </p:sp>
      <p:sp>
        <p:nvSpPr>
          <p:cNvPr id="545" name="Google Shape;545;p24"/>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0600">
                <a:solidFill>
                  <a:schemeClr val="accent2"/>
                </a:solidFill>
                <a:latin typeface="Oswald"/>
                <a:ea typeface="Oswald"/>
                <a:cs typeface="Oswald"/>
                <a:sym typeface="Oswald"/>
              </a:rPr>
              <a:t>3.1</a:t>
            </a:r>
            <a:endParaRPr sz="10600">
              <a:solidFill>
                <a:schemeClr val="accent2"/>
              </a:solidFill>
            </a:endParaRPr>
          </a:p>
        </p:txBody>
      </p:sp>
      <p:sp>
        <p:nvSpPr>
          <p:cNvPr id="546" name="Google Shape;546;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5"/>
          <p:cNvSpPr txBox="1"/>
          <p:nvPr>
            <p:ph type="title"/>
          </p:nvPr>
        </p:nvSpPr>
        <p:spPr>
          <a:xfrm>
            <a:off x="1156975"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Collection</a:t>
            </a:r>
            <a:endParaRPr>
              <a:solidFill>
                <a:schemeClr val="accent2"/>
              </a:solidFill>
            </a:endParaRPr>
          </a:p>
        </p:txBody>
      </p:sp>
      <p:sp>
        <p:nvSpPr>
          <p:cNvPr id="552" name="Google Shape;552;p25"/>
          <p:cNvSpPr txBox="1"/>
          <p:nvPr>
            <p:ph idx="1" type="body"/>
          </p:nvPr>
        </p:nvSpPr>
        <p:spPr>
          <a:xfrm>
            <a:off x="317750" y="715800"/>
            <a:ext cx="8728200" cy="3335400"/>
          </a:xfrm>
          <a:prstGeom prst="rect">
            <a:avLst/>
          </a:prstGeom>
        </p:spPr>
        <p:txBody>
          <a:bodyPr anchorCtr="0" anchor="t" bIns="91425" lIns="91425" spcFirstLastPara="1" rIns="91425" wrap="square" tIns="91425">
            <a:noAutofit/>
          </a:bodyPr>
          <a:lstStyle/>
          <a:p>
            <a:pPr indent="-333375" lvl="0" marL="457200" rtl="0" algn="l">
              <a:spcBef>
                <a:spcPts val="600"/>
              </a:spcBef>
              <a:spcAft>
                <a:spcPts val="0"/>
              </a:spcAft>
              <a:buClr>
                <a:srgbClr val="000000"/>
              </a:buClr>
              <a:buSzPts val="1650"/>
              <a:buChar char="●"/>
            </a:pPr>
            <a:r>
              <a:rPr lang="en" sz="1650">
                <a:solidFill>
                  <a:srgbClr val="000000"/>
                </a:solidFill>
                <a:highlight>
                  <a:srgbClr val="FFFFFF"/>
                </a:highlight>
              </a:rPr>
              <a:t>Data collection can be defined as the procedure of collecting, measuring, and analyzing accurate insights for research using standard validated techniqu</a:t>
            </a:r>
            <a:r>
              <a:rPr lang="en" sz="1650">
                <a:solidFill>
                  <a:srgbClr val="000000"/>
                </a:solidFill>
                <a:highlight>
                  <a:srgbClr val="FFFFFF"/>
                </a:highlight>
              </a:rPr>
              <a:t>es.</a:t>
            </a:r>
            <a:endParaRPr sz="1650">
              <a:solidFill>
                <a:srgbClr val="000000"/>
              </a:solidFill>
              <a:highlight>
                <a:srgbClr val="FFFFFF"/>
              </a:highlight>
            </a:endParaRPr>
          </a:p>
          <a:p>
            <a:pPr indent="0" lvl="0" marL="0" rtl="0" algn="l">
              <a:spcBef>
                <a:spcPts val="600"/>
              </a:spcBef>
              <a:spcAft>
                <a:spcPts val="0"/>
              </a:spcAft>
              <a:buNone/>
            </a:pPr>
            <a:r>
              <a:t/>
            </a:r>
            <a:endParaRPr sz="1650">
              <a:solidFill>
                <a:srgbClr val="000000"/>
              </a:solidFill>
              <a:highlight>
                <a:srgbClr val="FFFFFF"/>
              </a:highlight>
            </a:endParaRPr>
          </a:p>
          <a:p>
            <a:pPr indent="0" lvl="0" marL="0" rtl="0" algn="l">
              <a:spcBef>
                <a:spcPts val="600"/>
              </a:spcBef>
              <a:spcAft>
                <a:spcPts val="0"/>
              </a:spcAft>
              <a:buNone/>
            </a:pPr>
            <a:r>
              <a:rPr lang="en" sz="1650">
                <a:solidFill>
                  <a:srgbClr val="000000"/>
                </a:solidFill>
                <a:highlight>
                  <a:srgbClr val="FFFFFF"/>
                </a:highlight>
              </a:rPr>
              <a:t> </a:t>
            </a:r>
            <a:endParaRPr sz="1650">
              <a:solidFill>
                <a:srgbClr val="000000"/>
              </a:solidFill>
              <a:highlight>
                <a:srgbClr val="FFFFFF"/>
              </a:highlight>
            </a:endParaRPr>
          </a:p>
          <a:p>
            <a:pPr indent="-333375" lvl="0" marL="457200" rtl="0" algn="l">
              <a:spcBef>
                <a:spcPts val="600"/>
              </a:spcBef>
              <a:spcAft>
                <a:spcPts val="0"/>
              </a:spcAft>
              <a:buClr>
                <a:srgbClr val="000000"/>
              </a:buClr>
              <a:buSzPts val="1650"/>
              <a:buChar char="●"/>
            </a:pPr>
            <a:r>
              <a:rPr lang="en" sz="1650">
                <a:solidFill>
                  <a:srgbClr val="000000"/>
                </a:solidFill>
                <a:highlight>
                  <a:srgbClr val="FFFFFF"/>
                </a:highlight>
              </a:rPr>
              <a:t>In Machine Learning, we collect the data to apply various machine learning techniques based on their structure.</a:t>
            </a:r>
            <a:endParaRPr sz="1650">
              <a:solidFill>
                <a:srgbClr val="000000"/>
              </a:solidFill>
              <a:highlight>
                <a:srgbClr val="FFFFFF"/>
              </a:highlight>
            </a:endParaRPr>
          </a:p>
        </p:txBody>
      </p:sp>
      <p:sp>
        <p:nvSpPr>
          <p:cNvPr id="553" name="Google Shape;553;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6"/>
          <p:cNvSpPr txBox="1"/>
          <p:nvPr>
            <p:ph type="title"/>
          </p:nvPr>
        </p:nvSpPr>
        <p:spPr>
          <a:xfrm>
            <a:off x="1156975"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Collection for this project</a:t>
            </a:r>
            <a:endParaRPr>
              <a:solidFill>
                <a:schemeClr val="accent2"/>
              </a:solidFill>
            </a:endParaRPr>
          </a:p>
        </p:txBody>
      </p:sp>
      <p:sp>
        <p:nvSpPr>
          <p:cNvPr id="559" name="Google Shape;559;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0" name="Google Shape;560;p26"/>
          <p:cNvPicPr preferRelativeResize="0"/>
          <p:nvPr/>
        </p:nvPicPr>
        <p:blipFill>
          <a:blip r:embed="rId3">
            <a:alphaModFix/>
          </a:blip>
          <a:stretch>
            <a:fillRect/>
          </a:stretch>
        </p:blipFill>
        <p:spPr>
          <a:xfrm>
            <a:off x="266275" y="1612925"/>
            <a:ext cx="8839200" cy="149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27"/>
          <p:cNvSpPr txBox="1"/>
          <p:nvPr>
            <p:ph type="title"/>
          </p:nvPr>
        </p:nvSpPr>
        <p:spPr>
          <a:xfrm>
            <a:off x="1156975"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Collection for this project</a:t>
            </a:r>
            <a:endParaRPr>
              <a:solidFill>
                <a:schemeClr val="accent2"/>
              </a:solidFill>
            </a:endParaRPr>
          </a:p>
        </p:txBody>
      </p:sp>
      <p:sp>
        <p:nvSpPr>
          <p:cNvPr id="566" name="Google Shape;566;p27"/>
          <p:cNvSpPr txBox="1"/>
          <p:nvPr>
            <p:ph idx="1" type="body"/>
          </p:nvPr>
        </p:nvSpPr>
        <p:spPr>
          <a:xfrm>
            <a:off x="317750" y="715800"/>
            <a:ext cx="8728200" cy="333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000000"/>
                </a:solidFill>
                <a:highlight>
                  <a:srgbClr val="FFFFFF"/>
                </a:highlight>
              </a:rPr>
              <a:t>We are using the 20 newsgroups datasets and we are splitting this data sets into 3 parts:</a:t>
            </a:r>
            <a:endParaRPr sz="1600">
              <a:solidFill>
                <a:srgbClr val="000000"/>
              </a:solidFill>
              <a:highlight>
                <a:srgbClr val="FFFFFF"/>
              </a:highlight>
            </a:endParaRPr>
          </a:p>
          <a:p>
            <a:pPr indent="-330200" lvl="0" marL="457200" rtl="0" algn="l">
              <a:spcBef>
                <a:spcPts val="600"/>
              </a:spcBef>
              <a:spcAft>
                <a:spcPts val="0"/>
              </a:spcAft>
              <a:buClr>
                <a:srgbClr val="000000"/>
              </a:buClr>
              <a:buSzPts val="1600"/>
              <a:buChar char="●"/>
            </a:pPr>
            <a:r>
              <a:rPr lang="en" sz="1600">
                <a:solidFill>
                  <a:srgbClr val="000000"/>
                </a:solidFill>
                <a:highlight>
                  <a:srgbClr val="FFFFFF"/>
                </a:highlight>
              </a:rPr>
              <a:t>Training data :</a:t>
            </a:r>
            <a:r>
              <a:rPr lang="en" sz="1650">
                <a:solidFill>
                  <a:srgbClr val="000000"/>
                </a:solidFill>
                <a:highlight>
                  <a:schemeClr val="lt1"/>
                </a:highlight>
              </a:rPr>
              <a:t>We use training data to train a specific model by creating certain inputs(or outputs depending on the type of machine learning technique) for the machine learning technique. We use the training data to train this said machine.</a:t>
            </a:r>
            <a:endParaRPr sz="1650">
              <a:solidFill>
                <a:srgbClr val="000000"/>
              </a:solidFill>
              <a:highlight>
                <a:schemeClr val="lt1"/>
              </a:highlight>
            </a:endParaRPr>
          </a:p>
          <a:p>
            <a:pPr indent="0" lvl="0" marL="0" rtl="0" algn="l">
              <a:spcBef>
                <a:spcPts val="600"/>
              </a:spcBef>
              <a:spcAft>
                <a:spcPts val="0"/>
              </a:spcAft>
              <a:buNone/>
            </a:pPr>
            <a:r>
              <a:t/>
            </a:r>
            <a:endParaRPr sz="1650">
              <a:solidFill>
                <a:srgbClr val="000000"/>
              </a:solidFill>
              <a:highlight>
                <a:schemeClr val="lt1"/>
              </a:highlight>
            </a:endParaRPr>
          </a:p>
          <a:p>
            <a:pPr indent="-330200" lvl="0" marL="457200" rtl="0" algn="l">
              <a:spcBef>
                <a:spcPts val="600"/>
              </a:spcBef>
              <a:spcAft>
                <a:spcPts val="0"/>
              </a:spcAft>
              <a:buClr>
                <a:srgbClr val="000000"/>
              </a:buClr>
              <a:buSzPts val="1600"/>
              <a:buChar char="●"/>
            </a:pPr>
            <a:r>
              <a:rPr lang="en" sz="1600">
                <a:solidFill>
                  <a:srgbClr val="000000"/>
                </a:solidFill>
                <a:highlight>
                  <a:srgbClr val="FFFFFF"/>
                </a:highlight>
              </a:rPr>
              <a:t>Development</a:t>
            </a:r>
            <a:r>
              <a:rPr lang="en" sz="1600">
                <a:solidFill>
                  <a:srgbClr val="000000"/>
                </a:solidFill>
                <a:highlight>
                  <a:srgbClr val="FFFFFF"/>
                </a:highlight>
              </a:rPr>
              <a:t> data :</a:t>
            </a:r>
            <a:r>
              <a:rPr lang="en" sz="1600">
                <a:solidFill>
                  <a:srgbClr val="000000"/>
                </a:solidFill>
                <a:highlight>
                  <a:schemeClr val="lt1"/>
                </a:highlight>
              </a:rPr>
              <a:t>Data used in development of the most efficient feature extraction algorithm.</a:t>
            </a:r>
            <a:endParaRPr sz="1600">
              <a:solidFill>
                <a:srgbClr val="000000"/>
              </a:solidFill>
              <a:highlight>
                <a:schemeClr val="lt1"/>
              </a:highlight>
            </a:endParaRPr>
          </a:p>
          <a:p>
            <a:pPr indent="0" lvl="0" marL="0" rtl="0" algn="l">
              <a:spcBef>
                <a:spcPts val="600"/>
              </a:spcBef>
              <a:spcAft>
                <a:spcPts val="0"/>
              </a:spcAft>
              <a:buNone/>
            </a:pPr>
            <a:r>
              <a:t/>
            </a:r>
            <a:endParaRPr sz="1600">
              <a:solidFill>
                <a:srgbClr val="000000"/>
              </a:solidFill>
              <a:highlight>
                <a:srgbClr val="FFFFFF"/>
              </a:highlight>
            </a:endParaRPr>
          </a:p>
          <a:p>
            <a:pPr indent="-330200" lvl="0" marL="457200" rtl="0" algn="l">
              <a:spcBef>
                <a:spcPts val="600"/>
              </a:spcBef>
              <a:spcAft>
                <a:spcPts val="0"/>
              </a:spcAft>
              <a:buClr>
                <a:srgbClr val="000000"/>
              </a:buClr>
              <a:buSzPts val="1600"/>
              <a:buChar char="●"/>
            </a:pPr>
            <a:r>
              <a:rPr lang="en" sz="1600">
                <a:solidFill>
                  <a:srgbClr val="000000"/>
                </a:solidFill>
                <a:highlight>
                  <a:srgbClr val="FFFFFF"/>
                </a:highlight>
              </a:rPr>
              <a:t>Test data:</a:t>
            </a:r>
            <a:r>
              <a:rPr lang="en" sz="1600">
                <a:solidFill>
                  <a:srgbClr val="000000"/>
                </a:solidFill>
                <a:highlight>
                  <a:schemeClr val="lt1"/>
                </a:highlight>
              </a:rPr>
              <a:t> Data used for testing of the classification model and checking which classification model has the best accuracy .</a:t>
            </a:r>
            <a:endParaRPr sz="1600">
              <a:solidFill>
                <a:srgbClr val="000000"/>
              </a:solidFill>
              <a:highlight>
                <a:schemeClr val="lt1"/>
              </a:highlight>
            </a:endParaRPr>
          </a:p>
          <a:p>
            <a:pPr indent="0" lvl="0" marL="0" rtl="0" algn="l">
              <a:spcBef>
                <a:spcPts val="600"/>
              </a:spcBef>
              <a:spcAft>
                <a:spcPts val="0"/>
              </a:spcAft>
              <a:buNone/>
            </a:pPr>
            <a:r>
              <a:rPr lang="en" sz="1600">
                <a:solidFill>
                  <a:srgbClr val="000000"/>
                </a:solidFill>
                <a:highlight>
                  <a:srgbClr val="FFFFFF"/>
                </a:highlight>
              </a:rPr>
              <a:t>The entire dataset is split into the training set (75%), development set (15%), and test set (10%).</a:t>
            </a:r>
            <a:endParaRPr sz="1600">
              <a:solidFill>
                <a:srgbClr val="000000"/>
              </a:solidFill>
              <a:highlight>
                <a:schemeClr val="lt1"/>
              </a:highlight>
            </a:endParaRPr>
          </a:p>
          <a:p>
            <a:pPr indent="0" lvl="0" marL="0" rtl="0" algn="l">
              <a:spcBef>
                <a:spcPts val="600"/>
              </a:spcBef>
              <a:spcAft>
                <a:spcPts val="0"/>
              </a:spcAft>
              <a:buNone/>
            </a:pPr>
            <a:r>
              <a:t/>
            </a:r>
            <a:endParaRPr sz="1600">
              <a:solidFill>
                <a:srgbClr val="000000"/>
              </a:solidFill>
              <a:highlight>
                <a:srgbClr val="FFFFFF"/>
              </a:highlight>
            </a:endParaRPr>
          </a:p>
        </p:txBody>
      </p:sp>
      <p:sp>
        <p:nvSpPr>
          <p:cNvPr id="567" name="Google Shape;567;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8"/>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1"/>
                </a:solidFill>
              </a:rPr>
              <a:t>Data Wrangling Or Feature Extraction</a:t>
            </a:r>
            <a:endParaRPr/>
          </a:p>
        </p:txBody>
      </p:sp>
      <p:sp>
        <p:nvSpPr>
          <p:cNvPr id="573" name="Google Shape;573;p28"/>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Step 2</a:t>
            </a:r>
            <a:endParaRPr/>
          </a:p>
        </p:txBody>
      </p:sp>
      <p:sp>
        <p:nvSpPr>
          <p:cNvPr id="574" name="Google Shape;574;p28"/>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9500">
                <a:solidFill>
                  <a:schemeClr val="accent2"/>
                </a:solidFill>
                <a:latin typeface="Oswald"/>
                <a:ea typeface="Oswald"/>
                <a:cs typeface="Oswald"/>
                <a:sym typeface="Oswald"/>
              </a:rPr>
              <a:t>3.2</a:t>
            </a:r>
            <a:endParaRPr sz="9500">
              <a:solidFill>
                <a:schemeClr val="accent2"/>
              </a:solidFill>
            </a:endParaRPr>
          </a:p>
        </p:txBody>
      </p:sp>
      <p:sp>
        <p:nvSpPr>
          <p:cNvPr id="575" name="Google Shape;575;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9"/>
          <p:cNvSpPr txBox="1"/>
          <p:nvPr>
            <p:ph type="title"/>
          </p:nvPr>
        </p:nvSpPr>
        <p:spPr>
          <a:xfrm>
            <a:off x="1156975"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Wrangling</a:t>
            </a:r>
            <a:endParaRPr>
              <a:solidFill>
                <a:schemeClr val="accent2"/>
              </a:solidFill>
            </a:endParaRPr>
          </a:p>
        </p:txBody>
      </p:sp>
      <p:sp>
        <p:nvSpPr>
          <p:cNvPr id="581" name="Google Shape;581;p29"/>
          <p:cNvSpPr txBox="1"/>
          <p:nvPr>
            <p:ph idx="1" type="body"/>
          </p:nvPr>
        </p:nvSpPr>
        <p:spPr>
          <a:xfrm>
            <a:off x="317750" y="715800"/>
            <a:ext cx="8728200" cy="33354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333333"/>
              </a:buClr>
              <a:buSzPts val="1600"/>
              <a:buChar char="●"/>
            </a:pPr>
            <a:r>
              <a:rPr lang="en" sz="1600">
                <a:solidFill>
                  <a:srgbClr val="333333"/>
                </a:solidFill>
                <a:highlight>
                  <a:srgbClr val="FFFFFF"/>
                </a:highlight>
              </a:rPr>
              <a:t>Data wrangling is the process of cleaning, structuring, and enriching raw data into the desired format for better decision-making in less time. </a:t>
            </a:r>
            <a:endParaRPr sz="1600">
              <a:solidFill>
                <a:srgbClr val="333333"/>
              </a:solidFill>
              <a:highlight>
                <a:srgbClr val="FFFFFF"/>
              </a:highlight>
            </a:endParaRPr>
          </a:p>
          <a:p>
            <a:pPr indent="-330200" lvl="0" marL="457200" rtl="0" algn="l">
              <a:spcBef>
                <a:spcPts val="0"/>
              </a:spcBef>
              <a:spcAft>
                <a:spcPts val="0"/>
              </a:spcAft>
              <a:buClr>
                <a:srgbClr val="333333"/>
              </a:buClr>
              <a:buSzPts val="1600"/>
              <a:buChar char="●"/>
            </a:pPr>
            <a:r>
              <a:rPr lang="en" sz="1600">
                <a:solidFill>
                  <a:srgbClr val="333333"/>
                </a:solidFill>
                <a:highlight>
                  <a:srgbClr val="FFFFFF"/>
                </a:highlight>
              </a:rPr>
              <a:t>Data has become more diverse and unstructured, demanding increased time spent culling, cleaning, and organizing data ahead of broader analysis which has created a need for data cleaning.</a:t>
            </a:r>
            <a:endParaRPr sz="1600">
              <a:solidFill>
                <a:srgbClr val="333333"/>
              </a:solidFill>
              <a:highlight>
                <a:srgbClr val="FFFFFF"/>
              </a:highlight>
            </a:endParaRPr>
          </a:p>
          <a:p>
            <a:pPr indent="0" lvl="0" marL="0" rtl="0" algn="l">
              <a:spcBef>
                <a:spcPts val="600"/>
              </a:spcBef>
              <a:spcAft>
                <a:spcPts val="0"/>
              </a:spcAft>
              <a:buNone/>
            </a:pPr>
            <a:r>
              <a:t/>
            </a:r>
            <a:endParaRPr sz="1600">
              <a:solidFill>
                <a:srgbClr val="333333"/>
              </a:solidFill>
              <a:highlight>
                <a:srgbClr val="FFFFFF"/>
              </a:highlight>
            </a:endParaRPr>
          </a:p>
          <a:p>
            <a:pPr indent="0" lvl="0" marL="0" rtl="0" algn="l">
              <a:spcBef>
                <a:spcPts val="600"/>
              </a:spcBef>
              <a:spcAft>
                <a:spcPts val="0"/>
              </a:spcAft>
              <a:buNone/>
            </a:pPr>
            <a:r>
              <a:t/>
            </a:r>
            <a:endParaRPr sz="1950">
              <a:solidFill>
                <a:srgbClr val="333333"/>
              </a:solidFill>
              <a:highlight>
                <a:srgbClr val="FFFFFF"/>
              </a:highlight>
              <a:latin typeface="Arial"/>
              <a:ea typeface="Arial"/>
              <a:cs typeface="Arial"/>
              <a:sym typeface="Arial"/>
            </a:endParaRPr>
          </a:p>
        </p:txBody>
      </p:sp>
      <p:sp>
        <p:nvSpPr>
          <p:cNvPr id="582" name="Google Shape;582;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0"/>
          <p:cNvSpPr txBox="1"/>
          <p:nvPr>
            <p:ph type="title"/>
          </p:nvPr>
        </p:nvSpPr>
        <p:spPr>
          <a:xfrm>
            <a:off x="1156975"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 Extraction</a:t>
            </a:r>
            <a:endParaRPr>
              <a:solidFill>
                <a:schemeClr val="accent2"/>
              </a:solidFill>
            </a:endParaRPr>
          </a:p>
        </p:txBody>
      </p:sp>
      <p:sp>
        <p:nvSpPr>
          <p:cNvPr id="588" name="Google Shape;588;p30"/>
          <p:cNvSpPr txBox="1"/>
          <p:nvPr>
            <p:ph idx="1" type="body"/>
          </p:nvPr>
        </p:nvSpPr>
        <p:spPr>
          <a:xfrm>
            <a:off x="317750" y="715800"/>
            <a:ext cx="8728200" cy="33354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333333"/>
              </a:buClr>
              <a:buSzPts val="1600"/>
              <a:buChar char="●"/>
            </a:pPr>
            <a:r>
              <a:rPr lang="en" sz="1600">
                <a:solidFill>
                  <a:srgbClr val="333333"/>
                </a:solidFill>
                <a:highlight>
                  <a:srgbClr val="FFFFFF"/>
                </a:highlight>
              </a:rPr>
              <a:t>The feature Extraction technique gives us new features that are a linear combination of the existing features. The new set of features will have different values as compared to the original feature values. </a:t>
            </a:r>
            <a:endParaRPr sz="1600">
              <a:solidFill>
                <a:srgbClr val="333333"/>
              </a:solidFill>
              <a:highlight>
                <a:srgbClr val="FFFFFF"/>
              </a:highlight>
            </a:endParaRPr>
          </a:p>
          <a:p>
            <a:pPr indent="-330200" lvl="0" marL="457200" rtl="0" algn="l">
              <a:spcBef>
                <a:spcPts val="0"/>
              </a:spcBef>
              <a:spcAft>
                <a:spcPts val="0"/>
              </a:spcAft>
              <a:buClr>
                <a:srgbClr val="333333"/>
              </a:buClr>
              <a:buSzPts val="1600"/>
              <a:buChar char="●"/>
            </a:pPr>
            <a:r>
              <a:rPr lang="en" sz="1600">
                <a:solidFill>
                  <a:srgbClr val="333333"/>
                </a:solidFill>
                <a:highlight>
                  <a:srgbClr val="FFFFFF"/>
                </a:highlight>
              </a:rPr>
              <a:t>The main aim is to have fewer features that will are required to capture the same information. We might think that choosing fewer features might lead to underfitting, but in the case of the Feature Extraction technique, the extra data is generally noise.</a:t>
            </a:r>
            <a:endParaRPr sz="1600">
              <a:solidFill>
                <a:srgbClr val="333333"/>
              </a:solidFill>
              <a:highlight>
                <a:srgbClr val="FFFFFF"/>
              </a:highlight>
            </a:endParaRPr>
          </a:p>
        </p:txBody>
      </p:sp>
      <p:sp>
        <p:nvSpPr>
          <p:cNvPr id="589" name="Google Shape;589;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31"/>
          <p:cNvSpPr txBox="1"/>
          <p:nvPr>
            <p:ph type="title"/>
          </p:nvPr>
        </p:nvSpPr>
        <p:spPr>
          <a:xfrm>
            <a:off x="1156975"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CountVectorizer</a:t>
            </a:r>
            <a:r>
              <a:rPr lang="en"/>
              <a:t>()</a:t>
            </a:r>
            <a:endParaRPr>
              <a:solidFill>
                <a:schemeClr val="accent2"/>
              </a:solidFill>
            </a:endParaRPr>
          </a:p>
        </p:txBody>
      </p:sp>
      <p:sp>
        <p:nvSpPr>
          <p:cNvPr id="595" name="Google Shape;595;p31"/>
          <p:cNvSpPr txBox="1"/>
          <p:nvPr>
            <p:ph idx="1" type="body"/>
          </p:nvPr>
        </p:nvSpPr>
        <p:spPr>
          <a:xfrm>
            <a:off x="317750" y="715800"/>
            <a:ext cx="8728200" cy="333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rgbClr val="0E101A"/>
                </a:solidFill>
              </a:rPr>
              <a:t>CountVectorizer </a:t>
            </a:r>
            <a:r>
              <a:rPr lang="en" sz="1600">
                <a:solidFill>
                  <a:srgbClr val="0E101A"/>
                </a:solidFill>
              </a:rPr>
              <a:t>is a great tool provided by the scikit-learn library in Python. It is used to transform a given text into a vector based on the frequency (count) of each word that occurs in the entire text. This is helpful when we have multiple such texts, and we wish to convert each word in each text into vectors (for use in further text analysis).</a:t>
            </a:r>
            <a:endParaRPr sz="1600">
              <a:solidFill>
                <a:srgbClr val="0E101A"/>
              </a:solidFill>
            </a:endParaRPr>
          </a:p>
          <a:p>
            <a:pPr indent="0" lvl="0" marL="0" rtl="0" algn="l">
              <a:spcBef>
                <a:spcPts val="600"/>
              </a:spcBef>
              <a:spcAft>
                <a:spcPts val="0"/>
              </a:spcAft>
              <a:buNone/>
            </a:pPr>
            <a:r>
              <a:t/>
            </a:r>
            <a:endParaRPr sz="1600">
              <a:solidFill>
                <a:srgbClr val="0E101A"/>
              </a:solidFill>
            </a:endParaRPr>
          </a:p>
          <a:p>
            <a:pPr indent="0" lvl="0" marL="0" rtl="0" algn="l">
              <a:spcBef>
                <a:spcPts val="600"/>
              </a:spcBef>
              <a:spcAft>
                <a:spcPts val="0"/>
              </a:spcAft>
              <a:buNone/>
            </a:pPr>
            <a:r>
              <a:rPr lang="en" sz="1600">
                <a:solidFill>
                  <a:srgbClr val="0E101A"/>
                </a:solidFill>
              </a:rPr>
              <a:t>We will be using this function in feature extraction 1, </a:t>
            </a:r>
            <a:r>
              <a:rPr lang="en" sz="1600">
                <a:solidFill>
                  <a:srgbClr val="0E101A"/>
                </a:solidFill>
              </a:rPr>
              <a:t>feature extraction 2, and feature extraction 3</a:t>
            </a:r>
            <a:endParaRPr sz="1600">
              <a:solidFill>
                <a:srgbClr val="0E101A"/>
              </a:solidFill>
            </a:endParaRPr>
          </a:p>
        </p:txBody>
      </p:sp>
      <p:sp>
        <p:nvSpPr>
          <p:cNvPr id="596" name="Google Shape;596;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4"/>
          <p:cNvSpPr txBox="1"/>
          <p:nvPr>
            <p:ph idx="4294967295" type="ctrTitle"/>
          </p:nvPr>
        </p:nvSpPr>
        <p:spPr>
          <a:xfrm>
            <a:off x="1275150" y="1278550"/>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HELLO!</a:t>
            </a:r>
            <a:endParaRPr sz="10000"/>
          </a:p>
        </p:txBody>
      </p:sp>
      <p:sp>
        <p:nvSpPr>
          <p:cNvPr id="470" name="Google Shape;470;p14"/>
          <p:cNvSpPr txBox="1"/>
          <p:nvPr>
            <p:ph idx="4294967295" type="subTitle"/>
          </p:nvPr>
        </p:nvSpPr>
        <p:spPr>
          <a:xfrm>
            <a:off x="1275150" y="2325749"/>
            <a:ext cx="6593700" cy="1680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I am Kushagra Singh Chauhan</a:t>
            </a:r>
            <a:endParaRPr b="1" sz="3600"/>
          </a:p>
          <a:p>
            <a:pPr indent="0" lvl="0" marL="0" rtl="0" algn="ctr">
              <a:spcBef>
                <a:spcPts val="600"/>
              </a:spcBef>
              <a:spcAft>
                <a:spcPts val="0"/>
              </a:spcAft>
              <a:buClr>
                <a:schemeClr val="dk1"/>
              </a:buClr>
              <a:buSzPts val="1100"/>
              <a:buFont typeface="Arial"/>
              <a:buNone/>
            </a:pPr>
            <a:r>
              <a:rPr lang="en"/>
              <a:t>This is my presentation for the AIML training</a:t>
            </a:r>
            <a:r>
              <a:rPr lang="en"/>
              <a:t>. </a:t>
            </a:r>
            <a:endParaRPr/>
          </a:p>
          <a:p>
            <a:pPr indent="0" lvl="0" marL="0" rtl="0" algn="ctr">
              <a:spcBef>
                <a:spcPts val="600"/>
              </a:spcBef>
              <a:spcAft>
                <a:spcPts val="0"/>
              </a:spcAft>
              <a:buClr>
                <a:schemeClr val="dk1"/>
              </a:buClr>
              <a:buSzPts val="1100"/>
              <a:buFont typeface="Arial"/>
              <a:buNone/>
            </a:pPr>
            <a:r>
              <a:rPr lang="en"/>
              <a:t>Roll No.1901640100152</a:t>
            </a:r>
            <a:endParaRPr/>
          </a:p>
          <a:p>
            <a:pPr indent="0" lvl="0" marL="0" rtl="0" algn="ctr">
              <a:spcBef>
                <a:spcPts val="600"/>
              </a:spcBef>
              <a:spcAft>
                <a:spcPts val="0"/>
              </a:spcAft>
              <a:buClr>
                <a:schemeClr val="dk1"/>
              </a:buClr>
              <a:buSzPts val="1100"/>
              <a:buFont typeface="Arial"/>
              <a:buNone/>
            </a:pPr>
            <a:r>
              <a:rPr lang="en"/>
              <a:t>kushagras634@gmail.com</a:t>
            </a:r>
            <a:endParaRPr/>
          </a:p>
          <a:p>
            <a:pPr indent="0" lvl="0" marL="0" rtl="0" algn="ctr">
              <a:spcBef>
                <a:spcPts val="600"/>
              </a:spcBef>
              <a:spcAft>
                <a:spcPts val="0"/>
              </a:spcAft>
              <a:buNone/>
            </a:pPr>
            <a:r>
              <a:t/>
            </a:r>
            <a:endParaRPr b="1" sz="3600"/>
          </a:p>
        </p:txBody>
      </p:sp>
      <p:sp>
        <p:nvSpPr>
          <p:cNvPr id="471" name="Google Shape;471;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2"/>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Extraction 1</a:t>
            </a:r>
            <a:endParaRPr/>
          </a:p>
        </p:txBody>
      </p:sp>
      <p:sp>
        <p:nvSpPr>
          <p:cNvPr id="602" name="Google Shape;602;p32"/>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32"/>
          <p:cNvGrpSpPr/>
          <p:nvPr/>
        </p:nvGrpSpPr>
        <p:grpSpPr>
          <a:xfrm>
            <a:off x="3844549" y="3126202"/>
            <a:ext cx="599842" cy="589958"/>
            <a:chOff x="1244325" y="4999400"/>
            <a:chExt cx="444525" cy="437200"/>
          </a:xfrm>
        </p:grpSpPr>
        <p:sp>
          <p:nvSpPr>
            <p:cNvPr id="604" name="Google Shape;604;p32"/>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32"/>
          <p:cNvGrpSpPr/>
          <p:nvPr/>
        </p:nvGrpSpPr>
        <p:grpSpPr>
          <a:xfrm>
            <a:off x="5266889" y="3113863"/>
            <a:ext cx="409140" cy="420402"/>
            <a:chOff x="2605300" y="5003050"/>
            <a:chExt cx="418900" cy="430475"/>
          </a:xfrm>
        </p:grpSpPr>
        <p:sp>
          <p:nvSpPr>
            <p:cNvPr id="610" name="Google Shape;610;p32"/>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32"/>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5" name="Google Shape;615;p32"/>
          <p:cNvSpPr txBox="1"/>
          <p:nvPr/>
        </p:nvSpPr>
        <p:spPr>
          <a:xfrm>
            <a:off x="803350" y="943200"/>
            <a:ext cx="7876200" cy="184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Feature Extraction 1 deals with un-preprocessed data, that contains stopwords, punctuation marks, missing data, noisy data, and some other type of irrelevant data.</a:t>
            </a:r>
            <a:endParaRPr sz="1600">
              <a:latin typeface="Source Sans Pro"/>
              <a:ea typeface="Source Sans Pro"/>
              <a:cs typeface="Source Sans Pro"/>
              <a:sym typeface="Source Sans Pro"/>
            </a:endParaRPr>
          </a:p>
          <a:p>
            <a:pPr indent="0" lvl="0" marL="457200" rtl="0" algn="l">
              <a:spcBef>
                <a:spcPts val="0"/>
              </a:spcBef>
              <a:spcAft>
                <a:spcPts val="0"/>
              </a:spcAft>
              <a:buNone/>
            </a:pPr>
            <a:r>
              <a:t/>
            </a:r>
            <a:endParaRPr sz="1600">
              <a:latin typeface="Source Sans Pro"/>
              <a:ea typeface="Source Sans Pro"/>
              <a:cs typeface="Source Sans Pro"/>
              <a:sym typeface="Source Sans Pro"/>
            </a:endParaRPr>
          </a:p>
          <a:p>
            <a:pPr indent="0" lvl="0" marL="457200" rtl="0" algn="l">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b="1" lang="en" sz="1600">
                <a:latin typeface="Source Sans Pro"/>
                <a:ea typeface="Source Sans Pro"/>
                <a:cs typeface="Source Sans Pro"/>
                <a:sym typeface="Source Sans Pro"/>
              </a:rPr>
              <a:t>Naive Bayes Classifier accuracy for this feature extraction is 0.8964.</a:t>
            </a:r>
            <a:endParaRPr b="1" sz="1600">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3"/>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Stopwords</a:t>
            </a:r>
            <a:endParaRPr/>
          </a:p>
        </p:txBody>
      </p:sp>
      <p:sp>
        <p:nvSpPr>
          <p:cNvPr id="621" name="Google Shape;621;p33"/>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33"/>
          <p:cNvGrpSpPr/>
          <p:nvPr/>
        </p:nvGrpSpPr>
        <p:grpSpPr>
          <a:xfrm>
            <a:off x="3844549" y="3126201"/>
            <a:ext cx="599842" cy="589958"/>
            <a:chOff x="1244325" y="4999400"/>
            <a:chExt cx="444525" cy="437200"/>
          </a:xfrm>
        </p:grpSpPr>
        <p:sp>
          <p:nvSpPr>
            <p:cNvPr id="623" name="Google Shape;623;p33"/>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33"/>
          <p:cNvGrpSpPr/>
          <p:nvPr/>
        </p:nvGrpSpPr>
        <p:grpSpPr>
          <a:xfrm>
            <a:off x="5266889" y="3113863"/>
            <a:ext cx="409140" cy="420402"/>
            <a:chOff x="2605300" y="5003050"/>
            <a:chExt cx="418900" cy="430475"/>
          </a:xfrm>
        </p:grpSpPr>
        <p:sp>
          <p:nvSpPr>
            <p:cNvPr id="629" name="Google Shape;629;p33"/>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33"/>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4" name="Google Shape;634;p33"/>
          <p:cNvSpPr txBox="1"/>
          <p:nvPr/>
        </p:nvSpPr>
        <p:spPr>
          <a:xfrm>
            <a:off x="803350" y="943200"/>
            <a:ext cx="7876200" cy="27552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A stop word is a commonly used word (such as “the”, “a”, “an”, “in”) that a search engine has been programmed to ignore, both when indexing entries for searching and when retrieving them as the result of a search query. </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We would not want these words to take up space in our database, or taking up the valuable processing time. For this, we can remove them easily, by storing a list of words that you consider to stop words. NLTK(Natural Language Toolkit) in python has a list of stopwords stored in 16 different languages.</a:t>
            </a:r>
            <a:endParaRPr sz="1700">
              <a:latin typeface="Source Sans Pro"/>
              <a:ea typeface="Source Sans Pro"/>
              <a:cs typeface="Source Sans Pro"/>
              <a:sym typeface="Source Sans Pro"/>
            </a:endParaRPr>
          </a:p>
          <a:p>
            <a:pPr indent="-336550" lvl="0" marL="457200" rtl="0" algn="l">
              <a:spcBef>
                <a:spcPts val="0"/>
              </a:spcBef>
              <a:spcAft>
                <a:spcPts val="0"/>
              </a:spcAft>
              <a:buSzPts val="1700"/>
              <a:buFont typeface="Source Sans Pro"/>
              <a:buChar char="●"/>
            </a:pPr>
            <a:r>
              <a:rPr lang="en" sz="1700">
                <a:latin typeface="Source Sans Pro"/>
                <a:ea typeface="Source Sans Pro"/>
                <a:cs typeface="Source Sans Pro"/>
                <a:sym typeface="Source Sans Pro"/>
              </a:rPr>
              <a:t>W</a:t>
            </a:r>
            <a:r>
              <a:rPr lang="en" sz="1700">
                <a:latin typeface="Source Sans Pro"/>
                <a:ea typeface="Source Sans Pro"/>
                <a:cs typeface="Source Sans Pro"/>
                <a:sym typeface="Source Sans Pro"/>
              </a:rPr>
              <a:t>e are going to use stopwords that are in English as the dataset contains all text files which are in English</a:t>
            </a:r>
            <a:endParaRPr sz="1700">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4"/>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Tokenization</a:t>
            </a:r>
            <a:endParaRPr/>
          </a:p>
        </p:txBody>
      </p:sp>
      <p:sp>
        <p:nvSpPr>
          <p:cNvPr id="640" name="Google Shape;640;p34"/>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34"/>
          <p:cNvGrpSpPr/>
          <p:nvPr/>
        </p:nvGrpSpPr>
        <p:grpSpPr>
          <a:xfrm>
            <a:off x="3844549" y="3126201"/>
            <a:ext cx="599842" cy="589958"/>
            <a:chOff x="1244325" y="4999400"/>
            <a:chExt cx="444525" cy="437200"/>
          </a:xfrm>
        </p:grpSpPr>
        <p:sp>
          <p:nvSpPr>
            <p:cNvPr id="642" name="Google Shape;642;p34"/>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34"/>
          <p:cNvGrpSpPr/>
          <p:nvPr/>
        </p:nvGrpSpPr>
        <p:grpSpPr>
          <a:xfrm>
            <a:off x="5266889" y="3113863"/>
            <a:ext cx="409140" cy="420402"/>
            <a:chOff x="2605300" y="5003050"/>
            <a:chExt cx="418900" cy="430475"/>
          </a:xfrm>
        </p:grpSpPr>
        <p:sp>
          <p:nvSpPr>
            <p:cNvPr id="648" name="Google Shape;648;p34"/>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34"/>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3" name="Google Shape;653;p34"/>
          <p:cNvSpPr txBox="1"/>
          <p:nvPr/>
        </p:nvSpPr>
        <p:spPr>
          <a:xfrm>
            <a:off x="803350" y="943200"/>
            <a:ext cx="7876200" cy="2190000"/>
          </a:xfrm>
          <a:prstGeom prst="rect">
            <a:avLst/>
          </a:prstGeom>
          <a:noFill/>
          <a:ln>
            <a:noFill/>
          </a:ln>
        </p:spPr>
        <p:txBody>
          <a:bodyPr anchorCtr="0" anchor="t" bIns="91425" lIns="91425" spcFirstLastPara="1" rIns="91425" wrap="square" tIns="91425">
            <a:spAutoFit/>
          </a:bodyPr>
          <a:lstStyle/>
          <a:p>
            <a:pPr indent="-330200" lvl="0" marL="457200" marR="330200" rtl="0" algn="l">
              <a:lnSpc>
                <a:spcPct val="142857"/>
              </a:lnSpc>
              <a:spcBef>
                <a:spcPts val="2200"/>
              </a:spcBef>
              <a:spcAft>
                <a:spcPts val="0"/>
              </a:spcAft>
              <a:buSzPts val="1600"/>
              <a:buFont typeface="Source Sans Pro"/>
              <a:buChar char="●"/>
            </a:pPr>
            <a:r>
              <a:rPr lang="en" sz="1600">
                <a:highlight>
                  <a:srgbClr val="FFFFFF"/>
                </a:highlight>
                <a:latin typeface="Source Sans Pro"/>
                <a:ea typeface="Source Sans Pro"/>
                <a:cs typeface="Source Sans Pro"/>
                <a:sym typeface="Source Sans Pro"/>
              </a:rPr>
              <a:t>Tokenization is a way of separating a piece of text into smaller units called tokens. Here, tokens can be either word, characters, or subwords.</a:t>
            </a:r>
            <a:endParaRPr sz="1600">
              <a:highlight>
                <a:srgbClr val="FFFFFF"/>
              </a:highlight>
              <a:latin typeface="Source Sans Pro"/>
              <a:ea typeface="Source Sans Pro"/>
              <a:cs typeface="Source Sans Pro"/>
              <a:sym typeface="Source Sans Pro"/>
            </a:endParaRPr>
          </a:p>
          <a:p>
            <a:pPr indent="-330200" lvl="0" marL="457200" marR="330200" rtl="0" algn="l">
              <a:lnSpc>
                <a:spcPct val="142857"/>
              </a:lnSpc>
              <a:spcBef>
                <a:spcPts val="0"/>
              </a:spcBef>
              <a:spcAft>
                <a:spcPts val="0"/>
              </a:spcAft>
              <a:buSzPts val="1600"/>
              <a:buFont typeface="Source Sans Pro"/>
              <a:buChar char="●"/>
            </a:pPr>
            <a:r>
              <a:rPr lang="en" sz="1600">
                <a:highlight>
                  <a:srgbClr val="FFFFFF"/>
                </a:highlight>
                <a:latin typeface="Source Sans Pro"/>
                <a:ea typeface="Source Sans Pro"/>
                <a:cs typeface="Source Sans Pro"/>
                <a:sym typeface="Source Sans Pro"/>
              </a:rPr>
              <a:t>Hence, tokenization can be broadly classified into three types – word, character, and subword (n-gram characters) tokenization.</a:t>
            </a:r>
            <a:endParaRPr sz="1600">
              <a:highlight>
                <a:srgbClr val="FFFFFF"/>
              </a:highlight>
              <a:latin typeface="Source Sans Pro"/>
              <a:ea typeface="Source Sans Pro"/>
              <a:cs typeface="Source Sans Pro"/>
              <a:sym typeface="Source Sans Pro"/>
            </a:endParaRPr>
          </a:p>
          <a:p>
            <a:pPr indent="-330200" lvl="0" marL="457200" marR="330200" rtl="0" algn="l">
              <a:lnSpc>
                <a:spcPct val="142857"/>
              </a:lnSpc>
              <a:spcBef>
                <a:spcPts val="0"/>
              </a:spcBef>
              <a:spcAft>
                <a:spcPts val="0"/>
              </a:spcAft>
              <a:buSzPts val="1600"/>
              <a:buFont typeface="Source Sans Pro"/>
              <a:buChar char="●"/>
            </a:pPr>
            <a:r>
              <a:rPr lang="en" sz="1600">
                <a:highlight>
                  <a:srgbClr val="FFFFFF"/>
                </a:highlight>
                <a:latin typeface="Source Sans Pro"/>
                <a:ea typeface="Source Sans Pro"/>
                <a:cs typeface="Source Sans Pro"/>
                <a:sym typeface="Source Sans Pro"/>
              </a:rPr>
              <a:t>It’s a fundamental step in traditional NLP(Natural Processing Language) methods like Count Vectorizer and TfidfVectorizer.</a:t>
            </a:r>
            <a:endParaRPr sz="1600">
              <a:highlight>
                <a:srgbClr val="FFFFFF"/>
              </a:highlight>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5"/>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Stemming</a:t>
            </a:r>
            <a:endParaRPr/>
          </a:p>
        </p:txBody>
      </p:sp>
      <p:sp>
        <p:nvSpPr>
          <p:cNvPr id="659" name="Google Shape;659;p35"/>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0" name="Google Shape;660;p35"/>
          <p:cNvGrpSpPr/>
          <p:nvPr/>
        </p:nvGrpSpPr>
        <p:grpSpPr>
          <a:xfrm>
            <a:off x="3844549" y="3126201"/>
            <a:ext cx="599842" cy="589958"/>
            <a:chOff x="1244325" y="4999400"/>
            <a:chExt cx="444525" cy="437200"/>
          </a:xfrm>
        </p:grpSpPr>
        <p:sp>
          <p:nvSpPr>
            <p:cNvPr id="661" name="Google Shape;661;p35"/>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35"/>
          <p:cNvGrpSpPr/>
          <p:nvPr/>
        </p:nvGrpSpPr>
        <p:grpSpPr>
          <a:xfrm>
            <a:off x="5266889" y="3113863"/>
            <a:ext cx="409140" cy="420402"/>
            <a:chOff x="2605300" y="5003050"/>
            <a:chExt cx="418900" cy="430475"/>
          </a:xfrm>
        </p:grpSpPr>
        <p:sp>
          <p:nvSpPr>
            <p:cNvPr id="667" name="Google Shape;667;p35"/>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35"/>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2" name="Google Shape;672;p35"/>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673" name="Google Shape;673;p35"/>
          <p:cNvSpPr txBox="1"/>
          <p:nvPr/>
        </p:nvSpPr>
        <p:spPr>
          <a:xfrm>
            <a:off x="992950" y="1975975"/>
            <a:ext cx="571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p:txBody>
      </p:sp>
      <p:sp>
        <p:nvSpPr>
          <p:cNvPr id="674" name="Google Shape;674;p35"/>
          <p:cNvSpPr txBox="1"/>
          <p:nvPr/>
        </p:nvSpPr>
        <p:spPr>
          <a:xfrm>
            <a:off x="615625" y="873800"/>
            <a:ext cx="82317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E101A"/>
              </a:buClr>
              <a:buSzPts val="2000"/>
              <a:buFont typeface="Source Sans Pro"/>
              <a:buChar char="●"/>
            </a:pPr>
            <a:r>
              <a:rPr lang="en" sz="2000">
                <a:solidFill>
                  <a:srgbClr val="0E101A"/>
                </a:solidFill>
                <a:latin typeface="Source Sans Pro"/>
                <a:ea typeface="Source Sans Pro"/>
                <a:cs typeface="Source Sans Pro"/>
                <a:sym typeface="Source Sans Pro"/>
              </a:rPr>
              <a:t>Stemming is one of the most common data pre-processing operations we do in almost all Natural Language Processing (NLP) projects. </a:t>
            </a:r>
            <a:endParaRPr sz="2000">
              <a:solidFill>
                <a:srgbClr val="0E101A"/>
              </a:solidFill>
              <a:latin typeface="Source Sans Pro"/>
              <a:ea typeface="Source Sans Pro"/>
              <a:cs typeface="Source Sans Pro"/>
              <a:sym typeface="Source Sans Pro"/>
            </a:endParaRPr>
          </a:p>
          <a:p>
            <a:pPr indent="-355600" lvl="0" marL="457200" rtl="0" algn="l">
              <a:spcBef>
                <a:spcPts val="0"/>
              </a:spcBef>
              <a:spcAft>
                <a:spcPts val="0"/>
              </a:spcAft>
              <a:buClr>
                <a:srgbClr val="0E101A"/>
              </a:buClr>
              <a:buSzPts val="2000"/>
              <a:buFont typeface="Source Sans Pro"/>
              <a:buChar char="●"/>
            </a:pPr>
            <a:r>
              <a:rPr lang="en" sz="2000">
                <a:solidFill>
                  <a:srgbClr val="0E101A"/>
                </a:solidFill>
                <a:latin typeface="Source Sans Pro"/>
                <a:ea typeface="Source Sans Pro"/>
                <a:cs typeface="Source Sans Pro"/>
                <a:sym typeface="Source Sans Pro"/>
              </a:rPr>
              <a:t>Stemming is the process of removing a part of a word or </a:t>
            </a:r>
            <a:r>
              <a:rPr i="1" lang="en" sz="2000">
                <a:solidFill>
                  <a:srgbClr val="0E101A"/>
                </a:solidFill>
                <a:latin typeface="Source Sans Pro"/>
                <a:ea typeface="Source Sans Pro"/>
                <a:cs typeface="Source Sans Pro"/>
                <a:sym typeface="Source Sans Pro"/>
              </a:rPr>
              <a:t>reducing a word to its stem</a:t>
            </a:r>
            <a:r>
              <a:rPr lang="en" sz="2000">
                <a:solidFill>
                  <a:srgbClr val="0E101A"/>
                </a:solidFill>
                <a:latin typeface="Source Sans Pro"/>
                <a:ea typeface="Source Sans Pro"/>
                <a:cs typeface="Source Sans Pro"/>
                <a:sym typeface="Source Sans Pro"/>
              </a:rPr>
              <a:t> or root.In this project we are using Porter Stemmer. </a:t>
            </a:r>
            <a:endParaRPr sz="2000">
              <a:latin typeface="Source Sans Pro"/>
              <a:ea typeface="Source Sans Pro"/>
              <a:cs typeface="Source Sans Pro"/>
              <a:sym typeface="Source Sans Pro"/>
            </a:endParaRPr>
          </a:p>
        </p:txBody>
      </p:sp>
      <p:sp>
        <p:nvSpPr>
          <p:cNvPr id="675" name="Google Shape;675;p35"/>
          <p:cNvSpPr txBox="1"/>
          <p:nvPr/>
        </p:nvSpPr>
        <p:spPr>
          <a:xfrm>
            <a:off x="693450" y="2739725"/>
            <a:ext cx="7705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latin typeface="Source Sans Pro"/>
                <a:ea typeface="Source Sans Pro"/>
                <a:cs typeface="Source Sans Pro"/>
                <a:sym typeface="Source Sans Pro"/>
              </a:rPr>
              <a:t>The Porter stemming algorithm (or ‘Porter stemmer’) is a process for removing the commoner morphological and inflexional endings from words in English. Its main use is as part of a term normalization process that is usually done when setting up Information Retrieval systems.</a:t>
            </a:r>
            <a:endParaRPr i="1" sz="1600">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6"/>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Function:Stem_token()</a:t>
            </a:r>
            <a:endParaRPr/>
          </a:p>
        </p:txBody>
      </p:sp>
      <p:sp>
        <p:nvSpPr>
          <p:cNvPr id="681" name="Google Shape;681;p36"/>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36"/>
          <p:cNvGrpSpPr/>
          <p:nvPr/>
        </p:nvGrpSpPr>
        <p:grpSpPr>
          <a:xfrm>
            <a:off x="3844549" y="3126201"/>
            <a:ext cx="599842" cy="589958"/>
            <a:chOff x="1244325" y="4999400"/>
            <a:chExt cx="444525" cy="437200"/>
          </a:xfrm>
        </p:grpSpPr>
        <p:sp>
          <p:nvSpPr>
            <p:cNvPr id="683" name="Google Shape;683;p36"/>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6"/>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6"/>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6"/>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6"/>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36"/>
          <p:cNvGrpSpPr/>
          <p:nvPr/>
        </p:nvGrpSpPr>
        <p:grpSpPr>
          <a:xfrm>
            <a:off x="5266889" y="3113863"/>
            <a:ext cx="409140" cy="420402"/>
            <a:chOff x="2605300" y="5003050"/>
            <a:chExt cx="418900" cy="430475"/>
          </a:xfrm>
        </p:grpSpPr>
        <p:sp>
          <p:nvSpPr>
            <p:cNvPr id="689" name="Google Shape;689;p36"/>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6"/>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6"/>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36"/>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4" name="Google Shape;694;p36"/>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695" name="Google Shape;695;p36"/>
          <p:cNvSpPr txBox="1"/>
          <p:nvPr/>
        </p:nvSpPr>
        <p:spPr>
          <a:xfrm>
            <a:off x="992950" y="1975975"/>
            <a:ext cx="571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p:txBody>
      </p:sp>
      <p:sp>
        <p:nvSpPr>
          <p:cNvPr id="696" name="Google Shape;696;p36"/>
          <p:cNvSpPr txBox="1"/>
          <p:nvPr/>
        </p:nvSpPr>
        <p:spPr>
          <a:xfrm>
            <a:off x="565975" y="1052525"/>
            <a:ext cx="82317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This function is created for the stemming of words. </a:t>
            </a:r>
            <a:endParaRPr sz="1600">
              <a:solidFill>
                <a:srgbClr val="0E101A"/>
              </a:solidFill>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This function takes text(string) as the argument and apply Porter stemmer to the text and returns a stemmed word.It is created for making </a:t>
            </a:r>
            <a:r>
              <a:rPr lang="en" sz="1600">
                <a:solidFill>
                  <a:srgbClr val="0E101A"/>
                </a:solidFill>
                <a:latin typeface="Source Sans Pro"/>
                <a:ea typeface="Source Sans Pro"/>
                <a:cs typeface="Source Sans Pro"/>
                <a:sym typeface="Source Sans Pro"/>
              </a:rPr>
              <a:t>stemmed</a:t>
            </a:r>
            <a:r>
              <a:rPr lang="en" sz="1600">
                <a:solidFill>
                  <a:srgbClr val="0E101A"/>
                </a:solidFill>
                <a:latin typeface="Source Sans Pro"/>
                <a:ea typeface="Source Sans Pro"/>
                <a:cs typeface="Source Sans Pro"/>
                <a:sym typeface="Source Sans Pro"/>
              </a:rPr>
              <a:t> tokens of a text data set.</a:t>
            </a:r>
            <a:endParaRPr sz="1600">
              <a:solidFill>
                <a:srgbClr val="0E101A"/>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7"/>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Function:</a:t>
            </a:r>
            <a:r>
              <a:rPr lang="en"/>
              <a:t>Stem_stopword_tokenize</a:t>
            </a:r>
            <a:r>
              <a:rPr lang="en"/>
              <a:t>()</a:t>
            </a:r>
            <a:endParaRPr/>
          </a:p>
        </p:txBody>
      </p:sp>
      <p:sp>
        <p:nvSpPr>
          <p:cNvPr id="702" name="Google Shape;702;p37"/>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37"/>
          <p:cNvGrpSpPr/>
          <p:nvPr/>
        </p:nvGrpSpPr>
        <p:grpSpPr>
          <a:xfrm>
            <a:off x="3844549" y="3126201"/>
            <a:ext cx="599842" cy="589958"/>
            <a:chOff x="1244325" y="4999400"/>
            <a:chExt cx="444525" cy="437200"/>
          </a:xfrm>
        </p:grpSpPr>
        <p:sp>
          <p:nvSpPr>
            <p:cNvPr id="704" name="Google Shape;704;p37"/>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7"/>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37"/>
          <p:cNvGrpSpPr/>
          <p:nvPr/>
        </p:nvGrpSpPr>
        <p:grpSpPr>
          <a:xfrm>
            <a:off x="5266889" y="3113863"/>
            <a:ext cx="409140" cy="420402"/>
            <a:chOff x="2605300" y="5003050"/>
            <a:chExt cx="418900" cy="430475"/>
          </a:xfrm>
        </p:grpSpPr>
        <p:sp>
          <p:nvSpPr>
            <p:cNvPr id="710" name="Google Shape;710;p37"/>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37"/>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5" name="Google Shape;715;p37"/>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716" name="Google Shape;716;p37"/>
          <p:cNvSpPr txBox="1"/>
          <p:nvPr/>
        </p:nvSpPr>
        <p:spPr>
          <a:xfrm>
            <a:off x="992950" y="1975975"/>
            <a:ext cx="571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p:txBody>
      </p:sp>
      <p:sp>
        <p:nvSpPr>
          <p:cNvPr id="717" name="Google Shape;717;p37"/>
          <p:cNvSpPr txBox="1"/>
          <p:nvPr/>
        </p:nvSpPr>
        <p:spPr>
          <a:xfrm>
            <a:off x="565975" y="1052525"/>
            <a:ext cx="82317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As in this program, we are stemming first and then tokenizing it into words. This creates a problem, as stopwords are not stemmed and they cannot be removed at the time of data cleaning.</a:t>
            </a:r>
            <a:endParaRPr sz="1600">
              <a:solidFill>
                <a:srgbClr val="0E101A"/>
              </a:solidFill>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So we use this function for stemming stopwords so they can be removed at the time of data cleaning.</a:t>
            </a:r>
            <a:endParaRPr sz="1600">
              <a:solidFill>
                <a:srgbClr val="0E101A"/>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After stemming stopwords we can directly remove them from the tokenized dataset.</a:t>
            </a:r>
            <a:endParaRPr sz="1600">
              <a:solidFill>
                <a:srgbClr val="0E101A"/>
              </a:solidFill>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38"/>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Extraction 2</a:t>
            </a:r>
            <a:endParaRPr/>
          </a:p>
        </p:txBody>
      </p:sp>
      <p:sp>
        <p:nvSpPr>
          <p:cNvPr id="723" name="Google Shape;723;p38"/>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4" name="Google Shape;724;p38"/>
          <p:cNvGrpSpPr/>
          <p:nvPr/>
        </p:nvGrpSpPr>
        <p:grpSpPr>
          <a:xfrm>
            <a:off x="3844549" y="3126201"/>
            <a:ext cx="599842" cy="589958"/>
            <a:chOff x="1244325" y="4999400"/>
            <a:chExt cx="444525" cy="437200"/>
          </a:xfrm>
        </p:grpSpPr>
        <p:sp>
          <p:nvSpPr>
            <p:cNvPr id="725" name="Google Shape;725;p38"/>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8"/>
          <p:cNvGrpSpPr/>
          <p:nvPr/>
        </p:nvGrpSpPr>
        <p:grpSpPr>
          <a:xfrm>
            <a:off x="5266889" y="3113863"/>
            <a:ext cx="409140" cy="420402"/>
            <a:chOff x="2605300" y="5003050"/>
            <a:chExt cx="418900" cy="430475"/>
          </a:xfrm>
        </p:grpSpPr>
        <p:sp>
          <p:nvSpPr>
            <p:cNvPr id="731" name="Google Shape;731;p38"/>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8"/>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8"/>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38"/>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6" name="Google Shape;736;p38"/>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737" name="Google Shape;737;p38"/>
          <p:cNvSpPr txBox="1"/>
          <p:nvPr/>
        </p:nvSpPr>
        <p:spPr>
          <a:xfrm>
            <a:off x="992950" y="1975975"/>
            <a:ext cx="571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p:txBody>
      </p:sp>
      <p:sp>
        <p:nvSpPr>
          <p:cNvPr id="738" name="Google Shape;738;p38"/>
          <p:cNvSpPr txBox="1"/>
          <p:nvPr/>
        </p:nvSpPr>
        <p:spPr>
          <a:xfrm>
            <a:off x="615625" y="873800"/>
            <a:ext cx="8231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E101A"/>
                </a:solidFill>
                <a:latin typeface="Source Sans Pro"/>
                <a:ea typeface="Source Sans Pro"/>
                <a:cs typeface="Source Sans Pro"/>
                <a:sym typeface="Source Sans Pro"/>
              </a:rPr>
              <a:t>In this feature extraction, we are preprocessing the data by applying certain preprocessing schemes such as:</a:t>
            </a:r>
            <a:endParaRPr sz="1600">
              <a:solidFill>
                <a:srgbClr val="0E101A"/>
              </a:solidFill>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Stemming</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Tokenization</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Removal of Stopwords</a:t>
            </a:r>
            <a:endParaRPr sz="1600">
              <a:solidFill>
                <a:srgbClr val="0E101A"/>
              </a:solidFill>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0E101A"/>
                </a:solidFill>
                <a:latin typeface="Source Sans Pro"/>
                <a:ea typeface="Source Sans Pro"/>
                <a:cs typeface="Source Sans Pro"/>
                <a:sym typeface="Source Sans Pro"/>
              </a:rPr>
              <a:t>After preprocessing data we find its NB accuracy.</a:t>
            </a:r>
            <a:endParaRPr sz="1600">
              <a:solidFill>
                <a:srgbClr val="0E101A"/>
              </a:solidFill>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0E101A"/>
              </a:solidFill>
              <a:latin typeface="Source Sans Pro"/>
              <a:ea typeface="Source Sans Pro"/>
              <a:cs typeface="Source Sans Pro"/>
              <a:sym typeface="Source Sans Pro"/>
            </a:endParaRPr>
          </a:p>
        </p:txBody>
      </p:sp>
      <p:sp>
        <p:nvSpPr>
          <p:cNvPr id="739" name="Google Shape;739;p38"/>
          <p:cNvSpPr txBox="1"/>
          <p:nvPr/>
        </p:nvSpPr>
        <p:spPr>
          <a:xfrm>
            <a:off x="554450" y="3275000"/>
            <a:ext cx="77052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ource Sans Pro"/>
              <a:buChar char="●"/>
            </a:pPr>
            <a:r>
              <a:rPr b="1" lang="en" sz="1600">
                <a:latin typeface="Source Sans Pro"/>
                <a:ea typeface="Source Sans Pro"/>
                <a:cs typeface="Source Sans Pro"/>
                <a:sym typeface="Source Sans Pro"/>
              </a:rPr>
              <a:t>Naive Bayes Classifier accuracy for this feature extraction is </a:t>
            </a:r>
            <a:r>
              <a:rPr b="1" lang="en" sz="1600">
                <a:highlight>
                  <a:srgbClr val="FFFFFF"/>
                </a:highlight>
                <a:latin typeface="Source Sans Pro"/>
                <a:ea typeface="Source Sans Pro"/>
                <a:cs typeface="Source Sans Pro"/>
                <a:sym typeface="Source Sans Pro"/>
              </a:rPr>
              <a:t>0.8939</a:t>
            </a:r>
            <a:r>
              <a:rPr b="1" lang="en" sz="1600">
                <a:latin typeface="Source Sans Pro"/>
                <a:ea typeface="Source Sans Pro"/>
                <a:cs typeface="Source Sans Pro"/>
                <a:sym typeface="Source Sans Pro"/>
              </a:rPr>
              <a:t>.</a:t>
            </a:r>
            <a:endParaRPr sz="1600">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39"/>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Extraction 3</a:t>
            </a:r>
            <a:endParaRPr/>
          </a:p>
        </p:txBody>
      </p:sp>
      <p:sp>
        <p:nvSpPr>
          <p:cNvPr id="745" name="Google Shape;745;p39"/>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6" name="Google Shape;746;p39"/>
          <p:cNvGrpSpPr/>
          <p:nvPr/>
        </p:nvGrpSpPr>
        <p:grpSpPr>
          <a:xfrm>
            <a:off x="3844549" y="3126201"/>
            <a:ext cx="599842" cy="589958"/>
            <a:chOff x="1244325" y="4999400"/>
            <a:chExt cx="444525" cy="437200"/>
          </a:xfrm>
        </p:grpSpPr>
        <p:sp>
          <p:nvSpPr>
            <p:cNvPr id="747" name="Google Shape;747;p39"/>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9"/>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9"/>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39"/>
          <p:cNvGrpSpPr/>
          <p:nvPr/>
        </p:nvGrpSpPr>
        <p:grpSpPr>
          <a:xfrm>
            <a:off x="5266889" y="3113863"/>
            <a:ext cx="409140" cy="420402"/>
            <a:chOff x="2605300" y="5003050"/>
            <a:chExt cx="418900" cy="430475"/>
          </a:xfrm>
        </p:grpSpPr>
        <p:sp>
          <p:nvSpPr>
            <p:cNvPr id="753" name="Google Shape;753;p39"/>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9"/>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9"/>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39"/>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8" name="Google Shape;758;p39"/>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759" name="Google Shape;759;p39"/>
          <p:cNvSpPr txBox="1"/>
          <p:nvPr/>
        </p:nvSpPr>
        <p:spPr>
          <a:xfrm>
            <a:off x="992950" y="1975975"/>
            <a:ext cx="571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p:txBody>
      </p:sp>
      <p:sp>
        <p:nvSpPr>
          <p:cNvPr id="760" name="Google Shape;760;p39"/>
          <p:cNvSpPr txBox="1"/>
          <p:nvPr/>
        </p:nvSpPr>
        <p:spPr>
          <a:xfrm>
            <a:off x="615625" y="873800"/>
            <a:ext cx="8231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E101A"/>
                </a:solidFill>
                <a:latin typeface="Source Sans Pro"/>
                <a:ea typeface="Source Sans Pro"/>
                <a:cs typeface="Source Sans Pro"/>
                <a:sym typeface="Source Sans Pro"/>
              </a:rPr>
              <a:t>In this feature extraction, we are preprocessing the data by applying certain preprocessing schemes such as:</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Removal of Stopwords</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Tokenization</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Stemming</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highlight>
                  <a:srgbClr val="FFFFFF"/>
                </a:highlight>
                <a:latin typeface="Source Sans Pro"/>
                <a:ea typeface="Source Sans Pro"/>
                <a:cs typeface="Source Sans Pro"/>
                <a:sym typeface="Source Sans Pro"/>
              </a:rPr>
              <a:t>Removing accents</a:t>
            </a:r>
            <a:endParaRPr sz="1600">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highlight>
                  <a:srgbClr val="FFFFFF"/>
                </a:highlight>
                <a:latin typeface="Source Sans Pro"/>
                <a:ea typeface="Source Sans Pro"/>
                <a:cs typeface="Source Sans Pro"/>
                <a:sym typeface="Source Sans Pro"/>
              </a:rPr>
              <a:t>Converting text into lowercase</a:t>
            </a:r>
            <a:endParaRPr sz="1600">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highlight>
                  <a:srgbClr val="FFFFFF"/>
                </a:highlight>
                <a:latin typeface="Source Sans Pro"/>
                <a:ea typeface="Source Sans Pro"/>
                <a:cs typeface="Source Sans Pro"/>
                <a:sym typeface="Source Sans Pro"/>
              </a:rPr>
              <a:t>Performing other character normalization</a:t>
            </a:r>
            <a:endParaRPr sz="1600">
              <a:highlight>
                <a:srgbClr val="FFFFFF"/>
              </a:highlight>
              <a:latin typeface="Source Sans Pro"/>
              <a:ea typeface="Source Sans Pro"/>
              <a:cs typeface="Source Sans Pro"/>
              <a:sym typeface="Source Sans Pro"/>
            </a:endParaRPr>
          </a:p>
        </p:txBody>
      </p:sp>
      <p:sp>
        <p:nvSpPr>
          <p:cNvPr id="761" name="Google Shape;761;p39"/>
          <p:cNvSpPr txBox="1"/>
          <p:nvPr/>
        </p:nvSpPr>
        <p:spPr>
          <a:xfrm>
            <a:off x="446825" y="3008750"/>
            <a:ext cx="77052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ource Sans Pro"/>
              <a:buChar char="●"/>
            </a:pPr>
            <a:r>
              <a:rPr b="1" lang="en" sz="1600">
                <a:latin typeface="Source Sans Pro"/>
                <a:ea typeface="Source Sans Pro"/>
                <a:cs typeface="Source Sans Pro"/>
                <a:sym typeface="Source Sans Pro"/>
              </a:rPr>
              <a:t>Naive Bayes Classifier accuracy for this feature extraction is </a:t>
            </a:r>
            <a:r>
              <a:rPr b="1" lang="en" sz="1600">
                <a:highlight>
                  <a:srgbClr val="FFFFFF"/>
                </a:highlight>
                <a:latin typeface="Source Sans Pro"/>
                <a:ea typeface="Source Sans Pro"/>
                <a:cs typeface="Source Sans Pro"/>
                <a:sym typeface="Source Sans Pro"/>
              </a:rPr>
              <a:t>0.9162.</a:t>
            </a:r>
            <a:endParaRPr sz="1600">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0"/>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CountVectorizer() vs TfidfVectorizer()</a:t>
            </a:r>
            <a:endParaRPr/>
          </a:p>
        </p:txBody>
      </p:sp>
      <p:sp>
        <p:nvSpPr>
          <p:cNvPr id="767" name="Google Shape;767;p40"/>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40"/>
          <p:cNvGrpSpPr/>
          <p:nvPr/>
        </p:nvGrpSpPr>
        <p:grpSpPr>
          <a:xfrm>
            <a:off x="3844549" y="3126201"/>
            <a:ext cx="599842" cy="589958"/>
            <a:chOff x="1244325" y="4999400"/>
            <a:chExt cx="444525" cy="437200"/>
          </a:xfrm>
        </p:grpSpPr>
        <p:sp>
          <p:nvSpPr>
            <p:cNvPr id="769" name="Google Shape;769;p40"/>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0"/>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0"/>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0"/>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0"/>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40"/>
          <p:cNvGrpSpPr/>
          <p:nvPr/>
        </p:nvGrpSpPr>
        <p:grpSpPr>
          <a:xfrm>
            <a:off x="5266889" y="3113863"/>
            <a:ext cx="409140" cy="420402"/>
            <a:chOff x="2605300" y="5003050"/>
            <a:chExt cx="418900" cy="430475"/>
          </a:xfrm>
        </p:grpSpPr>
        <p:sp>
          <p:nvSpPr>
            <p:cNvPr id="775" name="Google Shape;775;p40"/>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0"/>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0"/>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40"/>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0" name="Google Shape;780;p40"/>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781" name="Google Shape;781;p40"/>
          <p:cNvSpPr txBox="1"/>
          <p:nvPr/>
        </p:nvSpPr>
        <p:spPr>
          <a:xfrm>
            <a:off x="992950" y="1975975"/>
            <a:ext cx="571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Source Sans Pro"/>
              <a:ea typeface="Source Sans Pro"/>
              <a:cs typeface="Source Sans Pro"/>
              <a:sym typeface="Source Sans Pro"/>
            </a:endParaRPr>
          </a:p>
        </p:txBody>
      </p:sp>
      <p:sp>
        <p:nvSpPr>
          <p:cNvPr id="782" name="Google Shape;782;p40"/>
          <p:cNvSpPr txBox="1"/>
          <p:nvPr/>
        </p:nvSpPr>
        <p:spPr>
          <a:xfrm>
            <a:off x="615625" y="873800"/>
            <a:ext cx="82317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92929"/>
              </a:buClr>
              <a:buSzPts val="1600"/>
              <a:buFont typeface="Source Sans Pro"/>
              <a:buChar char="●"/>
            </a:pPr>
            <a:r>
              <a:rPr b="1" lang="en" sz="1600">
                <a:solidFill>
                  <a:srgbClr val="292929"/>
                </a:solidFill>
                <a:highlight>
                  <a:srgbClr val="FFFFFF"/>
                </a:highlight>
                <a:latin typeface="Source Sans Pro"/>
                <a:ea typeface="Source Sans Pro"/>
                <a:cs typeface="Source Sans Pro"/>
                <a:sym typeface="Source Sans Pro"/>
              </a:rPr>
              <a:t>CountVectorizer</a:t>
            </a:r>
            <a:r>
              <a:rPr lang="en" sz="1600">
                <a:solidFill>
                  <a:srgbClr val="292929"/>
                </a:solidFill>
                <a:highlight>
                  <a:srgbClr val="FFFFFF"/>
                </a:highlight>
                <a:latin typeface="Source Sans Pro"/>
                <a:ea typeface="Source Sans Pro"/>
                <a:cs typeface="Source Sans Pro"/>
                <a:sym typeface="Source Sans Pro"/>
              </a:rPr>
              <a:t> converts a collection of text documents to a matrix of token counts: the occurrences of tokens in each document. This implementation produces a sparse representation of the counts.</a:t>
            </a:r>
            <a:endParaRPr sz="1600">
              <a:solidFill>
                <a:srgbClr val="292929"/>
              </a:solidFill>
              <a:highlight>
                <a:srgbClr val="FFFFFF"/>
              </a:highlight>
              <a:latin typeface="Source Sans Pro"/>
              <a:ea typeface="Source Sans Pro"/>
              <a:cs typeface="Source Sans Pro"/>
              <a:sym typeface="Source Sans Pro"/>
            </a:endParaRPr>
          </a:p>
          <a:p>
            <a:pPr indent="0" lvl="0" marL="91440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a:p>
            <a:pPr indent="0" lvl="0" marL="91440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The </a:t>
            </a:r>
            <a:r>
              <a:rPr b="1" lang="en" sz="1600">
                <a:solidFill>
                  <a:srgbClr val="0E101A"/>
                </a:solidFill>
                <a:latin typeface="Source Sans Pro"/>
                <a:ea typeface="Source Sans Pro"/>
                <a:cs typeface="Source Sans Pro"/>
                <a:sym typeface="Source Sans Pro"/>
              </a:rPr>
              <a:t>TfidfVectorizer</a:t>
            </a:r>
            <a:r>
              <a:rPr lang="en" sz="1600">
                <a:solidFill>
                  <a:srgbClr val="0E101A"/>
                </a:solidFill>
                <a:latin typeface="Source Sans Pro"/>
                <a:ea typeface="Source Sans Pro"/>
                <a:cs typeface="Source Sans Pro"/>
                <a:sym typeface="Source Sans Pro"/>
              </a:rPr>
              <a:t> will tokenize documents, learn the vocabulary and inverse document frequency weightings, and allow you to encode new documents.</a:t>
            </a:r>
            <a:endParaRPr sz="2500">
              <a:solidFill>
                <a:srgbClr val="292929"/>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41"/>
          <p:cNvSpPr txBox="1"/>
          <p:nvPr>
            <p:ph type="title"/>
          </p:nvPr>
        </p:nvSpPr>
        <p:spPr>
          <a:xfrm>
            <a:off x="107370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Extraction 4</a:t>
            </a:r>
            <a:endParaRPr/>
          </a:p>
        </p:txBody>
      </p:sp>
      <p:sp>
        <p:nvSpPr>
          <p:cNvPr id="788" name="Google Shape;788;p41"/>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41"/>
          <p:cNvGrpSpPr/>
          <p:nvPr/>
        </p:nvGrpSpPr>
        <p:grpSpPr>
          <a:xfrm>
            <a:off x="3844549" y="3126201"/>
            <a:ext cx="599842" cy="589958"/>
            <a:chOff x="1244325" y="4999400"/>
            <a:chExt cx="444525" cy="437200"/>
          </a:xfrm>
        </p:grpSpPr>
        <p:sp>
          <p:nvSpPr>
            <p:cNvPr id="790" name="Google Shape;790;p41"/>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1"/>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1"/>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41"/>
          <p:cNvGrpSpPr/>
          <p:nvPr/>
        </p:nvGrpSpPr>
        <p:grpSpPr>
          <a:xfrm>
            <a:off x="5266889" y="3113863"/>
            <a:ext cx="409140" cy="420402"/>
            <a:chOff x="2605300" y="5003050"/>
            <a:chExt cx="418900" cy="430475"/>
          </a:xfrm>
        </p:grpSpPr>
        <p:sp>
          <p:nvSpPr>
            <p:cNvPr id="796" name="Google Shape;796;p41"/>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1"/>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41"/>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1" name="Google Shape;801;p41"/>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802" name="Google Shape;802;p41"/>
          <p:cNvSpPr txBox="1"/>
          <p:nvPr/>
        </p:nvSpPr>
        <p:spPr>
          <a:xfrm>
            <a:off x="436900" y="1380200"/>
            <a:ext cx="79737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E101A"/>
                </a:solidFill>
                <a:latin typeface="Source Sans Pro"/>
                <a:ea typeface="Source Sans Pro"/>
                <a:cs typeface="Source Sans Pro"/>
                <a:sym typeface="Source Sans Pro"/>
              </a:rPr>
              <a:t>W</a:t>
            </a:r>
            <a:r>
              <a:rPr lang="en" sz="1600">
                <a:solidFill>
                  <a:srgbClr val="0E101A"/>
                </a:solidFill>
                <a:latin typeface="Source Sans Pro"/>
                <a:ea typeface="Source Sans Pro"/>
                <a:cs typeface="Source Sans Pro"/>
                <a:sym typeface="Source Sans Pro"/>
              </a:rPr>
              <a:t>e are preprocessing the data by applying certain preprocessing schemes such as:</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Removal of Stopwords</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Tokenization</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solidFill>
                  <a:srgbClr val="0E101A"/>
                </a:solidFill>
                <a:latin typeface="Source Sans Pro"/>
                <a:ea typeface="Source Sans Pro"/>
                <a:cs typeface="Source Sans Pro"/>
                <a:sym typeface="Source Sans Pro"/>
              </a:rPr>
              <a:t>Stemming</a:t>
            </a:r>
            <a:endParaRPr sz="1600">
              <a:solidFill>
                <a:srgbClr val="0E101A"/>
              </a:solidFill>
              <a:latin typeface="Source Sans Pro"/>
              <a:ea typeface="Source Sans Pro"/>
              <a:cs typeface="Source Sans Pro"/>
              <a:sym typeface="Source Sans Pro"/>
            </a:endParaRPr>
          </a:p>
          <a:p>
            <a:pPr indent="-330200" lvl="0" marL="457200" rtl="0" algn="l">
              <a:spcBef>
                <a:spcPts val="0"/>
              </a:spcBef>
              <a:spcAft>
                <a:spcPts val="0"/>
              </a:spcAft>
              <a:buClr>
                <a:srgbClr val="0E101A"/>
              </a:buClr>
              <a:buSzPts val="1600"/>
              <a:buFont typeface="Source Sans Pro"/>
              <a:buChar char="●"/>
            </a:pPr>
            <a:r>
              <a:rPr lang="en" sz="1600">
                <a:highlight>
                  <a:srgbClr val="FFFFFF"/>
                </a:highlight>
                <a:latin typeface="Source Sans Pro"/>
                <a:ea typeface="Source Sans Pro"/>
                <a:cs typeface="Source Sans Pro"/>
                <a:sym typeface="Source Sans Pro"/>
              </a:rPr>
              <a:t>Removing accents</a:t>
            </a:r>
            <a:endParaRPr sz="1600">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highlight>
                  <a:srgbClr val="FFFFFF"/>
                </a:highlight>
                <a:latin typeface="Source Sans Pro"/>
                <a:ea typeface="Source Sans Pro"/>
                <a:cs typeface="Source Sans Pro"/>
                <a:sym typeface="Source Sans Pro"/>
              </a:rPr>
              <a:t>Performing other character normalization</a:t>
            </a:r>
            <a:endParaRPr sz="1600">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highlight>
                  <a:srgbClr val="FFFFFF"/>
                </a:highlight>
                <a:latin typeface="Source Sans Pro"/>
                <a:ea typeface="Source Sans Pro"/>
                <a:cs typeface="Source Sans Pro"/>
                <a:sym typeface="Source Sans Pro"/>
              </a:rPr>
              <a:t>Ignoring terms that are not within the constraints of the given thresholds</a:t>
            </a:r>
            <a:endParaRPr sz="1600">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600">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600">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b="1" lang="en" sz="1600">
                <a:latin typeface="Source Sans Pro"/>
                <a:ea typeface="Source Sans Pro"/>
                <a:cs typeface="Source Sans Pro"/>
                <a:sym typeface="Source Sans Pro"/>
              </a:rPr>
              <a:t>Naive Bayes Classifier accuracy for this feature extraction is </a:t>
            </a:r>
            <a:r>
              <a:rPr b="1" lang="en" sz="1600">
                <a:highlight>
                  <a:srgbClr val="FFFFFF"/>
                </a:highlight>
                <a:latin typeface="Source Sans Pro"/>
                <a:ea typeface="Source Sans Pro"/>
                <a:cs typeface="Source Sans Pro"/>
                <a:sym typeface="Source Sans Pro"/>
              </a:rPr>
              <a:t>0.9197.</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p:txBody>
      </p:sp>
      <p:sp>
        <p:nvSpPr>
          <p:cNvPr id="803" name="Google Shape;803;p41"/>
          <p:cNvSpPr txBox="1"/>
          <p:nvPr/>
        </p:nvSpPr>
        <p:spPr>
          <a:xfrm>
            <a:off x="456150" y="635400"/>
            <a:ext cx="823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In this feature extraction technique, we are using TfidfVectorizer instead of CountVectorizer.</a:t>
            </a:r>
            <a:endParaRPr sz="1600">
              <a:solidFill>
                <a:srgbClr val="292929"/>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5"/>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77" name="Google Shape;477;p15"/>
          <p:cNvSpPr txBox="1"/>
          <p:nvPr/>
        </p:nvSpPr>
        <p:spPr>
          <a:xfrm>
            <a:off x="1047750" y="968550"/>
            <a:ext cx="75513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rgbClr val="00CEF6"/>
                </a:solidFill>
                <a:latin typeface="Source Sans Pro"/>
                <a:ea typeface="Source Sans Pro"/>
                <a:cs typeface="Source Sans Pro"/>
                <a:sym typeface="Source Sans Pro"/>
              </a:rPr>
              <a:t>This is a project where we decide which feature extraction technique is best based on their NB classifier accuracies and after deciding the feature extraction technique, we select which classifier model(among NB classifier, Logistic Regression classifier, and SGD classifier) is best based on their accuracies and create a prediction algorithm based on the selected classifier model.</a:t>
            </a:r>
            <a:endParaRPr sz="1600">
              <a:solidFill>
                <a:srgbClr val="28324A"/>
              </a:solidFill>
              <a:latin typeface="Source Sans Pro"/>
              <a:ea typeface="Source Sans Pro"/>
              <a:cs typeface="Source Sans Pro"/>
              <a:sym typeface="Source Sans Pro"/>
            </a:endParaRPr>
          </a:p>
        </p:txBody>
      </p:sp>
      <p:sp>
        <p:nvSpPr>
          <p:cNvPr id="478" name="Google Shape;478;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2"/>
          <p:cNvSpPr txBox="1"/>
          <p:nvPr>
            <p:ph type="title"/>
          </p:nvPr>
        </p:nvSpPr>
        <p:spPr>
          <a:xfrm>
            <a:off x="107370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Finalized Feature Extraction</a:t>
            </a:r>
            <a:endParaRPr/>
          </a:p>
        </p:txBody>
      </p:sp>
      <p:sp>
        <p:nvSpPr>
          <p:cNvPr id="809" name="Google Shape;809;p42"/>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0" name="Google Shape;810;p42"/>
          <p:cNvGrpSpPr/>
          <p:nvPr/>
        </p:nvGrpSpPr>
        <p:grpSpPr>
          <a:xfrm>
            <a:off x="3844549" y="3126201"/>
            <a:ext cx="599842" cy="589958"/>
            <a:chOff x="1244325" y="4999400"/>
            <a:chExt cx="444525" cy="437200"/>
          </a:xfrm>
        </p:grpSpPr>
        <p:sp>
          <p:nvSpPr>
            <p:cNvPr id="811" name="Google Shape;811;p42"/>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2"/>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2"/>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2"/>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2"/>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42"/>
          <p:cNvGrpSpPr/>
          <p:nvPr/>
        </p:nvGrpSpPr>
        <p:grpSpPr>
          <a:xfrm>
            <a:off x="5266889" y="3113863"/>
            <a:ext cx="409140" cy="420402"/>
            <a:chOff x="2605300" y="5003050"/>
            <a:chExt cx="418900" cy="430475"/>
          </a:xfrm>
        </p:grpSpPr>
        <p:sp>
          <p:nvSpPr>
            <p:cNvPr id="817" name="Google Shape;817;p42"/>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2"/>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42"/>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2" name="Google Shape;822;p42"/>
          <p:cNvSpPr txBox="1"/>
          <p:nvPr/>
        </p:nvSpPr>
        <p:spPr>
          <a:xfrm>
            <a:off x="633900" y="595675"/>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pic>
        <p:nvPicPr>
          <p:cNvPr id="823" name="Google Shape;823;p42"/>
          <p:cNvPicPr preferRelativeResize="0"/>
          <p:nvPr/>
        </p:nvPicPr>
        <p:blipFill>
          <a:blip r:embed="rId3">
            <a:alphaModFix/>
          </a:blip>
          <a:stretch>
            <a:fillRect/>
          </a:stretch>
        </p:blipFill>
        <p:spPr>
          <a:xfrm>
            <a:off x="1803700" y="595673"/>
            <a:ext cx="5780262" cy="3757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3"/>
          <p:cNvSpPr txBox="1"/>
          <p:nvPr>
            <p:ph type="title"/>
          </p:nvPr>
        </p:nvSpPr>
        <p:spPr>
          <a:xfrm>
            <a:off x="107370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Finalized Feature Extraction</a:t>
            </a:r>
            <a:endParaRPr/>
          </a:p>
        </p:txBody>
      </p:sp>
      <p:sp>
        <p:nvSpPr>
          <p:cNvPr id="829" name="Google Shape;829;p43"/>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43"/>
          <p:cNvGrpSpPr/>
          <p:nvPr/>
        </p:nvGrpSpPr>
        <p:grpSpPr>
          <a:xfrm>
            <a:off x="3844549" y="3126201"/>
            <a:ext cx="599842" cy="589958"/>
            <a:chOff x="1244325" y="4999400"/>
            <a:chExt cx="444525" cy="437200"/>
          </a:xfrm>
        </p:grpSpPr>
        <p:sp>
          <p:nvSpPr>
            <p:cNvPr id="831" name="Google Shape;831;p43"/>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3"/>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3"/>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3"/>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3"/>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43"/>
          <p:cNvGrpSpPr/>
          <p:nvPr/>
        </p:nvGrpSpPr>
        <p:grpSpPr>
          <a:xfrm>
            <a:off x="5266889" y="3113863"/>
            <a:ext cx="409140" cy="420402"/>
            <a:chOff x="2605300" y="5003050"/>
            <a:chExt cx="418900" cy="430475"/>
          </a:xfrm>
        </p:grpSpPr>
        <p:sp>
          <p:nvSpPr>
            <p:cNvPr id="837" name="Google Shape;837;p43"/>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3"/>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3"/>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43"/>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2" name="Google Shape;842;p43"/>
          <p:cNvSpPr txBox="1"/>
          <p:nvPr/>
        </p:nvSpPr>
        <p:spPr>
          <a:xfrm>
            <a:off x="633900" y="595675"/>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843" name="Google Shape;843;p43"/>
          <p:cNvSpPr txBox="1"/>
          <p:nvPr/>
        </p:nvSpPr>
        <p:spPr>
          <a:xfrm>
            <a:off x="575900" y="635400"/>
            <a:ext cx="82317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Naive Bayes Classifier accuracy for this feature extraction 1 is 0.8964 or 89.65% </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Naive Bayes Classifier accuracy for this feature extraction 2 is </a:t>
            </a:r>
            <a:r>
              <a:rPr lang="en" sz="1600">
                <a:highlight>
                  <a:srgbClr val="FFFFFF"/>
                </a:highlight>
                <a:latin typeface="Source Sans Pro"/>
                <a:ea typeface="Source Sans Pro"/>
                <a:cs typeface="Source Sans Pro"/>
                <a:sym typeface="Source Sans Pro"/>
              </a:rPr>
              <a:t>0.8939 or 89.39%</a:t>
            </a:r>
            <a:endParaRPr sz="1600">
              <a:solidFill>
                <a:srgbClr val="292929"/>
              </a:solidFill>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Naive Bayes Classifier accuracy for this feature extraction 3 is </a:t>
            </a:r>
            <a:r>
              <a:rPr lang="en" sz="1600">
                <a:highlight>
                  <a:srgbClr val="FFFFFF"/>
                </a:highlight>
                <a:latin typeface="Source Sans Pro"/>
                <a:ea typeface="Source Sans Pro"/>
                <a:cs typeface="Source Sans Pro"/>
                <a:sym typeface="Source Sans Pro"/>
              </a:rPr>
              <a:t>0.9162 or 91.62%</a:t>
            </a:r>
            <a:endParaRPr sz="1600">
              <a:solidFill>
                <a:srgbClr val="292929"/>
              </a:solidFill>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Naive Bayes Classifier accuracy for this feature extraction 4 is </a:t>
            </a:r>
            <a:r>
              <a:rPr lang="en" sz="1600">
                <a:highlight>
                  <a:srgbClr val="FFFFFF"/>
                </a:highlight>
                <a:latin typeface="Source Sans Pro"/>
                <a:ea typeface="Source Sans Pro"/>
                <a:cs typeface="Source Sans Pro"/>
                <a:sym typeface="Source Sans Pro"/>
              </a:rPr>
              <a:t>0.9197 or 91.97%</a:t>
            </a:r>
            <a:endParaRPr sz="1600">
              <a:latin typeface="Source Sans Pro"/>
              <a:ea typeface="Source Sans Pro"/>
              <a:cs typeface="Source Sans Pro"/>
              <a:sym typeface="Source Sans Pro"/>
            </a:endParaRPr>
          </a:p>
        </p:txBody>
      </p:sp>
      <p:sp>
        <p:nvSpPr>
          <p:cNvPr id="844" name="Google Shape;844;p43"/>
          <p:cNvSpPr txBox="1"/>
          <p:nvPr/>
        </p:nvSpPr>
        <p:spPr>
          <a:xfrm>
            <a:off x="575900" y="2401175"/>
            <a:ext cx="5719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Maximum Accuracy :0.9197, is of feature extraction 4.</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Hence, the Finalized Feature Extraction is feature extraction 4.</a:t>
            </a:r>
            <a:endParaRPr sz="1600">
              <a:latin typeface="Source Sans Pro"/>
              <a:ea typeface="Source Sans Pro"/>
              <a:cs typeface="Source Sans Pro"/>
              <a:sym typeface="Source Sans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4"/>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1"/>
                </a:solidFill>
              </a:rPr>
              <a:t>Classification Models</a:t>
            </a:r>
            <a:endParaRPr/>
          </a:p>
        </p:txBody>
      </p:sp>
      <p:sp>
        <p:nvSpPr>
          <p:cNvPr id="850" name="Google Shape;850;p44"/>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Step 3</a:t>
            </a:r>
            <a:endParaRPr/>
          </a:p>
        </p:txBody>
      </p:sp>
      <p:sp>
        <p:nvSpPr>
          <p:cNvPr id="851" name="Google Shape;851;p44"/>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9500">
                <a:solidFill>
                  <a:schemeClr val="accent2"/>
                </a:solidFill>
                <a:latin typeface="Oswald"/>
                <a:ea typeface="Oswald"/>
                <a:cs typeface="Oswald"/>
                <a:sym typeface="Oswald"/>
              </a:rPr>
              <a:t>3.3</a:t>
            </a:r>
            <a:endParaRPr sz="9500">
              <a:solidFill>
                <a:schemeClr val="accent2"/>
              </a:solidFill>
            </a:endParaRPr>
          </a:p>
        </p:txBody>
      </p:sp>
      <p:sp>
        <p:nvSpPr>
          <p:cNvPr id="852" name="Google Shape;852;p4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45"/>
          <p:cNvSpPr txBox="1"/>
          <p:nvPr>
            <p:ph type="title"/>
          </p:nvPr>
        </p:nvSpPr>
        <p:spPr>
          <a:xfrm>
            <a:off x="107370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Classification</a:t>
            </a:r>
            <a:endParaRPr/>
          </a:p>
        </p:txBody>
      </p:sp>
      <p:sp>
        <p:nvSpPr>
          <p:cNvPr id="858" name="Google Shape;858;p45"/>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45"/>
          <p:cNvGrpSpPr/>
          <p:nvPr/>
        </p:nvGrpSpPr>
        <p:grpSpPr>
          <a:xfrm>
            <a:off x="3844549" y="3126201"/>
            <a:ext cx="599842" cy="589958"/>
            <a:chOff x="1244325" y="4999400"/>
            <a:chExt cx="444525" cy="437200"/>
          </a:xfrm>
        </p:grpSpPr>
        <p:sp>
          <p:nvSpPr>
            <p:cNvPr id="860" name="Google Shape;860;p45"/>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5"/>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5"/>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5"/>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5"/>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45"/>
          <p:cNvGrpSpPr/>
          <p:nvPr/>
        </p:nvGrpSpPr>
        <p:grpSpPr>
          <a:xfrm>
            <a:off x="5266889" y="3113863"/>
            <a:ext cx="409140" cy="420402"/>
            <a:chOff x="2605300" y="5003050"/>
            <a:chExt cx="418900" cy="430475"/>
          </a:xfrm>
        </p:grpSpPr>
        <p:sp>
          <p:nvSpPr>
            <p:cNvPr id="866" name="Google Shape;866;p45"/>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5"/>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5"/>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9" name="Google Shape;869;p45"/>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1" name="Google Shape;871;p45"/>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872" name="Google Shape;872;p45"/>
          <p:cNvSpPr txBox="1"/>
          <p:nvPr/>
        </p:nvSpPr>
        <p:spPr>
          <a:xfrm>
            <a:off x="456150" y="943200"/>
            <a:ext cx="82317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92929"/>
              </a:buClr>
              <a:buSzPts val="1600"/>
              <a:buFont typeface="Source Sans Pro"/>
              <a:buChar char="●"/>
            </a:pPr>
            <a:r>
              <a:rPr lang="en" sz="1600">
                <a:solidFill>
                  <a:srgbClr val="292929"/>
                </a:solidFill>
                <a:highlight>
                  <a:srgbClr val="FFFFFF"/>
                </a:highlight>
                <a:latin typeface="Source Sans Pro"/>
                <a:ea typeface="Source Sans Pro"/>
                <a:cs typeface="Source Sans Pro"/>
                <a:sym typeface="Source Sans Pro"/>
              </a:rPr>
              <a:t>Classification can be performed on structured or unstructured data.</a:t>
            </a:r>
            <a:endParaRPr sz="1600">
              <a:solidFill>
                <a:srgbClr val="292929"/>
              </a:solidFill>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Clr>
                <a:srgbClr val="292929"/>
              </a:buClr>
              <a:buSzPts val="1600"/>
              <a:buFont typeface="Source Sans Pro"/>
              <a:buChar char="●"/>
            </a:pPr>
            <a:r>
              <a:rPr lang="en" sz="1600">
                <a:solidFill>
                  <a:srgbClr val="292929"/>
                </a:solidFill>
                <a:highlight>
                  <a:srgbClr val="FFFFFF"/>
                </a:highlight>
                <a:latin typeface="Source Sans Pro"/>
                <a:ea typeface="Source Sans Pro"/>
                <a:cs typeface="Source Sans Pro"/>
                <a:sym typeface="Source Sans Pro"/>
              </a:rPr>
              <a:t> Classification is a technique where we categorize data into a given number of classes. </a:t>
            </a:r>
            <a:endParaRPr sz="1600">
              <a:solidFill>
                <a:srgbClr val="292929"/>
              </a:solidFill>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Clr>
                <a:srgbClr val="292929"/>
              </a:buClr>
              <a:buSzPts val="1600"/>
              <a:buFont typeface="Source Sans Pro"/>
              <a:buChar char="●"/>
            </a:pPr>
            <a:r>
              <a:rPr lang="en" sz="1600">
                <a:solidFill>
                  <a:srgbClr val="292929"/>
                </a:solidFill>
                <a:highlight>
                  <a:srgbClr val="FFFFFF"/>
                </a:highlight>
                <a:latin typeface="Source Sans Pro"/>
                <a:ea typeface="Source Sans Pro"/>
                <a:cs typeface="Source Sans Pro"/>
                <a:sym typeface="Source Sans Pro"/>
              </a:rPr>
              <a:t>The main goal of a classification problem is to identify the category/class under which new data will fall.</a:t>
            </a:r>
            <a:endParaRPr sz="1600">
              <a:solidFill>
                <a:srgbClr val="292929"/>
              </a:solidFill>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Clr>
                <a:srgbClr val="292929"/>
              </a:buClr>
              <a:buSzPts val="1600"/>
              <a:buFont typeface="Source Sans Pro"/>
              <a:buChar char="●"/>
            </a:pPr>
            <a:r>
              <a:rPr lang="en" sz="1600">
                <a:solidFill>
                  <a:srgbClr val="292929"/>
                </a:solidFill>
                <a:highlight>
                  <a:srgbClr val="FFFFFF"/>
                </a:highlight>
                <a:latin typeface="Source Sans Pro"/>
                <a:ea typeface="Source Sans Pro"/>
                <a:cs typeface="Source Sans Pro"/>
                <a:sym typeface="Source Sans Pro"/>
              </a:rPr>
              <a:t>Classification model used in this project are:</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                   -&gt; </a:t>
            </a:r>
            <a:r>
              <a:rPr lang="en" sz="1600">
                <a:solidFill>
                  <a:srgbClr val="292929"/>
                </a:solidFill>
                <a:highlight>
                  <a:schemeClr val="lt1"/>
                </a:highlight>
                <a:latin typeface="Source Sans Pro"/>
                <a:ea typeface="Source Sans Pro"/>
                <a:cs typeface="Source Sans Pro"/>
                <a:sym typeface="Source Sans Pro"/>
              </a:rPr>
              <a:t>Multinomial Naive Bayes</a:t>
            </a:r>
            <a:endParaRPr sz="1600">
              <a:solidFill>
                <a:srgbClr val="292929"/>
              </a:solidFill>
              <a:highlight>
                <a:schemeClr val="lt1"/>
              </a:highlight>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292929"/>
                </a:solidFill>
                <a:highlight>
                  <a:schemeClr val="lt1"/>
                </a:highlight>
                <a:latin typeface="Source Sans Pro"/>
                <a:ea typeface="Source Sans Pro"/>
                <a:cs typeface="Source Sans Pro"/>
                <a:sym typeface="Source Sans Pro"/>
              </a:rPr>
              <a:t>                   -&gt;Logistic Regression</a:t>
            </a:r>
            <a:endParaRPr sz="1600">
              <a:solidFill>
                <a:srgbClr val="292929"/>
              </a:solidFill>
              <a:highlight>
                <a:schemeClr val="lt1"/>
              </a:highlight>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292929"/>
                </a:solidFill>
                <a:highlight>
                  <a:schemeClr val="lt1"/>
                </a:highlight>
                <a:latin typeface="Source Sans Pro"/>
                <a:ea typeface="Source Sans Pro"/>
                <a:cs typeface="Source Sans Pro"/>
                <a:sym typeface="Source Sans Pro"/>
              </a:rPr>
              <a:t>                   -&gt;Stochastic Gradient Descent </a:t>
            </a:r>
            <a:endParaRPr sz="1600">
              <a:solidFill>
                <a:srgbClr val="292929"/>
              </a:solidFill>
              <a:highlight>
                <a:schemeClr val="lt1"/>
              </a:highlight>
              <a:latin typeface="Source Sans Pro"/>
              <a:ea typeface="Source Sans Pro"/>
              <a:cs typeface="Source Sans Pro"/>
              <a:sym typeface="Source Sans Pro"/>
            </a:endParaRPr>
          </a:p>
          <a:p>
            <a:pPr indent="0" lvl="0" marL="45720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a:p>
            <a:pPr indent="0" lvl="0" marL="45720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                           </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  </a:t>
            </a:r>
            <a:endParaRPr sz="1600">
              <a:solidFill>
                <a:srgbClr val="292929"/>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46"/>
          <p:cNvSpPr txBox="1"/>
          <p:nvPr>
            <p:ph type="title"/>
          </p:nvPr>
        </p:nvSpPr>
        <p:spPr>
          <a:xfrm>
            <a:off x="80335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Multinomial NB</a:t>
            </a:r>
            <a:endParaRPr/>
          </a:p>
        </p:txBody>
      </p:sp>
      <p:sp>
        <p:nvSpPr>
          <p:cNvPr id="878" name="Google Shape;878;p46"/>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9" name="Google Shape;879;p46"/>
          <p:cNvGrpSpPr/>
          <p:nvPr/>
        </p:nvGrpSpPr>
        <p:grpSpPr>
          <a:xfrm>
            <a:off x="3844549" y="3126201"/>
            <a:ext cx="599842" cy="589958"/>
            <a:chOff x="1244325" y="4999400"/>
            <a:chExt cx="444525" cy="437200"/>
          </a:xfrm>
        </p:grpSpPr>
        <p:sp>
          <p:nvSpPr>
            <p:cNvPr id="880" name="Google Shape;880;p46"/>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6"/>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6"/>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6"/>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6"/>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46"/>
          <p:cNvGrpSpPr/>
          <p:nvPr/>
        </p:nvGrpSpPr>
        <p:grpSpPr>
          <a:xfrm>
            <a:off x="5266889" y="3113863"/>
            <a:ext cx="409140" cy="420402"/>
            <a:chOff x="2605300" y="5003050"/>
            <a:chExt cx="418900" cy="430475"/>
          </a:xfrm>
        </p:grpSpPr>
        <p:sp>
          <p:nvSpPr>
            <p:cNvPr id="886" name="Google Shape;886;p46"/>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6"/>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6"/>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46"/>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1" name="Google Shape;891;p46"/>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892" name="Google Shape;892;p46"/>
          <p:cNvSpPr txBox="1"/>
          <p:nvPr/>
        </p:nvSpPr>
        <p:spPr>
          <a:xfrm>
            <a:off x="456150" y="943200"/>
            <a:ext cx="3958500" cy="344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Naive Bayes is built on Bayes’ theorem, where the adjective Naïve says that features in the dataset are mutually independent. The occurrence of one feature does not affect the probability of occurrence of the other feature. For small sample sizes, Naïve Bayes can outperform the most powerful alternatives. Being relatively robust, easy to implement, fast, and accurate, it is used in many different fields.</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Accuracy of this Classifier:</a:t>
            </a:r>
            <a:r>
              <a:rPr lang="en" sz="1600">
                <a:highlight>
                  <a:srgbClr val="FFFFFF"/>
                </a:highlight>
                <a:latin typeface="Source Sans Pro"/>
                <a:ea typeface="Source Sans Pro"/>
                <a:cs typeface="Source Sans Pro"/>
                <a:sym typeface="Source Sans Pro"/>
              </a:rPr>
              <a:t>0.9066</a:t>
            </a:r>
            <a:endParaRPr sz="1600">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2000">
              <a:solidFill>
                <a:srgbClr val="292929"/>
              </a:solidFill>
              <a:highlight>
                <a:srgbClr val="FFFFFF"/>
              </a:highlight>
              <a:latin typeface="Georgia"/>
              <a:ea typeface="Georgia"/>
              <a:cs typeface="Georgia"/>
              <a:sym typeface="Georgia"/>
            </a:endParaRPr>
          </a:p>
        </p:txBody>
      </p:sp>
      <p:pic>
        <p:nvPicPr>
          <p:cNvPr id="893" name="Google Shape;893;p46"/>
          <p:cNvPicPr preferRelativeResize="0"/>
          <p:nvPr/>
        </p:nvPicPr>
        <p:blipFill>
          <a:blip r:embed="rId3">
            <a:alphaModFix/>
          </a:blip>
          <a:stretch>
            <a:fillRect/>
          </a:stretch>
        </p:blipFill>
        <p:spPr>
          <a:xfrm>
            <a:off x="4762963" y="1238750"/>
            <a:ext cx="4181475" cy="2295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47"/>
          <p:cNvSpPr txBox="1"/>
          <p:nvPr>
            <p:ph type="title"/>
          </p:nvPr>
        </p:nvSpPr>
        <p:spPr>
          <a:xfrm>
            <a:off x="80335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899" name="Google Shape;899;p47"/>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47"/>
          <p:cNvGrpSpPr/>
          <p:nvPr/>
        </p:nvGrpSpPr>
        <p:grpSpPr>
          <a:xfrm>
            <a:off x="3844549" y="3126201"/>
            <a:ext cx="599842" cy="589958"/>
            <a:chOff x="1244325" y="4999400"/>
            <a:chExt cx="444525" cy="437200"/>
          </a:xfrm>
        </p:grpSpPr>
        <p:sp>
          <p:nvSpPr>
            <p:cNvPr id="901" name="Google Shape;901;p47"/>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7"/>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7"/>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7"/>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7"/>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47"/>
          <p:cNvGrpSpPr/>
          <p:nvPr/>
        </p:nvGrpSpPr>
        <p:grpSpPr>
          <a:xfrm>
            <a:off x="5266889" y="3113863"/>
            <a:ext cx="409140" cy="420402"/>
            <a:chOff x="2605300" y="5003050"/>
            <a:chExt cx="418900" cy="430475"/>
          </a:xfrm>
        </p:grpSpPr>
        <p:sp>
          <p:nvSpPr>
            <p:cNvPr id="907" name="Google Shape;907;p47"/>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7"/>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7"/>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47"/>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2" name="Google Shape;912;p47"/>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913" name="Google Shape;913;p47"/>
          <p:cNvSpPr txBox="1"/>
          <p:nvPr/>
        </p:nvSpPr>
        <p:spPr>
          <a:xfrm>
            <a:off x="511950" y="943200"/>
            <a:ext cx="41184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Logistic regression is a process of modeling the probability of a discrete outcome given an input variable. The most common logistic regression models a binary outcome; something that can take two values such as true/false, yes/no, and so on. Multinomial logistic regression can model scenarios where there are more than two possible discrete outcomes. Logistic regression is a useful analysis method for classification problems, where you are trying to determine if a new sample fits best into a category</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Accuracy of this Classifier:</a:t>
            </a:r>
            <a:r>
              <a:rPr lang="en" sz="1600">
                <a:highlight>
                  <a:srgbClr val="FFFFFF"/>
                </a:highlight>
                <a:latin typeface="Source Sans Pro"/>
                <a:ea typeface="Source Sans Pro"/>
                <a:cs typeface="Source Sans Pro"/>
                <a:sym typeface="Source Sans Pro"/>
              </a:rPr>
              <a:t>0.9151</a:t>
            </a:r>
            <a:endParaRPr sz="1600">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600">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p:txBody>
      </p:sp>
      <p:pic>
        <p:nvPicPr>
          <p:cNvPr id="914" name="Google Shape;914;p47"/>
          <p:cNvPicPr preferRelativeResize="0"/>
          <p:nvPr/>
        </p:nvPicPr>
        <p:blipFill>
          <a:blip r:embed="rId3">
            <a:alphaModFix/>
          </a:blip>
          <a:stretch>
            <a:fillRect/>
          </a:stretch>
        </p:blipFill>
        <p:spPr>
          <a:xfrm>
            <a:off x="5031926" y="811725"/>
            <a:ext cx="3751526" cy="3385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8"/>
          <p:cNvSpPr txBox="1"/>
          <p:nvPr>
            <p:ph type="title"/>
          </p:nvPr>
        </p:nvSpPr>
        <p:spPr>
          <a:xfrm>
            <a:off x="80335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Stochastic Gradient Descent</a:t>
            </a:r>
            <a:endParaRPr/>
          </a:p>
        </p:txBody>
      </p:sp>
      <p:sp>
        <p:nvSpPr>
          <p:cNvPr id="920" name="Google Shape;920;p48"/>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1" name="Google Shape;921;p48"/>
          <p:cNvGrpSpPr/>
          <p:nvPr/>
        </p:nvGrpSpPr>
        <p:grpSpPr>
          <a:xfrm>
            <a:off x="3844549" y="3126201"/>
            <a:ext cx="599842" cy="589958"/>
            <a:chOff x="1244325" y="4999400"/>
            <a:chExt cx="444525" cy="437200"/>
          </a:xfrm>
        </p:grpSpPr>
        <p:sp>
          <p:nvSpPr>
            <p:cNvPr id="922" name="Google Shape;922;p48"/>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8"/>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8"/>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48"/>
          <p:cNvGrpSpPr/>
          <p:nvPr/>
        </p:nvGrpSpPr>
        <p:grpSpPr>
          <a:xfrm>
            <a:off x="5266889" y="3113863"/>
            <a:ext cx="409140" cy="420402"/>
            <a:chOff x="2605300" y="5003050"/>
            <a:chExt cx="418900" cy="430475"/>
          </a:xfrm>
        </p:grpSpPr>
        <p:sp>
          <p:nvSpPr>
            <p:cNvPr id="928" name="Google Shape;928;p48"/>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8"/>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8"/>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1" name="Google Shape;931;p48"/>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3" name="Google Shape;933;p48"/>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934" name="Google Shape;934;p48"/>
          <p:cNvSpPr txBox="1"/>
          <p:nvPr/>
        </p:nvSpPr>
        <p:spPr>
          <a:xfrm>
            <a:off x="456150" y="943200"/>
            <a:ext cx="8231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Stochastic gradient descent is an optimization algorithm often used in machine learning applications to find the model parameters that correspond to the best fit between predicted and actual outputs. It’s an inexact but powerful technique.</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Accuracy of this Classifier:</a:t>
            </a:r>
            <a:r>
              <a:rPr lang="en" sz="1600">
                <a:highlight>
                  <a:srgbClr val="FFFFFF"/>
                </a:highlight>
                <a:latin typeface="Source Sans Pro"/>
                <a:ea typeface="Source Sans Pro"/>
                <a:cs typeface="Source Sans Pro"/>
                <a:sym typeface="Source Sans Pro"/>
              </a:rPr>
              <a:t>0.9188</a:t>
            </a:r>
            <a:endParaRPr sz="1600">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9"/>
          <p:cNvSpPr txBox="1"/>
          <p:nvPr>
            <p:ph type="title"/>
          </p:nvPr>
        </p:nvSpPr>
        <p:spPr>
          <a:xfrm>
            <a:off x="80335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Multinomial NB vs Logistic Regression vs</a:t>
            </a:r>
            <a:endParaRPr/>
          </a:p>
          <a:p>
            <a:pPr indent="0" lvl="0" marL="0" rtl="0" algn="ctr">
              <a:spcBef>
                <a:spcPts val="0"/>
              </a:spcBef>
              <a:spcAft>
                <a:spcPts val="0"/>
              </a:spcAft>
              <a:buNone/>
            </a:pPr>
            <a:r>
              <a:rPr lang="en"/>
              <a:t>Stochastic Gradient Descent </a:t>
            </a:r>
            <a:endParaRPr/>
          </a:p>
        </p:txBody>
      </p:sp>
      <p:sp>
        <p:nvSpPr>
          <p:cNvPr id="940" name="Google Shape;940;p49"/>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1" name="Google Shape;941;p49"/>
          <p:cNvGrpSpPr/>
          <p:nvPr/>
        </p:nvGrpSpPr>
        <p:grpSpPr>
          <a:xfrm>
            <a:off x="3844549" y="3126201"/>
            <a:ext cx="599842" cy="589958"/>
            <a:chOff x="1244325" y="4999400"/>
            <a:chExt cx="444525" cy="437200"/>
          </a:xfrm>
        </p:grpSpPr>
        <p:sp>
          <p:nvSpPr>
            <p:cNvPr id="942" name="Google Shape;942;p49"/>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9"/>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9"/>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9"/>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9"/>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49"/>
          <p:cNvGrpSpPr/>
          <p:nvPr/>
        </p:nvGrpSpPr>
        <p:grpSpPr>
          <a:xfrm>
            <a:off x="5266889" y="3113863"/>
            <a:ext cx="409140" cy="420402"/>
            <a:chOff x="2605300" y="5003050"/>
            <a:chExt cx="418900" cy="430475"/>
          </a:xfrm>
        </p:grpSpPr>
        <p:sp>
          <p:nvSpPr>
            <p:cNvPr id="948" name="Google Shape;948;p49"/>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9"/>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9"/>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49"/>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3" name="Google Shape;953;p49"/>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pic>
        <p:nvPicPr>
          <p:cNvPr id="954" name="Google Shape;954;p49"/>
          <p:cNvPicPr preferRelativeResize="0"/>
          <p:nvPr/>
        </p:nvPicPr>
        <p:blipFill>
          <a:blip r:embed="rId3">
            <a:alphaModFix/>
          </a:blip>
          <a:stretch>
            <a:fillRect/>
          </a:stretch>
        </p:blipFill>
        <p:spPr>
          <a:xfrm>
            <a:off x="2029725" y="858830"/>
            <a:ext cx="5423450" cy="3525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0"/>
          <p:cNvSpPr txBox="1"/>
          <p:nvPr>
            <p:ph type="title"/>
          </p:nvPr>
        </p:nvSpPr>
        <p:spPr>
          <a:xfrm>
            <a:off x="80335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Multinomial NB vs Logistic Regression vs</a:t>
            </a:r>
            <a:endParaRPr/>
          </a:p>
          <a:p>
            <a:pPr indent="0" lvl="0" marL="0" rtl="0" algn="ctr">
              <a:spcBef>
                <a:spcPts val="0"/>
              </a:spcBef>
              <a:spcAft>
                <a:spcPts val="0"/>
              </a:spcAft>
              <a:buNone/>
            </a:pPr>
            <a:r>
              <a:rPr lang="en"/>
              <a:t>Stochastic Gradient Descent </a:t>
            </a:r>
            <a:endParaRPr/>
          </a:p>
        </p:txBody>
      </p:sp>
      <p:sp>
        <p:nvSpPr>
          <p:cNvPr id="960" name="Google Shape;960;p50"/>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1" name="Google Shape;961;p50"/>
          <p:cNvGrpSpPr/>
          <p:nvPr/>
        </p:nvGrpSpPr>
        <p:grpSpPr>
          <a:xfrm>
            <a:off x="3844549" y="3126201"/>
            <a:ext cx="599842" cy="589958"/>
            <a:chOff x="1244325" y="4999400"/>
            <a:chExt cx="444525" cy="437200"/>
          </a:xfrm>
        </p:grpSpPr>
        <p:sp>
          <p:nvSpPr>
            <p:cNvPr id="962" name="Google Shape;962;p50"/>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0"/>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0"/>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0"/>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0"/>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50"/>
          <p:cNvGrpSpPr/>
          <p:nvPr/>
        </p:nvGrpSpPr>
        <p:grpSpPr>
          <a:xfrm>
            <a:off x="5266889" y="3113863"/>
            <a:ext cx="409140" cy="420402"/>
            <a:chOff x="2605300" y="5003050"/>
            <a:chExt cx="418900" cy="430475"/>
          </a:xfrm>
        </p:grpSpPr>
        <p:sp>
          <p:nvSpPr>
            <p:cNvPr id="968" name="Google Shape;968;p50"/>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0"/>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0"/>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1" name="Google Shape;971;p50"/>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3" name="Google Shape;973;p50"/>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974" name="Google Shape;974;p50"/>
          <p:cNvSpPr txBox="1"/>
          <p:nvPr/>
        </p:nvSpPr>
        <p:spPr>
          <a:xfrm>
            <a:off x="456150" y="943200"/>
            <a:ext cx="8231700" cy="220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92929"/>
              </a:buClr>
              <a:buSzPts val="1600"/>
              <a:buFont typeface="Source Sans Pro"/>
              <a:buChar char="●"/>
            </a:pPr>
            <a:r>
              <a:rPr lang="en" sz="1600">
                <a:solidFill>
                  <a:srgbClr val="292929"/>
                </a:solidFill>
                <a:highlight>
                  <a:srgbClr val="FFFFFF"/>
                </a:highlight>
                <a:latin typeface="Source Sans Pro"/>
                <a:ea typeface="Source Sans Pro"/>
                <a:cs typeface="Source Sans Pro"/>
                <a:sym typeface="Source Sans Pro"/>
              </a:rPr>
              <a:t>Based on the accuracy of these three classification models we select the best model for the prediction model.</a:t>
            </a:r>
            <a:endParaRPr sz="1600">
              <a:solidFill>
                <a:srgbClr val="292929"/>
              </a:solidFill>
              <a:highlight>
                <a:srgbClr val="FFFFFF"/>
              </a:highlight>
              <a:latin typeface="Source Sans Pro"/>
              <a:ea typeface="Source Sans Pro"/>
              <a:cs typeface="Source Sans Pro"/>
              <a:sym typeface="Source Sans Pro"/>
            </a:endParaRPr>
          </a:p>
          <a:p>
            <a:pPr indent="0" lvl="0" marL="45720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solidFill>
                  <a:srgbClr val="292929"/>
                </a:solidFill>
                <a:highlight>
                  <a:srgbClr val="FFFFFF"/>
                </a:highlight>
                <a:latin typeface="Source Sans Pro"/>
                <a:ea typeface="Source Sans Pro"/>
                <a:cs typeface="Source Sans Pro"/>
                <a:sym typeface="Source Sans Pro"/>
              </a:rPr>
              <a:t>Multinomial NB :</a:t>
            </a:r>
            <a:r>
              <a:rPr lang="en" sz="1600">
                <a:highlight>
                  <a:srgbClr val="FFFFFF"/>
                </a:highlight>
                <a:latin typeface="Source Sans Pro"/>
                <a:ea typeface="Source Sans Pro"/>
                <a:cs typeface="Source Sans Pro"/>
                <a:sym typeface="Source Sans Pro"/>
              </a:rPr>
              <a:t>0.9066</a:t>
            </a:r>
            <a:endParaRPr sz="1600">
              <a:solidFill>
                <a:srgbClr val="292929"/>
              </a:solidFill>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solidFill>
                  <a:srgbClr val="292929"/>
                </a:solidFill>
                <a:highlight>
                  <a:srgbClr val="FFFFFF"/>
                </a:highlight>
                <a:latin typeface="Source Sans Pro"/>
                <a:ea typeface="Source Sans Pro"/>
                <a:cs typeface="Source Sans Pro"/>
                <a:sym typeface="Source Sans Pro"/>
              </a:rPr>
              <a:t>Logistic Regression:</a:t>
            </a:r>
            <a:r>
              <a:rPr lang="en" sz="1600">
                <a:highlight>
                  <a:srgbClr val="FFFFFF"/>
                </a:highlight>
                <a:latin typeface="Source Sans Pro"/>
                <a:ea typeface="Source Sans Pro"/>
                <a:cs typeface="Source Sans Pro"/>
                <a:sym typeface="Source Sans Pro"/>
              </a:rPr>
              <a:t>0.9151</a:t>
            </a:r>
            <a:endParaRPr sz="1600">
              <a:solidFill>
                <a:srgbClr val="292929"/>
              </a:solidFill>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solidFill>
                  <a:srgbClr val="292929"/>
                </a:solidFill>
                <a:highlight>
                  <a:srgbClr val="FFFFFF"/>
                </a:highlight>
                <a:latin typeface="Source Sans Pro"/>
                <a:ea typeface="Source Sans Pro"/>
                <a:cs typeface="Source Sans Pro"/>
                <a:sym typeface="Source Sans Pro"/>
              </a:rPr>
              <a:t>Stochastic Gradient Descent:</a:t>
            </a:r>
            <a:r>
              <a:rPr lang="en" sz="1600">
                <a:highlight>
                  <a:srgbClr val="FFFFFF"/>
                </a:highlight>
                <a:latin typeface="Source Sans Pro"/>
                <a:ea typeface="Source Sans Pro"/>
                <a:cs typeface="Source Sans Pro"/>
                <a:sym typeface="Source Sans Pro"/>
              </a:rPr>
              <a:t>0.9188</a:t>
            </a:r>
            <a:endParaRPr sz="1600">
              <a:highlight>
                <a:srgbClr val="FFFFFF"/>
              </a:highlight>
              <a:latin typeface="Source Sans Pro"/>
              <a:ea typeface="Source Sans Pro"/>
              <a:cs typeface="Source Sans Pro"/>
              <a:sym typeface="Source Sans Pro"/>
            </a:endParaRPr>
          </a:p>
          <a:p>
            <a:pPr indent="0" lvl="0" marL="457200" rtl="0" algn="l">
              <a:spcBef>
                <a:spcPts val="0"/>
              </a:spcBef>
              <a:spcAft>
                <a:spcPts val="0"/>
              </a:spcAft>
              <a:buNone/>
            </a:pPr>
            <a:r>
              <a:t/>
            </a:r>
            <a:endParaRPr sz="1500">
              <a:highlight>
                <a:srgbClr val="FFFFFF"/>
              </a:highlight>
              <a:latin typeface="Source Sans Pro"/>
              <a:ea typeface="Source Sans Pro"/>
              <a:cs typeface="Source Sans Pro"/>
              <a:sym typeface="Source Sans Pro"/>
            </a:endParaRPr>
          </a:p>
          <a:p>
            <a:pPr indent="-355600" lvl="0" marL="457200" rtl="0" algn="l">
              <a:spcBef>
                <a:spcPts val="0"/>
              </a:spcBef>
              <a:spcAft>
                <a:spcPts val="0"/>
              </a:spcAft>
              <a:buSzPts val="2000"/>
              <a:buFont typeface="Georgia"/>
              <a:buChar char="●"/>
            </a:pPr>
            <a:r>
              <a:rPr lang="en" sz="1500">
                <a:highlight>
                  <a:srgbClr val="FFFFFF"/>
                </a:highlight>
                <a:latin typeface="Source Sans Pro"/>
                <a:ea typeface="Source Sans Pro"/>
                <a:cs typeface="Source Sans Pro"/>
                <a:sym typeface="Source Sans Pro"/>
              </a:rPr>
              <a:t>As maximum accuracy is achieved by SGD Classifier we use it as the model for prediction</a:t>
            </a:r>
            <a:r>
              <a:rPr lang="en" sz="2000">
                <a:highlight>
                  <a:srgbClr val="FFFFFF"/>
                </a:highlight>
                <a:latin typeface="Georgia"/>
                <a:ea typeface="Georgia"/>
                <a:cs typeface="Georgia"/>
                <a:sym typeface="Georgia"/>
              </a:rPr>
              <a:t>.</a:t>
            </a:r>
            <a:endParaRPr sz="2000">
              <a:highlight>
                <a:srgbClr val="FFFFFF"/>
              </a:highlight>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51"/>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1"/>
                </a:solidFill>
              </a:rPr>
              <a:t>Prediction Model</a:t>
            </a:r>
            <a:endParaRPr/>
          </a:p>
        </p:txBody>
      </p:sp>
      <p:sp>
        <p:nvSpPr>
          <p:cNvPr id="980" name="Google Shape;980;p51"/>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Step 3</a:t>
            </a:r>
            <a:endParaRPr/>
          </a:p>
        </p:txBody>
      </p:sp>
      <p:sp>
        <p:nvSpPr>
          <p:cNvPr id="981" name="Google Shape;981;p51"/>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9500">
                <a:solidFill>
                  <a:schemeClr val="accent2"/>
                </a:solidFill>
                <a:latin typeface="Oswald"/>
                <a:ea typeface="Oswald"/>
                <a:cs typeface="Oswald"/>
                <a:sym typeface="Oswald"/>
              </a:rPr>
              <a:t>3.3</a:t>
            </a:r>
            <a:endParaRPr sz="9500">
              <a:solidFill>
                <a:schemeClr val="accent2"/>
              </a:solidFill>
            </a:endParaRPr>
          </a:p>
        </p:txBody>
      </p:sp>
      <p:sp>
        <p:nvSpPr>
          <p:cNvPr id="982" name="Google Shape;982;p5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6"/>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20 Newsgroups</a:t>
            </a:r>
            <a:endParaRPr/>
          </a:p>
        </p:txBody>
      </p:sp>
      <p:sp>
        <p:nvSpPr>
          <p:cNvPr id="484" name="Google Shape;484;p16"/>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Dataset</a:t>
            </a:r>
            <a:endParaRPr/>
          </a:p>
        </p:txBody>
      </p:sp>
      <p:sp>
        <p:nvSpPr>
          <p:cNvPr id="485" name="Google Shape;485;p1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1</a:t>
            </a:r>
            <a:endParaRPr sz="12000">
              <a:solidFill>
                <a:schemeClr val="accent2"/>
              </a:solidFill>
            </a:endParaRPr>
          </a:p>
        </p:txBody>
      </p:sp>
      <p:sp>
        <p:nvSpPr>
          <p:cNvPr id="486" name="Google Shape;486;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52"/>
          <p:cNvSpPr txBox="1"/>
          <p:nvPr>
            <p:ph type="title"/>
          </p:nvPr>
        </p:nvSpPr>
        <p:spPr>
          <a:xfrm>
            <a:off x="80335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predictingNewsGroup()</a:t>
            </a:r>
            <a:endParaRPr/>
          </a:p>
        </p:txBody>
      </p:sp>
      <p:sp>
        <p:nvSpPr>
          <p:cNvPr id="988" name="Google Shape;988;p52"/>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52"/>
          <p:cNvGrpSpPr/>
          <p:nvPr/>
        </p:nvGrpSpPr>
        <p:grpSpPr>
          <a:xfrm>
            <a:off x="3844549" y="3126201"/>
            <a:ext cx="599842" cy="589958"/>
            <a:chOff x="1244325" y="4999400"/>
            <a:chExt cx="444525" cy="437200"/>
          </a:xfrm>
        </p:grpSpPr>
        <p:sp>
          <p:nvSpPr>
            <p:cNvPr id="990" name="Google Shape;990;p52"/>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2"/>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2"/>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2"/>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2"/>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5" name="Google Shape;995;p52"/>
          <p:cNvGrpSpPr/>
          <p:nvPr/>
        </p:nvGrpSpPr>
        <p:grpSpPr>
          <a:xfrm>
            <a:off x="5266889" y="3113863"/>
            <a:ext cx="409140" cy="420402"/>
            <a:chOff x="2605300" y="5003050"/>
            <a:chExt cx="418900" cy="430475"/>
          </a:xfrm>
        </p:grpSpPr>
        <p:sp>
          <p:nvSpPr>
            <p:cNvPr id="996" name="Google Shape;996;p52"/>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2"/>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2"/>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52"/>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1" name="Google Shape;1001;p52"/>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pic>
        <p:nvPicPr>
          <p:cNvPr id="1002" name="Google Shape;1002;p52"/>
          <p:cNvPicPr preferRelativeResize="0"/>
          <p:nvPr/>
        </p:nvPicPr>
        <p:blipFill>
          <a:blip r:embed="rId3">
            <a:alphaModFix/>
          </a:blip>
          <a:stretch>
            <a:fillRect/>
          </a:stretch>
        </p:blipFill>
        <p:spPr>
          <a:xfrm>
            <a:off x="962025" y="1576388"/>
            <a:ext cx="7219950" cy="1990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53"/>
          <p:cNvSpPr txBox="1"/>
          <p:nvPr>
            <p:ph type="title"/>
          </p:nvPr>
        </p:nvSpPr>
        <p:spPr>
          <a:xfrm>
            <a:off x="803350" y="-131475"/>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predictingNewsGroup()</a:t>
            </a:r>
            <a:endParaRPr/>
          </a:p>
        </p:txBody>
      </p:sp>
      <p:sp>
        <p:nvSpPr>
          <p:cNvPr id="1008" name="Google Shape;1008;p53"/>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53"/>
          <p:cNvGrpSpPr/>
          <p:nvPr/>
        </p:nvGrpSpPr>
        <p:grpSpPr>
          <a:xfrm>
            <a:off x="3844549" y="3126201"/>
            <a:ext cx="599842" cy="589958"/>
            <a:chOff x="1244325" y="4999400"/>
            <a:chExt cx="444525" cy="437200"/>
          </a:xfrm>
        </p:grpSpPr>
        <p:sp>
          <p:nvSpPr>
            <p:cNvPr id="1010" name="Google Shape;1010;p53"/>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3"/>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3"/>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3"/>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3"/>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53"/>
          <p:cNvGrpSpPr/>
          <p:nvPr/>
        </p:nvGrpSpPr>
        <p:grpSpPr>
          <a:xfrm>
            <a:off x="5266889" y="3113863"/>
            <a:ext cx="409140" cy="420402"/>
            <a:chOff x="2605300" y="5003050"/>
            <a:chExt cx="418900" cy="430475"/>
          </a:xfrm>
        </p:grpSpPr>
        <p:sp>
          <p:nvSpPr>
            <p:cNvPr id="1016" name="Google Shape;1016;p53"/>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3"/>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3"/>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9" name="Google Shape;1019;p53"/>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1" name="Google Shape;1021;p53"/>
          <p:cNvSpPr txBox="1"/>
          <p:nvPr/>
        </p:nvSpPr>
        <p:spPr>
          <a:xfrm>
            <a:off x="803350" y="943200"/>
            <a:ext cx="7876200" cy="492600"/>
          </a:xfrm>
          <a:prstGeom prst="rect">
            <a:avLst/>
          </a:prstGeom>
          <a:noFill/>
          <a:ln>
            <a:noFill/>
          </a:ln>
        </p:spPr>
        <p:txBody>
          <a:bodyPr anchorCtr="0" anchor="t" bIns="91425" lIns="91425" spcFirstLastPara="1" rIns="91425" wrap="square" tIns="91425">
            <a:spAutoFit/>
          </a:bodyPr>
          <a:lstStyle/>
          <a:p>
            <a:pPr indent="0" lvl="0" marL="0" marR="330200" rtl="0" algn="l">
              <a:lnSpc>
                <a:spcPct val="142857"/>
              </a:lnSpc>
              <a:spcBef>
                <a:spcPts val="2200"/>
              </a:spcBef>
              <a:spcAft>
                <a:spcPts val="0"/>
              </a:spcAft>
              <a:buNone/>
            </a:pPr>
            <a:r>
              <a:t/>
            </a:r>
            <a:endParaRPr sz="2000">
              <a:highlight>
                <a:srgbClr val="FFFFFF"/>
              </a:highlight>
            </a:endParaRPr>
          </a:p>
        </p:txBody>
      </p:sp>
      <p:sp>
        <p:nvSpPr>
          <p:cNvPr id="1022" name="Google Shape;1022;p53"/>
          <p:cNvSpPr txBox="1"/>
          <p:nvPr/>
        </p:nvSpPr>
        <p:spPr>
          <a:xfrm>
            <a:off x="456150" y="943200"/>
            <a:ext cx="8231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92929"/>
              </a:buClr>
              <a:buSzPts val="1600"/>
              <a:buFont typeface="Source Sans Pro"/>
              <a:buChar char="●"/>
            </a:pPr>
            <a:r>
              <a:rPr lang="en" sz="1600">
                <a:solidFill>
                  <a:srgbClr val="292929"/>
                </a:solidFill>
                <a:highlight>
                  <a:srgbClr val="FFFFFF"/>
                </a:highlight>
                <a:latin typeface="Source Sans Pro"/>
                <a:ea typeface="Source Sans Pro"/>
                <a:cs typeface="Source Sans Pro"/>
                <a:sym typeface="Source Sans Pro"/>
              </a:rPr>
              <a:t>From the above slides we inferred that the best model for prediction is</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rPr lang="en" sz="1600">
                <a:solidFill>
                  <a:srgbClr val="292929"/>
                </a:solidFill>
                <a:highlight>
                  <a:srgbClr val="FFFFFF"/>
                </a:highlight>
                <a:latin typeface="Source Sans Pro"/>
                <a:ea typeface="Source Sans Pro"/>
                <a:cs typeface="Source Sans Pro"/>
                <a:sym typeface="Source Sans Pro"/>
              </a:rPr>
              <a:t>           SGD classifier so we use it in our prediction model.</a:t>
            </a:r>
            <a:endParaRPr sz="1600">
              <a:solidFill>
                <a:srgbClr val="292929"/>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We use this function to predict from which file the input exists and prints the predicted filename.</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solidFill>
                <a:srgbClr val="292929"/>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54"/>
          <p:cNvSpPr txBox="1"/>
          <p:nvPr>
            <p:ph idx="4294967295" type="ctrTitle"/>
          </p:nvPr>
        </p:nvSpPr>
        <p:spPr>
          <a:xfrm>
            <a:off x="1208200" y="1858725"/>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THANKS!</a:t>
            </a:r>
            <a:endParaRPr sz="10000"/>
          </a:p>
        </p:txBody>
      </p:sp>
      <p:sp>
        <p:nvSpPr>
          <p:cNvPr id="1028" name="Google Shape;1028;p5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55"/>
          <p:cNvSpPr txBox="1"/>
          <p:nvPr>
            <p:ph type="title"/>
          </p:nvPr>
        </p:nvSpPr>
        <p:spPr>
          <a:xfrm>
            <a:off x="978250" y="1078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1034" name="Google Shape;1034;p55"/>
          <p:cNvSpPr txBox="1"/>
          <p:nvPr>
            <p:ph idx="1" type="body"/>
          </p:nvPr>
        </p:nvSpPr>
        <p:spPr>
          <a:xfrm>
            <a:off x="327675" y="1540175"/>
            <a:ext cx="8529600" cy="1922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rgbClr val="28324A"/>
              </a:buClr>
              <a:buSzPts val="1600"/>
              <a:buChar char="●"/>
            </a:pPr>
            <a:r>
              <a:rPr lang="en" sz="1600">
                <a:solidFill>
                  <a:srgbClr val="28324A"/>
                </a:solidFill>
              </a:rPr>
              <a:t>Machine learning </a:t>
            </a:r>
            <a:r>
              <a:rPr lang="en" sz="1600">
                <a:solidFill>
                  <a:srgbClr val="28324A"/>
                </a:solidFill>
              </a:rPr>
              <a:t>w</a:t>
            </a:r>
            <a:r>
              <a:rPr lang="en" sz="1600">
                <a:solidFill>
                  <a:srgbClr val="28324A"/>
                </a:solidFill>
              </a:rPr>
              <a:t>orkflow:www.gatevidyalay.com/tag/machine-learning-process-diagram/</a:t>
            </a:r>
            <a:endParaRPr sz="1600">
              <a:solidFill>
                <a:srgbClr val="28324A"/>
              </a:solidFill>
            </a:endParaRPr>
          </a:p>
          <a:p>
            <a:pPr indent="-330200" lvl="0" marL="457200" rtl="0" algn="l">
              <a:lnSpc>
                <a:spcPct val="115000"/>
              </a:lnSpc>
              <a:spcBef>
                <a:spcPts val="0"/>
              </a:spcBef>
              <a:spcAft>
                <a:spcPts val="0"/>
              </a:spcAft>
              <a:buClr>
                <a:srgbClr val="28324A"/>
              </a:buClr>
              <a:buSzPts val="1600"/>
              <a:buChar char="●"/>
            </a:pPr>
            <a:r>
              <a:rPr lang="en" sz="1600">
                <a:solidFill>
                  <a:srgbClr val="28324A"/>
                </a:solidFill>
              </a:rPr>
              <a:t>Graphs:https://www.rapidtables.com/tools/bar-graph.html</a:t>
            </a:r>
            <a:endParaRPr sz="1600">
              <a:solidFill>
                <a:srgbClr val="28324A"/>
              </a:solidFill>
            </a:endParaRPr>
          </a:p>
          <a:p>
            <a:pPr indent="-330200" lvl="0" marL="457200" rtl="0" algn="l">
              <a:lnSpc>
                <a:spcPct val="115000"/>
              </a:lnSpc>
              <a:spcBef>
                <a:spcPts val="0"/>
              </a:spcBef>
              <a:spcAft>
                <a:spcPts val="0"/>
              </a:spcAft>
              <a:buClr>
                <a:srgbClr val="28324A"/>
              </a:buClr>
              <a:buSzPts val="1600"/>
              <a:buChar char="●"/>
            </a:pPr>
            <a:r>
              <a:rPr lang="en" sz="1600">
                <a:solidFill>
                  <a:srgbClr val="28324A"/>
                </a:solidFill>
              </a:rPr>
              <a:t>Useful information:</a:t>
            </a:r>
            <a:endParaRPr sz="1600">
              <a:solidFill>
                <a:srgbClr val="28324A"/>
              </a:solidFill>
              <a:highlight>
                <a:srgbClr val="FFFFFF"/>
              </a:highlight>
            </a:endParaRPr>
          </a:p>
          <a:p>
            <a:pPr indent="0" lvl="0" marL="0" rtl="0" algn="l">
              <a:lnSpc>
                <a:spcPct val="115000"/>
              </a:lnSpc>
              <a:spcBef>
                <a:spcPts val="600"/>
              </a:spcBef>
              <a:spcAft>
                <a:spcPts val="0"/>
              </a:spcAft>
              <a:buNone/>
            </a:pPr>
            <a:r>
              <a:t/>
            </a:r>
            <a:endParaRPr sz="1600">
              <a:solidFill>
                <a:srgbClr val="28324A"/>
              </a:solidFill>
            </a:endParaRPr>
          </a:p>
        </p:txBody>
      </p:sp>
      <p:sp>
        <p:nvSpPr>
          <p:cNvPr id="1035" name="Google Shape;1035;p5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6" name="Google Shape;1036;p55"/>
          <p:cNvSpPr txBox="1"/>
          <p:nvPr/>
        </p:nvSpPr>
        <p:spPr>
          <a:xfrm>
            <a:off x="1201475" y="2641250"/>
            <a:ext cx="57195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dk1"/>
              </a:buClr>
              <a:buSzPts val="1600"/>
              <a:buFont typeface="Source Sans Pro"/>
              <a:buChar char="●"/>
            </a:pPr>
            <a:r>
              <a:rPr lang="en" sz="1600">
                <a:highlight>
                  <a:srgbClr val="FFFFFF"/>
                </a:highlight>
                <a:latin typeface="Source Sans Pro"/>
                <a:ea typeface="Source Sans Pro"/>
                <a:cs typeface="Source Sans Pro"/>
                <a:sym typeface="Source Sans Pro"/>
              </a:rPr>
              <a:t>https://scikit-learn.org/stable/index.html</a:t>
            </a:r>
            <a:endParaRPr sz="1600">
              <a:solidFill>
                <a:schemeClr val="dk1"/>
              </a:solidFill>
              <a:highlight>
                <a:srgbClr val="FFFFFF"/>
              </a:highlight>
              <a:latin typeface="Source Sans Pro"/>
              <a:ea typeface="Source Sans Pro"/>
              <a:cs typeface="Source Sans Pro"/>
              <a:sym typeface="Source Sans Pro"/>
            </a:endParaRPr>
          </a:p>
          <a:p>
            <a:pPr indent="-330200" lvl="0" marL="457200" rtl="0" algn="l">
              <a:lnSpc>
                <a:spcPct val="115000"/>
              </a:lnSpc>
              <a:spcBef>
                <a:spcPts val="0"/>
              </a:spcBef>
              <a:spcAft>
                <a:spcPts val="0"/>
              </a:spcAft>
              <a:buClr>
                <a:schemeClr val="dk1"/>
              </a:buClr>
              <a:buSzPts val="1600"/>
              <a:buFont typeface="Source Sans Pro"/>
              <a:buChar char="●"/>
            </a:pPr>
            <a:r>
              <a:rPr lang="en" sz="1600">
                <a:solidFill>
                  <a:schemeClr val="dk1"/>
                </a:solidFill>
                <a:highlight>
                  <a:srgbClr val="FFFFFF"/>
                </a:highlight>
                <a:latin typeface="Source Sans Pro"/>
                <a:ea typeface="Source Sans Pro"/>
                <a:cs typeface="Source Sans Pro"/>
                <a:sym typeface="Source Sans Pro"/>
              </a:rPr>
              <a:t>Prutor AI ML notes(provided by trainer)</a:t>
            </a:r>
            <a:endParaRPr sz="1600">
              <a:solidFill>
                <a:schemeClr val="dk1"/>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20 NEWSGROUPS DATASETS</a:t>
            </a:r>
            <a:endParaRPr>
              <a:solidFill>
                <a:schemeClr val="accent2"/>
              </a:solidFill>
            </a:endParaRPr>
          </a:p>
        </p:txBody>
      </p:sp>
      <p:sp>
        <p:nvSpPr>
          <p:cNvPr id="492" name="Google Shape;492;p17"/>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292929"/>
              </a:buClr>
              <a:buSzPts val="1600"/>
              <a:buChar char="●"/>
            </a:pPr>
            <a:r>
              <a:rPr i="1" lang="en" sz="1600">
                <a:solidFill>
                  <a:srgbClr val="292929"/>
                </a:solidFill>
                <a:highlight>
                  <a:srgbClr val="FFFFFF"/>
                </a:highlight>
              </a:rPr>
              <a:t>The 20 Newsgroups data set is a collection of approximately 20,000 newsgroup documents, partitioned (nearly) evenly across 20 different newsgroups. </a:t>
            </a:r>
            <a:endParaRPr i="1" sz="1600">
              <a:solidFill>
                <a:srgbClr val="292929"/>
              </a:solidFill>
              <a:highlight>
                <a:srgbClr val="FFFFFF"/>
              </a:highlight>
            </a:endParaRPr>
          </a:p>
          <a:p>
            <a:pPr indent="-330200" lvl="0" marL="457200" rtl="0" algn="l">
              <a:spcBef>
                <a:spcPts val="0"/>
              </a:spcBef>
              <a:spcAft>
                <a:spcPts val="0"/>
              </a:spcAft>
              <a:buClr>
                <a:srgbClr val="292929"/>
              </a:buClr>
              <a:buSzPts val="1600"/>
              <a:buChar char="●"/>
            </a:pPr>
            <a:r>
              <a:rPr i="1" lang="en" sz="1600">
                <a:solidFill>
                  <a:srgbClr val="292929"/>
                </a:solidFill>
                <a:highlight>
                  <a:srgbClr val="FFFFFF"/>
                </a:highlight>
              </a:rPr>
              <a:t>The 20 newsgroups collection has become a popular data set for experiments in text applications of machine learning techniques, such as text classification and text clustering</a:t>
            </a:r>
            <a:endParaRPr i="1"/>
          </a:p>
        </p:txBody>
      </p:sp>
      <p:sp>
        <p:nvSpPr>
          <p:cNvPr id="493" name="Google Shape;493;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18"/>
          <p:cNvSpPr txBox="1"/>
          <p:nvPr>
            <p:ph idx="4294967295" type="ctrTitle"/>
          </p:nvPr>
        </p:nvSpPr>
        <p:spPr>
          <a:xfrm>
            <a:off x="626225" y="377327"/>
            <a:ext cx="7772400" cy="88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sklearn.datasets.fetch_20newsgroups</a:t>
            </a:r>
            <a:endParaRPr sz="3000"/>
          </a:p>
        </p:txBody>
      </p:sp>
      <p:sp>
        <p:nvSpPr>
          <p:cNvPr id="499" name="Google Shape;499;p18"/>
          <p:cNvSpPr txBox="1"/>
          <p:nvPr>
            <p:ph idx="4294967295" type="subTitle"/>
          </p:nvPr>
        </p:nvSpPr>
        <p:spPr>
          <a:xfrm>
            <a:off x="714925" y="2750475"/>
            <a:ext cx="7683600" cy="121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600"/>
              <a:t>This is the predefined function from the skit-learn library.This function is used for loading the 20 newsgroups datasets.</a:t>
            </a:r>
            <a:endParaRPr sz="1600"/>
          </a:p>
        </p:txBody>
      </p:sp>
      <p:sp>
        <p:nvSpPr>
          <p:cNvPr id="500" name="Google Shape;500;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9"/>
          <p:cNvSpPr txBox="1"/>
          <p:nvPr>
            <p:ph type="title"/>
          </p:nvPr>
        </p:nvSpPr>
        <p:spPr>
          <a:xfrm>
            <a:off x="980825" y="539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Files</a:t>
            </a:r>
            <a:endParaRPr/>
          </a:p>
        </p:txBody>
      </p:sp>
      <p:sp>
        <p:nvSpPr>
          <p:cNvPr id="506" name="Google Shape;506;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7" name="Google Shape;507;p19"/>
          <p:cNvPicPr preferRelativeResize="0"/>
          <p:nvPr/>
        </p:nvPicPr>
        <p:blipFill>
          <a:blip r:embed="rId3">
            <a:alphaModFix/>
          </a:blip>
          <a:stretch>
            <a:fillRect/>
          </a:stretch>
        </p:blipFill>
        <p:spPr>
          <a:xfrm>
            <a:off x="319775" y="617325"/>
            <a:ext cx="2887225" cy="3908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0"/>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Libraries required for this project</a:t>
            </a:r>
            <a:endParaRPr/>
          </a:p>
        </p:txBody>
      </p:sp>
      <p:sp>
        <p:nvSpPr>
          <p:cNvPr id="513" name="Google Shape;513;p20"/>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Prerequisites</a:t>
            </a:r>
            <a:endParaRPr/>
          </a:p>
        </p:txBody>
      </p:sp>
      <p:sp>
        <p:nvSpPr>
          <p:cNvPr id="514" name="Google Shape;514;p20"/>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2</a:t>
            </a:r>
            <a:endParaRPr sz="12000">
              <a:solidFill>
                <a:schemeClr val="accent2"/>
              </a:solidFill>
            </a:endParaRPr>
          </a:p>
        </p:txBody>
      </p:sp>
      <p:sp>
        <p:nvSpPr>
          <p:cNvPr id="515" name="Google Shape;515;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1"/>
          <p:cNvSpPr txBox="1"/>
          <p:nvPr>
            <p:ph type="title"/>
          </p:nvPr>
        </p:nvSpPr>
        <p:spPr>
          <a:xfrm>
            <a:off x="1156975" y="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Libraries</a:t>
            </a:r>
            <a:endParaRPr>
              <a:solidFill>
                <a:schemeClr val="accent2"/>
              </a:solidFill>
            </a:endParaRPr>
          </a:p>
        </p:txBody>
      </p:sp>
      <p:sp>
        <p:nvSpPr>
          <p:cNvPr id="521" name="Google Shape;521;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2" name="Google Shape;522;p21"/>
          <p:cNvPicPr preferRelativeResize="0"/>
          <p:nvPr/>
        </p:nvPicPr>
        <p:blipFill>
          <a:blip r:embed="rId3">
            <a:alphaModFix/>
          </a:blip>
          <a:stretch>
            <a:fillRect/>
          </a:stretch>
        </p:blipFill>
        <p:spPr>
          <a:xfrm>
            <a:off x="152400" y="868200"/>
            <a:ext cx="8839200" cy="25309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