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La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La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111bb405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111bb405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111bb405c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111bb405c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c3d287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c3d287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111bb405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111bb405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111bb405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111bb405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111bb405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111bb405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111bb405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111bb405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111bb405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111bb405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111bb405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111bb405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111bb405c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111bb405c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111bb405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111bb405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9450" y="1322450"/>
            <a:ext cx="7688100" cy="64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Drowsiness Detection System</a:t>
            </a:r>
            <a:endParaRPr/>
          </a:p>
        </p:txBody>
      </p:sp>
      <p:sp>
        <p:nvSpPr>
          <p:cNvPr id="129" name="Google Shape;129;p13"/>
          <p:cNvSpPr txBox="1"/>
          <p:nvPr>
            <p:ph idx="1" type="subTitle"/>
          </p:nvPr>
        </p:nvSpPr>
        <p:spPr>
          <a:xfrm>
            <a:off x="729625" y="2168550"/>
            <a:ext cx="7688100" cy="286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rPr lang="en"/>
              <a:t>Patel Het (2021csb1119)</a:t>
            </a:r>
            <a:endParaRPr/>
          </a:p>
          <a:p>
            <a:pPr indent="0" lvl="0" marL="0" rtl="0" algn="ctr">
              <a:spcBef>
                <a:spcPts val="0"/>
              </a:spcBef>
              <a:spcAft>
                <a:spcPts val="0"/>
              </a:spcAft>
              <a:buNone/>
            </a:pPr>
            <a:r>
              <a:rPr lang="en"/>
              <a:t>Nikhil Garg(2021csb1113)</a:t>
            </a:r>
            <a:endParaRPr/>
          </a:p>
          <a:p>
            <a:pPr indent="0" lvl="0" marL="0" rtl="0" algn="ctr">
              <a:spcBef>
                <a:spcPts val="0"/>
              </a:spcBef>
              <a:spcAft>
                <a:spcPts val="0"/>
              </a:spcAft>
              <a:buNone/>
            </a:pPr>
            <a:r>
              <a:rPr lang="en"/>
              <a:t>Priyanshu Kumar(2021csb1125)</a:t>
            </a:r>
            <a:endParaRPr/>
          </a:p>
          <a:p>
            <a:pPr indent="0" lvl="0" marL="0" rtl="0" algn="ctr">
              <a:spcBef>
                <a:spcPts val="0"/>
              </a:spcBef>
              <a:spcAft>
                <a:spcPts val="0"/>
              </a:spcAft>
              <a:buNone/>
            </a:pPr>
            <a:r>
              <a:rPr lang="en"/>
              <a:t>Khushboo Gupta(2021csb1105)</a:t>
            </a:r>
            <a:endParaRPr/>
          </a:p>
          <a:p>
            <a:pPr indent="0" lvl="0" marL="0" rtl="0" algn="ctr">
              <a:spcBef>
                <a:spcPts val="0"/>
              </a:spcBef>
              <a:spcAft>
                <a:spcPts val="0"/>
              </a:spcAft>
              <a:buNone/>
            </a:pPr>
            <a:r>
              <a:rPr lang="en"/>
              <a:t>Nandini Mundhra (2021csb1113)</a:t>
            </a:r>
            <a:endParaRPr/>
          </a:p>
          <a:p>
            <a:pPr indent="0" lvl="0" marL="0" rtl="0" algn="ctr">
              <a:spcBef>
                <a:spcPts val="0"/>
              </a:spcBef>
              <a:spcAft>
                <a:spcPts val="0"/>
              </a:spcAft>
              <a:buNone/>
            </a:pPr>
            <a:r>
              <a:rPr lang="en"/>
              <a:t>Kushagra Sharma(2021csb1107)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274100"/>
            <a:ext cx="75057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Construction</a:t>
            </a:r>
            <a:endParaRPr/>
          </a:p>
        </p:txBody>
      </p:sp>
      <p:sp>
        <p:nvSpPr>
          <p:cNvPr id="189" name="Google Shape;189;p22"/>
          <p:cNvSpPr txBox="1"/>
          <p:nvPr>
            <p:ph idx="1" type="body"/>
          </p:nvPr>
        </p:nvSpPr>
        <p:spPr>
          <a:xfrm>
            <a:off x="744600" y="882200"/>
            <a:ext cx="7505700" cy="29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Merriweather"/>
                <a:ea typeface="Merriweather"/>
                <a:cs typeface="Merriweather"/>
                <a:sym typeface="Merriweather"/>
              </a:rPr>
              <a:t>After soldering and sticking all the components on frame, our drowsiness detection system  is ready and these are some pics.</a:t>
            </a:r>
            <a:endParaRPr sz="1350">
              <a:solidFill>
                <a:srgbClr val="000000"/>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sz="1350">
                <a:solidFill>
                  <a:srgbClr val="000000"/>
                </a:solidFill>
                <a:highlight>
                  <a:srgbClr val="FFFFFF"/>
                </a:highlight>
                <a:latin typeface="Merriweather"/>
                <a:ea typeface="Merriweather"/>
                <a:cs typeface="Merriweather"/>
                <a:sym typeface="Merriweather"/>
              </a:rPr>
              <a:t> After connecting all the components </a:t>
            </a:r>
            <a:r>
              <a:rPr lang="en">
                <a:solidFill>
                  <a:srgbClr val="121212"/>
                </a:solidFill>
                <a:highlight>
                  <a:srgbClr val="FFFFFF"/>
                </a:highlight>
                <a:latin typeface="Merriweather"/>
                <a:ea typeface="Merriweather"/>
                <a:cs typeface="Merriweather"/>
                <a:sym typeface="Merriweather"/>
              </a:rPr>
              <a:t>After a successful hardware connection for both the transmitter side and receiver side, we have uploaded the code to Arduino uno that is connected to the receiver side.</a:t>
            </a:r>
            <a:endParaRPr>
              <a:solidFill>
                <a:srgbClr val="000000"/>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a:solidFill>
                <a:srgbClr val="000000"/>
              </a:solidFill>
              <a:highlight>
                <a:srgbClr val="FFFFFF"/>
              </a:highlight>
              <a:latin typeface="Merriweather"/>
              <a:ea typeface="Merriweather"/>
              <a:cs typeface="Merriweather"/>
              <a:sym typeface="Merriweather"/>
            </a:endParaRPr>
          </a:p>
        </p:txBody>
      </p:sp>
      <p:pic>
        <p:nvPicPr>
          <p:cNvPr id="190" name="Google Shape;190;p22"/>
          <p:cNvPicPr preferRelativeResize="0"/>
          <p:nvPr/>
        </p:nvPicPr>
        <p:blipFill>
          <a:blip r:embed="rId3">
            <a:alphaModFix/>
          </a:blip>
          <a:stretch>
            <a:fillRect/>
          </a:stretch>
        </p:blipFill>
        <p:spPr>
          <a:xfrm>
            <a:off x="3540825" y="2136925"/>
            <a:ext cx="4784024" cy="25717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96" name="Google Shape;196;p23"/>
          <p:cNvSpPr txBox="1"/>
          <p:nvPr>
            <p:ph idx="1" type="body"/>
          </p:nvPr>
        </p:nvSpPr>
        <p:spPr>
          <a:xfrm>
            <a:off x="819150" y="1565425"/>
            <a:ext cx="7505700" cy="287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we wear the glasses and keep our eyes open , the photodiode inside the sensor doesnot receive any </a:t>
            </a:r>
            <a:r>
              <a:rPr lang="en"/>
              <a:t>reflected</a:t>
            </a:r>
            <a:r>
              <a:rPr lang="en"/>
              <a:t> IR waves and thus remains deactivated.</a:t>
            </a:r>
            <a:endParaRPr/>
          </a:p>
          <a:p>
            <a:pPr indent="-311150" lvl="0" marL="457200" rtl="0" algn="l">
              <a:spcBef>
                <a:spcPts val="0"/>
              </a:spcBef>
              <a:spcAft>
                <a:spcPts val="0"/>
              </a:spcAft>
              <a:buSzPts val="1300"/>
              <a:buChar char="●"/>
            </a:pPr>
            <a:r>
              <a:rPr lang="en"/>
              <a:t>When we keep blinking at some fixed interval ( more than 2 seconds according to our code),the IR waves emitting from LED got reflected by the skin , and the photodiode inside the senor receive reflected IR waves and thus got activated.</a:t>
            </a:r>
            <a:endParaRPr/>
          </a:p>
          <a:p>
            <a:pPr indent="-311150" lvl="0" marL="457200" rtl="0" algn="l">
              <a:spcBef>
                <a:spcPts val="0"/>
              </a:spcBef>
              <a:spcAft>
                <a:spcPts val="0"/>
              </a:spcAft>
              <a:buSzPts val="1300"/>
              <a:buChar char="●"/>
            </a:pPr>
            <a:r>
              <a:rPr lang="en"/>
              <a:t>Upon detection of eye blinking , buzzer make sound.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Thank you….</a:t>
            </a:r>
            <a:endParaRPr sz="5600"/>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9450" y="370500"/>
            <a:ext cx="7688700" cy="56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729450" y="1155100"/>
            <a:ext cx="7688700" cy="31848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5515">
                <a:solidFill>
                  <a:srgbClr val="444444"/>
                </a:solidFill>
                <a:highlight>
                  <a:srgbClr val="FFFFFF"/>
                </a:highlight>
                <a:latin typeface="Merriweather"/>
                <a:ea typeface="Merriweather"/>
                <a:cs typeface="Merriweather"/>
                <a:sym typeface="Merriweather"/>
              </a:rPr>
              <a:t>In this presentation , we are gonna explain about the project we have made - Drowsiness Detection System.</a:t>
            </a:r>
            <a:endParaRPr sz="5515">
              <a:solidFill>
                <a:srgbClr val="444444"/>
              </a:solidFill>
              <a:highlight>
                <a:srgbClr val="FFFFFF"/>
              </a:highlight>
              <a:latin typeface="Merriweather"/>
              <a:ea typeface="Merriweather"/>
              <a:cs typeface="Merriweather"/>
              <a:sym typeface="Merriweather"/>
            </a:endParaRPr>
          </a:p>
          <a:p>
            <a:pPr indent="0" lvl="0" marL="0" rtl="0" algn="l">
              <a:lnSpc>
                <a:spcPct val="100000"/>
              </a:lnSpc>
              <a:spcBef>
                <a:spcPts val="1400"/>
              </a:spcBef>
              <a:spcAft>
                <a:spcPts val="0"/>
              </a:spcAft>
              <a:buNone/>
            </a:pPr>
            <a:r>
              <a:rPr lang="en" sz="5515">
                <a:solidFill>
                  <a:srgbClr val="121212"/>
                </a:solidFill>
                <a:highlight>
                  <a:srgbClr val="FFFFFF"/>
                </a:highlight>
                <a:latin typeface="Merriweather"/>
                <a:ea typeface="Merriweather"/>
                <a:cs typeface="Merriweather"/>
                <a:sym typeface="Merriweather"/>
              </a:rPr>
              <a:t> In this , we have build a prototype of  Drowsiness Detection and Alerting System for Drivers using Arduino , Eye blink Sensor, and Buzzer.</a:t>
            </a:r>
            <a:endParaRPr sz="5515">
              <a:solidFill>
                <a:srgbClr val="444444"/>
              </a:solidFill>
              <a:highlight>
                <a:srgbClr val="FFFFFF"/>
              </a:highlight>
              <a:latin typeface="Merriweather"/>
              <a:ea typeface="Merriweather"/>
              <a:cs typeface="Merriweather"/>
              <a:sym typeface="Merriweather"/>
            </a:endParaRPr>
          </a:p>
          <a:p>
            <a:pPr indent="0" lvl="0" marL="0" rtl="0" algn="l">
              <a:lnSpc>
                <a:spcPct val="100000"/>
              </a:lnSpc>
              <a:spcBef>
                <a:spcPts val="1400"/>
              </a:spcBef>
              <a:spcAft>
                <a:spcPts val="0"/>
              </a:spcAft>
              <a:buNone/>
            </a:pPr>
            <a:r>
              <a:rPr lang="en" sz="5515">
                <a:solidFill>
                  <a:srgbClr val="121212"/>
                </a:solidFill>
                <a:highlight>
                  <a:srgbClr val="FFFFFF"/>
                </a:highlight>
                <a:latin typeface="Merriweather"/>
                <a:ea typeface="Merriweather"/>
                <a:cs typeface="Merriweather"/>
                <a:sym typeface="Merriweather"/>
              </a:rPr>
              <a:t>The basic purpose of this system is to track the driver’s eye movements using Eye blink Sensor and if the driver is feeling drowsy, then the system will trigger a warning message using a loud buzzer alert.</a:t>
            </a:r>
            <a:endParaRPr sz="10223">
              <a:solidFill>
                <a:srgbClr val="121212"/>
              </a:solidFill>
              <a:highlight>
                <a:srgbClr val="FFFFFF"/>
              </a:highlight>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5400">
                <a:solidFill>
                  <a:srgbClr val="3B3838"/>
                </a:solidFill>
                <a:latin typeface="Merriweather"/>
                <a:ea typeface="Merriweather"/>
                <a:cs typeface="Merriweather"/>
                <a:sym typeface="Merriweather"/>
              </a:rPr>
              <a:t>The eye blink sensor of the system senses the blink rate. If the eyes are found to be closed, then the buzzer buzzes and this alerts the driver eventually.</a:t>
            </a:r>
            <a:endParaRPr sz="5200">
              <a:solidFill>
                <a:srgbClr val="3B3838"/>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5200">
                <a:solidFill>
                  <a:srgbClr val="3B3838"/>
                </a:solidFill>
                <a:latin typeface="Merriweather"/>
                <a:ea typeface="Merriweather"/>
                <a:cs typeface="Merriweather"/>
                <a:sym typeface="Merriweather"/>
              </a:rPr>
              <a:t>These sensors are interfaced with Arduino UNO by the help of a program which make it happen.</a:t>
            </a:r>
            <a:endParaRPr sz="5200">
              <a:solidFill>
                <a:srgbClr val="3B3838"/>
              </a:solidFill>
              <a:latin typeface="Merriweather"/>
              <a:ea typeface="Merriweather"/>
              <a:cs typeface="Merriweather"/>
              <a:sym typeface="Merriweather"/>
            </a:endParaRPr>
          </a:p>
          <a:p>
            <a:pPr indent="0" lvl="0" marL="0" rtl="0" algn="l">
              <a:spcBef>
                <a:spcPts val="1200"/>
              </a:spcBef>
              <a:spcAft>
                <a:spcPts val="0"/>
              </a:spcAft>
              <a:buNone/>
            </a:pPr>
            <a:r>
              <a:t/>
            </a:r>
            <a:endParaRPr sz="1700">
              <a:solidFill>
                <a:srgbClr val="444444"/>
              </a:solidFill>
              <a:highlight>
                <a:srgbClr val="FFFFFF"/>
              </a:highlight>
              <a:latin typeface="Merriweather"/>
              <a:ea typeface="Merriweather"/>
              <a:cs typeface="Merriweather"/>
              <a:sym typeface="Merriweather"/>
            </a:endParaRPr>
          </a:p>
          <a:p>
            <a:pPr indent="0" lvl="0" marL="0" rtl="0" algn="l">
              <a:spcBef>
                <a:spcPts val="1400"/>
              </a:spcBef>
              <a:spcAft>
                <a:spcPts val="1400"/>
              </a:spcAft>
              <a:buNone/>
            </a:pPr>
            <a:r>
              <a:rPr lang="en" sz="1350">
                <a:solidFill>
                  <a:srgbClr val="444444"/>
                </a:solidFill>
                <a:highlight>
                  <a:srgbClr val="FFFFFF"/>
                </a:highlight>
                <a:latin typeface="Georgia"/>
                <a:ea typeface="Georgia"/>
                <a:cs typeface="Georgia"/>
                <a:sym typeface="Georgia"/>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29450" y="27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this?</a:t>
            </a:r>
            <a:endParaRPr/>
          </a:p>
        </p:txBody>
      </p:sp>
      <p:sp>
        <p:nvSpPr>
          <p:cNvPr id="141" name="Google Shape;141;p15"/>
          <p:cNvSpPr txBox="1"/>
          <p:nvPr>
            <p:ph idx="1" type="body"/>
          </p:nvPr>
        </p:nvSpPr>
        <p:spPr>
          <a:xfrm>
            <a:off x="729450" y="805650"/>
            <a:ext cx="7688700" cy="3532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893">
                <a:solidFill>
                  <a:srgbClr val="000000"/>
                </a:solidFill>
                <a:highlight>
                  <a:srgbClr val="FFFFFF"/>
                </a:highlight>
                <a:latin typeface="Merriweather"/>
                <a:ea typeface="Merriweather"/>
                <a:cs typeface="Merriweather"/>
                <a:sym typeface="Merriweather"/>
              </a:rPr>
              <a:t>A countless number of people drive on the highway day and night. Taxi drivers, bus drivers, truck drivers and people traveling long-distance suffer from lack of sleep. Due to which it becomes very dangerous to drive when feeling sleepy.</a:t>
            </a:r>
            <a:endParaRPr sz="1893">
              <a:solidFill>
                <a:srgbClr val="000000"/>
              </a:solidFill>
              <a:highlight>
                <a:srgbClr val="FFFFFF"/>
              </a:highlight>
              <a:latin typeface="Merriweather"/>
              <a:ea typeface="Merriweather"/>
              <a:cs typeface="Merriweather"/>
              <a:sym typeface="Merriweather"/>
            </a:endParaRPr>
          </a:p>
          <a:p>
            <a:pPr indent="0" lvl="0" marL="0" rtl="0" algn="l">
              <a:spcBef>
                <a:spcPts val="1400"/>
              </a:spcBef>
              <a:spcAft>
                <a:spcPts val="0"/>
              </a:spcAft>
              <a:buNone/>
            </a:pPr>
            <a:r>
              <a:rPr lang="en" sz="1893">
                <a:solidFill>
                  <a:srgbClr val="000000"/>
                </a:solidFill>
                <a:highlight>
                  <a:srgbClr val="FFFFFF"/>
                </a:highlight>
                <a:latin typeface="Merriweather"/>
                <a:ea typeface="Merriweather"/>
                <a:cs typeface="Merriweather"/>
                <a:sym typeface="Merriweather"/>
              </a:rPr>
              <a:t>The majority of accidents happen due to the drowsiness of the driver. So, to prevent these accidents ,this type of system is very essential.</a:t>
            </a:r>
            <a:endParaRPr sz="1893">
              <a:solidFill>
                <a:srgbClr val="000000"/>
              </a:solidFill>
              <a:highlight>
                <a:srgbClr val="FFFFFF"/>
              </a:highlight>
              <a:latin typeface="Merriweather"/>
              <a:ea typeface="Merriweather"/>
              <a:cs typeface="Merriweather"/>
              <a:sym typeface="Merriweather"/>
            </a:endParaRPr>
          </a:p>
          <a:p>
            <a:pPr indent="0" lvl="0" marL="0" rtl="0" algn="l">
              <a:lnSpc>
                <a:spcPct val="100000"/>
              </a:lnSpc>
              <a:spcBef>
                <a:spcPts val="3000"/>
              </a:spcBef>
              <a:spcAft>
                <a:spcPts val="0"/>
              </a:spcAft>
              <a:buNone/>
            </a:pPr>
            <a:r>
              <a:rPr lang="en" sz="1900">
                <a:solidFill>
                  <a:srgbClr val="000000"/>
                </a:solidFill>
                <a:highlight>
                  <a:srgbClr val="FFFFFF"/>
                </a:highlight>
                <a:latin typeface="Merriweather"/>
                <a:ea typeface="Merriweather"/>
                <a:cs typeface="Merriweather"/>
                <a:sym typeface="Merriweather"/>
              </a:rPr>
              <a:t>This system  alerts the driver whenever he is getting into sleep while driving the vehicle. since sleeping on wheels is dangerous sometimes it may converts into fatal accidents which can lead to death.</a:t>
            </a:r>
            <a:endParaRPr sz="1900">
              <a:solidFill>
                <a:srgbClr val="000000"/>
              </a:solidFill>
              <a:highlight>
                <a:srgbClr val="FFFFFF"/>
              </a:highlight>
              <a:latin typeface="Merriweather"/>
              <a:ea typeface="Merriweather"/>
              <a:cs typeface="Merriweather"/>
              <a:sym typeface="Merriweather"/>
            </a:endParaRPr>
          </a:p>
          <a:p>
            <a:pPr indent="0" lvl="0" marL="0" rtl="0" algn="l">
              <a:lnSpc>
                <a:spcPct val="100000"/>
              </a:lnSpc>
              <a:spcBef>
                <a:spcPts val="3000"/>
              </a:spcBef>
              <a:spcAft>
                <a:spcPts val="0"/>
              </a:spcAft>
              <a:buNone/>
            </a:pPr>
            <a:r>
              <a:rPr lang="en" sz="1900">
                <a:solidFill>
                  <a:srgbClr val="000000"/>
                </a:solidFill>
                <a:highlight>
                  <a:srgbClr val="FFFFFF"/>
                </a:highlight>
                <a:latin typeface="Merriweather"/>
                <a:ea typeface="Merriweather"/>
                <a:cs typeface="Merriweather"/>
                <a:sym typeface="Merriweather"/>
              </a:rPr>
              <a:t>So to prevent such consequences of accident we can use this gadget to alert the driver when he feels drowsiness</a:t>
            </a:r>
            <a:endParaRPr sz="1900">
              <a:solidFill>
                <a:srgbClr val="000000"/>
              </a:solidFill>
              <a:highlight>
                <a:srgbClr val="FFFFFF"/>
              </a:highlight>
              <a:latin typeface="Merriweather"/>
              <a:ea typeface="Merriweather"/>
              <a:cs typeface="Merriweather"/>
              <a:sym typeface="Merriweather"/>
            </a:endParaRPr>
          </a:p>
          <a:p>
            <a:pPr indent="0" lvl="0" marL="0" rtl="0" algn="l">
              <a:spcBef>
                <a:spcPts val="1500"/>
              </a:spcBef>
              <a:spcAft>
                <a:spcPts val="0"/>
              </a:spcAft>
              <a:buNone/>
            </a:pPr>
            <a:r>
              <a:t/>
            </a:r>
            <a:endParaRPr sz="1350">
              <a:solidFill>
                <a:srgbClr val="444444"/>
              </a:solidFill>
              <a:highlight>
                <a:srgbClr val="FFFFFF"/>
              </a:highlight>
              <a:latin typeface="Georgia"/>
              <a:ea typeface="Georgia"/>
              <a:cs typeface="Georgia"/>
              <a:sym typeface="Georgia"/>
            </a:endParaRPr>
          </a:p>
          <a:p>
            <a:pPr indent="0" lvl="0" marL="0" rtl="0" algn="l">
              <a:spcBef>
                <a:spcPts val="1400"/>
              </a:spcBef>
              <a:spcAft>
                <a:spcPts val="1200"/>
              </a:spcAft>
              <a:buNone/>
            </a:pPr>
            <a:r>
              <a:t/>
            </a:r>
            <a:endParaRPr>
              <a:solidFill>
                <a:srgbClr val="12121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59600"/>
            <a:ext cx="75057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Required</a:t>
            </a:r>
            <a:endParaRPr/>
          </a:p>
        </p:txBody>
      </p:sp>
      <p:sp>
        <p:nvSpPr>
          <p:cNvPr id="147" name="Google Shape;147;p16"/>
          <p:cNvSpPr txBox="1"/>
          <p:nvPr>
            <p:ph idx="1" type="body"/>
          </p:nvPr>
        </p:nvSpPr>
        <p:spPr>
          <a:xfrm>
            <a:off x="819150" y="1100625"/>
            <a:ext cx="7505700" cy="333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erriweather"/>
              <a:buAutoNum type="arabicPeriod"/>
            </a:pPr>
            <a:r>
              <a:rPr b="1" lang="en">
                <a:latin typeface="Merriweather"/>
                <a:ea typeface="Merriweather"/>
                <a:cs typeface="Merriweather"/>
                <a:sym typeface="Merriweather"/>
              </a:rPr>
              <a:t>Ardunio  </a:t>
            </a:r>
            <a:r>
              <a:rPr lang="en">
                <a:solidFill>
                  <a:srgbClr val="202122"/>
                </a:solidFill>
                <a:highlight>
                  <a:srgbClr val="FFFFFF"/>
                </a:highlight>
                <a:latin typeface="Merriweather"/>
                <a:ea typeface="Merriweather"/>
                <a:cs typeface="Merriweather"/>
                <a:sym typeface="Merriweather"/>
              </a:rPr>
              <a:t>The Arduino Uno is an open-source microcontroller board based on the Microchip ATmega328P microcontroller and developed by Arduino.cc and initially released in 2010. The board is equipped with sets of digital and analog input/output (I/O) pins that may be interfaced to various expansion boards (shields) and other circuits.Here , we are using this to interface eye blink sensor with a program which is used for drowsiness detection.</a:t>
            </a:r>
            <a:endParaRPr>
              <a:solidFill>
                <a:srgbClr val="202122"/>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rgbClr val="202122"/>
              </a:buClr>
              <a:buSzPts val="1200"/>
              <a:buFont typeface="Merriweather"/>
              <a:buAutoNum type="arabicPeriod"/>
            </a:pPr>
            <a:r>
              <a:rPr b="1" lang="en" sz="1200">
                <a:solidFill>
                  <a:srgbClr val="202122"/>
                </a:solidFill>
                <a:highlight>
                  <a:srgbClr val="FFFFFF"/>
                </a:highlight>
                <a:latin typeface="Merriweather"/>
                <a:ea typeface="Merriweather"/>
                <a:cs typeface="Merriweather"/>
                <a:sym typeface="Merriweather"/>
              </a:rPr>
              <a:t>Buzzer </a:t>
            </a:r>
            <a:r>
              <a:rPr lang="en">
                <a:solidFill>
                  <a:srgbClr val="202122"/>
                </a:solidFill>
                <a:highlight>
                  <a:srgbClr val="FFFFFF"/>
                </a:highlight>
                <a:latin typeface="Merriweather"/>
                <a:ea typeface="Merriweather"/>
                <a:cs typeface="Merriweather"/>
                <a:sym typeface="Merriweather"/>
              </a:rPr>
              <a:t>A buzzer or beeper is an audio signaling device,which may be mechanical, electromechanical, or piezoelectric (</a:t>
            </a:r>
            <a:r>
              <a:rPr i="1" lang="en">
                <a:solidFill>
                  <a:srgbClr val="202122"/>
                </a:solidFill>
                <a:highlight>
                  <a:srgbClr val="FFFFFF"/>
                </a:highlight>
                <a:latin typeface="Merriweather"/>
                <a:ea typeface="Merriweather"/>
                <a:cs typeface="Merriweather"/>
                <a:sym typeface="Merriweather"/>
              </a:rPr>
              <a:t>piezo</a:t>
            </a:r>
            <a:r>
              <a:rPr lang="en">
                <a:solidFill>
                  <a:srgbClr val="202122"/>
                </a:solidFill>
                <a:highlight>
                  <a:srgbClr val="FFFFFF"/>
                </a:highlight>
                <a:latin typeface="Merriweather"/>
                <a:ea typeface="Merriweather"/>
                <a:cs typeface="Merriweather"/>
                <a:sym typeface="Merriweather"/>
              </a:rPr>
              <a:t> for short). Typical uses of buzzers and beepers include alarm devices, timers, train and confirmation of user input such as a mouse click or keystroke. Here, we are using this to alert the driver by its sound </a:t>
            </a:r>
            <a:r>
              <a:rPr lang="en">
                <a:solidFill>
                  <a:srgbClr val="202122"/>
                </a:solidFill>
                <a:highlight>
                  <a:srgbClr val="FFFFFF"/>
                </a:highlight>
                <a:latin typeface="Merriweather"/>
                <a:ea typeface="Merriweather"/>
                <a:cs typeface="Merriweather"/>
                <a:sym typeface="Merriweather"/>
              </a:rPr>
              <a:t>whenever</a:t>
            </a:r>
            <a:r>
              <a:rPr lang="en">
                <a:solidFill>
                  <a:srgbClr val="202122"/>
                </a:solidFill>
                <a:highlight>
                  <a:srgbClr val="FFFFFF"/>
                </a:highlight>
                <a:latin typeface="Merriweather"/>
                <a:ea typeface="Merriweather"/>
                <a:cs typeface="Merriweather"/>
                <a:sym typeface="Merriweather"/>
              </a:rPr>
              <a:t> our system detects him/her drowsy.</a:t>
            </a:r>
            <a:endParaRPr>
              <a:solidFill>
                <a:srgbClr val="202122"/>
              </a:solidFill>
              <a:highlight>
                <a:srgbClr val="FFFFFF"/>
              </a:highlight>
              <a:latin typeface="Merriweather"/>
              <a:ea typeface="Merriweather"/>
              <a:cs typeface="Merriweather"/>
              <a:sym typeface="Merriweather"/>
            </a:endParaRPr>
          </a:p>
          <a:p>
            <a:pPr indent="0" lvl="0" marL="457200" rtl="0" algn="l">
              <a:spcBef>
                <a:spcPts val="1200"/>
              </a:spcBef>
              <a:spcAft>
                <a:spcPts val="1200"/>
              </a:spcAft>
              <a:buNone/>
            </a:pPr>
            <a:r>
              <a:t/>
            </a:r>
            <a:endParaRPr b="1">
              <a:latin typeface="Merriweather"/>
              <a:ea typeface="Merriweather"/>
              <a:cs typeface="Merriweather"/>
              <a:sym typeface="Merriweather"/>
            </a:endParaRPr>
          </a:p>
        </p:txBody>
      </p:sp>
      <p:pic>
        <p:nvPicPr>
          <p:cNvPr id="148" name="Google Shape;148;p16"/>
          <p:cNvPicPr preferRelativeResize="0"/>
          <p:nvPr/>
        </p:nvPicPr>
        <p:blipFill>
          <a:blip r:embed="rId3">
            <a:alphaModFix/>
          </a:blip>
          <a:stretch>
            <a:fillRect/>
          </a:stretch>
        </p:blipFill>
        <p:spPr>
          <a:xfrm>
            <a:off x="5649779" y="3458500"/>
            <a:ext cx="2624550" cy="1407000"/>
          </a:xfrm>
          <a:prstGeom prst="rect">
            <a:avLst/>
          </a:prstGeom>
          <a:noFill/>
          <a:ln>
            <a:noFill/>
          </a:ln>
        </p:spPr>
      </p:pic>
      <p:pic>
        <p:nvPicPr>
          <p:cNvPr id="149" name="Google Shape;149;p16"/>
          <p:cNvPicPr preferRelativeResize="0"/>
          <p:nvPr/>
        </p:nvPicPr>
        <p:blipFill>
          <a:blip r:embed="rId4">
            <a:alphaModFix/>
          </a:blip>
          <a:stretch>
            <a:fillRect/>
          </a:stretch>
        </p:blipFill>
        <p:spPr>
          <a:xfrm>
            <a:off x="3242875" y="3652850"/>
            <a:ext cx="1565175" cy="156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414100"/>
            <a:ext cx="7505700" cy="6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Required</a:t>
            </a:r>
            <a:endParaRPr/>
          </a:p>
        </p:txBody>
      </p:sp>
      <p:sp>
        <p:nvSpPr>
          <p:cNvPr id="155" name="Google Shape;155;p17"/>
          <p:cNvSpPr txBox="1"/>
          <p:nvPr>
            <p:ph idx="1" type="body"/>
          </p:nvPr>
        </p:nvSpPr>
        <p:spPr>
          <a:xfrm>
            <a:off x="819150" y="1264075"/>
            <a:ext cx="7505700" cy="317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3. </a:t>
            </a:r>
            <a:r>
              <a:rPr b="1" lang="en">
                <a:latin typeface="Merriweather"/>
                <a:ea typeface="Merriweather"/>
                <a:cs typeface="Merriweather"/>
                <a:sym typeface="Merriweather"/>
              </a:rPr>
              <a:t>Eye blink sensor</a:t>
            </a:r>
            <a:endParaRPr b="1">
              <a:latin typeface="Merriweather"/>
              <a:ea typeface="Merriweather"/>
              <a:cs typeface="Merriweather"/>
              <a:sym typeface="Merriweather"/>
            </a:endParaRPr>
          </a:p>
          <a:p>
            <a:pPr indent="0" lvl="0" marL="457200" rtl="0" algn="l">
              <a:lnSpc>
                <a:spcPct val="107916"/>
              </a:lnSpc>
              <a:spcBef>
                <a:spcPts val="1200"/>
              </a:spcBef>
              <a:spcAft>
                <a:spcPts val="0"/>
              </a:spcAft>
              <a:buNone/>
            </a:pPr>
            <a:r>
              <a:rPr lang="en">
                <a:solidFill>
                  <a:srgbClr val="121212"/>
                </a:solidFill>
                <a:highlight>
                  <a:srgbClr val="FFFFFF"/>
                </a:highlight>
                <a:latin typeface="Merriweather"/>
                <a:ea typeface="Merriweather"/>
                <a:cs typeface="Merriweather"/>
                <a:sym typeface="Merriweather"/>
              </a:rPr>
              <a:t>The eye blink sensor is used to detect the eye blinks and using which we can also detect the activities like the Drowsiness of the driver while driving.It works by illuminating the eye and eyelid area with infrared light, then monitoring the changes in the reflected light using a phototransistor and differentiator circuit. It contains an Infrared transmitter and Receiver LED which is used to detect the eye blink.The exact functionality depends greatly on the positioning and aiming of the emitter and detector with respect to the eye.</a:t>
            </a:r>
            <a:endParaRPr>
              <a:solidFill>
                <a:srgbClr val="121212"/>
              </a:solidFill>
              <a:highlight>
                <a:srgbClr val="FFFFFF"/>
              </a:highlight>
              <a:latin typeface="Merriweather"/>
              <a:ea typeface="Merriweather"/>
              <a:cs typeface="Merriweather"/>
              <a:sym typeface="Merriweather"/>
            </a:endParaRPr>
          </a:p>
          <a:p>
            <a:pPr indent="0" lvl="0" marL="457200" rtl="0" algn="l">
              <a:lnSpc>
                <a:spcPct val="107916"/>
              </a:lnSpc>
              <a:spcBef>
                <a:spcPts val="800"/>
              </a:spcBef>
              <a:spcAft>
                <a:spcPts val="0"/>
              </a:spcAft>
              <a:buNone/>
            </a:pPr>
            <a:r>
              <a:rPr lang="en" sz="1350">
                <a:solidFill>
                  <a:srgbClr val="000000"/>
                </a:solidFill>
                <a:highlight>
                  <a:srgbClr val="FFFFFF"/>
                </a:highlight>
                <a:latin typeface="Merriweather"/>
                <a:ea typeface="Merriweather"/>
                <a:cs typeface="Merriweather"/>
                <a:sym typeface="Merriweather"/>
              </a:rPr>
              <a:t>The working of this project is based on an Infra Red (Eye blink) Sensor.</a:t>
            </a:r>
            <a:endParaRPr sz="1350">
              <a:solidFill>
                <a:srgbClr val="000000"/>
              </a:solidFill>
              <a:highlight>
                <a:srgbClr val="FFFFFF"/>
              </a:highlight>
              <a:latin typeface="Merriweather"/>
              <a:ea typeface="Merriweather"/>
              <a:cs typeface="Merriweather"/>
              <a:sym typeface="Merriweather"/>
            </a:endParaRPr>
          </a:p>
          <a:p>
            <a:pPr indent="0" lvl="0" marL="457200" rtl="0" algn="l">
              <a:lnSpc>
                <a:spcPct val="107916"/>
              </a:lnSpc>
              <a:spcBef>
                <a:spcPts val="800"/>
              </a:spcBef>
              <a:spcAft>
                <a:spcPts val="0"/>
              </a:spcAft>
              <a:buNone/>
            </a:pPr>
            <a:r>
              <a:rPr lang="en" sz="1350">
                <a:solidFill>
                  <a:srgbClr val="000000"/>
                </a:solidFill>
                <a:highlight>
                  <a:srgbClr val="FFFFFF"/>
                </a:highlight>
                <a:latin typeface="Merriweather"/>
                <a:ea typeface="Merriweather"/>
                <a:cs typeface="Merriweather"/>
                <a:sym typeface="Merriweather"/>
              </a:rPr>
              <a:t> This sensor is the heart of this project.</a:t>
            </a:r>
            <a:endParaRPr sz="1350">
              <a:solidFill>
                <a:srgbClr val="000000"/>
              </a:solidFill>
              <a:highlight>
                <a:srgbClr val="FFFFFF"/>
              </a:highlight>
              <a:latin typeface="Merriweather"/>
              <a:ea typeface="Merriweather"/>
              <a:cs typeface="Merriweather"/>
              <a:sym typeface="Merriweather"/>
            </a:endParaRPr>
          </a:p>
          <a:p>
            <a:pPr indent="0" lvl="0" marL="457200" rtl="0" algn="l">
              <a:lnSpc>
                <a:spcPct val="107916"/>
              </a:lnSpc>
              <a:spcBef>
                <a:spcPts val="800"/>
              </a:spcBef>
              <a:spcAft>
                <a:spcPts val="0"/>
              </a:spcAft>
              <a:buNone/>
            </a:pPr>
            <a:r>
              <a:rPr lang="en" sz="1350">
                <a:solidFill>
                  <a:srgbClr val="000000"/>
                </a:solidFill>
                <a:highlight>
                  <a:srgbClr val="FFFFFF"/>
                </a:highlight>
                <a:latin typeface="Merriweather"/>
                <a:ea typeface="Merriweather"/>
                <a:cs typeface="Merriweather"/>
                <a:sym typeface="Merriweather"/>
              </a:rPr>
              <a:t>The sensor </a:t>
            </a:r>
            <a:r>
              <a:rPr lang="en" sz="1350">
                <a:solidFill>
                  <a:srgbClr val="000000"/>
                </a:solidFill>
                <a:highlight>
                  <a:srgbClr val="FFFFFF"/>
                </a:highlight>
                <a:latin typeface="Merriweather"/>
                <a:ea typeface="Merriweather"/>
                <a:cs typeface="Merriweather"/>
                <a:sym typeface="Merriweather"/>
              </a:rPr>
              <a:t>sensitivity</a:t>
            </a:r>
            <a:r>
              <a:rPr lang="en" sz="1350">
                <a:solidFill>
                  <a:srgbClr val="000000"/>
                </a:solidFill>
                <a:highlight>
                  <a:srgbClr val="FFFFFF"/>
                </a:highlight>
                <a:latin typeface="Merriweather"/>
                <a:ea typeface="Merriweather"/>
                <a:cs typeface="Merriweather"/>
                <a:sym typeface="Merriweather"/>
              </a:rPr>
              <a:t> is set to minimum.</a:t>
            </a:r>
            <a:endParaRPr sz="1350">
              <a:solidFill>
                <a:srgbClr val="000000"/>
              </a:solidFill>
              <a:highlight>
                <a:srgbClr val="FFFFFF"/>
              </a:highlight>
              <a:latin typeface="Merriweather"/>
              <a:ea typeface="Merriweather"/>
              <a:cs typeface="Merriweather"/>
              <a:sym typeface="Merriweather"/>
            </a:endParaRPr>
          </a:p>
          <a:p>
            <a:pPr indent="0" lvl="0" marL="0" rtl="0" algn="l">
              <a:spcBef>
                <a:spcPts val="800"/>
              </a:spcBef>
              <a:spcAft>
                <a:spcPts val="1200"/>
              </a:spcAft>
              <a:buNone/>
            </a:pPr>
            <a:r>
              <a:t/>
            </a:r>
            <a:endParaRPr b="1">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59600"/>
            <a:ext cx="75057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Required</a:t>
            </a:r>
            <a:endParaRPr/>
          </a:p>
        </p:txBody>
      </p:sp>
      <p:sp>
        <p:nvSpPr>
          <p:cNvPr id="161" name="Google Shape;161;p18"/>
          <p:cNvSpPr txBox="1"/>
          <p:nvPr>
            <p:ph idx="1" type="body"/>
          </p:nvPr>
        </p:nvSpPr>
        <p:spPr>
          <a:xfrm>
            <a:off x="583925" y="980900"/>
            <a:ext cx="7773600" cy="36831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07916"/>
              </a:lnSpc>
              <a:spcBef>
                <a:spcPts val="0"/>
              </a:spcBef>
              <a:spcAft>
                <a:spcPts val="0"/>
              </a:spcAft>
              <a:buNone/>
            </a:pPr>
            <a:r>
              <a:rPr lang="en" sz="1500">
                <a:solidFill>
                  <a:srgbClr val="121212"/>
                </a:solidFill>
                <a:highlight>
                  <a:srgbClr val="FFFFFF"/>
                </a:highlight>
                <a:latin typeface="Merriweather"/>
                <a:ea typeface="Merriweather"/>
                <a:cs typeface="Merriweather"/>
                <a:sym typeface="Merriweather"/>
              </a:rPr>
              <a:t>Infrared sensors consist of two elements: an infrared transmitter which acts as the source, and infrared receiver which acts as the receiver. Infrared sources include an IR LED and Infrared detectors include photodiodes. The energy emitted by the infrared source is reflected by an object and falls back on the infrared detector. When the light emitted by the IR LED falls on the receiver, the resistance of the photodiode falls down significantly. This photoreceiver is connected with a potentiometer to form a voltage divider circuit, which gives a variable analog output when blinking activity is detected.</a:t>
            </a:r>
            <a:endParaRPr sz="1500">
              <a:solidFill>
                <a:srgbClr val="121212"/>
              </a:solidFill>
              <a:highlight>
                <a:srgbClr val="FFFFFF"/>
              </a:highlight>
              <a:latin typeface="Merriweather"/>
              <a:ea typeface="Merriweather"/>
              <a:cs typeface="Merriweather"/>
              <a:sym typeface="Merriweather"/>
            </a:endParaRPr>
          </a:p>
          <a:p>
            <a:pPr indent="0" lvl="0" marL="0" rtl="0" algn="just">
              <a:lnSpc>
                <a:spcPct val="107916"/>
              </a:lnSpc>
              <a:spcBef>
                <a:spcPts val="1500"/>
              </a:spcBef>
              <a:spcAft>
                <a:spcPts val="0"/>
              </a:spcAft>
              <a:buNone/>
            </a:pPr>
            <a:r>
              <a:rPr lang="en" sz="1400">
                <a:solidFill>
                  <a:srgbClr val="121212"/>
                </a:solidFill>
                <a:highlight>
                  <a:srgbClr val="FFFFFF"/>
                </a:highlight>
                <a:latin typeface="Merriweather"/>
                <a:ea typeface="Merriweather"/>
                <a:cs typeface="Merriweather"/>
                <a:sym typeface="Merriweather"/>
              </a:rPr>
              <a:t>When the incident radiation is more on the photodiode, the voltage drop across the series resistor/Potentiometer will be high. In the Comparator IC which is nothing but Operational Amplifiers, or Op-amps, both the reference analog voltage and the actual output voltages are compared. If the voltage across the resistor series to the photodiode is greater than that of the reference voltage, the output of the comparator is high, else Low. As the output of the comparator is connected to an LED, it glows when the sensor detects some activity such as eye blinking. The threshold voltage can be adjusted by adjusting the potentiometer depending on the environmental conditions.</a:t>
            </a:r>
            <a:endParaRPr sz="1400">
              <a:solidFill>
                <a:srgbClr val="121212"/>
              </a:solidFill>
              <a:highlight>
                <a:srgbClr val="FFFFFF"/>
              </a:highlight>
              <a:latin typeface="Merriweather"/>
              <a:ea typeface="Merriweather"/>
              <a:cs typeface="Merriweather"/>
              <a:sym typeface="Merriweather"/>
            </a:endParaRPr>
          </a:p>
          <a:p>
            <a:pPr indent="0" lvl="0" marL="0" rtl="0" algn="just">
              <a:lnSpc>
                <a:spcPct val="107916"/>
              </a:lnSpc>
              <a:spcBef>
                <a:spcPts val="1500"/>
              </a:spcBef>
              <a:spcAft>
                <a:spcPts val="0"/>
              </a:spcAft>
              <a:buNone/>
            </a:pPr>
            <a:r>
              <a:t/>
            </a:r>
            <a:endParaRPr>
              <a:solidFill>
                <a:srgbClr val="121212"/>
              </a:solidFill>
              <a:highlight>
                <a:srgbClr val="FFFFFF"/>
              </a:highlight>
              <a:latin typeface="Merriweather"/>
              <a:ea typeface="Merriweather"/>
              <a:cs typeface="Merriweather"/>
              <a:sym typeface="Merriweather"/>
            </a:endParaRPr>
          </a:p>
          <a:p>
            <a:pPr indent="0" lvl="0" marL="0" rtl="0" algn="l">
              <a:spcBef>
                <a:spcPts val="1500"/>
              </a:spcBef>
              <a:spcAft>
                <a:spcPts val="1200"/>
              </a:spcAft>
              <a:buNone/>
            </a:pPr>
            <a:r>
              <a:t/>
            </a:r>
            <a:endParaRPr>
              <a:latin typeface="Merriweather"/>
              <a:ea typeface="Merriweather"/>
              <a:cs typeface="Merriweather"/>
              <a:sym typeface="Merriweather"/>
            </a:endParaRPr>
          </a:p>
        </p:txBody>
      </p:sp>
      <p:pic>
        <p:nvPicPr>
          <p:cNvPr id="162" name="Google Shape;162;p18"/>
          <p:cNvPicPr preferRelativeResize="0"/>
          <p:nvPr/>
        </p:nvPicPr>
        <p:blipFill>
          <a:blip r:embed="rId3">
            <a:alphaModFix/>
          </a:blip>
          <a:stretch>
            <a:fillRect/>
          </a:stretch>
        </p:blipFill>
        <p:spPr>
          <a:xfrm>
            <a:off x="5102450" y="3677475"/>
            <a:ext cx="2641200" cy="132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370500"/>
            <a:ext cx="75057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Principal of Model</a:t>
            </a:r>
            <a:endParaRPr/>
          </a:p>
        </p:txBody>
      </p:sp>
      <p:sp>
        <p:nvSpPr>
          <p:cNvPr id="168" name="Google Shape;168;p19"/>
          <p:cNvSpPr txBox="1"/>
          <p:nvPr>
            <p:ph idx="1" type="body"/>
          </p:nvPr>
        </p:nvSpPr>
        <p:spPr>
          <a:xfrm>
            <a:off x="819150" y="1111525"/>
            <a:ext cx="7505700" cy="33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Our detection system mainly consist of two sections:</a:t>
            </a:r>
            <a:endParaRPr b="1">
              <a:latin typeface="Merriweather"/>
              <a:ea typeface="Merriweather"/>
              <a:cs typeface="Merriweather"/>
              <a:sym typeface="Merriweather"/>
            </a:endParaRPr>
          </a:p>
          <a:p>
            <a:pPr indent="-311150" lvl="0" marL="457200" rtl="0" algn="l">
              <a:spcBef>
                <a:spcPts val="1200"/>
              </a:spcBef>
              <a:spcAft>
                <a:spcPts val="0"/>
              </a:spcAft>
              <a:buSzPts val="1300"/>
              <a:buAutoNum type="arabicPeriod"/>
            </a:pPr>
            <a:r>
              <a:rPr b="1" lang="en">
                <a:latin typeface="Merriweather"/>
                <a:ea typeface="Merriweather"/>
                <a:cs typeface="Merriweather"/>
                <a:sym typeface="Merriweather"/>
              </a:rPr>
              <a:t>Transmitter section -</a:t>
            </a:r>
            <a:r>
              <a:rPr lang="en">
                <a:solidFill>
                  <a:srgbClr val="121212"/>
                </a:solidFill>
                <a:highlight>
                  <a:srgbClr val="FFFFFF"/>
                </a:highlight>
                <a:latin typeface="Lato"/>
                <a:ea typeface="Lato"/>
                <a:cs typeface="Lato"/>
                <a:sym typeface="Lato"/>
              </a:rPr>
              <a:t>The transmitter section consists of an RF Transmitter and Eye Blink Sensor.</a:t>
            </a:r>
            <a:r>
              <a:rPr b="1" lang="en">
                <a:latin typeface="Merriweather"/>
                <a:ea typeface="Merriweather"/>
                <a:cs typeface="Merriweather"/>
                <a:sym typeface="Merriweather"/>
              </a:rPr>
              <a:t> </a:t>
            </a:r>
            <a:r>
              <a:rPr lang="en">
                <a:solidFill>
                  <a:srgbClr val="121212"/>
                </a:solidFill>
                <a:highlight>
                  <a:srgbClr val="FFFFFF"/>
                </a:highlight>
                <a:latin typeface="Lato"/>
                <a:ea typeface="Lato"/>
                <a:cs typeface="Lato"/>
                <a:sym typeface="Lato"/>
              </a:rPr>
              <a:t>As shown in the figure, first the 9V DC battery is stepped down to 5V DC using a 7805 voltage regulator, and then the 5V DC supply is given to the Eye Blink Sensor and RF Transmitter. The output pin of the eye blink sensor is fed to the RF transmitter to transmit it wirelessly to the receiver end.</a:t>
            </a:r>
            <a:endParaRPr>
              <a:solidFill>
                <a:srgbClr val="121212"/>
              </a:solidFill>
              <a:highlight>
                <a:srgbClr val="FFFFFF"/>
              </a:highlight>
              <a:latin typeface="Lato"/>
              <a:ea typeface="Lato"/>
              <a:cs typeface="Lato"/>
              <a:sym typeface="Lato"/>
            </a:endParaRPr>
          </a:p>
          <a:p>
            <a:pPr indent="0" lvl="0" marL="0" rtl="0" algn="l">
              <a:spcBef>
                <a:spcPts val="1200"/>
              </a:spcBef>
              <a:spcAft>
                <a:spcPts val="1200"/>
              </a:spcAft>
              <a:buNone/>
            </a:pPr>
            <a:r>
              <a:t/>
            </a:r>
            <a:endParaRPr>
              <a:solidFill>
                <a:srgbClr val="121212"/>
              </a:solidFill>
              <a:highlight>
                <a:srgbClr val="FFFFFF"/>
              </a:highlight>
              <a:latin typeface="Lato"/>
              <a:ea typeface="Lato"/>
              <a:cs typeface="Lato"/>
              <a:sym typeface="Lato"/>
            </a:endParaRPr>
          </a:p>
        </p:txBody>
      </p:sp>
      <p:pic>
        <p:nvPicPr>
          <p:cNvPr id="169" name="Google Shape;169;p19"/>
          <p:cNvPicPr preferRelativeResize="0"/>
          <p:nvPr/>
        </p:nvPicPr>
        <p:blipFill>
          <a:blip r:embed="rId3">
            <a:alphaModFix/>
          </a:blip>
          <a:stretch>
            <a:fillRect/>
          </a:stretch>
        </p:blipFill>
        <p:spPr>
          <a:xfrm>
            <a:off x="1959600" y="2499500"/>
            <a:ext cx="4045899" cy="296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347875"/>
            <a:ext cx="75057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Principal of Model</a:t>
            </a:r>
            <a:endParaRPr/>
          </a:p>
        </p:txBody>
      </p:sp>
      <p:sp>
        <p:nvSpPr>
          <p:cNvPr id="175" name="Google Shape;175;p20"/>
          <p:cNvSpPr txBox="1"/>
          <p:nvPr>
            <p:ph idx="1" type="body"/>
          </p:nvPr>
        </p:nvSpPr>
        <p:spPr>
          <a:xfrm>
            <a:off x="745425" y="956650"/>
            <a:ext cx="7579500" cy="34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2. Receiver Section-  </a:t>
            </a:r>
            <a:r>
              <a:rPr lang="en">
                <a:solidFill>
                  <a:srgbClr val="121212"/>
                </a:solidFill>
                <a:highlight>
                  <a:srgbClr val="FFFFFF"/>
                </a:highlight>
                <a:latin typeface="Merriweather"/>
                <a:ea typeface="Merriweather"/>
                <a:cs typeface="Merriweather"/>
                <a:sym typeface="Merriweather"/>
              </a:rPr>
              <a:t>The Receiver side uses Arduino Uno with RF receiver for data processing. As shown in the figure, on the receiver side the RF receiver is connected to a 5V DC power supply from Arduino. The Arduino is powered from a 9V DC power supply externally. The output of the RF receiver is fed to the Arduino Analog pin. </a:t>
            </a:r>
            <a:endParaRPr>
              <a:solidFill>
                <a:srgbClr val="121212"/>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a:solidFill>
                  <a:srgbClr val="121212"/>
                </a:solidFill>
                <a:highlight>
                  <a:srgbClr val="FFFFFF"/>
                </a:highlight>
                <a:latin typeface="Merriweather"/>
                <a:ea typeface="Merriweather"/>
                <a:cs typeface="Merriweather"/>
                <a:sym typeface="Merriweather"/>
              </a:rPr>
              <a:t>The Buzzer is connected to the Digital pin of Arduino as shown.</a:t>
            </a:r>
            <a:endParaRPr>
              <a:solidFill>
                <a:srgbClr val="121212"/>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a:solidFill>
                <a:srgbClr val="121212"/>
              </a:solidFill>
              <a:highlight>
                <a:srgbClr val="FFFFFF"/>
              </a:highlight>
              <a:latin typeface="Merriweather"/>
              <a:ea typeface="Merriweather"/>
              <a:cs typeface="Merriweather"/>
              <a:sym typeface="Merriweather"/>
            </a:endParaRPr>
          </a:p>
        </p:txBody>
      </p:sp>
      <p:pic>
        <p:nvPicPr>
          <p:cNvPr id="176" name="Google Shape;176;p20"/>
          <p:cNvPicPr preferRelativeResize="0"/>
          <p:nvPr/>
        </p:nvPicPr>
        <p:blipFill>
          <a:blip r:embed="rId3">
            <a:alphaModFix/>
          </a:blip>
          <a:stretch>
            <a:fillRect/>
          </a:stretch>
        </p:blipFill>
        <p:spPr>
          <a:xfrm>
            <a:off x="4783225" y="2372949"/>
            <a:ext cx="3413521" cy="2440675"/>
          </a:xfrm>
          <a:prstGeom prst="rect">
            <a:avLst/>
          </a:prstGeom>
          <a:noFill/>
          <a:ln>
            <a:noFill/>
          </a:ln>
        </p:spPr>
      </p:pic>
      <p:pic>
        <p:nvPicPr>
          <p:cNvPr id="177" name="Google Shape;177;p20"/>
          <p:cNvPicPr preferRelativeResize="0"/>
          <p:nvPr/>
        </p:nvPicPr>
        <p:blipFill>
          <a:blip r:embed="rId4">
            <a:alphaModFix/>
          </a:blip>
          <a:stretch>
            <a:fillRect/>
          </a:stretch>
        </p:blipFill>
        <p:spPr>
          <a:xfrm>
            <a:off x="745425" y="2372950"/>
            <a:ext cx="3157263" cy="2497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360300"/>
            <a:ext cx="7505700" cy="49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construction</a:t>
            </a:r>
            <a:endParaRPr/>
          </a:p>
        </p:txBody>
      </p:sp>
      <p:sp>
        <p:nvSpPr>
          <p:cNvPr id="183" name="Google Shape;183;p21"/>
          <p:cNvSpPr txBox="1"/>
          <p:nvPr>
            <p:ph idx="1" type="body"/>
          </p:nvPr>
        </p:nvSpPr>
        <p:spPr>
          <a:xfrm>
            <a:off x="819150" y="1006325"/>
            <a:ext cx="7505700" cy="3432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We connected a IR sensor to the Arduino board as Vcc of the sensor to the vcc of the Arduino uno, Ground to the ground and the output of the sensor to the Analog pin one (A1) of the Arduino Pro Mini. </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000000"/>
                </a:solidFill>
                <a:highlight>
                  <a:srgbClr val="FFFFFF"/>
                </a:highlight>
                <a:latin typeface="Arial"/>
                <a:ea typeface="Arial"/>
                <a:cs typeface="Arial"/>
                <a:sym typeface="Arial"/>
              </a:rPr>
              <a:t>We used a 5 volt buzzer for alerting. We connected  buzzer to ardunio pins and interface it to ardunio through our program to buzz when there is eye blinking. Transistor's emitter connected to the ground and collector connected to the negative pin of the buzzer and vibrator motor. Positive terminal of  buzzer are further connected to the vcc of the Arduino Board. Base of the buzzer connected to the pin D3 of the Arduino uno.</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000000"/>
                </a:solidFill>
                <a:highlight>
                  <a:srgbClr val="FFFFFF"/>
                </a:highlight>
                <a:latin typeface="Arial"/>
                <a:ea typeface="Arial"/>
                <a:cs typeface="Arial"/>
                <a:sym typeface="Arial"/>
              </a:rPr>
              <a:t>Here We have used a PCB for making the circuit, to solder all the components and then finally connecting it to glasses. We stick the sensor over the Arduino  board using hot glue and solder it with short flexible wires. After next to it, We made a buzzer unit, in which the  buzzer and battery is included, which we mount on the left stick of glasses near ear. </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000000"/>
                </a:solidFill>
                <a:highlight>
                  <a:srgbClr val="FFFFFF"/>
                </a:highlight>
                <a:latin typeface="Arial"/>
                <a:ea typeface="Arial"/>
                <a:cs typeface="Arial"/>
                <a:sym typeface="Arial"/>
              </a:rPr>
              <a:t>All these after soldering on the PCB are mounted on the left stick of the glasses by hot glue.</a:t>
            </a:r>
            <a:endParaRPr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350">
                <a:solidFill>
                  <a:srgbClr val="000000"/>
                </a:solidFill>
                <a:highlight>
                  <a:srgbClr val="FFFFFF"/>
                </a:highlight>
                <a:latin typeface="Arial"/>
                <a:ea typeface="Arial"/>
                <a:cs typeface="Arial"/>
                <a:sym typeface="Arial"/>
              </a:rPr>
              <a:t>Also, the sensor is sticked to the frame such as it will remain close to the eye.the distance between the eye and the sensor will not more than 15 to 20mm.</a:t>
            </a:r>
            <a:endParaRPr sz="135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