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4"/>
  </p:notesMasterIdLst>
  <p:sldIdLst>
    <p:sldId id="256" r:id="rId2"/>
    <p:sldId id="258" r:id="rId3"/>
    <p:sldId id="259" r:id="rId4"/>
    <p:sldId id="260" r:id="rId5"/>
    <p:sldId id="261" r:id="rId6"/>
    <p:sldId id="262" r:id="rId7"/>
    <p:sldId id="268" r:id="rId8"/>
    <p:sldId id="269" r:id="rId9"/>
    <p:sldId id="270" r:id="rId10"/>
    <p:sldId id="263" r:id="rId11"/>
    <p:sldId id="264" r:id="rId12"/>
    <p:sldId id="266" r:id="rId13"/>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97132-8679-8842-8F0E-CA740F98E799}" type="datetimeFigureOut">
              <a:rPr lang="en-LV" smtClean="0"/>
              <a:t>08/06/2024</a:t>
            </a:fld>
            <a:endParaRPr lang="en-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A9164-74AD-1943-A1B3-22FA074F9A94}" type="slidenum">
              <a:rPr lang="en-LV" smtClean="0"/>
              <a:t>‹#›</a:t>
            </a:fld>
            <a:endParaRPr lang="en-LV"/>
          </a:p>
        </p:txBody>
      </p:sp>
    </p:spTree>
    <p:extLst>
      <p:ext uri="{BB962C8B-B14F-4D97-AF65-F5344CB8AC3E}">
        <p14:creationId xmlns:p14="http://schemas.microsoft.com/office/powerpoint/2010/main" val="74219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V" dirty="0"/>
          </a:p>
        </p:txBody>
      </p:sp>
      <p:sp>
        <p:nvSpPr>
          <p:cNvPr id="4" name="Slide Number Placeholder 3"/>
          <p:cNvSpPr>
            <a:spLocks noGrp="1"/>
          </p:cNvSpPr>
          <p:nvPr>
            <p:ph type="sldNum" sz="quarter" idx="5"/>
          </p:nvPr>
        </p:nvSpPr>
        <p:spPr/>
        <p:txBody>
          <a:bodyPr/>
          <a:lstStyle/>
          <a:p>
            <a:fld id="{C63A9164-74AD-1943-A1B3-22FA074F9A94}" type="slidenum">
              <a:rPr lang="en-LV" smtClean="0"/>
              <a:t>1</a:t>
            </a:fld>
            <a:endParaRPr lang="en-LV"/>
          </a:p>
        </p:txBody>
      </p:sp>
    </p:spTree>
    <p:extLst>
      <p:ext uri="{BB962C8B-B14F-4D97-AF65-F5344CB8AC3E}">
        <p14:creationId xmlns:p14="http://schemas.microsoft.com/office/powerpoint/2010/main" val="289430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V" dirty="0"/>
          </a:p>
        </p:txBody>
      </p:sp>
      <p:sp>
        <p:nvSpPr>
          <p:cNvPr id="4" name="Slide Number Placeholder 3"/>
          <p:cNvSpPr>
            <a:spLocks noGrp="1"/>
          </p:cNvSpPr>
          <p:nvPr>
            <p:ph type="sldNum" sz="quarter" idx="5"/>
          </p:nvPr>
        </p:nvSpPr>
        <p:spPr/>
        <p:txBody>
          <a:bodyPr/>
          <a:lstStyle/>
          <a:p>
            <a:fld id="{C63A9164-74AD-1943-A1B3-22FA074F9A94}" type="slidenum">
              <a:rPr lang="en-LV" smtClean="0"/>
              <a:t>6</a:t>
            </a:fld>
            <a:endParaRPr lang="en-LV"/>
          </a:p>
        </p:txBody>
      </p:sp>
    </p:spTree>
    <p:extLst>
      <p:ext uri="{BB962C8B-B14F-4D97-AF65-F5344CB8AC3E}">
        <p14:creationId xmlns:p14="http://schemas.microsoft.com/office/powerpoint/2010/main" val="245576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6/8/24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016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255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5745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6414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555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7279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810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45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754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51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6/8/24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9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6/8/24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265908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ushagrasingh23.github.io/DIP392-K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58AC91E-F245-A6AF-91D1-105638621C88}"/>
              </a:ext>
            </a:extLst>
          </p:cNvPr>
          <p:cNvPicPr>
            <a:picLocks noChangeAspect="1"/>
          </p:cNvPicPr>
          <p:nvPr/>
        </p:nvPicPr>
        <p:blipFill>
          <a:blip r:embed="rId3">
            <a:alphaModFix amt="41000"/>
          </a:blip>
          <a:srcRect l="13" r="13"/>
          <a:stretch/>
        </p:blipFill>
        <p:spPr>
          <a:xfrm>
            <a:off x="-12829" y="10"/>
            <a:ext cx="12188931" cy="6857990"/>
          </a:xfrm>
          <a:prstGeom prst="rect">
            <a:avLst/>
          </a:prstGeom>
        </p:spPr>
      </p:pic>
      <p:sp>
        <p:nvSpPr>
          <p:cNvPr id="3" name="Subtitle 2">
            <a:extLst>
              <a:ext uri="{FF2B5EF4-FFF2-40B4-BE49-F238E27FC236}">
                <a16:creationId xmlns:a16="http://schemas.microsoft.com/office/drawing/2014/main" id="{F1F15DDF-FC68-8A1C-F3C3-69FB35B5F792}"/>
              </a:ext>
            </a:extLst>
          </p:cNvPr>
          <p:cNvSpPr>
            <a:spLocks noGrp="1"/>
          </p:cNvSpPr>
          <p:nvPr>
            <p:ph type="subTitle" idx="1"/>
          </p:nvPr>
        </p:nvSpPr>
        <p:spPr>
          <a:xfrm>
            <a:off x="8369152" y="1074484"/>
            <a:ext cx="2898648" cy="1227520"/>
          </a:xfrm>
        </p:spPr>
        <p:txBody>
          <a:bodyPr>
            <a:normAutofit fontScale="92500"/>
          </a:bodyPr>
          <a:lstStyle/>
          <a:p>
            <a:pPr algn="ctr">
              <a:lnSpc>
                <a:spcPct val="100000"/>
              </a:lnSpc>
            </a:pPr>
            <a:r>
              <a:rPr lang="en-LV" sz="3200" b="1" dirty="0">
                <a:solidFill>
                  <a:schemeClr val="bg1"/>
                </a:solidFill>
                <a:highlight>
                  <a:srgbClr val="C0C0C0"/>
                </a:highlight>
              </a:rPr>
              <a:t>NAME SURNAME, Student I’D: Pooja Odedara, 221ADB033</a:t>
            </a:r>
          </a:p>
          <a:p>
            <a:pPr algn="ctr">
              <a:lnSpc>
                <a:spcPct val="100000"/>
              </a:lnSpc>
            </a:pPr>
            <a:endParaRPr lang="en-LV" sz="3200" b="1" dirty="0">
              <a:solidFill>
                <a:schemeClr val="bg1"/>
              </a:solidFill>
              <a:highlight>
                <a:srgbClr val="C0C0C0"/>
              </a:highlight>
            </a:endParaRPr>
          </a:p>
        </p:txBody>
      </p:sp>
      <p:sp>
        <p:nvSpPr>
          <p:cNvPr id="44"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471EEB-78D4-3F52-4BD1-B9B951D30755}"/>
              </a:ext>
            </a:extLst>
          </p:cNvPr>
          <p:cNvSpPr txBox="1"/>
          <p:nvPr/>
        </p:nvSpPr>
        <p:spPr>
          <a:xfrm>
            <a:off x="70259" y="322241"/>
            <a:ext cx="1350883" cy="461665"/>
          </a:xfrm>
          <a:prstGeom prst="rect">
            <a:avLst/>
          </a:prstGeom>
          <a:noFill/>
        </p:spPr>
        <p:txBody>
          <a:bodyPr wrap="none" rtlCol="0">
            <a:spAutoFit/>
          </a:bodyPr>
          <a:lstStyle/>
          <a:p>
            <a:pPr>
              <a:spcAft>
                <a:spcPts val="600"/>
              </a:spcAft>
            </a:pPr>
            <a:r>
              <a:rPr lang="en-LV" sz="2400" b="1"/>
              <a:t>Course:- DIP392</a:t>
            </a:r>
          </a:p>
        </p:txBody>
      </p:sp>
      <p:sp>
        <p:nvSpPr>
          <p:cNvPr id="4" name="TextBox 3">
            <a:extLst>
              <a:ext uri="{FF2B5EF4-FFF2-40B4-BE49-F238E27FC236}">
                <a16:creationId xmlns:a16="http://schemas.microsoft.com/office/drawing/2014/main" id="{67DDB81A-FAE7-9012-153E-48997F3385FD}"/>
              </a:ext>
            </a:extLst>
          </p:cNvPr>
          <p:cNvSpPr txBox="1"/>
          <p:nvPr/>
        </p:nvSpPr>
        <p:spPr>
          <a:xfrm>
            <a:off x="838179" y="1074484"/>
            <a:ext cx="2671763" cy="1384995"/>
          </a:xfrm>
          <a:prstGeom prst="rect">
            <a:avLst/>
          </a:prstGeom>
          <a:noFill/>
        </p:spPr>
        <p:txBody>
          <a:bodyPr wrap="square" rtlCol="0">
            <a:spAutoFit/>
          </a:bodyPr>
          <a:lstStyle/>
          <a:p>
            <a:r>
              <a:rPr lang="en-LV" sz="2800" b="1" dirty="0">
                <a:solidFill>
                  <a:schemeClr val="bg1"/>
                </a:solidFill>
                <a:highlight>
                  <a:srgbClr val="C0C0C0"/>
                </a:highlight>
              </a:rPr>
              <a:t>NAME SURNAME, Student I’D: Kushagra Singh, 221ADB063</a:t>
            </a:r>
          </a:p>
          <a:p>
            <a:endParaRPr lang="en-LV" sz="2800" b="1" dirty="0">
              <a:solidFill>
                <a:schemeClr val="bg1"/>
              </a:solidFill>
              <a:highlight>
                <a:srgbClr val="C0C0C0"/>
              </a:highlight>
            </a:endParaRPr>
          </a:p>
        </p:txBody>
      </p:sp>
    </p:spTree>
    <p:extLst>
      <p:ext uri="{BB962C8B-B14F-4D97-AF65-F5344CB8AC3E}">
        <p14:creationId xmlns:p14="http://schemas.microsoft.com/office/powerpoint/2010/main" val="3517585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4CED-A05C-A545-8FFD-63CB76E8FD64}"/>
              </a:ext>
            </a:extLst>
          </p:cNvPr>
          <p:cNvSpPr>
            <a:spLocks noGrp="1"/>
          </p:cNvSpPr>
          <p:nvPr>
            <p:ph type="title"/>
          </p:nvPr>
        </p:nvSpPr>
        <p:spPr>
          <a:xfrm>
            <a:off x="159026" y="365125"/>
            <a:ext cx="11194774" cy="1384162"/>
          </a:xfrm>
        </p:spPr>
        <p:txBody>
          <a:bodyPr>
            <a:normAutofit fontScale="90000"/>
          </a:bodyPr>
          <a:lstStyle/>
          <a:p>
            <a:r>
              <a:rPr lang="en-GB" b="1" dirty="0">
                <a:latin typeface="Baskerville" panose="02020502070401020303" pitchFamily="18" charset="0"/>
                <a:ea typeface="Baskerville" panose="02020502070401020303" pitchFamily="18" charset="0"/>
              </a:rPr>
              <a:t>Testing Strategies and Lessons Learned</a:t>
            </a:r>
            <a:endParaRPr lang="en-LV" b="1" dirty="0">
              <a:latin typeface="Baskerville" panose="02020502070401020303" pitchFamily="18" charset="0"/>
              <a:ea typeface="Baskerville" panose="02020502070401020303" pitchFamily="18" charset="0"/>
            </a:endParaRPr>
          </a:p>
        </p:txBody>
      </p:sp>
      <p:sp>
        <p:nvSpPr>
          <p:cNvPr id="3" name="Content Placeholder 2">
            <a:extLst>
              <a:ext uri="{FF2B5EF4-FFF2-40B4-BE49-F238E27FC236}">
                <a16:creationId xmlns:a16="http://schemas.microsoft.com/office/drawing/2014/main" id="{15340276-C96B-9306-034D-A605F617A5A0}"/>
              </a:ext>
            </a:extLst>
          </p:cNvPr>
          <p:cNvSpPr>
            <a:spLocks noGrp="1"/>
          </p:cNvSpPr>
          <p:nvPr>
            <p:ph idx="1"/>
          </p:nvPr>
        </p:nvSpPr>
        <p:spPr/>
        <p:txBody>
          <a:bodyPr>
            <a:normAutofit fontScale="77500" lnSpcReduction="20000"/>
          </a:bodyPr>
          <a:lstStyle/>
          <a:p>
            <a:r>
              <a:rPr lang="en-GB" sz="3300" b="1" dirty="0">
                <a:solidFill>
                  <a:schemeClr val="accent5">
                    <a:lumMod val="75000"/>
                  </a:schemeClr>
                </a:solidFill>
              </a:rPr>
              <a:t>Testing Strategies:</a:t>
            </a:r>
          </a:p>
          <a:p>
            <a:pPr lvl="1"/>
            <a:r>
              <a:rPr lang="en-GB" sz="2800" b="1" dirty="0">
                <a:solidFill>
                  <a:schemeClr val="accent5">
                    <a:lumMod val="75000"/>
                  </a:schemeClr>
                </a:solidFill>
              </a:rPr>
              <a:t>Initialization: Verify empty board, initial player.</a:t>
            </a:r>
          </a:p>
          <a:p>
            <a:pPr lvl="1"/>
            <a:r>
              <a:rPr lang="en-GB" sz="2800" b="1" dirty="0">
                <a:solidFill>
                  <a:schemeClr val="accent5">
                    <a:lumMod val="75000"/>
                  </a:schemeClr>
                </a:solidFill>
              </a:rPr>
              <a:t>Player Moves: Validate moves, and handle full columns.</a:t>
            </a:r>
          </a:p>
          <a:p>
            <a:pPr lvl="1"/>
            <a:r>
              <a:rPr lang="en-GB" sz="2800" b="1" dirty="0">
                <a:solidFill>
                  <a:schemeClr val="accent5">
                    <a:lumMod val="75000"/>
                  </a:schemeClr>
                </a:solidFill>
              </a:rPr>
              <a:t>Game Modes: Test two-player and AI functionality.</a:t>
            </a:r>
          </a:p>
          <a:p>
            <a:pPr lvl="1"/>
            <a:r>
              <a:rPr lang="en-GB" sz="2800" b="1" dirty="0">
                <a:solidFill>
                  <a:schemeClr val="accent5">
                    <a:lumMod val="75000"/>
                  </a:schemeClr>
                </a:solidFill>
              </a:rPr>
              <a:t>Customization: Ensure disc </a:t>
            </a:r>
            <a:r>
              <a:rPr lang="en-GB" sz="2800" b="1" dirty="0" err="1">
                <a:solidFill>
                  <a:schemeClr val="accent5">
                    <a:lumMod val="75000"/>
                  </a:schemeClr>
                </a:solidFill>
              </a:rPr>
              <a:t>color</a:t>
            </a:r>
            <a:r>
              <a:rPr lang="en-GB" sz="2800" b="1" dirty="0">
                <a:solidFill>
                  <a:schemeClr val="accent5">
                    <a:lumMod val="75000"/>
                  </a:schemeClr>
                </a:solidFill>
              </a:rPr>
              <a:t> changes.</a:t>
            </a:r>
          </a:p>
          <a:p>
            <a:pPr lvl="1"/>
            <a:r>
              <a:rPr lang="en-GB" sz="2800" b="1" dirty="0">
                <a:solidFill>
                  <a:schemeClr val="accent5">
                    <a:lumMod val="75000"/>
                  </a:schemeClr>
                </a:solidFill>
              </a:rPr>
              <a:t>Win Conditions: Check all win scenarios and draws.</a:t>
            </a:r>
          </a:p>
          <a:p>
            <a:pPr lvl="1"/>
            <a:r>
              <a:rPr lang="en-GB" sz="2800" b="1" dirty="0">
                <a:solidFill>
                  <a:schemeClr val="accent5">
                    <a:lumMod val="75000"/>
                  </a:schemeClr>
                </a:solidFill>
              </a:rPr>
              <a:t>Usability: Test instructions modal, restart function.</a:t>
            </a:r>
          </a:p>
          <a:p>
            <a:r>
              <a:rPr lang="en-GB" sz="3300" b="1" dirty="0">
                <a:solidFill>
                  <a:schemeClr val="accent5">
                    <a:lumMod val="75000"/>
                  </a:schemeClr>
                </a:solidFill>
              </a:rPr>
              <a:t>Lessons Learned:</a:t>
            </a:r>
          </a:p>
          <a:p>
            <a:pPr lvl="1"/>
            <a:r>
              <a:rPr lang="en-GB" sz="2800" b="1" dirty="0">
                <a:solidFill>
                  <a:schemeClr val="accent5">
                    <a:lumMod val="75000"/>
                  </a:schemeClr>
                </a:solidFill>
              </a:rPr>
              <a:t>Programming: Improved HTML, CSS, JavaScript, and modular coding.</a:t>
            </a:r>
          </a:p>
          <a:p>
            <a:pPr lvl="1"/>
            <a:r>
              <a:rPr lang="en-GB" sz="2800" b="1" dirty="0">
                <a:solidFill>
                  <a:schemeClr val="accent5">
                    <a:lumMod val="75000"/>
                  </a:schemeClr>
                </a:solidFill>
              </a:rPr>
              <a:t>Process: Importance of requirements, design, incremental development.</a:t>
            </a:r>
          </a:p>
          <a:p>
            <a:pPr lvl="1"/>
            <a:r>
              <a:rPr lang="en-GB" sz="2800" b="1" dirty="0">
                <a:solidFill>
                  <a:schemeClr val="accent5">
                    <a:lumMod val="75000"/>
                  </a:schemeClr>
                </a:solidFill>
              </a:rPr>
              <a:t>Management: Time management, feature prioritization, documentation.</a:t>
            </a:r>
          </a:p>
          <a:p>
            <a:endParaRPr lang="en-LV" b="1" dirty="0">
              <a:solidFill>
                <a:schemeClr val="accent5">
                  <a:lumMod val="75000"/>
                </a:schemeClr>
              </a:solidFill>
            </a:endParaRPr>
          </a:p>
        </p:txBody>
      </p:sp>
    </p:spTree>
    <p:extLst>
      <p:ext uri="{BB962C8B-B14F-4D97-AF65-F5344CB8AC3E}">
        <p14:creationId xmlns:p14="http://schemas.microsoft.com/office/powerpoint/2010/main" val="360378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E72959"/>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0F450E0-E5D8-F298-9189-463D9C3D2AAD}"/>
              </a:ext>
            </a:extLst>
          </p:cNvPr>
          <p:cNvSpPr>
            <a:spLocks noGrp="1"/>
          </p:cNvSpPr>
          <p:nvPr>
            <p:ph type="title"/>
          </p:nvPr>
        </p:nvSpPr>
        <p:spPr>
          <a:xfrm>
            <a:off x="838200" y="401221"/>
            <a:ext cx="10515600" cy="1348065"/>
          </a:xfrm>
        </p:spPr>
        <p:txBody>
          <a:bodyPr>
            <a:normAutofit/>
          </a:bodyPr>
          <a:lstStyle/>
          <a:p>
            <a:r>
              <a:rPr lang="en-LV" sz="6800" dirty="0">
                <a:solidFill>
                  <a:schemeClr val="bg1"/>
                </a:solidFill>
              </a:rPr>
              <a:t>DEMONSTRATION</a:t>
            </a:r>
          </a:p>
        </p:txBody>
      </p:sp>
      <p:sp>
        <p:nvSpPr>
          <p:cNvPr id="3" name="Content Placeholder 2">
            <a:extLst>
              <a:ext uri="{FF2B5EF4-FFF2-40B4-BE49-F238E27FC236}">
                <a16:creationId xmlns:a16="http://schemas.microsoft.com/office/drawing/2014/main" id="{92FF5AFA-0F6E-7B38-D8DF-F47185DC77CE}"/>
              </a:ext>
            </a:extLst>
          </p:cNvPr>
          <p:cNvSpPr>
            <a:spLocks noGrp="1"/>
          </p:cNvSpPr>
          <p:nvPr>
            <p:ph idx="1"/>
          </p:nvPr>
        </p:nvSpPr>
        <p:spPr>
          <a:xfrm>
            <a:off x="838200" y="2586789"/>
            <a:ext cx="10515600" cy="3590174"/>
          </a:xfrm>
        </p:spPr>
        <p:txBody>
          <a:bodyPr>
            <a:normAutofit/>
          </a:bodyPr>
          <a:lstStyle/>
          <a:p>
            <a:r>
              <a:rPr lang="en-GB" dirty="0">
                <a:hlinkClick r:id="rId2"/>
              </a:rPr>
              <a:t>https://kushagrasingh23.github.io/DIP392-KP/</a:t>
            </a:r>
            <a:endParaRPr lang="en-GB" dirty="0"/>
          </a:p>
          <a:p>
            <a:endParaRPr lang="en-LV" dirty="0"/>
          </a:p>
        </p:txBody>
      </p:sp>
    </p:spTree>
    <p:extLst>
      <p:ext uri="{BB962C8B-B14F-4D97-AF65-F5344CB8AC3E}">
        <p14:creationId xmlns:p14="http://schemas.microsoft.com/office/powerpoint/2010/main" val="240066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54FFB6-D899-83B5-69FA-8BA70A893FE5}"/>
              </a:ext>
            </a:extLst>
          </p:cNvPr>
          <p:cNvSpPr txBox="1"/>
          <p:nvPr/>
        </p:nvSpPr>
        <p:spPr>
          <a:xfrm>
            <a:off x="638882" y="3577456"/>
            <a:ext cx="10909640" cy="16878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300" b="1">
                <a:latin typeface="+mj-lt"/>
                <a:ea typeface="+mj-ea"/>
                <a:cs typeface="+mj-cs"/>
              </a:rPr>
              <a:t>THANK YOU FOR YOUR ATTENTION !!!</a:t>
            </a:r>
            <a:br>
              <a:rPr lang="en-US" sz="3300" b="1">
                <a:latin typeface="+mj-lt"/>
                <a:ea typeface="+mj-ea"/>
                <a:cs typeface="+mj-cs"/>
              </a:rPr>
            </a:br>
            <a:endParaRPr lang="en-US" sz="3300" b="1">
              <a:latin typeface="+mj-lt"/>
              <a:ea typeface="+mj-ea"/>
              <a:cs typeface="+mj-cs"/>
            </a:endParaRPr>
          </a:p>
          <a:p>
            <a:pPr algn="ctr">
              <a:lnSpc>
                <a:spcPct val="90000"/>
              </a:lnSpc>
              <a:spcBef>
                <a:spcPct val="0"/>
              </a:spcBef>
              <a:spcAft>
                <a:spcPts val="600"/>
              </a:spcAft>
            </a:pPr>
            <a:r>
              <a:rPr lang="en-US" sz="3300" b="1">
                <a:latin typeface="+mj-lt"/>
                <a:ea typeface="+mj-ea"/>
                <a:cs typeface="+mj-cs"/>
              </a:rPr>
              <a:t>TIME FOR Q&amp;A SESSION</a:t>
            </a:r>
          </a:p>
        </p:txBody>
      </p:sp>
      <p:pic>
        <p:nvPicPr>
          <p:cNvPr id="6" name="Graphic 5" descr="Questions">
            <a:extLst>
              <a:ext uri="{FF2B5EF4-FFF2-40B4-BE49-F238E27FC236}">
                <a16:creationId xmlns:a16="http://schemas.microsoft.com/office/drawing/2014/main" id="{84298085-15CE-13F4-9725-9F88575FBA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13"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E72959"/>
          </a:solidFill>
          <a:ln w="38100" cap="rnd">
            <a:solidFill>
              <a:srgbClr val="E7295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9"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8102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FBBD0-3E22-AED9-CDAE-4911F43EEED2}"/>
              </a:ext>
            </a:extLst>
          </p:cNvPr>
          <p:cNvSpPr>
            <a:spLocks noGrp="1"/>
          </p:cNvSpPr>
          <p:nvPr>
            <p:ph type="title"/>
          </p:nvPr>
        </p:nvSpPr>
        <p:spPr>
          <a:xfrm>
            <a:off x="640080" y="325370"/>
            <a:ext cx="6894576" cy="1784538"/>
          </a:xfrm>
        </p:spPr>
        <p:txBody>
          <a:bodyPr anchor="b">
            <a:normAutofit/>
          </a:bodyPr>
          <a:lstStyle/>
          <a:p>
            <a:pPr>
              <a:lnSpc>
                <a:spcPct val="90000"/>
              </a:lnSpc>
            </a:pPr>
            <a:r>
              <a:rPr lang="en-LV" sz="5600" b="1" dirty="0">
                <a:latin typeface="Baskerville" panose="02020502070401020303" pitchFamily="18" charset="0"/>
                <a:ea typeface="Baskerville" panose="02020502070401020303" pitchFamily="18" charset="0"/>
              </a:rPr>
              <a:t>Overview Of The Game Project</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395391"/>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72959"/>
          </a:solidFill>
          <a:ln w="38100" cap="rnd">
            <a:solidFill>
              <a:srgbClr val="E7295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5A3B2C-17E3-8ED2-15E8-F6C517E140C0}"/>
              </a:ext>
            </a:extLst>
          </p:cNvPr>
          <p:cNvSpPr>
            <a:spLocks noGrp="1"/>
          </p:cNvSpPr>
          <p:nvPr>
            <p:ph idx="1"/>
          </p:nvPr>
        </p:nvSpPr>
        <p:spPr>
          <a:xfrm>
            <a:off x="1192973" y="2882308"/>
            <a:ext cx="5952106" cy="3516207"/>
          </a:xfrm>
        </p:spPr>
        <p:txBody>
          <a:bodyPr>
            <a:normAutofit fontScale="92500" lnSpcReduction="10000"/>
          </a:bodyPr>
          <a:lstStyle/>
          <a:p>
            <a:pPr>
              <a:lnSpc>
                <a:spcPct val="100000"/>
              </a:lnSpc>
            </a:pPr>
            <a:r>
              <a:rPr lang="en-LV" b="1" dirty="0">
                <a:solidFill>
                  <a:schemeClr val="accent5">
                    <a:lumMod val="75000"/>
                  </a:schemeClr>
                </a:solidFill>
                <a:effectLst/>
                <a:ea typeface="Times New Roman" panose="02020603050405020304" pitchFamily="18" charset="0"/>
              </a:rPr>
              <a:t>The Connect Four game project involves creating a software implementation of the classic two-player connection game. In this game, players take turns dropping colored discs into a vertical grid with the objective of being the first to form a horizontal, vertical, or diagonal line of four of their own discs. The game requires strategic thinking and planning, making it both challenging and entertaining. The project </a:t>
            </a:r>
            <a:r>
              <a:rPr lang="en-LV" b="1" dirty="0">
                <a:solidFill>
                  <a:schemeClr val="accent5">
                    <a:lumMod val="75000"/>
                  </a:schemeClr>
                </a:solidFill>
                <a:ea typeface="Times New Roman" panose="02020603050405020304" pitchFamily="18" charset="0"/>
              </a:rPr>
              <a:t>has</a:t>
            </a:r>
            <a:r>
              <a:rPr lang="en-LV" b="1" dirty="0">
                <a:solidFill>
                  <a:schemeClr val="accent5">
                    <a:lumMod val="75000"/>
                  </a:schemeClr>
                </a:solidFill>
                <a:effectLst/>
                <a:ea typeface="Times New Roman" panose="02020603050405020304" pitchFamily="18" charset="0"/>
              </a:rPr>
              <a:t> focus on developing a user-friendly and visually appealing interface, providing an engaging experience for players. The game also has feature a computer AI opponent to allow for single-player gameplay.</a:t>
            </a:r>
          </a:p>
          <a:p>
            <a:pPr>
              <a:lnSpc>
                <a:spcPct val="100000"/>
              </a:lnSpc>
            </a:pPr>
            <a:endParaRPr lang="en-LV" b="1" dirty="0">
              <a:solidFill>
                <a:schemeClr val="accent5">
                  <a:lumMod val="75000"/>
                </a:schemeClr>
              </a:solidFill>
            </a:endParaRPr>
          </a:p>
        </p:txBody>
      </p:sp>
      <p:pic>
        <p:nvPicPr>
          <p:cNvPr id="5" name="Picture 4" descr="A colourful board game as a corporate strategy idea">
            <a:extLst>
              <a:ext uri="{FF2B5EF4-FFF2-40B4-BE49-F238E27FC236}">
                <a16:creationId xmlns:a16="http://schemas.microsoft.com/office/drawing/2014/main" id="{7ECD6605-69EB-DDD1-5E18-8D7C25F60197}"/>
              </a:ext>
            </a:extLst>
          </p:cNvPr>
          <p:cNvPicPr>
            <a:picLocks noChangeAspect="1"/>
          </p:cNvPicPr>
          <p:nvPr/>
        </p:nvPicPr>
        <p:blipFill rotWithShape="1">
          <a:blip r:embed="rId3"/>
          <a:srcRect l="38027" r="22548" b="-1"/>
          <a:stretch/>
        </p:blipFill>
        <p:spPr>
          <a:xfrm>
            <a:off x="8141399" y="10"/>
            <a:ext cx="4050601" cy="6857990"/>
          </a:xfrm>
          <a:custGeom>
            <a:avLst/>
            <a:gdLst/>
            <a:ahLst/>
            <a:cxnLst/>
            <a:rect l="l" t="t" r="r" b="b"/>
            <a:pathLst>
              <a:path w="4050601" h="6858000">
                <a:moveTo>
                  <a:pt x="26697" y="0"/>
                </a:moveTo>
                <a:lnTo>
                  <a:pt x="4050601" y="0"/>
                </a:lnTo>
                <a:lnTo>
                  <a:pt x="4050601" y="6858000"/>
                </a:lnTo>
                <a:lnTo>
                  <a:pt x="28376" y="6858000"/>
                </a:lnTo>
                <a:lnTo>
                  <a:pt x="28782" y="6851321"/>
                </a:lnTo>
                <a:cubicBezTo>
                  <a:pt x="31911" y="6730915"/>
                  <a:pt x="35027" y="6610471"/>
                  <a:pt x="38157" y="6489990"/>
                </a:cubicBezTo>
                <a:cubicBezTo>
                  <a:pt x="38284" y="6484913"/>
                  <a:pt x="39171" y="6479963"/>
                  <a:pt x="39171" y="6474886"/>
                </a:cubicBezTo>
                <a:cubicBezTo>
                  <a:pt x="48166" y="6361042"/>
                  <a:pt x="53107" y="6247198"/>
                  <a:pt x="18899" y="6136019"/>
                </a:cubicBezTo>
                <a:cubicBezTo>
                  <a:pt x="15871" y="6125573"/>
                  <a:pt x="14262" y="6114773"/>
                  <a:pt x="14084" y="6103909"/>
                </a:cubicBezTo>
                <a:cubicBezTo>
                  <a:pt x="12413" y="6006983"/>
                  <a:pt x="16644" y="5910056"/>
                  <a:pt x="26754" y="5813650"/>
                </a:cubicBezTo>
                <a:cubicBezTo>
                  <a:pt x="31949" y="5754507"/>
                  <a:pt x="26754" y="5694475"/>
                  <a:pt x="43478" y="5635967"/>
                </a:cubicBezTo>
                <a:cubicBezTo>
                  <a:pt x="50864" y="5606890"/>
                  <a:pt x="55109" y="5577103"/>
                  <a:pt x="56147" y="5547125"/>
                </a:cubicBezTo>
                <a:cubicBezTo>
                  <a:pt x="59948" y="5474529"/>
                  <a:pt x="38537" y="5406248"/>
                  <a:pt x="18139" y="5337713"/>
                </a:cubicBezTo>
                <a:cubicBezTo>
                  <a:pt x="7370" y="5301414"/>
                  <a:pt x="-5426" y="5264355"/>
                  <a:pt x="2429" y="5226280"/>
                </a:cubicBezTo>
                <a:cubicBezTo>
                  <a:pt x="16707" y="5167720"/>
                  <a:pt x="24854" y="5107828"/>
                  <a:pt x="26754" y="5047581"/>
                </a:cubicBezTo>
                <a:cubicBezTo>
                  <a:pt x="26754" y="5004937"/>
                  <a:pt x="16365" y="4963181"/>
                  <a:pt x="20039" y="4920664"/>
                </a:cubicBezTo>
                <a:cubicBezTo>
                  <a:pt x="28211" y="4838181"/>
                  <a:pt x="30238" y="4755203"/>
                  <a:pt x="26121" y="4672415"/>
                </a:cubicBezTo>
                <a:cubicBezTo>
                  <a:pt x="26095" y="4639315"/>
                  <a:pt x="29846" y="4606317"/>
                  <a:pt x="37270" y="4574054"/>
                </a:cubicBezTo>
                <a:cubicBezTo>
                  <a:pt x="46506" y="4517120"/>
                  <a:pt x="48419" y="4459246"/>
                  <a:pt x="42971" y="4401829"/>
                </a:cubicBezTo>
                <a:cubicBezTo>
                  <a:pt x="37016" y="4335324"/>
                  <a:pt x="19279" y="4269835"/>
                  <a:pt x="14845" y="4203331"/>
                </a:cubicBezTo>
                <a:cubicBezTo>
                  <a:pt x="7876" y="4093167"/>
                  <a:pt x="17759" y="3983003"/>
                  <a:pt x="27514" y="3873347"/>
                </a:cubicBezTo>
                <a:cubicBezTo>
                  <a:pt x="35116" y="3803010"/>
                  <a:pt x="37143" y="3732178"/>
                  <a:pt x="33596" y="3661523"/>
                </a:cubicBezTo>
                <a:cubicBezTo>
                  <a:pt x="29161" y="3605426"/>
                  <a:pt x="22193" y="3549329"/>
                  <a:pt x="20926" y="3493232"/>
                </a:cubicBezTo>
                <a:cubicBezTo>
                  <a:pt x="18646" y="3392967"/>
                  <a:pt x="19532" y="3292703"/>
                  <a:pt x="25360" y="3192439"/>
                </a:cubicBezTo>
                <a:cubicBezTo>
                  <a:pt x="28274" y="3142180"/>
                  <a:pt x="32962" y="3092429"/>
                  <a:pt x="34989" y="3041789"/>
                </a:cubicBezTo>
                <a:cubicBezTo>
                  <a:pt x="37016" y="2991149"/>
                  <a:pt x="41071" y="2940002"/>
                  <a:pt x="29542" y="2890377"/>
                </a:cubicBezTo>
                <a:cubicBezTo>
                  <a:pt x="10030" y="2805978"/>
                  <a:pt x="24347" y="2721959"/>
                  <a:pt x="28528" y="2637813"/>
                </a:cubicBezTo>
                <a:cubicBezTo>
                  <a:pt x="31062" y="2585523"/>
                  <a:pt x="46266" y="2531964"/>
                  <a:pt x="32836" y="2481198"/>
                </a:cubicBezTo>
                <a:cubicBezTo>
                  <a:pt x="11677" y="2401621"/>
                  <a:pt x="25487" y="2323694"/>
                  <a:pt x="32836" y="2245386"/>
                </a:cubicBezTo>
                <a:cubicBezTo>
                  <a:pt x="41311" y="2171280"/>
                  <a:pt x="39816" y="2096361"/>
                  <a:pt x="28401" y="2022648"/>
                </a:cubicBezTo>
                <a:cubicBezTo>
                  <a:pt x="14084" y="1949518"/>
                  <a:pt x="14084" y="1874307"/>
                  <a:pt x="28401" y="1801178"/>
                </a:cubicBezTo>
                <a:cubicBezTo>
                  <a:pt x="40260" y="1740816"/>
                  <a:pt x="41628" y="1678868"/>
                  <a:pt x="32455" y="1618037"/>
                </a:cubicBezTo>
                <a:cubicBezTo>
                  <a:pt x="26247" y="1574505"/>
                  <a:pt x="15098" y="1531226"/>
                  <a:pt x="13578" y="1487694"/>
                </a:cubicBezTo>
                <a:cubicBezTo>
                  <a:pt x="10436" y="1396656"/>
                  <a:pt x="12298" y="1305517"/>
                  <a:pt x="19153" y="1214696"/>
                </a:cubicBezTo>
                <a:cubicBezTo>
                  <a:pt x="27134" y="1111259"/>
                  <a:pt x="42464" y="1008202"/>
                  <a:pt x="31822" y="904004"/>
                </a:cubicBezTo>
                <a:cubicBezTo>
                  <a:pt x="28148" y="868213"/>
                  <a:pt x="20673" y="832549"/>
                  <a:pt x="19913" y="796632"/>
                </a:cubicBezTo>
                <a:cubicBezTo>
                  <a:pt x="18266" y="729366"/>
                  <a:pt x="17505" y="662989"/>
                  <a:pt x="21306" y="593565"/>
                </a:cubicBezTo>
                <a:cubicBezTo>
                  <a:pt x="25107" y="524142"/>
                  <a:pt x="39550" y="453703"/>
                  <a:pt x="29795" y="385549"/>
                </a:cubicBezTo>
                <a:cubicBezTo>
                  <a:pt x="20039" y="317394"/>
                  <a:pt x="26374" y="250382"/>
                  <a:pt x="32709" y="183497"/>
                </a:cubicBezTo>
                <a:cubicBezTo>
                  <a:pt x="35750" y="151705"/>
                  <a:pt x="37809" y="120261"/>
                  <a:pt x="37254" y="88945"/>
                </a:cubicBezTo>
                <a:close/>
              </a:path>
            </a:pathLst>
          </a:custGeom>
        </p:spPr>
      </p:pic>
    </p:spTree>
    <p:extLst>
      <p:ext uri="{BB962C8B-B14F-4D97-AF65-F5344CB8AC3E}">
        <p14:creationId xmlns:p14="http://schemas.microsoft.com/office/powerpoint/2010/main" val="138988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4EEA-6FF0-6327-4C1B-667A6221550D}"/>
              </a:ext>
            </a:extLst>
          </p:cNvPr>
          <p:cNvSpPr>
            <a:spLocks noGrp="1"/>
          </p:cNvSpPr>
          <p:nvPr>
            <p:ph type="title"/>
          </p:nvPr>
        </p:nvSpPr>
        <p:spPr/>
        <p:txBody>
          <a:bodyPr/>
          <a:lstStyle/>
          <a:p>
            <a:r>
              <a:rPr lang="en-GB" b="1" dirty="0">
                <a:latin typeface="Baskerville" panose="02020502070401020303" pitchFamily="18" charset="0"/>
                <a:ea typeface="Baskerville" panose="02020502070401020303" pitchFamily="18" charset="0"/>
              </a:rPr>
              <a:t>Key Features</a:t>
            </a:r>
            <a:endParaRPr lang="en-LV" b="1" dirty="0">
              <a:latin typeface="Baskerville" panose="02020502070401020303" pitchFamily="18" charset="0"/>
              <a:ea typeface="Baskerville" panose="02020502070401020303" pitchFamily="18" charset="0"/>
            </a:endParaRPr>
          </a:p>
        </p:txBody>
      </p:sp>
      <p:sp>
        <p:nvSpPr>
          <p:cNvPr id="3" name="Content Placeholder 2">
            <a:extLst>
              <a:ext uri="{FF2B5EF4-FFF2-40B4-BE49-F238E27FC236}">
                <a16:creationId xmlns:a16="http://schemas.microsoft.com/office/drawing/2014/main" id="{517F7483-3BAE-ECBD-29E4-3DF6445A2206}"/>
              </a:ext>
            </a:extLst>
          </p:cNvPr>
          <p:cNvSpPr>
            <a:spLocks noGrp="1"/>
          </p:cNvSpPr>
          <p:nvPr>
            <p:ph idx="1"/>
          </p:nvPr>
        </p:nvSpPr>
        <p:spPr/>
        <p:txBody>
          <a:bodyPr/>
          <a:lstStyle/>
          <a:p>
            <a:r>
              <a:rPr lang="en-GB" b="1" dirty="0">
                <a:solidFill>
                  <a:schemeClr val="accent5">
                    <a:lumMod val="75000"/>
                  </a:schemeClr>
                </a:solidFill>
              </a:rPr>
              <a:t>User Interface: Visually appealing, customizable player </a:t>
            </a:r>
            <a:r>
              <a:rPr lang="en-GB" b="1" dirty="0" err="1">
                <a:solidFill>
                  <a:schemeClr val="accent5">
                    <a:lumMod val="75000"/>
                  </a:schemeClr>
                </a:solidFill>
              </a:rPr>
              <a:t>colors</a:t>
            </a:r>
            <a:r>
              <a:rPr lang="en-GB" b="1" dirty="0">
                <a:solidFill>
                  <a:schemeClr val="accent5">
                    <a:lumMod val="75000"/>
                  </a:schemeClr>
                </a:solidFill>
              </a:rPr>
              <a:t>.</a:t>
            </a:r>
          </a:p>
          <a:p>
            <a:r>
              <a:rPr lang="en-GB" b="1" dirty="0">
                <a:solidFill>
                  <a:schemeClr val="accent5">
                    <a:lumMod val="75000"/>
                  </a:schemeClr>
                </a:solidFill>
              </a:rPr>
              <a:t>Gameplay Modes: Two Player Mode, Single Player Mode with AI.</a:t>
            </a:r>
          </a:p>
          <a:p>
            <a:r>
              <a:rPr lang="en-GB" b="1" dirty="0">
                <a:solidFill>
                  <a:schemeClr val="accent5">
                    <a:lumMod val="75000"/>
                  </a:schemeClr>
                </a:solidFill>
              </a:rPr>
              <a:t>Game Mechanics: 7x6 grid, smooth game mechanics.</a:t>
            </a:r>
          </a:p>
          <a:p>
            <a:r>
              <a:rPr lang="en-GB" b="1" dirty="0">
                <a:solidFill>
                  <a:schemeClr val="accent5">
                    <a:lumMod val="75000"/>
                  </a:schemeClr>
                </a:solidFill>
              </a:rPr>
              <a:t>AI Implementation: Simple AI opponent with randomized moves.</a:t>
            </a:r>
          </a:p>
          <a:p>
            <a:r>
              <a:rPr lang="en-GB" b="1" dirty="0">
                <a:solidFill>
                  <a:schemeClr val="accent5">
                    <a:lumMod val="75000"/>
                  </a:schemeClr>
                </a:solidFill>
              </a:rPr>
              <a:t>Winning Conditions and Feedback: Win checks, highlighting, real-time feedback.</a:t>
            </a:r>
          </a:p>
          <a:p>
            <a:r>
              <a:rPr lang="en-GB" b="1" dirty="0">
                <a:solidFill>
                  <a:schemeClr val="accent5">
                    <a:lumMod val="75000"/>
                  </a:schemeClr>
                </a:solidFill>
              </a:rPr>
              <a:t>Customization: </a:t>
            </a:r>
            <a:r>
              <a:rPr lang="en-GB" b="1" dirty="0" err="1">
                <a:solidFill>
                  <a:schemeClr val="accent5">
                    <a:lumMod val="75000"/>
                  </a:schemeClr>
                </a:solidFill>
              </a:rPr>
              <a:t>Color</a:t>
            </a:r>
            <a:r>
              <a:rPr lang="en-GB" b="1" dirty="0">
                <a:solidFill>
                  <a:schemeClr val="accent5">
                    <a:lumMod val="75000"/>
                  </a:schemeClr>
                </a:solidFill>
              </a:rPr>
              <a:t> selection for discs.</a:t>
            </a:r>
          </a:p>
          <a:p>
            <a:r>
              <a:rPr lang="en-GB" b="1" dirty="0">
                <a:solidFill>
                  <a:schemeClr val="accent5">
                    <a:lumMod val="75000"/>
                  </a:schemeClr>
                </a:solidFill>
              </a:rPr>
              <a:t>Instructions and Usability: Help section, restart options.</a:t>
            </a:r>
            <a:endParaRPr lang="en-LV" b="1" dirty="0">
              <a:solidFill>
                <a:schemeClr val="accent5">
                  <a:lumMod val="75000"/>
                </a:schemeClr>
              </a:solidFill>
            </a:endParaRPr>
          </a:p>
        </p:txBody>
      </p:sp>
    </p:spTree>
    <p:extLst>
      <p:ext uri="{BB962C8B-B14F-4D97-AF65-F5344CB8AC3E}">
        <p14:creationId xmlns:p14="http://schemas.microsoft.com/office/powerpoint/2010/main" val="427131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595D-8188-1A00-BBB0-636FB6C307EC}"/>
              </a:ext>
            </a:extLst>
          </p:cNvPr>
          <p:cNvSpPr>
            <a:spLocks noGrp="1"/>
          </p:cNvSpPr>
          <p:nvPr>
            <p:ph type="title"/>
          </p:nvPr>
        </p:nvSpPr>
        <p:spPr/>
        <p:txBody>
          <a:bodyPr>
            <a:noAutofit/>
          </a:bodyPr>
          <a:lstStyle/>
          <a:p>
            <a:r>
              <a:rPr lang="en-GB" sz="3600" b="1" dirty="0">
                <a:latin typeface="Baskerville" panose="02020502070401020303" pitchFamily="18" charset="0"/>
                <a:ea typeface="Baskerville" panose="02020502070401020303" pitchFamily="18" charset="0"/>
                <a:cs typeface="Angsana New" panose="02020603050405020304" pitchFamily="18" charset="-34"/>
              </a:rPr>
              <a:t>Technical Implementation , Requirement Assumptions and Additions </a:t>
            </a:r>
            <a:endParaRPr lang="en-LV" sz="3600" b="1" dirty="0">
              <a:latin typeface="Baskerville" panose="02020502070401020303" pitchFamily="18" charset="0"/>
              <a:ea typeface="Baskerville" panose="02020502070401020303" pitchFamily="18" charset="0"/>
              <a:cs typeface="Angsana New" panose="02020603050405020304" pitchFamily="18" charset="-34"/>
            </a:endParaRPr>
          </a:p>
        </p:txBody>
      </p:sp>
      <p:sp>
        <p:nvSpPr>
          <p:cNvPr id="3" name="Content Placeholder 2">
            <a:extLst>
              <a:ext uri="{FF2B5EF4-FFF2-40B4-BE49-F238E27FC236}">
                <a16:creationId xmlns:a16="http://schemas.microsoft.com/office/drawing/2014/main" id="{79FC2BCE-BEAC-DAF3-8D4B-1CE030BCECDD}"/>
              </a:ext>
            </a:extLst>
          </p:cNvPr>
          <p:cNvSpPr>
            <a:spLocks noGrp="1"/>
          </p:cNvSpPr>
          <p:nvPr>
            <p:ph idx="1"/>
          </p:nvPr>
        </p:nvSpPr>
        <p:spPr>
          <a:xfrm>
            <a:off x="838200" y="1929383"/>
            <a:ext cx="10313504" cy="4563491"/>
          </a:xfrm>
        </p:spPr>
        <p:txBody>
          <a:bodyPr>
            <a:normAutofit/>
          </a:bodyPr>
          <a:lstStyle/>
          <a:p>
            <a:r>
              <a:rPr lang="en-GB" sz="3200" b="1" dirty="0">
                <a:solidFill>
                  <a:schemeClr val="accent5">
                    <a:lumMod val="75000"/>
                  </a:schemeClr>
                </a:solidFill>
              </a:rPr>
              <a:t>Frontend Development: HTML, CSS, JavaScript</a:t>
            </a:r>
          </a:p>
          <a:p>
            <a:r>
              <a:rPr lang="en-GB" sz="3200" b="1" dirty="0">
                <a:solidFill>
                  <a:schemeClr val="accent5">
                    <a:lumMod val="75000"/>
                  </a:schemeClr>
                </a:solidFill>
              </a:rPr>
              <a:t>.Responsive Design: Ensuring seamless experience across devices.</a:t>
            </a:r>
          </a:p>
          <a:p>
            <a:r>
              <a:rPr lang="en-GB" sz="3200" b="1" dirty="0">
                <a:solidFill>
                  <a:schemeClr val="accent5">
                    <a:lumMod val="75000"/>
                  </a:schemeClr>
                </a:solidFill>
              </a:rPr>
              <a:t>Modular Code: Organized JavaScript functions for maintainability.</a:t>
            </a:r>
          </a:p>
          <a:p>
            <a:r>
              <a:rPr lang="en-GB" sz="3200" b="1" dirty="0">
                <a:solidFill>
                  <a:schemeClr val="accent5">
                    <a:lumMod val="75000"/>
                  </a:schemeClr>
                </a:solidFill>
              </a:rPr>
              <a:t>Assumptions: Basic functionality, user interaction, AI, browser compatibility.</a:t>
            </a:r>
          </a:p>
          <a:p>
            <a:r>
              <a:rPr lang="en-GB" sz="3200" b="1" dirty="0">
                <a:solidFill>
                  <a:schemeClr val="accent5">
                    <a:lumMod val="75000"/>
                  </a:schemeClr>
                </a:solidFill>
              </a:rPr>
              <a:t>Additions: Game modes, UI enhancements, instructions modal, restart functionality, winning line highlight, dynamic </a:t>
            </a:r>
            <a:r>
              <a:rPr lang="en-GB" sz="3200" b="1" dirty="0" err="1">
                <a:solidFill>
                  <a:schemeClr val="accent5">
                    <a:lumMod val="75000"/>
                  </a:schemeClr>
                </a:solidFill>
              </a:rPr>
              <a:t>color</a:t>
            </a:r>
            <a:r>
              <a:rPr lang="en-GB" sz="3200" b="1" dirty="0">
                <a:solidFill>
                  <a:schemeClr val="accent5">
                    <a:lumMod val="75000"/>
                  </a:schemeClr>
                </a:solidFill>
              </a:rPr>
              <a:t> update, responsive design, CSS animations, error handling, code modularity.</a:t>
            </a:r>
            <a:endParaRPr lang="en-LV" sz="3200" b="1" dirty="0">
              <a:solidFill>
                <a:schemeClr val="accent5">
                  <a:lumMod val="75000"/>
                </a:schemeClr>
              </a:solidFill>
            </a:endParaRPr>
          </a:p>
        </p:txBody>
      </p:sp>
    </p:spTree>
    <p:extLst>
      <p:ext uri="{BB962C8B-B14F-4D97-AF65-F5344CB8AC3E}">
        <p14:creationId xmlns:p14="http://schemas.microsoft.com/office/powerpoint/2010/main" val="86008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78F8-0099-AF1A-DF9D-CCDDA5175ED0}"/>
              </a:ext>
            </a:extLst>
          </p:cNvPr>
          <p:cNvSpPr>
            <a:spLocks noGrp="1"/>
          </p:cNvSpPr>
          <p:nvPr>
            <p:ph type="title"/>
          </p:nvPr>
        </p:nvSpPr>
        <p:spPr/>
        <p:txBody>
          <a:bodyPr>
            <a:normAutofit fontScale="90000"/>
          </a:bodyPr>
          <a:lstStyle/>
          <a:p>
            <a:r>
              <a:rPr lang="en-GB" b="1" dirty="0">
                <a:latin typeface="Baskerville" panose="02020502070401020303" pitchFamily="18" charset="0"/>
                <a:ea typeface="Baskerville" panose="02020502070401020303" pitchFamily="18" charset="0"/>
              </a:rPr>
              <a:t>Functional Programming Approach and Benefits</a:t>
            </a:r>
            <a:endParaRPr lang="en-LV" b="1" dirty="0">
              <a:latin typeface="Baskerville" panose="02020502070401020303" pitchFamily="18" charset="0"/>
              <a:ea typeface="Baskerville" panose="02020502070401020303" pitchFamily="18" charset="0"/>
            </a:endParaRPr>
          </a:p>
        </p:txBody>
      </p:sp>
      <p:sp>
        <p:nvSpPr>
          <p:cNvPr id="3" name="Content Placeholder 2">
            <a:extLst>
              <a:ext uri="{FF2B5EF4-FFF2-40B4-BE49-F238E27FC236}">
                <a16:creationId xmlns:a16="http://schemas.microsoft.com/office/drawing/2014/main" id="{D1C4D4B4-0266-A79F-1AB5-CE6508D37254}"/>
              </a:ext>
            </a:extLst>
          </p:cNvPr>
          <p:cNvSpPr>
            <a:spLocks noGrp="1"/>
          </p:cNvSpPr>
          <p:nvPr>
            <p:ph idx="1"/>
          </p:nvPr>
        </p:nvSpPr>
        <p:spPr>
          <a:xfrm>
            <a:off x="489097" y="1854955"/>
            <a:ext cx="11837504" cy="4928617"/>
          </a:xfrm>
        </p:spPr>
        <p:txBody>
          <a:bodyPr>
            <a:normAutofit/>
          </a:bodyPr>
          <a:lstStyle/>
          <a:p>
            <a:r>
              <a:rPr lang="en-GB" b="1" dirty="0">
                <a:solidFill>
                  <a:schemeClr val="accent5">
                    <a:lumMod val="75000"/>
                  </a:schemeClr>
                </a:solidFill>
              </a:rPr>
              <a:t>Functional programming (FP) treats computation as the evaluation of mathematical functions.</a:t>
            </a:r>
          </a:p>
          <a:p>
            <a:pPr lvl="1"/>
            <a:r>
              <a:rPr lang="en-GB" b="1" dirty="0">
                <a:solidFill>
                  <a:schemeClr val="accent5">
                    <a:lumMod val="75000"/>
                  </a:schemeClr>
                </a:solidFill>
              </a:rPr>
              <a:t>Key concepts: pure functions, immutability, higher-order functions.</a:t>
            </a:r>
          </a:p>
          <a:p>
            <a:r>
              <a:rPr lang="en-GB" b="1" dirty="0">
                <a:solidFill>
                  <a:schemeClr val="accent5">
                    <a:lumMod val="75000"/>
                  </a:schemeClr>
                </a:solidFill>
              </a:rPr>
              <a:t>Application in Connect Four:</a:t>
            </a:r>
          </a:p>
          <a:p>
            <a:pPr lvl="1"/>
            <a:r>
              <a:rPr lang="en-GB" b="1" dirty="0">
                <a:solidFill>
                  <a:schemeClr val="accent5">
                    <a:lumMod val="75000"/>
                  </a:schemeClr>
                </a:solidFill>
              </a:rPr>
              <a:t>Pure Functions: </a:t>
            </a:r>
            <a:r>
              <a:rPr lang="en-GB" b="1" dirty="0" err="1">
                <a:solidFill>
                  <a:schemeClr val="accent5">
                    <a:lumMod val="75000"/>
                  </a:schemeClr>
                </a:solidFill>
              </a:rPr>
              <a:t>checkWin</a:t>
            </a:r>
            <a:r>
              <a:rPr lang="en-GB" b="1" dirty="0">
                <a:solidFill>
                  <a:schemeClr val="accent5">
                    <a:lumMod val="75000"/>
                  </a:schemeClr>
                </a:solidFill>
              </a:rPr>
              <a:t>, </a:t>
            </a:r>
            <a:r>
              <a:rPr lang="en-GB" b="1" dirty="0" err="1">
                <a:solidFill>
                  <a:schemeClr val="accent5">
                    <a:lumMod val="75000"/>
                  </a:schemeClr>
                </a:solidFill>
              </a:rPr>
              <a:t>dropDisc</a:t>
            </a:r>
            <a:r>
              <a:rPr lang="en-GB" b="1" dirty="0">
                <a:solidFill>
                  <a:schemeClr val="accent5">
                    <a:lumMod val="75000"/>
                  </a:schemeClr>
                </a:solidFill>
              </a:rPr>
              <a:t>, and </a:t>
            </a:r>
            <a:r>
              <a:rPr lang="en-GB" b="1" dirty="0" err="1">
                <a:solidFill>
                  <a:schemeClr val="accent5">
                    <a:lumMod val="75000"/>
                  </a:schemeClr>
                </a:solidFill>
              </a:rPr>
              <a:t>updateBoard</a:t>
            </a:r>
            <a:r>
              <a:rPr lang="en-GB" b="1" dirty="0">
                <a:solidFill>
                  <a:schemeClr val="accent5">
                    <a:lumMod val="75000"/>
                  </a:schemeClr>
                </a:solidFill>
              </a:rPr>
              <a:t> enhance reliability.</a:t>
            </a:r>
          </a:p>
          <a:p>
            <a:pPr lvl="1"/>
            <a:r>
              <a:rPr lang="en-GB" b="1" dirty="0">
                <a:solidFill>
                  <a:schemeClr val="accent5">
                    <a:lumMod val="75000"/>
                  </a:schemeClr>
                </a:solidFill>
              </a:rPr>
              <a:t>Immutability: Ensures predictable state changes.</a:t>
            </a:r>
          </a:p>
          <a:p>
            <a:pPr lvl="1"/>
            <a:r>
              <a:rPr lang="en-GB" b="1" dirty="0">
                <a:solidFill>
                  <a:schemeClr val="accent5">
                    <a:lumMod val="75000"/>
                  </a:schemeClr>
                </a:solidFill>
              </a:rPr>
              <a:t>Higher-Order Functions: Modular event handling and UI updates.</a:t>
            </a:r>
          </a:p>
          <a:p>
            <a:r>
              <a:rPr lang="en-GB" b="1" dirty="0">
                <a:solidFill>
                  <a:schemeClr val="accent5">
                    <a:lumMod val="75000"/>
                  </a:schemeClr>
                </a:solidFill>
              </a:rPr>
              <a:t>Conclusion:</a:t>
            </a:r>
          </a:p>
          <a:p>
            <a:pPr lvl="1"/>
            <a:r>
              <a:rPr lang="en-GB" b="1" dirty="0">
                <a:solidFill>
                  <a:schemeClr val="accent5">
                    <a:lumMod val="75000"/>
                  </a:schemeClr>
                </a:solidFill>
              </a:rPr>
              <a:t>FP principles leads to cleaner, maintainable, and reliable code, enhancing the user experience and ease of future updates</a:t>
            </a:r>
          </a:p>
          <a:p>
            <a:endParaRPr lang="en-LV" b="1" dirty="0">
              <a:solidFill>
                <a:schemeClr val="accent5">
                  <a:lumMod val="75000"/>
                </a:schemeClr>
              </a:solidFill>
            </a:endParaRPr>
          </a:p>
        </p:txBody>
      </p:sp>
    </p:spTree>
    <p:extLst>
      <p:ext uri="{BB962C8B-B14F-4D97-AF65-F5344CB8AC3E}">
        <p14:creationId xmlns:p14="http://schemas.microsoft.com/office/powerpoint/2010/main" val="172748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CE80-B2FB-D092-626B-D5E80ECA28E8}"/>
              </a:ext>
            </a:extLst>
          </p:cNvPr>
          <p:cNvSpPr>
            <a:spLocks noGrp="1"/>
          </p:cNvSpPr>
          <p:nvPr>
            <p:ph type="title"/>
          </p:nvPr>
        </p:nvSpPr>
        <p:spPr>
          <a:xfrm>
            <a:off x="178904" y="365126"/>
            <a:ext cx="11174896" cy="1195318"/>
          </a:xfrm>
        </p:spPr>
        <p:txBody>
          <a:bodyPr/>
          <a:lstStyle/>
          <a:p>
            <a:r>
              <a:rPr lang="en-GB" b="1" dirty="0">
                <a:latin typeface="Baskerville" panose="02020502070401020303" pitchFamily="18" charset="0"/>
                <a:ea typeface="Baskerville" panose="02020502070401020303" pitchFamily="18" charset="0"/>
              </a:rPr>
              <a:t>Extension and Impact on Design</a:t>
            </a:r>
            <a:endParaRPr lang="en-LV" b="1" dirty="0">
              <a:latin typeface="Baskerville" panose="02020502070401020303" pitchFamily="18" charset="0"/>
              <a:ea typeface="Baskerville" panose="02020502070401020303" pitchFamily="18" charset="0"/>
            </a:endParaRPr>
          </a:p>
        </p:txBody>
      </p:sp>
      <p:sp>
        <p:nvSpPr>
          <p:cNvPr id="3" name="Content Placeholder 2">
            <a:extLst>
              <a:ext uri="{FF2B5EF4-FFF2-40B4-BE49-F238E27FC236}">
                <a16:creationId xmlns:a16="http://schemas.microsoft.com/office/drawing/2014/main" id="{B1C71A70-E0AE-A1EE-AAF2-A75F6F8A2E17}"/>
              </a:ext>
            </a:extLst>
          </p:cNvPr>
          <p:cNvSpPr>
            <a:spLocks noGrp="1"/>
          </p:cNvSpPr>
          <p:nvPr>
            <p:ph idx="1"/>
          </p:nvPr>
        </p:nvSpPr>
        <p:spPr>
          <a:xfrm>
            <a:off x="0" y="1769165"/>
            <a:ext cx="11353800" cy="5088835"/>
          </a:xfrm>
        </p:spPr>
        <p:txBody>
          <a:bodyPr>
            <a:normAutofit fontScale="62500" lnSpcReduction="20000"/>
          </a:bodyPr>
          <a:lstStyle/>
          <a:p>
            <a:r>
              <a:rPr lang="en-GB" sz="3400" b="1" dirty="0">
                <a:solidFill>
                  <a:schemeClr val="accent5">
                    <a:lumMod val="75000"/>
                  </a:schemeClr>
                </a:solidFill>
              </a:rPr>
              <a:t>Extension Overview:</a:t>
            </a:r>
          </a:p>
          <a:p>
            <a:pPr lvl="1"/>
            <a:r>
              <a:rPr lang="en-GB" sz="2600" b="1" dirty="0">
                <a:solidFill>
                  <a:schemeClr val="accent5">
                    <a:lumMod val="75000"/>
                  </a:schemeClr>
                </a:solidFill>
              </a:rPr>
              <a:t>AI Opponent: Upgraded from random moves to a future plan for the Minimax algorithm.</a:t>
            </a:r>
          </a:p>
          <a:p>
            <a:pPr lvl="1"/>
            <a:r>
              <a:rPr lang="en-GB" sz="2600" b="1" dirty="0">
                <a:solidFill>
                  <a:schemeClr val="accent5">
                    <a:lumMod val="75000"/>
                  </a:schemeClr>
                </a:solidFill>
              </a:rPr>
              <a:t>User Interface: Enhanced with CSS Grid, animations, and responsive design.</a:t>
            </a:r>
          </a:p>
          <a:p>
            <a:pPr lvl="1"/>
            <a:r>
              <a:rPr lang="en-GB" sz="2600" b="1" dirty="0">
                <a:solidFill>
                  <a:schemeClr val="accent5">
                    <a:lumMod val="75000"/>
                  </a:schemeClr>
                </a:solidFill>
              </a:rPr>
              <a:t>Customization: Added player disc </a:t>
            </a:r>
            <a:r>
              <a:rPr lang="en-GB" sz="2600" b="1" dirty="0" err="1">
                <a:solidFill>
                  <a:schemeClr val="accent5">
                    <a:lumMod val="75000"/>
                  </a:schemeClr>
                </a:solidFill>
              </a:rPr>
              <a:t>color</a:t>
            </a:r>
            <a:r>
              <a:rPr lang="en-GB" sz="2600" b="1" dirty="0">
                <a:solidFill>
                  <a:schemeClr val="accent5">
                    <a:lumMod val="75000"/>
                  </a:schemeClr>
                </a:solidFill>
              </a:rPr>
              <a:t> selection.</a:t>
            </a:r>
          </a:p>
          <a:p>
            <a:pPr lvl="1"/>
            <a:r>
              <a:rPr lang="en-GB" sz="2600" b="1" dirty="0">
                <a:solidFill>
                  <a:schemeClr val="accent5">
                    <a:lumMod val="75000"/>
                  </a:schemeClr>
                </a:solidFill>
              </a:rPr>
              <a:t>Usability: Instructions modal and restart functionality.</a:t>
            </a:r>
          </a:p>
          <a:p>
            <a:r>
              <a:rPr lang="en-GB" sz="3400" b="1" dirty="0">
                <a:solidFill>
                  <a:schemeClr val="accent5">
                    <a:lumMod val="75000"/>
                  </a:schemeClr>
                </a:solidFill>
              </a:rPr>
              <a:t>Impact on Design:</a:t>
            </a:r>
          </a:p>
          <a:p>
            <a:pPr lvl="1"/>
            <a:r>
              <a:rPr lang="en-GB" sz="2600" b="1" dirty="0">
                <a:solidFill>
                  <a:schemeClr val="accent5">
                    <a:lumMod val="75000"/>
                  </a:schemeClr>
                </a:solidFill>
              </a:rPr>
              <a:t>AI Logic:</a:t>
            </a:r>
          </a:p>
          <a:p>
            <a:pPr marL="1200150" lvl="2" indent="-285750"/>
            <a:r>
              <a:rPr lang="en-GB" sz="2300" b="1" dirty="0">
                <a:solidFill>
                  <a:schemeClr val="accent5">
                    <a:lumMod val="75000"/>
                  </a:schemeClr>
                </a:solidFill>
              </a:rPr>
              <a:t>Modular design for easy AI upgrades.</a:t>
            </a:r>
          </a:p>
          <a:p>
            <a:pPr lvl="1"/>
            <a:r>
              <a:rPr lang="en-GB" sz="2600" b="1" dirty="0">
                <a:solidFill>
                  <a:schemeClr val="accent5">
                    <a:lumMod val="75000"/>
                  </a:schemeClr>
                </a:solidFill>
              </a:rPr>
              <a:t>User Experience:</a:t>
            </a:r>
          </a:p>
          <a:p>
            <a:pPr marL="1200150" lvl="2" indent="-285750"/>
            <a:r>
              <a:rPr lang="en-GB" sz="2300" b="1" dirty="0">
                <a:solidFill>
                  <a:schemeClr val="accent5">
                    <a:lumMod val="75000"/>
                  </a:schemeClr>
                </a:solidFill>
              </a:rPr>
              <a:t>Improved visual feedback and responsiveness.</a:t>
            </a:r>
          </a:p>
          <a:p>
            <a:pPr lvl="1"/>
            <a:r>
              <a:rPr lang="en-GB" sz="2600" b="1" dirty="0">
                <a:solidFill>
                  <a:schemeClr val="accent5">
                    <a:lumMod val="75000"/>
                  </a:schemeClr>
                </a:solidFill>
              </a:rPr>
              <a:t>Customization:</a:t>
            </a:r>
          </a:p>
          <a:p>
            <a:pPr marL="1200150" lvl="2" indent="-285750"/>
            <a:r>
              <a:rPr lang="en-GB" sz="2300" b="1" dirty="0">
                <a:solidFill>
                  <a:schemeClr val="accent5">
                    <a:lumMod val="75000"/>
                  </a:schemeClr>
                </a:solidFill>
              </a:rPr>
              <a:t>Dynamic </a:t>
            </a:r>
            <a:r>
              <a:rPr lang="en-GB" sz="2300" b="1" dirty="0" err="1">
                <a:solidFill>
                  <a:schemeClr val="accent5">
                    <a:lumMod val="75000"/>
                  </a:schemeClr>
                </a:solidFill>
              </a:rPr>
              <a:t>color</a:t>
            </a:r>
            <a:r>
              <a:rPr lang="en-GB" sz="2300" b="1" dirty="0">
                <a:solidFill>
                  <a:schemeClr val="accent5">
                    <a:lumMod val="75000"/>
                  </a:schemeClr>
                </a:solidFill>
              </a:rPr>
              <a:t> updates enhance user engagement.</a:t>
            </a:r>
          </a:p>
          <a:p>
            <a:pPr lvl="1"/>
            <a:r>
              <a:rPr lang="en-GB" sz="2600" b="1" dirty="0">
                <a:solidFill>
                  <a:schemeClr val="accent5">
                    <a:lumMod val="75000"/>
                  </a:schemeClr>
                </a:solidFill>
              </a:rPr>
              <a:t>Usability:</a:t>
            </a:r>
          </a:p>
          <a:p>
            <a:pPr marL="1200150" lvl="2" indent="-285750"/>
            <a:r>
              <a:rPr lang="en-GB" sz="2300" b="1" dirty="0">
                <a:solidFill>
                  <a:schemeClr val="accent5">
                    <a:lumMod val="75000"/>
                  </a:schemeClr>
                </a:solidFill>
              </a:rPr>
              <a:t>Clear instructions and easy restart improve accessibility.</a:t>
            </a:r>
          </a:p>
          <a:p>
            <a:r>
              <a:rPr lang="en-GB" sz="3400" b="1" dirty="0">
                <a:solidFill>
                  <a:schemeClr val="accent5">
                    <a:lumMod val="75000"/>
                  </a:schemeClr>
                </a:solidFill>
              </a:rPr>
              <a:t>Summary:</a:t>
            </a:r>
          </a:p>
          <a:p>
            <a:pPr lvl="1"/>
            <a:r>
              <a:rPr lang="en-GB" sz="2600" b="1" dirty="0">
                <a:solidFill>
                  <a:schemeClr val="accent5">
                    <a:lumMod val="75000"/>
                  </a:schemeClr>
                </a:solidFill>
              </a:rPr>
              <a:t>Extensions led to a more modular, user-friendly, and engaging game, ensuring better performance and future scalability.</a:t>
            </a:r>
          </a:p>
          <a:p>
            <a:endParaRPr lang="en-LV" b="1" dirty="0">
              <a:solidFill>
                <a:schemeClr val="accent5">
                  <a:lumMod val="75000"/>
                </a:schemeClr>
              </a:solidFill>
            </a:endParaRPr>
          </a:p>
        </p:txBody>
      </p:sp>
    </p:spTree>
    <p:extLst>
      <p:ext uri="{BB962C8B-B14F-4D97-AF65-F5344CB8AC3E}">
        <p14:creationId xmlns:p14="http://schemas.microsoft.com/office/powerpoint/2010/main" val="352444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34F7BE-3FE5-064A-7F01-470A89EE4B52}"/>
              </a:ext>
            </a:extLst>
          </p:cNvPr>
          <p:cNvSpPr>
            <a:spLocks noGrp="1"/>
          </p:cNvSpPr>
          <p:nvPr>
            <p:ph type="body" sz="half" idx="2"/>
          </p:nvPr>
        </p:nvSpPr>
        <p:spPr>
          <a:xfrm>
            <a:off x="297712" y="1860698"/>
            <a:ext cx="4571999" cy="4518837"/>
          </a:xfrm>
        </p:spPr>
        <p:txBody>
          <a:bodyPr>
            <a:normAutofit lnSpcReduction="10000"/>
          </a:bodyPr>
          <a:lstStyle/>
          <a:p>
            <a:r>
              <a:rPr lang="en-GB" sz="2000" b="1" dirty="0">
                <a:solidFill>
                  <a:schemeClr val="accent5">
                    <a:lumMod val="75000"/>
                  </a:schemeClr>
                </a:solidFill>
              </a:rPr>
              <a:t>The HTML file for the Connect Four game sets up the structure and interactive elements needed for the game to function. The `&lt;head&gt;` section includes essential metadata and links to the `</a:t>
            </a:r>
            <a:r>
              <a:rPr lang="en-GB" sz="2000" b="1" dirty="0" err="1">
                <a:solidFill>
                  <a:schemeClr val="accent5">
                    <a:lumMod val="75000"/>
                  </a:schemeClr>
                </a:solidFill>
              </a:rPr>
              <a:t>style.css</a:t>
            </a:r>
            <a:r>
              <a:rPr lang="en-GB" sz="2000" b="1" dirty="0">
                <a:solidFill>
                  <a:schemeClr val="accent5">
                    <a:lumMod val="75000"/>
                  </a:schemeClr>
                </a:solidFill>
              </a:rPr>
              <a:t>` for styling. The `&lt;body&gt;` contains key components: the game title (`&lt;h1&gt;Connect Four&lt;/h1&gt;`), settings for choosing game mode and disc </a:t>
            </a:r>
            <a:r>
              <a:rPr lang="en-GB" sz="2000" b="1" dirty="0" err="1">
                <a:solidFill>
                  <a:schemeClr val="accent5">
                    <a:lumMod val="75000"/>
                  </a:schemeClr>
                </a:solidFill>
              </a:rPr>
              <a:t>colors</a:t>
            </a:r>
            <a:r>
              <a:rPr lang="en-GB" sz="2000" b="1" dirty="0">
                <a:solidFill>
                  <a:schemeClr val="accent5">
                    <a:lumMod val="75000"/>
                  </a:schemeClr>
                </a:solidFill>
              </a:rPr>
              <a:t> (`&lt;div class="settings"&gt;` with buttons and </a:t>
            </a:r>
            <a:r>
              <a:rPr lang="en-GB" sz="2000" b="1" dirty="0" err="1">
                <a:solidFill>
                  <a:schemeClr val="accent5">
                    <a:lumMod val="75000"/>
                  </a:schemeClr>
                </a:solidFill>
              </a:rPr>
              <a:t>color</a:t>
            </a:r>
            <a:r>
              <a:rPr lang="en-GB" sz="2000" b="1" dirty="0">
                <a:solidFill>
                  <a:schemeClr val="accent5">
                    <a:lumMod val="75000"/>
                  </a:schemeClr>
                </a:solidFill>
              </a:rPr>
              <a:t> inputs), and the game board container (`&lt;div id="game-board"&gt;&lt;/div&gt;`), where the game cells will be dynamically created. Additionally, there are sections for displaying the game status (`&lt;p id="status"&gt;&lt;/p&gt;`) and a modal (`&lt;div id="modal"&gt;`) to show the game result and provide a restart button. The instructions section (`&lt;div id="instructions"&gt;`) explains the game rules and is toggled by a button. Finally, the script inclusion (`&lt;script </a:t>
            </a:r>
            <a:r>
              <a:rPr lang="en-GB" sz="2000" b="1" dirty="0" err="1">
                <a:solidFill>
                  <a:schemeClr val="accent5">
                    <a:lumMod val="75000"/>
                  </a:schemeClr>
                </a:solidFill>
              </a:rPr>
              <a:t>src</a:t>
            </a:r>
            <a:r>
              <a:rPr lang="en-GB" sz="2000" b="1" dirty="0">
                <a:solidFill>
                  <a:schemeClr val="accent5">
                    <a:lumMod val="75000"/>
                  </a:schemeClr>
                </a:solidFill>
              </a:rPr>
              <a:t>="</a:t>
            </a:r>
            <a:r>
              <a:rPr lang="en-GB" sz="2000" b="1" dirty="0" err="1">
                <a:solidFill>
                  <a:schemeClr val="accent5">
                    <a:lumMod val="75000"/>
                  </a:schemeClr>
                </a:solidFill>
              </a:rPr>
              <a:t>script.js</a:t>
            </a:r>
            <a:r>
              <a:rPr lang="en-GB" sz="2000" b="1" dirty="0">
                <a:solidFill>
                  <a:schemeClr val="accent5">
                    <a:lumMod val="75000"/>
                  </a:schemeClr>
                </a:solidFill>
              </a:rPr>
              <a:t>"&gt;&lt;/script&gt;`) links to the JavaScript file, which handles the game logic.</a:t>
            </a:r>
          </a:p>
          <a:p>
            <a:endParaRPr lang="en-LV" sz="1600" b="1" dirty="0">
              <a:solidFill>
                <a:schemeClr val="accent5">
                  <a:lumMod val="75000"/>
                </a:schemeClr>
              </a:solidFill>
            </a:endParaRPr>
          </a:p>
        </p:txBody>
      </p:sp>
      <p:pic>
        <p:nvPicPr>
          <p:cNvPr id="8" name="Picture 7">
            <a:extLst>
              <a:ext uri="{FF2B5EF4-FFF2-40B4-BE49-F238E27FC236}">
                <a16:creationId xmlns:a16="http://schemas.microsoft.com/office/drawing/2014/main" id="{F6776470-1ED1-23AE-3763-C157FA6254FE}"/>
              </a:ext>
            </a:extLst>
          </p:cNvPr>
          <p:cNvPicPr>
            <a:picLocks noChangeAspect="1"/>
          </p:cNvPicPr>
          <p:nvPr/>
        </p:nvPicPr>
        <p:blipFill>
          <a:blip r:embed="rId2"/>
          <a:stretch>
            <a:fillRect/>
          </a:stretch>
        </p:blipFill>
        <p:spPr>
          <a:xfrm>
            <a:off x="5186363" y="457200"/>
            <a:ext cx="6629400" cy="5773358"/>
          </a:xfrm>
          <a:prstGeom prst="rect">
            <a:avLst/>
          </a:prstGeom>
        </p:spPr>
      </p:pic>
    </p:spTree>
    <p:extLst>
      <p:ext uri="{BB962C8B-B14F-4D97-AF65-F5344CB8AC3E}">
        <p14:creationId xmlns:p14="http://schemas.microsoft.com/office/powerpoint/2010/main" val="230859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34F7BE-3FE5-064A-7F01-470A89EE4B52}"/>
              </a:ext>
            </a:extLst>
          </p:cNvPr>
          <p:cNvSpPr>
            <a:spLocks noGrp="1"/>
          </p:cNvSpPr>
          <p:nvPr>
            <p:ph type="body" sz="half" idx="2"/>
          </p:nvPr>
        </p:nvSpPr>
        <p:spPr>
          <a:xfrm>
            <a:off x="754727" y="1510887"/>
            <a:ext cx="4136250" cy="4539220"/>
          </a:xfrm>
        </p:spPr>
        <p:txBody>
          <a:bodyPr>
            <a:noAutofit/>
          </a:bodyPr>
          <a:lstStyle/>
          <a:p>
            <a:r>
              <a:rPr lang="en-GB" sz="2000" dirty="0">
                <a:solidFill>
                  <a:schemeClr val="accent5">
                    <a:lumMod val="75000"/>
                  </a:schemeClr>
                </a:solidFill>
              </a:rPr>
              <a:t>The CSS file defines the visual styling for the Connect Four game, ensuring it looks appealing and user-friendly. The `body` style sets a background gradient and </a:t>
            </a:r>
            <a:r>
              <a:rPr lang="en-GB" sz="2000" dirty="0" err="1">
                <a:solidFill>
                  <a:schemeClr val="accent5">
                    <a:lumMod val="75000"/>
                  </a:schemeClr>
                </a:solidFill>
              </a:rPr>
              <a:t>centers</a:t>
            </a:r>
            <a:r>
              <a:rPr lang="en-GB" sz="2000" dirty="0">
                <a:solidFill>
                  <a:schemeClr val="accent5">
                    <a:lumMod val="75000"/>
                  </a:schemeClr>
                </a:solidFill>
              </a:rPr>
              <a:t> the content using Flexbox. The game title (`h1`) is styled with a white </a:t>
            </a:r>
            <a:r>
              <a:rPr lang="en-GB" sz="2000" dirty="0" err="1">
                <a:solidFill>
                  <a:schemeClr val="accent5">
                    <a:lumMod val="75000"/>
                  </a:schemeClr>
                </a:solidFill>
              </a:rPr>
              <a:t>color</a:t>
            </a:r>
            <a:r>
              <a:rPr lang="en-GB" sz="2000" dirty="0">
                <a:solidFill>
                  <a:schemeClr val="accent5">
                    <a:lumMod val="75000"/>
                  </a:schemeClr>
                </a:solidFill>
              </a:rPr>
              <a:t> and text shadow for better visibility. The settings section (`.settings`) uses Flexbox to align its elements, including buttons and </a:t>
            </a:r>
            <a:r>
              <a:rPr lang="en-GB" sz="2000" dirty="0" err="1">
                <a:solidFill>
                  <a:schemeClr val="accent5">
                    <a:lumMod val="75000"/>
                  </a:schemeClr>
                </a:solidFill>
              </a:rPr>
              <a:t>color</a:t>
            </a:r>
            <a:r>
              <a:rPr lang="en-GB" sz="2000" dirty="0">
                <a:solidFill>
                  <a:schemeClr val="accent5">
                    <a:lumMod val="75000"/>
                  </a:schemeClr>
                </a:solidFill>
              </a:rPr>
              <a:t> inputs, providing a user-friendly interface for game mode selection and </a:t>
            </a:r>
            <a:r>
              <a:rPr lang="en-GB" sz="2000" dirty="0" err="1">
                <a:solidFill>
                  <a:schemeClr val="accent5">
                    <a:lumMod val="75000"/>
                  </a:schemeClr>
                </a:solidFill>
              </a:rPr>
              <a:t>color</a:t>
            </a:r>
            <a:r>
              <a:rPr lang="en-GB" sz="2000" dirty="0">
                <a:solidFill>
                  <a:schemeClr val="accent5">
                    <a:lumMod val="75000"/>
                  </a:schemeClr>
                </a:solidFill>
              </a:rPr>
              <a:t> customization. The game board (`#game-board`) is styled as a grid with defined cell dimensions and a dark background, giving it a polished look. Each cell (`.cell`) is styled to appear circular, with hover effects to enhance interactivity. Player-specific styles (`.cell.player1` and `.cell.player2`) and the winning cell animation (`.winning-cell`) add visual cues for game events. Modal and instructions styles ensure these elements are visually distinct and easily accessible.</a:t>
            </a:r>
          </a:p>
          <a:p>
            <a:endParaRPr lang="en-LV" sz="2000" dirty="0">
              <a:solidFill>
                <a:schemeClr val="accent5">
                  <a:lumMod val="75000"/>
                </a:schemeClr>
              </a:solidFill>
            </a:endParaRPr>
          </a:p>
        </p:txBody>
      </p:sp>
      <p:pic>
        <p:nvPicPr>
          <p:cNvPr id="6" name="Picture 5" descr="A screen shot of a computer&#10;&#10;Description automatically generated">
            <a:extLst>
              <a:ext uri="{FF2B5EF4-FFF2-40B4-BE49-F238E27FC236}">
                <a16:creationId xmlns:a16="http://schemas.microsoft.com/office/drawing/2014/main" id="{BBFD0ADE-6C94-24D6-45EC-58EA4A6ADE9F}"/>
              </a:ext>
            </a:extLst>
          </p:cNvPr>
          <p:cNvPicPr>
            <a:picLocks noChangeAspect="1"/>
          </p:cNvPicPr>
          <p:nvPr/>
        </p:nvPicPr>
        <p:blipFill>
          <a:blip r:embed="rId2"/>
          <a:stretch>
            <a:fillRect/>
          </a:stretch>
        </p:blipFill>
        <p:spPr>
          <a:xfrm>
            <a:off x="5391469" y="1025474"/>
            <a:ext cx="6552881" cy="4539221"/>
          </a:xfrm>
          <a:prstGeom prst="rect">
            <a:avLst/>
          </a:prstGeom>
        </p:spPr>
      </p:pic>
    </p:spTree>
    <p:extLst>
      <p:ext uri="{BB962C8B-B14F-4D97-AF65-F5344CB8AC3E}">
        <p14:creationId xmlns:p14="http://schemas.microsoft.com/office/powerpoint/2010/main" val="412043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34F7BE-3FE5-064A-7F01-470A89EE4B52}"/>
              </a:ext>
            </a:extLst>
          </p:cNvPr>
          <p:cNvSpPr>
            <a:spLocks noGrp="1"/>
          </p:cNvSpPr>
          <p:nvPr>
            <p:ph type="body" sz="half" idx="2"/>
          </p:nvPr>
        </p:nvSpPr>
        <p:spPr>
          <a:xfrm>
            <a:off x="276446" y="298774"/>
            <a:ext cx="4497573" cy="4953709"/>
          </a:xfrm>
        </p:spPr>
        <p:txBody>
          <a:bodyPr>
            <a:noAutofit/>
          </a:bodyPr>
          <a:lstStyle/>
          <a:p>
            <a:r>
              <a:rPr lang="en-GB" sz="2400" b="1" dirty="0">
                <a:solidFill>
                  <a:schemeClr val="accent5">
                    <a:lumMod val="75000"/>
                  </a:schemeClr>
                </a:solidFill>
              </a:rPr>
              <a:t>The JavaScript file (`</a:t>
            </a:r>
            <a:r>
              <a:rPr lang="en-GB" sz="2400" b="1" dirty="0" err="1">
                <a:solidFill>
                  <a:schemeClr val="accent5">
                    <a:lumMod val="75000"/>
                  </a:schemeClr>
                </a:solidFill>
              </a:rPr>
              <a:t>script.js</a:t>
            </a:r>
            <a:r>
              <a:rPr lang="en-GB" sz="2400" b="1" dirty="0">
                <a:solidFill>
                  <a:schemeClr val="accent5">
                    <a:lumMod val="75000"/>
                  </a:schemeClr>
                </a:solidFill>
              </a:rPr>
              <a:t>`) brings the Connect Four game to life by handling all the interactive functionalities. It starts by initializing the game state, including the game board array, the current player, and the game mode. Event listeners are set up for game mode buttons, </a:t>
            </a:r>
            <a:r>
              <a:rPr lang="en-GB" sz="2400" b="1" dirty="0" err="1">
                <a:solidFill>
                  <a:schemeClr val="accent5">
                    <a:lumMod val="75000"/>
                  </a:schemeClr>
                </a:solidFill>
              </a:rPr>
              <a:t>color</a:t>
            </a:r>
            <a:r>
              <a:rPr lang="en-GB" sz="2400" b="1" dirty="0">
                <a:solidFill>
                  <a:schemeClr val="accent5">
                    <a:lumMod val="75000"/>
                  </a:schemeClr>
                </a:solidFill>
              </a:rPr>
              <a:t> input changes, and game board clicks. The `</a:t>
            </a:r>
            <a:r>
              <a:rPr lang="en-GB" sz="2400" b="1" dirty="0" err="1">
                <a:solidFill>
                  <a:schemeClr val="accent5">
                    <a:lumMod val="75000"/>
                  </a:schemeClr>
                </a:solidFill>
              </a:rPr>
              <a:t>createBoard</a:t>
            </a:r>
            <a:r>
              <a:rPr lang="en-GB" sz="2400" b="1" dirty="0">
                <a:solidFill>
                  <a:schemeClr val="accent5">
                    <a:lumMod val="75000"/>
                  </a:schemeClr>
                </a:solidFill>
              </a:rPr>
              <a:t>` function dynamically generates the game cells, while `</a:t>
            </a:r>
            <a:r>
              <a:rPr lang="en-GB" sz="2400" b="1" dirty="0" err="1">
                <a:solidFill>
                  <a:schemeClr val="accent5">
                    <a:lumMod val="75000"/>
                  </a:schemeClr>
                </a:solidFill>
              </a:rPr>
              <a:t>dropDisc</a:t>
            </a:r>
            <a:r>
              <a:rPr lang="en-GB" sz="2400" b="1" dirty="0">
                <a:solidFill>
                  <a:schemeClr val="accent5">
                    <a:lumMod val="75000"/>
                  </a:schemeClr>
                </a:solidFill>
              </a:rPr>
              <a:t>` handles disc placement. The core game logic includes checking for a win (`</a:t>
            </a:r>
            <a:r>
              <a:rPr lang="en-GB" sz="2400" b="1" dirty="0" err="1">
                <a:solidFill>
                  <a:schemeClr val="accent5">
                    <a:lumMod val="75000"/>
                  </a:schemeClr>
                </a:solidFill>
              </a:rPr>
              <a:t>checkWin</a:t>
            </a:r>
            <a:r>
              <a:rPr lang="en-GB" sz="2400" b="1" dirty="0">
                <a:solidFill>
                  <a:schemeClr val="accent5">
                    <a:lumMod val="75000"/>
                  </a:schemeClr>
                </a:solidFill>
              </a:rPr>
              <a:t>` and `</a:t>
            </a:r>
            <a:r>
              <a:rPr lang="en-GB" sz="2400" b="1" dirty="0" err="1">
                <a:solidFill>
                  <a:schemeClr val="accent5">
                    <a:lumMod val="75000"/>
                  </a:schemeClr>
                </a:solidFill>
              </a:rPr>
              <a:t>checkDirection</a:t>
            </a:r>
            <a:r>
              <a:rPr lang="en-GB" sz="2400" b="1" dirty="0">
                <a:solidFill>
                  <a:schemeClr val="accent5">
                    <a:lumMod val="75000"/>
                  </a:schemeClr>
                </a:solidFill>
              </a:rPr>
              <a:t>` functions) and updating the game status. The AI move function (`</a:t>
            </a:r>
            <a:r>
              <a:rPr lang="en-GB" sz="2400" b="1" dirty="0" err="1">
                <a:solidFill>
                  <a:schemeClr val="accent5">
                    <a:lumMod val="75000"/>
                  </a:schemeClr>
                </a:solidFill>
              </a:rPr>
              <a:t>aiMove</a:t>
            </a:r>
            <a:r>
              <a:rPr lang="en-GB" sz="2400" b="1" dirty="0">
                <a:solidFill>
                  <a:schemeClr val="accent5">
                    <a:lumMod val="75000"/>
                  </a:schemeClr>
                </a:solidFill>
              </a:rPr>
              <a:t>`) provides basic single-player functionality. Additional functions like `</a:t>
            </a:r>
            <a:r>
              <a:rPr lang="en-GB" sz="2400" b="1" dirty="0" err="1">
                <a:solidFill>
                  <a:schemeClr val="accent5">
                    <a:lumMod val="75000"/>
                  </a:schemeClr>
                </a:solidFill>
              </a:rPr>
              <a:t>showModal</a:t>
            </a:r>
            <a:r>
              <a:rPr lang="en-GB" sz="2400" b="1" dirty="0">
                <a:solidFill>
                  <a:schemeClr val="accent5">
                    <a:lumMod val="75000"/>
                  </a:schemeClr>
                </a:solidFill>
              </a:rPr>
              <a:t>` and `</a:t>
            </a:r>
            <a:r>
              <a:rPr lang="en-GB" sz="2400" b="1" dirty="0" err="1">
                <a:solidFill>
                  <a:schemeClr val="accent5">
                    <a:lumMod val="75000"/>
                  </a:schemeClr>
                </a:solidFill>
              </a:rPr>
              <a:t>highlightWinningLine</a:t>
            </a:r>
            <a:r>
              <a:rPr lang="en-GB" sz="2400" b="1" dirty="0">
                <a:solidFill>
                  <a:schemeClr val="accent5">
                    <a:lumMod val="75000"/>
                  </a:schemeClr>
                </a:solidFill>
              </a:rPr>
              <a:t>` enhance the user experience by showing game results and highlighting the winning discs. The `</a:t>
            </a:r>
            <a:r>
              <a:rPr lang="en-GB" sz="2400" b="1" dirty="0" err="1">
                <a:solidFill>
                  <a:schemeClr val="accent5">
                    <a:lumMod val="75000"/>
                  </a:schemeClr>
                </a:solidFill>
              </a:rPr>
              <a:t>restartGame</a:t>
            </a:r>
            <a:r>
              <a:rPr lang="en-GB" sz="2400" b="1" dirty="0">
                <a:solidFill>
                  <a:schemeClr val="accent5">
                    <a:lumMod val="75000"/>
                  </a:schemeClr>
                </a:solidFill>
              </a:rPr>
              <a:t>` function resets the game state, allowing for new rounds to be played seamlessly.</a:t>
            </a:r>
          </a:p>
          <a:p>
            <a:endParaRPr lang="en-LV" sz="2400" b="1" dirty="0">
              <a:solidFill>
                <a:schemeClr val="accent5">
                  <a:lumMod val="75000"/>
                </a:schemeClr>
              </a:solidFill>
            </a:endParaRPr>
          </a:p>
        </p:txBody>
      </p:sp>
      <p:pic>
        <p:nvPicPr>
          <p:cNvPr id="6" name="Picture 5" descr="A screen shot of a computer&#10;&#10;Description automatically generated">
            <a:extLst>
              <a:ext uri="{FF2B5EF4-FFF2-40B4-BE49-F238E27FC236}">
                <a16:creationId xmlns:a16="http://schemas.microsoft.com/office/drawing/2014/main" id="{53C9CD21-E792-B128-FC82-FAFAB8B067AB}"/>
              </a:ext>
            </a:extLst>
          </p:cNvPr>
          <p:cNvPicPr>
            <a:picLocks noChangeAspect="1"/>
          </p:cNvPicPr>
          <p:nvPr/>
        </p:nvPicPr>
        <p:blipFill>
          <a:blip r:embed="rId2"/>
          <a:stretch>
            <a:fillRect/>
          </a:stretch>
        </p:blipFill>
        <p:spPr>
          <a:xfrm>
            <a:off x="5314949" y="1025562"/>
            <a:ext cx="6351587" cy="4567639"/>
          </a:xfrm>
          <a:prstGeom prst="rect">
            <a:avLst/>
          </a:prstGeom>
        </p:spPr>
      </p:pic>
    </p:spTree>
    <p:extLst>
      <p:ext uri="{BB962C8B-B14F-4D97-AF65-F5344CB8AC3E}">
        <p14:creationId xmlns:p14="http://schemas.microsoft.com/office/powerpoint/2010/main" val="3760918037"/>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2C1C31"/>
      </a:dk2>
      <a:lt2>
        <a:srgbClr val="F0F3F2"/>
      </a:lt2>
      <a:accent1>
        <a:srgbClr val="E72959"/>
      </a:accent1>
      <a:accent2>
        <a:srgbClr val="D51796"/>
      </a:accent2>
      <a:accent3>
        <a:srgbClr val="D629E7"/>
      </a:accent3>
      <a:accent4>
        <a:srgbClr val="7517D5"/>
      </a:accent4>
      <a:accent5>
        <a:srgbClr val="3B2CE7"/>
      </a:accent5>
      <a:accent6>
        <a:srgbClr val="1757D5"/>
      </a:accent6>
      <a:hlink>
        <a:srgbClr val="5F3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TotalTime>
  <Words>1142</Words>
  <Application>Microsoft Macintosh PowerPoint</Application>
  <PresentationFormat>Widescreen</PresentationFormat>
  <Paragraphs>66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Baskerville</vt:lpstr>
      <vt:lpstr>Modern Love</vt:lpstr>
      <vt:lpstr>The Hand</vt:lpstr>
      <vt:lpstr>Times New Roman</vt:lpstr>
      <vt:lpstr>SketchyVTI</vt:lpstr>
      <vt:lpstr>PowerPoint Presentation</vt:lpstr>
      <vt:lpstr>Overview Of The Game Project</vt:lpstr>
      <vt:lpstr>Key Features</vt:lpstr>
      <vt:lpstr>Technical Implementation , Requirement Assumptions and Additions </vt:lpstr>
      <vt:lpstr>Functional Programming Approach and Benefits</vt:lpstr>
      <vt:lpstr>Extension and Impact on Design</vt:lpstr>
      <vt:lpstr>PowerPoint Presentation</vt:lpstr>
      <vt:lpstr>PowerPoint Presentation</vt:lpstr>
      <vt:lpstr>PowerPoint Presentation</vt:lpstr>
      <vt:lpstr>Testing Strategies and Lessons Learned</vt:lpstr>
      <vt:lpstr>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Pratapbhai Odedara</dc:creator>
  <cp:lastModifiedBy>Kushagra Singh</cp:lastModifiedBy>
  <cp:revision>5</cp:revision>
  <dcterms:created xsi:type="dcterms:W3CDTF">2024-05-28T08:37:47Z</dcterms:created>
  <dcterms:modified xsi:type="dcterms:W3CDTF">2024-06-08T20:28:35Z</dcterms:modified>
</cp:coreProperties>
</file>