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6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5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4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5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9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9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ushagrasingh23.github.io/DIP392-K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urple and blue triangle background&#10;&#10;Description automatically generated">
            <a:extLst>
              <a:ext uri="{FF2B5EF4-FFF2-40B4-BE49-F238E27FC236}">
                <a16:creationId xmlns:a16="http://schemas.microsoft.com/office/drawing/2014/main" id="{058AC91E-F245-A6AF-91D1-105638621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342" r="-1" b="13409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25F71-884C-6AD5-7F90-2B5E1A28A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LV"/>
              <a:t>Connect- 4 Game </a:t>
            </a:r>
            <a:endParaRPr lang="en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15DDF-FC68-8A1C-F3C3-69FB35B5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LV" sz="3200"/>
              <a:t>NAME SURNAME, Student I’D: Kushagra Singh, 221ADB063</a:t>
            </a:r>
          </a:p>
          <a:p>
            <a:pPr algn="ctr">
              <a:lnSpc>
                <a:spcPct val="100000"/>
              </a:lnSpc>
            </a:pPr>
            <a:r>
              <a:rPr lang="en-LV" sz="3200"/>
              <a:t>NAME SURNAME, Student I’D: Pooja Odedara, 221ADB033</a:t>
            </a:r>
          </a:p>
          <a:p>
            <a:pPr algn="ctr">
              <a:lnSpc>
                <a:spcPct val="100000"/>
              </a:lnSpc>
            </a:pPr>
            <a:endParaRPr lang="en-LV" sz="3200"/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71EEB-78D4-3F52-4BD1-B9B951D30755}"/>
              </a:ext>
            </a:extLst>
          </p:cNvPr>
          <p:cNvSpPr txBox="1"/>
          <p:nvPr/>
        </p:nvSpPr>
        <p:spPr>
          <a:xfrm>
            <a:off x="70259" y="322241"/>
            <a:ext cx="1350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LV" sz="2400" b="1"/>
              <a:t>Course:- DIP392</a:t>
            </a:r>
          </a:p>
        </p:txBody>
      </p:sp>
    </p:spTree>
    <p:extLst>
      <p:ext uri="{BB962C8B-B14F-4D97-AF65-F5344CB8AC3E}">
        <p14:creationId xmlns:p14="http://schemas.microsoft.com/office/powerpoint/2010/main" val="3517585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FBBD0-3E22-AED9-CDAE-4911F43E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LV" sz="5600"/>
              <a:t>Overview Of The Game Project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59"/>
          </a:solidFill>
          <a:ln w="38100" cap="rnd">
            <a:solidFill>
              <a:srgbClr val="E7295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3B2C-17E3-8ED2-15E8-F6C517E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4852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LV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Connect Four game project involves creating a software implementation of the classic two-player connection game. In this game, players take turns dropping colored discs into a vertical grid with the objective of being the first to form a horizontal, vertical, or diagonal line of four of their own discs. The game requires strategic thinking and planning, making it both challenging and entertaining. The project will focus on developing a user-friendly and visually appealing interface, providing an engaging experience for players. The game will also feature a computer AI opponent to allow for single-player gameplay.</a:t>
            </a:r>
          </a:p>
          <a:p>
            <a:pPr>
              <a:lnSpc>
                <a:spcPct val="100000"/>
              </a:lnSpc>
            </a:pPr>
            <a:endParaRPr lang="en-LV" sz="2000"/>
          </a:p>
        </p:txBody>
      </p:sp>
      <p:pic>
        <p:nvPicPr>
          <p:cNvPr id="5" name="Picture 4" descr="A colourful board game as a corporate strategy idea">
            <a:extLst>
              <a:ext uri="{FF2B5EF4-FFF2-40B4-BE49-F238E27FC236}">
                <a16:creationId xmlns:a16="http://schemas.microsoft.com/office/drawing/2014/main" id="{7ECD6605-69EB-DDD1-5E18-8D7C25F60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27" r="22548" b="-1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988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4EEA-6FF0-6327-4C1B-667A622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  <a:endParaRPr lang="en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7483-3BAE-ECBD-29E4-3DF6445A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Interface: Visually appealing, customizable player </a:t>
            </a:r>
            <a:r>
              <a:rPr lang="en-GB" dirty="0" err="1"/>
              <a:t>colors</a:t>
            </a:r>
            <a:r>
              <a:rPr lang="en-GB" dirty="0"/>
              <a:t>.</a:t>
            </a:r>
          </a:p>
          <a:p>
            <a:r>
              <a:rPr lang="en-GB" dirty="0"/>
              <a:t>Gameplay Modes: Two Player Mode, Single Player Mode with AI.</a:t>
            </a:r>
          </a:p>
          <a:p>
            <a:r>
              <a:rPr lang="en-GB" dirty="0"/>
              <a:t>Game Mechanics: 7x6 grid, smooth game mechanics.</a:t>
            </a:r>
          </a:p>
          <a:p>
            <a:r>
              <a:rPr lang="en-GB" dirty="0"/>
              <a:t>AI Implementation: Simple AI opponent with randomized moves.</a:t>
            </a:r>
          </a:p>
          <a:p>
            <a:r>
              <a:rPr lang="en-GB" dirty="0"/>
              <a:t>Winning Conditions and Feedback: Win checks, highlighting, real-time feedback.</a:t>
            </a:r>
          </a:p>
          <a:p>
            <a:r>
              <a:rPr lang="en-GB" dirty="0"/>
              <a:t>Customization: </a:t>
            </a:r>
            <a:r>
              <a:rPr lang="en-GB" dirty="0" err="1"/>
              <a:t>Color</a:t>
            </a:r>
            <a:r>
              <a:rPr lang="en-GB" dirty="0"/>
              <a:t> selection for discs.</a:t>
            </a:r>
          </a:p>
          <a:p>
            <a:r>
              <a:rPr lang="en-GB" dirty="0"/>
              <a:t>Instructions and Usability: Help section, restart options.</a:t>
            </a:r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427131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595D-8188-1A00-BBB0-636FB6C3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Technical Implementation , Requirement Assumptions and Additions </a:t>
            </a:r>
            <a:endParaRPr lang="en-LV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2BCE-BEAC-DAF3-8D4B-1CE030BC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313504" cy="4563491"/>
          </a:xfrm>
        </p:spPr>
        <p:txBody>
          <a:bodyPr/>
          <a:lstStyle/>
          <a:p>
            <a:r>
              <a:rPr lang="en-GB" dirty="0"/>
              <a:t>Frontend Development: HTML, CSS, JavaScript</a:t>
            </a:r>
          </a:p>
          <a:p>
            <a:r>
              <a:rPr lang="en-GB" dirty="0"/>
              <a:t>.Responsive Design: Ensuring seamless experience across devices.</a:t>
            </a:r>
          </a:p>
          <a:p>
            <a:r>
              <a:rPr lang="en-GB" dirty="0"/>
              <a:t>Modular Code: Organized JavaScript functions for maintainability.</a:t>
            </a:r>
          </a:p>
          <a:p>
            <a:r>
              <a:rPr lang="en-GB" dirty="0"/>
              <a:t>Assumptions: Basic functionality, user interaction, AI, browser compatibility.</a:t>
            </a:r>
          </a:p>
          <a:p>
            <a:r>
              <a:rPr lang="en-GB" dirty="0"/>
              <a:t>Additions: Game modes, UI enhancements, instructions modal, restart functionality, winning line highlight, dynamic </a:t>
            </a:r>
            <a:r>
              <a:rPr lang="en-GB" dirty="0" err="1"/>
              <a:t>color</a:t>
            </a:r>
            <a:r>
              <a:rPr lang="en-GB" dirty="0"/>
              <a:t> update, responsive design, CSS animations, error handling, code modularity.</a:t>
            </a:r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86008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78F8-0099-AF1A-DF9D-CCDDA517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Functional Programming Approach and Benefits</a:t>
            </a:r>
            <a:endParaRPr lang="en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D4B4-0266-A79F-1AB5-CE6508D3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9383"/>
            <a:ext cx="11837504" cy="4928617"/>
          </a:xfrm>
        </p:spPr>
        <p:txBody>
          <a:bodyPr>
            <a:normAutofit/>
          </a:bodyPr>
          <a:lstStyle/>
          <a:p>
            <a:r>
              <a:rPr lang="en-GB" dirty="0"/>
              <a:t>Functional programming (FP) treats computation as the evaluation of mathematical functions.</a:t>
            </a:r>
          </a:p>
          <a:p>
            <a:pPr lvl="1"/>
            <a:r>
              <a:rPr lang="en-GB" dirty="0"/>
              <a:t>Key concepts: pure functions, immutability, higher-order functions.</a:t>
            </a:r>
          </a:p>
          <a:p>
            <a:r>
              <a:rPr lang="en-GB" dirty="0"/>
              <a:t>Application in Connect Four:</a:t>
            </a:r>
          </a:p>
          <a:p>
            <a:pPr lvl="1"/>
            <a:r>
              <a:rPr lang="en-GB" dirty="0"/>
              <a:t>Pure Functions: </a:t>
            </a:r>
            <a:r>
              <a:rPr lang="en-GB" dirty="0" err="1"/>
              <a:t>checkWin</a:t>
            </a:r>
            <a:r>
              <a:rPr lang="en-GB" dirty="0"/>
              <a:t>, </a:t>
            </a:r>
            <a:r>
              <a:rPr lang="en-GB" dirty="0" err="1"/>
              <a:t>dropDisc</a:t>
            </a:r>
            <a:r>
              <a:rPr lang="en-GB" dirty="0"/>
              <a:t>, and </a:t>
            </a:r>
            <a:r>
              <a:rPr lang="en-GB" dirty="0" err="1"/>
              <a:t>updateBoard</a:t>
            </a:r>
            <a:r>
              <a:rPr lang="en-GB" dirty="0"/>
              <a:t> enhance reliability.</a:t>
            </a:r>
          </a:p>
          <a:p>
            <a:pPr lvl="1"/>
            <a:r>
              <a:rPr lang="en-GB" dirty="0"/>
              <a:t>Immutability: Ensures predictable state changes.</a:t>
            </a:r>
          </a:p>
          <a:p>
            <a:pPr lvl="1"/>
            <a:r>
              <a:rPr lang="en-GB" dirty="0"/>
              <a:t>Higher-Order Functions: Modular event handling and UI updates.</a:t>
            </a:r>
          </a:p>
          <a:p>
            <a:r>
              <a:rPr lang="en-GB" dirty="0"/>
              <a:t>Conclusion:</a:t>
            </a:r>
          </a:p>
          <a:p>
            <a:pPr lvl="1"/>
            <a:r>
              <a:rPr lang="en-GB" dirty="0"/>
              <a:t>FP principles lead to cleaner, maintainable, and reliable code, enhancing the user experience and ease of future updates</a:t>
            </a:r>
          </a:p>
          <a:p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172748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CE80-B2FB-D092-626B-D5E80ECA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365126"/>
            <a:ext cx="11174896" cy="1195318"/>
          </a:xfrm>
        </p:spPr>
        <p:txBody>
          <a:bodyPr/>
          <a:lstStyle/>
          <a:p>
            <a:r>
              <a:rPr lang="en-GB" dirty="0"/>
              <a:t>Extension and Impact on Design</a:t>
            </a:r>
            <a:endParaRPr lang="en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1A70-E0AE-A1EE-AAF2-A75F6F8A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9165"/>
            <a:ext cx="11353800" cy="5088835"/>
          </a:xfrm>
        </p:spPr>
        <p:txBody>
          <a:bodyPr>
            <a:normAutofit fontScale="62500" lnSpcReduction="20000"/>
          </a:bodyPr>
          <a:lstStyle/>
          <a:p>
            <a:r>
              <a:rPr lang="en-GB" sz="3400" b="1" dirty="0"/>
              <a:t>Extension Overview</a:t>
            </a:r>
            <a:r>
              <a:rPr lang="en-GB" sz="3400" dirty="0"/>
              <a:t>:</a:t>
            </a:r>
          </a:p>
          <a:p>
            <a:pPr lvl="1"/>
            <a:r>
              <a:rPr lang="en-GB" sz="2600" b="1" dirty="0"/>
              <a:t>AI Opponent</a:t>
            </a:r>
            <a:r>
              <a:rPr lang="en-GB" sz="2600" dirty="0"/>
              <a:t>: Upgraded from random moves to a future plan for the Minimax algorithm.</a:t>
            </a:r>
          </a:p>
          <a:p>
            <a:pPr lvl="1"/>
            <a:r>
              <a:rPr lang="en-GB" sz="2600" b="1" dirty="0"/>
              <a:t>User Interface</a:t>
            </a:r>
            <a:r>
              <a:rPr lang="en-GB" sz="2600" dirty="0"/>
              <a:t>: Enhanced with CSS Grid, animations, and responsive design.</a:t>
            </a:r>
          </a:p>
          <a:p>
            <a:pPr lvl="1"/>
            <a:r>
              <a:rPr lang="en-GB" sz="2600" b="1" dirty="0"/>
              <a:t>Customization</a:t>
            </a:r>
            <a:r>
              <a:rPr lang="en-GB" sz="2600" dirty="0"/>
              <a:t>: Added player disc </a:t>
            </a:r>
            <a:r>
              <a:rPr lang="en-GB" sz="2600" dirty="0" err="1"/>
              <a:t>color</a:t>
            </a:r>
            <a:r>
              <a:rPr lang="en-GB" sz="2600" dirty="0"/>
              <a:t> selection.</a:t>
            </a:r>
          </a:p>
          <a:p>
            <a:pPr lvl="1"/>
            <a:r>
              <a:rPr lang="en-GB" sz="2600" b="1" dirty="0"/>
              <a:t>Usability</a:t>
            </a:r>
            <a:r>
              <a:rPr lang="en-GB" sz="2600" dirty="0"/>
              <a:t>: Instructions modal and restart functionality.</a:t>
            </a:r>
          </a:p>
          <a:p>
            <a:r>
              <a:rPr lang="en-GB" sz="3400" b="1" dirty="0"/>
              <a:t>Impact on Design</a:t>
            </a:r>
            <a:r>
              <a:rPr lang="en-GB" sz="3400" dirty="0"/>
              <a:t>:</a:t>
            </a:r>
          </a:p>
          <a:p>
            <a:pPr lvl="1"/>
            <a:r>
              <a:rPr lang="en-GB" sz="2600" b="1" dirty="0"/>
              <a:t>AI Logic</a:t>
            </a:r>
            <a:r>
              <a:rPr lang="en-GB" sz="2600" dirty="0"/>
              <a:t>:</a:t>
            </a:r>
          </a:p>
          <a:p>
            <a:pPr marL="1200150" lvl="2" indent="-285750"/>
            <a:r>
              <a:rPr lang="en-GB" sz="2300" dirty="0"/>
              <a:t>Modular design for easy AI upgrades.</a:t>
            </a:r>
          </a:p>
          <a:p>
            <a:pPr lvl="1"/>
            <a:r>
              <a:rPr lang="en-GB" sz="2600" b="1" dirty="0"/>
              <a:t>User Experience</a:t>
            </a:r>
            <a:r>
              <a:rPr lang="en-GB" sz="2600" dirty="0"/>
              <a:t>:</a:t>
            </a:r>
          </a:p>
          <a:p>
            <a:pPr marL="1200150" lvl="2" indent="-285750"/>
            <a:r>
              <a:rPr lang="en-GB" sz="2300" dirty="0"/>
              <a:t>Improved visual feedback and responsiveness.</a:t>
            </a:r>
          </a:p>
          <a:p>
            <a:pPr lvl="1"/>
            <a:r>
              <a:rPr lang="en-GB" sz="2600" b="1" dirty="0"/>
              <a:t>Customization</a:t>
            </a:r>
            <a:r>
              <a:rPr lang="en-GB" sz="2600" dirty="0"/>
              <a:t>:</a:t>
            </a:r>
          </a:p>
          <a:p>
            <a:pPr marL="1200150" lvl="2" indent="-285750"/>
            <a:r>
              <a:rPr lang="en-GB" sz="2300" dirty="0"/>
              <a:t>Dynamic </a:t>
            </a:r>
            <a:r>
              <a:rPr lang="en-GB" sz="2300" dirty="0" err="1"/>
              <a:t>color</a:t>
            </a:r>
            <a:r>
              <a:rPr lang="en-GB" sz="2300" dirty="0"/>
              <a:t> updates enhance user engagement.</a:t>
            </a:r>
          </a:p>
          <a:p>
            <a:pPr lvl="1"/>
            <a:r>
              <a:rPr lang="en-GB" sz="2600" b="1" dirty="0"/>
              <a:t>Usability</a:t>
            </a:r>
            <a:r>
              <a:rPr lang="en-GB" sz="2600" dirty="0"/>
              <a:t>:</a:t>
            </a:r>
          </a:p>
          <a:p>
            <a:pPr marL="1200150" lvl="2" indent="-285750"/>
            <a:r>
              <a:rPr lang="en-GB" sz="2300" dirty="0"/>
              <a:t>Clear instructions and easy restart improve accessibility.</a:t>
            </a:r>
          </a:p>
          <a:p>
            <a:r>
              <a:rPr lang="en-GB" sz="3400" b="1" dirty="0"/>
              <a:t>Summary</a:t>
            </a:r>
            <a:r>
              <a:rPr lang="en-GB" sz="3400" dirty="0"/>
              <a:t>:</a:t>
            </a:r>
          </a:p>
          <a:p>
            <a:pPr lvl="1"/>
            <a:r>
              <a:rPr lang="en-GB" sz="2600" dirty="0"/>
              <a:t>Extensions led to a more modular, user-friendly, and engaging game, ensuring better performance and future scalability.</a:t>
            </a:r>
          </a:p>
          <a:p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35244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4CED-A05C-A545-8FFD-63CB76E8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65125"/>
            <a:ext cx="11194774" cy="1384162"/>
          </a:xfrm>
        </p:spPr>
        <p:txBody>
          <a:bodyPr>
            <a:normAutofit fontScale="90000"/>
          </a:bodyPr>
          <a:lstStyle/>
          <a:p>
            <a:r>
              <a:rPr lang="en-GB" dirty="0"/>
              <a:t>Testing Strategies and Lessons Learned</a:t>
            </a:r>
            <a:endParaRPr lang="en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0276-C96B-9306-034D-A605F617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Testing Strategies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Initialization</a:t>
            </a:r>
            <a:r>
              <a:rPr lang="en-GB" dirty="0"/>
              <a:t>: Verify empty board, initial player.</a:t>
            </a:r>
          </a:p>
          <a:p>
            <a:pPr lvl="1"/>
            <a:r>
              <a:rPr lang="en-GB" b="1" dirty="0"/>
              <a:t>Player Moves</a:t>
            </a:r>
            <a:r>
              <a:rPr lang="en-GB" dirty="0"/>
              <a:t>: Validate moves, and handle full columns.</a:t>
            </a:r>
          </a:p>
          <a:p>
            <a:pPr lvl="1"/>
            <a:r>
              <a:rPr lang="en-GB" b="1" dirty="0"/>
              <a:t>Game Modes</a:t>
            </a:r>
            <a:r>
              <a:rPr lang="en-GB" dirty="0"/>
              <a:t>: Test two-player and AI functionality.</a:t>
            </a:r>
          </a:p>
          <a:p>
            <a:pPr lvl="1"/>
            <a:r>
              <a:rPr lang="en-GB" b="1" dirty="0"/>
              <a:t>Customization</a:t>
            </a:r>
            <a:r>
              <a:rPr lang="en-GB" dirty="0"/>
              <a:t>: Ensure disc </a:t>
            </a:r>
            <a:r>
              <a:rPr lang="en-GB" dirty="0" err="1"/>
              <a:t>color</a:t>
            </a:r>
            <a:r>
              <a:rPr lang="en-GB" dirty="0"/>
              <a:t> changes.</a:t>
            </a:r>
          </a:p>
          <a:p>
            <a:pPr lvl="1"/>
            <a:r>
              <a:rPr lang="en-GB" b="1" dirty="0"/>
              <a:t>Win Conditions</a:t>
            </a:r>
            <a:r>
              <a:rPr lang="en-GB" dirty="0"/>
              <a:t>: Check all win scenarios and draws.</a:t>
            </a:r>
          </a:p>
          <a:p>
            <a:pPr lvl="1"/>
            <a:r>
              <a:rPr lang="en-GB" b="1" dirty="0"/>
              <a:t>Usability</a:t>
            </a:r>
            <a:r>
              <a:rPr lang="en-GB" dirty="0"/>
              <a:t>: Test instructions modal, restart function.</a:t>
            </a:r>
          </a:p>
          <a:p>
            <a:r>
              <a:rPr lang="en-GB" b="1" dirty="0"/>
              <a:t>Lessons Learned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Programming</a:t>
            </a:r>
            <a:r>
              <a:rPr lang="en-GB" dirty="0"/>
              <a:t>: Improved HTML, CSS, JavaScript, and modular coding.</a:t>
            </a:r>
          </a:p>
          <a:p>
            <a:pPr lvl="1"/>
            <a:r>
              <a:rPr lang="en-GB" b="1" dirty="0"/>
              <a:t>Process</a:t>
            </a:r>
            <a:r>
              <a:rPr lang="en-GB" dirty="0"/>
              <a:t>: Importance of requirements, design, incremental development.</a:t>
            </a:r>
          </a:p>
          <a:p>
            <a:pPr lvl="1"/>
            <a:r>
              <a:rPr lang="en-GB" b="1" dirty="0"/>
              <a:t>Management</a:t>
            </a:r>
            <a:r>
              <a:rPr lang="en-GB" dirty="0"/>
              <a:t>: Time management, feature prioritization, documentation.</a:t>
            </a:r>
          </a:p>
          <a:p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360378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E72959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450E0-E5D8-F298-9189-463D9C3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LV" sz="6800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5AFA-0F6E-7B38-D8DF-F47185DC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https://kushagrasingh23.github.io/DIP392-KP/</a:t>
            </a:r>
            <a:endParaRPr lang="en-GB" dirty="0"/>
          </a:p>
          <a:p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240066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4FFB6-D899-83B5-69FA-8BA70A893FE5}"/>
              </a:ext>
            </a:extLst>
          </p:cNvPr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>
                <a:latin typeface="+mj-lt"/>
                <a:ea typeface="+mj-ea"/>
                <a:cs typeface="+mj-cs"/>
              </a:rPr>
              <a:t>THANK YOU FOR YOUR ATTENTION !!!</a:t>
            </a:r>
            <a:br>
              <a:rPr lang="en-US" sz="3300" b="1">
                <a:latin typeface="+mj-lt"/>
                <a:ea typeface="+mj-ea"/>
                <a:cs typeface="+mj-cs"/>
              </a:rPr>
            </a:br>
            <a:endParaRPr lang="en-US" sz="3300" b="1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>
                <a:latin typeface="+mj-lt"/>
                <a:ea typeface="+mj-ea"/>
                <a:cs typeface="+mj-cs"/>
              </a:rPr>
              <a:t>TIME FOR Q&amp;A SESSION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4298085-15CE-13F4-9725-9F88575FB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59"/>
          </a:solidFill>
          <a:ln w="38100" cap="rnd">
            <a:solidFill>
              <a:srgbClr val="E7295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59"/>
      </a:accent1>
      <a:accent2>
        <a:srgbClr val="D51796"/>
      </a:accent2>
      <a:accent3>
        <a:srgbClr val="D629E7"/>
      </a:accent3>
      <a:accent4>
        <a:srgbClr val="7517D5"/>
      </a:accent4>
      <a:accent5>
        <a:srgbClr val="3B2CE7"/>
      </a:accent5>
      <a:accent6>
        <a:srgbClr val="1757D5"/>
      </a:accent6>
      <a:hlink>
        <a:srgbClr val="5F3FB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621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Modern Love</vt:lpstr>
      <vt:lpstr>The Hand</vt:lpstr>
      <vt:lpstr>Times New Roman</vt:lpstr>
      <vt:lpstr>SketchyVTI</vt:lpstr>
      <vt:lpstr>Connect- 4 Game </vt:lpstr>
      <vt:lpstr>Overview Of The Game Project</vt:lpstr>
      <vt:lpstr>Key Features</vt:lpstr>
      <vt:lpstr>Technical Implementation , Requirement Assumptions and Additions </vt:lpstr>
      <vt:lpstr>Functional Programming Approach and Benefits</vt:lpstr>
      <vt:lpstr>Extension and Impact on Design</vt:lpstr>
      <vt:lpstr>Testing Strategies and Lessons Learned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Pratapbhai Odedara</dc:creator>
  <cp:lastModifiedBy>Kushagra Singh</cp:lastModifiedBy>
  <cp:revision>2</cp:revision>
  <dcterms:created xsi:type="dcterms:W3CDTF">2024-05-28T08:37:47Z</dcterms:created>
  <dcterms:modified xsi:type="dcterms:W3CDTF">2024-05-28T12:13:27Z</dcterms:modified>
</cp:coreProperties>
</file>