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732" r:id="rId4"/>
    <p:sldId id="271" r:id="rId5"/>
    <p:sldId id="725" r:id="rId6"/>
    <p:sldId id="737" r:id="rId7"/>
    <p:sldId id="733" r:id="rId8"/>
    <p:sldId id="727" r:id="rId9"/>
    <p:sldId id="730" r:id="rId10"/>
    <p:sldId id="273" r:id="rId11"/>
    <p:sldId id="726" r:id="rId12"/>
    <p:sldId id="274" r:id="rId13"/>
    <p:sldId id="735" r:id="rId14"/>
    <p:sldId id="734" r:id="rId15"/>
    <p:sldId id="73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42A3B6-C90F-4738-869D-46B7A019AF6C}">
          <p14:sldIdLst>
            <p14:sldId id="257"/>
            <p14:sldId id="260"/>
            <p14:sldId id="732"/>
            <p14:sldId id="271"/>
            <p14:sldId id="725"/>
            <p14:sldId id="737"/>
            <p14:sldId id="733"/>
            <p14:sldId id="727"/>
            <p14:sldId id="730"/>
            <p14:sldId id="273"/>
            <p14:sldId id="726"/>
            <p14:sldId id="274"/>
            <p14:sldId id="735"/>
            <p14:sldId id="734"/>
            <p14:sldId id="73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D8264-2A88-4B3A-9DA0-C1943E2C311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08766-47E2-4C73-A5B5-C2F4C39D1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3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FC53-EC90-564E-BB9C-A6A683468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FACFA-99C7-624D-8A48-98ACBD128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37D94-FACA-6C4B-90E1-9F5DE7F2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08D7-9C15-F749-8209-004973AA815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3CFF-C153-A641-A56A-4560C922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864B-5121-C242-BD08-59DEB2D8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54CA-FF93-4A4C-9080-33D40027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848B-6BE0-C34F-B602-E1EA5B78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3EF53-F872-C54B-B248-385D9539C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8A8FB-CCB2-5D44-8BA6-7E803690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08D7-9C15-F749-8209-004973AA815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753A9-FD5F-1845-8A4D-C628B384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0D73-13FB-C445-8E6F-88CE3C77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54CA-FF93-4A4C-9080-33D40027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3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0BE1D-0E88-9A49-BB41-B4CC5B868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84A39-CDBF-3E46-974E-76F5BBAC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2F3B0-B336-8748-8B34-DEF02A4D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08D7-9C15-F749-8209-004973AA815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0F7D-AA59-BC4C-A29B-7EFBDABA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3F92-7C6A-294A-B1E7-589E4CC0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54CA-FF93-4A4C-9080-33D40027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87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685800" y="58801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769350" y="54864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FE99A1-F019-42EF-A6DD-FBA9CE0E5FB1}"/>
              </a:ext>
            </a:extLst>
          </p:cNvPr>
          <p:cNvGrpSpPr/>
          <p:nvPr userDrawn="1"/>
        </p:nvGrpSpPr>
        <p:grpSpPr>
          <a:xfrm>
            <a:off x="9220200" y="5410200"/>
            <a:ext cx="2601503" cy="1082742"/>
            <a:chOff x="10616154" y="97913"/>
            <a:chExt cx="3619726" cy="1349912"/>
          </a:xfrm>
        </p:grpSpPr>
        <p:pic>
          <p:nvPicPr>
            <p:cNvPr id="14" name="Picture 2" descr="NIRF — SAVEETHA SCHOOL OF MANAGEMENT">
              <a:extLst>
                <a:ext uri="{FF2B5EF4-FFF2-40B4-BE49-F238E27FC236}">
                  <a16:creationId xmlns:a16="http://schemas.microsoft.com/office/drawing/2014/main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harath University - Top University In India">
              <a:extLst>
                <a:ext uri="{FF2B5EF4-FFF2-40B4-BE49-F238E27FC236}">
                  <a16:creationId xmlns:a16="http://schemas.microsoft.com/office/drawing/2014/main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REDISAPP for Ratings - Eloit">
              <a:extLst>
                <a:ext uri="{FF2B5EF4-FFF2-40B4-BE49-F238E27FC236}">
                  <a16:creationId xmlns:a16="http://schemas.microsoft.com/office/drawing/2014/main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MHRD | Innovation Cell - Home">
              <a:extLst>
                <a:ext uri="{FF2B5EF4-FFF2-40B4-BE49-F238E27FC236}">
                  <a16:creationId xmlns:a16="http://schemas.microsoft.com/office/drawing/2014/main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Institution's Innovation Council | MHRD">
              <a:extLst>
                <a:ext uri="{FF2B5EF4-FFF2-40B4-BE49-F238E27FC236}">
                  <a16:creationId xmlns:a16="http://schemas.microsoft.com/office/drawing/2014/main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404063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0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559C6D-4317-AA46-BAB3-6CD813F0D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464016-775B-B140-8812-D9666C711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31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Admin\Downloads\FAI_7881_HDR_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1" b="11452"/>
          <a:stretch>
            <a:fillRect/>
          </a:stretch>
        </p:blipFill>
        <p:spPr bwMode="auto">
          <a:xfrm>
            <a:off x="-15875" y="-15875"/>
            <a:ext cx="12245975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6988" y="-26988"/>
            <a:ext cx="12218988" cy="6884988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197" tIns="38098" rIns="76197" bIns="3809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3" descr="C:\Users\Admin\Downloads\1-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0" y="0"/>
            <a:ext cx="30638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723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493D-80A6-0E41-91C2-08BB7F35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534B-4514-7B40-8E99-403BF5F5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5C395-358A-294E-B3B7-01DFA7BB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08D7-9C15-F749-8209-004973AA815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0DCAF-5427-5D43-A6ED-B71E7096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A21BC-91EF-394F-8B33-71212610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54CA-FF93-4A4C-9080-33D40027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0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5AB2-93C2-2742-94C7-EE609ABC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A9E11-CF3B-F847-89F7-953C94889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338A2-22A4-5549-ADDF-FEA3120E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08D7-9C15-F749-8209-004973AA815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7DC7D-E2F0-8D48-88B5-7B5F497E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5014-3A54-834C-BE85-7C86E510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54CA-FF93-4A4C-9080-33D40027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3AEB-2CD4-5C44-8F74-794AE3B5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303E-B15D-8F4C-B3AF-F301E5F37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2FCF5-2639-8447-BBE2-D1A18377A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3927-C291-EB46-90C9-A0859F22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08D7-9C15-F749-8209-004973AA815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AA2E8-6BC3-B942-8C71-944815B1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FAE0D-83E0-854D-B9E9-D196BA76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54CA-FF93-4A4C-9080-33D40027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1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09C4-3DA6-FE41-8924-51EF0037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5E053-9EBD-CC46-B7E0-8AAB8DF84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7D33D-24AE-4948-833C-63C992C4E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0EF4E-0866-1F49-A834-7771E07D1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62CCF-0902-BE4E-B057-60F029D13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E34DC-B4E9-034D-8290-9F3DC506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08D7-9C15-F749-8209-004973AA815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1265B-64DE-8E4D-805A-D7289FF8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8FED1-9A38-B64E-AE7F-F04621FD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54CA-FF93-4A4C-9080-33D40027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0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75C4-454D-7742-BE40-3A4B273A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ECF4C-70B9-B24B-9769-0658411E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08D7-9C15-F749-8209-004973AA815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F4870-1211-0545-881A-A3D707DC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989F5-5A4E-384F-A422-E0CCAD2E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54CA-FF93-4A4C-9080-33D40027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6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EEB82-1532-3C4E-804B-67387DAD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08D7-9C15-F749-8209-004973AA815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E6E0D-B79E-A948-AE7D-D5390BAE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E703D-C366-2047-87F2-574D5461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54CA-FF93-4A4C-9080-33D40027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1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EBB2-C628-1445-B11D-7F064ED5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7382-61EE-C348-B401-57B26815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7BC4D-DDBB-AF4B-BCAF-22E2BE18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7EEAA-13F3-8D48-BCD1-73B919F2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08D7-9C15-F749-8209-004973AA815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A663E-CFDA-C340-94CD-0F6A01D5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72709-3C7D-6D40-B7F6-3354F39A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54CA-FF93-4A4C-9080-33D40027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7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C8AE-757E-884A-A508-79F3467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2A24E-8146-0640-AA18-42418547E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EC249-A7E1-FF40-A9AD-E9664E4A9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5CAD9-0549-C44F-9C94-546E686C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08D7-9C15-F749-8209-004973AA815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39E1D-D5FD-D445-9BA1-96111671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9FB39-4E03-0746-9889-FB35788C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54CA-FF93-4A4C-9080-33D40027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8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19002-C1C3-A143-95A6-11CD3CD2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15124-AD54-D740-B91C-4CD44E623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23435-F422-B240-8767-DAC7D0E57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08D7-9C15-F749-8209-004973AA815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36E1-A1DE-5B49-B4BD-F4D521BBD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82032-DA44-7441-9020-534BB02A3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54CA-FF93-4A4C-9080-33D40027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421C2F-EA12-4F53-AD17-2146A20BAA3C}"/>
              </a:ext>
            </a:extLst>
          </p:cNvPr>
          <p:cNvSpPr txBox="1"/>
          <p:nvPr/>
        </p:nvSpPr>
        <p:spPr>
          <a:xfrm>
            <a:off x="1003853" y="3320244"/>
            <a:ext cx="8534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/>
              <a:t>Implementation of threshold switching memristor in cadence. 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9FBF1-CE58-639B-6548-0358C547A26A}"/>
              </a:ext>
            </a:extLst>
          </p:cNvPr>
          <p:cNvSpPr txBox="1"/>
          <p:nvPr/>
        </p:nvSpPr>
        <p:spPr>
          <a:xfrm>
            <a:off x="1003851" y="4963155"/>
            <a:ext cx="3268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Kushal kumar k (R24TL003)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ECE,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Reva University,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688D-C4FB-C1C9-E6A9-A98AB1C00455}"/>
              </a:ext>
            </a:extLst>
          </p:cNvPr>
          <p:cNvSpPr txBox="1"/>
          <p:nvPr/>
        </p:nvSpPr>
        <p:spPr>
          <a:xfrm>
            <a:off x="6356074" y="4963155"/>
            <a:ext cx="28029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name: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Sankar Prasad Bag,</a:t>
            </a:r>
          </a:p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ECE,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Reva University,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682D-857C-7B9A-4CD0-756D3A59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voltage diagram&#10;&#10;AI-generated content may be incorrect.">
            <a:extLst>
              <a:ext uri="{FF2B5EF4-FFF2-40B4-BE49-F238E27FC236}">
                <a16:creationId xmlns:a16="http://schemas.microsoft.com/office/drawing/2014/main" id="{C307F4AA-1237-CFCD-C66D-7D0F98972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98" y="1233988"/>
            <a:ext cx="9601200" cy="488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8487-6076-51C5-74C2-09AB07E5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mputer program&#10;&#10;AI-generated content may be incorrect.">
            <a:extLst>
              <a:ext uri="{FF2B5EF4-FFF2-40B4-BE49-F238E27FC236}">
                <a16:creationId xmlns:a16="http://schemas.microsoft.com/office/drawing/2014/main" id="{892D4560-75CB-0AA5-6BC4-CD4D91919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" y="1386590"/>
            <a:ext cx="9376348" cy="47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4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41AE-2FD8-D3A7-D368-C39E6936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95786"/>
            <a:ext cx="7571675" cy="838202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 Output’s in cadence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of a graph showing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1DE6EB63-391D-4BA5-9650-3549872EB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4" y="1468098"/>
            <a:ext cx="5229070" cy="3921803"/>
          </a:xfrm>
          <a:prstGeom prst="rect">
            <a:avLst/>
          </a:prstGeom>
        </p:spPr>
      </p:pic>
      <p:pic>
        <p:nvPicPr>
          <p:cNvPr id="7" name="Picture 6" descr="A graph of a triangle with red lines&#10;&#10;AI-generated content may be incorrect.">
            <a:extLst>
              <a:ext uri="{FF2B5EF4-FFF2-40B4-BE49-F238E27FC236}">
                <a16:creationId xmlns:a16="http://schemas.microsoft.com/office/drawing/2014/main" id="{938F9931-07B6-04C8-EF6E-D1D9D7A06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470" y="1233988"/>
            <a:ext cx="6100996" cy="45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2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A169-5791-6794-D35E-1B5F3D44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7645A-9E20-B82E-B821-A3A9249F1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99" y="1268760"/>
            <a:ext cx="10801201" cy="432048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threshold switching memristor component was successfully recreated in Cadence Virtuoso using Verilog-A.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 the simulation results deviated from the expected switching behavior particularly in terms of resistive hysteresis characteristics.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outcome highlights the need for further refinement of model parameters and simulation conditions to achieve accurate representation and reliable device-level validation.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3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A169-5791-6794-D35E-1B5F3D44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7645A-9E20-B82E-B821-A3A9249F1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99" y="1268760"/>
            <a:ext cx="10801201" cy="432048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be improved by adding real-world effects like temperature, device wear-out and memory retention so that simulations match actual device behavior better.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switching memristors can be combined with CMOS circuits to build selectors, oscillators and brain-like systems helping test their use in larger designs.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should also include testing big memristor arrays in simulations and making real hardware prototypes to check scalability and practical performance.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6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A169-5791-6794-D35E-1B5F3D44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7645A-9E20-B82E-B821-A3A9249F1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99" y="1268760"/>
            <a:ext cx="10801201" cy="432048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Boyan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Jin,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Zhenlong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Tianyu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and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Jialin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Meng. “Memristor-Based Artificial Neural Networks for Hardware Neuromorphic Computing” Research, 2025 (Review Article). https://doi. org/10.34133/research.0758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Stoyan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Kirilov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.“A Simple Memristor Model for Memory Devices” 2024 International Conference on Modern Circuits and Systems Technologies (MOCAST), IEEE. DOI: 10.1109/MOCAST61810.2024.10615437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Valeri Markov Mladenov and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Stoyan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Mihaylov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Kirilov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“A Simple Memristor Model for Memory Crossbars” 2024 International Scientific Conference on Computer Science (COMSCI), IEEE. DOI: 10.1109/COMSCI63166.2024.10778508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Pengyu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Lekai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Song, Kong-Pang Pun, and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Guohua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Hu. “Threshold Switching Memristor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Spiking Neuron Design” IEEE Electron Device Letters, Vol. 45, No. 9, September 2024. https://doi.org/10.1109/LED.2024.3424586.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Natasa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 Samardzic, Jovan S. Bajic, Dalibor L.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Sekulic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Stanisa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Dautovic. “Volatile Memristor in Leaky Integrate-and-Fire Neurons: Circuit Simulation and Experimental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Study”Electronics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MDPI, 2022. https://doi.org/10.3390/electronics11060894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7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itle 1"/>
          <p:cNvSpPr>
            <a:spLocks noGrp="1"/>
          </p:cNvSpPr>
          <p:nvPr>
            <p:ph type="title"/>
          </p:nvPr>
        </p:nvSpPr>
        <p:spPr>
          <a:xfrm>
            <a:off x="765175" y="2708275"/>
            <a:ext cx="105156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altLang="en-US" dirty="0">
                <a:latin typeface="Roboto Medium"/>
                <a:ea typeface="Roboto Medium"/>
                <a:cs typeface="Roboto Medium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021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530D-C919-BA45-9DE1-B5E598B6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95786"/>
            <a:ext cx="11211678" cy="91585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08358-66E5-8545-8A0B-816D00C381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360" y="1311640"/>
            <a:ext cx="10801201" cy="496938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4811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A169-5791-6794-D35E-1B5F3D44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7645A-9E20-B82E-B821-A3A9249F1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99" y="1268760"/>
            <a:ext cx="10801201" cy="4320480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switching type of memristors show abrupt resistive transitions beyond a critical voltage making them useful for neuromorphic computing, non-volatile memory and security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Verilog-A based threshold switching memristor model was implemented in Cadence Virtuoso to study transitions between high and low resistance states, threshold effects and hysteresis dynamics.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Simulations validated sharp threshold-dependent switching and highlighted how physical parameters influence device behavior, switching sharpness and memory retention.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1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A169-5791-6794-D35E-1B5F3D44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7645A-9E20-B82E-B821-A3A9249F1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05929" y="1268760"/>
            <a:ext cx="5290672" cy="432048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Memristors regarded as the fourth fundamental circuit element have attracted significant attention for their ability to combine memory and resistive properties.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them threshold switching memristors show abrupt resistance changes once the applied voltage exceeds a critical threshold.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unique behavior makes them valuable for applications in non volatile memories and neuromorphic computing.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a circuit&#10;&#10;AI-generated content may be incorrect.">
            <a:extLst>
              <a:ext uri="{FF2B5EF4-FFF2-40B4-BE49-F238E27FC236}">
                <a16:creationId xmlns:a16="http://schemas.microsoft.com/office/drawing/2014/main" id="{73F5C50B-116A-06E7-15DA-EE9848CF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20" b="6238"/>
          <a:stretch/>
        </p:blipFill>
        <p:spPr>
          <a:xfrm>
            <a:off x="452802" y="1268762"/>
            <a:ext cx="3781101" cy="2856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Content Placeholder 9" descr="A diagram of a diagram&#10;&#10;AI-generated content may be incorrect.">
            <a:extLst>
              <a:ext uri="{FF2B5EF4-FFF2-40B4-BE49-F238E27FC236}">
                <a16:creationId xmlns:a16="http://schemas.microsoft.com/office/drawing/2014/main" id="{8369F4FE-76D6-A179-38BD-8A16BC692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68" y="4160364"/>
            <a:ext cx="3801005" cy="1844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F98CE-B038-FCFA-5ABB-793572A06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853" y="1297001"/>
            <a:ext cx="1762125" cy="2800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CC50ED-ECCE-51E7-723D-62301493646B}"/>
              </a:ext>
            </a:extLst>
          </p:cNvPr>
          <p:cNvSpPr txBox="1"/>
          <p:nvPr/>
        </p:nvSpPr>
        <p:spPr>
          <a:xfrm>
            <a:off x="1056807" y="5815883"/>
            <a:ext cx="10628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in Memristor-Based Neural Networks Weilin Xu1,2,3*†,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Jingjuan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Wang1†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Xiaobing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Yan1,4*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62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69826"/>
              </p:ext>
            </p:extLst>
          </p:nvPr>
        </p:nvGraphicFramePr>
        <p:xfrm>
          <a:off x="0" y="0"/>
          <a:ext cx="12209489" cy="6857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6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3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8553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Title of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Publishing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Abstract 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Main findings from journal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10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Memristor-Based Artificial Neural Networks for Hardware Neuromorphic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review explores how memristors can overcome the von Neumann bottleneck in AI hardware by enabling in-memory computing. It covers the evolution of neural networks and memristors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Overview of the memristor and artificial neural networks and how they evolved and their future possibilities of usages.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940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 Memristor Model for Memory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Memristors are favorable and beneficial electronic components, having respectable memorizing and switching behavior. Owing to their minimal energy requirements CMOS high-density integrated circuits.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This paper introduces a simplified and enhanced memristor model for </a:t>
                      </a:r>
                      <a:r>
                        <a:rPr lang="en-US" dirty="0" err="1"/>
                        <a:t>LTSpice</a:t>
                      </a:r>
                      <a:r>
                        <a:rPr lang="en-US" dirty="0"/>
                        <a:t>, targeting memory arrays. To improve state-variable limits and high-frequency performance.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92062"/>
                  </a:ext>
                </a:extLst>
              </a:tr>
              <a:tr h="154190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 Memristor Model for Memory Crossbars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Memristors are favorable circuit components with very good commutating and memory properties. They are with small power usage, nano-sizes, and good compatibility to CMOS high-density integrated circuits.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This work extends simplified memristor models to memory crossbars. Comparisons with other models show improved efficiency and correctness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60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A169-5791-6794-D35E-1B5F3D44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7645A-9E20-B82E-B821-A3A9249F1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99" y="1268760"/>
            <a:ext cx="10801201" cy="432048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 cannot fully show how memristors switch suddenly at a certain voltage so simulations don’t match real time behavior.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circuit design tools don’t naturally support memristors so special models like Verilog-A are needed to study them.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of different materials and no standard libraries make it hard to design with memristors slowing down their use in real electronic systems.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1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A169-5791-6794-D35E-1B5F3D44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7645A-9E20-B82E-B821-A3A9249F1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99" y="1268760"/>
            <a:ext cx="10801201" cy="432048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Verilog-A based model of a threshold switching memristor that captures the essential device physics, including high resistance state (HRS), low resistance state (LRS), threshold voltage, and hysteresis behavior.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the memristor model into Cadence Virtuoso enabling both device level and circuit-level simulations in a standard VLSI design environment.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perform simulations in order to validate the threshold-dependent switching characteristics and observe the hysteresis loops. 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5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D82D384-363C-E377-1F9C-8A2B9C143F74}"/>
              </a:ext>
            </a:extLst>
          </p:cNvPr>
          <p:cNvSpPr txBox="1">
            <a:spLocks/>
          </p:cNvSpPr>
          <p:nvPr/>
        </p:nvSpPr>
        <p:spPr bwMode="gray">
          <a:xfrm>
            <a:off x="838200" y="365126"/>
            <a:ext cx="3756285" cy="8882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Flow Chart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2AD404F-F6C0-4C96-84E9-D540AF374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83" y="365126"/>
            <a:ext cx="10072031" cy="6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6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7645A-9E20-B82E-B821-A3A9249F1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2152" y="1"/>
            <a:ext cx="10964450" cy="6094416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Voltage (V(t))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external voltage applied to the memristor, which drives its switching behavior.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Memristor Device State (s)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internal state of the memristor determining whether it is in a high resistance state (HRS) or low resistance state (LRS).</a:t>
            </a:r>
          </a:p>
          <a:p>
            <a:pPr algn="just"/>
            <a:r>
              <a:rPr lang="en-US" sz="22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Voltage Monitoring :</a:t>
            </a:r>
            <a:r>
              <a:rPr lang="en-US" sz="2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Checks if the applied voltage is greater than or equal to the threshold voltage (Vth). 										If </a:t>
            </a:r>
            <a:r>
              <a:rPr lang="en-US" sz="22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Voltage &lt; Vth </a:t>
            </a:r>
            <a:r>
              <a:rPr lang="en-US" sz="2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Device remains in Stable HRS with high current. 			If </a:t>
            </a:r>
            <a:r>
              <a:rPr lang="en-US" sz="22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Voltage ≥ Vth </a:t>
            </a:r>
            <a:r>
              <a:rPr lang="en-US" sz="2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Device activates filament formation or phase change, switching 			          to LRS. 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Current/Voltage Monitoring :</a:t>
            </a:r>
            <a:r>
              <a:rPr lang="en-US" sz="2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Checks if the voltage is less than the holding voltage (</a:t>
            </a:r>
            <a:r>
              <a:rPr lang="en-US" sz="2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Vhold</a:t>
            </a:r>
            <a:r>
              <a:rPr lang="en-US" sz="2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the current is less than the holding current (</a:t>
            </a:r>
            <a:r>
              <a:rPr lang="en-US" sz="2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Ihold</a:t>
            </a:r>
            <a:r>
              <a:rPr lang="en-US" sz="2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				If </a:t>
            </a:r>
            <a:r>
              <a:rPr lang="en-US" sz="22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&lt; </a:t>
            </a:r>
            <a:r>
              <a:rPr lang="en-US" sz="2200" b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Vhold</a:t>
            </a:r>
            <a:r>
              <a:rPr lang="en-US" sz="22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I &lt; </a:t>
            </a:r>
            <a:r>
              <a:rPr lang="en-US" sz="2200" b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Ihold</a:t>
            </a:r>
            <a:r>
              <a:rPr lang="en-US" sz="22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Device undergoes filament rupture/volatile recovery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	   </a:t>
            </a:r>
            <a:r>
              <a:rPr lang="en-US" sz="2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tending back to HRS. 					</a:t>
            </a:r>
            <a:r>
              <a:rPr lang="en-US" sz="22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Device remains in Stable LRS with small leakage current.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Current (I(t)) :</a:t>
            </a:r>
            <a:r>
              <a:rPr lang="en-US" sz="2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current flowing through the memristor, which depends on whether the device is in HRS (low current) or LRS (high current).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0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4938</TotalTime>
  <Words>1148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 Medium</vt:lpstr>
      <vt:lpstr>Times New Roman</vt:lpstr>
      <vt:lpstr>Office Theme</vt:lpstr>
      <vt:lpstr>PowerPoint Presentation</vt:lpstr>
      <vt:lpstr>Content</vt:lpstr>
      <vt:lpstr>abstract</vt:lpstr>
      <vt:lpstr>Introduction</vt:lpstr>
      <vt:lpstr>PowerPoint Presentation</vt:lpstr>
      <vt:lpstr>Problem statement</vt:lpstr>
      <vt:lpstr>objective</vt:lpstr>
      <vt:lpstr>PowerPoint Presentation</vt:lpstr>
      <vt:lpstr>PowerPoint Presentation</vt:lpstr>
      <vt:lpstr>Expected output </vt:lpstr>
      <vt:lpstr>Circuit diagram</vt:lpstr>
      <vt:lpstr>obtained Output’s in cadence</vt:lpstr>
      <vt:lpstr>conclusion</vt:lpstr>
      <vt:lpstr>FUTURE SCOPE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ADC</dc:title>
  <dc:creator>UMA</dc:creator>
  <cp:lastModifiedBy>KUSHAL K</cp:lastModifiedBy>
  <cp:revision>40</cp:revision>
  <dcterms:created xsi:type="dcterms:W3CDTF">2021-03-22T17:20:24Z</dcterms:created>
  <dcterms:modified xsi:type="dcterms:W3CDTF">2025-09-19T04:54:16Z</dcterms:modified>
</cp:coreProperties>
</file>