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147470489" r:id="rId2"/>
    <p:sldId id="2147470492" r:id="rId3"/>
    <p:sldId id="2147470493" r:id="rId4"/>
    <p:sldId id="2147470487" r:id="rId5"/>
    <p:sldId id="2147470501" r:id="rId6"/>
    <p:sldId id="2147470494" r:id="rId7"/>
    <p:sldId id="2147470497" r:id="rId8"/>
    <p:sldId id="2147470504" r:id="rId9"/>
    <p:sldId id="2147470498" r:id="rId10"/>
    <p:sldId id="2147470500" r:id="rId11"/>
    <p:sldId id="2147470503" r:id="rId12"/>
    <p:sldId id="2147470499" r:id="rId13"/>
    <p:sldId id="214747050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25B9ED"/>
    <a:srgbClr val="47BDAE"/>
    <a:srgbClr val="30BBDA"/>
    <a:srgbClr val="47BDAF"/>
    <a:srgbClr val="696969"/>
    <a:srgbClr val="1C4D98"/>
    <a:srgbClr val="8BC431"/>
    <a:srgbClr val="97B6BA"/>
    <a:srgbClr val="24A8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447" autoAdjust="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97FA16-278E-4313-AAD6-53B6724AC655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96730E-F464-4FB5-A160-FA4DFD0D2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715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endParaRPr lang="en-US" b="0" dirty="0">
              <a:solidFill>
                <a:srgbClr val="5583D1"/>
              </a:solidFill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96730E-F464-4FB5-A160-FA4DFD0D234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6937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Ensemble Learning (Voting Classifier)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Combines predictions from multiple models for higher accuracy and reliability.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Human-in-the-Loop (HITL)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workflow that uses model disagreement to intelligently request expert validation.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Inside ResNet-18: Residual Learning (Skip Connections)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Enables the training of very deep networks by preventing accuracy degradation.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Inside MobileNetV2: Depth-wise Separable Convolutions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Drastically reduces computation and model size, making the network fast and efficient.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96730E-F464-4FB5-A160-FA4DFD0D234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673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3F4D17B-9B25-2D63-E389-71163BD2C8E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FC4ED1-FB42-4A6C-B292-B8C58946A8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35A630-145D-4232-9865-98341E30F7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08363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B0375-D926-48D9-8605-813B1B64E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8D7657-21CC-45AA-A2CE-92653962FC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39364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A09EBA-4206-40BF-81B1-742CF8BD5B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B8BE7B-6EB1-4B41-A25B-B41833E5B2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1138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3">
            <a:extLst>
              <a:ext uri="{FF2B5EF4-FFF2-40B4-BE49-F238E27FC236}">
                <a16:creationId xmlns:a16="http://schemas.microsoft.com/office/drawing/2014/main" id="{F7878D79-3823-9575-1C88-56C4110E1E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5996" y="1271219"/>
            <a:ext cx="10624338" cy="44456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2800" b="1" kern="1200" dirty="0">
                <a:solidFill>
                  <a:srgbClr val="0070C0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  <p:sp>
        <p:nvSpPr>
          <p:cNvPr id="4" name="Text Placeholder 13">
            <a:extLst>
              <a:ext uri="{FF2B5EF4-FFF2-40B4-BE49-F238E27FC236}">
                <a16:creationId xmlns:a16="http://schemas.microsoft.com/office/drawing/2014/main" id="{06C9D6B8-9A00-34FD-3E41-E67F07F278E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5996" y="629525"/>
            <a:ext cx="10624338" cy="44456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2800" b="1" kern="1200" dirty="0">
                <a:solidFill>
                  <a:srgbClr val="0070C0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36477356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3">
            <a:extLst>
              <a:ext uri="{FF2B5EF4-FFF2-40B4-BE49-F238E27FC236}">
                <a16:creationId xmlns:a16="http://schemas.microsoft.com/office/drawing/2014/main" id="{F7878D79-3823-9575-1C88-56C4110E1E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3803" y="469835"/>
            <a:ext cx="11672300" cy="650048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2443542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837F2-3C53-43E6-9F25-242D13C5A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2C3C5-9B28-493B-9422-74FF4AE18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70436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9B68FAD-9CFA-CBF0-4B37-9944C2E932A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D4B6E2-CC70-4366-ABC8-87480CC35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0D34EE-ED80-45A7-B964-53ED80D946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3036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3BCD6-D227-4C30-8364-6F161FA12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C3054-5604-4679-AF7D-07BF06BE01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47BA85-32D5-4EA3-9F8B-5A8B925174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6123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F33A1-3BE5-4F1B-8E70-082254902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C4CAE0-72F2-4F22-A85A-772E3DA044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DE67E9-F76F-4049-98D4-82E9E7C800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332A94-E906-4159-9FE4-E63CFAE0BE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16D1AA-A642-4FEB-91F0-3F506A2AE8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39363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BF108-6EC2-4592-9D33-716E6B1AC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26736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7387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2AB71-FC15-4C88-A99B-0D66CDCEE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69B3E-A4BB-45D7-ABB7-1E151F04F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FD4C72-B215-468A-8722-23007428B0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94330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42731-906B-40B4-86D3-CD7878598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1042F1-26FD-477E-A079-62384AA43E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52E8FE-8F89-4D08-8341-786A0381B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38541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microsoft.com/office/2007/relationships/hdphoto" Target="../media/hdphoto2.wdp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2D087FE-85BE-5152-9EB5-3B57AE38DD48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337544"/>
            <a:ext cx="12191994" cy="154830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EFA70D2-ADBF-0DD4-D7D1-F37201867E99}"/>
              </a:ext>
            </a:extLst>
          </p:cNvPr>
          <p:cNvSpPr/>
          <p:nvPr userDrawn="1"/>
        </p:nvSpPr>
        <p:spPr>
          <a:xfrm>
            <a:off x="0" y="0"/>
            <a:ext cx="12192000" cy="365125"/>
          </a:xfrm>
          <a:prstGeom prst="rect">
            <a:avLst/>
          </a:prstGeom>
          <a:gradFill>
            <a:gsLst>
              <a:gs pos="5000">
                <a:srgbClr val="47BDAE"/>
              </a:gs>
              <a:gs pos="59000">
                <a:srgbClr val="25B9ED"/>
              </a:gs>
              <a:gs pos="100000">
                <a:srgbClr val="FFFFFF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000" b="1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BC08DB-FBED-4A43-AE4B-B2CE371FE6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271" y="1191757"/>
            <a:ext cx="11004446" cy="4795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28" name="Picture 4" descr="LTIMindtree logo in transparent PNG and vectorized SVG formats">
            <a:extLst>
              <a:ext uri="{FF2B5EF4-FFF2-40B4-BE49-F238E27FC236}">
                <a16:creationId xmlns:a16="http://schemas.microsoft.com/office/drawing/2014/main" id="{21F70453-17DB-04F6-290A-DCDEF9FDE02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saturation sat="40000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5387" y="6562429"/>
            <a:ext cx="1541059" cy="295571"/>
          </a:xfrm>
          <a:prstGeom prst="rect">
            <a:avLst/>
          </a:prstGeom>
          <a:noFill/>
        </p:spPr>
      </p:pic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DBDE3A73-7407-B3B5-0BC2-D13C973D143A}"/>
              </a:ext>
            </a:extLst>
          </p:cNvPr>
          <p:cNvSpPr txBox="1">
            <a:spLocks/>
          </p:cNvSpPr>
          <p:nvPr userDrawn="1"/>
        </p:nvSpPr>
        <p:spPr>
          <a:xfrm>
            <a:off x="221274" y="88514"/>
            <a:ext cx="8176583" cy="11032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70A0B4C8-C250-76C3-01DB-D728F6B32656}"/>
              </a:ext>
            </a:extLst>
          </p:cNvPr>
          <p:cNvSpPr txBox="1">
            <a:spLocks/>
          </p:cNvSpPr>
          <p:nvPr userDrawn="1"/>
        </p:nvSpPr>
        <p:spPr>
          <a:xfrm>
            <a:off x="391411" y="640135"/>
            <a:ext cx="11290305" cy="5237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latin typeface="Calibri (Body)"/>
            </a:endParaRP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349D7A90-F0A3-C216-D67E-9B86D1BECDF5}"/>
              </a:ext>
            </a:extLst>
          </p:cNvPr>
          <p:cNvSpPr txBox="1">
            <a:spLocks/>
          </p:cNvSpPr>
          <p:nvPr userDrawn="1"/>
        </p:nvSpPr>
        <p:spPr>
          <a:xfrm>
            <a:off x="158720" y="413891"/>
            <a:ext cx="10025576" cy="6859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83075D7-F006-A81F-68F1-A5F218FAF004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rightnessContrast bright="-2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5554" y="6358271"/>
            <a:ext cx="964436" cy="411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482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microsoft.com/office/2007/relationships/hdphoto" Target="../media/hdphoto3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8D30BC0-07A3-DCDA-0D0B-DD40C2178A62}"/>
              </a:ext>
            </a:extLst>
          </p:cNvPr>
          <p:cNvSpPr/>
          <p:nvPr/>
        </p:nvSpPr>
        <p:spPr>
          <a:xfrm>
            <a:off x="-31269" y="29737"/>
            <a:ext cx="12254538" cy="6868389"/>
          </a:xfrm>
          <a:prstGeom prst="rect">
            <a:avLst/>
          </a:prstGeom>
          <a:gradFill>
            <a:gsLst>
              <a:gs pos="0">
                <a:srgbClr val="47BDAF"/>
              </a:gs>
              <a:gs pos="100000">
                <a:srgbClr val="3793A6"/>
              </a:gs>
              <a:gs pos="39000">
                <a:srgbClr val="1C4D98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utiger LT Pro 45 Light" panose="020B0403030504020204" pitchFamily="34" charset="0"/>
              <a:ea typeface="+mn-ea"/>
              <a:cs typeface="+mn-cs"/>
            </a:endParaRPr>
          </a:p>
        </p:txBody>
      </p:sp>
      <p:sp>
        <p:nvSpPr>
          <p:cNvPr id="14" name="Text Placeholder 1">
            <a:extLst>
              <a:ext uri="{FF2B5EF4-FFF2-40B4-BE49-F238E27FC236}">
                <a16:creationId xmlns:a16="http://schemas.microsoft.com/office/drawing/2014/main" id="{0741E81D-922F-23FE-07A9-320FA2B27E3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89635" y="17705"/>
            <a:ext cx="6910121" cy="1058125"/>
          </a:xfrm>
        </p:spPr>
        <p:txBody>
          <a:bodyPr/>
          <a:lstStyle/>
          <a:p>
            <a:pPr marL="0" indent="0" algn="ctr">
              <a:buNone/>
            </a:pPr>
            <a:r>
              <a:rPr lang="en-US" sz="4400" dirty="0" err="1">
                <a:solidFill>
                  <a:schemeClr val="bg1"/>
                </a:solidFill>
              </a:rPr>
              <a:t>M.Tech</a:t>
            </a:r>
            <a:r>
              <a:rPr lang="en-US" sz="4400" dirty="0">
                <a:solidFill>
                  <a:schemeClr val="bg1"/>
                </a:solidFill>
              </a:rPr>
              <a:t> Program </a:t>
            </a:r>
          </a:p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Advanced Industry Integrated Programs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19DFA2-C55E-F4D5-C53A-B5ECEB442DC1}"/>
              </a:ext>
            </a:extLst>
          </p:cNvPr>
          <p:cNvCxnSpPr/>
          <p:nvPr/>
        </p:nvCxnSpPr>
        <p:spPr>
          <a:xfrm>
            <a:off x="2977350" y="1120307"/>
            <a:ext cx="58662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1AA452C-B3E6-7A79-FD46-04E813851A85}"/>
              </a:ext>
            </a:extLst>
          </p:cNvPr>
          <p:cNvSpPr/>
          <p:nvPr/>
        </p:nvSpPr>
        <p:spPr>
          <a:xfrm>
            <a:off x="4125951" y="1177578"/>
            <a:ext cx="3033131" cy="28603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rutiger 45 bold"/>
                <a:ea typeface="+mn-ea"/>
                <a:cs typeface="Calibri" panose="020F0502020204030204" pitchFamily="34" charset="0"/>
              </a:rPr>
              <a:t>Jointly offered by University and LTIMindTree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8A8852-79FE-2D69-0530-D7712358063B}"/>
              </a:ext>
            </a:extLst>
          </p:cNvPr>
          <p:cNvSpPr txBox="1"/>
          <p:nvPr/>
        </p:nvSpPr>
        <p:spPr>
          <a:xfrm>
            <a:off x="180236" y="1659822"/>
            <a:ext cx="11428184" cy="55399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>
                <a:solidFill>
                  <a:prstClr val="white"/>
                </a:solidFill>
                <a:cs typeface="Calibri" panose="020F0502020204030204" pitchFamily="34" charset="0"/>
              </a:rPr>
              <a:t>Review II</a:t>
            </a:r>
          </a:p>
          <a:p>
            <a:pPr algn="ctr"/>
            <a:endParaRPr lang="en-US" sz="3600" b="1" dirty="0">
              <a:solidFill>
                <a:schemeClr val="bg1"/>
              </a:solidFill>
            </a:endParaRPr>
          </a:p>
          <a:p>
            <a:pPr algn="ctr"/>
            <a:r>
              <a:rPr lang="en-US" sz="3600" b="1" dirty="0">
                <a:solidFill>
                  <a:schemeClr val="bg1"/>
                </a:solidFill>
              </a:rPr>
              <a:t>Smart Label</a:t>
            </a:r>
          </a:p>
          <a:p>
            <a:pPr algn="ctr"/>
            <a:r>
              <a:rPr lang="en-US" sz="3600" b="1" dirty="0">
                <a:solidFill>
                  <a:schemeClr val="bg1"/>
                </a:solidFill>
              </a:rPr>
              <a:t>Model-Assisted Human-in-the-Loop Labeling</a:t>
            </a:r>
            <a:endParaRPr lang="en-US" sz="3600" b="1" dirty="0">
              <a:solidFill>
                <a:prstClr val="white"/>
              </a:solidFill>
              <a:cs typeface="Calibri" panose="020F0502020204030204" pitchFamily="34" charset="0"/>
            </a:endParaRPr>
          </a:p>
          <a:p>
            <a:pPr lvl="0" algn="ctr">
              <a:defRPr/>
            </a:pPr>
            <a:endParaRPr kumimoji="0" lang="en-US" sz="5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utiger 45 bold"/>
              <a:ea typeface="+mn-ea"/>
              <a:cs typeface="Calibri" panose="020F0502020204030204" pitchFamily="34" charset="0"/>
            </a:endParaRPr>
          </a:p>
          <a:p>
            <a:pPr lvl="0" algn="ctr">
              <a:defRPr/>
            </a:pPr>
            <a:r>
              <a:rPr lang="en-US" sz="2400" b="1" dirty="0">
                <a:solidFill>
                  <a:prstClr val="white"/>
                </a:solidFill>
                <a:cs typeface="Calibri" panose="020F0502020204030204" pitchFamily="34" charset="0"/>
              </a:rPr>
              <a:t>Kushal Samirkumar Shah</a:t>
            </a:r>
          </a:p>
          <a:p>
            <a:pPr lvl="0" algn="ctr">
              <a:defRPr/>
            </a:pPr>
            <a:endParaRPr lang="en-US" sz="2400" b="1" dirty="0">
              <a:solidFill>
                <a:prstClr val="white"/>
              </a:solidFill>
              <a:cs typeface="Calibri" panose="020F0502020204030204" pitchFamily="34" charset="0"/>
            </a:endParaRPr>
          </a:p>
          <a:p>
            <a:pPr lvl="0" algn="ctr">
              <a:defRPr/>
            </a:pPr>
            <a:endParaRPr lang="en-US" sz="5400" b="1" dirty="0">
              <a:solidFill>
                <a:prstClr val="white"/>
              </a:solidFill>
              <a:latin typeface="Frutiger 45 bold"/>
              <a:cs typeface="Calibri" panose="020F0502020204030204" pitchFamily="34" charset="0"/>
            </a:endParaRPr>
          </a:p>
          <a:p>
            <a:pPr lvl="0" algn="ctr">
              <a:defRPr/>
            </a:pPr>
            <a:endParaRPr kumimoji="0" lang="en-US" sz="5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utiger 45 bold"/>
              <a:ea typeface="+mn-ea"/>
              <a:cs typeface="Calibri" panose="020F0502020204030204" pitchFamily="34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E7F5D19-19F4-F87F-17C2-8520612BCFEC}"/>
              </a:ext>
            </a:extLst>
          </p:cNvPr>
          <p:cNvGraphicFramePr>
            <a:graphicFrameLocks noGrp="1"/>
          </p:cNvGraphicFramePr>
          <p:nvPr/>
        </p:nvGraphicFramePr>
        <p:xfrm>
          <a:off x="-47290" y="5501244"/>
          <a:ext cx="12239216" cy="32648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19608">
                  <a:extLst>
                    <a:ext uri="{9D8B030D-6E8A-4147-A177-3AD203B41FA5}">
                      <a16:colId xmlns:a16="http://schemas.microsoft.com/office/drawing/2014/main" val="586572480"/>
                    </a:ext>
                  </a:extLst>
                </a:gridCol>
                <a:gridCol w="6119608">
                  <a:extLst>
                    <a:ext uri="{9D8B030D-6E8A-4147-A177-3AD203B41FA5}">
                      <a16:colId xmlns:a16="http://schemas.microsoft.com/office/drawing/2014/main" val="157907922"/>
                    </a:ext>
                  </a:extLst>
                </a:gridCol>
              </a:tblGrid>
              <a:tr h="15274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Frutiger 45 bold"/>
                          <a:cs typeface="Calibri" panose="020F0502020204030204" pitchFamily="34" charset="0"/>
                        </a:rPr>
                        <a:t>Knowledge partner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Frutiger 45 bold"/>
                          <a:cs typeface="Calibri" panose="020F0502020204030204" pitchFamily="34" charset="0"/>
                        </a:rPr>
                        <a:t>                                                                     Implementation partner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33668230"/>
                  </a:ext>
                </a:extLst>
              </a:tr>
              <a:tr h="1184198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66263768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2715C658-0B94-5B63-55F1-B9B6F645F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5332" y="5852667"/>
            <a:ext cx="1987468" cy="847417"/>
          </a:xfrm>
          <a:prstGeom prst="rect">
            <a:avLst/>
          </a:prstGeom>
        </p:spPr>
      </p:pic>
      <p:pic>
        <p:nvPicPr>
          <p:cNvPr id="9" name="Picture 2" descr="LTIMindtree - Technology Consulting and Digital Solutions Company">
            <a:extLst>
              <a:ext uri="{FF2B5EF4-FFF2-40B4-BE49-F238E27FC236}">
                <a16:creationId xmlns:a16="http://schemas.microsoft.com/office/drawing/2014/main" id="{B3D78849-E5F7-1DB2-227F-1424458612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52667"/>
            <a:ext cx="3886489" cy="864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9507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19A058-E477-163A-1B3E-61A05B0F38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A69BAD7-4402-029D-94EE-84728E7A1B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1544118" cy="4541751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600" dirty="0">
                <a:solidFill>
                  <a:schemeClr val="accent1"/>
                </a:solidFill>
                <a:latin typeface="+mn-lt"/>
              </a:rPr>
              <a:t>Phase 1: Foundation &amp; Data Preparation (Completed)</a:t>
            </a:r>
            <a:endParaRPr lang="en-US" sz="2600" b="0" dirty="0">
              <a:solidFill>
                <a:schemeClr val="accent1"/>
              </a:solidFill>
              <a:latin typeface="+mn-lt"/>
            </a:endParaRPr>
          </a:p>
          <a:p>
            <a:pPr lvl="1" algn="just">
              <a:lnSpc>
                <a:spcPct val="150000"/>
              </a:lnSpc>
            </a:pPr>
            <a:r>
              <a:rPr lang="en-US" b="0" dirty="0">
                <a:solidFill>
                  <a:schemeClr val="accent1"/>
                </a:solidFill>
              </a:rPr>
              <a:t>Acquired and pre-processed the cropped single-cell image dataset.</a:t>
            </a:r>
          </a:p>
          <a:p>
            <a:pPr lvl="1" algn="just">
              <a:lnSpc>
                <a:spcPct val="150000"/>
              </a:lnSpc>
            </a:pPr>
            <a:r>
              <a:rPr lang="en-US" b="0" dirty="0">
                <a:solidFill>
                  <a:schemeClr val="accent1"/>
                </a:solidFill>
              </a:rPr>
              <a:t>Implemented the stratified train/validation/test split.</a:t>
            </a:r>
            <a:endParaRPr lang="en-US" dirty="0">
              <a:solidFill>
                <a:schemeClr val="accent1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sz="2600" dirty="0">
                <a:solidFill>
                  <a:schemeClr val="accent1"/>
                </a:solidFill>
                <a:latin typeface="+mn-lt"/>
              </a:rPr>
              <a:t>Phase 2: Dual Model Training (Completed)</a:t>
            </a:r>
            <a:endParaRPr lang="en-US" sz="2600" b="0" dirty="0">
              <a:solidFill>
                <a:schemeClr val="accent1"/>
              </a:solidFill>
              <a:latin typeface="+mn-lt"/>
            </a:endParaRPr>
          </a:p>
          <a:p>
            <a:pPr lvl="1" algn="just">
              <a:lnSpc>
                <a:spcPct val="150000"/>
              </a:lnSpc>
            </a:pPr>
            <a:r>
              <a:rPr lang="en-US" b="0" dirty="0">
                <a:solidFill>
                  <a:schemeClr val="accent1"/>
                </a:solidFill>
              </a:rPr>
              <a:t>Trained the ResNet</a:t>
            </a:r>
            <a:r>
              <a:rPr lang="en-US" dirty="0">
                <a:solidFill>
                  <a:schemeClr val="accent1"/>
                </a:solidFill>
              </a:rPr>
              <a:t>18</a:t>
            </a:r>
            <a:r>
              <a:rPr lang="en-US" b="0" dirty="0">
                <a:solidFill>
                  <a:schemeClr val="accent1"/>
                </a:solidFill>
              </a:rPr>
              <a:t> classification model and evaluated its baseline performance.</a:t>
            </a:r>
          </a:p>
          <a:p>
            <a:pPr lvl="1" algn="just">
              <a:lnSpc>
                <a:spcPct val="150000"/>
              </a:lnSpc>
            </a:pPr>
            <a:r>
              <a:rPr lang="en-US" b="0" dirty="0">
                <a:solidFill>
                  <a:schemeClr val="accent1"/>
                </a:solidFill>
              </a:rPr>
              <a:t>Trained the MobileNetv2 classification model to serve as the diverse counterpart.</a:t>
            </a:r>
          </a:p>
          <a:p>
            <a:pPr lvl="1" algn="just">
              <a:lnSpc>
                <a:spcPct val="150000"/>
              </a:lnSpc>
            </a:pPr>
            <a:r>
              <a:rPr lang="en-US" b="0" dirty="0">
                <a:solidFill>
                  <a:schemeClr val="accent1"/>
                </a:solidFill>
              </a:rPr>
              <a:t>Packaged the weights for both best-performing models for deployment.</a:t>
            </a:r>
          </a:p>
          <a:p>
            <a:pPr marL="457200" lvl="1" indent="0" algn="just">
              <a:lnSpc>
                <a:spcPct val="150000"/>
              </a:lnSpc>
              <a:buNone/>
            </a:pPr>
            <a:endParaRPr lang="en-US" b="0" dirty="0">
              <a:solidFill>
                <a:schemeClr val="accent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F67352-6E77-1E87-24B7-ED7906E0679C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FR" sz="3600" b="1" dirty="0">
                <a:solidFill>
                  <a:srgbClr val="5B9BD5">
                    <a:lumMod val="50000"/>
                  </a:srgbClr>
                </a:solidFill>
              </a:rPr>
              <a:t>Project plan/</a:t>
            </a:r>
            <a:r>
              <a:rPr lang="fr-FR" sz="3600" b="1" dirty="0" err="1">
                <a:solidFill>
                  <a:srgbClr val="5B9BD5">
                    <a:lumMod val="50000"/>
                  </a:srgbClr>
                </a:solidFill>
              </a:rPr>
              <a:t>milestones</a:t>
            </a:r>
            <a:r>
              <a:rPr lang="fr-FR" sz="3600" b="1" dirty="0">
                <a:solidFill>
                  <a:srgbClr val="5B9BD5">
                    <a:lumMod val="50000"/>
                  </a:srgbClr>
                </a:solidFill>
              </a:rPr>
              <a:t> </a:t>
            </a:r>
            <a:r>
              <a:rPr lang="fr-FR" sz="3600" b="1" dirty="0" err="1">
                <a:solidFill>
                  <a:srgbClr val="5B9BD5">
                    <a:lumMod val="50000"/>
                  </a:srgbClr>
                </a:solidFill>
              </a:rPr>
              <a:t>progress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64F4198-C244-16A7-B796-A2E4B5EA6A81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C26B487-77E4-5D5B-7416-E64E3C867A98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i="1" dirty="0">
                <a:solidFill>
                  <a:srgbClr val="FFFFFF"/>
                </a:solidFill>
              </a:rPr>
              <a:t>Smart Label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1091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9E2C2B-E116-EE6B-84E5-D4FF3160FE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78ECD24-7E4A-ED13-218D-36FE901CF98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1544118" cy="508423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600" dirty="0">
                <a:solidFill>
                  <a:schemeClr val="accent1"/>
                </a:solidFill>
                <a:latin typeface="+mn-lt"/>
              </a:rPr>
              <a:t>Phase 3: Application Development (Current Stage)</a:t>
            </a:r>
            <a:endParaRPr lang="en-US" sz="2600" b="0" dirty="0">
              <a:solidFill>
                <a:schemeClr val="accent1"/>
              </a:solidFill>
              <a:latin typeface="+mn-lt"/>
            </a:endParaRPr>
          </a:p>
          <a:p>
            <a:pPr lvl="1">
              <a:lnSpc>
                <a:spcPct val="150000"/>
              </a:lnSpc>
            </a:pPr>
            <a:r>
              <a:rPr lang="en-US" b="0" dirty="0">
                <a:solidFill>
                  <a:schemeClr val="accent1"/>
                </a:solidFill>
                <a:latin typeface="+mn-lt"/>
              </a:rPr>
              <a:t>Develop the Flask back-end for parallel inference with both models.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1"/>
                </a:solidFill>
              </a:rPr>
              <a:t>Implemented the dual-gate HITL trigger:</a:t>
            </a:r>
            <a:endParaRPr lang="en-US" b="0" dirty="0">
              <a:solidFill>
                <a:schemeClr val="accent1"/>
              </a:solidFill>
            </a:endParaRPr>
          </a:p>
          <a:p>
            <a:pPr lvl="2">
              <a:lnSpc>
                <a:spcPct val="100000"/>
              </a:lnSpc>
            </a:pPr>
            <a:r>
              <a:rPr lang="en-US" sz="2200" dirty="0">
                <a:solidFill>
                  <a:schemeClr val="accent1"/>
                </a:solidFill>
              </a:rPr>
              <a:t>Check for model disagreement.</a:t>
            </a:r>
          </a:p>
          <a:p>
            <a:pPr lvl="2">
              <a:lnSpc>
                <a:spcPct val="100000"/>
              </a:lnSpc>
            </a:pPr>
            <a:r>
              <a:rPr lang="en-US" sz="2200" dirty="0">
                <a:solidFill>
                  <a:schemeClr val="accent1"/>
                </a:solidFill>
              </a:rPr>
              <a:t>Check for low-confidence agreement (&lt;85%).</a:t>
            </a:r>
          </a:p>
          <a:p>
            <a:pPr lvl="1">
              <a:lnSpc>
                <a:spcPct val="100000"/>
              </a:lnSpc>
            </a:pPr>
            <a:r>
              <a:rPr lang="en-US" b="0" dirty="0">
                <a:solidFill>
                  <a:schemeClr val="accent1"/>
                </a:solidFill>
              </a:rPr>
              <a:t>Integrated on-demand Grad-CAM generation for all uploaded images.</a:t>
            </a:r>
          </a:p>
          <a:p>
            <a:pPr>
              <a:lnSpc>
                <a:spcPct val="100000"/>
              </a:lnSpc>
            </a:pPr>
            <a:r>
              <a:rPr lang="en-US" sz="2600" dirty="0">
                <a:solidFill>
                  <a:schemeClr val="accent1"/>
                </a:solidFill>
                <a:latin typeface="+mn-lt"/>
              </a:rPr>
              <a:t>Phase 4: Deployment (Next)</a:t>
            </a:r>
          </a:p>
          <a:p>
            <a:pPr lvl="1">
              <a:lnSpc>
                <a:spcPct val="150000"/>
              </a:lnSpc>
            </a:pPr>
            <a:r>
              <a:rPr lang="en-US" b="0" dirty="0">
                <a:solidFill>
                  <a:schemeClr val="accent1"/>
                </a:solidFill>
                <a:latin typeface="+mn-lt"/>
              </a:rPr>
              <a:t>Launch the Flask app locally with integrated model inference.</a:t>
            </a:r>
          </a:p>
          <a:p>
            <a:pPr lvl="1">
              <a:lnSpc>
                <a:spcPct val="150000"/>
              </a:lnSpc>
            </a:pPr>
            <a:r>
              <a:rPr lang="en-US" b="0" dirty="0">
                <a:solidFill>
                  <a:schemeClr val="accent1"/>
                </a:solidFill>
                <a:latin typeface="+mn-lt"/>
              </a:rPr>
              <a:t>Serve the HTML/CSS UI for image upload and HITL interaction.</a:t>
            </a:r>
          </a:p>
          <a:p>
            <a:pPr lvl="1">
              <a:lnSpc>
                <a:spcPct val="150000"/>
              </a:lnSpc>
            </a:pPr>
            <a:r>
              <a:rPr lang="en-US" b="0" dirty="0">
                <a:solidFill>
                  <a:schemeClr val="accent1"/>
                </a:solidFill>
                <a:latin typeface="+mn-lt"/>
              </a:rPr>
              <a:t>Test the full workflow with expert users.</a:t>
            </a:r>
          </a:p>
          <a:p>
            <a:pPr>
              <a:lnSpc>
                <a:spcPct val="150000"/>
              </a:lnSpc>
            </a:pPr>
            <a:endParaRPr lang="en-US" b="0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9ACD4D-45AC-2BFF-5B50-C9837B6CA303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FR" sz="3600" b="1" dirty="0">
                <a:solidFill>
                  <a:srgbClr val="5B9BD5">
                    <a:lumMod val="50000"/>
                  </a:srgbClr>
                </a:solidFill>
              </a:rPr>
              <a:t>Project plan/</a:t>
            </a:r>
            <a:r>
              <a:rPr lang="fr-FR" sz="3600" b="1" dirty="0" err="1">
                <a:solidFill>
                  <a:srgbClr val="5B9BD5">
                    <a:lumMod val="50000"/>
                  </a:srgbClr>
                </a:solidFill>
              </a:rPr>
              <a:t>milestones</a:t>
            </a:r>
            <a:r>
              <a:rPr lang="fr-FR" sz="3600" b="1" dirty="0">
                <a:solidFill>
                  <a:srgbClr val="5B9BD5">
                    <a:lumMod val="50000"/>
                  </a:srgbClr>
                </a:solidFill>
              </a:rPr>
              <a:t> </a:t>
            </a:r>
            <a:r>
              <a:rPr lang="fr-FR" sz="3600" b="1" dirty="0" err="1">
                <a:solidFill>
                  <a:srgbClr val="5B9BD5">
                    <a:lumMod val="50000"/>
                  </a:srgbClr>
                </a:solidFill>
              </a:rPr>
              <a:t>progress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36400DB-1427-3643-2287-6532096720A1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453400B-5F66-63E5-E0C1-ED3EC24BE87A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i="1" dirty="0">
                <a:solidFill>
                  <a:srgbClr val="FFFFFF"/>
                </a:solidFill>
              </a:rPr>
              <a:t>Smart Label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5903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E5BBC5-46B5-0DF4-A2AC-5289D29573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diagram of a blood cell image labeling pipeline&#10;&#10;AI-generated content may be incorrect.">
            <a:extLst>
              <a:ext uri="{FF2B5EF4-FFF2-40B4-BE49-F238E27FC236}">
                <a16:creationId xmlns:a16="http://schemas.microsoft.com/office/drawing/2014/main" id="{B21DE24C-A81C-F576-E092-9D3BBAE5BC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847" y="502545"/>
            <a:ext cx="8922709" cy="591094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BEA9949-295E-B2C7-8E3A-639B0AD48F51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FR" sz="3600" b="1" dirty="0">
                <a:solidFill>
                  <a:srgbClr val="5B9BD5">
                    <a:lumMod val="50000"/>
                  </a:srgbClr>
                </a:solidFill>
              </a:rPr>
              <a:t>Pipeline </a:t>
            </a:r>
            <a:r>
              <a:rPr lang="fr-FR" sz="3600" b="1" dirty="0" err="1">
                <a:solidFill>
                  <a:srgbClr val="5B9BD5">
                    <a:lumMod val="50000"/>
                  </a:srgbClr>
                </a:solidFill>
              </a:rPr>
              <a:t>Flowchart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5AC1E1-8B68-1019-1B7A-0CF7BDC8B3EC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i="1">
                <a:solidFill>
                  <a:srgbClr val="FFFFFF"/>
                </a:solidFill>
              </a:rPr>
              <a:t>Smart Label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3719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2F0E97-A1A1-C6E6-503A-B4402B8761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5F43965-5578-002F-1361-1EC6DCCAFC8D}"/>
              </a:ext>
            </a:extLst>
          </p:cNvPr>
          <p:cNvSpPr txBox="1"/>
          <p:nvPr/>
        </p:nvSpPr>
        <p:spPr>
          <a:xfrm>
            <a:off x="0" y="2705725"/>
            <a:ext cx="12192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fr-FR" sz="8800" b="1" dirty="0">
                <a:solidFill>
                  <a:srgbClr val="5B9BD5">
                    <a:lumMod val="50000"/>
                  </a:srgbClr>
                </a:solidFill>
              </a:rPr>
              <a:t>THANK YOU</a:t>
            </a:r>
            <a:endParaRPr kumimoji="0" lang="en-US" sz="88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63ABDF-8AF9-DEB5-C8F2-72CFF229076B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i="1" dirty="0">
                <a:solidFill>
                  <a:srgbClr val="FFFFFF"/>
                </a:solidFill>
              </a:rPr>
              <a:t>Smart Label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9936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318EFD-13D1-118F-A8E4-F9E2D3695A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7726612-73E0-5A94-F635-3A742DD5BA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b="0" dirty="0">
                <a:solidFill>
                  <a:srgbClr val="5583D1"/>
                </a:solidFill>
                <a:latin typeface="+mn-lt"/>
              </a:rPr>
              <a:t>Smart Label provides model-assisted labelling where a model suggests labels and humans validate or correct them.</a:t>
            </a:r>
          </a:p>
          <a:p>
            <a:pPr algn="just">
              <a:lnSpc>
                <a:spcPct val="150000"/>
              </a:lnSpc>
            </a:pPr>
            <a:r>
              <a:rPr lang="en-US" b="0" dirty="0">
                <a:solidFill>
                  <a:srgbClr val="5583D1"/>
                </a:solidFill>
                <a:latin typeface="+mn-lt"/>
              </a:rPr>
              <a:t>Key idea is to combine model predictions + human decisions to build a practical, scalable annotation workflow.</a:t>
            </a:r>
          </a:p>
          <a:p>
            <a:pPr algn="just">
              <a:lnSpc>
                <a:spcPct val="150000"/>
              </a:lnSpc>
            </a:pPr>
            <a:r>
              <a:rPr lang="en-US" b="0" dirty="0">
                <a:solidFill>
                  <a:srgbClr val="5583D1"/>
                </a:solidFill>
                <a:latin typeface="+mn-lt"/>
              </a:rPr>
              <a:t>It is built using CNNs, HTML, CSS and Flask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4E3812-AF2F-9DD8-6ECF-C3425146B38F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295426A-3395-FE92-30C7-C8A6AC62DE62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D91B1D4-191E-E882-BD37-9FBAED57B57F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1" dirty="0">
                <a:solidFill>
                  <a:srgbClr val="FFFFFF"/>
                </a:solidFill>
              </a:rPr>
              <a:t>Smart Label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1806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D1235D-73A1-0B84-0745-6B97432CB0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4D551BF-43EB-C049-6D3B-4D17D57752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b="0" dirty="0">
                <a:solidFill>
                  <a:srgbClr val="5583D1"/>
                </a:solidFill>
                <a:latin typeface="+mn-lt"/>
              </a:rPr>
              <a:t>Provide model-generated label suggestions to annotators.</a:t>
            </a:r>
          </a:p>
          <a:p>
            <a:pPr algn="just">
              <a:lnSpc>
                <a:spcPct val="150000"/>
              </a:lnSpc>
            </a:pPr>
            <a:r>
              <a:rPr lang="en-US" b="0" dirty="0">
                <a:solidFill>
                  <a:srgbClr val="5583D1"/>
                </a:solidFill>
                <a:latin typeface="+mn-lt"/>
              </a:rPr>
              <a:t>Reduce human effort by automating routine or high-confidence cases.</a:t>
            </a:r>
          </a:p>
          <a:p>
            <a:pPr algn="just">
              <a:lnSpc>
                <a:spcPct val="150000"/>
              </a:lnSpc>
            </a:pPr>
            <a:r>
              <a:rPr lang="en-US" b="0" dirty="0">
                <a:solidFill>
                  <a:srgbClr val="5583D1"/>
                </a:solidFill>
                <a:latin typeface="+mn-lt"/>
              </a:rPr>
              <a:t>Prioritize samples for human review using uncertainty or informativeness.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FF40D3-B05A-88C3-591F-882A93FC9918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Objective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2740D4D-2363-70E1-0E6E-1BDDA8C33C87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4452DD5-D934-4955-F39B-2109AC72692F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1" dirty="0">
                <a:solidFill>
                  <a:srgbClr val="FFFFFF"/>
                </a:solidFill>
              </a:rPr>
              <a:t>Smart Label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4505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F24291B-7EDA-4E3D-40F5-03FDC22C33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868321"/>
          </a:xfrm>
        </p:spPr>
        <p:txBody>
          <a:bodyPr/>
          <a:lstStyle/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600" dirty="0">
                <a:solidFill>
                  <a:srgbClr val="5583D1"/>
                </a:solidFill>
                <a:latin typeface="+mn-lt"/>
              </a:rPr>
              <a:t>Model Training &amp; Inference</a:t>
            </a:r>
          </a:p>
          <a:p>
            <a:pPr lvl="1" algn="just">
              <a:lnSpc>
                <a:spcPct val="150000"/>
              </a:lnSpc>
            </a:pPr>
            <a:r>
              <a:rPr lang="en-US" b="0" dirty="0">
                <a:solidFill>
                  <a:schemeClr val="accent1"/>
                </a:solidFill>
              </a:rPr>
              <a:t>Resnet18 and </a:t>
            </a:r>
            <a:r>
              <a:rPr lang="en-US" dirty="0">
                <a:solidFill>
                  <a:schemeClr val="accent1"/>
                </a:solidFill>
              </a:rPr>
              <a:t>Mobile</a:t>
            </a:r>
            <a:r>
              <a:rPr lang="en-US" b="0" dirty="0">
                <a:solidFill>
                  <a:schemeClr val="accent1"/>
                </a:solidFill>
              </a:rPr>
              <a:t>Netv2 is used.</a:t>
            </a:r>
          </a:p>
          <a:p>
            <a:pPr lvl="1" algn="just">
              <a:lnSpc>
                <a:spcPct val="150000"/>
              </a:lnSpc>
            </a:pPr>
            <a:r>
              <a:rPr lang="en-US" dirty="0">
                <a:solidFill>
                  <a:schemeClr val="accent1"/>
                </a:solidFill>
              </a:rPr>
              <a:t>Transfer learning to fine-tune both models</a:t>
            </a:r>
          </a:p>
          <a:p>
            <a:pPr lvl="1" algn="just">
              <a:lnSpc>
                <a:spcPct val="150000"/>
              </a:lnSpc>
            </a:pPr>
            <a:r>
              <a:rPr lang="en-US" dirty="0">
                <a:solidFill>
                  <a:schemeClr val="accent1"/>
                </a:solidFill>
              </a:rPr>
              <a:t>Generates two independent predictions and confidence scores</a:t>
            </a:r>
            <a:r>
              <a:rPr lang="en-US" b="0" dirty="0">
                <a:solidFill>
                  <a:schemeClr val="accent1"/>
                </a:solidFill>
              </a:rPr>
              <a:t>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600" dirty="0">
                <a:solidFill>
                  <a:srgbClr val="5583D1"/>
                </a:solidFill>
                <a:latin typeface="+mn-lt"/>
              </a:rPr>
              <a:t>Active Sampling / Prioritization</a:t>
            </a:r>
          </a:p>
          <a:p>
            <a:pPr lvl="1">
              <a:lnSpc>
                <a:spcPct val="150000"/>
              </a:lnSpc>
            </a:pPr>
            <a:r>
              <a:rPr lang="en-US" b="0" dirty="0">
                <a:solidFill>
                  <a:schemeClr val="accent1"/>
                </a:solidFill>
              </a:rPr>
              <a:t>Compares the predictions from both ResNet</a:t>
            </a:r>
            <a:r>
              <a:rPr lang="en-US" dirty="0">
                <a:solidFill>
                  <a:schemeClr val="accent1"/>
                </a:solidFill>
              </a:rPr>
              <a:t>18</a:t>
            </a:r>
            <a:r>
              <a:rPr lang="en-US" b="0" dirty="0">
                <a:solidFill>
                  <a:schemeClr val="accent1"/>
                </a:solidFill>
              </a:rPr>
              <a:t> and MobileNetV2.</a:t>
            </a:r>
          </a:p>
          <a:p>
            <a:pPr lvl="1">
              <a:lnSpc>
                <a:spcPct val="150000"/>
              </a:lnSpc>
            </a:pPr>
            <a:r>
              <a:rPr lang="en-US" b="0" dirty="0">
                <a:solidFill>
                  <a:schemeClr val="accent1"/>
                </a:solidFill>
              </a:rPr>
              <a:t>Confidence-based sampling (low-confidence items flagged).</a:t>
            </a:r>
          </a:p>
          <a:p>
            <a:pPr lvl="1"/>
            <a:endParaRPr lang="en-US" b="0" dirty="0">
              <a:solidFill>
                <a:srgbClr val="5583D1"/>
              </a:solidFill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b="0" dirty="0">
              <a:solidFill>
                <a:srgbClr val="5583D1"/>
              </a:solidFill>
              <a:latin typeface="+mn-lt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dirty="0">
              <a:solidFill>
                <a:srgbClr val="5583D1"/>
              </a:solidFill>
              <a:latin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EA9B7F-B60D-6297-DC95-0FDA7E6D7C7C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  <a:latin typeface="Calibri" panose="020F0502020204030204"/>
              </a:rPr>
              <a:t>Modules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6F77F89-4F98-73F2-FD5A-5DD416A6F12F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5221164-7940-3B34-A613-28A74A63E0F7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i="1" dirty="0">
                <a:solidFill>
                  <a:srgbClr val="FFFFFF"/>
                </a:solidFill>
              </a:rPr>
              <a:t>Smart Label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5862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A09F73-D3FE-895E-62E7-2DA2FFAD94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E563746-2F33-148A-9502-7A077F608C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5249323"/>
          </a:xfrm>
        </p:spPr>
        <p:txBody>
          <a:bodyPr/>
          <a:lstStyle/>
          <a:p>
            <a:pPr marL="514350" indent="-514350" algn="just">
              <a:lnSpc>
                <a:spcPct val="100000"/>
              </a:lnSpc>
              <a:buFont typeface="+mj-lt"/>
              <a:buAutoNum type="arabicPeriod" startAt="3"/>
            </a:pPr>
            <a:r>
              <a:rPr lang="en-US" sz="2600" dirty="0">
                <a:solidFill>
                  <a:srgbClr val="5583D1"/>
                </a:solidFill>
                <a:latin typeface="+mn-lt"/>
              </a:rPr>
              <a:t>Human Annotation Interface</a:t>
            </a:r>
          </a:p>
          <a:p>
            <a:pPr lvl="1" algn="just">
              <a:lnSpc>
                <a:spcPct val="150000"/>
              </a:lnSpc>
            </a:pPr>
            <a:r>
              <a:rPr lang="en-US" b="0" dirty="0">
                <a:solidFill>
                  <a:schemeClr val="accent1"/>
                </a:solidFill>
              </a:rPr>
              <a:t>Selects the most uncertain samples for human review</a:t>
            </a:r>
          </a:p>
          <a:p>
            <a:pPr lvl="1" algn="just">
              <a:lnSpc>
                <a:spcPct val="150000"/>
              </a:lnSpc>
            </a:pPr>
            <a:r>
              <a:rPr lang="en-US" b="0" dirty="0">
                <a:solidFill>
                  <a:schemeClr val="accent1"/>
                </a:solidFill>
              </a:rPr>
              <a:t>Clean, minimal annotation UI with model suggestions visible.</a:t>
            </a:r>
          </a:p>
          <a:p>
            <a:pPr lvl="1" algn="just">
              <a:lnSpc>
                <a:spcPct val="150000"/>
              </a:lnSpc>
            </a:pPr>
            <a:r>
              <a:rPr lang="en-US" b="0" dirty="0">
                <a:solidFill>
                  <a:schemeClr val="accent1"/>
                </a:solidFill>
              </a:rPr>
              <a:t>Simple dropdown and Confirm button for quickly correct label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 startAt="3"/>
            </a:pPr>
            <a:r>
              <a:rPr lang="en-US" sz="2600" dirty="0">
                <a:solidFill>
                  <a:srgbClr val="5583D1"/>
                </a:solidFill>
              </a:rPr>
              <a:t>Deployment</a:t>
            </a:r>
          </a:p>
          <a:p>
            <a:pPr lvl="1" algn="just">
              <a:lnSpc>
                <a:spcPct val="150000"/>
              </a:lnSpc>
            </a:pPr>
            <a:r>
              <a:rPr lang="en-US" dirty="0">
                <a:solidFill>
                  <a:schemeClr val="accent1"/>
                </a:solidFill>
              </a:rPr>
              <a:t>Users (Hematopathologists) will upload the unlabeled images.</a:t>
            </a:r>
          </a:p>
          <a:p>
            <a:pPr lvl="1" algn="just">
              <a:lnSpc>
                <a:spcPct val="150000"/>
              </a:lnSpc>
            </a:pPr>
            <a:r>
              <a:rPr lang="en-US" dirty="0">
                <a:solidFill>
                  <a:schemeClr val="accent1"/>
                </a:solidFill>
              </a:rPr>
              <a:t>Output will be labeled images suggesting the type of blood cell.</a:t>
            </a:r>
          </a:p>
          <a:p>
            <a:pPr lvl="1" algn="just">
              <a:lnSpc>
                <a:spcPct val="150000"/>
              </a:lnSpc>
            </a:pPr>
            <a:r>
              <a:rPr lang="en-US" dirty="0">
                <a:solidFill>
                  <a:schemeClr val="accent1"/>
                </a:solidFill>
              </a:rPr>
              <a:t>Corrected images are stored in folders of there respective type.</a:t>
            </a:r>
          </a:p>
          <a:p>
            <a:pPr marL="457200" lvl="1" indent="0" algn="just">
              <a:lnSpc>
                <a:spcPct val="150000"/>
              </a:lnSpc>
              <a:buNone/>
            </a:pPr>
            <a:endParaRPr lang="en-US" b="0" dirty="0">
              <a:solidFill>
                <a:srgbClr val="5583D1"/>
              </a:solidFill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b="0" dirty="0">
              <a:solidFill>
                <a:srgbClr val="5583D1"/>
              </a:solidFill>
              <a:latin typeface="+mn-lt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dirty="0">
              <a:solidFill>
                <a:srgbClr val="5583D1"/>
              </a:solidFill>
              <a:latin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61B482-3DD2-EFAC-4638-292F54AFCB42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  <a:latin typeface="Calibri" panose="020F0502020204030204"/>
              </a:rPr>
              <a:t>Modules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02CA69F-4F18-18FC-0B34-162EA9C4D63F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877AC3B-2A5A-B7B6-430D-D4ADF6BCDD7D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i="1" dirty="0">
                <a:solidFill>
                  <a:srgbClr val="FFFFFF"/>
                </a:solidFill>
              </a:rPr>
              <a:t>Smart Label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6074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E2D7CD-C158-6FC1-06C7-09444D2DE0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325C8EF-A5DD-AB22-0372-51B9ABE6352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5" y="1271219"/>
            <a:ext cx="11761833" cy="5084231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600" dirty="0">
                <a:solidFill>
                  <a:schemeClr val="accent1"/>
                </a:solidFill>
                <a:latin typeface="+mn-lt"/>
              </a:rPr>
              <a:t>Core Methodology: Ensemble Learning</a:t>
            </a:r>
            <a:br>
              <a:rPr lang="en-US" sz="2400" dirty="0">
                <a:solidFill>
                  <a:schemeClr val="accent1"/>
                </a:solidFill>
                <a:latin typeface="+mn-lt"/>
              </a:rPr>
            </a:br>
            <a:r>
              <a:rPr lang="en-US" sz="2400" b="0" dirty="0">
                <a:solidFill>
                  <a:schemeClr val="accent1"/>
                </a:solidFill>
                <a:latin typeface="+mn-lt"/>
              </a:rPr>
              <a:t>A prediction is only auto-accepted if it passes two sequential checks, ensuring both agreement and high confidence.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600" dirty="0">
                <a:solidFill>
                  <a:schemeClr val="accent1"/>
                </a:solidFill>
                <a:latin typeface="+mn-lt"/>
              </a:rPr>
              <a:t>Modelling Plan:</a:t>
            </a:r>
            <a:endParaRPr lang="en-US" sz="2600" b="0" dirty="0">
              <a:solidFill>
                <a:schemeClr val="accent1"/>
              </a:solidFill>
              <a:latin typeface="+mn-lt"/>
            </a:endParaRPr>
          </a:p>
          <a:p>
            <a:pPr lvl="1">
              <a:lnSpc>
                <a:spcPct val="150000"/>
              </a:lnSpc>
            </a:pPr>
            <a:r>
              <a:rPr lang="en-US" sz="2200" dirty="0">
                <a:solidFill>
                  <a:schemeClr val="accent1"/>
                </a:solidFill>
              </a:rPr>
              <a:t>Gate 1: Disagreement Check</a:t>
            </a:r>
            <a:endParaRPr lang="en-US" sz="2200" b="0" dirty="0">
              <a:solidFill>
                <a:schemeClr val="accent1"/>
              </a:solidFill>
            </a:endParaRPr>
          </a:p>
          <a:p>
            <a:pPr lvl="2">
              <a:lnSpc>
                <a:spcPct val="150000"/>
              </a:lnSpc>
            </a:pPr>
            <a:r>
              <a:rPr lang="en-US" sz="2200" b="0" dirty="0">
                <a:solidFill>
                  <a:schemeClr val="accent1"/>
                </a:solidFill>
              </a:rPr>
              <a:t>If model predictions </a:t>
            </a:r>
            <a:r>
              <a:rPr lang="en-US" sz="2200" dirty="0">
                <a:solidFill>
                  <a:schemeClr val="accent1"/>
                </a:solidFill>
              </a:rPr>
              <a:t>disagree</a:t>
            </a:r>
            <a:r>
              <a:rPr lang="en-US" sz="2200" b="0" dirty="0">
                <a:solidFill>
                  <a:schemeClr val="accent1"/>
                </a:solidFill>
              </a:rPr>
              <a:t> → </a:t>
            </a:r>
            <a:r>
              <a:rPr lang="en-US" sz="2200" dirty="0">
                <a:solidFill>
                  <a:schemeClr val="accent1"/>
                </a:solidFill>
              </a:rPr>
              <a:t>Flag for HITL</a:t>
            </a:r>
            <a:r>
              <a:rPr lang="en-US" sz="2200" b="0" dirty="0">
                <a:solidFill>
                  <a:schemeClr val="accent1"/>
                </a:solidFill>
              </a:rPr>
              <a:t> (ambiguity trigger)</a:t>
            </a:r>
          </a:p>
          <a:p>
            <a:pPr lvl="1">
              <a:lnSpc>
                <a:spcPct val="150000"/>
              </a:lnSpc>
            </a:pPr>
            <a:r>
              <a:rPr lang="en-US" sz="2200" dirty="0">
                <a:solidFill>
                  <a:schemeClr val="accent1"/>
                </a:solidFill>
              </a:rPr>
              <a:t>Gate 2: Confidence Check</a:t>
            </a:r>
            <a:endParaRPr lang="en-US" sz="2200" b="0" dirty="0">
              <a:solidFill>
                <a:schemeClr val="accent1"/>
              </a:solidFill>
            </a:endParaRPr>
          </a:p>
          <a:p>
            <a:pPr lvl="2">
              <a:lnSpc>
                <a:spcPct val="150000"/>
              </a:lnSpc>
            </a:pPr>
            <a:r>
              <a:rPr lang="en-US" sz="2200" b="0" dirty="0">
                <a:solidFill>
                  <a:schemeClr val="accent1"/>
                </a:solidFill>
              </a:rPr>
              <a:t>If predictions </a:t>
            </a:r>
            <a:r>
              <a:rPr lang="en-US" sz="2200" dirty="0">
                <a:solidFill>
                  <a:schemeClr val="accent1"/>
                </a:solidFill>
              </a:rPr>
              <a:t>agree</a:t>
            </a:r>
            <a:r>
              <a:rPr lang="en-US" sz="2200" b="0" dirty="0">
                <a:solidFill>
                  <a:schemeClr val="accent1"/>
                </a:solidFill>
              </a:rPr>
              <a:t>:</a:t>
            </a:r>
          </a:p>
          <a:p>
            <a:pPr lvl="3">
              <a:lnSpc>
                <a:spcPct val="150000"/>
              </a:lnSpc>
            </a:pPr>
            <a:r>
              <a:rPr lang="en-US" sz="2200" dirty="0">
                <a:solidFill>
                  <a:schemeClr val="accent1"/>
                </a:solidFill>
              </a:rPr>
              <a:t>If </a:t>
            </a:r>
            <a:r>
              <a:rPr lang="en-US" sz="2200" b="1" dirty="0">
                <a:solidFill>
                  <a:schemeClr val="accent1"/>
                </a:solidFill>
              </a:rPr>
              <a:t>avg. confidence &lt; 85%</a:t>
            </a:r>
            <a:r>
              <a:rPr lang="en-US" sz="2200" dirty="0">
                <a:solidFill>
                  <a:schemeClr val="accent1"/>
                </a:solidFill>
              </a:rPr>
              <a:t> → </a:t>
            </a:r>
            <a:r>
              <a:rPr lang="en-US" sz="2200" b="1" dirty="0">
                <a:solidFill>
                  <a:schemeClr val="accent1"/>
                </a:solidFill>
              </a:rPr>
              <a:t>Flag for HITL</a:t>
            </a:r>
            <a:r>
              <a:rPr lang="en-US" sz="2200" dirty="0">
                <a:solidFill>
                  <a:schemeClr val="accent1"/>
                </a:solidFill>
              </a:rPr>
              <a:t> (low confidence)</a:t>
            </a:r>
          </a:p>
          <a:p>
            <a:pPr lvl="3">
              <a:lnSpc>
                <a:spcPct val="150000"/>
              </a:lnSpc>
            </a:pPr>
            <a:r>
              <a:rPr lang="en-US" sz="2200" dirty="0">
                <a:solidFill>
                  <a:schemeClr val="accent1"/>
                </a:solidFill>
              </a:rPr>
              <a:t>If </a:t>
            </a:r>
            <a:r>
              <a:rPr lang="en-US" sz="2200" b="1" dirty="0">
                <a:solidFill>
                  <a:schemeClr val="accent1"/>
                </a:solidFill>
              </a:rPr>
              <a:t>avg. confidence ≥ 85%</a:t>
            </a:r>
            <a:r>
              <a:rPr lang="en-US" sz="2200" dirty="0">
                <a:solidFill>
                  <a:schemeClr val="accent1"/>
                </a:solidFill>
              </a:rPr>
              <a:t> → </a:t>
            </a:r>
            <a:r>
              <a:rPr lang="en-US" sz="2200" b="1" dirty="0">
                <a:solidFill>
                  <a:schemeClr val="accent1"/>
                </a:solidFill>
              </a:rPr>
              <a:t>Auto-label</a:t>
            </a:r>
            <a:endParaRPr lang="en-US" sz="2200" dirty="0">
              <a:solidFill>
                <a:schemeClr val="accent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400" b="0" dirty="0">
              <a:solidFill>
                <a:schemeClr val="accent1"/>
              </a:solidFill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400" b="0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15F4B8-EED0-F7BE-96C7-D7AAE989A251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</a:rPr>
              <a:t>Methodology/Modeling Plan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A882B44-FCE4-BF93-E951-46CF2238FB74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CE164B1-01DD-BF3B-88E8-DF2DEDBFA9EB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i="1" dirty="0">
                <a:solidFill>
                  <a:srgbClr val="FFFFFF"/>
                </a:solidFill>
              </a:rPr>
              <a:t>Smart Label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6819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9CEA2B-384E-F256-4734-5578EDB524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0F88864-2E71-2992-AD53-E894883727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5" y="1271219"/>
            <a:ext cx="11511461" cy="5260205"/>
          </a:xfrm>
        </p:spPr>
        <p:txBody>
          <a:bodyPr/>
          <a:lstStyle/>
          <a:p>
            <a:pPr algn="just">
              <a:lnSpc>
                <a:spcPct val="100000"/>
              </a:lnSpc>
            </a:pPr>
            <a:r>
              <a:rPr lang="en-US" sz="2400" dirty="0">
                <a:solidFill>
                  <a:schemeClr val="accent1"/>
                </a:solidFill>
                <a:latin typeface="+mn-lt"/>
              </a:rPr>
              <a:t>Blood Cell Images for Cancer Detection – 5000 images. Divided into 4 classes : </a:t>
            </a:r>
          </a:p>
          <a:p>
            <a:pPr lvl="1" algn="just">
              <a:lnSpc>
                <a:spcPct val="100000"/>
              </a:lnSpc>
            </a:pPr>
            <a:r>
              <a:rPr lang="en-US" sz="2000" b="0" dirty="0">
                <a:solidFill>
                  <a:schemeClr val="accent1"/>
                </a:solidFill>
              </a:rPr>
              <a:t>Acute Lymphoblastic Leukemia</a:t>
            </a:r>
          </a:p>
          <a:p>
            <a:pPr lvl="1" algn="just">
              <a:lnSpc>
                <a:spcPct val="100000"/>
              </a:lnSpc>
            </a:pPr>
            <a:r>
              <a:rPr lang="en-US" sz="2000" b="0" dirty="0">
                <a:solidFill>
                  <a:schemeClr val="accent1"/>
                </a:solidFill>
              </a:rPr>
              <a:t>Acute Myeloid Leukemia</a:t>
            </a:r>
          </a:p>
          <a:p>
            <a:pPr lvl="1" algn="just">
              <a:lnSpc>
                <a:spcPct val="100000"/>
              </a:lnSpc>
            </a:pPr>
            <a:r>
              <a:rPr lang="en-US" sz="2000" b="0" dirty="0">
                <a:solidFill>
                  <a:schemeClr val="accent1"/>
                </a:solidFill>
              </a:rPr>
              <a:t>Chronic Myeloid Leukemia</a:t>
            </a:r>
          </a:p>
          <a:p>
            <a:pPr lvl="1" algn="just">
              <a:lnSpc>
                <a:spcPct val="100000"/>
              </a:lnSpc>
            </a:pPr>
            <a:r>
              <a:rPr lang="en-US" sz="2000" b="0" dirty="0">
                <a:solidFill>
                  <a:schemeClr val="accent1"/>
                </a:solidFill>
              </a:rPr>
              <a:t>Normal</a:t>
            </a:r>
            <a:endParaRPr lang="en-US" sz="2200" dirty="0">
              <a:solidFill>
                <a:schemeClr val="accent1"/>
              </a:solidFill>
            </a:endParaRPr>
          </a:p>
          <a:p>
            <a:pPr algn="just">
              <a:lnSpc>
                <a:spcPct val="100000"/>
              </a:lnSpc>
            </a:pPr>
            <a:r>
              <a:rPr lang="en-US" sz="2600" dirty="0">
                <a:solidFill>
                  <a:schemeClr val="accent1"/>
                </a:solidFill>
                <a:latin typeface="+mn-lt"/>
              </a:rPr>
              <a:t>Preprocessing &amp; Augmentation:</a:t>
            </a:r>
            <a:endParaRPr lang="en-US" sz="2600" b="0" dirty="0">
              <a:solidFill>
                <a:schemeClr val="accent1"/>
              </a:solidFill>
              <a:latin typeface="+mn-lt"/>
            </a:endParaRPr>
          </a:p>
          <a:p>
            <a:pPr lvl="1">
              <a:lnSpc>
                <a:spcPct val="100000"/>
              </a:lnSpc>
            </a:pPr>
            <a:r>
              <a:rPr lang="en-US" b="1" dirty="0">
                <a:solidFill>
                  <a:schemeClr val="accent1"/>
                </a:solidFill>
              </a:rPr>
              <a:t>Validation/Test Sets: </a:t>
            </a:r>
            <a:r>
              <a:rPr lang="en-US" b="0" dirty="0">
                <a:solidFill>
                  <a:schemeClr val="accent1"/>
                </a:solidFill>
              </a:rPr>
              <a:t>Resized to 224x224 pixels and normalized using ImageNet statistics.</a:t>
            </a:r>
          </a:p>
          <a:p>
            <a:pPr lvl="1">
              <a:lnSpc>
                <a:spcPct val="100000"/>
              </a:lnSpc>
            </a:pPr>
            <a:r>
              <a:rPr lang="en-US" b="1" dirty="0">
                <a:solidFill>
                  <a:schemeClr val="accent1"/>
                </a:solidFill>
              </a:rPr>
              <a:t>Training Set (Data Augmentation): </a:t>
            </a:r>
            <a:r>
              <a:rPr lang="en-US" b="0" dirty="0">
                <a:solidFill>
                  <a:schemeClr val="accent1"/>
                </a:solidFill>
              </a:rPr>
              <a:t>To prevent overfitting and improve model generalization, the following augmentations were applied randomly:	</a:t>
            </a:r>
          </a:p>
          <a:p>
            <a:pPr lvl="2">
              <a:lnSpc>
                <a:spcPct val="100000"/>
              </a:lnSpc>
            </a:pPr>
            <a:r>
              <a:rPr lang="en-US" dirty="0">
                <a:solidFill>
                  <a:schemeClr val="accent1"/>
                </a:solidFill>
              </a:rPr>
              <a:t>Random Horizontal &amp; Vertical Flips</a:t>
            </a:r>
          </a:p>
          <a:p>
            <a:pPr lvl="2">
              <a:lnSpc>
                <a:spcPct val="100000"/>
              </a:lnSpc>
            </a:pPr>
            <a:r>
              <a:rPr lang="en-US" sz="2200" dirty="0">
                <a:solidFill>
                  <a:schemeClr val="accent1"/>
                </a:solidFill>
              </a:rPr>
              <a:t>Random Rotations (up to 20 degrees)</a:t>
            </a:r>
          </a:p>
          <a:p>
            <a:pPr lvl="2">
              <a:lnSpc>
                <a:spcPct val="100000"/>
              </a:lnSpc>
            </a:pPr>
            <a:r>
              <a:rPr lang="en-US" sz="2200" dirty="0">
                <a:solidFill>
                  <a:schemeClr val="accent1"/>
                </a:solidFill>
              </a:rPr>
              <a:t>Color Jitter (adjusting brightness, contrast, and saturation)</a:t>
            </a:r>
          </a:p>
          <a:p>
            <a:pPr algn="just">
              <a:lnSpc>
                <a:spcPct val="100000"/>
              </a:lnSpc>
            </a:pPr>
            <a:endParaRPr lang="en-US" sz="2400" b="0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11E118-0427-BF72-3B78-1707B0D6E382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</a:rPr>
              <a:t>Data preprocessing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A5618F6-CE69-311A-F79A-D12C7E917449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4F7A196-7B69-DD68-52A5-39CD9B799F7D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i="1" dirty="0">
                <a:solidFill>
                  <a:srgbClr val="FFFFFF"/>
                </a:solidFill>
              </a:rPr>
              <a:t>Smart Label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3625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4FB9C7-FDE8-9F76-1C78-37E5A7D8DE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CB48F16-73F7-FEC0-3B3F-056A97AA16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5" y="1271219"/>
            <a:ext cx="11511461" cy="5260205"/>
          </a:xfrm>
        </p:spPr>
        <p:txBody>
          <a:bodyPr/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dirty="0">
                <a:solidFill>
                  <a:schemeClr val="accent1"/>
                </a:solidFill>
                <a:latin typeface="+mn-lt"/>
              </a:rPr>
              <a:t>Metrics</a:t>
            </a:r>
            <a:r>
              <a:rPr lang="en-US" sz="3600" dirty="0">
                <a:solidFill>
                  <a:schemeClr val="accent1"/>
                </a:solidFill>
                <a:latin typeface="+mn-lt"/>
              </a:rPr>
              <a:t>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18284E-A89F-2304-EB11-BF013B84B06A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</a:rPr>
              <a:t>Data preprocessing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C6FE4F2-3446-E7BA-A4F5-91D7C72BA408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0CFEA81-73AA-E931-9361-4D10C8850ECE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i="1" dirty="0">
                <a:solidFill>
                  <a:srgbClr val="FFFFFF"/>
                </a:solidFill>
              </a:rPr>
              <a:t>Smart Label</a:t>
            </a:r>
          </a:p>
          <a:p>
            <a:pPr algn="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C6F469-4E81-D1A6-71FB-7A89526181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5891" y="2080624"/>
            <a:ext cx="8331667" cy="3641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1738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E7B675-E694-7663-D55C-2461C40B8B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E433592-8155-CD6F-B5E3-78AB52F31D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5" y="1271219"/>
            <a:ext cx="11761833" cy="528197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600" dirty="0">
                <a:latin typeface="+mn-lt"/>
              </a:rPr>
              <a:t>Algorithms used:</a:t>
            </a:r>
            <a:r>
              <a:rPr lang="en-US" sz="2600" b="0" dirty="0">
                <a:latin typeface="+mn-lt"/>
              </a:rPr>
              <a:t> </a:t>
            </a:r>
            <a:r>
              <a:rPr lang="en-US" sz="2400" b="0" dirty="0">
                <a:solidFill>
                  <a:schemeClr val="accent1"/>
                </a:solidFill>
                <a:latin typeface="+mn-lt"/>
              </a:rPr>
              <a:t>Ensemble Learning (Voting Classifier), HITL, Residual Learning(ResNet18), Depth-wise Separable Convolutions (MobileNetv2) and Grad-CAM.</a:t>
            </a:r>
          </a:p>
          <a:p>
            <a:pPr>
              <a:lnSpc>
                <a:spcPct val="150000"/>
              </a:lnSpc>
            </a:pPr>
            <a:r>
              <a:rPr lang="en-US" sz="2600" dirty="0">
                <a:latin typeface="+mn-lt"/>
              </a:rPr>
              <a:t>Tools &amp; Frameworks:</a:t>
            </a:r>
            <a:endParaRPr lang="en-US" sz="2600" b="0" dirty="0">
              <a:latin typeface="+mn-lt"/>
            </a:endParaRPr>
          </a:p>
          <a:p>
            <a:pPr lvl="1">
              <a:lnSpc>
                <a:spcPct val="150000"/>
              </a:lnSpc>
            </a:pPr>
            <a:r>
              <a:rPr lang="en-US" b="1" dirty="0">
                <a:solidFill>
                  <a:schemeClr val="accent1"/>
                </a:solidFill>
              </a:rPr>
              <a:t>Deep Learning Framework</a:t>
            </a:r>
            <a:r>
              <a:rPr lang="en-US" dirty="0">
                <a:solidFill>
                  <a:schemeClr val="accent1"/>
                </a:solidFill>
              </a:rPr>
              <a:t>:</a:t>
            </a:r>
            <a:r>
              <a:rPr lang="en-US" b="0" dirty="0">
                <a:solidFill>
                  <a:schemeClr val="accent1"/>
                </a:solidFill>
              </a:rPr>
              <a:t> </a:t>
            </a:r>
            <a:r>
              <a:rPr lang="en-US" b="0" dirty="0" err="1">
                <a:solidFill>
                  <a:schemeClr val="accent1"/>
                </a:solidFill>
              </a:rPr>
              <a:t>PyTorch</a:t>
            </a:r>
            <a:endParaRPr lang="en-US" b="0" dirty="0">
              <a:solidFill>
                <a:schemeClr val="accent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b="1" dirty="0">
                <a:solidFill>
                  <a:schemeClr val="accent1"/>
                </a:solidFill>
              </a:rPr>
              <a:t>Web Application &amp; HITL: </a:t>
            </a:r>
            <a:r>
              <a:rPr lang="en-US" b="0" dirty="0">
                <a:solidFill>
                  <a:schemeClr val="accent1"/>
                </a:solidFill>
              </a:rPr>
              <a:t>Flask</a:t>
            </a:r>
          </a:p>
          <a:p>
            <a:pPr lvl="1">
              <a:lnSpc>
                <a:spcPct val="150000"/>
              </a:lnSpc>
            </a:pPr>
            <a:r>
              <a:rPr lang="en-US" b="1" dirty="0">
                <a:solidFill>
                  <a:schemeClr val="accent1"/>
                </a:solidFill>
              </a:rPr>
              <a:t>Numerical &amp; Scientific Libraries: </a:t>
            </a:r>
            <a:r>
              <a:rPr lang="en-US" b="0" dirty="0">
                <a:solidFill>
                  <a:schemeClr val="accent1"/>
                </a:solidFill>
              </a:rPr>
              <a:t>NumPy, OpenCV</a:t>
            </a:r>
          </a:p>
          <a:p>
            <a:pPr lvl="1">
              <a:lnSpc>
                <a:spcPct val="150000"/>
              </a:lnSpc>
            </a:pPr>
            <a:r>
              <a:rPr lang="en-US" b="1" dirty="0">
                <a:solidFill>
                  <a:schemeClr val="accent1"/>
                </a:solidFill>
              </a:rPr>
              <a:t>Data Analysis &amp; Metrics: </a:t>
            </a:r>
            <a:r>
              <a:rPr lang="en-US" b="0" dirty="0">
                <a:solidFill>
                  <a:schemeClr val="accent1"/>
                </a:solidFill>
              </a:rPr>
              <a:t>Pandas, Scikit-learn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243BDD-B44E-04F0-FA93-336DD2FFA770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</a:rPr>
              <a:t>Approach/Algorithms/Tools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4963133-FFA1-7CF4-9FAD-E6A120EF4238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EA3EC9D-D5AF-E54C-A3D0-5E42F32DC03B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i="1" dirty="0">
                <a:solidFill>
                  <a:srgbClr val="FFFFFF"/>
                </a:solidFill>
              </a:rPr>
              <a:t>Smart Label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446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770</TotalTime>
  <Words>725</Words>
  <Application>Microsoft Office PowerPoint</Application>
  <PresentationFormat>Widescreen</PresentationFormat>
  <Paragraphs>112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Aptos</vt:lpstr>
      <vt:lpstr>Arial</vt:lpstr>
      <vt:lpstr>Calibri</vt:lpstr>
      <vt:lpstr>Calibri (Body)</vt:lpstr>
      <vt:lpstr>Calibri Light</vt:lpstr>
      <vt:lpstr>Frutiger 45 bold</vt:lpstr>
      <vt:lpstr>Frutiger LT Pro 45 Light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HARI PRASATH</dc:creator>
  <cp:lastModifiedBy>Kushal Samirkumar Shah</cp:lastModifiedBy>
  <cp:revision>90</cp:revision>
  <dcterms:created xsi:type="dcterms:W3CDTF">2024-05-13T10:33:11Z</dcterms:created>
  <dcterms:modified xsi:type="dcterms:W3CDTF">2025-09-30T05:03:53Z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c52bb50-aef2-4dc8-bb7f-e0da22648362_Enabled">
    <vt:lpwstr>true</vt:lpwstr>
  </property>
  <property fmtid="{D5CDD505-2E9C-101B-9397-08002B2CF9AE}" pid="3" name="MSIP_Label_ac52bb50-aef2-4dc8-bb7f-e0da22648362_SetDate">
    <vt:lpwstr>2025-08-25T08:11:33Z</vt:lpwstr>
  </property>
  <property fmtid="{D5CDD505-2E9C-101B-9397-08002B2CF9AE}" pid="4" name="MSIP_Label_ac52bb50-aef2-4dc8-bb7f-e0da22648362_Method">
    <vt:lpwstr>Standard</vt:lpwstr>
  </property>
  <property fmtid="{D5CDD505-2E9C-101B-9397-08002B2CF9AE}" pid="5" name="MSIP_Label_ac52bb50-aef2-4dc8-bb7f-e0da22648362_Name">
    <vt:lpwstr>ac52bb50-aef2-4dc8-bb7f-e0da22648362</vt:lpwstr>
  </property>
  <property fmtid="{D5CDD505-2E9C-101B-9397-08002B2CF9AE}" pid="6" name="MSIP_Label_ac52bb50-aef2-4dc8-bb7f-e0da22648362_SiteId">
    <vt:lpwstr>264b9899-fe1b-430b-9509-2154878d5774</vt:lpwstr>
  </property>
  <property fmtid="{D5CDD505-2E9C-101B-9397-08002B2CF9AE}" pid="7" name="MSIP_Label_ac52bb50-aef2-4dc8-bb7f-e0da22648362_ActionId">
    <vt:lpwstr>5a5317b9-6049-4f38-9ea6-5786aca62bc4</vt:lpwstr>
  </property>
  <property fmtid="{D5CDD505-2E9C-101B-9397-08002B2CF9AE}" pid="8" name="MSIP_Label_ac52bb50-aef2-4dc8-bb7f-e0da22648362_ContentBits">
    <vt:lpwstr>2</vt:lpwstr>
  </property>
  <property fmtid="{D5CDD505-2E9C-101B-9397-08002B2CF9AE}" pid="9" name="MSIP_Label_ac52bb50-aef2-4dc8-bb7f-e0da22648362_Tag">
    <vt:lpwstr>10, 3, 0, 1</vt:lpwstr>
  </property>
  <property fmtid="{D5CDD505-2E9C-101B-9397-08002B2CF9AE}" pid="10" name="ClassificationContentMarkingFooterLocations">
    <vt:lpwstr>1_Office Theme:8</vt:lpwstr>
  </property>
  <property fmtid="{D5CDD505-2E9C-101B-9397-08002B2CF9AE}" pid="11" name="ClassificationContentMarkingFooterText">
    <vt:lpwstr>Sensitivity: LNT Construction Internal Use</vt:lpwstr>
  </property>
</Properties>
</file>