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61" r:id="rId5"/>
    <p:sldId id="269" r:id="rId6"/>
    <p:sldId id="260" r:id="rId7"/>
    <p:sldId id="266" r:id="rId8"/>
    <p:sldId id="265" r:id="rId9"/>
    <p:sldId id="268" r:id="rId10"/>
    <p:sldId id="270" r:id="rId11"/>
    <p:sldId id="271" r:id="rId12"/>
    <p:sldId id="262" r:id="rId13"/>
    <p:sldId id="259" r:id="rId14"/>
    <p:sldId id="267" r:id="rId15"/>
    <p:sldId id="263" r:id="rId16"/>
    <p:sldId id="26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82D49A-9E6C-4096-8197-690BD2D51A79}" type="datetimeFigureOut">
              <a:rPr lang="en-US" smtClean="0"/>
              <a:pPr/>
              <a:t>7/13/2020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215A19-405D-4B42-8C0F-34393D6258F9}" type="slidenum">
              <a:rPr lang="en-US" smtClean="0"/>
              <a:pPr/>
              <a:t>‹#›</a:t>
            </a:fld>
            <a:endParaRPr lang="en-US"/>
          </a:p>
        </p:txBody>
      </p:sp>
    </p:spTree>
    <p:extLst>
      <p:ext uri="{BB962C8B-B14F-4D97-AF65-F5344CB8AC3E}">
        <p14:creationId xmlns:p14="http://schemas.microsoft.com/office/powerpoint/2010/main" val="399344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7"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5"/>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3"/>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7" y="434163"/>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3"/>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4" y="930145"/>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1EF4BA-3EFB-44EF-A619-71DE7D5223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1"/>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0ED3438-8BE2-4D0B-A086-C505E29BEB08}" type="datetimeFigureOut">
              <a:rPr lang="en-US" smtClean="0"/>
              <a:pPr/>
              <a:t>7/13/2020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1EF4BA-3EFB-44EF-A619-71DE7D5223FE}"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2" y="329185"/>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7"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6"/>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60ED3438-8BE2-4D0B-A086-C505E29BEB08}" type="datetimeFigureOut">
              <a:rPr lang="en-US" smtClean="0"/>
              <a:pPr/>
              <a:t>7/13/2020</a:t>
            </a:fld>
            <a:endParaRPr lang="en-US"/>
          </a:p>
        </p:txBody>
      </p:sp>
      <p:sp>
        <p:nvSpPr>
          <p:cNvPr id="18" name="Footer Placeholder 17"/>
          <p:cNvSpPr>
            <a:spLocks noGrp="1"/>
          </p:cNvSpPr>
          <p:nvPr>
            <p:ph type="ftr" sz="quarter" idx="3"/>
          </p:nvPr>
        </p:nvSpPr>
        <p:spPr>
          <a:xfrm>
            <a:off x="6062328" y="6111876"/>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6"/>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A1EF4BA-3EFB-44EF-A619-71DE7D5223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smtClean="0"/>
              <a:t>ONLINE SHOPPING</a:t>
            </a:r>
            <a:br>
              <a:rPr lang="en-IN" dirty="0" smtClean="0"/>
            </a:br>
            <a:r>
              <a:rPr lang="en-IN" sz="3100" dirty="0" smtClean="0">
                <a:solidFill>
                  <a:srgbClr val="C00000"/>
                </a:solidFill>
              </a:rPr>
              <a:t>(</a:t>
            </a:r>
            <a:r>
              <a:rPr lang="en-IN" sz="2400" dirty="0" smtClean="0">
                <a:solidFill>
                  <a:srgbClr val="C00000"/>
                </a:solidFill>
              </a:rPr>
              <a:t>TIMEFLIES</a:t>
            </a:r>
            <a:r>
              <a:rPr lang="en-IN" sz="3100" dirty="0" smtClean="0">
                <a:solidFill>
                  <a:srgbClr val="C00000"/>
                </a:solidFill>
              </a:rPr>
              <a:t>)</a:t>
            </a:r>
            <a:r>
              <a:rPr lang="en-IN" dirty="0" smtClean="0"/>
              <a:t/>
            </a:r>
            <a:br>
              <a:rPr lang="en-IN" dirty="0" smtClean="0"/>
            </a:br>
            <a:endParaRPr lang="en-US" dirty="0"/>
          </a:p>
        </p:txBody>
      </p:sp>
      <p:sp>
        <p:nvSpPr>
          <p:cNvPr id="3" name="Subtitle 2"/>
          <p:cNvSpPr>
            <a:spLocks noGrp="1"/>
          </p:cNvSpPr>
          <p:nvPr>
            <p:ph type="subTitle" idx="1"/>
          </p:nvPr>
        </p:nvSpPr>
        <p:spPr>
          <a:xfrm>
            <a:off x="357159" y="4143381"/>
            <a:ext cx="6400800" cy="1857388"/>
          </a:xfrm>
        </p:spPr>
        <p:txBody>
          <a:bodyPr>
            <a:normAutofit/>
          </a:bodyPr>
          <a:lstStyle/>
          <a:p>
            <a:r>
              <a:rPr lang="en-IN" dirty="0" smtClean="0"/>
              <a:t>PRESENTED BY</a:t>
            </a:r>
          </a:p>
          <a:p>
            <a:r>
              <a:rPr lang="en-US" dirty="0" smtClean="0"/>
              <a:t>KUSHAL MONDAL</a:t>
            </a:r>
            <a:endParaRPr lang="en-IN" dirty="0" smtClean="0"/>
          </a:p>
          <a:p>
            <a:r>
              <a:rPr lang="en-IN" dirty="0" smtClean="0"/>
              <a:t>SUMANA ROYCHOWDHURY</a:t>
            </a:r>
          </a:p>
          <a:p>
            <a:r>
              <a:rPr lang="en-IN" dirty="0" smtClean="0"/>
              <a:t>SAGARIKA DOGRA</a:t>
            </a:r>
          </a:p>
          <a:p>
            <a:r>
              <a:rPr lang="en-IN" dirty="0" smtClean="0"/>
              <a:t>TRISHNA SARKAR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6041920"/>
          </a:xfrm>
        </p:spPr>
        <p:txBody>
          <a:bodyPr>
            <a:normAutofit/>
          </a:bodyPr>
          <a:lstStyle/>
          <a:p>
            <a:pPr>
              <a:buNone/>
            </a:pPr>
            <a:r>
              <a:rPr lang="en-IN" sz="1800" dirty="0" smtClean="0">
                <a:solidFill>
                  <a:srgbClr val="FF0000"/>
                </a:solidFill>
              </a:rPr>
              <a:t>Level 1:</a:t>
            </a:r>
          </a:p>
          <a:p>
            <a:pPr>
              <a:buNone/>
            </a:pPr>
            <a:endParaRPr lang="en-IN" sz="1800" dirty="0" smtClean="0">
              <a:solidFill>
                <a:srgbClr val="FF0000"/>
              </a:solidFill>
            </a:endParaRPr>
          </a:p>
        </p:txBody>
      </p:sp>
      <p:pic>
        <p:nvPicPr>
          <p:cNvPr id="4" name="Picture 3" descr="dfd level 1.png"/>
          <p:cNvPicPr>
            <a:picLocks noChangeAspect="1"/>
          </p:cNvPicPr>
          <p:nvPr/>
        </p:nvPicPr>
        <p:blipFill>
          <a:blip r:embed="rId2"/>
          <a:stretch>
            <a:fillRect/>
          </a:stretch>
        </p:blipFill>
        <p:spPr>
          <a:xfrm>
            <a:off x="1785918" y="428604"/>
            <a:ext cx="6929487" cy="5572164"/>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470416"/>
          </a:xfrm>
        </p:spPr>
        <p:txBody>
          <a:bodyPr>
            <a:normAutofit/>
          </a:bodyPr>
          <a:lstStyle/>
          <a:p>
            <a:pPr>
              <a:buNone/>
            </a:pPr>
            <a:endParaRPr lang="en-IN" sz="1800" dirty="0" smtClean="0">
              <a:solidFill>
                <a:srgbClr val="FF0000"/>
              </a:solidFill>
            </a:endParaRPr>
          </a:p>
          <a:p>
            <a:pPr>
              <a:buNone/>
            </a:pPr>
            <a:endParaRPr lang="en-IN" sz="1800" dirty="0" smtClean="0">
              <a:solidFill>
                <a:srgbClr val="FF0000"/>
              </a:solidFill>
            </a:endParaRPr>
          </a:p>
          <a:p>
            <a:pPr>
              <a:buNone/>
            </a:pPr>
            <a:endParaRPr lang="en-IN" sz="1800" dirty="0" smtClean="0">
              <a:solidFill>
                <a:srgbClr val="FF0000"/>
              </a:solidFill>
            </a:endParaRPr>
          </a:p>
          <a:p>
            <a:pPr>
              <a:buNone/>
            </a:pPr>
            <a:r>
              <a:rPr lang="en-IN" sz="1800" dirty="0" smtClean="0">
                <a:solidFill>
                  <a:srgbClr val="FF0000"/>
                </a:solidFill>
              </a:rPr>
              <a:t>Level 2:        </a:t>
            </a:r>
          </a:p>
          <a:p>
            <a:pPr>
              <a:buNone/>
            </a:pPr>
            <a:endParaRPr lang="en-IN" sz="1800" dirty="0" smtClean="0">
              <a:solidFill>
                <a:srgbClr val="FF0000"/>
              </a:solidFill>
            </a:endParaRPr>
          </a:p>
          <a:p>
            <a:pPr>
              <a:buNone/>
            </a:pPr>
            <a:endParaRPr lang="en-IN" sz="1800" dirty="0" smtClean="0">
              <a:solidFill>
                <a:srgbClr val="FF0000"/>
              </a:solidFill>
            </a:endParaRPr>
          </a:p>
          <a:p>
            <a:pPr>
              <a:buNone/>
            </a:pPr>
            <a:endParaRPr lang="en-IN" sz="1800" dirty="0" smtClean="0">
              <a:solidFill>
                <a:srgbClr val="FF0000"/>
              </a:solidFill>
            </a:endParaRPr>
          </a:p>
          <a:p>
            <a:pPr>
              <a:buNone/>
            </a:pPr>
            <a:endParaRPr lang="en-IN" sz="1800" dirty="0" smtClean="0">
              <a:solidFill>
                <a:srgbClr val="FF0000"/>
              </a:solidFill>
            </a:endParaRPr>
          </a:p>
          <a:p>
            <a:pPr>
              <a:buNone/>
            </a:pPr>
            <a:endParaRPr lang="en-IN" sz="1800" dirty="0" smtClean="0">
              <a:solidFill>
                <a:srgbClr val="FF0000"/>
              </a:solidFill>
            </a:endParaRPr>
          </a:p>
          <a:p>
            <a:pPr>
              <a:buNone/>
            </a:pPr>
            <a:endParaRPr lang="en-IN" sz="1800" dirty="0" smtClean="0">
              <a:solidFill>
                <a:srgbClr val="FF0000"/>
              </a:solidFill>
            </a:endParaRPr>
          </a:p>
          <a:p>
            <a:pPr>
              <a:buNone/>
            </a:pPr>
            <a:endParaRPr lang="en-IN" sz="1800" dirty="0" smtClean="0">
              <a:solidFill>
                <a:srgbClr val="FF0000"/>
              </a:solidFill>
            </a:endParaRPr>
          </a:p>
          <a:p>
            <a:pPr>
              <a:buNone/>
            </a:pPr>
            <a:endParaRPr lang="en-IN" sz="1800" dirty="0" smtClean="0">
              <a:solidFill>
                <a:srgbClr val="FF0000"/>
              </a:solidFill>
            </a:endParaRPr>
          </a:p>
          <a:p>
            <a:pPr>
              <a:buNone/>
            </a:pPr>
            <a:r>
              <a:rPr lang="en-IN" sz="1800" dirty="0" smtClean="0">
                <a:solidFill>
                  <a:srgbClr val="FF0000"/>
                </a:solidFill>
              </a:rPr>
              <a:t>Level 3:</a:t>
            </a:r>
            <a:endParaRPr lang="en-US" sz="1800" dirty="0">
              <a:solidFill>
                <a:srgbClr val="FF0000"/>
              </a:solidFill>
            </a:endParaRPr>
          </a:p>
        </p:txBody>
      </p:sp>
      <p:pic>
        <p:nvPicPr>
          <p:cNvPr id="4" name="Picture 3" descr="level 2.1.png"/>
          <p:cNvPicPr>
            <a:picLocks noChangeAspect="1"/>
          </p:cNvPicPr>
          <p:nvPr/>
        </p:nvPicPr>
        <p:blipFill>
          <a:blip r:embed="rId2"/>
          <a:stretch>
            <a:fillRect/>
          </a:stretch>
        </p:blipFill>
        <p:spPr>
          <a:xfrm>
            <a:off x="1643041" y="428604"/>
            <a:ext cx="7072363" cy="3143272"/>
          </a:xfrm>
          <a:prstGeom prst="rect">
            <a:avLst/>
          </a:prstGeom>
        </p:spPr>
      </p:pic>
      <p:pic>
        <p:nvPicPr>
          <p:cNvPr id="5" name="Picture 4" descr="level 3.png"/>
          <p:cNvPicPr>
            <a:picLocks noChangeAspect="1"/>
          </p:cNvPicPr>
          <p:nvPr/>
        </p:nvPicPr>
        <p:blipFill>
          <a:blip r:embed="rId3"/>
          <a:stretch>
            <a:fillRect/>
          </a:stretch>
        </p:blipFill>
        <p:spPr>
          <a:xfrm>
            <a:off x="1643041" y="3714752"/>
            <a:ext cx="7072363" cy="221457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3" y="500042"/>
            <a:ext cx="8183880" cy="622932"/>
          </a:xfrm>
        </p:spPr>
        <p:txBody>
          <a:bodyPr>
            <a:normAutofit fontScale="90000"/>
          </a:bodyPr>
          <a:lstStyle/>
          <a:p>
            <a:pPr algn="ctr"/>
            <a:r>
              <a:rPr lang="en-IN" dirty="0" smtClean="0"/>
              <a:t>AVAILABLE PAGES IN THE SITE</a:t>
            </a:r>
            <a:endParaRPr lang="en-US" dirty="0"/>
          </a:p>
        </p:txBody>
      </p:sp>
      <p:sp>
        <p:nvSpPr>
          <p:cNvPr id="3" name="Content Placeholder 2"/>
          <p:cNvSpPr>
            <a:spLocks noGrp="1"/>
          </p:cNvSpPr>
          <p:nvPr>
            <p:ph idx="1"/>
          </p:nvPr>
        </p:nvSpPr>
        <p:spPr>
          <a:xfrm>
            <a:off x="500033" y="1285861"/>
            <a:ext cx="8183880" cy="5000660"/>
          </a:xfrm>
        </p:spPr>
        <p:txBody>
          <a:bodyPr>
            <a:normAutofit lnSpcReduction="10000"/>
          </a:bodyPr>
          <a:lstStyle/>
          <a:p>
            <a:r>
              <a:rPr lang="en-IN" sz="1800" dirty="0" smtClean="0">
                <a:solidFill>
                  <a:srgbClr val="FF0000"/>
                </a:solidFill>
              </a:rPr>
              <a:t>Home: </a:t>
            </a:r>
            <a:r>
              <a:rPr lang="en-IN" sz="1800" dirty="0" smtClean="0"/>
              <a:t>The Index page is the storefront of this site and welcome the customers into our site.</a:t>
            </a:r>
          </a:p>
          <a:p>
            <a:r>
              <a:rPr lang="en-IN" sz="1800" dirty="0" smtClean="0">
                <a:solidFill>
                  <a:srgbClr val="FF0000"/>
                </a:solidFill>
              </a:rPr>
              <a:t>Category overview: </a:t>
            </a:r>
            <a:r>
              <a:rPr lang="en-IN" sz="1800" dirty="0" smtClean="0"/>
              <a:t>Landing page for overall categories like men or women </a:t>
            </a:r>
            <a:r>
              <a:rPr lang="en-IN" sz="1800" dirty="0" smtClean="0"/>
              <a:t>watch</a:t>
            </a:r>
            <a:r>
              <a:rPr lang="en-IN" sz="1800" dirty="0" smtClean="0"/>
              <a:t>, smart watch, party watch </a:t>
            </a:r>
            <a:r>
              <a:rPr lang="en-IN" sz="1800" dirty="0" smtClean="0"/>
              <a:t>etc.</a:t>
            </a:r>
          </a:p>
          <a:p>
            <a:r>
              <a:rPr lang="en-IN" sz="1800" dirty="0" smtClean="0">
                <a:solidFill>
                  <a:srgbClr val="FF0000"/>
                </a:solidFill>
              </a:rPr>
              <a:t>Product Page: </a:t>
            </a:r>
            <a:r>
              <a:rPr lang="en-IN" sz="1800" dirty="0" smtClean="0"/>
              <a:t>Show the information of the individual product with the main call to action “add to cart”.</a:t>
            </a:r>
          </a:p>
          <a:p>
            <a:r>
              <a:rPr lang="en-IN" sz="1800" dirty="0" smtClean="0">
                <a:solidFill>
                  <a:srgbClr val="FF0000"/>
                </a:solidFill>
              </a:rPr>
              <a:t>Sign Up/create account: </a:t>
            </a:r>
            <a:r>
              <a:rPr lang="en-IN" sz="1800" dirty="0" smtClean="0"/>
              <a:t>To create a account of the customer for buying the product. The account is also a great way to provide loyalty points management.</a:t>
            </a:r>
          </a:p>
          <a:p>
            <a:r>
              <a:rPr lang="en-IN" sz="1800" dirty="0" smtClean="0">
                <a:solidFill>
                  <a:srgbClr val="FF0000"/>
                </a:solidFill>
              </a:rPr>
              <a:t>Login: </a:t>
            </a:r>
            <a:r>
              <a:rPr lang="en-IN" sz="1800" dirty="0" smtClean="0"/>
              <a:t>If any customer want to buy product and he/she create account in the site then they need to login in that site. </a:t>
            </a:r>
          </a:p>
          <a:p>
            <a:r>
              <a:rPr lang="en-IN" sz="1800" dirty="0" smtClean="0">
                <a:solidFill>
                  <a:srgbClr val="FF0000"/>
                </a:solidFill>
              </a:rPr>
              <a:t>Cart: </a:t>
            </a:r>
            <a:r>
              <a:rPr lang="en-IN" sz="1800" dirty="0" smtClean="0"/>
              <a:t>The cart where customer selects what they want to purchase and total amount will appear.</a:t>
            </a:r>
          </a:p>
          <a:p>
            <a:r>
              <a:rPr lang="en-IN" sz="1800" dirty="0" smtClean="0">
                <a:solidFill>
                  <a:srgbClr val="FF0000"/>
                </a:solidFill>
              </a:rPr>
              <a:t>Payment: </a:t>
            </a:r>
            <a:r>
              <a:rPr lang="en-IN" sz="1800" dirty="0" smtClean="0"/>
              <a:t>Payment is that in which way the customer want to pay for the product.</a:t>
            </a:r>
          </a:p>
          <a:p>
            <a:r>
              <a:rPr lang="en-IN" sz="1800" dirty="0" smtClean="0">
                <a:solidFill>
                  <a:srgbClr val="FF0000"/>
                </a:solidFill>
              </a:rPr>
              <a:t>My Order: </a:t>
            </a:r>
            <a:r>
              <a:rPr lang="en-IN" sz="1800" dirty="0" smtClean="0"/>
              <a:t>Order history is shown in the account and it will help the customer to go back and reorder an item.</a:t>
            </a:r>
          </a:p>
          <a:p>
            <a:endParaRPr lang="en-IN" sz="1800" dirty="0" smtClean="0"/>
          </a:p>
          <a:p>
            <a:endParaRPr lang="en-US"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3" y="500042"/>
            <a:ext cx="8183880" cy="1051560"/>
          </a:xfrm>
        </p:spPr>
        <p:txBody>
          <a:bodyPr>
            <a:normAutofit/>
          </a:bodyPr>
          <a:lstStyle/>
          <a:p>
            <a:pPr algn="ctr"/>
            <a:r>
              <a:rPr lang="en-IN" sz="2800" dirty="0" smtClean="0"/>
              <a:t>ADVANTAGES </a:t>
            </a:r>
            <a:endParaRPr lang="en-US" sz="2800" dirty="0"/>
          </a:p>
        </p:txBody>
      </p:sp>
      <p:sp>
        <p:nvSpPr>
          <p:cNvPr id="3" name="Content Placeholder 2"/>
          <p:cNvSpPr>
            <a:spLocks noGrp="1"/>
          </p:cNvSpPr>
          <p:nvPr>
            <p:ph idx="1"/>
          </p:nvPr>
        </p:nvSpPr>
        <p:spPr>
          <a:xfrm>
            <a:off x="500033" y="1714488"/>
            <a:ext cx="8183880" cy="4187952"/>
          </a:xfrm>
        </p:spPr>
        <p:txBody>
          <a:bodyPr>
            <a:normAutofit/>
          </a:bodyPr>
          <a:lstStyle/>
          <a:p>
            <a:r>
              <a:rPr lang="en-IN" sz="1800" dirty="0" smtClean="0"/>
              <a:t>In avoids the lot of manual work.</a:t>
            </a:r>
          </a:p>
          <a:p>
            <a:r>
              <a:rPr lang="en-IN" sz="1800" dirty="0" smtClean="0"/>
              <a:t>User can easily access the system without much experience.</a:t>
            </a:r>
          </a:p>
          <a:p>
            <a:r>
              <a:rPr lang="en-IN" sz="1800" dirty="0" smtClean="0"/>
              <a:t>Provide software and hardware securities.</a:t>
            </a:r>
          </a:p>
          <a:p>
            <a:r>
              <a:rPr lang="en-IN" sz="1800" dirty="0" smtClean="0"/>
              <a:t>User friendly screen to enter the data.</a:t>
            </a:r>
          </a:p>
          <a:p>
            <a:r>
              <a:rPr lang="en-IN" sz="1800" dirty="0" smtClean="0"/>
              <a:t>Portable and flexible for further extension.</a:t>
            </a:r>
          </a:p>
          <a:p>
            <a:r>
              <a:rPr lang="en-IN" sz="1800" dirty="0" smtClean="0"/>
              <a:t>It saves time and money.</a:t>
            </a:r>
          </a:p>
          <a:p>
            <a:r>
              <a:rPr lang="en-IN" sz="1800" dirty="0" smtClean="0"/>
              <a:t>No need for cash in hand.</a:t>
            </a:r>
          </a:p>
          <a:p>
            <a:r>
              <a:rPr lang="en-IN" sz="1800" dirty="0" smtClean="0"/>
              <a:t>24*7 available. </a:t>
            </a:r>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183880" cy="1051560"/>
          </a:xfrm>
        </p:spPr>
        <p:txBody>
          <a:bodyPr>
            <a:normAutofit fontScale="90000"/>
          </a:bodyPr>
          <a:lstStyle/>
          <a:p>
            <a:pPr algn="ctr"/>
            <a:r>
              <a:rPr lang="en-IN" dirty="0" smtClean="0"/>
              <a:t>FUTURE SCOPE OF THE PROJECT</a:t>
            </a:r>
            <a:endParaRPr lang="en-US" dirty="0"/>
          </a:p>
        </p:txBody>
      </p:sp>
      <p:sp>
        <p:nvSpPr>
          <p:cNvPr id="3" name="Content Placeholder 2"/>
          <p:cNvSpPr>
            <a:spLocks noGrp="1"/>
          </p:cNvSpPr>
          <p:nvPr>
            <p:ph idx="1"/>
          </p:nvPr>
        </p:nvSpPr>
        <p:spPr>
          <a:xfrm>
            <a:off x="428596" y="1643050"/>
            <a:ext cx="8183880" cy="4286280"/>
          </a:xfrm>
        </p:spPr>
        <p:txBody>
          <a:bodyPr>
            <a:normAutofit/>
          </a:bodyPr>
          <a:lstStyle/>
          <a:p>
            <a:pPr lvl="0">
              <a:buNone/>
            </a:pPr>
            <a:r>
              <a:rPr lang="en-IN" sz="2000" dirty="0" smtClean="0"/>
              <a:t>Online shopping is a web based project which is made for remote-shopping through internet. Now a days we can place the order for any thing from house. There is no need to go the shop. The payment, the confirmation of purchasing; we can do everything we want. Now we think that how the days have been changed with time. People had to stand in the rows for buying that particular things from the popular shop. But now a days we can extremely surprise that those things can be available on the door step in few hours.</a:t>
            </a:r>
          </a:p>
          <a:p>
            <a:pPr lvl="0">
              <a:buNone/>
            </a:pPr>
            <a:r>
              <a:rPr lang="en-IN" sz="2000" dirty="0" smtClean="0"/>
              <a:t>                   In future we will try to make this website which work so flexible and beneficial for the customer and also try to make smooth service.</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3" y="500042"/>
            <a:ext cx="8183880" cy="1051560"/>
          </a:xfrm>
        </p:spPr>
        <p:txBody>
          <a:bodyPr/>
          <a:lstStyle/>
          <a:p>
            <a:pPr algn="ctr"/>
            <a:r>
              <a:rPr lang="en-IN" dirty="0" smtClean="0"/>
              <a:t>CONCLUSION</a:t>
            </a:r>
            <a:endParaRPr lang="en-US" dirty="0"/>
          </a:p>
        </p:txBody>
      </p:sp>
      <p:sp>
        <p:nvSpPr>
          <p:cNvPr id="3" name="Content Placeholder 2"/>
          <p:cNvSpPr>
            <a:spLocks noGrp="1"/>
          </p:cNvSpPr>
          <p:nvPr>
            <p:ph idx="1"/>
          </p:nvPr>
        </p:nvSpPr>
        <p:spPr>
          <a:xfrm>
            <a:off x="500033" y="1643050"/>
            <a:ext cx="8183880" cy="4187952"/>
          </a:xfrm>
        </p:spPr>
        <p:txBody>
          <a:bodyPr>
            <a:normAutofit/>
          </a:bodyPr>
          <a:lstStyle/>
          <a:p>
            <a:pPr>
              <a:buNone/>
            </a:pPr>
            <a:r>
              <a:rPr lang="en-US" sz="2000" dirty="0" smtClean="0"/>
              <a:t>We have successfully implemented the site “Online shopping” with the help of various links and tools; we have been able to provide a site which is run by the local host. We have been successful in our attempt to take care of the needs of both the customers as well as the administrator. Finally we hope that this will go a long way in popularizing the organization and making its work of enrollment, keeping track of Artist’s Arts, problem solving, etc much more efficient.</a:t>
            </a:r>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flipV="1">
            <a:off x="502920" y="530352"/>
            <a:ext cx="8183880" cy="4187952"/>
          </a:xfrm>
        </p:spPr>
        <p:txBody>
          <a:bodyPr/>
          <a:lstStyle/>
          <a:p>
            <a:pPr algn="ctr">
              <a:buNone/>
            </a:pPr>
            <a:endParaRPr lang="en-IN" dirty="0" smtClean="0"/>
          </a:p>
          <a:p>
            <a:pPr algn="ctr">
              <a:buNone/>
            </a:pPr>
            <a:endParaRPr lang="en-IN" dirty="0" smtClean="0"/>
          </a:p>
          <a:p>
            <a:pPr algn="ctr">
              <a:buNone/>
            </a:pPr>
            <a:endParaRPr lang="en-IN" dirty="0" smtClean="0"/>
          </a:p>
        </p:txBody>
      </p:sp>
      <p:sp>
        <p:nvSpPr>
          <p:cNvPr id="5" name="TextBox 4"/>
          <p:cNvSpPr txBox="1"/>
          <p:nvPr/>
        </p:nvSpPr>
        <p:spPr>
          <a:xfrm>
            <a:off x="1285852" y="2643182"/>
            <a:ext cx="6786610" cy="923330"/>
          </a:xfrm>
          <a:prstGeom prst="rect">
            <a:avLst/>
          </a:prstGeom>
          <a:noFill/>
          <a:ln>
            <a:noFill/>
          </a:ln>
          <a:effectLst>
            <a:outerShdw blurRad="149987" dist="250190" dir="8460000" algn="ctr">
              <a:srgbClr val="000000">
                <a:alpha val="28000"/>
              </a:srgbClr>
            </a:outerShdw>
            <a:softEdge rad="127000"/>
          </a:effectLst>
          <a:scene3d>
            <a:camera prst="orthographicFront">
              <a:rot lat="0" lon="0" rev="0"/>
            </a:camera>
            <a:lightRig rig="contrasting" dir="t">
              <a:rot lat="0" lon="0" rev="1500000"/>
            </a:lightRig>
          </a:scene3d>
          <a:sp3d prstMaterial="metal">
            <a:bevelT w="88900" h="88900"/>
          </a:sp3d>
        </p:spPr>
        <p:txBody>
          <a:bodyPr wrap="square" rtlCol="0" anchor="ctr">
            <a:spAutoFit/>
            <a:scene3d>
              <a:camera prst="orthographicFront"/>
              <a:lightRig rig="threePt" dir="t"/>
            </a:scene3d>
            <a:sp3d extrusionH="57150">
              <a:bevelT w="38100" h="38100" prst="relaxedInset"/>
            </a:sp3d>
          </a:bodyPr>
          <a:lstStyle/>
          <a:p>
            <a:pPr algn="ctr"/>
            <a:r>
              <a:rPr lang="en-IN" sz="5400" dirty="0" smtClean="0">
                <a:solidFill>
                  <a:srgbClr val="C00000"/>
                </a:solidFill>
              </a:rPr>
              <a:t>THANK  YOU</a:t>
            </a:r>
            <a:endParaRPr lang="en-US" sz="5400"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3" y="428604"/>
            <a:ext cx="8183880" cy="1051560"/>
          </a:xfrm>
        </p:spPr>
        <p:txBody>
          <a:bodyPr/>
          <a:lstStyle/>
          <a:p>
            <a:pPr algn="ctr"/>
            <a:r>
              <a:rPr lang="en-IN" dirty="0" smtClean="0"/>
              <a:t>CONTENT</a:t>
            </a:r>
            <a:endParaRPr lang="en-US" dirty="0"/>
          </a:p>
        </p:txBody>
      </p:sp>
      <p:sp>
        <p:nvSpPr>
          <p:cNvPr id="3" name="Content Placeholder 2"/>
          <p:cNvSpPr>
            <a:spLocks noGrp="1"/>
          </p:cNvSpPr>
          <p:nvPr>
            <p:ph idx="1"/>
          </p:nvPr>
        </p:nvSpPr>
        <p:spPr>
          <a:xfrm>
            <a:off x="500033" y="1857364"/>
            <a:ext cx="8183880" cy="4187952"/>
          </a:xfrm>
        </p:spPr>
        <p:txBody>
          <a:bodyPr/>
          <a:lstStyle/>
          <a:p>
            <a:r>
              <a:rPr lang="en-IN" sz="2400" dirty="0" smtClean="0"/>
              <a:t>INTRODUCTION</a:t>
            </a:r>
          </a:p>
          <a:p>
            <a:r>
              <a:rPr lang="en-IN" sz="2400" dirty="0" smtClean="0"/>
              <a:t>OVERVIEW OF ONLINE SHOPPING</a:t>
            </a:r>
          </a:p>
          <a:p>
            <a:r>
              <a:rPr lang="en-IN" sz="2400" dirty="0" smtClean="0"/>
              <a:t>SOFTWARE AND HARDWARE REQUIREMENT</a:t>
            </a:r>
          </a:p>
          <a:p>
            <a:r>
              <a:rPr lang="en-IN" sz="2400" dirty="0" smtClean="0"/>
              <a:t>INTRODUCTION TO TOOLS</a:t>
            </a:r>
          </a:p>
          <a:p>
            <a:r>
              <a:rPr lang="en-IN" sz="2400" dirty="0" smtClean="0"/>
              <a:t>E-R DIAGRAM</a:t>
            </a:r>
          </a:p>
          <a:p>
            <a:r>
              <a:rPr lang="en-IN" sz="2400" dirty="0" smtClean="0"/>
              <a:t>DATA FLOW DIAGRAM</a:t>
            </a:r>
          </a:p>
          <a:p>
            <a:r>
              <a:rPr lang="en-IN" sz="2400" dirty="0" smtClean="0"/>
              <a:t>AVAILABLE PAGES IN THE SITE</a:t>
            </a:r>
          </a:p>
          <a:p>
            <a:r>
              <a:rPr lang="en-IN" sz="2400" dirty="0" smtClean="0"/>
              <a:t>ADVANTAGES </a:t>
            </a:r>
          </a:p>
          <a:p>
            <a:r>
              <a:rPr lang="en-IN" sz="2400" dirty="0" smtClean="0"/>
              <a:t>FUTURE SCOPE</a:t>
            </a:r>
          </a:p>
          <a:p>
            <a:r>
              <a:rPr lang="en-IN" sz="2400" dirty="0" smtClean="0"/>
              <a:t>CONCLUSION</a:t>
            </a:r>
          </a:p>
          <a:p>
            <a:endParaRPr lang="en-IN" sz="2400" dirty="0" smtClean="0"/>
          </a:p>
          <a:p>
            <a:endParaRPr lang="en-IN" sz="2400" dirty="0" smtClean="0"/>
          </a:p>
          <a:p>
            <a:endParaRPr lang="en-IN" sz="2400" dirty="0" smtClean="0"/>
          </a:p>
          <a:p>
            <a:endParaRPr lang="en-IN" sz="2400"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3" y="428604"/>
            <a:ext cx="8183880" cy="1051560"/>
          </a:xfrm>
        </p:spPr>
        <p:txBody>
          <a:bodyPr>
            <a:normAutofit/>
          </a:bodyPr>
          <a:lstStyle/>
          <a:p>
            <a:pPr algn="ctr"/>
            <a:r>
              <a:rPr lang="en-IN" sz="2800" dirty="0" smtClean="0"/>
              <a:t>INTRODUCTION</a:t>
            </a:r>
            <a:endParaRPr lang="en-US" sz="2800" dirty="0"/>
          </a:p>
        </p:txBody>
      </p:sp>
      <p:sp>
        <p:nvSpPr>
          <p:cNvPr id="3" name="Content Placeholder 2"/>
          <p:cNvSpPr>
            <a:spLocks noGrp="1"/>
          </p:cNvSpPr>
          <p:nvPr>
            <p:ph idx="1"/>
          </p:nvPr>
        </p:nvSpPr>
        <p:spPr>
          <a:xfrm>
            <a:off x="428596" y="1643050"/>
            <a:ext cx="8183880" cy="4187952"/>
          </a:xfrm>
        </p:spPr>
        <p:txBody>
          <a:bodyPr>
            <a:normAutofit fontScale="70000" lnSpcReduction="20000"/>
          </a:bodyPr>
          <a:lstStyle/>
          <a:p>
            <a:pPr>
              <a:buFont typeface="Arial" pitchFamily="34" charset="0"/>
              <a:buChar char="•"/>
            </a:pPr>
            <a:r>
              <a:rPr lang="en-IN" dirty="0" smtClean="0"/>
              <a:t>Online shopping is a form of electronic commerce which allows consumers to directly buy goods or services from a seller over the internet using a web browser.</a:t>
            </a:r>
          </a:p>
          <a:p>
            <a:pPr>
              <a:buFont typeface="Arial" pitchFamily="34" charset="0"/>
              <a:buChar char="•"/>
            </a:pPr>
            <a:endParaRPr lang="en-IN" dirty="0" smtClean="0"/>
          </a:p>
          <a:p>
            <a:pPr>
              <a:buFont typeface="Arial" pitchFamily="34" charset="0"/>
              <a:buChar char="•"/>
            </a:pPr>
            <a:r>
              <a:rPr lang="en-IN" dirty="0" smtClean="0"/>
              <a:t>As of 2016, customers can shop online using a range of different computers and devices, including desktop computers, and Smartphone.</a:t>
            </a:r>
          </a:p>
          <a:p>
            <a:pPr>
              <a:buFont typeface="Arial" pitchFamily="34" charset="0"/>
              <a:buChar char="•"/>
            </a:pPr>
            <a:endParaRPr lang="en-IN" dirty="0" smtClean="0"/>
          </a:p>
          <a:p>
            <a:pPr>
              <a:buFont typeface="Arial" pitchFamily="34" charset="0"/>
              <a:buChar char="•"/>
            </a:pPr>
            <a:r>
              <a:rPr lang="en-IN" dirty="0" smtClean="0"/>
              <a:t>Online customer must have access to the internet and a valid method of payment in order to complete a transaction.</a:t>
            </a:r>
          </a:p>
          <a:p>
            <a:pPr>
              <a:buFont typeface="Arial" pitchFamily="34" charset="0"/>
              <a:buChar char="•"/>
            </a:pPr>
            <a:endParaRPr lang="en-IN" dirty="0" smtClean="0"/>
          </a:p>
          <a:p>
            <a:pPr>
              <a:buFont typeface="Arial" pitchFamily="34" charset="0"/>
              <a:buChar char="•"/>
            </a:pPr>
            <a:r>
              <a:rPr lang="en-IN" dirty="0" smtClean="0"/>
              <a:t> online stores are usually available 24 hours a day, and many consumers in Western countries have Internet access both at work and at home.</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3" y="214291"/>
            <a:ext cx="8183880" cy="928694"/>
          </a:xfrm>
        </p:spPr>
        <p:txBody>
          <a:bodyPr>
            <a:normAutofit/>
          </a:bodyPr>
          <a:lstStyle/>
          <a:p>
            <a:pPr algn="ctr"/>
            <a:r>
              <a:rPr lang="en-IN" sz="2800" dirty="0" smtClean="0"/>
              <a:t>OVERVIEW OF ONLINE SHOPPING</a:t>
            </a:r>
            <a:endParaRPr lang="en-US" sz="2800" dirty="0"/>
          </a:p>
        </p:txBody>
      </p:sp>
      <p:sp>
        <p:nvSpPr>
          <p:cNvPr id="3" name="Content Placeholder 2"/>
          <p:cNvSpPr>
            <a:spLocks noGrp="1"/>
          </p:cNvSpPr>
          <p:nvPr>
            <p:ph idx="1"/>
          </p:nvPr>
        </p:nvSpPr>
        <p:spPr>
          <a:xfrm>
            <a:off x="500033" y="1285861"/>
            <a:ext cx="8183880" cy="5214974"/>
          </a:xfrm>
        </p:spPr>
        <p:txBody>
          <a:bodyPr>
            <a:normAutofit/>
          </a:bodyPr>
          <a:lstStyle/>
          <a:p>
            <a:pPr>
              <a:buFont typeface="Wingdings" pitchFamily="2" charset="2"/>
              <a:buChar char="§"/>
            </a:pPr>
            <a:r>
              <a:rPr lang="en-IN" sz="2000" dirty="0" smtClean="0"/>
              <a:t>The central concept of the application is to allow the customer to shop virtually using internet allow customers to buy the items and articles of their desire from the store. The application was designed into two modules , first for the customers who wish to buy item and the second is for the storekeepers who maintains and updates the information of the items.</a:t>
            </a:r>
          </a:p>
          <a:p>
            <a:pPr>
              <a:buFont typeface="Wingdings" pitchFamily="2" charset="2"/>
              <a:buChar char="§"/>
            </a:pPr>
            <a:r>
              <a:rPr lang="en-IN" sz="2000" dirty="0" smtClean="0"/>
              <a:t>It is a form of electronic commerce where the buyer is directly communicate with the seller via Internet. There is no need to intermediary service.</a:t>
            </a:r>
          </a:p>
          <a:p>
            <a:pPr>
              <a:buFont typeface="Wingdings" pitchFamily="2" charset="2"/>
              <a:buChar char="§"/>
            </a:pPr>
            <a:r>
              <a:rPr lang="en-IN" sz="2000" dirty="0" smtClean="0"/>
              <a:t>Secure registration and profile management facilities for customers.</a:t>
            </a:r>
          </a:p>
          <a:p>
            <a:pPr>
              <a:buFont typeface="Wingdings" pitchFamily="2" charset="2"/>
              <a:buChar char="§"/>
            </a:pPr>
            <a:r>
              <a:rPr lang="en-IN" sz="2000" dirty="0" smtClean="0"/>
              <a:t>Browsing through the e-mail to see the items. Each category of product </a:t>
            </a:r>
            <a:r>
              <a:rPr lang="en-IN" sz="2000" dirty="0" smtClean="0"/>
              <a:t>like men and women </a:t>
            </a:r>
            <a:r>
              <a:rPr lang="en-IN" sz="2000" dirty="0" smtClean="0"/>
              <a:t>watch, party watch , etc</a:t>
            </a:r>
            <a:r>
              <a:rPr lang="en-IN" sz="2000" dirty="0" smtClean="0"/>
              <a:t>.</a:t>
            </a:r>
            <a:endParaRPr lang="en-IN" sz="2000" dirty="0" smtClean="0"/>
          </a:p>
          <a:p>
            <a:pPr>
              <a:buNone/>
            </a:pPr>
            <a:endParaRPr lang="en-IN" sz="1800" dirty="0" smtClean="0"/>
          </a:p>
          <a:p>
            <a:pPr>
              <a:buFont typeface="Wingdings" pitchFamily="2" charset="2"/>
              <a:buChar char="§"/>
            </a:pP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183880" cy="1051560"/>
          </a:xfrm>
        </p:spPr>
        <p:txBody>
          <a:bodyPr>
            <a:normAutofit/>
          </a:bodyPr>
          <a:lstStyle/>
          <a:p>
            <a:r>
              <a:rPr lang="en-IN" sz="1800" dirty="0" smtClean="0"/>
              <a:t>Continuation......</a:t>
            </a:r>
            <a:endParaRPr lang="en-US" sz="1800" dirty="0"/>
          </a:p>
        </p:txBody>
      </p:sp>
      <p:sp>
        <p:nvSpPr>
          <p:cNvPr id="3" name="Content Placeholder 2"/>
          <p:cNvSpPr>
            <a:spLocks noGrp="1"/>
          </p:cNvSpPr>
          <p:nvPr>
            <p:ph idx="1"/>
          </p:nvPr>
        </p:nvSpPr>
        <p:spPr>
          <a:xfrm>
            <a:off x="500033" y="1643050"/>
            <a:ext cx="8183880" cy="4187952"/>
          </a:xfrm>
        </p:spPr>
        <p:txBody>
          <a:bodyPr>
            <a:normAutofit fontScale="85000" lnSpcReduction="20000"/>
          </a:bodyPr>
          <a:lstStyle/>
          <a:p>
            <a:pPr>
              <a:buFont typeface="Wingdings" pitchFamily="2" charset="2"/>
              <a:buChar char="§"/>
            </a:pPr>
            <a:r>
              <a:rPr lang="en-IN" dirty="0" smtClean="0"/>
              <a:t>Creating a shopping cart so that customer can shop ‘n’ number of items.</a:t>
            </a:r>
          </a:p>
          <a:p>
            <a:pPr>
              <a:buFont typeface="Wingdings" pitchFamily="2" charset="2"/>
              <a:buChar char="§"/>
            </a:pPr>
            <a:r>
              <a:rPr lang="en-IN" dirty="0" smtClean="0"/>
              <a:t>Customer should be able to mail the shop about the items they would like to see in the shop.</a:t>
            </a:r>
          </a:p>
          <a:p>
            <a:pPr>
              <a:buFont typeface="Wingdings" pitchFamily="2" charset="2"/>
              <a:buChar char="§"/>
            </a:pPr>
            <a:r>
              <a:rPr lang="en-IN" dirty="0" smtClean="0"/>
              <a:t>Secure mechanism for checking out from the shop.</a:t>
            </a:r>
          </a:p>
          <a:p>
            <a:pPr>
              <a:buFont typeface="Wingdings" pitchFamily="2" charset="2"/>
              <a:buChar char="§"/>
            </a:pPr>
            <a:r>
              <a:rPr lang="en-IN" dirty="0" smtClean="0"/>
              <a:t>Updates to customers about the recent items in the shop.</a:t>
            </a:r>
          </a:p>
          <a:p>
            <a:pPr>
              <a:buFont typeface="Wingdings" pitchFamily="2" charset="2"/>
              <a:buChar char="§"/>
            </a:pPr>
            <a:r>
              <a:rPr lang="en-IN" dirty="0" smtClean="0"/>
              <a:t>Uploading ‘Most Purchased’ items in each category of products.</a:t>
            </a:r>
          </a:p>
          <a:p>
            <a:pPr>
              <a:buFont typeface="Wingdings" pitchFamily="2" charset="2"/>
              <a:buChar char="§"/>
            </a:pPr>
            <a:r>
              <a:rPr lang="en-IN" dirty="0" smtClean="0"/>
              <a:t>Number of Modules: Customer, Admin and security. </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3" y="500043"/>
            <a:ext cx="8183880" cy="5330960"/>
          </a:xfrm>
        </p:spPr>
        <p:txBody>
          <a:bodyPr/>
          <a:lstStyle/>
          <a:p>
            <a:pPr algn="ctr">
              <a:buNone/>
            </a:pPr>
            <a:r>
              <a:rPr lang="en-IN" dirty="0" smtClean="0">
                <a:solidFill>
                  <a:schemeClr val="accent1"/>
                </a:solidFill>
              </a:rPr>
              <a:t>SOFTWARE  REQUIREMENT</a:t>
            </a:r>
          </a:p>
          <a:p>
            <a:pPr>
              <a:buNone/>
            </a:pPr>
            <a:endParaRPr lang="en-IN" sz="1400" dirty="0" smtClean="0">
              <a:solidFill>
                <a:schemeClr val="accent1"/>
              </a:solidFill>
            </a:endParaRPr>
          </a:p>
          <a:p>
            <a:pPr algn="just"/>
            <a:r>
              <a:rPr lang="en-IN" sz="1400" dirty="0" smtClean="0"/>
              <a:t>Operating system                                :         Windows XP/7 or Linux</a:t>
            </a:r>
          </a:p>
          <a:p>
            <a:pPr algn="just"/>
            <a:r>
              <a:rPr lang="en-IN" sz="1400" dirty="0" smtClean="0"/>
              <a:t>User  Interface                                    :         </a:t>
            </a:r>
            <a:r>
              <a:rPr lang="en-IN" sz="1400" dirty="0" smtClean="0"/>
              <a:t>HTML</a:t>
            </a:r>
            <a:r>
              <a:rPr lang="en-IN" sz="1400" dirty="0" smtClean="0"/>
              <a:t>, CSS</a:t>
            </a:r>
          </a:p>
          <a:p>
            <a:pPr algn="just"/>
            <a:r>
              <a:rPr lang="en-IN" sz="1400" dirty="0" smtClean="0"/>
              <a:t>Client-side Scripting                            </a:t>
            </a:r>
            <a:r>
              <a:rPr lang="en-IN" sz="1400" dirty="0" smtClean="0"/>
              <a:t> :         </a:t>
            </a:r>
            <a:r>
              <a:rPr lang="en-IN" sz="1400" dirty="0" err="1" smtClean="0"/>
              <a:t>Javascript</a:t>
            </a:r>
            <a:r>
              <a:rPr lang="en-IN" sz="1400" dirty="0" smtClean="0"/>
              <a:t> </a:t>
            </a:r>
            <a:endParaRPr lang="en-IN" sz="1400" dirty="0" smtClean="0"/>
          </a:p>
          <a:p>
            <a:pPr algn="just"/>
            <a:r>
              <a:rPr lang="en-IN" sz="1400" dirty="0" smtClean="0"/>
              <a:t>Programming Language                        :         </a:t>
            </a:r>
            <a:r>
              <a:rPr lang="en-IN" sz="1400" dirty="0" smtClean="0"/>
              <a:t>PHP</a:t>
            </a:r>
            <a:endParaRPr lang="en-IN" sz="1400" dirty="0" smtClean="0"/>
          </a:p>
          <a:p>
            <a:pPr algn="just"/>
            <a:r>
              <a:rPr lang="en-IN" sz="1400" dirty="0" smtClean="0"/>
              <a:t>Database                                             :         </a:t>
            </a:r>
            <a:r>
              <a:rPr lang="en-IN" sz="1400" dirty="0" smtClean="0"/>
              <a:t>MySQL</a:t>
            </a:r>
            <a:endParaRPr lang="en-IN" sz="1400" dirty="0" smtClean="0"/>
          </a:p>
          <a:p>
            <a:pPr algn="just"/>
            <a:r>
              <a:rPr lang="en-IN" sz="1400" dirty="0" smtClean="0"/>
              <a:t>Server Deployment                              </a:t>
            </a:r>
            <a:r>
              <a:rPr lang="en-IN" sz="1400" dirty="0" smtClean="0"/>
              <a:t> :         </a:t>
            </a:r>
            <a:r>
              <a:rPr lang="en-IN" sz="1400" dirty="0" smtClean="0"/>
              <a:t>Visual code studio</a:t>
            </a:r>
          </a:p>
          <a:p>
            <a:pPr algn="just"/>
            <a:r>
              <a:rPr lang="en-US" sz="1400" dirty="0" smtClean="0"/>
              <a:t>Browser                                               :         Mozilla </a:t>
            </a:r>
            <a:r>
              <a:rPr lang="en-US" sz="1400" dirty="0"/>
              <a:t>F</a:t>
            </a:r>
            <a:r>
              <a:rPr lang="en-US" sz="1400" dirty="0" smtClean="0"/>
              <a:t>irefox, Google chrome, etc.</a:t>
            </a:r>
            <a:endParaRPr lang="en-IN" sz="1600" dirty="0" smtClean="0"/>
          </a:p>
          <a:p>
            <a:pPr algn="just"/>
            <a:endParaRPr lang="en-IN" sz="1400" dirty="0" smtClean="0"/>
          </a:p>
          <a:p>
            <a:pPr algn="ctr">
              <a:buNone/>
            </a:pPr>
            <a:r>
              <a:rPr lang="en-IN" dirty="0" smtClean="0">
                <a:solidFill>
                  <a:schemeClr val="accent1"/>
                </a:solidFill>
              </a:rPr>
              <a:t>HARDWARE  REQUIREMENT</a:t>
            </a:r>
          </a:p>
          <a:p>
            <a:pPr>
              <a:buNone/>
            </a:pPr>
            <a:endParaRPr lang="en-IN" sz="1400" dirty="0" smtClean="0"/>
          </a:p>
          <a:p>
            <a:r>
              <a:rPr lang="en-IN" sz="1400" dirty="0" smtClean="0"/>
              <a:t>Processor                                               :         Intel</a:t>
            </a:r>
          </a:p>
          <a:p>
            <a:r>
              <a:rPr lang="en-IN" sz="1400" dirty="0" smtClean="0"/>
              <a:t>Hard Disk                                               :         </a:t>
            </a:r>
            <a:r>
              <a:rPr lang="en-IN" sz="1400" dirty="0" smtClean="0"/>
              <a:t>10</a:t>
            </a:r>
            <a:r>
              <a:rPr lang="en-IN" sz="1400" dirty="0" smtClean="0"/>
              <a:t>GB</a:t>
            </a:r>
            <a:endParaRPr lang="en-IN" sz="1400" dirty="0" smtClean="0"/>
          </a:p>
          <a:p>
            <a:r>
              <a:rPr lang="en-IN" sz="1400" dirty="0" smtClean="0"/>
              <a:t>RAM                                                       :         </a:t>
            </a:r>
            <a:r>
              <a:rPr lang="en-IN" sz="1400" dirty="0" smtClean="0"/>
              <a:t>512MB</a:t>
            </a:r>
            <a:endParaRPr lang="en-IN" sz="1600" dirty="0" smtClean="0"/>
          </a:p>
          <a:p>
            <a:pPr algn="ctr">
              <a:buNone/>
            </a:pPr>
            <a:endParaRPr lang="en-US" dirty="0">
              <a:solidFill>
                <a:schemeClr val="accent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3" y="285729"/>
            <a:ext cx="8183880" cy="785818"/>
          </a:xfrm>
        </p:spPr>
        <p:txBody>
          <a:bodyPr>
            <a:normAutofit/>
          </a:bodyPr>
          <a:lstStyle/>
          <a:p>
            <a:pPr algn="ctr"/>
            <a:r>
              <a:rPr lang="en-IN" dirty="0" smtClean="0"/>
              <a:t>INTRODUCTION TO TOOLS</a:t>
            </a:r>
            <a:endParaRPr lang="en-US" dirty="0"/>
          </a:p>
        </p:txBody>
      </p:sp>
      <p:sp>
        <p:nvSpPr>
          <p:cNvPr id="3" name="Content Placeholder 2"/>
          <p:cNvSpPr>
            <a:spLocks noGrp="1"/>
          </p:cNvSpPr>
          <p:nvPr>
            <p:ph idx="1"/>
          </p:nvPr>
        </p:nvSpPr>
        <p:spPr>
          <a:xfrm>
            <a:off x="357159" y="1071546"/>
            <a:ext cx="8429684" cy="4929222"/>
          </a:xfrm>
          <a:ln>
            <a:solidFill>
              <a:schemeClr val="bg1"/>
            </a:solidFill>
          </a:ln>
        </p:spPr>
        <p:txBody>
          <a:bodyPr>
            <a:normAutofit fontScale="92500" lnSpcReduction="20000"/>
          </a:bodyPr>
          <a:lstStyle/>
          <a:p>
            <a:pPr algn="ctr">
              <a:buNone/>
            </a:pPr>
            <a:r>
              <a:rPr lang="en-IN" sz="2000" dirty="0" smtClean="0">
                <a:solidFill>
                  <a:srgbClr val="C00000"/>
                </a:solidFill>
              </a:rPr>
              <a:t>FRONT END:</a:t>
            </a:r>
          </a:p>
          <a:p>
            <a:pPr marL="457200" indent="-457200">
              <a:buFont typeface="Arial" pitchFamily="34" charset="0"/>
              <a:buChar char="•"/>
            </a:pPr>
            <a:r>
              <a:rPr lang="en-IN" sz="2000" dirty="0" smtClean="0"/>
              <a:t>        </a:t>
            </a:r>
            <a:r>
              <a:rPr lang="en-IN" sz="2000" dirty="0" smtClean="0">
                <a:solidFill>
                  <a:srgbClr val="FF0000"/>
                </a:solidFill>
              </a:rPr>
              <a:t>CSS: </a:t>
            </a:r>
            <a:r>
              <a:rPr lang="en-IN" sz="2000" dirty="0" smtClean="0"/>
              <a:t>It is used for designing the page. It is used to control the look of the page and feel of the content  written in HTML.</a:t>
            </a:r>
          </a:p>
          <a:p>
            <a:pPr marL="457200" lvl="0" indent="-457200">
              <a:buFont typeface="Arial" pitchFamily="34" charset="0"/>
              <a:buChar char="•"/>
            </a:pPr>
            <a:r>
              <a:rPr lang="en-IN" sz="2000" dirty="0" smtClean="0"/>
              <a:t>       </a:t>
            </a:r>
            <a:r>
              <a:rPr lang="en-IN" sz="2000" dirty="0" smtClean="0">
                <a:solidFill>
                  <a:srgbClr val="FF0000"/>
                </a:solidFill>
              </a:rPr>
              <a:t> HTML:</a:t>
            </a:r>
            <a:r>
              <a:rPr lang="en-IN" sz="2000" dirty="0" smtClean="0"/>
              <a:t> It </a:t>
            </a:r>
            <a:r>
              <a:rPr lang="en-US" sz="2000" dirty="0" smtClean="0"/>
              <a:t>is use to generate web page the structure of text-based information in a document- by denoting certain text as headlines, paragraph, lists and so on.</a:t>
            </a:r>
          </a:p>
          <a:p>
            <a:pPr marL="457200" lvl="0" indent="-457200">
              <a:buFont typeface="Arial" pitchFamily="34" charset="0"/>
              <a:buChar char="•"/>
            </a:pPr>
            <a:r>
              <a:rPr lang="en-IN" sz="2000" dirty="0" smtClean="0">
                <a:solidFill>
                  <a:srgbClr val="FF0000"/>
                </a:solidFill>
              </a:rPr>
              <a:t>       Javascript:</a:t>
            </a:r>
            <a:r>
              <a:rPr lang="en-US" sz="2000" dirty="0" smtClean="0"/>
              <a:t>It is used for checking user information before sending to JavaScript in a scripting language most often used for client-side web development.</a:t>
            </a:r>
          </a:p>
          <a:p>
            <a:pPr marL="457200" lvl="0" indent="-457200" algn="ctr">
              <a:buNone/>
            </a:pPr>
            <a:r>
              <a:rPr lang="en-IN" sz="2000" dirty="0" smtClean="0">
                <a:solidFill>
                  <a:srgbClr val="C00000"/>
                </a:solidFill>
              </a:rPr>
              <a:t>BACK END:</a:t>
            </a:r>
          </a:p>
          <a:p>
            <a:pPr marL="457200" lvl="0" indent="-457200"/>
            <a:r>
              <a:rPr lang="en-IN" sz="2000" dirty="0" smtClean="0">
                <a:solidFill>
                  <a:srgbClr val="C00000"/>
                </a:solidFill>
              </a:rPr>
              <a:t>         </a:t>
            </a:r>
            <a:r>
              <a:rPr lang="en-IN" sz="2000" dirty="0" smtClean="0">
                <a:solidFill>
                  <a:srgbClr val="FF0000"/>
                </a:solidFill>
              </a:rPr>
              <a:t>MySQL:</a:t>
            </a:r>
            <a:r>
              <a:rPr lang="en-US" sz="2000" dirty="0" smtClean="0"/>
              <a:t>It is a Relational Database Management System. It stands for “My Structured Query Language”. The program runs is a server providing multi-user access to a number of databases.</a:t>
            </a:r>
          </a:p>
          <a:p>
            <a:pPr marL="457200" lvl="0" indent="-457200"/>
            <a:r>
              <a:rPr lang="en-IN" sz="2000" dirty="0" smtClean="0"/>
              <a:t>         </a:t>
            </a:r>
            <a:r>
              <a:rPr lang="en-IN" sz="2000" dirty="0" smtClean="0">
                <a:solidFill>
                  <a:srgbClr val="FF0000"/>
                </a:solidFill>
              </a:rPr>
              <a:t>PHP:</a:t>
            </a:r>
            <a:r>
              <a:rPr lang="en-US" sz="2000" b="1" dirty="0" smtClean="0">
                <a:solidFill>
                  <a:srgbClr val="FF0000"/>
                </a:solidFill>
              </a:rPr>
              <a:t> </a:t>
            </a:r>
            <a:r>
              <a:rPr lang="en-US" sz="2000" dirty="0" smtClean="0"/>
              <a:t>It is a technology that lets you mix regular, static HTML with dynamically-generated </a:t>
            </a:r>
            <a:r>
              <a:rPr lang="en-US" sz="2100" dirty="0" smtClean="0"/>
              <a:t>HTML.</a:t>
            </a:r>
            <a:r>
              <a:rPr lang="en-US" sz="1900" dirty="0" smtClean="0"/>
              <a:t>PHP is a widely used, generate-purpose scripting language that was originally designed for web development, to produce dynamic web pages</a:t>
            </a:r>
            <a:r>
              <a:rPr lang="en-US" sz="1800" dirty="0" smtClean="0"/>
              <a:t>. </a:t>
            </a:r>
            <a:endParaRPr lang="en-US" sz="2000" dirty="0" smtClean="0"/>
          </a:p>
          <a:p>
            <a:pPr marL="457200" indent="-457200"/>
            <a:endParaRPr lang="en-US" sz="2000" dirty="0" smtClean="0">
              <a:solidFill>
                <a:srgbClr val="C00000"/>
              </a:solidFill>
            </a:endParaRPr>
          </a:p>
          <a:p>
            <a:pPr marL="457200" indent="-457200">
              <a:buFont typeface="Arial" pitchFamily="34" charset="0"/>
              <a:buChar char="•"/>
            </a:pP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jpg"/>
          <p:cNvPicPr>
            <a:picLocks noChangeAspect="1"/>
          </p:cNvPicPr>
          <p:nvPr/>
        </p:nvPicPr>
        <p:blipFill>
          <a:blip r:embed="rId2"/>
          <a:stretch>
            <a:fillRect/>
          </a:stretch>
        </p:blipFill>
        <p:spPr>
          <a:xfrm>
            <a:off x="428596" y="1071546"/>
            <a:ext cx="8286808" cy="4857784"/>
          </a:xfrm>
          <a:prstGeom prst="rect">
            <a:avLst/>
          </a:prstGeom>
        </p:spPr>
      </p:pic>
      <p:sp>
        <p:nvSpPr>
          <p:cNvPr id="5" name="TextBox 4"/>
          <p:cNvSpPr txBox="1"/>
          <p:nvPr/>
        </p:nvSpPr>
        <p:spPr>
          <a:xfrm>
            <a:off x="785787" y="500043"/>
            <a:ext cx="7429552" cy="461665"/>
          </a:xfrm>
          <a:prstGeom prst="rect">
            <a:avLst/>
          </a:prstGeom>
          <a:noFill/>
        </p:spPr>
        <p:txBody>
          <a:bodyPr wrap="square" rtlCol="0">
            <a:spAutoFit/>
          </a:bodyPr>
          <a:lstStyle/>
          <a:p>
            <a:pPr algn="ctr"/>
            <a:r>
              <a:rPr lang="en-IN" sz="2400" dirty="0" smtClean="0">
                <a:solidFill>
                  <a:schemeClr val="accent1"/>
                </a:solidFill>
              </a:rPr>
              <a:t>ER DIAGRAM OF ONLINE SHOP </a:t>
            </a:r>
            <a:endParaRPr lang="en-US" sz="2400" dirty="0">
              <a:solidFill>
                <a:schemeClr val="accen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183880" cy="1051560"/>
          </a:xfrm>
        </p:spPr>
        <p:txBody>
          <a:bodyPr>
            <a:normAutofit/>
          </a:bodyPr>
          <a:lstStyle/>
          <a:p>
            <a:r>
              <a:rPr lang="en-IN" sz="2400" dirty="0" smtClean="0"/>
              <a:t>DATA FLOW DIAGRAM OF THE PROJECT</a:t>
            </a:r>
            <a:endParaRPr lang="en-US" sz="2400" dirty="0"/>
          </a:p>
        </p:txBody>
      </p:sp>
      <p:sp>
        <p:nvSpPr>
          <p:cNvPr id="3" name="Content Placeholder 2"/>
          <p:cNvSpPr>
            <a:spLocks noGrp="1"/>
          </p:cNvSpPr>
          <p:nvPr>
            <p:ph idx="1"/>
          </p:nvPr>
        </p:nvSpPr>
        <p:spPr>
          <a:xfrm>
            <a:off x="500033" y="1500174"/>
            <a:ext cx="8183880" cy="4187952"/>
          </a:xfrm>
        </p:spPr>
        <p:txBody>
          <a:bodyPr>
            <a:normAutofit/>
          </a:bodyPr>
          <a:lstStyle/>
          <a:p>
            <a:pPr>
              <a:buNone/>
            </a:pPr>
            <a:r>
              <a:rPr lang="en-IN" sz="1800" dirty="0" smtClean="0"/>
              <a:t>A data flow diagram is a primary graphic tool for the analysis phase of the system development life cycle. An information moves through software, it is modified by the series of transformations. The DFD serve two  purpose:</a:t>
            </a:r>
          </a:p>
          <a:p>
            <a:pPr marL="400050" indent="-400050">
              <a:buFont typeface="+mj-lt"/>
              <a:buAutoNum type="romanLcPeriod"/>
            </a:pPr>
            <a:r>
              <a:rPr lang="en-IN" sz="1800" dirty="0" smtClean="0"/>
              <a:t> To provide an indication of how data are transform as they move through the system.</a:t>
            </a:r>
          </a:p>
          <a:p>
            <a:pPr marL="400050" indent="-400050">
              <a:buFont typeface="+mj-lt"/>
              <a:buAutoNum type="romanLcPeriod"/>
            </a:pPr>
            <a:r>
              <a:rPr lang="en-IN" sz="1800" dirty="0" smtClean="0"/>
              <a:t>To depict the functions that transform that data flow.</a:t>
            </a:r>
          </a:p>
          <a:p>
            <a:pPr marL="400050" indent="-400050">
              <a:buFont typeface="+mj-lt"/>
              <a:buAutoNum type="romanLcPeriod"/>
            </a:pPr>
            <a:endParaRPr lang="en-IN" sz="1800" dirty="0" smtClean="0"/>
          </a:p>
          <a:p>
            <a:pPr marL="400050" indent="-400050">
              <a:buNone/>
            </a:pPr>
            <a:endParaRPr lang="en-IN" sz="1800" dirty="0" smtClean="0">
              <a:solidFill>
                <a:srgbClr val="FF0000"/>
              </a:solidFill>
            </a:endParaRPr>
          </a:p>
          <a:p>
            <a:pPr marL="400050" indent="-400050">
              <a:buNone/>
            </a:pPr>
            <a:endParaRPr lang="en-IN" sz="1800" dirty="0" smtClean="0">
              <a:solidFill>
                <a:srgbClr val="FF0000"/>
              </a:solidFill>
            </a:endParaRPr>
          </a:p>
          <a:p>
            <a:pPr marL="400050" indent="-400050">
              <a:buNone/>
            </a:pPr>
            <a:r>
              <a:rPr lang="en-IN" sz="1800" dirty="0" smtClean="0">
                <a:solidFill>
                  <a:srgbClr val="FF0000"/>
                </a:solidFill>
              </a:rPr>
              <a:t>Level 0:</a:t>
            </a:r>
          </a:p>
          <a:p>
            <a:pPr marL="400050" indent="-400050">
              <a:buNone/>
            </a:pPr>
            <a:endParaRPr lang="en-US" sz="1800" dirty="0">
              <a:solidFill>
                <a:srgbClr val="FF0000"/>
              </a:solidFill>
            </a:endParaRPr>
          </a:p>
        </p:txBody>
      </p:sp>
      <p:pic>
        <p:nvPicPr>
          <p:cNvPr id="4" name="Picture 3" descr="DFD level 0.png"/>
          <p:cNvPicPr>
            <a:picLocks noChangeAspect="1"/>
          </p:cNvPicPr>
          <p:nvPr/>
        </p:nvPicPr>
        <p:blipFill>
          <a:blip r:embed="rId2"/>
          <a:stretch>
            <a:fillRect/>
          </a:stretch>
        </p:blipFill>
        <p:spPr>
          <a:xfrm>
            <a:off x="1857356" y="4143381"/>
            <a:ext cx="6858048" cy="178595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589</TotalTime>
  <Words>1132</Words>
  <Application>Microsoft Office PowerPoint</Application>
  <PresentationFormat>On-screen Show (4:3)</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Verdana</vt:lpstr>
      <vt:lpstr>Wingdings</vt:lpstr>
      <vt:lpstr>Wingdings 2</vt:lpstr>
      <vt:lpstr>Aspect</vt:lpstr>
      <vt:lpstr>ONLINE SHOPPING (TIMEFLIES) </vt:lpstr>
      <vt:lpstr>CONTENT</vt:lpstr>
      <vt:lpstr>INTRODUCTION</vt:lpstr>
      <vt:lpstr>OVERVIEW OF ONLINE SHOPPING</vt:lpstr>
      <vt:lpstr>Continuation......</vt:lpstr>
      <vt:lpstr>PowerPoint Presentation</vt:lpstr>
      <vt:lpstr>INTRODUCTION TO TOOLS</vt:lpstr>
      <vt:lpstr>PowerPoint Presentation</vt:lpstr>
      <vt:lpstr>DATA FLOW DIAGRAM OF THE PROJECT</vt:lpstr>
      <vt:lpstr>PowerPoint Presentation</vt:lpstr>
      <vt:lpstr>PowerPoint Presentation</vt:lpstr>
      <vt:lpstr>AVAILABLE PAGES IN THE SITE</vt:lpstr>
      <vt:lpstr>ADVANTAGES </vt:lpstr>
      <vt:lpstr>FUTURE SCOPE OF THE PROJECT</vt:lpstr>
      <vt:lpstr>CONCLUSION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dc:title>
  <dc:creator>SAGARIKA</dc:creator>
  <cp:lastModifiedBy>User</cp:lastModifiedBy>
  <cp:revision>44</cp:revision>
  <dcterms:created xsi:type="dcterms:W3CDTF">2020-03-03T15:36:53Z</dcterms:created>
  <dcterms:modified xsi:type="dcterms:W3CDTF">2020-07-13T18:35:14Z</dcterms:modified>
</cp:coreProperties>
</file>