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9" r:id="rId3"/>
    <p:sldId id="257" r:id="rId4"/>
    <p:sldId id="262" r:id="rId5"/>
    <p:sldId id="272" r:id="rId6"/>
    <p:sldId id="264" r:id="rId7"/>
    <p:sldId id="270" r:id="rId8"/>
    <p:sldId id="265" r:id="rId9"/>
    <p:sldId id="271" r:id="rId10"/>
    <p:sldId id="273" r:id="rId11"/>
    <p:sldId id="274" r:id="rId12"/>
    <p:sldId id="275" r:id="rId13"/>
    <p:sldId id="277" r:id="rId14"/>
    <p:sldId id="276" r:id="rId15"/>
    <p:sldId id="266" r:id="rId16"/>
    <p:sldId id="26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6050F3-C8B1-45F1-83B9-E9604A527824}" v="7" dt="2024-07-19T10:28:41.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4" autoAdjust="0"/>
    <p:restoredTop sz="94311" autoAdjust="0"/>
  </p:normalViewPr>
  <p:slideViewPr>
    <p:cSldViewPr>
      <p:cViewPr varScale="1">
        <p:scale>
          <a:sx n="80" d="100"/>
          <a:sy n="80"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kn" userId="43f511e666d86530" providerId="LiveId" clId="{F16050F3-C8B1-45F1-83B9-E9604A527824}"/>
    <pc:docChg chg="undo custSel addSld delSld modSld">
      <pc:chgData name="kushal kn" userId="43f511e666d86530" providerId="LiveId" clId="{F16050F3-C8B1-45F1-83B9-E9604A527824}" dt="2024-07-19T10:28:47.830" v="22" actId="2696"/>
      <pc:docMkLst>
        <pc:docMk/>
      </pc:docMkLst>
      <pc:sldChg chg="addSp delSp modSp mod">
        <pc:chgData name="kushal kn" userId="43f511e666d86530" providerId="LiveId" clId="{F16050F3-C8B1-45F1-83B9-E9604A527824}" dt="2024-07-19T10:23:56.677" v="3" actId="931"/>
        <pc:sldMkLst>
          <pc:docMk/>
          <pc:sldMk cId="2599634384" sldId="274"/>
        </pc:sldMkLst>
        <pc:spChg chg="add del mod">
          <ac:chgData name="kushal kn" userId="43f511e666d86530" providerId="LiveId" clId="{F16050F3-C8B1-45F1-83B9-E9604A527824}" dt="2024-07-19T10:23:18.369" v="1" actId="21"/>
          <ac:spMkLst>
            <pc:docMk/>
            <pc:sldMk cId="2599634384" sldId="274"/>
            <ac:spMk id="7" creationId="{27855219-15B9-3594-2622-9D54C06DE5CA}"/>
          </ac:spMkLst>
        </pc:spChg>
        <pc:spChg chg="add del mod">
          <ac:chgData name="kushal kn" userId="43f511e666d86530" providerId="LiveId" clId="{F16050F3-C8B1-45F1-83B9-E9604A527824}" dt="2024-07-19T10:23:56.677" v="3" actId="931"/>
          <ac:spMkLst>
            <pc:docMk/>
            <pc:sldMk cId="2599634384" sldId="274"/>
            <ac:spMk id="9" creationId="{C59E3744-0CC5-8468-58D5-9F6831C989B0}"/>
          </ac:spMkLst>
        </pc:spChg>
        <pc:picChg chg="add del">
          <ac:chgData name="kushal kn" userId="43f511e666d86530" providerId="LiveId" clId="{F16050F3-C8B1-45F1-83B9-E9604A527824}" dt="2024-07-19T10:23:42.323" v="2" actId="21"/>
          <ac:picMkLst>
            <pc:docMk/>
            <pc:sldMk cId="2599634384" sldId="274"/>
            <ac:picMk id="10" creationId="{2D62BEBF-0A78-7B95-BFD7-3FAF1E188DB0}"/>
          </ac:picMkLst>
        </pc:picChg>
        <pc:picChg chg="add mod">
          <ac:chgData name="kushal kn" userId="43f511e666d86530" providerId="LiveId" clId="{F16050F3-C8B1-45F1-83B9-E9604A527824}" dt="2024-07-19T10:23:56.677" v="3" actId="931"/>
          <ac:picMkLst>
            <pc:docMk/>
            <pc:sldMk cId="2599634384" sldId="274"/>
            <ac:picMk id="12" creationId="{A74849BC-D77B-3423-BEF5-6A4DFC32556A}"/>
          </ac:picMkLst>
        </pc:picChg>
      </pc:sldChg>
      <pc:sldChg chg="addSp delSp modSp mod">
        <pc:chgData name="kushal kn" userId="43f511e666d86530" providerId="LiveId" clId="{F16050F3-C8B1-45F1-83B9-E9604A527824}" dt="2024-07-19T10:24:16.403" v="5" actId="931"/>
        <pc:sldMkLst>
          <pc:docMk/>
          <pc:sldMk cId="627182534" sldId="275"/>
        </pc:sldMkLst>
        <pc:picChg chg="add mod">
          <ac:chgData name="kushal kn" userId="43f511e666d86530" providerId="LiveId" clId="{F16050F3-C8B1-45F1-83B9-E9604A527824}" dt="2024-07-19T10:24:16.403" v="5" actId="931"/>
          <ac:picMkLst>
            <pc:docMk/>
            <pc:sldMk cId="627182534" sldId="275"/>
            <ac:picMk id="6" creationId="{C39AA894-6923-2EB1-2ED3-6DF20074C8F2}"/>
          </ac:picMkLst>
        </pc:picChg>
        <pc:picChg chg="del">
          <ac:chgData name="kushal kn" userId="43f511e666d86530" providerId="LiveId" clId="{F16050F3-C8B1-45F1-83B9-E9604A527824}" dt="2024-07-19T10:24:03.388" v="4" actId="21"/>
          <ac:picMkLst>
            <pc:docMk/>
            <pc:sldMk cId="627182534" sldId="275"/>
            <ac:picMk id="7" creationId="{D01DACF7-9263-5487-A45E-4916F0A71EF6}"/>
          </ac:picMkLst>
        </pc:picChg>
      </pc:sldChg>
      <pc:sldChg chg="addSp delSp modSp mod">
        <pc:chgData name="kushal kn" userId="43f511e666d86530" providerId="LiveId" clId="{F16050F3-C8B1-45F1-83B9-E9604A527824}" dt="2024-07-19T10:24:54.220" v="9" actId="931"/>
        <pc:sldMkLst>
          <pc:docMk/>
          <pc:sldMk cId="1390992490" sldId="276"/>
        </pc:sldMkLst>
        <pc:picChg chg="del">
          <ac:chgData name="kushal kn" userId="43f511e666d86530" providerId="LiveId" clId="{F16050F3-C8B1-45F1-83B9-E9604A527824}" dt="2024-07-19T10:24:40.490" v="8" actId="21"/>
          <ac:picMkLst>
            <pc:docMk/>
            <pc:sldMk cId="1390992490" sldId="276"/>
            <ac:picMk id="6" creationId="{6051F2DB-1037-1CC8-ABFD-28ED839537DC}"/>
          </ac:picMkLst>
        </pc:picChg>
        <pc:picChg chg="add mod">
          <ac:chgData name="kushal kn" userId="43f511e666d86530" providerId="LiveId" clId="{F16050F3-C8B1-45F1-83B9-E9604A527824}" dt="2024-07-19T10:24:54.220" v="9" actId="931"/>
          <ac:picMkLst>
            <pc:docMk/>
            <pc:sldMk cId="1390992490" sldId="276"/>
            <ac:picMk id="7" creationId="{1E9E97D6-62F0-5D4A-AF6B-A6B6E5DA6757}"/>
          </ac:picMkLst>
        </pc:picChg>
      </pc:sldChg>
      <pc:sldChg chg="addSp delSp modSp mod">
        <pc:chgData name="kushal kn" userId="43f511e666d86530" providerId="LiveId" clId="{F16050F3-C8B1-45F1-83B9-E9604A527824}" dt="2024-07-19T10:24:33.850" v="7" actId="931"/>
        <pc:sldMkLst>
          <pc:docMk/>
          <pc:sldMk cId="1910524878" sldId="277"/>
        </pc:sldMkLst>
        <pc:picChg chg="del">
          <ac:chgData name="kushal kn" userId="43f511e666d86530" providerId="LiveId" clId="{F16050F3-C8B1-45F1-83B9-E9604A527824}" dt="2024-07-19T10:24:23.822" v="6" actId="21"/>
          <ac:picMkLst>
            <pc:docMk/>
            <pc:sldMk cId="1910524878" sldId="277"/>
            <ac:picMk id="6" creationId="{D29E6332-0C6A-E57A-A047-699CA0BD9A3F}"/>
          </ac:picMkLst>
        </pc:picChg>
        <pc:picChg chg="add mod">
          <ac:chgData name="kushal kn" userId="43f511e666d86530" providerId="LiveId" clId="{F16050F3-C8B1-45F1-83B9-E9604A527824}" dt="2024-07-19T10:24:33.850" v="7" actId="931"/>
          <ac:picMkLst>
            <pc:docMk/>
            <pc:sldMk cId="1910524878" sldId="277"/>
            <ac:picMk id="7" creationId="{13956DD3-D4AC-C201-D216-178AE8261761}"/>
          </ac:picMkLst>
        </pc:picChg>
      </pc:sldChg>
      <pc:sldChg chg="addSp delSp modSp new mod">
        <pc:chgData name="kushal kn" userId="43f511e666d86530" providerId="LiveId" clId="{F16050F3-C8B1-45F1-83B9-E9604A527824}" dt="2024-07-19T10:28:41.054" v="21" actId="931"/>
        <pc:sldMkLst>
          <pc:docMk/>
          <pc:sldMk cId="1230727958" sldId="278"/>
        </pc:sldMkLst>
        <pc:picChg chg="add del mod">
          <ac:chgData name="kushal kn" userId="43f511e666d86530" providerId="LiveId" clId="{F16050F3-C8B1-45F1-83B9-E9604A527824}" dt="2024-07-19T10:28:27.187" v="20" actId="21"/>
          <ac:picMkLst>
            <pc:docMk/>
            <pc:sldMk cId="1230727958" sldId="278"/>
            <ac:picMk id="6" creationId="{519C9EB3-0680-BFD9-EC71-80E52554E0F3}"/>
          </ac:picMkLst>
        </pc:picChg>
        <pc:picChg chg="add mod">
          <ac:chgData name="kushal kn" userId="43f511e666d86530" providerId="LiveId" clId="{F16050F3-C8B1-45F1-83B9-E9604A527824}" dt="2024-07-19T10:28:41.054" v="21" actId="931"/>
          <ac:picMkLst>
            <pc:docMk/>
            <pc:sldMk cId="1230727958" sldId="278"/>
            <ac:picMk id="8" creationId="{F4D07199-C8CB-5B33-37EA-C0DCB8A98AC7}"/>
          </ac:picMkLst>
        </pc:picChg>
      </pc:sldChg>
      <pc:sldChg chg="addSp delSp modSp new del mod">
        <pc:chgData name="kushal kn" userId="43f511e666d86530" providerId="LiveId" clId="{F16050F3-C8B1-45F1-83B9-E9604A527824}" dt="2024-07-19T10:28:47.830" v="22" actId="2696"/>
        <pc:sldMkLst>
          <pc:docMk/>
          <pc:sldMk cId="1591222140" sldId="279"/>
        </pc:sldMkLst>
        <pc:picChg chg="add del mod">
          <ac:chgData name="kushal kn" userId="43f511e666d86530" providerId="LiveId" clId="{F16050F3-C8B1-45F1-83B9-E9604A527824}" dt="2024-07-19T10:28:23.542" v="19" actId="21"/>
          <ac:picMkLst>
            <pc:docMk/>
            <pc:sldMk cId="1591222140" sldId="279"/>
            <ac:picMk id="6" creationId="{C9773DEA-C2AA-AA37-ACE8-81A2F624F5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A71CBF-769E-40A0-861E-88E4AAA820EC}" type="slidenum">
              <a:rPr lang="en-US" smtClean="0"/>
              <a:pPr/>
              <a:t>5</a:t>
            </a:fld>
            <a:endParaRPr lang="en-US"/>
          </a:p>
        </p:txBody>
      </p:sp>
    </p:spTree>
    <p:extLst>
      <p:ext uri="{BB962C8B-B14F-4D97-AF65-F5344CB8AC3E}">
        <p14:creationId xmlns:p14="http://schemas.microsoft.com/office/powerpoint/2010/main" val="409055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A71CBF-769E-40A0-861E-88E4AAA820EC}" type="slidenum">
              <a:rPr lang="en-US" smtClean="0"/>
              <a:pPr/>
              <a:t>7</a:t>
            </a:fld>
            <a:endParaRPr lang="en-US"/>
          </a:p>
        </p:txBody>
      </p:sp>
    </p:spTree>
    <p:extLst>
      <p:ext uri="{BB962C8B-B14F-4D97-AF65-F5344CB8AC3E}">
        <p14:creationId xmlns:p14="http://schemas.microsoft.com/office/powerpoint/2010/main" val="391329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a:t>
            </a:r>
            <a:endParaRPr lang="en-IN" dirty="0"/>
          </a:p>
        </p:txBody>
      </p:sp>
      <p:sp>
        <p:nvSpPr>
          <p:cNvPr id="4" name="Slide Number Placeholder 3"/>
          <p:cNvSpPr>
            <a:spLocks noGrp="1"/>
          </p:cNvSpPr>
          <p:nvPr>
            <p:ph type="sldNum" sz="quarter" idx="5"/>
          </p:nvPr>
        </p:nvSpPr>
        <p:spPr/>
        <p:txBody>
          <a:bodyPr/>
          <a:lstStyle/>
          <a:p>
            <a:fld id="{58A71CBF-769E-40A0-861E-88E4AAA820EC}" type="slidenum">
              <a:rPr lang="en-US" smtClean="0"/>
              <a:pPr/>
              <a:t>10</a:t>
            </a:fld>
            <a:endParaRPr lang="en-US"/>
          </a:p>
        </p:txBody>
      </p:sp>
    </p:spTree>
    <p:extLst>
      <p:ext uri="{BB962C8B-B14F-4D97-AF65-F5344CB8AC3E}">
        <p14:creationId xmlns:p14="http://schemas.microsoft.com/office/powerpoint/2010/main" val="392806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4392FE-623C-41F4-AE19-E2A994699E51}" type="datetime1">
              <a:rPr lang="en-US" smtClean="0"/>
              <a:pPr/>
              <a:t>12/5/2024</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3430BF-24D7-4E77-9898-45A34935B94E}" type="datetime1">
              <a:rPr lang="en-US" smtClean="0"/>
              <a:pPr/>
              <a:t>12/5/2024</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770B-E514-4942-9F6A-0A0826774EF0}" type="datetime1">
              <a:rPr lang="en-US" smtClean="0"/>
              <a:pPr/>
              <a:t>12/5/2024</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525B2-294A-4B0C-904D-C163F21F7B01}" type="datetime1">
              <a:rPr lang="en-US" smtClean="0"/>
              <a:pPr/>
              <a:t>12/5/2024</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E97795-B78A-40A8-831E-2681712341B0}" type="datetime1">
              <a:rPr lang="en-US" smtClean="0"/>
              <a:pPr/>
              <a:t>12/5/2024</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590931-9EC2-4307-BD72-BE501958757F}" type="datetime1">
              <a:rPr lang="en-US" smtClean="0"/>
              <a:pPr/>
              <a:t>12/5/2024</a:t>
            </a:fld>
            <a:endParaRPr lang="en-US"/>
          </a:p>
        </p:txBody>
      </p:sp>
      <p:sp>
        <p:nvSpPr>
          <p:cNvPr id="8" name="Footer Placeholder 7"/>
          <p:cNvSpPr>
            <a:spLocks noGrp="1"/>
          </p:cNvSpPr>
          <p:nvPr>
            <p:ph type="ftr" sz="quarter" idx="11"/>
          </p:nvPr>
        </p:nvSpPr>
        <p:spPr/>
        <p:txBody>
          <a:bodyPr/>
          <a:lstStyle/>
          <a:p>
            <a:r>
              <a:rPr lang="en-US"/>
              <a:t>Mini Project - ISE66</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401DBD-A0DA-45E8-AC73-D4B61AF49F15}" type="datetime1">
              <a:rPr lang="en-US" smtClean="0"/>
              <a:pPr/>
              <a:t>12/5/2024</a:t>
            </a:fld>
            <a:endParaRPr lang="en-US"/>
          </a:p>
        </p:txBody>
      </p:sp>
      <p:sp>
        <p:nvSpPr>
          <p:cNvPr id="4" name="Footer Placeholder 3"/>
          <p:cNvSpPr>
            <a:spLocks noGrp="1"/>
          </p:cNvSpPr>
          <p:nvPr>
            <p:ph type="ftr" sz="quarter" idx="11"/>
          </p:nvPr>
        </p:nvSpPr>
        <p:spPr/>
        <p:txBody>
          <a:bodyPr/>
          <a:lstStyle/>
          <a:p>
            <a:r>
              <a:rPr lang="en-US"/>
              <a:t>Mini Project - ISE66</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D9197-F617-4323-8259-1A17254304E0}" type="datetime1">
              <a:rPr lang="en-US" smtClean="0"/>
              <a:pPr/>
              <a:t>12/5/2024</a:t>
            </a:fld>
            <a:endParaRPr lang="en-US"/>
          </a:p>
        </p:txBody>
      </p:sp>
      <p:sp>
        <p:nvSpPr>
          <p:cNvPr id="3" name="Footer Placeholder 2"/>
          <p:cNvSpPr>
            <a:spLocks noGrp="1"/>
          </p:cNvSpPr>
          <p:nvPr>
            <p:ph type="ftr" sz="quarter" idx="11"/>
          </p:nvPr>
        </p:nvSpPr>
        <p:spPr/>
        <p:txBody>
          <a:bodyPr/>
          <a:lstStyle/>
          <a:p>
            <a:r>
              <a:rPr lang="en-US"/>
              <a:t>Mini Project - ISE66</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DEC4D-6E8F-42D2-85C4-A06E89850A59}" type="datetime1">
              <a:rPr lang="en-US" smtClean="0"/>
              <a:pPr/>
              <a:t>12/5/2024</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0BF36-8C32-479F-AA3A-09C6AAF33B5F}" type="datetime1">
              <a:rPr lang="en-US" smtClean="0"/>
              <a:pPr/>
              <a:t>12/5/2024</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9439F-F01C-496B-8440-8045ECE3E29B}" type="datetime1">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 ISE66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a:solidFill>
                  <a:schemeClr val="accent2">
                    <a:lumMod val="50000"/>
                  </a:schemeClr>
                </a:solidFill>
              </a:rPr>
              <a:t>“</a:t>
            </a:r>
            <a:r>
              <a:rPr lang="en-US" sz="1800" b="1" dirty="0">
                <a:solidFill>
                  <a:srgbClr val="C00000"/>
                </a:solidFill>
                <a:latin typeface="Times New Roman" panose="02020603050405020304" pitchFamily="18" charset="0"/>
                <a:cs typeface="Times New Roman" panose="02020603050405020304" pitchFamily="18" charset="0"/>
              </a:rPr>
              <a:t>Voice-based Learning Assistant for Visually Impaired</a:t>
            </a:r>
            <a:r>
              <a:rPr lang="en-US" sz="2800" dirty="0">
                <a:solidFill>
                  <a:schemeClr val="accent2">
                    <a:lumMod val="50000"/>
                  </a:schemeClr>
                </a:solidFill>
              </a:rPr>
              <a:t>”</a:t>
            </a:r>
          </a:p>
          <a:p>
            <a:r>
              <a:rPr lang="en-US" sz="1800" b="1" dirty="0">
                <a:solidFill>
                  <a:schemeClr val="tx1"/>
                </a:solidFill>
                <a:latin typeface="Times New Roman" panose="02020603050405020304" pitchFamily="18" charset="0"/>
                <a:cs typeface="Times New Roman" panose="02020603050405020304" pitchFamily="18" charset="0"/>
              </a:rPr>
              <a:t>Mini Project – 22ISE58</a:t>
            </a:r>
          </a:p>
          <a:p>
            <a:endParaRPr lang="en-US" sz="2800" dirty="0">
              <a:solidFill>
                <a:schemeClr val="accent2">
                  <a:lumMod val="50000"/>
                </a:schemeClr>
              </a:solidFill>
            </a:endParaRPr>
          </a:p>
        </p:txBody>
      </p:sp>
      <p:sp>
        <p:nvSpPr>
          <p:cNvPr id="4" name="Subtitle 2"/>
          <p:cNvSpPr txBox="1">
            <a:spLocks/>
          </p:cNvSpPr>
          <p:nvPr/>
        </p:nvSpPr>
        <p:spPr>
          <a:xfrm>
            <a:off x="533400" y="4495800"/>
            <a:ext cx="4114800" cy="1905000"/>
          </a:xfrm>
          <a:prstGeom prst="rect">
            <a:avLst/>
          </a:prstGeom>
        </p:spPr>
        <p:txBody>
          <a:bodyPr vert="horz" lIns="91440" tIns="45720" rIns="91440" bIns="45720" rtlCol="0">
            <a:normAutofit fontScale="77500" lnSpcReduction="20000"/>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Kushal K N</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1NH22IS075</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lang="en-US" sz="2600" dirty="0">
              <a:solidFill>
                <a:schemeClr val="accent2">
                  <a:lumMod val="50000"/>
                </a:schemeClr>
              </a:solidFill>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Mithun Raj Urs T V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rPr>
              <a:t>1NH22IS086</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49530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Ms. Rama </a:t>
            </a:r>
            <a:r>
              <a:rPr lang="en-US" sz="2600" dirty="0" err="1">
                <a:solidFill>
                  <a:schemeClr val="accent2">
                    <a:lumMod val="50000"/>
                  </a:schemeClr>
                </a:solidFill>
              </a:rPr>
              <a:t>Bansidhar</a:t>
            </a:r>
            <a:r>
              <a:rPr lang="en-US" sz="2600">
                <a:solidFill>
                  <a:schemeClr val="accent2">
                    <a:lumMod val="50000"/>
                  </a:schemeClr>
                </a:solidFill>
              </a:rPr>
              <a:t> Dan</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Asst. Professor ISE dept</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828800" y="304800"/>
            <a:ext cx="5363308"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AF00B9-D226-243F-BCE6-AD0B12419759}"/>
              </a:ext>
            </a:extLst>
          </p:cNvPr>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a:extLst>
              <a:ext uri="{FF2B5EF4-FFF2-40B4-BE49-F238E27FC236}">
                <a16:creationId xmlns:a16="http://schemas.microsoft.com/office/drawing/2014/main" id="{EF9961E8-4EF8-BD3E-A526-42A2FE32A5CA}"/>
              </a:ext>
            </a:extLst>
          </p:cNvPr>
          <p:cNvSpPr>
            <a:spLocks noGrp="1"/>
          </p:cNvSpPr>
          <p:nvPr>
            <p:ph type="ftr" sz="quarter" idx="11"/>
          </p:nvPr>
        </p:nvSpPr>
        <p:spPr/>
        <p:txBody>
          <a:bodyPr/>
          <a:lstStyle/>
          <a:p>
            <a:r>
              <a:rPr lang="en-US" dirty="0"/>
              <a:t>Mini Project – ISE58</a:t>
            </a:r>
          </a:p>
        </p:txBody>
      </p:sp>
      <p:sp>
        <p:nvSpPr>
          <p:cNvPr id="6" name="Slide Number Placeholder 5">
            <a:extLst>
              <a:ext uri="{FF2B5EF4-FFF2-40B4-BE49-F238E27FC236}">
                <a16:creationId xmlns:a16="http://schemas.microsoft.com/office/drawing/2014/main" id="{0DE26A71-F32B-AB20-5FA0-B234312BD3E0}"/>
              </a:ext>
            </a:extLst>
          </p:cNvPr>
          <p:cNvSpPr>
            <a:spLocks noGrp="1"/>
          </p:cNvSpPr>
          <p:nvPr>
            <p:ph type="sldNum" sz="quarter" idx="12"/>
          </p:nvPr>
        </p:nvSpPr>
        <p:spPr/>
        <p:txBody>
          <a:bodyPr/>
          <a:lstStyle/>
          <a:p>
            <a:fld id="{3C0F9C3E-79AB-4D1D-AF94-F9B1D785080B}" type="slidenum">
              <a:rPr lang="en-US" smtClean="0"/>
              <a:pPr/>
              <a:t>10</a:t>
            </a:fld>
            <a:endParaRPr lang="en-US"/>
          </a:p>
        </p:txBody>
      </p:sp>
      <p:sp>
        <p:nvSpPr>
          <p:cNvPr id="8" name="TextBox 7">
            <a:extLst>
              <a:ext uri="{FF2B5EF4-FFF2-40B4-BE49-F238E27FC236}">
                <a16:creationId xmlns:a16="http://schemas.microsoft.com/office/drawing/2014/main" id="{F9825E14-590C-C4BE-0B63-4AD518079DE5}"/>
              </a:ext>
            </a:extLst>
          </p:cNvPr>
          <p:cNvSpPr txBox="1"/>
          <p:nvPr/>
        </p:nvSpPr>
        <p:spPr>
          <a:xfrm>
            <a:off x="2286000" y="457200"/>
            <a:ext cx="4572000" cy="769441"/>
          </a:xfrm>
          <a:prstGeom prst="rect">
            <a:avLst/>
          </a:prstGeom>
          <a:noFill/>
        </p:spPr>
        <p:txBody>
          <a:bodyPr wrap="square">
            <a:spAutoFit/>
          </a:bodyPr>
          <a:lstStyle/>
          <a:p>
            <a:pPr algn="ctr"/>
            <a:r>
              <a:rPr lang="en-US" sz="4400" dirty="0">
                <a:solidFill>
                  <a:srgbClr val="FF0000"/>
                </a:solidFill>
              </a:rPr>
              <a:t>RESULT</a:t>
            </a:r>
            <a:endParaRPr lang="en-IN" sz="4400" dirty="0">
              <a:solidFill>
                <a:srgbClr val="FF0000"/>
              </a:solidFill>
            </a:endParaRPr>
          </a:p>
        </p:txBody>
      </p:sp>
      <p:pic>
        <p:nvPicPr>
          <p:cNvPr id="10" name="Picture 9">
            <a:extLst>
              <a:ext uri="{FF2B5EF4-FFF2-40B4-BE49-F238E27FC236}">
                <a16:creationId xmlns:a16="http://schemas.microsoft.com/office/drawing/2014/main" id="{E473F4DA-DCDA-D85C-21B9-5D2542FF8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07269"/>
            <a:ext cx="9144000" cy="4843462"/>
          </a:xfrm>
          <a:prstGeom prst="rect">
            <a:avLst/>
          </a:prstGeom>
        </p:spPr>
      </p:pic>
    </p:spTree>
    <p:extLst>
      <p:ext uri="{BB962C8B-B14F-4D97-AF65-F5344CB8AC3E}">
        <p14:creationId xmlns:p14="http://schemas.microsoft.com/office/powerpoint/2010/main" val="3141900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76E46-7652-F064-3CD5-9AB5EB7EB3AB}"/>
              </a:ext>
            </a:extLst>
          </p:cNvPr>
          <p:cNvSpPr>
            <a:spLocks noGrp="1"/>
          </p:cNvSpPr>
          <p:nvPr>
            <p:ph type="dt" sz="half" idx="10"/>
          </p:nvPr>
        </p:nvSpPr>
        <p:spPr/>
        <p:txBody>
          <a:bodyPr/>
          <a:lstStyle/>
          <a:p>
            <a:fld id="{753D9197-F617-4323-8259-1A17254304E0}" type="datetime1">
              <a:rPr lang="en-US" smtClean="0"/>
              <a:pPr/>
              <a:t>12/5/2024</a:t>
            </a:fld>
            <a:endParaRPr lang="en-US"/>
          </a:p>
        </p:txBody>
      </p:sp>
      <p:sp>
        <p:nvSpPr>
          <p:cNvPr id="3" name="Footer Placeholder 2">
            <a:extLst>
              <a:ext uri="{FF2B5EF4-FFF2-40B4-BE49-F238E27FC236}">
                <a16:creationId xmlns:a16="http://schemas.microsoft.com/office/drawing/2014/main" id="{874F9B84-9BAB-47D8-FCA6-61919FA05DF9}"/>
              </a:ext>
            </a:extLst>
          </p:cNvPr>
          <p:cNvSpPr>
            <a:spLocks noGrp="1"/>
          </p:cNvSpPr>
          <p:nvPr>
            <p:ph type="ftr" sz="quarter" idx="11"/>
          </p:nvPr>
        </p:nvSpPr>
        <p:spPr/>
        <p:txBody>
          <a:bodyPr/>
          <a:lstStyle/>
          <a:p>
            <a:r>
              <a:rPr lang="en-US" dirty="0"/>
              <a:t>Mini Project – ISE58</a:t>
            </a:r>
          </a:p>
        </p:txBody>
      </p:sp>
      <p:sp>
        <p:nvSpPr>
          <p:cNvPr id="4" name="Slide Number Placeholder 3">
            <a:extLst>
              <a:ext uri="{FF2B5EF4-FFF2-40B4-BE49-F238E27FC236}">
                <a16:creationId xmlns:a16="http://schemas.microsoft.com/office/drawing/2014/main" id="{7D912034-FA75-92A2-BA9E-1DE5E67FD00A}"/>
              </a:ext>
            </a:extLst>
          </p:cNvPr>
          <p:cNvSpPr>
            <a:spLocks noGrp="1"/>
          </p:cNvSpPr>
          <p:nvPr>
            <p:ph type="sldNum" sz="quarter" idx="12"/>
          </p:nvPr>
        </p:nvSpPr>
        <p:spPr/>
        <p:txBody>
          <a:bodyPr/>
          <a:lstStyle/>
          <a:p>
            <a:fld id="{3C0F9C3E-79AB-4D1D-AF94-F9B1D785080B}" type="slidenum">
              <a:rPr lang="en-US" smtClean="0"/>
              <a:pPr/>
              <a:t>11</a:t>
            </a:fld>
            <a:endParaRPr lang="en-US"/>
          </a:p>
        </p:txBody>
      </p:sp>
      <p:pic>
        <p:nvPicPr>
          <p:cNvPr id="6" name="Picture 5">
            <a:extLst>
              <a:ext uri="{FF2B5EF4-FFF2-40B4-BE49-F238E27FC236}">
                <a16:creationId xmlns:a16="http://schemas.microsoft.com/office/drawing/2014/main" id="{F330A574-6925-707C-15CC-9F8E27B9B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27" y="0"/>
            <a:ext cx="8939145" cy="6356350"/>
          </a:xfrm>
          <a:prstGeom prst="rect">
            <a:avLst/>
          </a:prstGeom>
        </p:spPr>
      </p:pic>
    </p:spTree>
    <p:extLst>
      <p:ext uri="{BB962C8B-B14F-4D97-AF65-F5344CB8AC3E}">
        <p14:creationId xmlns:p14="http://schemas.microsoft.com/office/powerpoint/2010/main" val="32194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C2356-2FC3-917A-BD09-DFF8DC6A2D59}"/>
              </a:ext>
            </a:extLst>
          </p:cNvPr>
          <p:cNvSpPr>
            <a:spLocks noGrp="1"/>
          </p:cNvSpPr>
          <p:nvPr>
            <p:ph type="dt" sz="half" idx="10"/>
          </p:nvPr>
        </p:nvSpPr>
        <p:spPr/>
        <p:txBody>
          <a:bodyPr/>
          <a:lstStyle/>
          <a:p>
            <a:fld id="{753D9197-F617-4323-8259-1A17254304E0}" type="datetime1">
              <a:rPr lang="en-US" smtClean="0"/>
              <a:pPr/>
              <a:t>12/5/2024</a:t>
            </a:fld>
            <a:endParaRPr lang="en-US"/>
          </a:p>
        </p:txBody>
      </p:sp>
      <p:sp>
        <p:nvSpPr>
          <p:cNvPr id="3" name="Footer Placeholder 2">
            <a:extLst>
              <a:ext uri="{FF2B5EF4-FFF2-40B4-BE49-F238E27FC236}">
                <a16:creationId xmlns:a16="http://schemas.microsoft.com/office/drawing/2014/main" id="{1191841A-7283-558C-E19E-37A15107A296}"/>
              </a:ext>
            </a:extLst>
          </p:cNvPr>
          <p:cNvSpPr>
            <a:spLocks noGrp="1"/>
          </p:cNvSpPr>
          <p:nvPr>
            <p:ph type="ftr" sz="quarter" idx="11"/>
          </p:nvPr>
        </p:nvSpPr>
        <p:spPr/>
        <p:txBody>
          <a:bodyPr/>
          <a:lstStyle/>
          <a:p>
            <a:r>
              <a:rPr lang="en-US" dirty="0"/>
              <a:t>Mini Project – ISE58</a:t>
            </a:r>
          </a:p>
        </p:txBody>
      </p:sp>
      <p:sp>
        <p:nvSpPr>
          <p:cNvPr id="4" name="Slide Number Placeholder 3">
            <a:extLst>
              <a:ext uri="{FF2B5EF4-FFF2-40B4-BE49-F238E27FC236}">
                <a16:creationId xmlns:a16="http://schemas.microsoft.com/office/drawing/2014/main" id="{52355C64-4552-0B19-A063-F1637ED18A4C}"/>
              </a:ext>
            </a:extLst>
          </p:cNvPr>
          <p:cNvSpPr>
            <a:spLocks noGrp="1"/>
          </p:cNvSpPr>
          <p:nvPr>
            <p:ph type="sldNum" sz="quarter" idx="12"/>
          </p:nvPr>
        </p:nvSpPr>
        <p:spPr/>
        <p:txBody>
          <a:bodyPr/>
          <a:lstStyle/>
          <a:p>
            <a:fld id="{3C0F9C3E-79AB-4D1D-AF94-F9B1D785080B}" type="slidenum">
              <a:rPr lang="en-US" smtClean="0"/>
              <a:pPr/>
              <a:t>12</a:t>
            </a:fld>
            <a:endParaRPr lang="en-US"/>
          </a:p>
        </p:txBody>
      </p:sp>
      <p:pic>
        <p:nvPicPr>
          <p:cNvPr id="6" name="Picture 5">
            <a:extLst>
              <a:ext uri="{FF2B5EF4-FFF2-40B4-BE49-F238E27FC236}">
                <a16:creationId xmlns:a16="http://schemas.microsoft.com/office/drawing/2014/main" id="{7C979F06-8C99-5D6E-6FB7-AD4B09AD9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0"/>
            <a:ext cx="8957388" cy="6356350"/>
          </a:xfrm>
          <a:prstGeom prst="rect">
            <a:avLst/>
          </a:prstGeom>
        </p:spPr>
      </p:pic>
    </p:spTree>
    <p:extLst>
      <p:ext uri="{BB962C8B-B14F-4D97-AF65-F5344CB8AC3E}">
        <p14:creationId xmlns:p14="http://schemas.microsoft.com/office/powerpoint/2010/main" val="8308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FE436C-6028-DC1E-0A4C-D6DEBFEA1791}"/>
              </a:ext>
            </a:extLst>
          </p:cNvPr>
          <p:cNvSpPr>
            <a:spLocks noGrp="1"/>
          </p:cNvSpPr>
          <p:nvPr>
            <p:ph type="dt" sz="half" idx="10"/>
          </p:nvPr>
        </p:nvSpPr>
        <p:spPr/>
        <p:txBody>
          <a:bodyPr/>
          <a:lstStyle/>
          <a:p>
            <a:fld id="{753D9197-F617-4323-8259-1A17254304E0}" type="datetime1">
              <a:rPr lang="en-US" smtClean="0"/>
              <a:pPr/>
              <a:t>12/5/2024</a:t>
            </a:fld>
            <a:endParaRPr lang="en-US"/>
          </a:p>
        </p:txBody>
      </p:sp>
      <p:sp>
        <p:nvSpPr>
          <p:cNvPr id="3" name="Footer Placeholder 2">
            <a:extLst>
              <a:ext uri="{FF2B5EF4-FFF2-40B4-BE49-F238E27FC236}">
                <a16:creationId xmlns:a16="http://schemas.microsoft.com/office/drawing/2014/main" id="{D70ED6D9-D456-1E4A-1F5A-834CAD164D61}"/>
              </a:ext>
            </a:extLst>
          </p:cNvPr>
          <p:cNvSpPr>
            <a:spLocks noGrp="1"/>
          </p:cNvSpPr>
          <p:nvPr>
            <p:ph type="ftr" sz="quarter" idx="11"/>
          </p:nvPr>
        </p:nvSpPr>
        <p:spPr/>
        <p:txBody>
          <a:bodyPr/>
          <a:lstStyle/>
          <a:p>
            <a:r>
              <a:rPr lang="en-US" dirty="0"/>
              <a:t>Mini Project – ISE58</a:t>
            </a:r>
          </a:p>
        </p:txBody>
      </p:sp>
      <p:sp>
        <p:nvSpPr>
          <p:cNvPr id="4" name="Slide Number Placeholder 3">
            <a:extLst>
              <a:ext uri="{FF2B5EF4-FFF2-40B4-BE49-F238E27FC236}">
                <a16:creationId xmlns:a16="http://schemas.microsoft.com/office/drawing/2014/main" id="{B0A1BFB8-10CB-2675-83AB-6EB471355A46}"/>
              </a:ext>
            </a:extLst>
          </p:cNvPr>
          <p:cNvSpPr>
            <a:spLocks noGrp="1"/>
          </p:cNvSpPr>
          <p:nvPr>
            <p:ph type="sldNum" sz="quarter" idx="12"/>
          </p:nvPr>
        </p:nvSpPr>
        <p:spPr/>
        <p:txBody>
          <a:bodyPr/>
          <a:lstStyle/>
          <a:p>
            <a:fld id="{3C0F9C3E-79AB-4D1D-AF94-F9B1D785080B}" type="slidenum">
              <a:rPr lang="en-US" smtClean="0"/>
              <a:pPr/>
              <a:t>13</a:t>
            </a:fld>
            <a:endParaRPr lang="en-US"/>
          </a:p>
        </p:txBody>
      </p:sp>
      <p:pic>
        <p:nvPicPr>
          <p:cNvPr id="6" name="Picture 5">
            <a:extLst>
              <a:ext uri="{FF2B5EF4-FFF2-40B4-BE49-F238E27FC236}">
                <a16:creationId xmlns:a16="http://schemas.microsoft.com/office/drawing/2014/main" id="{AA5D3AF4-4D8F-AD2D-F789-C9FFCCB68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9" y="-76200"/>
            <a:ext cx="9096622" cy="6248400"/>
          </a:xfrm>
          <a:prstGeom prst="rect">
            <a:avLst/>
          </a:prstGeom>
        </p:spPr>
      </p:pic>
    </p:spTree>
    <p:extLst>
      <p:ext uri="{BB962C8B-B14F-4D97-AF65-F5344CB8AC3E}">
        <p14:creationId xmlns:p14="http://schemas.microsoft.com/office/powerpoint/2010/main" val="143882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0F306-E017-A66A-7B3E-BAF7394C7FE3}"/>
              </a:ext>
            </a:extLst>
          </p:cNvPr>
          <p:cNvSpPr>
            <a:spLocks noGrp="1"/>
          </p:cNvSpPr>
          <p:nvPr>
            <p:ph type="dt" sz="half" idx="10"/>
          </p:nvPr>
        </p:nvSpPr>
        <p:spPr/>
        <p:txBody>
          <a:bodyPr/>
          <a:lstStyle/>
          <a:p>
            <a:fld id="{753D9197-F617-4323-8259-1A17254304E0}" type="datetime1">
              <a:rPr lang="en-US" smtClean="0"/>
              <a:pPr/>
              <a:t>12/5/2024</a:t>
            </a:fld>
            <a:endParaRPr lang="en-US"/>
          </a:p>
        </p:txBody>
      </p:sp>
      <p:sp>
        <p:nvSpPr>
          <p:cNvPr id="3" name="Footer Placeholder 2">
            <a:extLst>
              <a:ext uri="{FF2B5EF4-FFF2-40B4-BE49-F238E27FC236}">
                <a16:creationId xmlns:a16="http://schemas.microsoft.com/office/drawing/2014/main" id="{6F778AA8-E895-7D5A-DF7F-AD3FB3754814}"/>
              </a:ext>
            </a:extLst>
          </p:cNvPr>
          <p:cNvSpPr>
            <a:spLocks noGrp="1"/>
          </p:cNvSpPr>
          <p:nvPr>
            <p:ph type="ftr" sz="quarter" idx="11"/>
          </p:nvPr>
        </p:nvSpPr>
        <p:spPr/>
        <p:txBody>
          <a:bodyPr/>
          <a:lstStyle/>
          <a:p>
            <a:r>
              <a:rPr lang="en-US" dirty="0"/>
              <a:t>Mini Project – ISE58</a:t>
            </a:r>
          </a:p>
        </p:txBody>
      </p:sp>
      <p:sp>
        <p:nvSpPr>
          <p:cNvPr id="4" name="Slide Number Placeholder 3">
            <a:extLst>
              <a:ext uri="{FF2B5EF4-FFF2-40B4-BE49-F238E27FC236}">
                <a16:creationId xmlns:a16="http://schemas.microsoft.com/office/drawing/2014/main" id="{DD604071-D789-76E3-AD87-189406A807F9}"/>
              </a:ext>
            </a:extLst>
          </p:cNvPr>
          <p:cNvSpPr>
            <a:spLocks noGrp="1"/>
          </p:cNvSpPr>
          <p:nvPr>
            <p:ph type="sldNum" sz="quarter" idx="12"/>
          </p:nvPr>
        </p:nvSpPr>
        <p:spPr/>
        <p:txBody>
          <a:bodyPr/>
          <a:lstStyle/>
          <a:p>
            <a:fld id="{3C0F9C3E-79AB-4D1D-AF94-F9B1D785080B}" type="slidenum">
              <a:rPr lang="en-US" smtClean="0"/>
              <a:pPr/>
              <a:t>14</a:t>
            </a:fld>
            <a:endParaRPr lang="en-US"/>
          </a:p>
        </p:txBody>
      </p:sp>
      <p:pic>
        <p:nvPicPr>
          <p:cNvPr id="6" name="Picture 5">
            <a:extLst>
              <a:ext uri="{FF2B5EF4-FFF2-40B4-BE49-F238E27FC236}">
                <a16:creationId xmlns:a16="http://schemas.microsoft.com/office/drawing/2014/main" id="{C9D3A0D5-E4F5-0B9F-5DA2-B319B4CCA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792922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p:txBody>
          <a:bodyPr/>
          <a:lstStyle/>
          <a:p>
            <a:pPr marL="0" indent="0" algn="just">
              <a:buNone/>
            </a:pPr>
            <a:r>
              <a:rPr lang="en-US" dirty="0"/>
              <a:t>The Voice-based Learning Assistant for Visually Impaired aims to enhance accessibility in education by providing a hands-free, voice-activated platform. By enabling users to retrieve and listen to information easily, the assistant promotes independent learning and engagement with educational content.</a:t>
            </a:r>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16</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2819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a:buFont typeface="Wingdings" pitchFamily="2" charset="2"/>
              <a:buChar char="Ø"/>
            </a:pPr>
            <a:r>
              <a:rPr lang="en-US" dirty="0"/>
              <a:t>Introduction</a:t>
            </a:r>
          </a:p>
          <a:p>
            <a:pPr>
              <a:buFont typeface="Wingdings" pitchFamily="2" charset="2"/>
              <a:buChar char="Ø"/>
            </a:pPr>
            <a:r>
              <a:rPr lang="en-US" dirty="0"/>
              <a:t>Problem Statement</a:t>
            </a:r>
          </a:p>
          <a:p>
            <a:pPr>
              <a:buFont typeface="Wingdings" pitchFamily="2" charset="2"/>
              <a:buChar char="Ø"/>
            </a:pPr>
            <a:r>
              <a:rPr lang="en-US" dirty="0"/>
              <a:t>Literature Survey</a:t>
            </a:r>
          </a:p>
          <a:p>
            <a:pPr>
              <a:buFont typeface="Wingdings" pitchFamily="2" charset="2"/>
              <a:buChar char="Ø"/>
            </a:pPr>
            <a:r>
              <a:rPr lang="en-US" dirty="0"/>
              <a:t>Objectives</a:t>
            </a:r>
          </a:p>
          <a:p>
            <a:pPr>
              <a:buFont typeface="Wingdings" pitchFamily="2" charset="2"/>
              <a:buChar char="Ø"/>
            </a:pPr>
            <a:r>
              <a:rPr lang="en-US" dirty="0"/>
              <a:t>Implementation</a:t>
            </a:r>
          </a:p>
          <a:p>
            <a:pPr>
              <a:buFont typeface="Wingdings" pitchFamily="2" charset="2"/>
              <a:buChar char="Ø"/>
            </a:pPr>
            <a:r>
              <a:rPr lang="en-US" dirty="0"/>
              <a:t>Design Modules</a:t>
            </a:r>
          </a:p>
          <a:p>
            <a:pPr>
              <a:buFont typeface="Wingdings" pitchFamily="2" charset="2"/>
              <a:buChar char="Ø"/>
            </a:pPr>
            <a:r>
              <a:rPr lang="en-US" dirty="0"/>
              <a:t>Flow Chart</a:t>
            </a:r>
          </a:p>
          <a:p>
            <a:pPr>
              <a:buFont typeface="Wingdings" pitchFamily="2" charset="2"/>
              <a:buChar char="Ø"/>
            </a:pPr>
            <a:r>
              <a:rPr lang="en-US" dirty="0"/>
              <a:t>Result</a:t>
            </a:r>
          </a:p>
          <a:p>
            <a:pPr>
              <a:buFont typeface="Wingdings" pitchFamily="2" charset="2"/>
              <a:buChar char="Ø"/>
            </a:pPr>
            <a:r>
              <a:rPr lang="en-US" dirty="0"/>
              <a:t>Conclusion</a:t>
            </a:r>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dirty="0"/>
          </a:p>
        </p:txBody>
      </p:sp>
      <p:sp>
        <p:nvSpPr>
          <p:cNvPr id="5" name="Footer Placeholder 4"/>
          <p:cNvSpPr>
            <a:spLocks noGrp="1"/>
          </p:cNvSpPr>
          <p:nvPr>
            <p:ph type="ftr" sz="quarter" idx="11"/>
          </p:nvPr>
        </p:nvSpPr>
        <p:spPr/>
        <p:txBody>
          <a:bodyPr/>
          <a:lstStyle/>
          <a:p>
            <a:r>
              <a:rPr lang="en-US" dirty="0"/>
              <a:t>Mini Project – 22ISE58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p>
        </p:txBody>
      </p:sp>
      <p:sp>
        <p:nvSpPr>
          <p:cNvPr id="3" name="Content Placeholder 2"/>
          <p:cNvSpPr>
            <a:spLocks noGrp="1"/>
          </p:cNvSpPr>
          <p:nvPr>
            <p:ph idx="1"/>
          </p:nvPr>
        </p:nvSpPr>
        <p:spPr/>
        <p:txBody>
          <a:bodyPr>
            <a:normAutofit fontScale="85000" lnSpcReduction="20000"/>
          </a:bodyPr>
          <a:lstStyle/>
          <a:p>
            <a:pPr algn="just"/>
            <a:r>
              <a:rPr lang="en-US" dirty="0"/>
              <a:t>The Voice-based Learning Assistant is a tool designed to support visually impaired individuals by providing a hands-free, voice-activated learning experience. </a:t>
            </a:r>
          </a:p>
          <a:p>
            <a:pPr algn="just"/>
            <a:r>
              <a:rPr lang="en-US" dirty="0"/>
              <a:t>This assistant allows users to access educational content, retrieve information from sources like Wikipedia, and navigate features through voice commands. </a:t>
            </a:r>
          </a:p>
          <a:p>
            <a:pPr algn="just"/>
            <a:r>
              <a:rPr lang="en-US" dirty="0"/>
              <a:t>Leveraging speech recognition and text-to-speech technologies, the assistant ensures that visually impaired users can independently access and interact with learning resources, enhancing accessibility and fostering inclusivity in education.</a:t>
            </a:r>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Statement</a:t>
            </a:r>
          </a:p>
        </p:txBody>
      </p:sp>
      <p:sp>
        <p:nvSpPr>
          <p:cNvPr id="3" name="Content Placeholder 2"/>
          <p:cNvSpPr>
            <a:spLocks noGrp="1"/>
          </p:cNvSpPr>
          <p:nvPr>
            <p:ph idx="1"/>
          </p:nvPr>
        </p:nvSpPr>
        <p:spPr/>
        <p:txBody>
          <a:bodyPr>
            <a:normAutofit/>
          </a:bodyPr>
          <a:lstStyle/>
          <a:p>
            <a:pPr marL="0" indent="0" algn="just">
              <a:buNone/>
            </a:pPr>
            <a:r>
              <a:rPr lang="en-US" dirty="0"/>
              <a:t>To create a voice-based learning assistant for visually impaired students that offers hands-free, audio-guided learning experiences. The assistant enables users to select topics, access educational YouTube content, and perform calculations through voice commands, providing an accessible and effective way to learn and navigate resources without requiring visual input.</a:t>
            </a:r>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F51C-E24F-DE28-AEA7-BC6826FC856F}"/>
              </a:ext>
            </a:extLst>
          </p:cNvPr>
          <p:cNvSpPr>
            <a:spLocks noGrp="1"/>
          </p:cNvSpPr>
          <p:nvPr>
            <p:ph type="title"/>
          </p:nvPr>
        </p:nvSpPr>
        <p:spPr>
          <a:xfrm>
            <a:off x="457200" y="0"/>
            <a:ext cx="8229600" cy="1143000"/>
          </a:xfrm>
        </p:spPr>
        <p:txBody>
          <a:bodyPr/>
          <a:lstStyle/>
          <a:p>
            <a:r>
              <a:rPr lang="en-IN" dirty="0">
                <a:solidFill>
                  <a:srgbClr val="FF0000"/>
                </a:solidFill>
              </a:rPr>
              <a:t>Literature Survey</a:t>
            </a:r>
          </a:p>
        </p:txBody>
      </p:sp>
      <p:graphicFrame>
        <p:nvGraphicFramePr>
          <p:cNvPr id="7" name="Content Placeholder 6">
            <a:extLst>
              <a:ext uri="{FF2B5EF4-FFF2-40B4-BE49-F238E27FC236}">
                <a16:creationId xmlns:a16="http://schemas.microsoft.com/office/drawing/2014/main" id="{F5CD0EEC-33C7-B16C-7636-483BDA18F05D}"/>
              </a:ext>
            </a:extLst>
          </p:cNvPr>
          <p:cNvGraphicFramePr>
            <a:graphicFrameLocks noGrp="1"/>
          </p:cNvGraphicFramePr>
          <p:nvPr>
            <p:ph idx="1"/>
            <p:extLst>
              <p:ext uri="{D42A27DB-BD31-4B8C-83A1-F6EECF244321}">
                <p14:modId xmlns:p14="http://schemas.microsoft.com/office/powerpoint/2010/main" val="2725457597"/>
              </p:ext>
            </p:extLst>
          </p:nvPr>
        </p:nvGraphicFramePr>
        <p:xfrm>
          <a:off x="228600" y="914400"/>
          <a:ext cx="8686800" cy="5501640"/>
        </p:xfrm>
        <a:graphic>
          <a:graphicData uri="http://schemas.openxmlformats.org/drawingml/2006/table">
            <a:tbl>
              <a:tblPr firstRow="1" bandRow="1">
                <a:tableStyleId>{073A0DAA-6AF3-43AB-8588-CEC1D06C72B9}</a:tableStyleId>
              </a:tblPr>
              <a:tblGrid>
                <a:gridCol w="2573866">
                  <a:extLst>
                    <a:ext uri="{9D8B030D-6E8A-4147-A177-3AD203B41FA5}">
                      <a16:colId xmlns:a16="http://schemas.microsoft.com/office/drawing/2014/main" val="1860446906"/>
                    </a:ext>
                  </a:extLst>
                </a:gridCol>
                <a:gridCol w="1769534">
                  <a:extLst>
                    <a:ext uri="{9D8B030D-6E8A-4147-A177-3AD203B41FA5}">
                      <a16:colId xmlns:a16="http://schemas.microsoft.com/office/drawing/2014/main" val="3012205999"/>
                    </a:ext>
                  </a:extLst>
                </a:gridCol>
                <a:gridCol w="2171700">
                  <a:extLst>
                    <a:ext uri="{9D8B030D-6E8A-4147-A177-3AD203B41FA5}">
                      <a16:colId xmlns:a16="http://schemas.microsoft.com/office/drawing/2014/main" val="1001708887"/>
                    </a:ext>
                  </a:extLst>
                </a:gridCol>
                <a:gridCol w="2171700">
                  <a:extLst>
                    <a:ext uri="{9D8B030D-6E8A-4147-A177-3AD203B41FA5}">
                      <a16:colId xmlns:a16="http://schemas.microsoft.com/office/drawing/2014/main" val="3186203703"/>
                    </a:ext>
                  </a:extLst>
                </a:gridCol>
              </a:tblGrid>
              <a:tr h="340219">
                <a:tc>
                  <a:txBody>
                    <a:bodyPr/>
                    <a:lstStyle/>
                    <a:p>
                      <a:pPr algn="ctr"/>
                      <a:r>
                        <a:rPr lang="en-IN" dirty="0"/>
                        <a:t>Authors/Year</a:t>
                      </a:r>
                    </a:p>
                  </a:txBody>
                  <a:tcPr/>
                </a:tc>
                <a:tc>
                  <a:txBody>
                    <a:bodyPr/>
                    <a:lstStyle/>
                    <a:p>
                      <a:pPr algn="ctr"/>
                      <a:r>
                        <a:rPr lang="en-IN" dirty="0"/>
                        <a:t>Methods</a:t>
                      </a:r>
                    </a:p>
                  </a:txBody>
                  <a:tcPr/>
                </a:tc>
                <a:tc>
                  <a:txBody>
                    <a:bodyPr/>
                    <a:lstStyle/>
                    <a:p>
                      <a:pPr algn="ctr"/>
                      <a:r>
                        <a:rPr lang="en-IN" dirty="0"/>
                        <a:t>Advantages</a:t>
                      </a:r>
                    </a:p>
                  </a:txBody>
                  <a:tcPr/>
                </a:tc>
                <a:tc>
                  <a:txBody>
                    <a:bodyPr/>
                    <a:lstStyle/>
                    <a:p>
                      <a:pPr algn="ctr"/>
                      <a:r>
                        <a:rPr lang="en-IN" dirty="0"/>
                        <a:t>Limitations</a:t>
                      </a:r>
                    </a:p>
                  </a:txBody>
                  <a:tcPr/>
                </a:tc>
                <a:extLst>
                  <a:ext uri="{0D108BD9-81ED-4DB2-BD59-A6C34878D82A}">
                    <a16:rowId xmlns:a16="http://schemas.microsoft.com/office/drawing/2014/main" val="2529538742"/>
                  </a:ext>
                </a:extLst>
              </a:tr>
              <a:tr h="1644393">
                <a:tc>
                  <a:txBody>
                    <a:bodyPr/>
                    <a:lstStyle/>
                    <a:p>
                      <a:pPr algn="just"/>
                      <a:r>
                        <a:rPr lang="en-IN" sz="1100" b="1" i="0" kern="1200" dirty="0">
                          <a:solidFill>
                            <a:schemeClr val="dk1"/>
                          </a:solidFill>
                          <a:effectLst/>
                          <a:latin typeface="+mn-lt"/>
                          <a:ea typeface="+mn-ea"/>
                          <a:cs typeface="+mn-cs"/>
                        </a:rPr>
                        <a:t>&gt;Sujata Ashish </a:t>
                      </a:r>
                      <a:r>
                        <a:rPr lang="en-IN" sz="1100" b="1" i="0" kern="1200" dirty="0" err="1">
                          <a:solidFill>
                            <a:schemeClr val="dk1"/>
                          </a:solidFill>
                          <a:effectLst/>
                          <a:latin typeface="+mn-lt"/>
                          <a:ea typeface="+mn-ea"/>
                          <a:cs typeface="+mn-cs"/>
                        </a:rPr>
                        <a:t>Hande</a:t>
                      </a:r>
                      <a:r>
                        <a:rPr lang="en-IN" sz="1100" b="1" i="0" kern="1200" dirty="0">
                          <a:solidFill>
                            <a:schemeClr val="dk1"/>
                          </a:solidFill>
                          <a:effectLst/>
                          <a:latin typeface="+mn-lt"/>
                          <a:ea typeface="+mn-ea"/>
                          <a:cs typeface="+mn-cs"/>
                        </a:rPr>
                        <a:t>(2022)</a:t>
                      </a:r>
                    </a:p>
                    <a:p>
                      <a:pPr algn="just"/>
                      <a:r>
                        <a:rPr lang="en-IN" sz="1100" b="1" i="0" kern="1200" dirty="0">
                          <a:solidFill>
                            <a:schemeClr val="dk1"/>
                          </a:solidFill>
                          <a:effectLst/>
                          <a:latin typeface="+mn-lt"/>
                          <a:ea typeface="+mn-ea"/>
                          <a:cs typeface="+mn-cs"/>
                        </a:rPr>
                        <a:t>&gt;Prakash </a:t>
                      </a:r>
                      <a:r>
                        <a:rPr lang="en-IN" sz="1100" b="1" i="0" kern="1200" dirty="0" err="1">
                          <a:solidFill>
                            <a:schemeClr val="dk1"/>
                          </a:solidFill>
                          <a:effectLst/>
                          <a:latin typeface="+mn-lt"/>
                          <a:ea typeface="+mn-ea"/>
                          <a:cs typeface="+mn-cs"/>
                        </a:rPr>
                        <a:t>Bilawar</a:t>
                      </a:r>
                      <a:r>
                        <a:rPr lang="en-IN" sz="1100" b="1" i="0" kern="1200" dirty="0">
                          <a:solidFill>
                            <a:schemeClr val="dk1"/>
                          </a:solidFill>
                          <a:effectLst/>
                          <a:latin typeface="+mn-lt"/>
                          <a:ea typeface="+mn-ea"/>
                          <a:cs typeface="+mn-cs"/>
                        </a:rPr>
                        <a:t>(2022)</a:t>
                      </a:r>
                      <a:endParaRPr lang="en-IN" sz="1100" b="1" dirty="0"/>
                    </a:p>
                  </a:txBody>
                  <a:tcPr/>
                </a:tc>
                <a:tc>
                  <a:txBody>
                    <a:bodyPr/>
                    <a:lstStyle/>
                    <a:p>
                      <a:pPr algn="just"/>
                      <a:r>
                        <a:rPr lang="en-US" sz="1100" b="1" dirty="0"/>
                        <a:t>Android-based applications and Raspberry Pi devices were commonly used for developing accessible applications.</a:t>
                      </a:r>
                      <a:endParaRPr lang="en-IN" sz="1100" b="1" dirty="0"/>
                    </a:p>
                  </a:txBody>
                  <a:tcPr/>
                </a:tc>
                <a:tc>
                  <a:txBody>
                    <a:bodyPr/>
                    <a:lstStyle/>
                    <a:p>
                      <a:pPr algn="just"/>
                      <a:r>
                        <a:rPr lang="en-US" sz="1100" b="1" dirty="0"/>
                        <a:t>The research underscores how digital voice assistants such as Google Assistant, Alexa, and Siri provide essential accessibility features for visually impaired users, enabling them to perform various tasks through voice commands.</a:t>
                      </a:r>
                      <a:endParaRPr lang="en-IN" sz="1100" b="1" dirty="0"/>
                    </a:p>
                  </a:txBody>
                  <a:tcPr/>
                </a:tc>
                <a:tc>
                  <a:txBody>
                    <a:bodyPr/>
                    <a:lstStyle/>
                    <a:p>
                      <a:pPr algn="just"/>
                      <a:r>
                        <a:rPr lang="en-US" sz="1100" b="1" dirty="0"/>
                        <a:t>The survey concludes that voice assistants offer essential support to visually impaired individuals, facilitating better interaction with digital content and devices. Future advancements in AI and natural language processing may enable more personalized, context-aware responses, enhancing accessibility further.</a:t>
                      </a:r>
                      <a:endParaRPr lang="en-IN" sz="1100" b="1" dirty="0"/>
                    </a:p>
                  </a:txBody>
                  <a:tcPr/>
                </a:tc>
                <a:extLst>
                  <a:ext uri="{0D108BD9-81ED-4DB2-BD59-A6C34878D82A}">
                    <a16:rowId xmlns:a16="http://schemas.microsoft.com/office/drawing/2014/main" val="3650948526"/>
                  </a:ext>
                </a:extLst>
              </a:tr>
              <a:tr h="1488459">
                <a:tc>
                  <a:txBody>
                    <a:bodyPr/>
                    <a:lstStyle/>
                    <a:p>
                      <a:pPr algn="just"/>
                      <a:r>
                        <a:rPr lang="en-US" sz="1100" b="1" dirty="0"/>
                        <a:t>&gt;Rohini </a:t>
                      </a:r>
                      <a:r>
                        <a:rPr lang="en-US" sz="1100" b="1" dirty="0" err="1"/>
                        <a:t>Khalkar</a:t>
                      </a:r>
                      <a:r>
                        <a:rPr lang="en-US" sz="1100" b="1" dirty="0"/>
                        <a:t>(2019)</a:t>
                      </a:r>
                      <a:endParaRPr lang="en-IN" sz="1100" b="1" dirty="0"/>
                    </a:p>
                  </a:txBody>
                  <a:tcPr/>
                </a:tc>
                <a:tc>
                  <a:txBody>
                    <a:bodyPr/>
                    <a:lstStyle/>
                    <a:p>
                      <a:pPr algn="just"/>
                      <a:r>
                        <a:rPr lang="en-US" sz="1100" b="1" dirty="0"/>
                        <a:t>Text Messaging</a:t>
                      </a:r>
                      <a:r>
                        <a:rPr lang="en-US" sz="1100" dirty="0"/>
                        <a:t>: Sends SMS to contacts or specified numbers.</a:t>
                      </a:r>
                    </a:p>
                    <a:p>
                      <a:pPr algn="just"/>
                      <a:r>
                        <a:rPr lang="en-US" sz="1100" b="1" dirty="0"/>
                        <a:t>Calling</a:t>
                      </a:r>
                      <a:r>
                        <a:rPr lang="en-US" sz="1100" dirty="0"/>
                        <a:t>: Enables voice-command-based calling.</a:t>
                      </a:r>
                    </a:p>
                    <a:p>
                      <a:pPr algn="just"/>
                      <a:r>
                        <a:rPr lang="en-US" sz="1100" b="1" dirty="0"/>
                        <a:t>Alarm Setting</a:t>
                      </a:r>
                      <a:r>
                        <a:rPr lang="en-US" sz="1100" dirty="0"/>
                        <a:t>: Lets users set and control alarms using voice.</a:t>
                      </a:r>
                      <a:endParaRPr lang="en-IN" sz="1100" b="1" dirty="0"/>
                    </a:p>
                  </a:txBody>
                  <a:tcPr/>
                </a:tc>
                <a:tc>
                  <a:txBody>
                    <a:bodyPr/>
                    <a:lstStyle/>
                    <a:p>
                      <a:pPr algn="just"/>
                      <a:r>
                        <a:rPr lang="en-US" sz="1100" b="1" dirty="0"/>
                        <a:t>Supports processing multiple commands within a single utterance, allowing users to perform complex tasks more efficiently. This feature minimizes the number of interactions needed, streamlining tasks like messaging, calling, or accessing other applications.</a:t>
                      </a:r>
                      <a:endParaRPr lang="en-IN" sz="1100" b="1" dirty="0"/>
                    </a:p>
                  </a:txBody>
                  <a:tcPr/>
                </a:tc>
                <a:tc>
                  <a:txBody>
                    <a:bodyPr/>
                    <a:lstStyle/>
                    <a:p>
                      <a:pPr algn="just"/>
                      <a:r>
                        <a:rPr lang="en-US" sz="1100" b="1" dirty="0"/>
                        <a:t>The system is designed specifically for the Android OS, limiting its compatibility with other platforms such as iOS or desktop environments. This focus restricts accessibility for visually impaired users who may not use Android devices.</a:t>
                      </a:r>
                      <a:endParaRPr lang="en-IN" sz="1100" b="1" dirty="0"/>
                    </a:p>
                  </a:txBody>
                  <a:tcPr/>
                </a:tc>
                <a:extLst>
                  <a:ext uri="{0D108BD9-81ED-4DB2-BD59-A6C34878D82A}">
                    <a16:rowId xmlns:a16="http://schemas.microsoft.com/office/drawing/2014/main" val="3797312538"/>
                  </a:ext>
                </a:extLst>
              </a:tr>
              <a:tr h="1644393">
                <a:tc>
                  <a:txBody>
                    <a:bodyPr/>
                    <a:lstStyle/>
                    <a:p>
                      <a:pPr algn="just"/>
                      <a:r>
                        <a:rPr lang="en-US" sz="1100" b="1" dirty="0"/>
                        <a:t>&gt;</a:t>
                      </a:r>
                      <a:r>
                        <a:rPr lang="en-IN" sz="1100" b="1" dirty="0"/>
                        <a:t>Ankush Yadav et al.(2020)</a:t>
                      </a:r>
                    </a:p>
                  </a:txBody>
                  <a:tcPr/>
                </a:tc>
                <a:tc>
                  <a:txBody>
                    <a:bodyPr/>
                    <a:lstStyle/>
                    <a:p>
                      <a:pPr algn="just"/>
                      <a:r>
                        <a:rPr lang="en-US" sz="1100" b="1" dirty="0"/>
                        <a:t>The researchers used Google’s Speech Recognition API to convert voice input into text. The system takes voice commands through a microphone, sends them to Google’s cloud for processing, and returns text output.</a:t>
                      </a:r>
                      <a:endParaRPr lang="en-IN" sz="1100" b="1" dirty="0"/>
                    </a:p>
                  </a:txBody>
                  <a:tcPr/>
                </a:tc>
                <a:tc>
                  <a:txBody>
                    <a:bodyPr/>
                    <a:lstStyle/>
                    <a:p>
                      <a:pPr algn="just"/>
                      <a:r>
                        <a:rPr lang="en-US" sz="1100" b="1" dirty="0"/>
                        <a:t>The assistant performs a wide range of tasks such as sending emails, fetching weather updates, playing media, and opening applications, providing users with convenience and multifunctional utility.</a:t>
                      </a:r>
                      <a:endParaRPr lang="en-IN" sz="1100" b="1" dirty="0"/>
                    </a:p>
                  </a:txBody>
                  <a:tcPr/>
                </a:tc>
                <a:tc>
                  <a:txBody>
                    <a:bodyPr/>
                    <a:lstStyle/>
                    <a:p>
                      <a:pPr algn="just"/>
                      <a:r>
                        <a:rPr lang="en-US" sz="1100" b="1" dirty="0"/>
                        <a:t>While it supports basic commands for tasks like email, browsing, and media playback, the system may struggle with more complex or customized tasks, and might not handle a wide variety of accents and dialects effectively.</a:t>
                      </a:r>
                      <a:endParaRPr lang="en-IN" sz="1100" b="1" dirty="0"/>
                    </a:p>
                  </a:txBody>
                  <a:tcPr/>
                </a:tc>
                <a:extLst>
                  <a:ext uri="{0D108BD9-81ED-4DB2-BD59-A6C34878D82A}">
                    <a16:rowId xmlns:a16="http://schemas.microsoft.com/office/drawing/2014/main" val="3800244675"/>
                  </a:ext>
                </a:extLst>
              </a:tr>
            </a:tbl>
          </a:graphicData>
        </a:graphic>
      </p:graphicFrame>
      <p:sp>
        <p:nvSpPr>
          <p:cNvPr id="4" name="Date Placeholder 3">
            <a:extLst>
              <a:ext uri="{FF2B5EF4-FFF2-40B4-BE49-F238E27FC236}">
                <a16:creationId xmlns:a16="http://schemas.microsoft.com/office/drawing/2014/main" id="{6B3C6A33-69B2-A820-F852-B4E53757C256}"/>
              </a:ext>
            </a:extLst>
          </p:cNvPr>
          <p:cNvSpPr>
            <a:spLocks noGrp="1"/>
          </p:cNvSpPr>
          <p:nvPr>
            <p:ph type="dt" sz="half" idx="10"/>
          </p:nvPr>
        </p:nvSpPr>
        <p:spPr/>
        <p:txBody>
          <a:bodyPr/>
          <a:lstStyle/>
          <a:p>
            <a:fld id="{6DE85827-1C37-4695-8ADE-A7F68AF0EBC3}" type="datetime1">
              <a:rPr lang="en-US" smtClean="0"/>
              <a:pPr/>
              <a:t>12/5/2024</a:t>
            </a:fld>
            <a:endParaRPr lang="en-US" dirty="0"/>
          </a:p>
        </p:txBody>
      </p:sp>
      <p:sp>
        <p:nvSpPr>
          <p:cNvPr id="5" name="Footer Placeholder 4">
            <a:extLst>
              <a:ext uri="{FF2B5EF4-FFF2-40B4-BE49-F238E27FC236}">
                <a16:creationId xmlns:a16="http://schemas.microsoft.com/office/drawing/2014/main" id="{021D3DBF-A655-1FE8-F95F-9F365AF812AC}"/>
              </a:ext>
            </a:extLst>
          </p:cNvPr>
          <p:cNvSpPr>
            <a:spLocks noGrp="1"/>
          </p:cNvSpPr>
          <p:nvPr>
            <p:ph type="ftr" sz="quarter" idx="11"/>
          </p:nvPr>
        </p:nvSpPr>
        <p:spPr/>
        <p:txBody>
          <a:bodyPr/>
          <a:lstStyle/>
          <a:p>
            <a:r>
              <a:rPr lang="en-US" dirty="0"/>
              <a:t>Mini Project – ISE58</a:t>
            </a:r>
          </a:p>
        </p:txBody>
      </p:sp>
      <p:sp>
        <p:nvSpPr>
          <p:cNvPr id="6" name="Slide Number Placeholder 5">
            <a:extLst>
              <a:ext uri="{FF2B5EF4-FFF2-40B4-BE49-F238E27FC236}">
                <a16:creationId xmlns:a16="http://schemas.microsoft.com/office/drawing/2014/main" id="{064F57BD-5625-AC73-B6B9-FEF2ABDE4AF7}"/>
              </a:ext>
            </a:extLst>
          </p:cNvPr>
          <p:cNvSpPr>
            <a:spLocks noGrp="1"/>
          </p:cNvSpPr>
          <p:nvPr>
            <p:ph type="sldNum" sz="quarter" idx="12"/>
          </p:nvPr>
        </p:nvSpPr>
        <p:spPr/>
        <p:txBody>
          <a:bodyPr/>
          <a:lstStyle/>
          <a:p>
            <a:fld id="{3C0F9C3E-79AB-4D1D-AF94-F9B1D785080B}" type="slidenum">
              <a:rPr lang="en-US" smtClean="0"/>
              <a:pPr/>
              <a:t>5</a:t>
            </a:fld>
            <a:endParaRPr lang="en-US"/>
          </a:p>
        </p:txBody>
      </p:sp>
    </p:spTree>
    <p:extLst>
      <p:ext uri="{BB962C8B-B14F-4D97-AF65-F5344CB8AC3E}">
        <p14:creationId xmlns:p14="http://schemas.microsoft.com/office/powerpoint/2010/main" val="413213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normAutofit fontScale="85000" lnSpcReduction="20000"/>
          </a:bodyPr>
          <a:lstStyle/>
          <a:p>
            <a:pPr algn="just">
              <a:buFont typeface="+mj-lt"/>
              <a:buAutoNum type="arabicPeriod"/>
            </a:pPr>
            <a:r>
              <a:rPr lang="en-US" b="1" dirty="0"/>
              <a:t>Enable Accessible Learning</a:t>
            </a:r>
            <a:r>
              <a:rPr lang="en-US" dirty="0"/>
              <a:t>: Provide an easy-to-use voice interface for visually impaired users to access educational content.</a:t>
            </a:r>
          </a:p>
          <a:p>
            <a:pPr algn="just">
              <a:buFont typeface="+mj-lt"/>
              <a:buAutoNum type="arabicPeriod"/>
            </a:pPr>
            <a:r>
              <a:rPr lang="en-US" b="1" dirty="0"/>
              <a:t>Offer Hands-Free Navigation</a:t>
            </a:r>
            <a:r>
              <a:rPr lang="en-US" dirty="0"/>
              <a:t>: Allow users to interact with the assistant entirely through voice commands, removing the need for visual navigation.</a:t>
            </a:r>
          </a:p>
          <a:p>
            <a:pPr algn="just">
              <a:buFont typeface="+mj-lt"/>
              <a:buAutoNum type="arabicPeriod"/>
            </a:pPr>
            <a:r>
              <a:rPr lang="en-US" b="1" dirty="0"/>
              <a:t>Retrieve and Read Information Aloud</a:t>
            </a:r>
            <a:r>
              <a:rPr lang="en-US" dirty="0"/>
              <a:t>: Fetch information on various topics and read it aloud, making learning convenient and accessible.</a:t>
            </a:r>
          </a:p>
          <a:p>
            <a:pPr algn="just">
              <a:buFont typeface="+mj-lt"/>
              <a:buAutoNum type="arabicPeriod"/>
            </a:pPr>
            <a:r>
              <a:rPr lang="en-US" b="1" dirty="0"/>
              <a:t>Promote Independence</a:t>
            </a:r>
            <a:r>
              <a:rPr lang="en-US" dirty="0"/>
              <a:t>: Empower visually impaired users to explore and learn independently without needing assistance.</a:t>
            </a:r>
          </a:p>
          <a:p>
            <a:pPr algn="just"/>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Implementation</a:t>
            </a:r>
          </a:p>
        </p:txBody>
      </p:sp>
      <p:sp>
        <p:nvSpPr>
          <p:cNvPr id="3" name="Content Placeholder 2"/>
          <p:cNvSpPr>
            <a:spLocks noGrp="1"/>
          </p:cNvSpPr>
          <p:nvPr>
            <p:ph idx="1"/>
          </p:nvPr>
        </p:nvSpPr>
        <p:spPr/>
        <p:txBody>
          <a:bodyPr>
            <a:normAutofit fontScale="70000" lnSpcReduction="20000"/>
          </a:bodyPr>
          <a:lstStyle/>
          <a:p>
            <a:pPr algn="just">
              <a:buFont typeface="+mj-lt"/>
              <a:buAutoNum type="arabicPeriod"/>
            </a:pPr>
            <a:r>
              <a:rPr lang="en-US" b="1" dirty="0"/>
              <a:t>Speech Recognition</a:t>
            </a:r>
            <a:r>
              <a:rPr lang="en-US" dirty="0"/>
              <a:t>: Uses speech recognition to capture user voice commands, allowing hands-free interaction.</a:t>
            </a:r>
          </a:p>
          <a:p>
            <a:pPr algn="just">
              <a:buFont typeface="+mj-lt"/>
              <a:buAutoNum type="arabicPeriod"/>
            </a:pPr>
            <a:r>
              <a:rPr lang="en-US" b="1" dirty="0"/>
              <a:t>Wikipedia Integration</a:t>
            </a:r>
            <a:r>
              <a:rPr lang="en-US" dirty="0"/>
              <a:t>: Connects with Wikipedia to retrieve accurate information on requested topics.</a:t>
            </a:r>
          </a:p>
          <a:p>
            <a:pPr algn="just">
              <a:buFont typeface="+mj-lt"/>
              <a:buAutoNum type="arabicPeriod"/>
            </a:pPr>
            <a:r>
              <a:rPr lang="en-US" b="1" dirty="0"/>
              <a:t>Text-to-Speech (TTS)</a:t>
            </a:r>
            <a:r>
              <a:rPr lang="en-US" dirty="0"/>
              <a:t>: Converts retrieved text into speech using TTS, reading information aloud to the user.</a:t>
            </a:r>
          </a:p>
          <a:p>
            <a:pPr algn="just">
              <a:buFont typeface="+mj-lt"/>
              <a:buAutoNum type="arabicPeriod"/>
            </a:pPr>
            <a:r>
              <a:rPr lang="en-US" b="1" dirty="0"/>
              <a:t>User-Friendly Interface</a:t>
            </a:r>
            <a:r>
              <a:rPr lang="en-US" dirty="0"/>
              <a:t>: Designed to respond to simple, spoken commands, making it easy for visually impaired users to access and navigate content.</a:t>
            </a:r>
          </a:p>
          <a:p>
            <a:pPr algn="just"/>
            <a:r>
              <a:rPr lang="en-US" b="1" dirty="0"/>
              <a:t>Tools &amp; Technologies</a:t>
            </a:r>
            <a:r>
              <a:rPr lang="en-US" dirty="0"/>
              <a:t>:</a:t>
            </a:r>
          </a:p>
          <a:p>
            <a:pPr algn="just">
              <a:buFont typeface="Arial" panose="020B0604020202020204" pitchFamily="34" charset="0"/>
              <a:buChar char="•"/>
            </a:pPr>
            <a:r>
              <a:rPr lang="en-US" b="1" dirty="0"/>
              <a:t>Python</a:t>
            </a:r>
            <a:r>
              <a:rPr lang="en-US" dirty="0"/>
              <a:t>: For backend programming.</a:t>
            </a:r>
          </a:p>
          <a:p>
            <a:pPr algn="just">
              <a:buFont typeface="Arial" panose="020B0604020202020204" pitchFamily="34" charset="0"/>
              <a:buChar char="•"/>
            </a:pPr>
            <a:r>
              <a:rPr lang="en-US" b="1" dirty="0"/>
              <a:t>Speech Recognition API</a:t>
            </a:r>
            <a:r>
              <a:rPr lang="en-US" dirty="0"/>
              <a:t>: To capture voice input.</a:t>
            </a:r>
          </a:p>
          <a:p>
            <a:pPr algn="just">
              <a:buFont typeface="Arial" panose="020B0604020202020204" pitchFamily="34" charset="0"/>
              <a:buChar char="•"/>
            </a:pPr>
            <a:r>
              <a:rPr lang="en-US" b="1" dirty="0"/>
              <a:t>Text-to-Speech Engine (e.g., pyttsx3)</a:t>
            </a:r>
            <a:r>
              <a:rPr lang="en-US" dirty="0"/>
              <a:t>: For voice output.</a:t>
            </a:r>
          </a:p>
          <a:p>
            <a:pPr marL="0" indent="0" algn="just">
              <a:buNone/>
            </a:pPr>
            <a:endParaRPr lang="en-US" dirty="0"/>
          </a:p>
          <a:p>
            <a:pPr algn="just"/>
            <a:endParaRPr lang="en-US" dirty="0"/>
          </a:p>
          <a:p>
            <a:pPr algn="just"/>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p>
        </p:txBody>
      </p:sp>
      <p:sp>
        <p:nvSpPr>
          <p:cNvPr id="3" name="Content Placeholder 2"/>
          <p:cNvSpPr>
            <a:spLocks noGrp="1"/>
          </p:cNvSpPr>
          <p:nvPr>
            <p:ph idx="1"/>
          </p:nvPr>
        </p:nvSpPr>
        <p:spPr>
          <a:xfrm>
            <a:off x="457200" y="1600200"/>
            <a:ext cx="8534400" cy="4876800"/>
          </a:xfrm>
        </p:spPr>
        <p:txBody>
          <a:bodyPr>
            <a:noAutofit/>
          </a:bodyPr>
          <a:lstStyle/>
          <a:p>
            <a:pPr algn="just">
              <a:buFont typeface="+mj-lt"/>
              <a:buAutoNum type="arabicPeriod"/>
            </a:pPr>
            <a:r>
              <a:rPr lang="en-US" sz="1400" b="1" dirty="0"/>
              <a:t>User Input Module</a:t>
            </a:r>
            <a:r>
              <a:rPr lang="en-US" sz="1400" dirty="0"/>
              <a:t>:</a:t>
            </a:r>
          </a:p>
          <a:p>
            <a:pPr marL="742950" lvl="1" indent="-285750" algn="just">
              <a:buFont typeface="+mj-lt"/>
              <a:buAutoNum type="arabicPeriod"/>
            </a:pPr>
            <a:r>
              <a:rPr lang="en-US" sz="1400" b="1" dirty="0"/>
              <a:t>Function</a:t>
            </a:r>
            <a:r>
              <a:rPr lang="en-US" sz="1400" dirty="0"/>
              <a:t>: Captures voice commands from the user.</a:t>
            </a:r>
          </a:p>
          <a:p>
            <a:pPr marL="742950" lvl="1" indent="-285750" algn="just">
              <a:buFont typeface="+mj-lt"/>
              <a:buAutoNum type="arabicPeriod"/>
            </a:pPr>
            <a:r>
              <a:rPr lang="en-US" sz="1400" b="1" dirty="0"/>
              <a:t>Description</a:t>
            </a:r>
            <a:r>
              <a:rPr lang="en-US" sz="1400" dirty="0"/>
              <a:t>: Uses a microphone to listen for spoken requests, allowing users to ask for information.</a:t>
            </a:r>
          </a:p>
          <a:p>
            <a:pPr algn="just">
              <a:buFont typeface="+mj-lt"/>
              <a:buAutoNum type="arabicPeriod"/>
            </a:pPr>
            <a:r>
              <a:rPr lang="en-US" sz="1400" b="1" dirty="0"/>
              <a:t>Information Retrieval Module</a:t>
            </a:r>
            <a:r>
              <a:rPr lang="en-US" sz="1400" dirty="0"/>
              <a:t>:</a:t>
            </a:r>
          </a:p>
          <a:p>
            <a:pPr marL="742950" lvl="1" indent="-285750" algn="just">
              <a:buFont typeface="+mj-lt"/>
              <a:buAutoNum type="arabicPeriod"/>
            </a:pPr>
            <a:r>
              <a:rPr lang="en-US" sz="1400" b="1" dirty="0"/>
              <a:t>Function</a:t>
            </a:r>
            <a:r>
              <a:rPr lang="en-US" sz="1400" dirty="0"/>
              <a:t>: Fetches information from Wikipedia.</a:t>
            </a:r>
          </a:p>
          <a:p>
            <a:pPr marL="742950" lvl="1" indent="-285750" algn="just">
              <a:buFont typeface="+mj-lt"/>
              <a:buAutoNum type="arabicPeriod"/>
            </a:pPr>
            <a:r>
              <a:rPr lang="en-US" sz="1400" b="1" dirty="0"/>
              <a:t>Description</a:t>
            </a:r>
            <a:r>
              <a:rPr lang="en-US" sz="1400" dirty="0"/>
              <a:t>: Connects to the Wikipedia API to get summaries and relevant data based on the user’s request.</a:t>
            </a:r>
          </a:p>
          <a:p>
            <a:pPr algn="just">
              <a:buFont typeface="+mj-lt"/>
              <a:buAutoNum type="arabicPeriod"/>
            </a:pPr>
            <a:r>
              <a:rPr lang="en-US" sz="1400" b="1" dirty="0"/>
              <a:t>Text Processing Module</a:t>
            </a:r>
            <a:r>
              <a:rPr lang="en-US" sz="1400" dirty="0"/>
              <a:t>:</a:t>
            </a:r>
          </a:p>
          <a:p>
            <a:pPr marL="742950" lvl="1" indent="-285750" algn="just">
              <a:buFont typeface="+mj-lt"/>
              <a:buAutoNum type="arabicPeriod"/>
            </a:pPr>
            <a:r>
              <a:rPr lang="en-US" sz="1400" b="1" dirty="0"/>
              <a:t>Function</a:t>
            </a:r>
            <a:r>
              <a:rPr lang="en-US" sz="1400" dirty="0"/>
              <a:t>: Prepares the retrieved text for speech.</a:t>
            </a:r>
          </a:p>
          <a:p>
            <a:pPr marL="742950" lvl="1" indent="-285750" algn="just">
              <a:buFont typeface="+mj-lt"/>
              <a:buAutoNum type="arabicPeriod"/>
            </a:pPr>
            <a:r>
              <a:rPr lang="en-US" sz="1400" b="1" dirty="0"/>
              <a:t>Description</a:t>
            </a:r>
            <a:r>
              <a:rPr lang="en-US" sz="1400" dirty="0"/>
              <a:t>: Processes the information to ensure clarity and relevance before converting it to audio.</a:t>
            </a:r>
          </a:p>
          <a:p>
            <a:pPr algn="just">
              <a:buFont typeface="+mj-lt"/>
              <a:buAutoNum type="arabicPeriod"/>
            </a:pPr>
            <a:r>
              <a:rPr lang="en-US" sz="1400" b="1" dirty="0"/>
              <a:t>Voice Output Module</a:t>
            </a:r>
            <a:r>
              <a:rPr lang="en-US" sz="1400" dirty="0"/>
              <a:t>:</a:t>
            </a:r>
          </a:p>
          <a:p>
            <a:pPr marL="742950" lvl="1" indent="-285750" algn="just">
              <a:buFont typeface="+mj-lt"/>
              <a:buAutoNum type="arabicPeriod"/>
            </a:pPr>
            <a:r>
              <a:rPr lang="en-US" sz="1400" b="1" dirty="0"/>
              <a:t>Function</a:t>
            </a:r>
            <a:r>
              <a:rPr lang="en-US" sz="1400" dirty="0"/>
              <a:t>: Reads the processed text aloud to the user.</a:t>
            </a:r>
          </a:p>
          <a:p>
            <a:pPr marL="742950" lvl="1" indent="-285750" algn="just">
              <a:buFont typeface="+mj-lt"/>
              <a:buAutoNum type="arabicPeriod"/>
            </a:pPr>
            <a:r>
              <a:rPr lang="en-US" sz="1400" b="1" dirty="0"/>
              <a:t>Description</a:t>
            </a:r>
            <a:r>
              <a:rPr lang="en-US" sz="1400" dirty="0"/>
              <a:t>: Utilizes a text-to-speech engine to convert text into natural-sounding speech for an engaging user experience.</a:t>
            </a:r>
          </a:p>
          <a:p>
            <a:pPr algn="just">
              <a:buFont typeface="+mj-lt"/>
              <a:buAutoNum type="arabicPeriod"/>
            </a:pPr>
            <a:r>
              <a:rPr lang="en-US" sz="1400" b="1" dirty="0"/>
              <a:t>Feedback &amp; Help Module</a:t>
            </a:r>
            <a:r>
              <a:rPr lang="en-US" sz="1400" dirty="0"/>
              <a:t>:</a:t>
            </a:r>
          </a:p>
          <a:p>
            <a:pPr marL="742950" lvl="1" indent="-285750" algn="just">
              <a:buFont typeface="+mj-lt"/>
              <a:buAutoNum type="arabicPeriod"/>
            </a:pPr>
            <a:r>
              <a:rPr lang="en-US" sz="1400" b="1" dirty="0"/>
              <a:t>Function</a:t>
            </a:r>
            <a:r>
              <a:rPr lang="en-US" sz="1400" dirty="0"/>
              <a:t>: Provides assistance and clarifications to users.</a:t>
            </a:r>
          </a:p>
          <a:p>
            <a:pPr marL="742950" lvl="1" indent="-285750" algn="just">
              <a:buFont typeface="+mj-lt"/>
              <a:buAutoNum type="arabicPeriod"/>
            </a:pPr>
            <a:r>
              <a:rPr lang="en-US" sz="1400" b="1" dirty="0"/>
              <a:t>Description</a:t>
            </a:r>
            <a:r>
              <a:rPr lang="en-US" sz="1400" dirty="0"/>
              <a:t>: Allows users to ask for help or additional information, ensuring a supportive learning environment.</a:t>
            </a:r>
          </a:p>
        </p:txBody>
      </p:sp>
      <p:sp>
        <p:nvSpPr>
          <p:cNvPr id="4" name="Date Placeholder 3"/>
          <p:cNvSpPr>
            <a:spLocks noGrp="1"/>
          </p:cNvSpPr>
          <p:nvPr>
            <p:ph type="dt" sz="half" idx="10"/>
          </p:nvPr>
        </p:nvSpPr>
        <p:spPr/>
        <p:txBody>
          <a:bodyPr/>
          <a:lstStyle/>
          <a:p>
            <a:fld id="{6DE85827-1C37-4695-8ADE-A7F68AF0EBC3}" type="datetime1">
              <a:rPr lang="en-US" smtClean="0"/>
              <a:pPr/>
              <a:t>12/5/2024</a:t>
            </a:fld>
            <a:endParaRPr lang="en-US" dirty="0"/>
          </a:p>
        </p:txBody>
      </p:sp>
      <p:sp>
        <p:nvSpPr>
          <p:cNvPr id="5" name="Footer Placeholder 4"/>
          <p:cNvSpPr>
            <a:spLocks noGrp="1"/>
          </p:cNvSpPr>
          <p:nvPr>
            <p:ph type="ftr" sz="quarter" idx="11"/>
          </p:nvPr>
        </p:nvSpPr>
        <p:spPr/>
        <p:txBody>
          <a:bodyPr/>
          <a:lstStyle/>
          <a:p>
            <a:r>
              <a:rPr lang="en-US" dirty="0"/>
              <a:t>Mini Project – ISE58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ED93E-9BA4-099C-3E20-7B57690A2404}"/>
              </a:ext>
            </a:extLst>
          </p:cNvPr>
          <p:cNvSpPr>
            <a:spLocks noGrp="1"/>
          </p:cNvSpPr>
          <p:nvPr>
            <p:ph type="title"/>
          </p:nvPr>
        </p:nvSpPr>
        <p:spPr/>
        <p:txBody>
          <a:bodyPr/>
          <a:lstStyle/>
          <a:p>
            <a:r>
              <a:rPr lang="en-US" dirty="0">
                <a:solidFill>
                  <a:srgbClr val="FF0000"/>
                </a:solidFill>
              </a:rPr>
              <a:t>FLOW CHART</a:t>
            </a:r>
            <a:endParaRPr lang="en-IN" dirty="0">
              <a:solidFill>
                <a:srgbClr val="FF0000"/>
              </a:solidFill>
            </a:endParaRPr>
          </a:p>
        </p:txBody>
      </p:sp>
      <p:sp>
        <p:nvSpPr>
          <p:cNvPr id="4" name="Date Placeholder 3">
            <a:extLst>
              <a:ext uri="{FF2B5EF4-FFF2-40B4-BE49-F238E27FC236}">
                <a16:creationId xmlns:a16="http://schemas.microsoft.com/office/drawing/2014/main" id="{15B1ECEB-4C6C-B33B-9FA3-5415A0A057AF}"/>
              </a:ext>
            </a:extLst>
          </p:cNvPr>
          <p:cNvSpPr>
            <a:spLocks noGrp="1"/>
          </p:cNvSpPr>
          <p:nvPr>
            <p:ph type="dt" sz="half" idx="10"/>
          </p:nvPr>
        </p:nvSpPr>
        <p:spPr/>
        <p:txBody>
          <a:bodyPr/>
          <a:lstStyle/>
          <a:p>
            <a:fld id="{6DE85827-1C37-4695-8ADE-A7F68AF0EBC3}" type="datetime1">
              <a:rPr lang="en-US" smtClean="0"/>
              <a:pPr/>
              <a:t>12/5/2024</a:t>
            </a:fld>
            <a:endParaRPr lang="en-US"/>
          </a:p>
        </p:txBody>
      </p:sp>
      <p:sp>
        <p:nvSpPr>
          <p:cNvPr id="5" name="Footer Placeholder 4">
            <a:extLst>
              <a:ext uri="{FF2B5EF4-FFF2-40B4-BE49-F238E27FC236}">
                <a16:creationId xmlns:a16="http://schemas.microsoft.com/office/drawing/2014/main" id="{A9315719-F5B3-5AF6-2C6D-D4439D17C5AC}"/>
              </a:ext>
            </a:extLst>
          </p:cNvPr>
          <p:cNvSpPr>
            <a:spLocks noGrp="1"/>
          </p:cNvSpPr>
          <p:nvPr>
            <p:ph type="ftr" sz="quarter" idx="11"/>
          </p:nvPr>
        </p:nvSpPr>
        <p:spPr/>
        <p:txBody>
          <a:bodyPr/>
          <a:lstStyle/>
          <a:p>
            <a:r>
              <a:rPr lang="en-US" dirty="0"/>
              <a:t>Mini Project – ISE58</a:t>
            </a:r>
          </a:p>
        </p:txBody>
      </p:sp>
      <p:sp>
        <p:nvSpPr>
          <p:cNvPr id="6" name="Slide Number Placeholder 5">
            <a:extLst>
              <a:ext uri="{FF2B5EF4-FFF2-40B4-BE49-F238E27FC236}">
                <a16:creationId xmlns:a16="http://schemas.microsoft.com/office/drawing/2014/main" id="{F03E0005-0826-E13A-DE89-D74273CF4AA7}"/>
              </a:ext>
            </a:extLst>
          </p:cNvPr>
          <p:cNvSpPr>
            <a:spLocks noGrp="1"/>
          </p:cNvSpPr>
          <p:nvPr>
            <p:ph type="sldNum" sz="quarter" idx="12"/>
          </p:nvPr>
        </p:nvSpPr>
        <p:spPr/>
        <p:txBody>
          <a:bodyPr/>
          <a:lstStyle/>
          <a:p>
            <a:fld id="{3C0F9C3E-79AB-4D1D-AF94-F9B1D785080B}" type="slidenum">
              <a:rPr lang="en-US" smtClean="0"/>
              <a:pPr/>
              <a:t>9</a:t>
            </a:fld>
            <a:endParaRPr lang="en-US"/>
          </a:p>
        </p:txBody>
      </p:sp>
      <p:pic>
        <p:nvPicPr>
          <p:cNvPr id="13" name="Content Placeholder 12">
            <a:extLst>
              <a:ext uri="{FF2B5EF4-FFF2-40B4-BE49-F238E27FC236}">
                <a16:creationId xmlns:a16="http://schemas.microsoft.com/office/drawing/2014/main" id="{F71D0B35-4254-2EA3-E75D-B473BE1816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066800"/>
            <a:ext cx="6986865" cy="5400435"/>
          </a:xfrm>
        </p:spPr>
      </p:pic>
      <p:cxnSp>
        <p:nvCxnSpPr>
          <p:cNvPr id="15" name="Straight Arrow Connector 14">
            <a:extLst>
              <a:ext uri="{FF2B5EF4-FFF2-40B4-BE49-F238E27FC236}">
                <a16:creationId xmlns:a16="http://schemas.microsoft.com/office/drawing/2014/main" id="{E778784D-3734-BD47-3000-FC0C0B21F292}"/>
              </a:ext>
            </a:extLst>
          </p:cNvPr>
          <p:cNvCxnSpPr/>
          <p:nvPr/>
        </p:nvCxnSpPr>
        <p:spPr>
          <a:xfrm>
            <a:off x="4343400" y="1417638"/>
            <a:ext cx="0" cy="10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00179B-977B-89F4-0C4B-FF76960B4393}"/>
              </a:ext>
            </a:extLst>
          </p:cNvPr>
          <p:cNvCxnSpPr/>
          <p:nvPr/>
        </p:nvCxnSpPr>
        <p:spPr>
          <a:xfrm>
            <a:off x="4343400" y="1981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EF7204-290F-5BB4-28AD-DBCC45B7A43E}"/>
              </a:ext>
            </a:extLst>
          </p:cNvPr>
          <p:cNvCxnSpPr/>
          <p:nvPr/>
        </p:nvCxnSpPr>
        <p:spPr>
          <a:xfrm>
            <a:off x="4343400" y="25146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BA043E2-1AE3-97DA-4412-D615DEDC9D1C}"/>
              </a:ext>
            </a:extLst>
          </p:cNvPr>
          <p:cNvCxnSpPr/>
          <p:nvPr/>
        </p:nvCxnSpPr>
        <p:spPr>
          <a:xfrm>
            <a:off x="4343400" y="3124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F3F6FF6-7B76-8649-B7B3-D592FB0E73DA}"/>
              </a:ext>
            </a:extLst>
          </p:cNvPr>
          <p:cNvCxnSpPr/>
          <p:nvPr/>
        </p:nvCxnSpPr>
        <p:spPr>
          <a:xfrm>
            <a:off x="4941232" y="4495800"/>
            <a:ext cx="392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A31952-B2D2-6D13-FE10-2DC0B63AEBA5}"/>
              </a:ext>
            </a:extLst>
          </p:cNvPr>
          <p:cNvCxnSpPr/>
          <p:nvPr/>
        </p:nvCxnSpPr>
        <p:spPr>
          <a:xfrm>
            <a:off x="4267200" y="49530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296E6F8-EC0F-2B19-E63B-00B05CC7BFD9}"/>
              </a:ext>
            </a:extLst>
          </p:cNvPr>
          <p:cNvCxnSpPr/>
          <p:nvPr/>
        </p:nvCxnSpPr>
        <p:spPr>
          <a:xfrm>
            <a:off x="4267200" y="55626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BB13641-6BBC-6941-EB5B-316B417912CB}"/>
              </a:ext>
            </a:extLst>
          </p:cNvPr>
          <p:cNvCxnSpPr/>
          <p:nvPr/>
        </p:nvCxnSpPr>
        <p:spPr>
          <a:xfrm>
            <a:off x="4572000" y="6019800"/>
            <a:ext cx="369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FAAC2A3-C932-D740-0B25-D65339F42B29}"/>
              </a:ext>
            </a:extLst>
          </p:cNvPr>
          <p:cNvCxnSpPr/>
          <p:nvPr/>
        </p:nvCxnSpPr>
        <p:spPr>
          <a:xfrm>
            <a:off x="6172200" y="6019800"/>
            <a:ext cx="15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1903C77-BB22-CCF8-A850-E0250A9CA2E9}"/>
              </a:ext>
            </a:extLst>
          </p:cNvPr>
          <p:cNvCxnSpPr/>
          <p:nvPr/>
        </p:nvCxnSpPr>
        <p:spPr>
          <a:xfrm>
            <a:off x="4267200" y="3886200"/>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C67D5F8-3847-3644-7E4B-67E83B4D043A}"/>
              </a:ext>
            </a:extLst>
          </p:cNvPr>
          <p:cNvSpPr txBox="1"/>
          <p:nvPr/>
        </p:nvSpPr>
        <p:spPr>
          <a:xfrm>
            <a:off x="4844974" y="4154843"/>
            <a:ext cx="1219196" cy="369332"/>
          </a:xfrm>
          <a:prstGeom prst="rect">
            <a:avLst/>
          </a:prstGeom>
          <a:noFill/>
        </p:spPr>
        <p:txBody>
          <a:bodyPr wrap="square" rtlCol="0">
            <a:spAutoFit/>
          </a:bodyPr>
          <a:lstStyle/>
          <a:p>
            <a:r>
              <a:rPr lang="en-IN" dirty="0"/>
              <a:t>no</a:t>
            </a:r>
          </a:p>
        </p:txBody>
      </p:sp>
      <p:sp>
        <p:nvSpPr>
          <p:cNvPr id="49" name="TextBox 48">
            <a:extLst>
              <a:ext uri="{FF2B5EF4-FFF2-40B4-BE49-F238E27FC236}">
                <a16:creationId xmlns:a16="http://schemas.microsoft.com/office/drawing/2014/main" id="{1020B961-58EF-BF74-74DD-503C871A5FD1}"/>
              </a:ext>
            </a:extLst>
          </p:cNvPr>
          <p:cNvSpPr txBox="1"/>
          <p:nvPr/>
        </p:nvSpPr>
        <p:spPr>
          <a:xfrm>
            <a:off x="4247330" y="4840328"/>
            <a:ext cx="491225" cy="369332"/>
          </a:xfrm>
          <a:prstGeom prst="rect">
            <a:avLst/>
          </a:prstGeom>
          <a:noFill/>
        </p:spPr>
        <p:txBody>
          <a:bodyPr wrap="none" rtlCol="0">
            <a:spAutoFit/>
          </a:bodyPr>
          <a:lstStyle/>
          <a:p>
            <a:r>
              <a:rPr lang="en-IN" dirty="0"/>
              <a:t>yes</a:t>
            </a:r>
          </a:p>
        </p:txBody>
      </p:sp>
    </p:spTree>
    <p:extLst>
      <p:ext uri="{BB962C8B-B14F-4D97-AF65-F5344CB8AC3E}">
        <p14:creationId xmlns:p14="http://schemas.microsoft.com/office/powerpoint/2010/main" val="267606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809</TotalTime>
  <Words>1025</Words>
  <Application>Microsoft Office PowerPoint</Application>
  <PresentationFormat>On-screen Show (4:3)</PresentationFormat>
  <Paragraphs>136</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DEPARTMENT OF INFORMATION SCIENCE &amp; ENGINEERING</vt:lpstr>
      <vt:lpstr>Agenda</vt:lpstr>
      <vt:lpstr>Introduction </vt:lpstr>
      <vt:lpstr>Problem Statement</vt:lpstr>
      <vt:lpstr>Literature Survey</vt:lpstr>
      <vt:lpstr>Objectives</vt:lpstr>
      <vt:lpstr>Implementation</vt:lpstr>
      <vt:lpstr>Design Modules</vt:lpstr>
      <vt:lpstr>FLOW CHART</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Mithun Urs</cp:lastModifiedBy>
  <cp:revision>63</cp:revision>
  <dcterms:created xsi:type="dcterms:W3CDTF">2019-03-07T05:34:07Z</dcterms:created>
  <dcterms:modified xsi:type="dcterms:W3CDTF">2024-12-05T18:08:24Z</dcterms:modified>
</cp:coreProperties>
</file>