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,Guys how many of you are afraid of programming ???? , who think that coding is the most difficult thing to do ??? Pick one of them and ask him/her the recipe of Maggi or tea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3905" y="2129897"/>
            <a:ext cx="10364196" cy="147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827804" y="3886729"/>
            <a:ext cx="8536392" cy="1751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20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3811588" y="-1597025"/>
            <a:ext cx="4402137" cy="1080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7189352" y="1781658"/>
            <a:ext cx="5752042" cy="2699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1667342" y="-801920"/>
            <a:ext cx="5752042" cy="78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09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197600" y="1600200"/>
            <a:ext cx="5384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6197600" y="3924300"/>
            <a:ext cx="5384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9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197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963709" y="4406636"/>
            <a:ext cx="10361705" cy="1362604"/>
          </a:xfrm>
          <a:prstGeom prst="rect">
            <a:avLst/>
          </a:prstGeom>
          <a:noFill/>
          <a:ln>
            <a:noFill/>
          </a:ln>
        </p:spPr>
        <p:txBody>
          <a:bodyPr anchorCtr="0" anchor="t" bIns="42475" lIns="81700" spcFirstLastPara="1" rIns="81700" wrap="square" tIns="42475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63709" y="2906449"/>
            <a:ext cx="10361705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3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10101" y="1604699"/>
            <a:ext cx="5281705" cy="4402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4064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30865" y="1604699"/>
            <a:ext cx="5284196" cy="4402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4064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10101" y="275167"/>
            <a:ext cx="109718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10099" y="1534583"/>
            <a:ext cx="5386293" cy="6402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3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10099" y="2174876"/>
            <a:ext cx="5386293" cy="3951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810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6193119" y="1534583"/>
            <a:ext cx="5388784" cy="6402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3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193119" y="2174876"/>
            <a:ext cx="5388784" cy="3951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3810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10100" y="272521"/>
            <a:ext cx="4011705" cy="1162844"/>
          </a:xfrm>
          <a:prstGeom prst="rect">
            <a:avLst/>
          </a:prstGeom>
          <a:noFill/>
          <a:ln>
            <a:noFill/>
          </a:ln>
        </p:spPr>
        <p:txBody>
          <a:bodyPr anchorCtr="0" anchor="b" bIns="42475" lIns="81700" spcFirstLastPara="1" rIns="81700" wrap="square" tIns="42475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766235" y="272522"/>
            <a:ext cx="6815668" cy="585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4318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10100" y="1435366"/>
            <a:ext cx="40117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2390588" y="4800865"/>
            <a:ext cx="7313707" cy="566208"/>
          </a:xfrm>
          <a:prstGeom prst="rect">
            <a:avLst/>
          </a:prstGeom>
          <a:noFill/>
          <a:ln>
            <a:noFill/>
          </a:ln>
        </p:spPr>
        <p:txBody>
          <a:bodyPr anchorCtr="0" anchor="b" bIns="42475" lIns="81700" spcFirstLastPara="1" rIns="81700" wrap="square" tIns="42475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2390588" y="612512"/>
            <a:ext cx="7313707" cy="411559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390588" y="5367074"/>
            <a:ext cx="7313707" cy="805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>
            <a:lvl1pPr lv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>
            <a:lvl1pPr indent="-41275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7350" lvl="1" marL="914400" marR="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  <a:def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7000"/>
              </a:lnSpc>
              <a:spcBef>
                <a:spcPts val="263"/>
              </a:spcBef>
              <a:spcAft>
                <a:spcPts val="263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913905" y="2129897"/>
            <a:ext cx="10364196" cy="147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</a:t>
            </a:r>
            <a:endParaRPr sz="66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870006" y="1382680"/>
            <a:ext cx="9356011" cy="4272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KNOWLEDGE BASED EXPERT SYSTEMS</a:t>
            </a:r>
            <a:endParaRPr/>
          </a:p>
          <a:p>
            <a:pPr indent="0" lvl="0" marL="0" rtl="0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5000"/>
              <a:buNone/>
            </a:pPr>
            <a:r>
              <a:rPr lang="en-US" sz="5000">
                <a:solidFill>
                  <a:srgbClr val="0070C0"/>
                </a:solidFill>
              </a:rPr>
              <a:t>Course Code: </a:t>
            </a:r>
            <a:r>
              <a:rPr lang="en-US" sz="5400">
                <a:solidFill>
                  <a:srgbClr val="0070C0"/>
                </a:solidFill>
              </a:rPr>
              <a:t>CSE508 </a:t>
            </a:r>
            <a:endParaRPr/>
          </a:p>
          <a:p>
            <a:pPr indent="0" lvl="0" marL="0" rtl="0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4800"/>
              <a:buNone/>
            </a:pPr>
            <a:r>
              <a:rPr lang="en-US" sz="4800">
                <a:solidFill>
                  <a:srgbClr val="00B050"/>
                </a:solidFill>
              </a:rPr>
              <a:t>Lecture 0</a:t>
            </a:r>
            <a:endParaRPr sz="4800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231306" y="461582"/>
            <a:ext cx="7727527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History of Expert Systems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714587" y="1607312"/>
            <a:ext cx="10353887" cy="401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1959 Newell and Simon described General  Problem Solver (GPS).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46990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to solve general problems across  domains. Example: </a:t>
            </a: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theorem proof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geometric  problem and </a:t>
            </a: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chess playing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216534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computer program to separate knowledge  from strategy (generic solver engine).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Predecessor to 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735496" y="461582"/>
            <a:ext cx="8720667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History of Expert Systems (2)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714587" y="1607313"/>
            <a:ext cx="10213340" cy="389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4997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introduced by Stanford Heuristic  Programming Project led by Feigenbaum.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Mid-1960s: Early ES programs: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MYCIN: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Diagnose infectious diseases such as bacteremia and  meningitis.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antibiotics.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Dosage adjusted for patient’s body weight.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derived from antibiotics (suffix – “mycin”).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735496" y="461582"/>
            <a:ext cx="8720667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History of Expert Systems (3)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714587" y="1506721"/>
            <a:ext cx="10538460" cy="283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Mid-1970s: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of the role of knowledge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of an ES comes from the specific knowledge it  possesses, not from the inference schemes it employs.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knowledge representation theories.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marR="69278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decision making procedures and  inferences.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first Expert System was introduced by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University of Cambridge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University of Oxford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Stanford University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first Expert System was introduced by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University of Cambridge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University of Oxford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>
                <a:solidFill>
                  <a:srgbClr val="FF0000"/>
                </a:solidFill>
              </a:rPr>
              <a:t>Stanford University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735496" y="461582"/>
            <a:ext cx="8720667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History of Expert Systems (4)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714587" y="1506721"/>
            <a:ext cx="10731500" cy="445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1980s: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systems proliferated. Example: XCON, XSEL.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XCON (eXpert CONfigurator):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5" lvl="3" marL="16129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assist in the ordering of DEC’s VAX computer system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12265" marR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selected the computer system components  based on the customer’s requirements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12265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DEC $25M a year by speeding the assembly process and  increasing customer satisfaction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SELling assistant(XSEL):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5" lvl="3" marL="1612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newer version of XCON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5" lvl="3" marL="161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to be used by DEC’s salesforce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735496" y="461582"/>
            <a:ext cx="8720667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History of Expert Systems (5)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09600" y="1604963"/>
            <a:ext cx="10806113" cy="1950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87019" lvl="0" marL="639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–"/>
            </a:pPr>
            <a:r>
              <a:rPr lang="en-US"/>
              <a:t>Universities offered expert system courses.</a:t>
            </a:r>
            <a:endParaRPr/>
          </a:p>
          <a:p>
            <a:pPr indent="-287019" lvl="0" marL="639445" rtl="0" algn="l">
              <a:lnSpc>
                <a:spcPct val="100000"/>
              </a:lnSpc>
              <a:spcBef>
                <a:spcPts val="1963"/>
              </a:spcBef>
              <a:spcAft>
                <a:spcPts val="0"/>
              </a:spcAft>
              <a:buSzPts val="2900"/>
              <a:buFont typeface="Arial"/>
              <a:buChar char="–"/>
            </a:pPr>
            <a:r>
              <a:rPr lang="en-US"/>
              <a:t>ES technology became commercial.</a:t>
            </a:r>
            <a:endParaRPr/>
          </a:p>
          <a:p>
            <a:pPr indent="-287019" lvl="0" marL="639445" marR="5080" rtl="0" algn="l">
              <a:lnSpc>
                <a:spcPct val="100000"/>
              </a:lnSpc>
              <a:spcBef>
                <a:spcPts val="1958"/>
              </a:spcBef>
              <a:spcAft>
                <a:spcPts val="0"/>
              </a:spcAft>
              <a:buSzPts val="2900"/>
              <a:buFont typeface="Arial"/>
              <a:buChar char="–"/>
            </a:pPr>
            <a:r>
              <a:rPr lang="en-US"/>
              <a:t>Programming tools and shells appeared. Example:  EMYCIN, EXPERT.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103288" y="461582"/>
            <a:ext cx="7985760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Latest Developments in ES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676487" y="1281519"/>
            <a:ext cx="10658687" cy="384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in knowledge acquisition.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and expertise also available on internet.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multiple knowledge bases.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44640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tools to expedite the construction of ES at a  reduced cost.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eXpertise2Go provides a free expert system shell that  provides the inference engine, acquisition and explanation  interface.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36195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use of expert systems in many tasks like  medical diagnosis, car diagnosis and financial advice.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676487" y="1281519"/>
            <a:ext cx="10658687" cy="4407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expert system provides high performance for solving any type of complex problem of a specific domain with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efficiency and accuracy.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Understandable: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responds in a way that can be easily understandable by the user. It can take input in 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human language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provides the output in the same way.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is much reliable for generating an efficient and accurate 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responsive: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 provides the result for any complex query within a very 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period of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609600" y="69029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Characteristics of Expert System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1067011" y="461582"/>
            <a:ext cx="10059245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an Expert System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476249" y="3286125"/>
            <a:ext cx="1219200" cy="52963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5810250" y="2571751"/>
            <a:ext cx="3143673" cy="2357755"/>
          </a:xfrm>
          <a:custGeom>
            <a:rect b="b" l="l" r="r" t="t"/>
            <a:pathLst>
              <a:path extrusionOk="0" h="2357754" w="2357754">
                <a:moveTo>
                  <a:pt x="0" y="0"/>
                </a:moveTo>
                <a:lnTo>
                  <a:pt x="2357437" y="0"/>
                </a:lnTo>
                <a:lnTo>
                  <a:pt x="2357437" y="2357437"/>
                </a:lnTo>
                <a:lnTo>
                  <a:pt x="0" y="235743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6000750" y="2786062"/>
            <a:ext cx="2762673" cy="41165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277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000750" y="4071937"/>
            <a:ext cx="2762673" cy="44050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1925">
            <a:spAutoFit/>
          </a:bodyPr>
          <a:lstStyle/>
          <a:p>
            <a:pPr indent="0" lvl="0" marL="2578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Engine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33"/>
          <p:cNvGrpSpPr/>
          <p:nvPr/>
        </p:nvGrpSpPr>
        <p:grpSpPr>
          <a:xfrm>
            <a:off x="1714500" y="3386033"/>
            <a:ext cx="2000504" cy="516130"/>
            <a:chOff x="1285875" y="3386033"/>
            <a:chExt cx="1500378" cy="516130"/>
          </a:xfrm>
        </p:grpSpPr>
        <p:sp>
          <p:nvSpPr>
            <p:cNvPr id="194" name="Google Shape;194;p33"/>
            <p:cNvSpPr/>
            <p:nvPr/>
          </p:nvSpPr>
          <p:spPr>
            <a:xfrm>
              <a:off x="1285875" y="3428999"/>
              <a:ext cx="1481455" cy="1905"/>
            </a:xfrm>
            <a:custGeom>
              <a:rect b="b" l="l" r="r" t="t"/>
              <a:pathLst>
                <a:path extrusionOk="0" h="1904" w="1481455">
                  <a:moveTo>
                    <a:pt x="0" y="0"/>
                  </a:moveTo>
                  <a:lnTo>
                    <a:pt x="1481328" y="15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2690950" y="3386033"/>
              <a:ext cx="76835" cy="88900"/>
            </a:xfrm>
            <a:custGeom>
              <a:rect b="b" l="l" r="r" t="t"/>
              <a:pathLst>
                <a:path extrusionOk="0" h="88900" w="76835">
                  <a:moveTo>
                    <a:pt x="101" y="0"/>
                  </a:moveTo>
                  <a:lnTo>
                    <a:pt x="76250" y="44538"/>
                  </a:lnTo>
                  <a:lnTo>
                    <a:pt x="0" y="8890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298448" y="3857637"/>
              <a:ext cx="1487805" cy="1905"/>
            </a:xfrm>
            <a:custGeom>
              <a:rect b="b" l="l" r="r" t="t"/>
              <a:pathLst>
                <a:path extrusionOk="0" h="1904" w="1487805">
                  <a:moveTo>
                    <a:pt x="1487614" y="157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1298454" y="3813263"/>
              <a:ext cx="76835" cy="88900"/>
            </a:xfrm>
            <a:custGeom>
              <a:rect b="b" l="l" r="r" t="t"/>
              <a:pathLst>
                <a:path extrusionOk="0" h="88900" w="76834">
                  <a:moveTo>
                    <a:pt x="76149" y="88900"/>
                  </a:moveTo>
                  <a:lnTo>
                    <a:pt x="0" y="44373"/>
                  </a:lnTo>
                  <a:lnTo>
                    <a:pt x="7623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3"/>
          <p:cNvSpPr txBox="1"/>
          <p:nvPr/>
        </p:nvSpPr>
        <p:spPr>
          <a:xfrm>
            <a:off x="1914736" y="3089592"/>
            <a:ext cx="6612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1819334" y="3875519"/>
            <a:ext cx="11760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7239000" y="2571745"/>
            <a:ext cx="4762925" cy="1500193"/>
            <a:chOff x="5429250" y="2571744"/>
            <a:chExt cx="3572193" cy="1500193"/>
          </a:xfrm>
        </p:grpSpPr>
        <p:sp>
          <p:nvSpPr>
            <p:cNvPr id="201" name="Google Shape;201;p33"/>
            <p:cNvSpPr/>
            <p:nvPr/>
          </p:nvSpPr>
          <p:spPr>
            <a:xfrm>
              <a:off x="5429250" y="3357562"/>
              <a:ext cx="285750" cy="714375"/>
            </a:xfrm>
            <a:custGeom>
              <a:rect b="b" l="l" r="r" t="t"/>
              <a:pathLst>
                <a:path extrusionOk="0" h="714375" w="285750">
                  <a:moveTo>
                    <a:pt x="0" y="142875"/>
                  </a:moveTo>
                  <a:lnTo>
                    <a:pt x="142875" y="0"/>
                  </a:lnTo>
                  <a:lnTo>
                    <a:pt x="285750" y="142875"/>
                  </a:lnTo>
                  <a:lnTo>
                    <a:pt x="214312" y="142875"/>
                  </a:lnTo>
                  <a:lnTo>
                    <a:pt x="214312" y="571500"/>
                  </a:lnTo>
                  <a:lnTo>
                    <a:pt x="285750" y="571500"/>
                  </a:lnTo>
                  <a:lnTo>
                    <a:pt x="142875" y="714375"/>
                  </a:lnTo>
                  <a:lnTo>
                    <a:pt x="0" y="571500"/>
                  </a:lnTo>
                  <a:lnTo>
                    <a:pt x="71437" y="571500"/>
                  </a:lnTo>
                  <a:lnTo>
                    <a:pt x="71437" y="142875"/>
                  </a:lnTo>
                  <a:lnTo>
                    <a:pt x="0" y="142875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643688" y="2571744"/>
              <a:ext cx="2357755" cy="1071880"/>
            </a:xfrm>
            <a:custGeom>
              <a:rect b="b" l="l" r="r" t="t"/>
              <a:pathLst>
                <a:path extrusionOk="0" h="1071879" w="2357754">
                  <a:moveTo>
                    <a:pt x="2357437" y="0"/>
                  </a:moveTo>
                  <a:lnTo>
                    <a:pt x="856132" y="0"/>
                  </a:lnTo>
                  <a:lnTo>
                    <a:pt x="856132" y="401840"/>
                  </a:lnTo>
                  <a:lnTo>
                    <a:pt x="267893" y="401840"/>
                  </a:lnTo>
                  <a:lnTo>
                    <a:pt x="267893" y="267893"/>
                  </a:lnTo>
                  <a:lnTo>
                    <a:pt x="0" y="535787"/>
                  </a:lnTo>
                  <a:lnTo>
                    <a:pt x="267893" y="803681"/>
                  </a:lnTo>
                  <a:lnTo>
                    <a:pt x="267893" y="669734"/>
                  </a:lnTo>
                  <a:lnTo>
                    <a:pt x="856132" y="669734"/>
                  </a:lnTo>
                  <a:lnTo>
                    <a:pt x="856132" y="1071562"/>
                  </a:lnTo>
                  <a:lnTo>
                    <a:pt x="2357437" y="1071562"/>
                  </a:lnTo>
                  <a:lnTo>
                    <a:pt x="2357437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643688" y="2571744"/>
              <a:ext cx="2357755" cy="1071880"/>
            </a:xfrm>
            <a:custGeom>
              <a:rect b="b" l="l" r="r" t="t"/>
              <a:pathLst>
                <a:path extrusionOk="0" h="1071879" w="2357754">
                  <a:moveTo>
                    <a:pt x="0" y="535787"/>
                  </a:moveTo>
                  <a:lnTo>
                    <a:pt x="267893" y="267893"/>
                  </a:lnTo>
                  <a:lnTo>
                    <a:pt x="267893" y="401840"/>
                  </a:lnTo>
                  <a:lnTo>
                    <a:pt x="856132" y="401840"/>
                  </a:lnTo>
                  <a:lnTo>
                    <a:pt x="856132" y="0"/>
                  </a:lnTo>
                  <a:lnTo>
                    <a:pt x="2357437" y="0"/>
                  </a:lnTo>
                  <a:lnTo>
                    <a:pt x="2357437" y="1071562"/>
                  </a:lnTo>
                  <a:lnTo>
                    <a:pt x="856132" y="1071562"/>
                  </a:lnTo>
                  <a:lnTo>
                    <a:pt x="856132" y="669734"/>
                  </a:lnTo>
                  <a:lnTo>
                    <a:pt x="267893" y="669734"/>
                  </a:lnTo>
                  <a:lnTo>
                    <a:pt x="267893" y="803681"/>
                  </a:lnTo>
                  <a:lnTo>
                    <a:pt x="0" y="535787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3"/>
          <p:cNvSpPr txBox="1"/>
          <p:nvPr/>
        </p:nvSpPr>
        <p:spPr>
          <a:xfrm>
            <a:off x="10308416" y="2530951"/>
            <a:ext cx="1385147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Stores  knowledge  (facts and  rules)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3"/>
          <p:cNvGrpSpPr/>
          <p:nvPr/>
        </p:nvGrpSpPr>
        <p:grpSpPr>
          <a:xfrm>
            <a:off x="8858253" y="3786187"/>
            <a:ext cx="3143673" cy="1143000"/>
            <a:chOff x="6643689" y="3786187"/>
            <a:chExt cx="2357755" cy="1143000"/>
          </a:xfrm>
        </p:grpSpPr>
        <p:sp>
          <p:nvSpPr>
            <p:cNvPr id="206" name="Google Shape;206;p33"/>
            <p:cNvSpPr/>
            <p:nvPr/>
          </p:nvSpPr>
          <p:spPr>
            <a:xfrm>
              <a:off x="6643689" y="3786187"/>
              <a:ext cx="2357755" cy="1143000"/>
            </a:xfrm>
            <a:custGeom>
              <a:rect b="b" l="l" r="r" t="t"/>
              <a:pathLst>
                <a:path extrusionOk="0" h="1143000" w="2357754">
                  <a:moveTo>
                    <a:pt x="2357437" y="0"/>
                  </a:moveTo>
                  <a:lnTo>
                    <a:pt x="868057" y="0"/>
                  </a:lnTo>
                  <a:lnTo>
                    <a:pt x="868057" y="428625"/>
                  </a:lnTo>
                  <a:lnTo>
                    <a:pt x="285750" y="428625"/>
                  </a:lnTo>
                  <a:lnTo>
                    <a:pt x="285750" y="285750"/>
                  </a:lnTo>
                  <a:lnTo>
                    <a:pt x="0" y="571500"/>
                  </a:lnTo>
                  <a:lnTo>
                    <a:pt x="285750" y="857250"/>
                  </a:lnTo>
                  <a:lnTo>
                    <a:pt x="285750" y="714375"/>
                  </a:lnTo>
                  <a:lnTo>
                    <a:pt x="868057" y="714375"/>
                  </a:lnTo>
                  <a:lnTo>
                    <a:pt x="868057" y="1143000"/>
                  </a:lnTo>
                  <a:lnTo>
                    <a:pt x="2357437" y="1143000"/>
                  </a:lnTo>
                  <a:lnTo>
                    <a:pt x="2357437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643689" y="3786187"/>
              <a:ext cx="2357755" cy="1143000"/>
            </a:xfrm>
            <a:custGeom>
              <a:rect b="b" l="l" r="r" t="t"/>
              <a:pathLst>
                <a:path extrusionOk="0" h="1143000" w="2357754">
                  <a:moveTo>
                    <a:pt x="0" y="571500"/>
                  </a:moveTo>
                  <a:lnTo>
                    <a:pt x="285750" y="285750"/>
                  </a:lnTo>
                  <a:lnTo>
                    <a:pt x="285750" y="428625"/>
                  </a:lnTo>
                  <a:lnTo>
                    <a:pt x="868057" y="428625"/>
                  </a:lnTo>
                  <a:lnTo>
                    <a:pt x="868057" y="0"/>
                  </a:lnTo>
                  <a:lnTo>
                    <a:pt x="2357437" y="0"/>
                  </a:lnTo>
                  <a:lnTo>
                    <a:pt x="2357437" y="1143000"/>
                  </a:lnTo>
                  <a:lnTo>
                    <a:pt x="868057" y="1143000"/>
                  </a:lnTo>
                  <a:lnTo>
                    <a:pt x="868057" y="714375"/>
                  </a:lnTo>
                  <a:lnTo>
                    <a:pt x="285750" y="714375"/>
                  </a:lnTo>
                  <a:lnTo>
                    <a:pt x="285750" y="857250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33"/>
          <p:cNvSpPr txBox="1"/>
          <p:nvPr/>
        </p:nvSpPr>
        <p:spPr>
          <a:xfrm>
            <a:off x="10186617" y="3781107"/>
            <a:ext cx="164084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302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Derives new  knowledge  from existing  knowledge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629249" y="1933790"/>
            <a:ext cx="1783927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714750" y="3071813"/>
            <a:ext cx="1429173" cy="88806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99390" lvl="0" marL="12065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 Interface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33"/>
          <p:cNvGrpSpPr/>
          <p:nvPr/>
        </p:nvGrpSpPr>
        <p:grpSpPr>
          <a:xfrm>
            <a:off x="3143250" y="1928811"/>
            <a:ext cx="6667500" cy="3429000"/>
            <a:chOff x="2357437" y="1928811"/>
            <a:chExt cx="5000625" cy="3429000"/>
          </a:xfrm>
        </p:grpSpPr>
        <p:sp>
          <p:nvSpPr>
            <p:cNvPr id="212" name="Google Shape;212;p33"/>
            <p:cNvSpPr/>
            <p:nvPr/>
          </p:nvSpPr>
          <p:spPr>
            <a:xfrm>
              <a:off x="3857625" y="3500437"/>
              <a:ext cx="481330" cy="1905"/>
            </a:xfrm>
            <a:custGeom>
              <a:rect b="b" l="l" r="r" t="t"/>
              <a:pathLst>
                <a:path extrusionOk="0" h="1904" w="481329">
                  <a:moveTo>
                    <a:pt x="0" y="0"/>
                  </a:moveTo>
                  <a:lnTo>
                    <a:pt x="481203" y="1524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4262479" y="3457270"/>
              <a:ext cx="76835" cy="88900"/>
            </a:xfrm>
            <a:custGeom>
              <a:rect b="b" l="l" r="r" t="t"/>
              <a:pathLst>
                <a:path extrusionOk="0" h="88900" w="76835">
                  <a:moveTo>
                    <a:pt x="292" y="0"/>
                  </a:moveTo>
                  <a:lnTo>
                    <a:pt x="76352" y="44691"/>
                  </a:lnTo>
                  <a:lnTo>
                    <a:pt x="0" y="8890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3870197" y="3929062"/>
              <a:ext cx="487680" cy="0"/>
            </a:xfrm>
            <a:custGeom>
              <a:rect b="b" l="l" r="r" t="t"/>
              <a:pathLst>
                <a:path extrusionOk="0" h="120000" w="487679">
                  <a:moveTo>
                    <a:pt x="48748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3870200" y="3884608"/>
              <a:ext cx="76200" cy="88900"/>
            </a:xfrm>
            <a:custGeom>
              <a:rect b="b" l="l" r="r" t="t"/>
              <a:pathLst>
                <a:path extrusionOk="0" h="88900" w="762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2357437" y="1928811"/>
              <a:ext cx="5000625" cy="3429000"/>
            </a:xfrm>
            <a:custGeom>
              <a:rect b="b" l="l" r="r" t="t"/>
              <a:pathLst>
                <a:path extrusionOk="0" h="3429000" w="5000625">
                  <a:moveTo>
                    <a:pt x="0" y="307035"/>
                  </a:moveTo>
                  <a:lnTo>
                    <a:pt x="307035" y="0"/>
                  </a:lnTo>
                  <a:lnTo>
                    <a:pt x="5000625" y="0"/>
                  </a:lnTo>
                  <a:lnTo>
                    <a:pt x="5000625" y="3121964"/>
                  </a:lnTo>
                  <a:lnTo>
                    <a:pt x="4693589" y="3429000"/>
                  </a:lnTo>
                  <a:lnTo>
                    <a:pt x="0" y="3429000"/>
                  </a:lnTo>
                  <a:lnTo>
                    <a:pt x="0" y="307035"/>
                  </a:lnTo>
                  <a:close/>
                </a:path>
                <a:path extrusionOk="0" h="3429000" w="5000625">
                  <a:moveTo>
                    <a:pt x="0" y="307035"/>
                  </a:moveTo>
                  <a:lnTo>
                    <a:pt x="4693589" y="307035"/>
                  </a:lnTo>
                  <a:lnTo>
                    <a:pt x="5000625" y="0"/>
                  </a:lnTo>
                </a:path>
                <a:path extrusionOk="0" h="3429000" w="5000625">
                  <a:moveTo>
                    <a:pt x="4693589" y="307035"/>
                  </a:moveTo>
                  <a:lnTo>
                    <a:pt x="4693589" y="34290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 Expert System (ES) is a computer program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first expert system was developed in 1965 by </a:t>
            </a:r>
            <a:r>
              <a:rPr b="1" lang="en-US"/>
              <a:t>Edward Feigenbaum</a:t>
            </a:r>
            <a:r>
              <a:rPr lang="en-US"/>
              <a:t> and </a:t>
            </a:r>
            <a:r>
              <a:rPr b="1" lang="en-US"/>
              <a:t>Joshua Lederberg</a:t>
            </a:r>
            <a:r>
              <a:rPr lang="en-US"/>
              <a:t> of Stanford University in California, </a:t>
            </a:r>
            <a:r>
              <a:rPr lang="en-US">
                <a:solidFill>
                  <a:srgbClr val="FF0000"/>
                </a:solidFill>
              </a:rPr>
              <a:t>U.S. Dendral</a:t>
            </a:r>
            <a:r>
              <a:rPr lang="en-US"/>
              <a:t>, was designed to analyze </a:t>
            </a:r>
            <a:r>
              <a:rPr b="1" lang="en-US"/>
              <a:t>chemical compounds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solve complex problems and to provide decision-making ability like a human expert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It works by extracting knowledge from its knowledge base using the </a:t>
            </a:r>
            <a:r>
              <a:rPr lang="en-US">
                <a:solidFill>
                  <a:srgbClr val="0070C0"/>
                </a:solidFill>
              </a:rPr>
              <a:t>reasoning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</a:rPr>
              <a:t>inference rules </a:t>
            </a:r>
            <a:r>
              <a:rPr lang="en-US"/>
              <a:t>according to the user queries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22" name="Google Shape;222;p34"/>
          <p:cNvSpPr txBox="1"/>
          <p:nvPr/>
        </p:nvSpPr>
        <p:spPr>
          <a:xfrm>
            <a:off x="659567" y="1663908"/>
            <a:ext cx="10972800" cy="3894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  <a:p>
            <a:pPr indent="-203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Engine</a:t>
            </a:r>
            <a:endParaRPr/>
          </a:p>
          <a:p>
            <a:pPr indent="-203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28" name="Google Shape;228;p35"/>
          <p:cNvSpPr txBox="1"/>
          <p:nvPr/>
        </p:nvSpPr>
        <p:spPr>
          <a:xfrm>
            <a:off x="659567" y="1663908"/>
            <a:ext cx="10972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  <a:p>
            <a:pPr indent="-203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expert system interacts with the user, </a:t>
            </a:r>
            <a:endParaRPr/>
          </a:p>
          <a:p>
            <a:pPr indent="-203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queries as an input in a readable format, </a:t>
            </a:r>
            <a:endParaRPr/>
          </a:p>
          <a:p>
            <a:pPr indent="-203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passes it to the inference engine. </a:t>
            </a:r>
            <a:endParaRPr/>
          </a:p>
          <a:p>
            <a:pPr indent="-203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getting the response from the inference engine, it displays the output to the user.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34" name="Google Shape;234;p36"/>
          <p:cNvSpPr txBox="1"/>
          <p:nvPr/>
        </p:nvSpPr>
        <p:spPr>
          <a:xfrm>
            <a:off x="659567" y="1663908"/>
            <a:ext cx="10972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Engine(Rules of Engine)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of the expert system as it is the main processing unit of the system. 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inference rules to the knowledge base to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derive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conclusion or deduce new information. 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in deriving an error-free solution of queries asked by the user.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an inference engine, the system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extracts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knowledge from the knowledge base.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40" name="Google Shape;240;p37"/>
          <p:cNvSpPr txBox="1"/>
          <p:nvPr/>
        </p:nvSpPr>
        <p:spPr>
          <a:xfrm>
            <a:off x="659567" y="1648918"/>
            <a:ext cx="109728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inference engine: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Inference engine: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conclusions drawn from this type of inference engine are assumed to be true. It is based on 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Inference engine: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This type of inference engine contains uncertainty in conclusions, and based on the probability.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46" name="Google Shape;246;p38"/>
          <p:cNvSpPr txBox="1"/>
          <p:nvPr/>
        </p:nvSpPr>
        <p:spPr>
          <a:xfrm>
            <a:off x="659567" y="1648918"/>
            <a:ext cx="109728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engine uses the below modes to derive the solutions: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Chaining: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starts from the known facts and rules, and applies the inference rules to add their conclusion to the known facts.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Chaining: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is a backward reasoning method that starts from the goal and works backward to prove the known facts.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part of Expert System that find the appropriate rules to apply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User interface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Knowledge base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Inference engine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part of Expert System that find the appropriate rules to apply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User interface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Knowledge base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>
                <a:solidFill>
                  <a:srgbClr val="FF0000"/>
                </a:solidFill>
              </a:rPr>
              <a:t>Inference engine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64" name="Google Shape;264;p41"/>
          <p:cNvSpPr txBox="1"/>
          <p:nvPr/>
        </p:nvSpPr>
        <p:spPr>
          <a:xfrm>
            <a:off x="659567" y="1514008"/>
            <a:ext cx="109728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 storage that stores knowledge acquired from the different experts of the particular domain. 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big storage of knowledge. 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the knowledge base, the more precise will be the Expert System.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 is similar to a database that contains information and rules of a particular domain or subject.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also view the knowledge base as collections of objects and their attributes.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70" name="Google Shape;270;p42"/>
          <p:cNvSpPr txBox="1"/>
          <p:nvPr/>
        </p:nvSpPr>
        <p:spPr>
          <a:xfrm>
            <a:off x="659567" y="1648918"/>
            <a:ext cx="109728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Components of Knowledge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Factual Knowledge: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knowledge which is based on facts and accepted by knowledge engineers comes under factual knowledge.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Knowledge: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This knowledge is based on practice, the ability to guess, evaluation, and experiences.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Components of Expert System</a:t>
            </a:r>
            <a:endParaRPr b="1"/>
          </a:p>
        </p:txBody>
      </p:sp>
      <p:sp>
        <p:nvSpPr>
          <p:cNvPr id="276" name="Google Shape;276;p43"/>
          <p:cNvSpPr txBox="1"/>
          <p:nvPr/>
        </p:nvSpPr>
        <p:spPr>
          <a:xfrm>
            <a:off x="659567" y="1648918"/>
            <a:ext cx="10972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Components of Knowledge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Representation: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the knowledge stored in the knowledge base using the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If-else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Acquisitions: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is the process of extracting, organizing, and structuring the domain knowledge, specifying the rules to acquire the knowledge from various experts, and store that knowledge into the knowledge base.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92443" y="1232481"/>
            <a:ext cx="11444456" cy="5425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770255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systems can be distinguished from other kinds of AI  program because: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208279" rtl="0" algn="l">
              <a:lnSpc>
                <a:spcPct val="101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They deal with subjects of considerable complexity—subjects  that normally require a good deal of human expertise.</a:t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919" lvl="0" marL="506094" marR="919480" rtl="0" algn="l">
              <a:lnSpc>
                <a:spcPct val="1537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expert-level solutions to complex problems.  They must be fast and reliable;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They must be capable of explaining and justifying solutions</a:t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375" lvl="0" marL="711835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understandable.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4" lvl="0" marL="384175" marR="5080" rtl="0" algn="l">
              <a:lnSpc>
                <a:spcPct val="101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They must be sufficiently flexible that new information may be  easily accomodated.</a:t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Need of Expert System</a:t>
            </a:r>
            <a:endParaRPr b="1"/>
          </a:p>
        </p:txBody>
      </p:sp>
      <p:sp>
        <p:nvSpPr>
          <p:cNvPr id="282" name="Google Shape;282;p44"/>
          <p:cNvSpPr txBox="1"/>
          <p:nvPr/>
        </p:nvSpPr>
        <p:spPr>
          <a:xfrm>
            <a:off x="659567" y="1244188"/>
            <a:ext cx="10972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memory Limitations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Efficiency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 in a domain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affected by emotions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security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all the facts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updates improve the performance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Limitations of Expert System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659567" y="1454048"/>
            <a:ext cx="10972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response of the expert system may get wrong if the knowledge base contains the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 human being, it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 a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creative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output for different scenarios.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maintenance and development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very high.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acquisition for designing is much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difficult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domain, we require a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 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one of the big limitations.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cannot learn from itself and hence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requires manual updates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 of Expert System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659567" y="1783828"/>
            <a:ext cx="109728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designing and manufacturing domain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physical devices such as camera lenses and automobiles.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knowledge domain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systems are primarily used for publishing the relevant knowledge to the users. The two popular ES used for this domain is an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tax advisor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609600" y="37550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 of Expert System</a:t>
            </a:r>
            <a:endParaRPr/>
          </a:p>
        </p:txBody>
      </p:sp>
      <p:sp>
        <p:nvSpPr>
          <p:cNvPr id="300" name="Google Shape;300;p47"/>
          <p:cNvSpPr txBox="1"/>
          <p:nvPr/>
        </p:nvSpPr>
        <p:spPr>
          <a:xfrm>
            <a:off x="659567" y="1244188"/>
            <a:ext cx="109728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finance domain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detect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type of possible fraud, suspicious activity, and advise bankers that if they should provide loans for business or not.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diagnosis and troubleshooting of deceases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medical diagnosis, the ES system is used, and it was the first area where these systems were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Scheduling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planning and scheduling some particular tasks for achieving the goal of that task.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</a:t>
            </a:r>
            <a:r>
              <a:rPr lang="en-US" sz="2800"/>
              <a:t> knowledge is based on practice, the ability to guess, evaluation, and 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experiences.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Font typeface="Calibri"/>
              <a:buAutoNum type="alphaUcPeriod"/>
            </a:pPr>
            <a:r>
              <a:rPr lang="en-US" sz="2800"/>
              <a:t>Factual Knowledge 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Font typeface="Calibri"/>
              <a:buAutoNum type="alphaUcPeriod"/>
            </a:pPr>
            <a:r>
              <a:rPr lang="en-US" sz="2800"/>
              <a:t>Heuristic Knowledge 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Both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Quiz 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The </a:t>
            </a:r>
            <a:r>
              <a:rPr lang="en-US" sz="2800"/>
              <a:t> knowledge is based on practice, the ability to guess, evaluation, and 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experiences.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Font typeface="Calibri"/>
              <a:buAutoNum type="alphaUcPeriod"/>
            </a:pPr>
            <a:r>
              <a:rPr lang="en-US" sz="2800"/>
              <a:t>Factual Knowledge 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Font typeface="Calibri"/>
              <a:buAutoNum type="alphaUcPeriod"/>
            </a:pPr>
            <a:r>
              <a:rPr lang="en-US" sz="2800">
                <a:solidFill>
                  <a:srgbClr val="FF0000"/>
                </a:solidFill>
              </a:rPr>
              <a:t>Heuristic Knowledge 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Both</a:t>
            </a:r>
            <a:endParaRPr/>
          </a:p>
          <a:p>
            <a:pPr indent="-514350" lvl="0" marL="5143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Font typeface="Calibri"/>
              <a:buAutoNum type="alphaUcPeriod"/>
            </a:pPr>
            <a:r>
              <a:rPr lang="en-US"/>
              <a:t>None of these</a:t>
            </a:r>
            <a:endParaRPr/>
          </a:p>
          <a:p>
            <a:pPr indent="-15875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1" id="94" name="Google Shape;94;p18"/>
          <p:cNvPicPr preferRelativeResize="0"/>
          <p:nvPr/>
        </p:nvPicPr>
        <p:blipFill rotWithShape="1">
          <a:blip r:embed="rId3">
            <a:alphaModFix/>
          </a:blip>
          <a:srcRect b="4762" l="10753" r="11828" t="7936"/>
          <a:stretch/>
        </p:blipFill>
        <p:spPr>
          <a:xfrm>
            <a:off x="1793819" y="613272"/>
            <a:ext cx="7874833" cy="578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09600" y="1604963"/>
            <a:ext cx="11052748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ES are designed for a specific domain, such as </a:t>
            </a:r>
            <a:r>
              <a:rPr b="1" lang="en-US"/>
              <a:t>medicine, science,</a:t>
            </a:r>
            <a:r>
              <a:rPr lang="en-US"/>
              <a:t> etc.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One of the common examples of an ES is a suggestion of spelling errors while typing in the </a:t>
            </a:r>
            <a:r>
              <a:rPr lang="en-US">
                <a:solidFill>
                  <a:srgbClr val="0070C0"/>
                </a:solidFill>
              </a:rPr>
              <a:t>Google</a:t>
            </a:r>
            <a:r>
              <a:rPr lang="en-US"/>
              <a:t> search box.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knowledge stored in the Knowledge Base(KB), the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that system improves its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pic>
        <p:nvPicPr>
          <p:cNvPr descr="C:\Users\LetUsStudy\Desktop\Icons\LPU\2020[July-Dec]\CSE508\images\expert-systems-in-ai.png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139" y="1463395"/>
            <a:ext cx="10321461" cy="426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DENDRAL:</a:t>
            </a:r>
            <a:r>
              <a:rPr lang="en-US" sz="3200"/>
              <a:t> 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It was an artificial intelligence project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was made as a chemical analysis expert system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was used in organic chemistry to detect </a:t>
            </a:r>
            <a:r>
              <a:rPr lang="en-US" sz="2800">
                <a:solidFill>
                  <a:srgbClr val="FF0000"/>
                </a:solidFill>
              </a:rPr>
              <a:t>unknown</a:t>
            </a:r>
            <a:r>
              <a:rPr lang="en-US" sz="2800"/>
              <a:t> organic molecules with the help of their mass spectra and knowledge base of chemistry.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MYCIN:</a:t>
            </a:r>
            <a:r>
              <a:rPr lang="en-US" sz="3200"/>
              <a:t> 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was one of the earliest backward chaining expert systems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was designed to find the bacteria causing infections like bacteraemia and meningitis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It was also used for the recommendation of antibiotics and the diagnosis of blood clotting diseases.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75" lIns="81700" spcFirstLastPara="1" rIns="81700" wrap="square" tIns="42475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noAutofit/>
          </a:bodyPr>
          <a:lstStyle/>
          <a:p>
            <a:pPr indent="-34290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Pneumoconiosis X-Ray Diagnosis Expert System (</a:t>
            </a:r>
            <a:r>
              <a:rPr b="1" lang="en-US"/>
              <a:t>PXDES</a:t>
            </a:r>
            <a:r>
              <a:rPr lang="en-US"/>
              <a:t>)</a:t>
            </a:r>
            <a:r>
              <a:rPr b="1" lang="en-US"/>
              <a:t>:</a:t>
            </a:r>
            <a:r>
              <a:rPr lang="en-US"/>
              <a:t> 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Char char="–"/>
            </a:pPr>
            <a:r>
              <a:rPr lang="en-US"/>
              <a:t>an expert system that is used to determine the type and level of lung cancer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500"/>
              <a:buChar char="–"/>
            </a:pPr>
            <a:r>
              <a:rPr lang="en-US"/>
              <a:t>it takes a picture from the upper body, which looks like the shadow. This shadow identifies the type and degree of harm.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A computer-based clinical decision support system for early cancer detection(CaDeT):</a:t>
            </a:r>
            <a:r>
              <a:rPr lang="en-US"/>
              <a:t> 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Char char="–"/>
            </a:pPr>
            <a:r>
              <a:rPr lang="en-US"/>
              <a:t>The CaDet expert system is a diagnostic support system that can detect cancer at early stages.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lp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