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258E-81D7-493A-B627-F66725DAA4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E185F5-65C1-42AE-9A0B-B492B0442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F0BED4-714A-4E18-A74C-A2DC83B1E0E6}"/>
              </a:ext>
            </a:extLst>
          </p:cNvPr>
          <p:cNvSpPr>
            <a:spLocks noGrp="1"/>
          </p:cNvSpPr>
          <p:nvPr>
            <p:ph type="dt" sz="half" idx="10"/>
          </p:nvPr>
        </p:nvSpPr>
        <p:spPr/>
        <p:txBody>
          <a:bodyPr/>
          <a:lstStyle/>
          <a:p>
            <a:fld id="{2536F98A-C7F4-4289-A28E-D047EE65C07E}" type="datetimeFigureOut">
              <a:rPr lang="en-IN" smtClean="0"/>
              <a:t>15-09-2021</a:t>
            </a:fld>
            <a:endParaRPr lang="en-IN"/>
          </a:p>
        </p:txBody>
      </p:sp>
      <p:sp>
        <p:nvSpPr>
          <p:cNvPr id="5" name="Footer Placeholder 4">
            <a:extLst>
              <a:ext uri="{FF2B5EF4-FFF2-40B4-BE49-F238E27FC236}">
                <a16:creationId xmlns:a16="http://schemas.microsoft.com/office/drawing/2014/main" id="{FA46FB21-3A9F-4B3B-BB55-144E13A868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22717-96CD-4EE1-9506-8F9625F9BB26}"/>
              </a:ext>
            </a:extLst>
          </p:cNvPr>
          <p:cNvSpPr>
            <a:spLocks noGrp="1"/>
          </p:cNvSpPr>
          <p:nvPr>
            <p:ph type="sldNum" sz="quarter" idx="12"/>
          </p:nvPr>
        </p:nvSpPr>
        <p:spPr/>
        <p:txBody>
          <a:bodyPr/>
          <a:lstStyle/>
          <a:p>
            <a:fld id="{7FD5DCD0-BFE1-47F9-8E25-6BE10726057E}" type="slidenum">
              <a:rPr lang="en-IN" smtClean="0"/>
              <a:t>‹#›</a:t>
            </a:fld>
            <a:endParaRPr lang="en-IN"/>
          </a:p>
        </p:txBody>
      </p:sp>
    </p:spTree>
    <p:extLst>
      <p:ext uri="{BB962C8B-B14F-4D97-AF65-F5344CB8AC3E}">
        <p14:creationId xmlns:p14="http://schemas.microsoft.com/office/powerpoint/2010/main" val="2732317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0E54-9FC2-42FE-BE96-EBFEA733EB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0A672C-89BC-425B-9EDF-2288198B9E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E303C1-FD43-46A8-A5D6-3208A4FA047E}"/>
              </a:ext>
            </a:extLst>
          </p:cNvPr>
          <p:cNvSpPr>
            <a:spLocks noGrp="1"/>
          </p:cNvSpPr>
          <p:nvPr>
            <p:ph type="dt" sz="half" idx="10"/>
          </p:nvPr>
        </p:nvSpPr>
        <p:spPr/>
        <p:txBody>
          <a:bodyPr/>
          <a:lstStyle/>
          <a:p>
            <a:fld id="{2536F98A-C7F4-4289-A28E-D047EE65C07E}" type="datetimeFigureOut">
              <a:rPr lang="en-IN" smtClean="0"/>
              <a:t>15-09-2021</a:t>
            </a:fld>
            <a:endParaRPr lang="en-IN"/>
          </a:p>
        </p:txBody>
      </p:sp>
      <p:sp>
        <p:nvSpPr>
          <p:cNvPr id="5" name="Footer Placeholder 4">
            <a:extLst>
              <a:ext uri="{FF2B5EF4-FFF2-40B4-BE49-F238E27FC236}">
                <a16:creationId xmlns:a16="http://schemas.microsoft.com/office/drawing/2014/main" id="{703F0AC8-DC89-4312-B443-362B5B1899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C23FE6-26B5-4A57-9050-DBE581DBA473}"/>
              </a:ext>
            </a:extLst>
          </p:cNvPr>
          <p:cNvSpPr>
            <a:spLocks noGrp="1"/>
          </p:cNvSpPr>
          <p:nvPr>
            <p:ph type="sldNum" sz="quarter" idx="12"/>
          </p:nvPr>
        </p:nvSpPr>
        <p:spPr/>
        <p:txBody>
          <a:bodyPr/>
          <a:lstStyle/>
          <a:p>
            <a:fld id="{7FD5DCD0-BFE1-47F9-8E25-6BE10726057E}" type="slidenum">
              <a:rPr lang="en-IN" smtClean="0"/>
              <a:t>‹#›</a:t>
            </a:fld>
            <a:endParaRPr lang="en-IN"/>
          </a:p>
        </p:txBody>
      </p:sp>
    </p:spTree>
    <p:extLst>
      <p:ext uri="{BB962C8B-B14F-4D97-AF65-F5344CB8AC3E}">
        <p14:creationId xmlns:p14="http://schemas.microsoft.com/office/powerpoint/2010/main" val="3977192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59227-0D2B-44E4-A7CE-279758A3BF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241126-AA6C-4CCF-90C5-D078A6DA28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9AAB5E-AD90-4076-A117-F962F4A7F15A}"/>
              </a:ext>
            </a:extLst>
          </p:cNvPr>
          <p:cNvSpPr>
            <a:spLocks noGrp="1"/>
          </p:cNvSpPr>
          <p:nvPr>
            <p:ph type="dt" sz="half" idx="10"/>
          </p:nvPr>
        </p:nvSpPr>
        <p:spPr/>
        <p:txBody>
          <a:bodyPr/>
          <a:lstStyle/>
          <a:p>
            <a:fld id="{2536F98A-C7F4-4289-A28E-D047EE65C07E}" type="datetimeFigureOut">
              <a:rPr lang="en-IN" smtClean="0"/>
              <a:t>15-09-2021</a:t>
            </a:fld>
            <a:endParaRPr lang="en-IN"/>
          </a:p>
        </p:txBody>
      </p:sp>
      <p:sp>
        <p:nvSpPr>
          <p:cNvPr id="5" name="Footer Placeholder 4">
            <a:extLst>
              <a:ext uri="{FF2B5EF4-FFF2-40B4-BE49-F238E27FC236}">
                <a16:creationId xmlns:a16="http://schemas.microsoft.com/office/drawing/2014/main" id="{00AF35E7-D600-4ABD-9CD8-CA665C92AB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4ADC38-4196-4FF9-81FE-958FAFF65DE2}"/>
              </a:ext>
            </a:extLst>
          </p:cNvPr>
          <p:cNvSpPr>
            <a:spLocks noGrp="1"/>
          </p:cNvSpPr>
          <p:nvPr>
            <p:ph type="sldNum" sz="quarter" idx="12"/>
          </p:nvPr>
        </p:nvSpPr>
        <p:spPr/>
        <p:txBody>
          <a:bodyPr/>
          <a:lstStyle/>
          <a:p>
            <a:fld id="{7FD5DCD0-BFE1-47F9-8E25-6BE10726057E}" type="slidenum">
              <a:rPr lang="en-IN" smtClean="0"/>
              <a:t>‹#›</a:t>
            </a:fld>
            <a:endParaRPr lang="en-IN"/>
          </a:p>
        </p:txBody>
      </p:sp>
    </p:spTree>
    <p:extLst>
      <p:ext uri="{BB962C8B-B14F-4D97-AF65-F5344CB8AC3E}">
        <p14:creationId xmlns:p14="http://schemas.microsoft.com/office/powerpoint/2010/main" val="186397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07D6-140C-420A-BBFF-1F67F440FB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75E6BF-9B02-4197-AE77-1B5D1635C9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909995-6512-4039-8780-EEA0869F36AD}"/>
              </a:ext>
            </a:extLst>
          </p:cNvPr>
          <p:cNvSpPr>
            <a:spLocks noGrp="1"/>
          </p:cNvSpPr>
          <p:nvPr>
            <p:ph type="dt" sz="half" idx="10"/>
          </p:nvPr>
        </p:nvSpPr>
        <p:spPr/>
        <p:txBody>
          <a:bodyPr/>
          <a:lstStyle/>
          <a:p>
            <a:fld id="{2536F98A-C7F4-4289-A28E-D047EE65C07E}" type="datetimeFigureOut">
              <a:rPr lang="en-IN" smtClean="0"/>
              <a:t>15-09-2021</a:t>
            </a:fld>
            <a:endParaRPr lang="en-IN"/>
          </a:p>
        </p:txBody>
      </p:sp>
      <p:sp>
        <p:nvSpPr>
          <p:cNvPr id="5" name="Footer Placeholder 4">
            <a:extLst>
              <a:ext uri="{FF2B5EF4-FFF2-40B4-BE49-F238E27FC236}">
                <a16:creationId xmlns:a16="http://schemas.microsoft.com/office/drawing/2014/main" id="{8CAD290D-04D3-4912-9282-B54C573A4E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1C0E8E-C9DC-47C6-96FC-9A8E0A7C2F04}"/>
              </a:ext>
            </a:extLst>
          </p:cNvPr>
          <p:cNvSpPr>
            <a:spLocks noGrp="1"/>
          </p:cNvSpPr>
          <p:nvPr>
            <p:ph type="sldNum" sz="quarter" idx="12"/>
          </p:nvPr>
        </p:nvSpPr>
        <p:spPr/>
        <p:txBody>
          <a:bodyPr/>
          <a:lstStyle/>
          <a:p>
            <a:fld id="{7FD5DCD0-BFE1-47F9-8E25-6BE10726057E}" type="slidenum">
              <a:rPr lang="en-IN" smtClean="0"/>
              <a:t>‹#›</a:t>
            </a:fld>
            <a:endParaRPr lang="en-IN"/>
          </a:p>
        </p:txBody>
      </p:sp>
    </p:spTree>
    <p:extLst>
      <p:ext uri="{BB962C8B-B14F-4D97-AF65-F5344CB8AC3E}">
        <p14:creationId xmlns:p14="http://schemas.microsoft.com/office/powerpoint/2010/main" val="2079564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69DA-030E-4580-B9E7-BA2C46E7E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10670D-8ACD-4C13-AAEC-E15EC5D0C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3D39E-37F4-4E09-BE2F-544506AE928C}"/>
              </a:ext>
            </a:extLst>
          </p:cNvPr>
          <p:cNvSpPr>
            <a:spLocks noGrp="1"/>
          </p:cNvSpPr>
          <p:nvPr>
            <p:ph type="dt" sz="half" idx="10"/>
          </p:nvPr>
        </p:nvSpPr>
        <p:spPr/>
        <p:txBody>
          <a:bodyPr/>
          <a:lstStyle/>
          <a:p>
            <a:fld id="{2536F98A-C7F4-4289-A28E-D047EE65C07E}" type="datetimeFigureOut">
              <a:rPr lang="en-IN" smtClean="0"/>
              <a:t>15-09-2021</a:t>
            </a:fld>
            <a:endParaRPr lang="en-IN"/>
          </a:p>
        </p:txBody>
      </p:sp>
      <p:sp>
        <p:nvSpPr>
          <p:cNvPr id="5" name="Footer Placeholder 4">
            <a:extLst>
              <a:ext uri="{FF2B5EF4-FFF2-40B4-BE49-F238E27FC236}">
                <a16:creationId xmlns:a16="http://schemas.microsoft.com/office/drawing/2014/main" id="{3D286E8E-E27F-4851-AA8B-91BAACA2E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037E94-AB09-4506-BF8D-6242E6C0E70E}"/>
              </a:ext>
            </a:extLst>
          </p:cNvPr>
          <p:cNvSpPr>
            <a:spLocks noGrp="1"/>
          </p:cNvSpPr>
          <p:nvPr>
            <p:ph type="sldNum" sz="quarter" idx="12"/>
          </p:nvPr>
        </p:nvSpPr>
        <p:spPr/>
        <p:txBody>
          <a:bodyPr/>
          <a:lstStyle/>
          <a:p>
            <a:fld id="{7FD5DCD0-BFE1-47F9-8E25-6BE10726057E}" type="slidenum">
              <a:rPr lang="en-IN" smtClean="0"/>
              <a:t>‹#›</a:t>
            </a:fld>
            <a:endParaRPr lang="en-IN"/>
          </a:p>
        </p:txBody>
      </p:sp>
    </p:spTree>
    <p:extLst>
      <p:ext uri="{BB962C8B-B14F-4D97-AF65-F5344CB8AC3E}">
        <p14:creationId xmlns:p14="http://schemas.microsoft.com/office/powerpoint/2010/main" val="413946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E5CE-49BC-4257-9A6A-81F219AFD3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FDD0C9-A642-4655-8117-213494060C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EDD674-6ED6-494C-BBF5-B93A3083F9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F623DE-C2CD-4297-BF4D-8E0BB4C90BFA}"/>
              </a:ext>
            </a:extLst>
          </p:cNvPr>
          <p:cNvSpPr>
            <a:spLocks noGrp="1"/>
          </p:cNvSpPr>
          <p:nvPr>
            <p:ph type="dt" sz="half" idx="10"/>
          </p:nvPr>
        </p:nvSpPr>
        <p:spPr/>
        <p:txBody>
          <a:bodyPr/>
          <a:lstStyle/>
          <a:p>
            <a:fld id="{2536F98A-C7F4-4289-A28E-D047EE65C07E}" type="datetimeFigureOut">
              <a:rPr lang="en-IN" smtClean="0"/>
              <a:t>15-09-2021</a:t>
            </a:fld>
            <a:endParaRPr lang="en-IN"/>
          </a:p>
        </p:txBody>
      </p:sp>
      <p:sp>
        <p:nvSpPr>
          <p:cNvPr id="6" name="Footer Placeholder 5">
            <a:extLst>
              <a:ext uri="{FF2B5EF4-FFF2-40B4-BE49-F238E27FC236}">
                <a16:creationId xmlns:a16="http://schemas.microsoft.com/office/drawing/2014/main" id="{A63CEB90-FF81-40C0-8D89-EA39EF398D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4A28F8-0C28-4176-BFF3-950186074833}"/>
              </a:ext>
            </a:extLst>
          </p:cNvPr>
          <p:cNvSpPr>
            <a:spLocks noGrp="1"/>
          </p:cNvSpPr>
          <p:nvPr>
            <p:ph type="sldNum" sz="quarter" idx="12"/>
          </p:nvPr>
        </p:nvSpPr>
        <p:spPr/>
        <p:txBody>
          <a:bodyPr/>
          <a:lstStyle/>
          <a:p>
            <a:fld id="{7FD5DCD0-BFE1-47F9-8E25-6BE10726057E}" type="slidenum">
              <a:rPr lang="en-IN" smtClean="0"/>
              <a:t>‹#›</a:t>
            </a:fld>
            <a:endParaRPr lang="en-IN"/>
          </a:p>
        </p:txBody>
      </p:sp>
    </p:spTree>
    <p:extLst>
      <p:ext uri="{BB962C8B-B14F-4D97-AF65-F5344CB8AC3E}">
        <p14:creationId xmlns:p14="http://schemas.microsoft.com/office/powerpoint/2010/main" val="178334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8E52-4235-4786-B139-E9BC2950D5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B8FB1-5FE4-4DBB-899B-E685FE5953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00A9BA-120F-4028-9D4F-1C2796261C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2B906A-721B-403F-BD83-286B96FBB7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AF9046-F259-4F58-9D04-F40848058D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8A9EFF-5922-4F2B-9CDE-BC5A34042928}"/>
              </a:ext>
            </a:extLst>
          </p:cNvPr>
          <p:cNvSpPr>
            <a:spLocks noGrp="1"/>
          </p:cNvSpPr>
          <p:nvPr>
            <p:ph type="dt" sz="half" idx="10"/>
          </p:nvPr>
        </p:nvSpPr>
        <p:spPr/>
        <p:txBody>
          <a:bodyPr/>
          <a:lstStyle/>
          <a:p>
            <a:fld id="{2536F98A-C7F4-4289-A28E-D047EE65C07E}" type="datetimeFigureOut">
              <a:rPr lang="en-IN" smtClean="0"/>
              <a:t>15-09-2021</a:t>
            </a:fld>
            <a:endParaRPr lang="en-IN"/>
          </a:p>
        </p:txBody>
      </p:sp>
      <p:sp>
        <p:nvSpPr>
          <p:cNvPr id="8" name="Footer Placeholder 7">
            <a:extLst>
              <a:ext uri="{FF2B5EF4-FFF2-40B4-BE49-F238E27FC236}">
                <a16:creationId xmlns:a16="http://schemas.microsoft.com/office/drawing/2014/main" id="{CB8FC0BC-18C2-406A-B7AF-AD1F7F2F50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7FF948-C2DB-405C-8550-EC14354F9242}"/>
              </a:ext>
            </a:extLst>
          </p:cNvPr>
          <p:cNvSpPr>
            <a:spLocks noGrp="1"/>
          </p:cNvSpPr>
          <p:nvPr>
            <p:ph type="sldNum" sz="quarter" idx="12"/>
          </p:nvPr>
        </p:nvSpPr>
        <p:spPr/>
        <p:txBody>
          <a:bodyPr/>
          <a:lstStyle/>
          <a:p>
            <a:fld id="{7FD5DCD0-BFE1-47F9-8E25-6BE10726057E}" type="slidenum">
              <a:rPr lang="en-IN" smtClean="0"/>
              <a:t>‹#›</a:t>
            </a:fld>
            <a:endParaRPr lang="en-IN"/>
          </a:p>
        </p:txBody>
      </p:sp>
    </p:spTree>
    <p:extLst>
      <p:ext uri="{BB962C8B-B14F-4D97-AF65-F5344CB8AC3E}">
        <p14:creationId xmlns:p14="http://schemas.microsoft.com/office/powerpoint/2010/main" val="205517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CDA7A-6795-400D-B92A-2CF2FFB199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277E71-DAB2-479C-B959-E1A7B349B47A}"/>
              </a:ext>
            </a:extLst>
          </p:cNvPr>
          <p:cNvSpPr>
            <a:spLocks noGrp="1"/>
          </p:cNvSpPr>
          <p:nvPr>
            <p:ph type="dt" sz="half" idx="10"/>
          </p:nvPr>
        </p:nvSpPr>
        <p:spPr/>
        <p:txBody>
          <a:bodyPr/>
          <a:lstStyle/>
          <a:p>
            <a:fld id="{2536F98A-C7F4-4289-A28E-D047EE65C07E}" type="datetimeFigureOut">
              <a:rPr lang="en-IN" smtClean="0"/>
              <a:t>15-09-2021</a:t>
            </a:fld>
            <a:endParaRPr lang="en-IN"/>
          </a:p>
        </p:txBody>
      </p:sp>
      <p:sp>
        <p:nvSpPr>
          <p:cNvPr id="4" name="Footer Placeholder 3">
            <a:extLst>
              <a:ext uri="{FF2B5EF4-FFF2-40B4-BE49-F238E27FC236}">
                <a16:creationId xmlns:a16="http://schemas.microsoft.com/office/drawing/2014/main" id="{8B77F845-72AE-4D00-B9E1-482565ABE2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CBF707-5FF2-4367-9184-3AAAF978C8E9}"/>
              </a:ext>
            </a:extLst>
          </p:cNvPr>
          <p:cNvSpPr>
            <a:spLocks noGrp="1"/>
          </p:cNvSpPr>
          <p:nvPr>
            <p:ph type="sldNum" sz="quarter" idx="12"/>
          </p:nvPr>
        </p:nvSpPr>
        <p:spPr/>
        <p:txBody>
          <a:bodyPr/>
          <a:lstStyle/>
          <a:p>
            <a:fld id="{7FD5DCD0-BFE1-47F9-8E25-6BE10726057E}" type="slidenum">
              <a:rPr lang="en-IN" smtClean="0"/>
              <a:t>‹#›</a:t>
            </a:fld>
            <a:endParaRPr lang="en-IN"/>
          </a:p>
        </p:txBody>
      </p:sp>
    </p:spTree>
    <p:extLst>
      <p:ext uri="{BB962C8B-B14F-4D97-AF65-F5344CB8AC3E}">
        <p14:creationId xmlns:p14="http://schemas.microsoft.com/office/powerpoint/2010/main" val="294311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5D5165-7947-4442-B99B-F84741D40AE3}"/>
              </a:ext>
            </a:extLst>
          </p:cNvPr>
          <p:cNvSpPr>
            <a:spLocks noGrp="1"/>
          </p:cNvSpPr>
          <p:nvPr>
            <p:ph type="dt" sz="half" idx="10"/>
          </p:nvPr>
        </p:nvSpPr>
        <p:spPr/>
        <p:txBody>
          <a:bodyPr/>
          <a:lstStyle/>
          <a:p>
            <a:fld id="{2536F98A-C7F4-4289-A28E-D047EE65C07E}" type="datetimeFigureOut">
              <a:rPr lang="en-IN" smtClean="0"/>
              <a:t>15-09-2021</a:t>
            </a:fld>
            <a:endParaRPr lang="en-IN"/>
          </a:p>
        </p:txBody>
      </p:sp>
      <p:sp>
        <p:nvSpPr>
          <p:cNvPr id="3" name="Footer Placeholder 2">
            <a:extLst>
              <a:ext uri="{FF2B5EF4-FFF2-40B4-BE49-F238E27FC236}">
                <a16:creationId xmlns:a16="http://schemas.microsoft.com/office/drawing/2014/main" id="{684AA0E3-BF99-48F5-B813-481021E6B3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64382E-E42B-4FE4-A8DD-B272A7C243BB}"/>
              </a:ext>
            </a:extLst>
          </p:cNvPr>
          <p:cNvSpPr>
            <a:spLocks noGrp="1"/>
          </p:cNvSpPr>
          <p:nvPr>
            <p:ph type="sldNum" sz="quarter" idx="12"/>
          </p:nvPr>
        </p:nvSpPr>
        <p:spPr/>
        <p:txBody>
          <a:bodyPr/>
          <a:lstStyle/>
          <a:p>
            <a:fld id="{7FD5DCD0-BFE1-47F9-8E25-6BE10726057E}" type="slidenum">
              <a:rPr lang="en-IN" smtClean="0"/>
              <a:t>‹#›</a:t>
            </a:fld>
            <a:endParaRPr lang="en-IN"/>
          </a:p>
        </p:txBody>
      </p:sp>
    </p:spTree>
    <p:extLst>
      <p:ext uri="{BB962C8B-B14F-4D97-AF65-F5344CB8AC3E}">
        <p14:creationId xmlns:p14="http://schemas.microsoft.com/office/powerpoint/2010/main" val="1437281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FC3A-742F-43E3-9426-C911556A9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4C5B69-FA6A-48DC-9F98-9AD5A3BC5A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56AF40-DDD3-41F6-9D30-CB47AB54D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407FD-01A9-4F67-9D04-662B3B7F5E16}"/>
              </a:ext>
            </a:extLst>
          </p:cNvPr>
          <p:cNvSpPr>
            <a:spLocks noGrp="1"/>
          </p:cNvSpPr>
          <p:nvPr>
            <p:ph type="dt" sz="half" idx="10"/>
          </p:nvPr>
        </p:nvSpPr>
        <p:spPr/>
        <p:txBody>
          <a:bodyPr/>
          <a:lstStyle/>
          <a:p>
            <a:fld id="{2536F98A-C7F4-4289-A28E-D047EE65C07E}" type="datetimeFigureOut">
              <a:rPr lang="en-IN" smtClean="0"/>
              <a:t>15-09-2021</a:t>
            </a:fld>
            <a:endParaRPr lang="en-IN"/>
          </a:p>
        </p:txBody>
      </p:sp>
      <p:sp>
        <p:nvSpPr>
          <p:cNvPr id="6" name="Footer Placeholder 5">
            <a:extLst>
              <a:ext uri="{FF2B5EF4-FFF2-40B4-BE49-F238E27FC236}">
                <a16:creationId xmlns:a16="http://schemas.microsoft.com/office/drawing/2014/main" id="{15F3402A-9F5E-4BA1-8390-C3F09A5E02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21C21E-EDD1-4E25-BA1A-00988256F7D4}"/>
              </a:ext>
            </a:extLst>
          </p:cNvPr>
          <p:cNvSpPr>
            <a:spLocks noGrp="1"/>
          </p:cNvSpPr>
          <p:nvPr>
            <p:ph type="sldNum" sz="quarter" idx="12"/>
          </p:nvPr>
        </p:nvSpPr>
        <p:spPr/>
        <p:txBody>
          <a:bodyPr/>
          <a:lstStyle/>
          <a:p>
            <a:fld id="{7FD5DCD0-BFE1-47F9-8E25-6BE10726057E}" type="slidenum">
              <a:rPr lang="en-IN" smtClean="0"/>
              <a:t>‹#›</a:t>
            </a:fld>
            <a:endParaRPr lang="en-IN"/>
          </a:p>
        </p:txBody>
      </p:sp>
    </p:spTree>
    <p:extLst>
      <p:ext uri="{BB962C8B-B14F-4D97-AF65-F5344CB8AC3E}">
        <p14:creationId xmlns:p14="http://schemas.microsoft.com/office/powerpoint/2010/main" val="96358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6591-D00A-480A-B580-6D967E257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027772-AC44-4589-931C-DE30736210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932EA9-1408-486E-A81B-75DDE5651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422B6-88CA-41A7-B1D7-197EC52FC4A8}"/>
              </a:ext>
            </a:extLst>
          </p:cNvPr>
          <p:cNvSpPr>
            <a:spLocks noGrp="1"/>
          </p:cNvSpPr>
          <p:nvPr>
            <p:ph type="dt" sz="half" idx="10"/>
          </p:nvPr>
        </p:nvSpPr>
        <p:spPr/>
        <p:txBody>
          <a:bodyPr/>
          <a:lstStyle/>
          <a:p>
            <a:fld id="{2536F98A-C7F4-4289-A28E-D047EE65C07E}" type="datetimeFigureOut">
              <a:rPr lang="en-IN" smtClean="0"/>
              <a:t>15-09-2021</a:t>
            </a:fld>
            <a:endParaRPr lang="en-IN"/>
          </a:p>
        </p:txBody>
      </p:sp>
      <p:sp>
        <p:nvSpPr>
          <p:cNvPr id="6" name="Footer Placeholder 5">
            <a:extLst>
              <a:ext uri="{FF2B5EF4-FFF2-40B4-BE49-F238E27FC236}">
                <a16:creationId xmlns:a16="http://schemas.microsoft.com/office/drawing/2014/main" id="{7CD5FC6A-FFFF-412B-B51B-6A98045DD6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DA8C35-BEB7-4905-9BF7-07CEF5331F27}"/>
              </a:ext>
            </a:extLst>
          </p:cNvPr>
          <p:cNvSpPr>
            <a:spLocks noGrp="1"/>
          </p:cNvSpPr>
          <p:nvPr>
            <p:ph type="sldNum" sz="quarter" idx="12"/>
          </p:nvPr>
        </p:nvSpPr>
        <p:spPr/>
        <p:txBody>
          <a:bodyPr/>
          <a:lstStyle/>
          <a:p>
            <a:fld id="{7FD5DCD0-BFE1-47F9-8E25-6BE10726057E}" type="slidenum">
              <a:rPr lang="en-IN" smtClean="0"/>
              <a:t>‹#›</a:t>
            </a:fld>
            <a:endParaRPr lang="en-IN"/>
          </a:p>
        </p:txBody>
      </p:sp>
    </p:spTree>
    <p:extLst>
      <p:ext uri="{BB962C8B-B14F-4D97-AF65-F5344CB8AC3E}">
        <p14:creationId xmlns:p14="http://schemas.microsoft.com/office/powerpoint/2010/main" val="188987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52725-F437-4005-98BB-4DCE17C247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808653-3540-4AF1-9FC2-6DDED764B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CC89E9-19D2-4CD6-8D29-856D4F1ED5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36F98A-C7F4-4289-A28E-D047EE65C07E}" type="datetimeFigureOut">
              <a:rPr lang="en-IN" smtClean="0"/>
              <a:t>15-09-2021</a:t>
            </a:fld>
            <a:endParaRPr lang="en-IN"/>
          </a:p>
        </p:txBody>
      </p:sp>
      <p:sp>
        <p:nvSpPr>
          <p:cNvPr id="5" name="Footer Placeholder 4">
            <a:extLst>
              <a:ext uri="{FF2B5EF4-FFF2-40B4-BE49-F238E27FC236}">
                <a16:creationId xmlns:a16="http://schemas.microsoft.com/office/drawing/2014/main" id="{9E7E9C47-7C96-4BB5-8169-4679F50701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A50146-D33F-49CA-9E26-7BDDC2476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5DCD0-BFE1-47F9-8E25-6BE10726057E}" type="slidenum">
              <a:rPr lang="en-IN" smtClean="0"/>
              <a:t>‹#›</a:t>
            </a:fld>
            <a:endParaRPr lang="en-IN"/>
          </a:p>
        </p:txBody>
      </p:sp>
    </p:spTree>
    <p:extLst>
      <p:ext uri="{BB962C8B-B14F-4D97-AF65-F5344CB8AC3E}">
        <p14:creationId xmlns:p14="http://schemas.microsoft.com/office/powerpoint/2010/main" val="1806575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3B49-DB1E-47BA-807B-D19FB1FCC8CA}"/>
              </a:ext>
            </a:extLst>
          </p:cNvPr>
          <p:cNvSpPr>
            <a:spLocks noGrp="1"/>
          </p:cNvSpPr>
          <p:nvPr>
            <p:ph type="ctrTitle"/>
          </p:nvPr>
        </p:nvSpPr>
        <p:spPr>
          <a:xfrm>
            <a:off x="1457325" y="1689894"/>
            <a:ext cx="9144000" cy="1135062"/>
          </a:xfrm>
        </p:spPr>
        <p:txBody>
          <a:bodyPr>
            <a:noAutofit/>
          </a:bodyPr>
          <a:lstStyle/>
          <a:p>
            <a:pPr>
              <a:lnSpc>
                <a:spcPct val="107000"/>
              </a:lnSpc>
              <a:spcAft>
                <a:spcPts val="800"/>
              </a:spcAft>
            </a:pPr>
            <a:r>
              <a:rPr lang="en-IN" sz="3200" b="1" dirty="0">
                <a:solidFill>
                  <a:srgbClr val="FF0000"/>
                </a:solidFill>
                <a:effectLst/>
                <a:latin typeface="Open Sans" panose="020B0606030504020204" pitchFamily="34" charset="0"/>
                <a:ea typeface="Times New Roman" panose="02020603050405020304" pitchFamily="18" charset="0"/>
                <a:cs typeface="Times New Roman" panose="02020603050405020304" pitchFamily="18" charset="0"/>
              </a:rPr>
              <a:t>What is Knowledge Representation?</a:t>
            </a:r>
            <a:br>
              <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endParaRPr lang="en-IN" sz="8800" dirty="0">
              <a:solidFill>
                <a:srgbClr val="FF0000"/>
              </a:solidFill>
            </a:endParaRPr>
          </a:p>
        </p:txBody>
      </p:sp>
      <p:sp>
        <p:nvSpPr>
          <p:cNvPr id="3" name="Subtitle 2">
            <a:extLst>
              <a:ext uri="{FF2B5EF4-FFF2-40B4-BE49-F238E27FC236}">
                <a16:creationId xmlns:a16="http://schemas.microsoft.com/office/drawing/2014/main" id="{9C111580-C4F4-4BF9-9139-9DE8D7F8EEBF}"/>
              </a:ext>
            </a:extLst>
          </p:cNvPr>
          <p:cNvSpPr>
            <a:spLocks noGrp="1"/>
          </p:cNvSpPr>
          <p:nvPr>
            <p:ph type="subTitle" idx="1"/>
          </p:nvPr>
        </p:nvSpPr>
        <p:spPr>
          <a:xfrm>
            <a:off x="1333500" y="2257425"/>
            <a:ext cx="9144000" cy="3781425"/>
          </a:xfrm>
        </p:spPr>
        <p:txBody>
          <a:bodyPr>
            <a:normAutofit fontScale="92500" lnSpcReduction="10000"/>
          </a:bodyPr>
          <a:lstStyle/>
          <a:p>
            <a:pPr marL="457200" indent="-457200" algn="l">
              <a:buFont typeface="Arial" panose="020B0604020202020204" pitchFamily="34" charset="0"/>
              <a:buChar char="•"/>
            </a:pPr>
            <a:r>
              <a:rPr lang="en-IN" sz="3200" b="1" dirty="0">
                <a:solidFill>
                  <a:srgbClr val="4A4A4A"/>
                </a:solidFill>
                <a:effectLst/>
                <a:ea typeface="Times New Roman" panose="02020603050405020304" pitchFamily="18" charset="0"/>
                <a:cs typeface="Times New Roman" panose="02020603050405020304" pitchFamily="18" charset="0"/>
              </a:rPr>
              <a:t>Knowledge Representation</a:t>
            </a:r>
            <a:r>
              <a:rPr lang="en-IN" sz="3200" dirty="0">
                <a:solidFill>
                  <a:srgbClr val="4A4A4A"/>
                </a:solidFill>
                <a:effectLst/>
                <a:ea typeface="Times New Roman" panose="02020603050405020304" pitchFamily="18" charset="0"/>
                <a:cs typeface="Times New Roman" panose="02020603050405020304" pitchFamily="18" charset="0"/>
              </a:rPr>
              <a:t> in AI describes the representation of knowledge. </a:t>
            </a:r>
          </a:p>
          <a:p>
            <a:pPr marL="457200" indent="-457200" algn="l">
              <a:buFont typeface="Arial" panose="020B0604020202020204" pitchFamily="34" charset="0"/>
              <a:buChar char="•"/>
            </a:pPr>
            <a:r>
              <a:rPr lang="en-IN" sz="3200" dirty="0">
                <a:solidFill>
                  <a:srgbClr val="4A4A4A"/>
                </a:solidFill>
                <a:effectLst/>
                <a:ea typeface="Times New Roman" panose="02020603050405020304" pitchFamily="18" charset="0"/>
                <a:cs typeface="Times New Roman" panose="02020603050405020304" pitchFamily="18" charset="0"/>
              </a:rPr>
              <a:t>Basically, it is a study of how the </a:t>
            </a:r>
            <a:r>
              <a:rPr lang="en-IN" sz="3200" b="1" dirty="0">
                <a:solidFill>
                  <a:srgbClr val="4A4A4A"/>
                </a:solidFill>
                <a:effectLst/>
                <a:ea typeface="Times New Roman" panose="02020603050405020304" pitchFamily="18" charset="0"/>
                <a:cs typeface="Times New Roman" panose="02020603050405020304" pitchFamily="18" charset="0"/>
              </a:rPr>
              <a:t>beliefs, intentions</a:t>
            </a:r>
            <a:r>
              <a:rPr lang="en-IN" sz="3200" dirty="0">
                <a:solidFill>
                  <a:srgbClr val="4A4A4A"/>
                </a:solidFill>
                <a:effectLst/>
                <a:ea typeface="Times New Roman" panose="02020603050405020304" pitchFamily="18" charset="0"/>
                <a:cs typeface="Times New Roman" panose="02020603050405020304" pitchFamily="18" charset="0"/>
              </a:rPr>
              <a:t>, and</a:t>
            </a:r>
            <a:r>
              <a:rPr lang="en-IN" sz="3200" b="1" dirty="0">
                <a:solidFill>
                  <a:srgbClr val="4A4A4A"/>
                </a:solidFill>
                <a:effectLst/>
                <a:ea typeface="Times New Roman" panose="02020603050405020304" pitchFamily="18" charset="0"/>
                <a:cs typeface="Times New Roman" panose="02020603050405020304" pitchFamily="18" charset="0"/>
              </a:rPr>
              <a:t> judgments</a:t>
            </a:r>
            <a:r>
              <a:rPr lang="en-IN" sz="3200" dirty="0">
                <a:solidFill>
                  <a:srgbClr val="4A4A4A"/>
                </a:solidFill>
                <a:effectLst/>
                <a:ea typeface="Times New Roman" panose="02020603050405020304" pitchFamily="18" charset="0"/>
                <a:cs typeface="Times New Roman" panose="02020603050405020304" pitchFamily="18" charset="0"/>
              </a:rPr>
              <a:t> of an </a:t>
            </a:r>
            <a:r>
              <a:rPr lang="en-IN" sz="3200" b="1" dirty="0">
                <a:solidFill>
                  <a:srgbClr val="4A4A4A"/>
                </a:solidFill>
                <a:effectLst/>
                <a:ea typeface="Times New Roman" panose="02020603050405020304" pitchFamily="18" charset="0"/>
                <a:cs typeface="Times New Roman" panose="02020603050405020304" pitchFamily="18" charset="0"/>
              </a:rPr>
              <a:t>intelligent agent</a:t>
            </a:r>
            <a:r>
              <a:rPr lang="en-IN" sz="3200" dirty="0">
                <a:solidFill>
                  <a:srgbClr val="4A4A4A"/>
                </a:solidFill>
                <a:effectLst/>
                <a:ea typeface="Times New Roman" panose="02020603050405020304" pitchFamily="18" charset="0"/>
                <a:cs typeface="Times New Roman" panose="02020603050405020304" pitchFamily="18" charset="0"/>
              </a:rPr>
              <a:t> can be expressed suitably for automated reasoning. </a:t>
            </a:r>
          </a:p>
          <a:p>
            <a:pPr marL="457200" indent="-457200" algn="l">
              <a:buFont typeface="Arial" panose="020B0604020202020204" pitchFamily="34" charset="0"/>
              <a:buChar char="•"/>
            </a:pPr>
            <a:r>
              <a:rPr lang="en-IN" sz="3200" dirty="0">
                <a:solidFill>
                  <a:srgbClr val="4A4A4A"/>
                </a:solidFill>
                <a:effectLst/>
                <a:ea typeface="Times New Roman" panose="02020603050405020304" pitchFamily="18" charset="0"/>
                <a:cs typeface="Times New Roman" panose="02020603050405020304" pitchFamily="18" charset="0"/>
              </a:rPr>
              <a:t>One of the primary purposes of Knowledge Representation includes modelling intelligent behaviour for an agent.</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4005513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E602-09C6-4C02-A6F9-2887CBF3DAE9}"/>
              </a:ext>
            </a:extLst>
          </p:cNvPr>
          <p:cNvSpPr>
            <a:spLocks noGrp="1"/>
          </p:cNvSpPr>
          <p:nvPr>
            <p:ph type="title"/>
          </p:nvPr>
        </p:nvSpPr>
        <p:spPr/>
        <p:txBody>
          <a:bodyPr/>
          <a:lstStyle/>
          <a:p>
            <a:r>
              <a:rPr lang="en-IN" sz="44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Logical Representation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98D97E3-9776-425E-B0A4-5F4A16D223C7}"/>
              </a:ext>
            </a:extLst>
          </p:cNvPr>
          <p:cNvSpPr>
            <a:spLocks noGrp="1"/>
          </p:cNvSpPr>
          <p:nvPr>
            <p:ph idx="1"/>
          </p:nvPr>
        </p:nvSpPr>
        <p:spPr>
          <a:xfrm>
            <a:off x="838200" y="1152524"/>
            <a:ext cx="10515600" cy="5610225"/>
          </a:xfrm>
        </p:spPr>
        <p:txBody>
          <a:bodyPr>
            <a:normAutofit/>
          </a:bodyPr>
          <a:lstStyle/>
          <a:p>
            <a:pPr algn="just">
              <a:lnSpc>
                <a:spcPct val="107000"/>
              </a:lnSpc>
              <a:spcAft>
                <a:spcPts val="800"/>
              </a:spcAft>
            </a:pPr>
            <a:r>
              <a:rPr lang="en-IN" sz="20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Logical representation is a language with some </a:t>
            </a:r>
            <a:r>
              <a:rPr lang="en-IN" sz="20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definite rules</a:t>
            </a:r>
            <a:r>
              <a:rPr lang="en-IN" sz="20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which deal with propositions and has no ambiguity in representation. It represents a conclusion based on various conditions and lays down some important </a:t>
            </a:r>
            <a:r>
              <a:rPr lang="en-IN" sz="20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communication rules</a:t>
            </a:r>
            <a:r>
              <a:rPr lang="en-IN" sz="20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Also, it consists of precisely defined syntax and semantics which supports the sound inference. Each sentence can be translated into logics using syntax and semantics.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Advantages: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Logical representation helps to perform logical reasoning.</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This representation is the basis for the programming languages.</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Disadvantages: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Logical representations have some restrictions and are challenging to work with.</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This technique may not be very natural, and inference may not be very efficient.</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7614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5036-BB38-4060-BE39-0AE9E106BB6B}"/>
              </a:ext>
            </a:extLst>
          </p:cNvPr>
          <p:cNvSpPr>
            <a:spLocks noGrp="1"/>
          </p:cNvSpPr>
          <p:nvPr>
            <p:ph type="title"/>
          </p:nvPr>
        </p:nvSpPr>
        <p:spPr/>
        <p:txBody>
          <a:bodyPr/>
          <a:lstStyle/>
          <a:p>
            <a:r>
              <a:rPr lang="en-IN" sz="44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Semantic Network Representation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7E1FF15-AC92-484D-B1D0-26AA24F513C8}"/>
              </a:ext>
            </a:extLst>
          </p:cNvPr>
          <p:cNvSpPr>
            <a:spLocks noGrp="1"/>
          </p:cNvSpPr>
          <p:nvPr>
            <p:ph idx="1"/>
          </p:nvPr>
        </p:nvSpPr>
        <p:spPr/>
        <p:txBody>
          <a:bodyPr/>
          <a:lstStyle/>
          <a:p>
            <a:pPr algn="just">
              <a:lnSpc>
                <a:spcPct val="107000"/>
              </a:lnSpc>
              <a:spcAft>
                <a:spcPts val="800"/>
              </a:spcAf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Semantic networks work as an </a:t>
            </a: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alternative</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of </a:t>
            </a: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predicate logic</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for knowledge representation. In Semantic networks, you can represent your knowledge in the form of graphical networks. This network consists of nodes representing objects and arcs which describe the relationship between those objects. Also, it categorizes the object in different forms and links those objects.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This representation consist of two types of relations: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IS-A relation (Inheritance)</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Kind-of-relation</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45424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F0EE-D3E4-4467-B1A9-1473013143F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6F529A8-CC72-4E37-ACEA-F52B3293712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0700" y="1690688"/>
            <a:ext cx="6772275" cy="3739356"/>
          </a:xfrm>
          <a:prstGeom prst="rect">
            <a:avLst/>
          </a:prstGeom>
          <a:noFill/>
          <a:ln>
            <a:noFill/>
          </a:ln>
        </p:spPr>
      </p:pic>
    </p:spTree>
    <p:extLst>
      <p:ext uri="{BB962C8B-B14F-4D97-AF65-F5344CB8AC3E}">
        <p14:creationId xmlns:p14="http://schemas.microsoft.com/office/powerpoint/2010/main" val="3909840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B140-B9CE-44B1-98C4-062C785BFC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2015A2-F1C8-4B8C-A414-11DC248BB8E9}"/>
              </a:ext>
            </a:extLst>
          </p:cNvPr>
          <p:cNvSpPr>
            <a:spLocks noGrp="1"/>
          </p:cNvSpPr>
          <p:nvPr>
            <p:ph idx="1"/>
          </p:nvPr>
        </p:nvSpPr>
        <p:spPr/>
        <p:txBody>
          <a:bodyPr/>
          <a:lstStyle/>
          <a:p>
            <a:pPr>
              <a:lnSpc>
                <a:spcPct val="107000"/>
              </a:lnSpc>
              <a:spcAft>
                <a:spcPts val="800"/>
              </a:spcAf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Advantages: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Semantic networks are a natural representation of knowledge.</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Also, it conveys meaning in a transparent manner.</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These networks are simple and easy to understand.</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Disadvantages: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Semantic networks take more computational time at runtime.</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Also, these are inadequate as they do not have any equivalent quantifiers.</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These networks are not intelligent and depend on the creator of the system.</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783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5266-1706-4D2B-A012-58DFF4665AE5}"/>
              </a:ext>
            </a:extLst>
          </p:cNvPr>
          <p:cNvSpPr>
            <a:spLocks noGrp="1"/>
          </p:cNvSpPr>
          <p:nvPr>
            <p:ph type="title"/>
          </p:nvPr>
        </p:nvSpPr>
        <p:spPr/>
        <p:txBody>
          <a:bodyPr/>
          <a:lstStyle/>
          <a:p>
            <a:r>
              <a:rPr lang="en-IN" sz="44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Frame Representation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549B3EF-8821-410F-9325-58AAA8356504}"/>
              </a:ext>
            </a:extLst>
          </p:cNvPr>
          <p:cNvSpPr>
            <a:spLocks noGrp="1"/>
          </p:cNvSpPr>
          <p:nvPr>
            <p:ph idx="1"/>
          </p:nvPr>
        </p:nvSpPr>
        <p:spPr>
          <a:xfrm>
            <a:off x="838200" y="1295400"/>
            <a:ext cx="10515600" cy="5562600"/>
          </a:xfrm>
        </p:spPr>
        <p:txBody>
          <a:bodyPr>
            <a:normAutofit fontScale="25000" lnSpcReduction="20000"/>
          </a:bodyPr>
          <a:lstStyle/>
          <a:p>
            <a:pPr algn="just">
              <a:lnSpc>
                <a:spcPct val="107000"/>
              </a:lnSpc>
              <a:spcAft>
                <a:spcPts val="800"/>
              </a:spcAft>
            </a:pPr>
            <a:r>
              <a:rPr lang="en-IN" sz="8000" dirty="0">
                <a:solidFill>
                  <a:srgbClr val="4A4A4A"/>
                </a:solidFill>
                <a:effectLst/>
                <a:latin typeface="+mj-lt"/>
                <a:ea typeface="Times New Roman" panose="02020603050405020304" pitchFamily="18" charset="0"/>
                <a:cs typeface="Times New Roman" panose="02020603050405020304" pitchFamily="18" charset="0"/>
              </a:rPr>
              <a:t>A frame is a</a:t>
            </a:r>
            <a:r>
              <a:rPr lang="en-IN" sz="8000" b="1" dirty="0">
                <a:solidFill>
                  <a:srgbClr val="4A4A4A"/>
                </a:solidFill>
                <a:effectLst/>
                <a:latin typeface="+mj-lt"/>
                <a:ea typeface="Times New Roman" panose="02020603050405020304" pitchFamily="18" charset="0"/>
                <a:cs typeface="Times New Roman" panose="02020603050405020304" pitchFamily="18" charset="0"/>
              </a:rPr>
              <a:t> record</a:t>
            </a:r>
            <a:r>
              <a:rPr lang="en-IN" sz="8000" dirty="0">
                <a:solidFill>
                  <a:srgbClr val="4A4A4A"/>
                </a:solidFill>
                <a:effectLst/>
                <a:latin typeface="+mj-lt"/>
                <a:ea typeface="Times New Roman" panose="02020603050405020304" pitchFamily="18" charset="0"/>
                <a:cs typeface="Times New Roman" panose="02020603050405020304" pitchFamily="18" charset="0"/>
              </a:rPr>
              <a:t> like structure that consists of a </a:t>
            </a:r>
            <a:r>
              <a:rPr lang="en-IN" sz="8000" b="1" dirty="0">
                <a:solidFill>
                  <a:srgbClr val="4A4A4A"/>
                </a:solidFill>
                <a:effectLst/>
                <a:latin typeface="+mj-lt"/>
                <a:ea typeface="Times New Roman" panose="02020603050405020304" pitchFamily="18" charset="0"/>
                <a:cs typeface="Times New Roman" panose="02020603050405020304" pitchFamily="18" charset="0"/>
              </a:rPr>
              <a:t>collection of attributes</a:t>
            </a:r>
            <a:r>
              <a:rPr lang="en-IN" sz="8000" dirty="0">
                <a:solidFill>
                  <a:srgbClr val="4A4A4A"/>
                </a:solidFill>
                <a:effectLst/>
                <a:latin typeface="+mj-lt"/>
                <a:ea typeface="Times New Roman" panose="02020603050405020304" pitchFamily="18" charset="0"/>
                <a:cs typeface="Times New Roman" panose="02020603050405020304" pitchFamily="18" charset="0"/>
              </a:rPr>
              <a:t> and values to describe an entity in the world. These are the AI data structure that divides knowledge into substructures by representing stereotypes situations. Basically, it consists of a collection of slots and slot values of any type and size. Slots have names and values which are called facets.</a:t>
            </a:r>
            <a:endParaRPr lang="en-IN" sz="80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8000" b="1" dirty="0">
                <a:solidFill>
                  <a:srgbClr val="4A4A4A"/>
                </a:solidFill>
                <a:effectLst/>
                <a:latin typeface="+mj-lt"/>
                <a:ea typeface="Times New Roman" panose="02020603050405020304" pitchFamily="18" charset="0"/>
                <a:cs typeface="Times New Roman" panose="02020603050405020304" pitchFamily="18" charset="0"/>
              </a:rPr>
              <a:t>Advantages:</a:t>
            </a:r>
            <a:endParaRPr lang="en-IN" sz="80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8000" dirty="0">
                <a:solidFill>
                  <a:srgbClr val="4A4A4A"/>
                </a:solidFill>
                <a:effectLst/>
                <a:latin typeface="+mj-lt"/>
                <a:ea typeface="Times New Roman" panose="02020603050405020304" pitchFamily="18" charset="0"/>
                <a:cs typeface="Times New Roman" panose="02020603050405020304" pitchFamily="18" charset="0"/>
              </a:rPr>
              <a:t>It makes the programming easier by grouping the related data.</a:t>
            </a:r>
            <a:endParaRPr lang="en-IN" sz="8000" dirty="0">
              <a:solidFill>
                <a:srgbClr val="4A4A4A"/>
              </a:solidFill>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8000" dirty="0">
                <a:solidFill>
                  <a:srgbClr val="4A4A4A"/>
                </a:solidFill>
                <a:effectLst/>
                <a:latin typeface="+mj-lt"/>
                <a:ea typeface="Times New Roman" panose="02020603050405020304" pitchFamily="18" charset="0"/>
                <a:cs typeface="Times New Roman" panose="02020603050405020304" pitchFamily="18" charset="0"/>
              </a:rPr>
              <a:t>Frame representation is easy to understand and visualize.</a:t>
            </a:r>
            <a:endParaRPr lang="en-IN" sz="8000" dirty="0">
              <a:solidFill>
                <a:srgbClr val="4A4A4A"/>
              </a:solidFill>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8000" dirty="0">
                <a:solidFill>
                  <a:srgbClr val="4A4A4A"/>
                </a:solidFill>
                <a:effectLst/>
                <a:latin typeface="+mj-lt"/>
                <a:ea typeface="Times New Roman" panose="02020603050405020304" pitchFamily="18" charset="0"/>
                <a:cs typeface="Times New Roman" panose="02020603050405020304" pitchFamily="18" charset="0"/>
              </a:rPr>
              <a:t>It is very easy to add slots for new attributes and relations.</a:t>
            </a:r>
            <a:endParaRPr lang="en-IN" sz="8000" dirty="0">
              <a:solidFill>
                <a:srgbClr val="4A4A4A"/>
              </a:solidFill>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8000" dirty="0">
                <a:solidFill>
                  <a:srgbClr val="4A4A4A"/>
                </a:solidFill>
                <a:effectLst/>
                <a:latin typeface="+mj-lt"/>
                <a:ea typeface="Times New Roman" panose="02020603050405020304" pitchFamily="18" charset="0"/>
                <a:cs typeface="Times New Roman" panose="02020603050405020304" pitchFamily="18" charset="0"/>
              </a:rPr>
              <a:t>Also, it is easy to include default data and search for missing values.</a:t>
            </a:r>
            <a:endParaRPr lang="en-IN" sz="8000" dirty="0">
              <a:solidFill>
                <a:srgbClr val="4A4A4A"/>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8000" b="1" dirty="0">
                <a:solidFill>
                  <a:srgbClr val="4A4A4A"/>
                </a:solidFill>
                <a:effectLst/>
                <a:latin typeface="+mj-lt"/>
                <a:ea typeface="Times New Roman" panose="02020603050405020304" pitchFamily="18" charset="0"/>
                <a:cs typeface="Times New Roman" panose="02020603050405020304" pitchFamily="18" charset="0"/>
              </a:rPr>
              <a:t>Disadvantages:</a:t>
            </a:r>
            <a:endParaRPr lang="en-IN" sz="80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8000" dirty="0">
                <a:solidFill>
                  <a:srgbClr val="4A4A4A"/>
                </a:solidFill>
                <a:effectLst/>
                <a:latin typeface="+mj-lt"/>
                <a:ea typeface="Times New Roman" panose="02020603050405020304" pitchFamily="18" charset="0"/>
                <a:cs typeface="Times New Roman" panose="02020603050405020304" pitchFamily="18" charset="0"/>
              </a:rPr>
              <a:t>In frame system inference, the mechanism cannot be easily processed.</a:t>
            </a:r>
            <a:endParaRPr lang="en-IN" sz="8000" dirty="0">
              <a:solidFill>
                <a:srgbClr val="4A4A4A"/>
              </a:solidFill>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8000" dirty="0">
                <a:solidFill>
                  <a:srgbClr val="4A4A4A"/>
                </a:solidFill>
                <a:effectLst/>
                <a:latin typeface="+mj-lt"/>
                <a:ea typeface="Times New Roman" panose="02020603050405020304" pitchFamily="18" charset="0"/>
                <a:cs typeface="Times New Roman" panose="02020603050405020304" pitchFamily="18" charset="0"/>
              </a:rPr>
              <a:t>The inference mechanism cannot be smoothly proceeded by frame representation.</a:t>
            </a:r>
            <a:endParaRPr lang="en-IN" sz="8000" dirty="0">
              <a:solidFill>
                <a:srgbClr val="4A4A4A"/>
              </a:solidFill>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8000" dirty="0">
                <a:solidFill>
                  <a:srgbClr val="4A4A4A"/>
                </a:solidFill>
                <a:effectLst/>
                <a:latin typeface="+mj-lt"/>
                <a:ea typeface="Times New Roman" panose="02020603050405020304" pitchFamily="18" charset="0"/>
                <a:cs typeface="Times New Roman" panose="02020603050405020304" pitchFamily="18" charset="0"/>
              </a:rPr>
              <a:t>It has a very generalized approach.</a:t>
            </a:r>
            <a:endParaRPr lang="en-IN" sz="8000" dirty="0">
              <a:solidFill>
                <a:srgbClr val="4A4A4A"/>
              </a:solidFill>
              <a:effectLst/>
              <a:latin typeface="+mj-lt"/>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90234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3DE6-9A9C-48D3-81A0-00B20BB7D2BE}"/>
              </a:ext>
            </a:extLst>
          </p:cNvPr>
          <p:cNvSpPr>
            <a:spLocks noGrp="1"/>
          </p:cNvSpPr>
          <p:nvPr>
            <p:ph type="title"/>
          </p:nvPr>
        </p:nvSpPr>
        <p:spPr/>
        <p:txBody>
          <a:bodyPr/>
          <a:lstStyle/>
          <a:p>
            <a:r>
              <a:rPr lang="en-IN" sz="44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Production Rules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A074B87-D7DD-47F7-930E-FCF88155F52A}"/>
              </a:ext>
            </a:extLst>
          </p:cNvPr>
          <p:cNvSpPr>
            <a:spLocks noGrp="1"/>
          </p:cNvSpPr>
          <p:nvPr>
            <p:ph idx="1"/>
          </p:nvPr>
        </p:nvSpPr>
        <p:spPr/>
        <p:txBody>
          <a:bodyPr/>
          <a:lstStyle/>
          <a:p>
            <a:pPr algn="just">
              <a:lnSpc>
                <a:spcPct val="107000"/>
              </a:lnSpc>
              <a:spcAft>
                <a:spcPts val="800"/>
              </a:spcAf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In production rules, agent checks for the </a:t>
            </a: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condition</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and if the condition exists then production rule fires and corresponding action is carried out. The condition part of the rule determines which rule may be applied to a problem. Whereas, the action part carries out the associated problem-solving steps. This complete process is called a recognize-act cycle.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The production rules system consists of three main parts: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The set of production rules</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Working Memory</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The recognize-act-cycle</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6386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803C-7840-4025-AE39-3E00EB76FF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D8B230-2A74-4E9D-B2BD-5174C6733AD5}"/>
              </a:ext>
            </a:extLst>
          </p:cNvPr>
          <p:cNvSpPr>
            <a:spLocks noGrp="1"/>
          </p:cNvSpPr>
          <p:nvPr>
            <p:ph idx="1"/>
          </p:nvPr>
        </p:nvSpPr>
        <p:spPr/>
        <p:txBody>
          <a:bodyPr/>
          <a:lstStyle/>
          <a:p>
            <a:pPr>
              <a:lnSpc>
                <a:spcPct val="107000"/>
              </a:lnSpc>
              <a:spcAft>
                <a:spcPts val="800"/>
              </a:spcAf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Advantages: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The production rules are expressed in natural language.</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The production rules are highly modular and can be easily removed or modified.</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Disadvantages: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It does not exhibit any learning capabilities and does not store the result of the problem for future uses.</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During the execution of the program, many rules may be active. Thus, rule-based production systems are inefficient.</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66047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F012-3DEA-4654-827E-F29ACF01E92D}"/>
              </a:ext>
            </a:extLst>
          </p:cNvPr>
          <p:cNvSpPr>
            <a:spLocks noGrp="1"/>
          </p:cNvSpPr>
          <p:nvPr>
            <p:ph type="title"/>
          </p:nvPr>
        </p:nvSpPr>
        <p:spPr/>
        <p:txBody>
          <a:bodyPr/>
          <a:lstStyle/>
          <a:p>
            <a:r>
              <a:rPr lang="en-IN" sz="44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Representation Requirements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541CA77-2C59-49C8-A65A-5976FE2F1E6B}"/>
              </a:ext>
            </a:extLst>
          </p:cNvPr>
          <p:cNvSpPr>
            <a:spLocks noGrp="1"/>
          </p:cNvSpPr>
          <p:nvPr>
            <p:ph idx="1"/>
          </p:nvPr>
        </p:nvSpPr>
        <p:spPr/>
        <p:txBody>
          <a:bodyPr/>
          <a:lstStyle/>
          <a:p>
            <a:pPr algn="just">
              <a:lnSpc>
                <a:spcPct val="107000"/>
              </a:lnSpc>
              <a:spcAft>
                <a:spcPts val="800"/>
              </a:spcAf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A good knowledge representation system must have properties such 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Representational Accuracy:</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It should represent all kinds of required knowledge.</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Inferential Adequacy</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It should be able to manipulate the representational structures to produce new knowledge corresponding to the existing structure.</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Inferential Efficiency</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The ability to direct the inferential knowledge mechanism into the most productive directions by storing appropriate guides.</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Acquisitional efficiency</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The ability to acquire new knowledge easily using automatic methods.</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20254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BA73-7883-4E56-BD95-E4E5A27F01BF}"/>
              </a:ext>
            </a:extLst>
          </p:cNvPr>
          <p:cNvSpPr>
            <a:spLocks noGrp="1"/>
          </p:cNvSpPr>
          <p:nvPr>
            <p:ph type="title"/>
          </p:nvPr>
        </p:nvSpPr>
        <p:spPr/>
        <p:txBody>
          <a:bodyPr/>
          <a:lstStyle/>
          <a:p>
            <a:r>
              <a:rPr lang="en-US" b="1" dirty="0">
                <a:solidFill>
                  <a:srgbClr val="FF0000"/>
                </a:solidFill>
              </a:rPr>
              <a:t>Approaches to knowledge representation:</a:t>
            </a:r>
            <a:endParaRPr lang="en-IN" b="1" dirty="0">
              <a:solidFill>
                <a:srgbClr val="FF0000"/>
              </a:solidFill>
            </a:endParaRPr>
          </a:p>
        </p:txBody>
      </p:sp>
      <p:sp>
        <p:nvSpPr>
          <p:cNvPr id="3" name="Content Placeholder 2">
            <a:extLst>
              <a:ext uri="{FF2B5EF4-FFF2-40B4-BE49-F238E27FC236}">
                <a16:creationId xmlns:a16="http://schemas.microsoft.com/office/drawing/2014/main" id="{57E344C0-7FF9-48DD-AB2D-E2F7CF8A359D}"/>
              </a:ext>
            </a:extLst>
          </p:cNvPr>
          <p:cNvSpPr>
            <a:spLocks noGrp="1"/>
          </p:cNvSpPr>
          <p:nvPr>
            <p:ph idx="1"/>
          </p:nvPr>
        </p:nvSpPr>
        <p:spPr>
          <a:xfrm>
            <a:off x="838200" y="2352675"/>
            <a:ext cx="10515600" cy="3367088"/>
          </a:xfrm>
        </p:spPr>
        <p:txBody>
          <a:bodyPr>
            <a:normAutofit/>
          </a:bodyPr>
          <a:lstStyle/>
          <a:p>
            <a:r>
              <a:rPr lang="en-IN" sz="36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Simple Relational Knowledge</a:t>
            </a:r>
            <a:endParaRPr lang="en-IN" sz="36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6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Inheritable Knowledge</a:t>
            </a:r>
            <a:endParaRPr lang="en-IN" sz="36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600" b="1" dirty="0">
                <a:solidFill>
                  <a:srgbClr val="4A4A4A"/>
                </a:solidFill>
                <a:effectLst/>
                <a:latin typeface="Open Sans" panose="020B0606030504020204" pitchFamily="34" charset="0"/>
                <a:ea typeface="Times New Roman" panose="02020603050405020304" pitchFamily="18" charset="0"/>
              </a:rPr>
              <a:t>Inferential Knowledge</a:t>
            </a:r>
          </a:p>
          <a:p>
            <a:r>
              <a:rPr lang="en-IN" sz="3600" b="1" dirty="0">
                <a:solidFill>
                  <a:srgbClr val="4A4A4A"/>
                </a:solidFill>
                <a:latin typeface="Open Sans" panose="020B0606030504020204" pitchFamily="34" charset="0"/>
              </a:rPr>
              <a:t>Procedural knowledge</a:t>
            </a:r>
            <a:endParaRPr lang="en-IN" sz="4800" b="1" dirty="0"/>
          </a:p>
        </p:txBody>
      </p:sp>
    </p:spTree>
    <p:extLst>
      <p:ext uri="{BB962C8B-B14F-4D97-AF65-F5344CB8AC3E}">
        <p14:creationId xmlns:p14="http://schemas.microsoft.com/office/powerpoint/2010/main" val="390008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7A22-3797-455C-B5C8-679BD441486E}"/>
              </a:ext>
            </a:extLst>
          </p:cNvPr>
          <p:cNvSpPr>
            <a:spLocks noGrp="1"/>
          </p:cNvSpPr>
          <p:nvPr>
            <p:ph type="title"/>
          </p:nvPr>
        </p:nvSpPr>
        <p:spPr/>
        <p:txBody>
          <a:bodyPr>
            <a:normAutofit fontScale="90000"/>
          </a:bodyPr>
          <a:lstStyle/>
          <a:p>
            <a:r>
              <a:rPr lang="en-IN" sz="2400" b="1" dirty="0">
                <a:solidFill>
                  <a:srgbClr val="FF0000"/>
                </a:solidFill>
                <a:effectLst/>
                <a:latin typeface="Open Sans" panose="020B0606030504020204" pitchFamily="34" charset="0"/>
                <a:ea typeface="Times New Roman" panose="02020603050405020304" pitchFamily="18" charset="0"/>
                <a:cs typeface="Times New Roman" panose="02020603050405020304" pitchFamily="18" charset="0"/>
              </a:rPr>
              <a:t>The different kinds of knowledge that need to be represented in AI include:</a:t>
            </a:r>
            <a:br>
              <a:rPr lang="en-IN"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endParaRPr lang="en-IN" sz="5400" b="1" dirty="0">
              <a:solidFill>
                <a:srgbClr val="FF0000"/>
              </a:solidFill>
            </a:endParaRPr>
          </a:p>
        </p:txBody>
      </p:sp>
      <p:sp>
        <p:nvSpPr>
          <p:cNvPr id="3" name="Content Placeholder 2">
            <a:extLst>
              <a:ext uri="{FF2B5EF4-FFF2-40B4-BE49-F238E27FC236}">
                <a16:creationId xmlns:a16="http://schemas.microsoft.com/office/drawing/2014/main" id="{BEC3B730-99F2-471E-A467-40B97268CB02}"/>
              </a:ext>
            </a:extLst>
          </p:cNvPr>
          <p:cNvSpPr>
            <a:spLocks noGrp="1"/>
          </p:cNvSpPr>
          <p:nvPr>
            <p:ph idx="1"/>
          </p:nvPr>
        </p:nvSpPr>
        <p:spPr>
          <a:xfrm>
            <a:off x="838200" y="1362075"/>
            <a:ext cx="10515600" cy="4814888"/>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Objects</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Events</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Performance</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Facts</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Meta-Knowledge </a:t>
            </a:r>
          </a:p>
          <a:p>
            <a:pPr marL="0" lvl="0" indent="0">
              <a:lnSpc>
                <a:spcPct val="107000"/>
              </a:lnSpc>
              <a:spcAft>
                <a:spcPts val="800"/>
              </a:spcAft>
              <a:buSzPts val="1000"/>
              <a:buNone/>
              <a:tabLst>
                <a:tab pos="457200" algn="l"/>
              </a:tabLst>
            </a:pPr>
            <a:r>
              <a:rPr lang="en-IN" sz="1800" dirty="0">
                <a:solidFill>
                  <a:srgbClr val="4A4A4A"/>
                </a:solidFill>
                <a:latin typeface="Open Sans" panose="020B0606030504020204" pitchFamily="34" charset="0"/>
                <a:ea typeface="Calibri" panose="020F0502020204030204" pitchFamily="34" charset="0"/>
                <a:cs typeface="Times New Roman" panose="02020603050405020304" pitchFamily="18" charset="0"/>
              </a:rPr>
              <a:t> 		</a:t>
            </a:r>
            <a:r>
              <a:rPr lang="en-US" sz="1600" i="0" dirty="0">
                <a:solidFill>
                  <a:srgbClr val="202124"/>
                </a:solidFill>
                <a:effectLst/>
                <a:latin typeface="arial" panose="020B0604020202020204" pitchFamily="34" charset="0"/>
              </a:rPr>
              <a:t>methods of planning, modeling, tagging, learning and every modification of a domain knowledge.</a:t>
            </a:r>
            <a:endParaRPr lang="en-IN" sz="24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Knowledge-base</a:t>
            </a:r>
          </a:p>
          <a:p>
            <a:pPr marL="0" lvl="0" indent="0">
              <a:lnSpc>
                <a:spcPct val="107000"/>
              </a:lnSpc>
              <a:spcAft>
                <a:spcPts val="800"/>
              </a:spcAft>
              <a:buSzPts val="1000"/>
              <a:buNone/>
              <a:tabLst>
                <a:tab pos="457200" algn="l"/>
              </a:tabLst>
            </a:pPr>
            <a:r>
              <a:rPr lang="en-IN" sz="1800" dirty="0">
                <a:solidFill>
                  <a:srgbClr val="4A4A4A"/>
                </a:solidFill>
                <a:latin typeface="Open Sans" panose="020B0606030504020204" pitchFamily="34" charset="0"/>
                <a:ea typeface="Calibri" panose="020F0502020204030204" pitchFamily="34" charset="0"/>
                <a:cs typeface="Times New Roman" panose="02020603050405020304" pitchFamily="18" charset="0"/>
              </a:rPr>
              <a:t>	</a:t>
            </a:r>
            <a:r>
              <a:rPr lang="en-US" sz="1700" i="0" dirty="0">
                <a:solidFill>
                  <a:srgbClr val="000000"/>
                </a:solidFill>
                <a:effectLst/>
                <a:latin typeface="inter-regular"/>
              </a:rPr>
              <a:t>capability of </a:t>
            </a:r>
            <a:r>
              <a:rPr lang="en-US" sz="1700" i="0" dirty="0">
                <a:solidFill>
                  <a:srgbClr val="000000"/>
                </a:solidFill>
                <a:effectLst/>
                <a:latin typeface="inter-bold"/>
              </a:rPr>
              <a:t>maintaining an internal state of knowledge, reason over that knowledge, update their knowledge after observations and take actions. These agents can represent the world with some formal representation and act intelligently</a:t>
            </a:r>
            <a:r>
              <a:rPr lang="en-US" sz="1700" i="0" dirty="0">
                <a:solidFill>
                  <a:srgbClr val="000000"/>
                </a:solidFill>
                <a:effectLst/>
                <a:latin typeface="inter-regular"/>
              </a:rPr>
              <a:t>.</a:t>
            </a:r>
            <a:endParaRPr lang="en-IN" sz="2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53581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FED4-967A-41D6-9D3F-2367E05AA004}"/>
              </a:ext>
            </a:extLst>
          </p:cNvPr>
          <p:cNvSpPr>
            <a:spLocks noGrp="1"/>
          </p:cNvSpPr>
          <p:nvPr>
            <p:ph type="title"/>
          </p:nvPr>
        </p:nvSpPr>
        <p:spPr/>
        <p:txBody>
          <a:bodyPr/>
          <a:lstStyle/>
          <a:p>
            <a:r>
              <a:rPr lang="en-IN" sz="40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Different Types of Knowledge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descr="types of knowledge - knowledge representation in AI - edureka">
            <a:extLst>
              <a:ext uri="{FF2B5EF4-FFF2-40B4-BE49-F238E27FC236}">
                <a16:creationId xmlns:a16="http://schemas.microsoft.com/office/drawing/2014/main" id="{F938D362-8DED-475E-8683-2CE338AAA7F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9875" y="1800225"/>
            <a:ext cx="6610350" cy="4692650"/>
          </a:xfrm>
          <a:prstGeom prst="rect">
            <a:avLst/>
          </a:prstGeom>
          <a:noFill/>
          <a:ln>
            <a:noFill/>
          </a:ln>
        </p:spPr>
      </p:pic>
    </p:spTree>
    <p:extLst>
      <p:ext uri="{BB962C8B-B14F-4D97-AF65-F5344CB8AC3E}">
        <p14:creationId xmlns:p14="http://schemas.microsoft.com/office/powerpoint/2010/main" val="1912580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FD48D0-269B-4C32-A3A0-7F74B406E653}"/>
              </a:ext>
            </a:extLst>
          </p:cNvPr>
          <p:cNvSpPr>
            <a:spLocks noGrp="1"/>
          </p:cNvSpPr>
          <p:nvPr>
            <p:ph idx="1"/>
          </p:nvPr>
        </p:nvSpPr>
        <p:spPr/>
        <p: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Declarative Knowledge</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 It includes concepts, facts, and objects and expressed in a declarative sentence.</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Structural Knowledge</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 It is a basic problem-solving knowledge that describes the relationship between concepts and objects.</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Procedural Knowledge</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 This is responsible for knowing how to do something and includes rules, strategies, procedures, etc.</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Meta Knowledge</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 Meta Knowledge defines knowledge about other types of Knowledge.</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Heuristic Knowledge</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 This represents some expert knowledge in the field or subject.</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714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9790A-1DC2-4F30-A540-3051F987E280}"/>
              </a:ext>
            </a:extLst>
          </p:cNvPr>
          <p:cNvSpPr>
            <a:spLocks noGrp="1"/>
          </p:cNvSpPr>
          <p:nvPr>
            <p:ph type="title"/>
          </p:nvPr>
        </p:nvSpPr>
        <p:spPr/>
        <p:txBody>
          <a:bodyPr>
            <a:normAutofit fontScale="90000"/>
          </a:bodyPr>
          <a:lstStyle/>
          <a:p>
            <a:r>
              <a:rPr lang="en-IN" sz="3200" b="1" dirty="0">
                <a:solidFill>
                  <a:srgbClr val="FF0000"/>
                </a:solidFill>
                <a:effectLst/>
                <a:latin typeface="Open Sans" panose="020B0606030504020204" pitchFamily="34" charset="0"/>
                <a:ea typeface="Times New Roman" panose="02020603050405020304" pitchFamily="18" charset="0"/>
                <a:cs typeface="Times New Roman" panose="02020603050405020304" pitchFamily="18" charset="0"/>
              </a:rPr>
              <a:t>What is the Relation between Knowledge &amp; Intelligence?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C1D6D456-2744-450D-87D9-7FB78298D85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1226" y="1276350"/>
            <a:ext cx="7515224" cy="5029200"/>
          </a:xfrm>
          <a:prstGeom prst="rect">
            <a:avLst/>
          </a:prstGeom>
          <a:noFill/>
          <a:ln>
            <a:noFill/>
          </a:ln>
        </p:spPr>
      </p:pic>
    </p:spTree>
    <p:extLst>
      <p:ext uri="{BB962C8B-B14F-4D97-AF65-F5344CB8AC3E}">
        <p14:creationId xmlns:p14="http://schemas.microsoft.com/office/powerpoint/2010/main" val="353671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C86E-909D-46C2-BAA8-524DF8188C1F}"/>
              </a:ext>
            </a:extLst>
          </p:cNvPr>
          <p:cNvSpPr>
            <a:spLocks noGrp="1"/>
          </p:cNvSpPr>
          <p:nvPr>
            <p:ph type="title"/>
          </p:nvPr>
        </p:nvSpPr>
        <p:spPr/>
        <p:txBody>
          <a:bodyPr>
            <a:normAutofit fontScale="90000"/>
          </a:bodyPr>
          <a:lstStyle/>
          <a:p>
            <a:pPr>
              <a:lnSpc>
                <a:spcPct val="107000"/>
              </a:lnSpc>
              <a:spcAft>
                <a:spcPts val="800"/>
              </a:spcAft>
            </a:pPr>
            <a:r>
              <a:rPr lang="en-IN" sz="4000" b="1" dirty="0">
                <a:solidFill>
                  <a:srgbClr val="FF0000"/>
                </a:solidFill>
                <a:effectLst/>
                <a:latin typeface="Open Sans" panose="020B0606030504020204" pitchFamily="34" charset="0"/>
                <a:ea typeface="Times New Roman" panose="02020603050405020304" pitchFamily="18" charset="0"/>
                <a:cs typeface="Times New Roman" panose="02020603050405020304" pitchFamily="18" charset="0"/>
              </a:rPr>
              <a:t>Cycle of Knowledge Representation in AI</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F2FA782-465A-4DB3-B3A1-6A44EFF6D9C2}"/>
              </a:ext>
            </a:extLst>
          </p:cNvPr>
          <p:cNvSpPr>
            <a:spLocks noGrp="1"/>
          </p:cNvSpPr>
          <p:nvPr>
            <p:ph idx="1"/>
          </p:nvPr>
        </p:nvSpPr>
        <p:spPr/>
        <p:txBody>
          <a:bodyPr/>
          <a:lstStyle/>
          <a:p>
            <a:r>
              <a:rPr lang="en-IN" sz="2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Artificial Intelligent Systems usually consist of various components to display their intelligent </a:t>
            </a:r>
            <a:r>
              <a:rPr lang="en-IN" sz="2800" dirty="0" err="1">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behavior</a:t>
            </a:r>
            <a:r>
              <a:rPr lang="en-IN" sz="2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Some of these components include:</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Perception</a:t>
            </a:r>
            <a:br>
              <a:rPr lang="en-IN" sz="2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rPr>
            </a:br>
            <a:r>
              <a:rPr lang="en-IN" sz="2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Learning</a:t>
            </a:r>
            <a:br>
              <a:rPr lang="en-IN" sz="2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rPr>
            </a:br>
            <a:r>
              <a:rPr lang="en-IN" sz="2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Knowledge Representation &amp; Reasoning</a:t>
            </a:r>
            <a:br>
              <a:rPr lang="en-IN" sz="2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rPr>
            </a:br>
            <a:r>
              <a:rPr lang="en-IN" sz="2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Planning</a:t>
            </a:r>
            <a:br>
              <a:rPr lang="en-IN" sz="2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rPr>
            </a:br>
            <a:r>
              <a:rPr lang="en-IN" sz="2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Execution</a:t>
            </a:r>
            <a:endParaRPr lang="en-IN" dirty="0"/>
          </a:p>
        </p:txBody>
      </p:sp>
    </p:spTree>
    <p:extLst>
      <p:ext uri="{BB962C8B-B14F-4D97-AF65-F5344CB8AC3E}">
        <p14:creationId xmlns:p14="http://schemas.microsoft.com/office/powerpoint/2010/main" val="1557403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ycle- Knowledge representation in AI - edureka">
            <a:extLst>
              <a:ext uri="{FF2B5EF4-FFF2-40B4-BE49-F238E27FC236}">
                <a16:creationId xmlns:a16="http://schemas.microsoft.com/office/drawing/2014/main" id="{306A1BE8-D05D-49B7-9C0B-38CC446650F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6375" y="666750"/>
            <a:ext cx="9505950" cy="5657850"/>
          </a:xfrm>
          <a:prstGeom prst="rect">
            <a:avLst/>
          </a:prstGeom>
          <a:noFill/>
          <a:ln>
            <a:noFill/>
          </a:ln>
        </p:spPr>
      </p:pic>
    </p:spTree>
    <p:extLst>
      <p:ext uri="{BB962C8B-B14F-4D97-AF65-F5344CB8AC3E}">
        <p14:creationId xmlns:p14="http://schemas.microsoft.com/office/powerpoint/2010/main" val="274918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D18C1-69AD-4409-BEAC-9637F1ABE615}"/>
              </a:ext>
            </a:extLst>
          </p:cNvPr>
          <p:cNvSpPr>
            <a:spLocks noGrp="1"/>
          </p:cNvSpPr>
          <p:nvPr>
            <p:ph idx="1"/>
          </p:nvPr>
        </p:nvSpPr>
        <p:spPr>
          <a:xfrm>
            <a:off x="838200" y="504825"/>
            <a:ext cx="10515600" cy="5672138"/>
          </a:xfrm>
        </p:spPr>
        <p:txBody>
          <a:bodyPr>
            <a:normAutofit fontScale="92500" lnSpcReduction="10000"/>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The </a:t>
            </a: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Perception component</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retrieves data or information from the environment. with the help of this component, you can retrieve data from the environment, find out the source of noises and check if the AI was damaged by anything. Also, it defines how to respond when any sense has been detected.</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Then, there is the </a:t>
            </a: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Learning Component</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that learns from the captured data by the perception component. The goal is to build computers that can be taught instead of programming them. Learning focuses on the process of self-improvement. In order to learn new things, the system requires knowledge acquisition, inference, acquisition of heuristics, faster searches, etc.</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The main component in the cycle is </a:t>
            </a: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Knowledge Representation and Reasoning</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which shows the human-like intelligence in the machines. Knowledge representation is all about understanding intelligence. Instead of trying to understand or build brains from the bottom up, its goal is to understand and build intelligent </a:t>
            </a:r>
            <a:r>
              <a:rPr lang="en-IN" sz="1800" dirty="0" err="1">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behavior</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from the top-down and focus on what an agent needs to know in order to behave intelligently. Also, it defines how automated reasoning procedures can make this knowledge available as needed.</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The</a:t>
            </a: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Planning and Execution</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components depend on the analysis of knowledge representation and reasoning. Here, planning includes giving an initial state, finding their preconditions and effects, and a sequence of actions to achieve a state in which a particular goal holds. Now once the planning is completed, the final stage is the execution of the entire process.</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57494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9BE2-1A1A-4009-9E55-C55F62C03212}"/>
              </a:ext>
            </a:extLst>
          </p:cNvPr>
          <p:cNvSpPr>
            <a:spLocks noGrp="1"/>
          </p:cNvSpPr>
          <p:nvPr>
            <p:ph type="title"/>
          </p:nvPr>
        </p:nvSpPr>
        <p:spPr/>
        <p:txBody>
          <a:bodyPr>
            <a:normAutofit fontScale="90000"/>
          </a:bodyPr>
          <a:lstStyle/>
          <a:p>
            <a:r>
              <a:rPr lang="en-IN" sz="3600" b="1" dirty="0">
                <a:solidFill>
                  <a:srgbClr val="FF0000"/>
                </a:solidFill>
                <a:effectLst/>
                <a:latin typeface="Open Sans" panose="020B0606030504020204" pitchFamily="34" charset="0"/>
                <a:ea typeface="Times New Roman" panose="02020603050405020304" pitchFamily="18" charset="0"/>
                <a:cs typeface="Times New Roman" panose="02020603050405020304" pitchFamily="18" charset="0"/>
              </a:rPr>
              <a:t>Techniques of Knowledge Representation in AI</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descr="techniques - knowledge representation in AI - edureka">
            <a:extLst>
              <a:ext uri="{FF2B5EF4-FFF2-40B4-BE49-F238E27FC236}">
                <a16:creationId xmlns:a16="http://schemas.microsoft.com/office/drawing/2014/main" id="{694DAB3B-2D7C-47E3-936C-8E0B6DDC073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5949" y="1552575"/>
            <a:ext cx="7991475" cy="4610099"/>
          </a:xfrm>
          <a:prstGeom prst="rect">
            <a:avLst/>
          </a:prstGeom>
          <a:noFill/>
          <a:ln>
            <a:noFill/>
          </a:ln>
        </p:spPr>
      </p:pic>
    </p:spTree>
    <p:extLst>
      <p:ext uri="{BB962C8B-B14F-4D97-AF65-F5344CB8AC3E}">
        <p14:creationId xmlns:p14="http://schemas.microsoft.com/office/powerpoint/2010/main" val="130008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1223</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vt:lpstr>
      <vt:lpstr>Calibri</vt:lpstr>
      <vt:lpstr>Calibri Light</vt:lpstr>
      <vt:lpstr>inter-bold</vt:lpstr>
      <vt:lpstr>inter-regular</vt:lpstr>
      <vt:lpstr>Open Sans</vt:lpstr>
      <vt:lpstr>Symbol</vt:lpstr>
      <vt:lpstr>Office Theme</vt:lpstr>
      <vt:lpstr>What is Knowledge Representation? </vt:lpstr>
      <vt:lpstr>The different kinds of knowledge that need to be represented in AI include: </vt:lpstr>
      <vt:lpstr>Different Types of Knowledge </vt:lpstr>
      <vt:lpstr>PowerPoint Presentation</vt:lpstr>
      <vt:lpstr>What is the Relation between Knowledge &amp; Intelligence? </vt:lpstr>
      <vt:lpstr>Cycle of Knowledge Representation in AI  </vt:lpstr>
      <vt:lpstr>PowerPoint Presentation</vt:lpstr>
      <vt:lpstr>PowerPoint Presentation</vt:lpstr>
      <vt:lpstr>Techniques of Knowledge Representation in AI </vt:lpstr>
      <vt:lpstr>Logical Representation  </vt:lpstr>
      <vt:lpstr>Semantic Network Representation </vt:lpstr>
      <vt:lpstr>PowerPoint Presentation</vt:lpstr>
      <vt:lpstr>PowerPoint Presentation</vt:lpstr>
      <vt:lpstr>Frame Representation </vt:lpstr>
      <vt:lpstr>Production Rules </vt:lpstr>
      <vt:lpstr>PowerPoint Presentation</vt:lpstr>
      <vt:lpstr>Representation Requirements </vt:lpstr>
      <vt:lpstr>Approaches to knowledge representation: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Knowledge Representation? </dc:title>
  <dc:creator>Md Imran Hussain</dc:creator>
  <cp:lastModifiedBy>Md Imran Hussain</cp:lastModifiedBy>
  <cp:revision>5</cp:revision>
  <dcterms:created xsi:type="dcterms:W3CDTF">2021-09-14T19:51:09Z</dcterms:created>
  <dcterms:modified xsi:type="dcterms:W3CDTF">2021-09-15T08:50:14Z</dcterms:modified>
</cp:coreProperties>
</file>